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90" r:id="rId1"/>
  </p:sldMasterIdLst>
  <p:notesMasterIdLst>
    <p:notesMasterId r:id="rId42"/>
  </p:notesMasterIdLst>
  <p:sldIdLst>
    <p:sldId id="256" r:id="rId2"/>
    <p:sldId id="359" r:id="rId3"/>
    <p:sldId id="360" r:id="rId4"/>
    <p:sldId id="362" r:id="rId5"/>
    <p:sldId id="347" r:id="rId6"/>
    <p:sldId id="345" r:id="rId7"/>
    <p:sldId id="337" r:id="rId8"/>
    <p:sldId id="339" r:id="rId9"/>
    <p:sldId id="338" r:id="rId10"/>
    <p:sldId id="341" r:id="rId11"/>
    <p:sldId id="361" r:id="rId12"/>
    <p:sldId id="330" r:id="rId13"/>
    <p:sldId id="328" r:id="rId14"/>
    <p:sldId id="329" r:id="rId15"/>
    <p:sldId id="364" r:id="rId16"/>
    <p:sldId id="365" r:id="rId17"/>
    <p:sldId id="265" r:id="rId18"/>
    <p:sldId id="366" r:id="rId19"/>
    <p:sldId id="380" r:id="rId20"/>
    <p:sldId id="384" r:id="rId21"/>
    <p:sldId id="367" r:id="rId22"/>
    <p:sldId id="381" r:id="rId23"/>
    <p:sldId id="379" r:id="rId24"/>
    <p:sldId id="374" r:id="rId25"/>
    <p:sldId id="369" r:id="rId26"/>
    <p:sldId id="370" r:id="rId27"/>
    <p:sldId id="372" r:id="rId28"/>
    <p:sldId id="378" r:id="rId29"/>
    <p:sldId id="261" r:id="rId30"/>
    <p:sldId id="382" r:id="rId31"/>
    <p:sldId id="277" r:id="rId32"/>
    <p:sldId id="349" r:id="rId33"/>
    <p:sldId id="376" r:id="rId34"/>
    <p:sldId id="377" r:id="rId35"/>
    <p:sldId id="262" r:id="rId36"/>
    <p:sldId id="281" r:id="rId37"/>
    <p:sldId id="284" r:id="rId38"/>
    <p:sldId id="385" r:id="rId39"/>
    <p:sldId id="286" r:id="rId40"/>
    <p:sldId id="342"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5100"/>
    <a:srgbClr val="FF0000"/>
    <a:srgbClr val="996600"/>
    <a:srgbClr val="FF9900"/>
    <a:srgbClr val="FFFFFF"/>
    <a:srgbClr val="0000FF"/>
    <a:srgbClr val="FF0066"/>
    <a:srgbClr val="66663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95" autoAdjust="0"/>
  </p:normalViewPr>
  <p:slideViewPr>
    <p:cSldViewPr>
      <p:cViewPr varScale="1">
        <p:scale>
          <a:sx n="64" d="100"/>
          <a:sy n="64" d="100"/>
        </p:scale>
        <p:origin x="840" y="66"/>
      </p:cViewPr>
      <p:guideLst>
        <p:guide orient="horz" pos="2160"/>
        <p:guide pos="2880"/>
      </p:guideLst>
    </p:cSldViewPr>
  </p:slideViewPr>
  <p:notesTextViewPr>
    <p:cViewPr>
      <p:scale>
        <a:sx n="100" d="100"/>
        <a:sy n="100" d="100"/>
      </p:scale>
      <p:origin x="0" y="0"/>
    </p:cViewPr>
  </p:notesTextViewPr>
  <p:gridSpacing cx="75895" cy="7589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 Id="rId5" Type="http://schemas.openxmlformats.org/officeDocument/2006/relationships/image" Target="../media/image20.wmf"/><Relationship Id="rId4" Type="http://schemas.openxmlformats.org/officeDocument/2006/relationships/image" Target="../media/image1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1.wmf"/><Relationship Id="rId1" Type="http://schemas.openxmlformats.org/officeDocument/2006/relationships/image" Target="../media/image40.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image" Target="../media/image32.wmf"/><Relationship Id="rId7" Type="http://schemas.openxmlformats.org/officeDocument/2006/relationships/image" Target="../media/image48.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47.wmf"/><Relationship Id="rId11" Type="http://schemas.openxmlformats.org/officeDocument/2006/relationships/image" Target="../media/image52.wmf"/><Relationship Id="rId5" Type="http://schemas.openxmlformats.org/officeDocument/2006/relationships/image" Target="../media/image34.wmf"/><Relationship Id="rId10" Type="http://schemas.openxmlformats.org/officeDocument/2006/relationships/image" Target="../media/image51.wmf"/><Relationship Id="rId4" Type="http://schemas.openxmlformats.org/officeDocument/2006/relationships/image" Target="../media/image33.wmf"/><Relationship Id="rId9" Type="http://schemas.openxmlformats.org/officeDocument/2006/relationships/image" Target="../media/image5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253353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Arial" charset="0"/>
      </a:defRPr>
    </a:lvl1pPr>
    <a:lvl2pPr marL="457200" algn="l" rtl="0" fontAlgn="base">
      <a:spcBef>
        <a:spcPct val="30000"/>
      </a:spcBef>
      <a:spcAft>
        <a:spcPct val="0"/>
      </a:spcAft>
      <a:defRPr sz="1200" kern="1200">
        <a:solidFill>
          <a:schemeClr val="tx1"/>
        </a:solidFill>
        <a:latin typeface="Times New Roman" pitchFamily="18" charset="0"/>
        <a:ea typeface="+mn-ea"/>
        <a:cs typeface="Arial" charset="0"/>
      </a:defRPr>
    </a:lvl2pPr>
    <a:lvl3pPr marL="914400" algn="l" rtl="0" fontAlgn="base">
      <a:spcBef>
        <a:spcPct val="30000"/>
      </a:spcBef>
      <a:spcAft>
        <a:spcPct val="0"/>
      </a:spcAft>
      <a:defRPr sz="1200" kern="1200">
        <a:solidFill>
          <a:schemeClr val="tx1"/>
        </a:solidFill>
        <a:latin typeface="Times New Roman" pitchFamily="18" charset="0"/>
        <a:ea typeface="+mn-ea"/>
        <a:cs typeface="Arial" charset="0"/>
      </a:defRPr>
    </a:lvl3pPr>
    <a:lvl4pPr marL="1371600" algn="l" rtl="0" fontAlgn="base">
      <a:spcBef>
        <a:spcPct val="30000"/>
      </a:spcBef>
      <a:spcAft>
        <a:spcPct val="0"/>
      </a:spcAft>
      <a:defRPr sz="1200" kern="1200">
        <a:solidFill>
          <a:schemeClr val="tx1"/>
        </a:solidFill>
        <a:latin typeface="Times New Roman" pitchFamily="18" charset="0"/>
        <a:ea typeface="+mn-ea"/>
        <a:cs typeface="Arial" charset="0"/>
      </a:defRPr>
    </a:lvl4pPr>
    <a:lvl5pPr marL="1828800" algn="l" rtl="0" fontAlgn="base">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a:p>
        </p:txBody>
      </p:sp>
    </p:spTree>
    <p:extLst>
      <p:ext uri="{BB962C8B-B14F-4D97-AF65-F5344CB8AC3E}">
        <p14:creationId xmlns:p14="http://schemas.microsoft.com/office/powerpoint/2010/main" val="134950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1742881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56215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6605ECF4-30DE-4113-A9C5-89E5CE10BFB0}" type="slidenum">
              <a:rPr lang="fr-FR" sz="1200"/>
              <a:pPr algn="r" eaLnBrk="1" hangingPunct="1"/>
              <a:t>26</a:t>
            </a:fld>
            <a:endParaRPr lang="fr-FR" sz="1200"/>
          </a:p>
        </p:txBody>
      </p:sp>
      <p:sp>
        <p:nvSpPr>
          <p:cNvPr id="62467" name="Rectangle 2"/>
          <p:cNvSpPr>
            <a:spLocks noGrp="1" noRot="1" noChangeAspect="1"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62468"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extLst>
      <p:ext uri="{BB962C8B-B14F-4D97-AF65-F5344CB8AC3E}">
        <p14:creationId xmlns:p14="http://schemas.microsoft.com/office/powerpoint/2010/main" val="1448976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FDCB1615-8C4A-49A3-8A07-83759D6650DF}" type="slidenum">
              <a:rPr lang="fr-FR" sz="1200"/>
              <a:pPr algn="r" eaLnBrk="1" hangingPunct="1"/>
              <a:t>27</a:t>
            </a:fld>
            <a:endParaRPr lang="fr-FR" sz="1200"/>
          </a:p>
        </p:txBody>
      </p:sp>
      <p:sp>
        <p:nvSpPr>
          <p:cNvPr id="68611" name="Rectangle 2"/>
          <p:cNvSpPr>
            <a:spLocks noGrp="1" noRot="1" noChangeAspect="1"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p:spPr>
      </p:sp>
      <p:sp>
        <p:nvSpPr>
          <p:cNvPr id="68612"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p>
        </p:txBody>
      </p:sp>
    </p:spTree>
    <p:extLst>
      <p:ext uri="{BB962C8B-B14F-4D97-AF65-F5344CB8AC3E}">
        <p14:creationId xmlns:p14="http://schemas.microsoft.com/office/powerpoint/2010/main" val="3582966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2"/>
            <a:ext cx="7063740" cy="4041648"/>
          </a:xfrm>
        </p:spPr>
        <p:txBody>
          <a:bodyPr anchor="b">
            <a:normAutofit/>
          </a:bodyPr>
          <a:lstStyle>
            <a:lvl1pPr algn="l">
              <a:lnSpc>
                <a:spcPct val="85000"/>
              </a:lnSpc>
              <a:defRPr sz="66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46404" y="4800600"/>
            <a:ext cx="7063740" cy="1691640"/>
          </a:xfrm>
        </p:spPr>
        <p:txBody>
          <a:bodyPr>
            <a:normAutofit/>
          </a:bodyPr>
          <a:lstStyle>
            <a:lvl1pPr marL="0" indent="0" algn="l">
              <a:buNone/>
              <a:defRPr sz="2000" baseline="0">
                <a:solidFill>
                  <a:schemeClr val="tx1">
                    <a:lumMod val="8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Date Placeholder 7"/>
          <p:cNvSpPr>
            <a:spLocks noGrp="1"/>
          </p:cNvSpPr>
          <p:nvPr>
            <p:ph type="dt" sz="half" idx="10"/>
          </p:nvPr>
        </p:nvSpPr>
        <p:spPr/>
        <p:txBody>
          <a:bodyPr/>
          <a:lstStyle>
            <a:lvl1pPr>
              <a:defRPr>
                <a:solidFill>
                  <a:schemeClr val="bg2">
                    <a:lumMod val="20000"/>
                    <a:lumOff val="80000"/>
                  </a:schemeClr>
                </a:solidFill>
              </a:defRPr>
            </a:lvl1pPr>
          </a:lstStyle>
          <a:p>
            <a:endParaRPr lang="en-US" altLang="en-US"/>
          </a:p>
        </p:txBody>
      </p:sp>
      <p:sp>
        <p:nvSpPr>
          <p:cNvPr id="9" name="Footer Placeholder 8"/>
          <p:cNvSpPr>
            <a:spLocks noGrp="1"/>
          </p:cNvSpPr>
          <p:nvPr>
            <p:ph type="ftr" sz="quarter" idx="11"/>
          </p:nvPr>
        </p:nvSpPr>
        <p:spPr/>
        <p:txBody>
          <a:bodyPr/>
          <a:lstStyle>
            <a:lvl1pPr>
              <a:defRPr>
                <a:solidFill>
                  <a:schemeClr val="bg2">
                    <a:lumMod val="20000"/>
                    <a:lumOff val="80000"/>
                  </a:schemeClr>
                </a:solidFill>
              </a:defRPr>
            </a:lvl1pPr>
          </a:lstStyle>
          <a:p>
            <a:endParaRPr lang="en-US" altLang="en-US"/>
          </a:p>
        </p:txBody>
      </p:sp>
      <p:sp>
        <p:nvSpPr>
          <p:cNvPr id="10" name="Slide Number Placeholder 9"/>
          <p:cNvSpPr>
            <a:spLocks noGrp="1"/>
          </p:cNvSpPr>
          <p:nvPr>
            <p:ph type="sldNum" sz="quarter" idx="12"/>
          </p:nvPr>
        </p:nvSpPr>
        <p:spPr/>
        <p:txBody>
          <a:bodyPr/>
          <a:lstStyle>
            <a:lvl1pPr>
              <a:defRPr>
                <a:solidFill>
                  <a:schemeClr val="bg2">
                    <a:lumMod val="60000"/>
                    <a:lumOff val="40000"/>
                  </a:schemeClr>
                </a:solidFill>
              </a:defRPr>
            </a:lvl1pPr>
          </a:lstStyle>
          <a:p>
            <a:fld id="{C82B3AAC-854B-4647-BE7B-48BDDAF6A7D3}" type="slidenum">
              <a:rPr lang="en-US" altLang="en-US" smtClean="0"/>
              <a:pPr/>
              <a:t>‹#›</a:t>
            </a:fld>
            <a:endParaRPr lang="en-US" altLang="en-US"/>
          </a:p>
        </p:txBody>
      </p:sp>
    </p:spTree>
    <p:extLst>
      <p:ext uri="{BB962C8B-B14F-4D97-AF65-F5344CB8AC3E}">
        <p14:creationId xmlns:p14="http://schemas.microsoft.com/office/powerpoint/2010/main" val="379214433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48B261-3CD1-4B9C-BB16-27F490DC4CA6}" type="slidenum">
              <a:rPr lang="en-US" altLang="en-US" smtClean="0"/>
              <a:pPr/>
              <a:t>‹#›</a:t>
            </a:fld>
            <a:endParaRPr lang="en-US" altLang="en-US"/>
          </a:p>
        </p:txBody>
      </p:sp>
    </p:spTree>
    <p:extLst>
      <p:ext uri="{BB962C8B-B14F-4D97-AF65-F5344CB8AC3E}">
        <p14:creationId xmlns:p14="http://schemas.microsoft.com/office/powerpoint/2010/main" val="3499214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6525" y="381000"/>
            <a:ext cx="1857375"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71500" y="381000"/>
            <a:ext cx="5800725"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239A2AC9-E45E-4A57-9FC0-B3B90C6E5E3C}" type="slidenum">
              <a:rPr lang="en-US" altLang="en-US" smtClean="0"/>
              <a:pPr/>
              <a:t>‹#›</a:t>
            </a:fld>
            <a:endParaRPr lang="en-US" altLang="en-US"/>
          </a:p>
        </p:txBody>
      </p:sp>
    </p:spTree>
    <p:extLst>
      <p:ext uri="{BB962C8B-B14F-4D97-AF65-F5344CB8AC3E}">
        <p14:creationId xmlns:p14="http://schemas.microsoft.com/office/powerpoint/2010/main" val="434633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2230447F-0FF8-424D-B012-B7CF612C9A37}" type="slidenum">
              <a:rPr lang="en-US" altLang="en-US" smtClean="0"/>
              <a:pPr/>
              <a:t>‹#›</a:t>
            </a:fld>
            <a:endParaRPr lang="en-US" altLang="en-US"/>
          </a:p>
        </p:txBody>
      </p:sp>
    </p:spTree>
    <p:extLst>
      <p:ext uri="{BB962C8B-B14F-4D97-AF65-F5344CB8AC3E}">
        <p14:creationId xmlns:p14="http://schemas.microsoft.com/office/powerpoint/2010/main" val="1449461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46404" y="758952"/>
            <a:ext cx="7063740" cy="4041648"/>
          </a:xfrm>
        </p:spPr>
        <p:txBody>
          <a:bodyPr anchor="b">
            <a:normAutofit/>
          </a:bodyPr>
          <a:lstStyle>
            <a:lvl1pPr>
              <a:lnSpc>
                <a:spcPct val="85000"/>
              </a:lnSpc>
              <a:defRPr sz="6600" b="0"/>
            </a:lvl1pPr>
          </a:lstStyle>
          <a:p>
            <a:r>
              <a:rPr lang="en-US" smtClean="0"/>
              <a:t>Click to edit Master title style</a:t>
            </a:r>
            <a:endParaRPr lang="en-US" dirty="0"/>
          </a:p>
        </p:txBody>
      </p:sp>
      <p:sp>
        <p:nvSpPr>
          <p:cNvPr id="3" name="Text Placeholder 2"/>
          <p:cNvSpPr>
            <a:spLocks noGrp="1"/>
          </p:cNvSpPr>
          <p:nvPr>
            <p:ph type="body" idx="1"/>
          </p:nvPr>
        </p:nvSpPr>
        <p:spPr>
          <a:xfrm>
            <a:off x="946404" y="4800600"/>
            <a:ext cx="7063740" cy="1691640"/>
          </a:xfrm>
        </p:spPr>
        <p:txBody>
          <a:bodyPr anchor="t">
            <a:normAutofit/>
          </a:bodyPr>
          <a:lstStyle>
            <a:lvl1pPr marL="0" indent="0">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7A72FE1-929F-4730-8CB1-D85628D5A076}" type="slidenum">
              <a:rPr lang="en-US" altLang="en-US" smtClean="0"/>
              <a:pPr/>
              <a:t>‹#›</a:t>
            </a:fld>
            <a:endParaRPr lang="en-US" altLang="en-US"/>
          </a:p>
        </p:txBody>
      </p:sp>
      <p:sp>
        <p:nvSpPr>
          <p:cNvPr id="7" name="Rectangle 6"/>
          <p:cNvSpPr/>
          <p:nvPr/>
        </p:nvSpPr>
        <p:spPr>
          <a:xfrm>
            <a:off x="0" y="0"/>
            <a:ext cx="3429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82579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46404"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4860" y="1828801"/>
            <a:ext cx="336042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E85826ED-47BA-48C5-BC06-361DB8781CEF}" type="slidenum">
              <a:rPr lang="en-US" altLang="en-US" smtClean="0"/>
              <a:pPr/>
              <a:t>‹#›</a:t>
            </a:fld>
            <a:endParaRPr lang="en-US" altLang="en-US"/>
          </a:p>
        </p:txBody>
      </p:sp>
    </p:spTree>
    <p:extLst>
      <p:ext uri="{BB962C8B-B14F-4D97-AF65-F5344CB8AC3E}">
        <p14:creationId xmlns:p14="http://schemas.microsoft.com/office/powerpoint/2010/main" val="371375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46404" y="1717185"/>
            <a:ext cx="3360420" cy="731520"/>
          </a:xfrm>
        </p:spPr>
        <p:txBody>
          <a:bodyPr anchor="b">
            <a:normAutofit/>
          </a:bodyPr>
          <a:lstStyle>
            <a:lvl1pPr marL="0" indent="0">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946404"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4599432" y="1717185"/>
            <a:ext cx="3364992" cy="731520"/>
          </a:xfrm>
        </p:spPr>
        <p:txBody>
          <a:bodyPr anchor="b">
            <a:normAutofit/>
          </a:bodyPr>
          <a:lstStyle>
            <a:lvl1pPr marL="0" indent="0">
              <a:buFontTx/>
              <a:buNone/>
              <a:defRPr lang="en-US" sz="1800" b="0" kern="1200" spc="10" baseline="0" dirty="0">
                <a:solidFill>
                  <a:schemeClr val="tx2"/>
                </a:solidFill>
                <a:latin typeface="+mn-lt"/>
                <a:ea typeface="+mn-ea"/>
                <a:cs typeface="+mn-cs"/>
              </a:defRPr>
            </a:lvl1pPr>
          </a:lstStyle>
          <a:p>
            <a:pPr marL="0" lvl="0" indent="0" algn="l" defTabSz="914400" rtl="0" eaLnBrk="1" latinLnBrk="0" hangingPunct="1">
              <a:lnSpc>
                <a:spcPct val="95000"/>
              </a:lnSpc>
              <a:spcBef>
                <a:spcPts val="0"/>
              </a:spcBef>
              <a:spcAft>
                <a:spcPts val="200"/>
              </a:spcAft>
              <a:buClr>
                <a:schemeClr val="accent1"/>
              </a:buClr>
              <a:buSzPct val="80000"/>
              <a:buNone/>
            </a:pPr>
            <a:r>
              <a:rPr lang="en-US" smtClean="0"/>
              <a:t>Edit Master text styles</a:t>
            </a:r>
          </a:p>
        </p:txBody>
      </p:sp>
      <p:sp>
        <p:nvSpPr>
          <p:cNvPr id="6" name="Content Placeholder 5"/>
          <p:cNvSpPr>
            <a:spLocks noGrp="1"/>
          </p:cNvSpPr>
          <p:nvPr>
            <p:ph sz="quarter" idx="4"/>
          </p:nvPr>
        </p:nvSpPr>
        <p:spPr>
          <a:xfrm>
            <a:off x="4594860" y="2507550"/>
            <a:ext cx="336042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018D6525-5402-4773-9302-A29370F99EB5}" type="slidenum">
              <a:rPr lang="en-US" altLang="en-US" smtClean="0"/>
              <a:pPr/>
              <a:t>‹#›</a:t>
            </a:fld>
            <a:endParaRPr lang="en-US" altLang="en-US"/>
          </a:p>
        </p:txBody>
      </p:sp>
    </p:spTree>
    <p:extLst>
      <p:ext uri="{BB962C8B-B14F-4D97-AF65-F5344CB8AC3E}">
        <p14:creationId xmlns:p14="http://schemas.microsoft.com/office/powerpoint/2010/main" val="3558503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E7EB90C8-5278-4BDA-A906-2DEBE33F49C4}" type="slidenum">
              <a:rPr lang="en-US" altLang="en-US" smtClean="0"/>
              <a:pPr/>
              <a:t>‹#›</a:t>
            </a:fld>
            <a:endParaRPr lang="en-US" altLang="en-US"/>
          </a:p>
        </p:txBody>
      </p:sp>
    </p:spTree>
    <p:extLst>
      <p:ext uri="{BB962C8B-B14F-4D97-AF65-F5344CB8AC3E}">
        <p14:creationId xmlns:p14="http://schemas.microsoft.com/office/powerpoint/2010/main" val="316979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6F0E48F4-898A-4AD3-967E-EA87FCDE6A80}" type="slidenum">
              <a:rPr lang="en-US" altLang="en-US" smtClean="0"/>
              <a:pPr/>
              <a:t>‹#›</a:t>
            </a:fld>
            <a:endParaRPr lang="en-US" altLang="en-US"/>
          </a:p>
        </p:txBody>
      </p:sp>
    </p:spTree>
    <p:extLst>
      <p:ext uri="{BB962C8B-B14F-4D97-AF65-F5344CB8AC3E}">
        <p14:creationId xmlns:p14="http://schemas.microsoft.com/office/powerpoint/2010/main" val="2215100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400300" cy="1600197"/>
          </a:xfrm>
        </p:spPr>
        <p:txBody>
          <a:bodyPr anchor="b">
            <a:normAutofit/>
          </a:bodyPr>
          <a:lstStyle>
            <a:lvl1pPr>
              <a:defRPr sz="2800" b="0" baseline="0"/>
            </a:lvl1pPr>
          </a:lstStyle>
          <a:p>
            <a:r>
              <a:rPr lang="en-US" smtClean="0"/>
              <a:t>Click to edit Master title style</a:t>
            </a:r>
            <a:endParaRPr lang="en-US" dirty="0"/>
          </a:p>
        </p:txBody>
      </p:sp>
      <p:sp>
        <p:nvSpPr>
          <p:cNvPr id="3" name="Content Placeholder 2"/>
          <p:cNvSpPr>
            <a:spLocks noGrp="1"/>
          </p:cNvSpPr>
          <p:nvPr>
            <p:ph idx="1"/>
          </p:nvPr>
        </p:nvSpPr>
        <p:spPr>
          <a:xfrm>
            <a:off x="3378200" y="685800"/>
            <a:ext cx="4559300" cy="5486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0936" y="2099735"/>
            <a:ext cx="24003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60307458-57BA-43E0-AAF6-FFF2388623D0}" type="slidenum">
              <a:rPr lang="en-US" altLang="en-US" smtClean="0"/>
              <a:pPr/>
              <a:t>‹#›</a:t>
            </a:fld>
            <a:endParaRPr lang="en-US" altLang="en-US"/>
          </a:p>
        </p:txBody>
      </p:sp>
    </p:spTree>
    <p:extLst>
      <p:ext uri="{BB962C8B-B14F-4D97-AF65-F5344CB8AC3E}">
        <p14:creationId xmlns:p14="http://schemas.microsoft.com/office/powerpoint/2010/main" val="555244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846963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5257800"/>
            <a:ext cx="748665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846963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6108590"/>
            <a:ext cx="748665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7B478196-1AB5-4692-962E-41B6122A400A}" type="slidenum">
              <a:rPr lang="en-US" altLang="en-US" smtClean="0"/>
              <a:pPr/>
              <a:t>‹#›</a:t>
            </a:fld>
            <a:endParaRPr lang="en-US" altLang="en-US"/>
          </a:p>
        </p:txBody>
      </p:sp>
    </p:spTree>
    <p:extLst>
      <p:ext uri="{BB962C8B-B14F-4D97-AF65-F5344CB8AC3E}">
        <p14:creationId xmlns:p14="http://schemas.microsoft.com/office/powerpoint/2010/main" val="3249160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8418195" y="0"/>
            <a:ext cx="73152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46404" y="365760"/>
            <a:ext cx="726948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46404" y="1828801"/>
            <a:ext cx="6446520" cy="435133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7831456" y="1044178"/>
            <a:ext cx="1904999" cy="273844"/>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endParaRPr lang="en-US" altLang="en-US"/>
          </a:p>
        </p:txBody>
      </p:sp>
      <p:sp>
        <p:nvSpPr>
          <p:cNvPr id="5" name="Footer Placeholder 4"/>
          <p:cNvSpPr>
            <a:spLocks noGrp="1"/>
          </p:cNvSpPr>
          <p:nvPr>
            <p:ph type="ftr" sz="quarter" idx="3"/>
          </p:nvPr>
        </p:nvSpPr>
        <p:spPr>
          <a:xfrm rot="16200000">
            <a:off x="6993255" y="4092178"/>
            <a:ext cx="3581400" cy="273844"/>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ltLang="en-US"/>
          </a:p>
        </p:txBody>
      </p:sp>
      <p:sp>
        <p:nvSpPr>
          <p:cNvPr id="6" name="Slide Number Placeholder 5"/>
          <p:cNvSpPr>
            <a:spLocks noGrp="1"/>
          </p:cNvSpPr>
          <p:nvPr>
            <p:ph type="sldNum" sz="quarter" idx="4"/>
          </p:nvPr>
        </p:nvSpPr>
        <p:spPr>
          <a:xfrm>
            <a:off x="8441055" y="6172201"/>
            <a:ext cx="685800" cy="593725"/>
          </a:xfrm>
          <a:prstGeom prst="rect">
            <a:avLst/>
          </a:prstGeom>
        </p:spPr>
        <p:txBody>
          <a:bodyPr vert="horz" lIns="27432" tIns="45720" rIns="27432" bIns="45720" rtlCol="0" anchor="ctr">
            <a:normAutofit/>
          </a:bodyPr>
          <a:lstStyle>
            <a:lvl1pPr algn="ctr">
              <a:defRPr sz="3200">
                <a:solidFill>
                  <a:schemeClr val="tx2">
                    <a:lumMod val="60000"/>
                    <a:lumOff val="40000"/>
                  </a:schemeClr>
                </a:solidFill>
              </a:defRPr>
            </a:lvl1pPr>
          </a:lstStyle>
          <a:p>
            <a:fld id="{0C59B24C-AD59-41AC-B7F5-797608B5A5AF}" type="slidenum">
              <a:rPr lang="en-US" altLang="en-US" smtClean="0"/>
              <a:pPr/>
              <a:t>‹#›</a:t>
            </a:fld>
            <a:endParaRPr lang="en-US" altLang="en-US"/>
          </a:p>
        </p:txBody>
      </p:sp>
    </p:spTree>
    <p:extLst>
      <p:ext uri="{BB962C8B-B14F-4D97-AF65-F5344CB8AC3E}">
        <p14:creationId xmlns:p14="http://schemas.microsoft.com/office/powerpoint/2010/main" val="3263467372"/>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Lst>
  <p:txStyles>
    <p:title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wmf"/><Relationship Id="rId13" Type="http://schemas.openxmlformats.org/officeDocument/2006/relationships/image" Target="../media/image20.wmf"/><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17.wmf"/><Relationship Id="rId11" Type="http://schemas.openxmlformats.org/officeDocument/2006/relationships/image" Target="../media/image21.png"/><Relationship Id="rId5" Type="http://schemas.openxmlformats.org/officeDocument/2006/relationships/oleObject" Target="../embeddings/oleObject3.bin"/><Relationship Id="rId10" Type="http://schemas.openxmlformats.org/officeDocument/2006/relationships/image" Target="../media/image19.wmf"/><Relationship Id="rId4" Type="http://schemas.openxmlformats.org/officeDocument/2006/relationships/image" Target="../media/image16.wmf"/><Relationship Id="rId9"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22.wmf"/><Relationship Id="rId4" Type="http://schemas.openxmlformats.org/officeDocument/2006/relationships/oleObject" Target="../embeddings/oleObject7.bin"/></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37.png"/><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35.w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32.wmf"/><Relationship Id="rId11" Type="http://schemas.openxmlformats.org/officeDocument/2006/relationships/oleObject" Target="../embeddings/oleObject12.bin"/><Relationship Id="rId5" Type="http://schemas.openxmlformats.org/officeDocument/2006/relationships/oleObject" Target="../embeddings/oleObject9.bin"/><Relationship Id="rId15" Type="http://schemas.openxmlformats.org/officeDocument/2006/relationships/image" Target="../media/image36.wmf"/><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11.bin"/><Relationship Id="rId14" Type="http://schemas.openxmlformats.org/officeDocument/2006/relationships/oleObject" Target="../embeddings/oleObject13.bin"/></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image" Target="../media/image420.png"/><Relationship Id="rId3" Type="http://schemas.openxmlformats.org/officeDocument/2006/relationships/notesSlide" Target="../notesSlides/notesSlide2.xml"/><Relationship Id="rId7" Type="http://schemas.openxmlformats.org/officeDocument/2006/relationships/oleObject" Target="../embeddings/oleObject15.bin"/><Relationship Id="rId12" Type="http://schemas.openxmlformats.org/officeDocument/2006/relationships/image" Target="../media/image44.e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40.wmf"/><Relationship Id="rId11" Type="http://schemas.openxmlformats.org/officeDocument/2006/relationships/image" Target="../media/image43.png"/><Relationship Id="rId5" Type="http://schemas.openxmlformats.org/officeDocument/2006/relationships/oleObject" Target="../embeddings/oleObject14.bin"/><Relationship Id="rId10" Type="http://schemas.openxmlformats.org/officeDocument/2006/relationships/image" Target="../media/image2.wmf"/><Relationship Id="rId4" Type="http://schemas.openxmlformats.org/officeDocument/2006/relationships/image" Target="../media/image42.png"/><Relationship Id="rId9" Type="http://schemas.openxmlformats.org/officeDocument/2006/relationships/oleObject" Target="../embeddings/oleObject16.bin"/></Relationships>
</file>

<file path=ppt/slides/_rels/slide21.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22.bin"/><Relationship Id="rId18" Type="http://schemas.openxmlformats.org/officeDocument/2006/relationships/image" Target="../media/image49.wmf"/><Relationship Id="rId3" Type="http://schemas.openxmlformats.org/officeDocument/2006/relationships/oleObject" Target="../embeddings/oleObject17.bin"/><Relationship Id="rId21" Type="http://schemas.openxmlformats.org/officeDocument/2006/relationships/oleObject" Target="../embeddings/oleObject26.bin"/><Relationship Id="rId7" Type="http://schemas.openxmlformats.org/officeDocument/2006/relationships/oleObject" Target="../embeddings/oleObject19.bin"/><Relationship Id="rId12" Type="http://schemas.openxmlformats.org/officeDocument/2006/relationships/image" Target="../media/image34.wmf"/><Relationship Id="rId17" Type="http://schemas.openxmlformats.org/officeDocument/2006/relationships/oleObject" Target="../embeddings/oleObject24.bin"/><Relationship Id="rId25" Type="http://schemas.openxmlformats.org/officeDocument/2006/relationships/image" Target="../media/image53.png"/><Relationship Id="rId2" Type="http://schemas.openxmlformats.org/officeDocument/2006/relationships/slideLayout" Target="../slideLayouts/slideLayout1.xml"/><Relationship Id="rId16" Type="http://schemas.openxmlformats.org/officeDocument/2006/relationships/image" Target="../media/image48.wmf"/><Relationship Id="rId20" Type="http://schemas.openxmlformats.org/officeDocument/2006/relationships/image" Target="../media/image50.wmf"/><Relationship Id="rId1" Type="http://schemas.openxmlformats.org/officeDocument/2006/relationships/vmlDrawing" Target="../drawings/vmlDrawing6.vml"/><Relationship Id="rId6" Type="http://schemas.openxmlformats.org/officeDocument/2006/relationships/image" Target="../media/image46.wmf"/><Relationship Id="rId11" Type="http://schemas.openxmlformats.org/officeDocument/2006/relationships/oleObject" Target="../embeddings/oleObject21.bin"/><Relationship Id="rId24" Type="http://schemas.openxmlformats.org/officeDocument/2006/relationships/image" Target="../media/image52.wmf"/><Relationship Id="rId5" Type="http://schemas.openxmlformats.org/officeDocument/2006/relationships/oleObject" Target="../embeddings/oleObject18.bin"/><Relationship Id="rId15" Type="http://schemas.openxmlformats.org/officeDocument/2006/relationships/oleObject" Target="../embeddings/oleObject23.bin"/><Relationship Id="rId23" Type="http://schemas.openxmlformats.org/officeDocument/2006/relationships/oleObject" Target="../embeddings/oleObject27.bin"/><Relationship Id="rId10" Type="http://schemas.openxmlformats.org/officeDocument/2006/relationships/image" Target="../media/image33.wmf"/><Relationship Id="rId19" Type="http://schemas.openxmlformats.org/officeDocument/2006/relationships/oleObject" Target="../embeddings/oleObject25.bin"/><Relationship Id="rId4" Type="http://schemas.openxmlformats.org/officeDocument/2006/relationships/image" Target="../media/image45.wmf"/><Relationship Id="rId9" Type="http://schemas.openxmlformats.org/officeDocument/2006/relationships/oleObject" Target="../embeddings/oleObject20.bin"/><Relationship Id="rId14" Type="http://schemas.openxmlformats.org/officeDocument/2006/relationships/image" Target="../media/image47.wmf"/><Relationship Id="rId22" Type="http://schemas.openxmlformats.org/officeDocument/2006/relationships/image" Target="../media/image51.wmf"/></Relationships>
</file>

<file path=ppt/slides/_rels/slide22.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30.png"/><Relationship Id="rId3" Type="http://schemas.openxmlformats.org/officeDocument/2006/relationships/notesSlide" Target="../notesSlides/notesSlide3.xml"/><Relationship Id="rId7" Type="http://schemas.openxmlformats.org/officeDocument/2006/relationships/image" Target="../media/image58.png"/><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image" Target="../media/image57.jpeg"/><Relationship Id="rId5" Type="http://schemas.openxmlformats.org/officeDocument/2006/relationships/image" Target="../media/image56.wmf"/><Relationship Id="rId4" Type="http://schemas.openxmlformats.org/officeDocument/2006/relationships/oleObject" Target="../embeddings/oleObject28.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4.jpg"/><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63.emf"/><Relationship Id="rId5" Type="http://schemas.openxmlformats.org/officeDocument/2006/relationships/image" Target="../media/image61.wmf"/><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0.png"/><Relationship Id="rId2" Type="http://schemas.openxmlformats.org/officeDocument/2006/relationships/image" Target="../media/image67.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emf"/></Relationships>
</file>

<file path=ppt/slides/_rels/slide3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53145" y="620884"/>
            <a:ext cx="7772400" cy="2504535"/>
          </a:xfrm>
        </p:spPr>
        <p:txBody>
          <a:bodyPr>
            <a:normAutofit/>
          </a:bodyPr>
          <a:lstStyle/>
          <a:p>
            <a:pPr algn="ctr"/>
            <a:r>
              <a:rPr lang="en-US" altLang="en-US" sz="4400" dirty="0" smtClean="0">
                <a:latin typeface="Arial Narrow" panose="020B0606020202030204" pitchFamily="34" charset="0"/>
              </a:rPr>
              <a:t>Gravitation and Cosmology I</a:t>
            </a:r>
            <a:br>
              <a:rPr lang="en-US" altLang="en-US" sz="4400" dirty="0" smtClean="0">
                <a:latin typeface="Arial Narrow" panose="020B0606020202030204" pitchFamily="34" charset="0"/>
              </a:rPr>
            </a:br>
            <a:r>
              <a:rPr lang="en-US" altLang="en-US" sz="4400" dirty="0" smtClean="0">
                <a:latin typeface="Arial Narrow" panose="020B0606020202030204" pitchFamily="34" charset="0"/>
              </a:rPr>
              <a:t/>
            </a:r>
            <a:br>
              <a:rPr lang="en-US" altLang="en-US" sz="4400" dirty="0" smtClean="0">
                <a:latin typeface="Arial Narrow" panose="020B0606020202030204" pitchFamily="34" charset="0"/>
              </a:rPr>
            </a:br>
            <a:r>
              <a:rPr lang="en-US" altLang="en-US" sz="4400" dirty="0" smtClean="0">
                <a:latin typeface="Arial Narrow" panose="020B0606020202030204" pitchFamily="34" charset="0"/>
              </a:rPr>
              <a:t>Introduction to Cosmology</a:t>
            </a:r>
            <a:endParaRPr lang="en-US" altLang="en-US" sz="4400" dirty="0">
              <a:latin typeface="Arial Narrow" panose="020B0606020202030204" pitchFamily="34" charset="0"/>
            </a:endParaRPr>
          </a:p>
        </p:txBody>
      </p:sp>
      <p:sp>
        <p:nvSpPr>
          <p:cNvPr id="5123" name="Rectangle 3"/>
          <p:cNvSpPr>
            <a:spLocks noGrp="1" noChangeArrowheads="1"/>
          </p:cNvSpPr>
          <p:nvPr>
            <p:ph type="subTitle" idx="1"/>
          </p:nvPr>
        </p:nvSpPr>
        <p:spPr>
          <a:xfrm>
            <a:off x="1538945" y="4795110"/>
            <a:ext cx="6400800" cy="1752600"/>
          </a:xfrm>
        </p:spPr>
        <p:txBody>
          <a:bodyPr/>
          <a:lstStyle/>
          <a:p>
            <a:pPr algn="ctr"/>
            <a:r>
              <a:rPr lang="en-US" altLang="en-US" i="1" dirty="0"/>
              <a:t>Adel </a:t>
            </a:r>
            <a:r>
              <a:rPr lang="en-US" altLang="en-US" i="1" dirty="0" err="1"/>
              <a:t>A</a:t>
            </a:r>
            <a:r>
              <a:rPr lang="en-US" altLang="en-US" i="1" dirty="0" err="1" smtClean="0"/>
              <a:t>wad</a:t>
            </a:r>
            <a:endParaRPr lang="en-US" altLang="en-US" i="1" dirty="0" smtClean="0"/>
          </a:p>
          <a:p>
            <a:pPr algn="ctr"/>
            <a:r>
              <a:rPr lang="en-US" altLang="en-US" i="1" dirty="0" smtClean="0"/>
              <a:t>Centre for Theoretical Physics</a:t>
            </a:r>
          </a:p>
          <a:p>
            <a:pPr algn="ctr"/>
            <a:r>
              <a:rPr lang="en-US" altLang="en-US" i="1" dirty="0" smtClean="0"/>
              <a:t>British University</a:t>
            </a:r>
            <a:endParaRPr lang="en-US" altLang="en-US" i="1" dirty="0"/>
          </a:p>
          <a:p>
            <a:endParaRPr lang="en-US" altLang="en-US" dirty="0"/>
          </a:p>
          <a:p>
            <a:endParaRPr lang="en-US"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Text Box 5"/>
          <p:cNvSpPr txBox="1">
            <a:spLocks noChangeArrowheads="1"/>
          </p:cNvSpPr>
          <p:nvPr/>
        </p:nvSpPr>
        <p:spPr bwMode="auto">
          <a:xfrm>
            <a:off x="245985" y="1076255"/>
            <a:ext cx="3263900" cy="400110"/>
          </a:xfrm>
          <a:prstGeom prst="rect">
            <a:avLst/>
          </a:prstGeom>
          <a:noFill/>
          <a:ln w="9525" algn="ctr">
            <a:noFill/>
            <a:miter lim="800000"/>
            <a:headEnd/>
            <a:tailEnd/>
          </a:ln>
        </p:spPr>
        <p:txBody>
          <a:bodyPr>
            <a:spAutoFit/>
          </a:bodyPr>
          <a:lstStyle/>
          <a:p>
            <a:pPr marL="342900" indent="-342900" eaLnBrk="1" hangingPunct="1">
              <a:buFont typeface="Arial" panose="020B0604020202020204" pitchFamily="34" charset="0"/>
              <a:buChar char="•"/>
            </a:pPr>
            <a:r>
              <a:rPr lang="en-GB" sz="2000" i="1" dirty="0">
                <a:latin typeface="Times New Roman" pitchFamily="18" charset="0"/>
              </a:rPr>
              <a:t>Cosmic Pie </a:t>
            </a:r>
          </a:p>
        </p:txBody>
      </p:sp>
      <p:pic>
        <p:nvPicPr>
          <p:cNvPr id="156677" name="Picture 6" descr="darkMatterPie-590"/>
          <p:cNvPicPr>
            <a:picLocks noChangeAspect="1" noChangeArrowheads="1"/>
          </p:cNvPicPr>
          <p:nvPr/>
        </p:nvPicPr>
        <p:blipFill>
          <a:blip r:embed="rId2" cstate="print"/>
          <a:srcRect/>
          <a:stretch>
            <a:fillRect/>
          </a:stretch>
        </p:blipFill>
        <p:spPr bwMode="auto">
          <a:xfrm>
            <a:off x="716346" y="1804508"/>
            <a:ext cx="8099425" cy="3681766"/>
          </a:xfrm>
          <a:prstGeom prst="rect">
            <a:avLst/>
          </a:prstGeom>
          <a:solidFill>
            <a:schemeClr val="tx2"/>
          </a:solidFill>
          <a:ln w="9525">
            <a:noFill/>
            <a:miter lim="800000"/>
            <a:headEnd/>
            <a:tailEnd/>
          </a:ln>
        </p:spPr>
      </p:pic>
      <p:sp>
        <p:nvSpPr>
          <p:cNvPr id="156678" name="Text Box 7"/>
          <p:cNvSpPr txBox="1">
            <a:spLocks noChangeArrowheads="1"/>
          </p:cNvSpPr>
          <p:nvPr/>
        </p:nvSpPr>
        <p:spPr bwMode="auto">
          <a:xfrm>
            <a:off x="845009" y="5068224"/>
            <a:ext cx="2435282" cy="369332"/>
          </a:xfrm>
          <a:prstGeom prst="rect">
            <a:avLst/>
          </a:prstGeom>
          <a:noFill/>
          <a:ln w="9525" algn="ctr">
            <a:noFill/>
            <a:miter lim="800000"/>
            <a:headEnd/>
            <a:tailEnd/>
          </a:ln>
        </p:spPr>
        <p:txBody>
          <a:bodyPr wrap="none">
            <a:spAutoFit/>
          </a:bodyPr>
          <a:lstStyle/>
          <a:p>
            <a:pPr algn="ctr" eaLnBrk="1" hangingPunct="1"/>
            <a:r>
              <a:rPr lang="en-GB" b="1" dirty="0">
                <a:solidFill>
                  <a:srgbClr val="FF9900"/>
                </a:solidFill>
                <a:latin typeface="Times New Roman" pitchFamily="18" charset="0"/>
              </a:rPr>
              <a:t>Age : 13.7 billion years</a:t>
            </a:r>
          </a:p>
        </p:txBody>
      </p:sp>
      <p:sp>
        <p:nvSpPr>
          <p:cNvPr id="156679" name="Text Box 7"/>
          <p:cNvSpPr txBox="1">
            <a:spLocks noChangeArrowheads="1"/>
          </p:cNvSpPr>
          <p:nvPr/>
        </p:nvSpPr>
        <p:spPr bwMode="auto">
          <a:xfrm>
            <a:off x="701356" y="1751705"/>
            <a:ext cx="1973270" cy="707886"/>
          </a:xfrm>
          <a:prstGeom prst="rect">
            <a:avLst/>
          </a:prstGeom>
          <a:solidFill>
            <a:schemeClr val="tx2"/>
          </a:solidFill>
          <a:ln w="9525" algn="ctr">
            <a:noFill/>
            <a:miter lim="800000"/>
            <a:headEnd/>
            <a:tailEnd/>
          </a:ln>
        </p:spPr>
        <p:txBody>
          <a:bodyPr wrap="square">
            <a:spAutoFit/>
          </a:bodyPr>
          <a:lstStyle/>
          <a:p>
            <a:pPr algn="ctr" eaLnBrk="1" hangingPunct="1"/>
            <a:r>
              <a:rPr lang="en-GB" sz="2000" b="1" dirty="0">
                <a:solidFill>
                  <a:schemeClr val="bg1"/>
                </a:solidFill>
                <a:latin typeface="Times New Roman" pitchFamily="18" charset="0"/>
              </a:rPr>
              <a:t>Mass-energy density</a:t>
            </a:r>
          </a:p>
        </p:txBody>
      </p:sp>
      <p:sp>
        <p:nvSpPr>
          <p:cNvPr id="156680" name="Text Box 5"/>
          <p:cNvSpPr txBox="1">
            <a:spLocks noChangeArrowheads="1"/>
          </p:cNvSpPr>
          <p:nvPr/>
        </p:nvSpPr>
        <p:spPr bwMode="auto">
          <a:xfrm>
            <a:off x="471188" y="5467543"/>
            <a:ext cx="7589837" cy="1508105"/>
          </a:xfrm>
          <a:prstGeom prst="rect">
            <a:avLst/>
          </a:prstGeom>
          <a:noFill/>
          <a:ln w="9525" algn="ctr">
            <a:noFill/>
            <a:miter lim="800000"/>
            <a:headEnd/>
            <a:tailEnd/>
          </a:ln>
        </p:spPr>
        <p:txBody>
          <a:bodyPr>
            <a:spAutoFit/>
          </a:bodyPr>
          <a:lstStyle/>
          <a:p>
            <a:pPr eaLnBrk="1" hangingPunct="1"/>
            <a:r>
              <a:rPr lang="en-GB" sz="2000" b="1" dirty="0">
                <a:solidFill>
                  <a:schemeClr val="tx2"/>
                </a:solidFill>
                <a:latin typeface="Times New Roman" pitchFamily="18" charset="0"/>
                <a:cs typeface="Times New Roman" pitchFamily="18" charset="0"/>
              </a:rPr>
              <a:t>Dark energy: energy with </a:t>
            </a:r>
            <a:r>
              <a:rPr lang="en-GB" sz="2000" b="1" dirty="0">
                <a:solidFill>
                  <a:srgbClr val="FF0000"/>
                </a:solidFill>
                <a:latin typeface="Times New Roman" pitchFamily="18" charset="0"/>
                <a:cs typeface="Times New Roman" pitchFamily="18" charset="0"/>
              </a:rPr>
              <a:t>unknown</a:t>
            </a:r>
            <a:r>
              <a:rPr lang="en-GB" sz="2000" b="1" dirty="0">
                <a:solidFill>
                  <a:schemeClr val="tx2"/>
                </a:solidFill>
                <a:latin typeface="Times New Roman" pitchFamily="18" charset="0"/>
                <a:cs typeface="Times New Roman" pitchFamily="18" charset="0"/>
              </a:rPr>
              <a:t> physical origin.</a:t>
            </a:r>
          </a:p>
          <a:p>
            <a:pPr eaLnBrk="1" hangingPunct="1"/>
            <a:r>
              <a:rPr lang="en-GB" b="1" dirty="0">
                <a:solidFill>
                  <a:schemeClr val="tx2"/>
                </a:solidFill>
                <a:latin typeface="Times New Roman" pitchFamily="18" charset="0"/>
                <a:cs typeface="Times New Roman" pitchFamily="18" charset="0"/>
              </a:rPr>
              <a:t>Dark matter: matter that interact only </a:t>
            </a:r>
            <a:r>
              <a:rPr lang="en-GB" b="1" dirty="0">
                <a:solidFill>
                  <a:srgbClr val="FF0000"/>
                </a:solidFill>
                <a:latin typeface="Times New Roman" pitchFamily="18" charset="0"/>
                <a:cs typeface="Times New Roman" pitchFamily="18" charset="0"/>
              </a:rPr>
              <a:t>gravitationally </a:t>
            </a:r>
            <a:r>
              <a:rPr lang="en-GB" b="1" dirty="0" smtClean="0">
                <a:solidFill>
                  <a:srgbClr val="FF0000"/>
                </a:solidFill>
                <a:latin typeface="Times New Roman" pitchFamily="18" charset="0"/>
                <a:cs typeface="Times New Roman" pitchFamily="18" charset="0"/>
              </a:rPr>
              <a:t>and weakly</a:t>
            </a:r>
            <a:r>
              <a:rPr lang="en-GB" b="1" dirty="0" smtClean="0">
                <a:solidFill>
                  <a:schemeClr val="tx2"/>
                </a:solidFill>
                <a:latin typeface="Times New Roman" pitchFamily="18" charset="0"/>
                <a:cs typeface="Times New Roman" pitchFamily="18" charset="0"/>
              </a:rPr>
              <a:t>; </a:t>
            </a:r>
          </a:p>
          <a:p>
            <a:r>
              <a:rPr lang="en-GB" b="1" dirty="0" smtClean="0">
                <a:solidFill>
                  <a:schemeClr val="tx2"/>
                </a:solidFill>
                <a:latin typeface="Times New Roman" pitchFamily="18" charset="0"/>
                <a:cs typeface="Times New Roman" pitchFamily="18" charset="0"/>
              </a:rPr>
              <a:t>(</a:t>
            </a:r>
            <a:r>
              <a:rPr lang="en-GB" b="1" dirty="0" smtClean="0">
                <a:solidFill>
                  <a:srgbClr val="FFFF00"/>
                </a:solidFill>
                <a:latin typeface="Times New Roman" pitchFamily="18" charset="0"/>
                <a:cs typeface="Times New Roman" pitchFamily="18" charset="0"/>
              </a:rPr>
              <a:t>not </a:t>
            </a:r>
            <a:r>
              <a:rPr lang="en-GB" b="1" dirty="0">
                <a:solidFill>
                  <a:srgbClr val="FFFF00"/>
                </a:solidFill>
                <a:latin typeface="Times New Roman" pitchFamily="18" charset="0"/>
                <a:cs typeface="Times New Roman" pitchFamily="18" charset="0"/>
              </a:rPr>
              <a:t>in </a:t>
            </a:r>
            <a:r>
              <a:rPr lang="en-GB" b="1" dirty="0">
                <a:solidFill>
                  <a:srgbClr val="FFFF00"/>
                </a:solidFill>
                <a:latin typeface="Times New Roman" pitchFamily="18" charset="0"/>
                <a:cs typeface="Times New Roman" pitchFamily="18" charset="0"/>
              </a:rPr>
              <a:t>the Standard Model </a:t>
            </a:r>
            <a:r>
              <a:rPr lang="en-GB" b="1" dirty="0" smtClean="0">
                <a:solidFill>
                  <a:srgbClr val="FFFF00"/>
                </a:solidFill>
                <a:latin typeface="Times New Roman" pitchFamily="18" charset="0"/>
                <a:cs typeface="Times New Roman" pitchFamily="18" charset="0"/>
              </a:rPr>
              <a:t>of Particle </a:t>
            </a:r>
            <a:r>
              <a:rPr lang="en-GB" b="1" dirty="0">
                <a:solidFill>
                  <a:srgbClr val="FFFF00"/>
                </a:solidFill>
                <a:latin typeface="Times New Roman" pitchFamily="18" charset="0"/>
                <a:cs typeface="Times New Roman" pitchFamily="18" charset="0"/>
              </a:rPr>
              <a:t>Physics</a:t>
            </a:r>
            <a:r>
              <a:rPr lang="en-GB" b="1" dirty="0" smtClean="0">
                <a:solidFill>
                  <a:schemeClr val="tx2"/>
                </a:solidFill>
                <a:latin typeface="Times New Roman" pitchFamily="18" charset="0"/>
                <a:cs typeface="Times New Roman" pitchFamily="18" charset="0"/>
              </a:rPr>
              <a:t>)</a:t>
            </a:r>
            <a:endParaRPr lang="en-GB" b="1" dirty="0">
              <a:solidFill>
                <a:schemeClr val="tx2"/>
              </a:solidFill>
              <a:latin typeface="Times New Roman" pitchFamily="18" charset="0"/>
              <a:cs typeface="Times New Roman" pitchFamily="18" charset="0"/>
            </a:endParaRPr>
          </a:p>
          <a:p>
            <a:pPr eaLnBrk="1" hangingPunct="1"/>
            <a:endParaRPr lang="en-GB" sz="3600" b="1" dirty="0">
              <a:solidFill>
                <a:schemeClr val="tx2"/>
              </a:solidFill>
              <a:latin typeface="Times New Roman" pitchFamily="18" charset="0"/>
              <a:cs typeface="Times New Roman" pitchFamily="18" charset="0"/>
            </a:endParaRPr>
          </a:p>
        </p:txBody>
      </p:sp>
      <p:sp>
        <p:nvSpPr>
          <p:cNvPr id="7" name="Title 1"/>
          <p:cNvSpPr txBox="1">
            <a:spLocks/>
          </p:cNvSpPr>
          <p:nvPr/>
        </p:nvSpPr>
        <p:spPr bwMode="auto">
          <a:xfrm>
            <a:off x="477460" y="234551"/>
            <a:ext cx="7772400" cy="407601"/>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kern="0" dirty="0" smtClean="0">
                <a:solidFill>
                  <a:schemeClr val="tx1"/>
                </a:solidFill>
              </a:rPr>
              <a:t>I- Observed Universe</a:t>
            </a:r>
            <a:endParaRPr lang="en-US" kern="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73670" y="89621"/>
            <a:ext cx="8292826" cy="5236754"/>
          </a:xfrm>
          <a:prstGeom prst="rect">
            <a:avLst/>
          </a:prstGeom>
        </p:spPr>
      </p:pic>
      <mc:AlternateContent xmlns:mc="http://schemas.openxmlformats.org/markup-compatibility/2006">
        <mc:Choice xmlns:a14="http://schemas.microsoft.com/office/drawing/2010/main" Requires="a14">
          <p:sp>
            <p:nvSpPr>
              <p:cNvPr id="3" name="TextBox 2"/>
              <p:cNvSpPr txBox="1"/>
              <p:nvPr/>
            </p:nvSpPr>
            <p:spPr>
              <a:xfrm>
                <a:off x="929040" y="5402270"/>
                <a:ext cx="7893080" cy="1477328"/>
              </a:xfrm>
              <a:prstGeom prst="rect">
                <a:avLst/>
              </a:prstGeom>
              <a:noFill/>
            </p:spPr>
            <p:txBody>
              <a:bodyPr wrap="square" rtlCol="0">
                <a:spAutoFit/>
              </a:bodyPr>
              <a:lstStyle/>
              <a:p>
                <a:r>
                  <a:rPr lang="en-US" dirty="0" smtClean="0">
                    <a:latin typeface="+mn-lt"/>
                  </a:rPr>
                  <a:t>Three eras:</a:t>
                </a:r>
                <a:endParaRPr lang="en-US" dirty="0" smtClean="0">
                  <a:latin typeface="+mn-lt"/>
                </a:endParaRPr>
              </a:p>
              <a:p>
                <a:pPr marL="285750" indent="-285750">
                  <a:buFont typeface="Arial" panose="020B0604020202020204" pitchFamily="34" charset="0"/>
                  <a:buChar char="•"/>
                </a:pPr>
                <a:r>
                  <a:rPr lang="en-US" dirty="0" smtClean="0">
                    <a:latin typeface="+mn-lt"/>
                  </a:rPr>
                  <a:t>Radiation </a:t>
                </a:r>
                <a:r>
                  <a:rPr lang="en-US" dirty="0" smtClean="0">
                    <a:latin typeface="+mn-lt"/>
                  </a:rPr>
                  <a:t>Era: </a:t>
                </a:r>
                <a:r>
                  <a:rPr lang="en-US" dirty="0" smtClean="0">
                    <a:solidFill>
                      <a:srgbClr val="FFFF00"/>
                    </a:solidFill>
                    <a:latin typeface="+mn-lt"/>
                  </a:rPr>
                  <a:t>P =1/3 </a:t>
                </a:r>
                <a:r>
                  <a:rPr lang="en-US" dirty="0" smtClean="0">
                    <a:solidFill>
                      <a:srgbClr val="FFFF00"/>
                    </a:solidFill>
                    <a:latin typeface="+mn-lt"/>
                    <a:sym typeface="Symbol" panose="05050102010706020507" pitchFamily="18" charset="2"/>
                  </a:rPr>
                  <a:t></a:t>
                </a:r>
                <a:r>
                  <a:rPr lang="en-US" dirty="0" smtClean="0">
                    <a:latin typeface="+mn-lt"/>
                    <a:sym typeface="Symbol" panose="05050102010706020507" pitchFamily="18" charset="2"/>
                  </a:rPr>
                  <a:t>		</a:t>
                </a:r>
                <a:r>
                  <a:rPr lang="en-US" dirty="0" smtClean="0">
                    <a:latin typeface="+mn-lt"/>
                    <a:sym typeface="Symbol" panose="05050102010706020507" pitchFamily="18" charset="2"/>
                  </a:rPr>
                  <a:t>          </a:t>
                </a:r>
                <a:r>
                  <a:rPr lang="en-US" dirty="0" smtClean="0">
                    <a:latin typeface="+mn-lt"/>
                    <a:sym typeface="Symbol" panose="05050102010706020507" pitchFamily="18" charset="2"/>
                  </a:rPr>
                  <a:t>	</a:t>
                </a:r>
                <a14:m>
                  <m:oMath xmlns:m="http://schemas.openxmlformats.org/officeDocument/2006/math">
                    <m:sSup>
                      <m:sSupPr>
                        <m:ctrlPr>
                          <a:rPr lang="en-US" i="1" dirty="0" smtClean="0">
                            <a:solidFill>
                              <a:srgbClr val="FF9900"/>
                            </a:solidFill>
                            <a:latin typeface="Cambria Math" panose="02040503050406030204" pitchFamily="18" charset="0"/>
                            <a:sym typeface="Symbol" panose="05050102010706020507" pitchFamily="18" charset="2"/>
                          </a:rPr>
                        </m:ctrlPr>
                      </m:sSupPr>
                      <m:e>
                        <m:r>
                          <a:rPr lang="en-US" b="0" i="1" dirty="0" smtClean="0">
                            <a:solidFill>
                              <a:srgbClr val="FF9900"/>
                            </a:solidFill>
                            <a:latin typeface="Cambria Math" panose="02040503050406030204" pitchFamily="18" charset="0"/>
                            <a:sym typeface="Symbol" panose="05050102010706020507" pitchFamily="18" charset="2"/>
                          </a:rPr>
                          <m:t>𝐸</m:t>
                        </m:r>
                      </m:e>
                      <m:sup>
                        <m:r>
                          <a:rPr lang="en-US" b="0" i="1" dirty="0" smtClean="0">
                            <a:solidFill>
                              <a:srgbClr val="FF9900"/>
                            </a:solidFill>
                            <a:latin typeface="Cambria Math" panose="02040503050406030204" pitchFamily="18" charset="0"/>
                            <a:sym typeface="Symbol" panose="05050102010706020507" pitchFamily="18" charset="2"/>
                          </a:rPr>
                          <m:t>2</m:t>
                        </m:r>
                      </m:sup>
                    </m:sSup>
                  </m:oMath>
                </a14:m>
                <a:r>
                  <a:rPr lang="en-US" dirty="0" smtClean="0">
                    <a:solidFill>
                      <a:srgbClr val="FF9900"/>
                    </a:solidFill>
                    <a:latin typeface="+mn-lt"/>
                    <a:sym typeface="Symbol" panose="05050102010706020507" pitchFamily="18" charset="2"/>
                  </a:rPr>
                  <a:t>= </a:t>
                </a:r>
                <a14:m>
                  <m:oMath xmlns:m="http://schemas.openxmlformats.org/officeDocument/2006/math">
                    <m:sSup>
                      <m:sSupPr>
                        <m:ctrlPr>
                          <a:rPr lang="en-US" i="1" dirty="0" smtClean="0">
                            <a:solidFill>
                              <a:srgbClr val="FF9900"/>
                            </a:solidFill>
                            <a:latin typeface="Cambria Math" panose="02040503050406030204" pitchFamily="18" charset="0"/>
                            <a:sym typeface="Symbol" panose="05050102010706020507" pitchFamily="18" charset="2"/>
                          </a:rPr>
                        </m:ctrlPr>
                      </m:sSupPr>
                      <m:e>
                        <m:r>
                          <a:rPr lang="en-US" b="0" i="1" dirty="0" smtClean="0">
                            <a:solidFill>
                              <a:srgbClr val="FF9900"/>
                            </a:solidFill>
                            <a:latin typeface="Cambria Math" panose="02040503050406030204" pitchFamily="18" charset="0"/>
                            <a:sym typeface="Symbol" panose="05050102010706020507" pitchFamily="18" charset="2"/>
                          </a:rPr>
                          <m:t>𝑝</m:t>
                        </m:r>
                      </m:e>
                      <m:sup>
                        <m:r>
                          <a:rPr lang="en-US" b="0" i="1" dirty="0" smtClean="0">
                            <a:solidFill>
                              <a:srgbClr val="FF9900"/>
                            </a:solidFill>
                            <a:latin typeface="Cambria Math" panose="02040503050406030204" pitchFamily="18" charset="0"/>
                            <a:sym typeface="Symbol" panose="05050102010706020507" pitchFamily="18" charset="2"/>
                          </a:rPr>
                          <m:t>2</m:t>
                        </m:r>
                      </m:sup>
                    </m:sSup>
                  </m:oMath>
                </a14:m>
                <a:r>
                  <a:rPr lang="en-US" dirty="0" smtClean="0">
                    <a:solidFill>
                      <a:srgbClr val="FF9900"/>
                    </a:solidFill>
                    <a:latin typeface="+mn-lt"/>
                    <a:sym typeface="Symbol" panose="05050102010706020507" pitchFamily="18" charset="2"/>
                  </a:rPr>
                  <a:t>+</a:t>
                </a:r>
                <a14:m>
                  <m:oMath xmlns:m="http://schemas.openxmlformats.org/officeDocument/2006/math">
                    <m:sSup>
                      <m:sSupPr>
                        <m:ctrlPr>
                          <a:rPr lang="en-US" i="1" dirty="0" smtClean="0">
                            <a:solidFill>
                              <a:srgbClr val="FF9900"/>
                            </a:solidFill>
                            <a:latin typeface="Cambria Math" panose="02040503050406030204" pitchFamily="18" charset="0"/>
                            <a:sym typeface="Symbol" panose="05050102010706020507" pitchFamily="18" charset="2"/>
                          </a:rPr>
                        </m:ctrlPr>
                      </m:sSupPr>
                      <m:e>
                        <m:r>
                          <a:rPr lang="en-US" b="0" i="1" dirty="0" smtClean="0">
                            <a:solidFill>
                              <a:srgbClr val="FF9900"/>
                            </a:solidFill>
                            <a:latin typeface="Cambria Math" panose="02040503050406030204" pitchFamily="18" charset="0"/>
                            <a:sym typeface="Symbol" panose="05050102010706020507" pitchFamily="18" charset="2"/>
                          </a:rPr>
                          <m:t>𝑚</m:t>
                        </m:r>
                      </m:e>
                      <m:sup>
                        <m:r>
                          <a:rPr lang="en-US" b="0" i="1" dirty="0" smtClean="0">
                            <a:solidFill>
                              <a:srgbClr val="FF9900"/>
                            </a:solidFill>
                            <a:latin typeface="Cambria Math" panose="02040503050406030204" pitchFamily="18" charset="0"/>
                            <a:sym typeface="Symbol" panose="05050102010706020507" pitchFamily="18" charset="2"/>
                          </a:rPr>
                          <m:t>2</m:t>
                        </m:r>
                      </m:sup>
                    </m:sSup>
                  </m:oMath>
                </a14:m>
                <a:endParaRPr lang="en-US" dirty="0" smtClean="0">
                  <a:latin typeface="+mn-lt"/>
                </a:endParaRPr>
              </a:p>
              <a:p>
                <a:pPr marL="285750" indent="-285750">
                  <a:buFont typeface="Arial" panose="020B0604020202020204" pitchFamily="34" charset="0"/>
                  <a:buChar char="•"/>
                </a:pPr>
                <a:r>
                  <a:rPr lang="en-US" dirty="0" smtClean="0">
                    <a:latin typeface="+mn-lt"/>
                  </a:rPr>
                  <a:t>Nonrelativistic </a:t>
                </a:r>
                <a:r>
                  <a:rPr lang="en-US" dirty="0" smtClean="0">
                    <a:latin typeface="+mn-lt"/>
                  </a:rPr>
                  <a:t>matter Era: </a:t>
                </a:r>
                <a:r>
                  <a:rPr lang="en-US" dirty="0" smtClean="0">
                    <a:solidFill>
                      <a:srgbClr val="FFFF00"/>
                    </a:solidFill>
                    <a:latin typeface="+mn-lt"/>
                  </a:rPr>
                  <a:t>P =0</a:t>
                </a:r>
                <a:endParaRPr lang="en-US" dirty="0">
                  <a:solidFill>
                    <a:srgbClr val="FFFF00"/>
                  </a:solidFill>
                  <a:latin typeface="+mn-lt"/>
                </a:endParaRPr>
              </a:p>
              <a:p>
                <a:pPr marL="285750" indent="-285750">
                  <a:buFont typeface="Arial" panose="020B0604020202020204" pitchFamily="34" charset="0"/>
                  <a:buChar char="•"/>
                </a:pPr>
                <a:r>
                  <a:rPr lang="en-US" dirty="0" smtClean="0">
                    <a:latin typeface="+mn-lt"/>
                  </a:rPr>
                  <a:t>Vacuum energy </a:t>
                </a:r>
                <a:r>
                  <a:rPr lang="en-US" dirty="0" smtClean="0">
                    <a:latin typeface="+mn-lt"/>
                  </a:rPr>
                  <a:t>Era (cosmological </a:t>
                </a:r>
                <a:r>
                  <a:rPr lang="en-US" dirty="0" smtClean="0">
                    <a:latin typeface="+mn-lt"/>
                  </a:rPr>
                  <a:t>const.) : </a:t>
                </a:r>
                <a:r>
                  <a:rPr lang="en-US" dirty="0" smtClean="0">
                    <a:solidFill>
                      <a:srgbClr val="FFFF00"/>
                    </a:solidFill>
                    <a:latin typeface="+mn-lt"/>
                  </a:rPr>
                  <a:t>P = - </a:t>
                </a:r>
                <a:r>
                  <a:rPr lang="en-US" dirty="0" smtClean="0">
                    <a:solidFill>
                      <a:srgbClr val="FFFF00"/>
                    </a:solidFill>
                    <a:latin typeface="+mn-lt"/>
                    <a:sym typeface="Symbol" panose="05050102010706020507" pitchFamily="18" charset="2"/>
                  </a:rPr>
                  <a:t></a:t>
                </a:r>
                <a:r>
                  <a:rPr lang="en-US" baseline="-25000" dirty="0" smtClean="0">
                    <a:solidFill>
                      <a:srgbClr val="FFFF00"/>
                    </a:solidFill>
                    <a:latin typeface="+mn-lt"/>
                    <a:sym typeface="Symbol" panose="05050102010706020507" pitchFamily="18" charset="2"/>
                  </a:rPr>
                  <a:t>c</a:t>
                </a:r>
                <a:endParaRPr lang="en-US" dirty="0">
                  <a:solidFill>
                    <a:srgbClr val="FFFF00"/>
                  </a:solidFill>
                  <a:latin typeface="+mn-lt"/>
                </a:endParaRPr>
              </a:p>
              <a:p>
                <a:pPr marL="285750" indent="-285750">
                  <a:buFont typeface="Arial" panose="020B0604020202020204" pitchFamily="34" charset="0"/>
                  <a:buChar char="•"/>
                </a:pPr>
                <a:endParaRPr lang="en-US" dirty="0">
                  <a:latin typeface="+mn-lt"/>
                </a:endParaRPr>
              </a:p>
            </p:txBody>
          </p:sp>
        </mc:Choice>
        <mc:Fallback>
          <p:sp>
            <p:nvSpPr>
              <p:cNvPr id="3" name="TextBox 2"/>
              <p:cNvSpPr txBox="1">
                <a:spLocks noRot="1" noChangeAspect="1" noMove="1" noResize="1" noEditPoints="1" noAdjustHandles="1" noChangeArrowheads="1" noChangeShapeType="1" noTextEdit="1"/>
              </p:cNvSpPr>
              <p:nvPr/>
            </p:nvSpPr>
            <p:spPr>
              <a:xfrm>
                <a:off x="929040" y="5402270"/>
                <a:ext cx="7893080" cy="1477328"/>
              </a:xfrm>
              <a:prstGeom prst="rect">
                <a:avLst/>
              </a:prstGeom>
              <a:blipFill rotWithShape="0">
                <a:blip r:embed="rId3"/>
                <a:stretch>
                  <a:fillRect l="-618" t="-2058"/>
                </a:stretch>
              </a:blipFill>
            </p:spPr>
            <p:txBody>
              <a:bodyPr/>
              <a:lstStyle/>
              <a:p>
                <a:r>
                  <a:rPr lang="en-US">
                    <a:noFill/>
                  </a:rPr>
                  <a:t> </a:t>
                </a:r>
              </a:p>
            </p:txBody>
          </p:sp>
        </mc:Fallback>
      </mc:AlternateContent>
      <p:sp>
        <p:nvSpPr>
          <p:cNvPr id="4" name="Title 3"/>
          <p:cNvSpPr>
            <a:spLocks noGrp="1"/>
          </p:cNvSpPr>
          <p:nvPr>
            <p:ph type="ctrTitle"/>
          </p:nvPr>
        </p:nvSpPr>
        <p:spPr/>
        <p:txBody>
          <a:bodyPr/>
          <a:lstStyle/>
          <a:p>
            <a:endParaRPr lang="en-US"/>
          </a:p>
        </p:txBody>
      </p:sp>
    </p:spTree>
    <p:extLst>
      <p:ext uri="{BB962C8B-B14F-4D97-AF65-F5344CB8AC3E}">
        <p14:creationId xmlns:p14="http://schemas.microsoft.com/office/powerpoint/2010/main" val="932375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25460" y="2745945"/>
            <a:ext cx="7772400" cy="986636"/>
          </a:xfrm>
        </p:spPr>
        <p:txBody>
          <a:bodyPr>
            <a:normAutofit/>
          </a:bodyPr>
          <a:lstStyle/>
          <a:p>
            <a:r>
              <a:rPr lang="en-US" dirty="0" smtClean="0">
                <a:solidFill>
                  <a:schemeClr val="accent2"/>
                </a:solidFill>
              </a:rPr>
              <a:t>II- </a:t>
            </a:r>
            <a:r>
              <a:rPr lang="en-US" sz="3200" dirty="0" smtClean="0">
                <a:solidFill>
                  <a:schemeClr val="accent1">
                    <a:lumMod val="75000"/>
                  </a:schemeClr>
                </a:solidFill>
              </a:rPr>
              <a:t>General </a:t>
            </a:r>
            <a:r>
              <a:rPr lang="en-US" sz="3200" dirty="0">
                <a:solidFill>
                  <a:schemeClr val="accent1">
                    <a:lumMod val="75000"/>
                  </a:schemeClr>
                </a:solidFill>
              </a:rPr>
              <a:t>Relativity </a:t>
            </a:r>
            <a:r>
              <a:rPr lang="en-US" sz="3200" dirty="0" smtClean="0">
                <a:solidFill>
                  <a:schemeClr val="accent1">
                    <a:lumMod val="75000"/>
                  </a:schemeClr>
                </a:solidFill>
              </a:rPr>
              <a:t>and Cosmology</a:t>
            </a:r>
            <a:endParaRPr lang="en-US" sz="32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Rectangle 4"/>
          <p:cNvSpPr>
            <a:spLocks noChangeArrowheads="1"/>
          </p:cNvSpPr>
          <p:nvPr/>
        </p:nvSpPr>
        <p:spPr bwMode="auto">
          <a:xfrm>
            <a:off x="590550" y="190500"/>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p:sp>
        <p:nvSpPr>
          <p:cNvPr id="142341" name="Rectangle 5"/>
          <p:cNvSpPr>
            <a:spLocks noChangeArrowheads="1"/>
          </p:cNvSpPr>
          <p:nvPr/>
        </p:nvSpPr>
        <p:spPr bwMode="auto">
          <a:xfrm>
            <a:off x="431673" y="1630363"/>
            <a:ext cx="5850065" cy="3640137"/>
          </a:xfrm>
          <a:prstGeom prst="rect">
            <a:avLst/>
          </a:prstGeom>
          <a:noFill/>
          <a:ln w="9525">
            <a:noFill/>
            <a:miter lim="800000"/>
            <a:headEnd/>
            <a:tailEnd/>
          </a:ln>
          <a:effectLst/>
        </p:spPr>
        <p:txBody>
          <a:bodyPr/>
          <a:lstStyle/>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r>
              <a:rPr lang="en-US" dirty="0">
                <a:latin typeface="Times New Roman" pitchFamily="18" charset="0"/>
                <a:sym typeface="Symbol" pitchFamily="18" charset="2"/>
              </a:rPr>
              <a:t>Gravitational mass:</a:t>
            </a: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endParaRPr lang="en-US" dirty="0">
              <a:latin typeface="Times New Roman" pitchFamily="18" charset="0"/>
              <a:sym typeface="Symbol" pitchFamily="18" charset="2"/>
            </a:endParaRP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r>
              <a:rPr lang="en-US" dirty="0">
                <a:latin typeface="Times New Roman" pitchFamily="18" charset="0"/>
                <a:sym typeface="Symbol" pitchFamily="18" charset="2"/>
              </a:rPr>
              <a:t>Inertial mass:</a:t>
            </a: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endParaRPr lang="en-US" dirty="0">
              <a:latin typeface="Times New Roman" pitchFamily="18" charset="0"/>
              <a:sym typeface="Symbol" pitchFamily="18" charset="2"/>
            </a:endParaRP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r>
              <a:rPr lang="en-US" dirty="0">
                <a:latin typeface="Times New Roman" pitchFamily="18" charset="0"/>
                <a:sym typeface="Symbol" pitchFamily="18" charset="2"/>
              </a:rPr>
              <a:t>Acceleration: </a:t>
            </a: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endParaRPr lang="en-US" dirty="0">
              <a:latin typeface="Times New Roman" pitchFamily="18" charset="0"/>
              <a:sym typeface="Symbol" pitchFamily="18" charset="2"/>
            </a:endParaRP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r>
              <a:rPr lang="en-US" dirty="0" smtClean="0">
                <a:latin typeface="Times New Roman" pitchFamily="18" charset="0"/>
                <a:sym typeface="Symbol" pitchFamily="18" charset="2"/>
              </a:rPr>
              <a:t>Compare to Coulomb’s </a:t>
            </a:r>
            <a:r>
              <a:rPr lang="en-US" dirty="0" err="1" smtClean="0">
                <a:latin typeface="Times New Roman" pitchFamily="18" charset="0"/>
                <a:sym typeface="Symbol" pitchFamily="18" charset="2"/>
              </a:rPr>
              <a:t>accel</a:t>
            </a:r>
            <a:r>
              <a:rPr lang="en-US" dirty="0" smtClean="0">
                <a:latin typeface="Times New Roman" pitchFamily="18" charset="0"/>
                <a:sym typeface="Symbol" pitchFamily="18" charset="2"/>
              </a:rPr>
              <a:t>.</a:t>
            </a: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endParaRPr lang="en-US" dirty="0" smtClean="0">
              <a:latin typeface="Times New Roman" pitchFamily="18" charset="0"/>
              <a:sym typeface="Symbol" pitchFamily="18" charset="2"/>
            </a:endParaRPr>
          </a:p>
          <a:p>
            <a:pPr marL="400050"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r>
              <a:rPr lang="en-US" dirty="0">
                <a:latin typeface="Times New Roman" pitchFamily="18" charset="0"/>
                <a:sym typeface="Symbol" pitchFamily="18" charset="2"/>
              </a:rPr>
              <a:t>Mass affect the space around it. </a:t>
            </a:r>
          </a:p>
          <a:p>
            <a:pPr marL="857250" lvl="1" indent="-400050">
              <a:lnSpc>
                <a:spcPct val="110000"/>
              </a:lnSpc>
              <a:spcBef>
                <a:spcPct val="20000"/>
              </a:spcBef>
              <a:buClr>
                <a:schemeClr val="tx2"/>
              </a:buClr>
              <a:buFont typeface="Arial" panose="020B0604020202020204" pitchFamily="34" charset="0"/>
              <a:buChar char="•"/>
              <a:tabLst>
                <a:tab pos="2000250" algn="l"/>
                <a:tab pos="2057400" algn="l"/>
                <a:tab pos="2171700" algn="l"/>
              </a:tabLst>
            </a:pPr>
            <a:endParaRPr lang="en-US" sz="1600" dirty="0">
              <a:latin typeface="Times New Roman" pitchFamily="18" charset="0"/>
              <a:sym typeface="Symbol" pitchFamily="18" charset="2"/>
            </a:endParaRPr>
          </a:p>
        </p:txBody>
      </p:sp>
      <p:graphicFrame>
        <p:nvGraphicFramePr>
          <p:cNvPr id="142342" name="Object 6"/>
          <p:cNvGraphicFramePr>
            <a:graphicFrameLocks noChangeAspect="1"/>
          </p:cNvGraphicFramePr>
          <p:nvPr>
            <p:extLst>
              <p:ext uri="{D42A27DB-BD31-4B8C-83A1-F6EECF244321}">
                <p14:modId xmlns:p14="http://schemas.microsoft.com/office/powerpoint/2010/main" val="180759527"/>
              </p:ext>
            </p:extLst>
          </p:nvPr>
        </p:nvGraphicFramePr>
        <p:xfrm>
          <a:off x="4241800" y="1403350"/>
          <a:ext cx="1606550" cy="665163"/>
        </p:xfrm>
        <a:graphic>
          <a:graphicData uri="http://schemas.openxmlformats.org/presentationml/2006/ole">
            <mc:AlternateContent xmlns:mc="http://schemas.openxmlformats.org/markup-compatibility/2006">
              <mc:Choice xmlns:v="urn:schemas-microsoft-com:vml" Requires="v">
                <p:oleObj spid="_x0000_s142670" name="Equation" r:id="rId3" imgW="990360" imgH="419040" progId="Equation.3">
                  <p:embed/>
                </p:oleObj>
              </mc:Choice>
              <mc:Fallback>
                <p:oleObj name="Equation" r:id="rId3" imgW="990360" imgH="419040" progId="Equation.3">
                  <p:embed/>
                  <p:pic>
                    <p:nvPicPr>
                      <p:cNvPr id="0" name="Picture 6"/>
                      <p:cNvPicPr>
                        <a:picLocks noChangeAspect="1" noChangeArrowheads="1"/>
                      </p:cNvPicPr>
                      <p:nvPr/>
                    </p:nvPicPr>
                    <p:blipFill>
                      <a:blip r:embed="rId4"/>
                      <a:srcRect/>
                      <a:stretch>
                        <a:fillRect/>
                      </a:stretch>
                    </p:blipFill>
                    <p:spPr bwMode="auto">
                      <a:xfrm>
                        <a:off x="4241800" y="1403350"/>
                        <a:ext cx="1606550" cy="665163"/>
                      </a:xfrm>
                      <a:prstGeom prst="rect">
                        <a:avLst/>
                      </a:prstGeom>
                      <a:solidFill>
                        <a:schemeClr val="tx1"/>
                      </a:solidFill>
                      <a:ln>
                        <a:noFill/>
                      </a:ln>
                      <a:effectLst/>
                    </p:spPr>
                  </p:pic>
                </p:oleObj>
              </mc:Fallback>
            </mc:AlternateContent>
          </a:graphicData>
        </a:graphic>
      </p:graphicFrame>
      <p:graphicFrame>
        <p:nvGraphicFramePr>
          <p:cNvPr id="142343" name="Object 7"/>
          <p:cNvGraphicFramePr>
            <a:graphicFrameLocks noChangeAspect="1"/>
          </p:cNvGraphicFramePr>
          <p:nvPr>
            <p:extLst>
              <p:ext uri="{D42A27DB-BD31-4B8C-83A1-F6EECF244321}">
                <p14:modId xmlns:p14="http://schemas.microsoft.com/office/powerpoint/2010/main" val="178772003"/>
              </p:ext>
            </p:extLst>
          </p:nvPr>
        </p:nvGraphicFramePr>
        <p:xfrm>
          <a:off x="4332288" y="2311400"/>
          <a:ext cx="1423987" cy="406400"/>
        </p:xfrm>
        <a:graphic>
          <a:graphicData uri="http://schemas.openxmlformats.org/presentationml/2006/ole">
            <mc:AlternateContent xmlns:mc="http://schemas.openxmlformats.org/markup-compatibility/2006">
              <mc:Choice xmlns:v="urn:schemas-microsoft-com:vml" Requires="v">
                <p:oleObj spid="_x0000_s142671" name="Equation" r:id="rId5" imgW="609480" imgH="241200" progId="Equation.3">
                  <p:embed/>
                </p:oleObj>
              </mc:Choice>
              <mc:Fallback>
                <p:oleObj name="Equation" r:id="rId5" imgW="609480" imgH="241200" progId="Equation.3">
                  <p:embed/>
                  <p:pic>
                    <p:nvPicPr>
                      <p:cNvPr id="0" name="Picture 7"/>
                      <p:cNvPicPr>
                        <a:picLocks noChangeAspect="1" noChangeArrowheads="1"/>
                      </p:cNvPicPr>
                      <p:nvPr/>
                    </p:nvPicPr>
                    <p:blipFill>
                      <a:blip r:embed="rId6"/>
                      <a:srcRect/>
                      <a:stretch>
                        <a:fillRect/>
                      </a:stretch>
                    </p:blipFill>
                    <p:spPr bwMode="auto">
                      <a:xfrm>
                        <a:off x="4332288" y="2311400"/>
                        <a:ext cx="1423987" cy="406400"/>
                      </a:xfrm>
                      <a:prstGeom prst="rect">
                        <a:avLst/>
                      </a:prstGeom>
                      <a:solidFill>
                        <a:schemeClr val="tx1"/>
                      </a:solidFill>
                      <a:ln>
                        <a:noFill/>
                      </a:ln>
                      <a:effectLst/>
                    </p:spPr>
                  </p:pic>
                </p:oleObj>
              </mc:Fallback>
            </mc:AlternateContent>
          </a:graphicData>
        </a:graphic>
      </p:graphicFrame>
      <p:graphicFrame>
        <p:nvGraphicFramePr>
          <p:cNvPr id="142344" name="Object 8"/>
          <p:cNvGraphicFramePr>
            <a:graphicFrameLocks noChangeAspect="1"/>
          </p:cNvGraphicFramePr>
          <p:nvPr>
            <p:extLst>
              <p:ext uri="{D42A27DB-BD31-4B8C-83A1-F6EECF244321}">
                <p14:modId xmlns:p14="http://schemas.microsoft.com/office/powerpoint/2010/main" val="3206395062"/>
              </p:ext>
            </p:extLst>
          </p:nvPr>
        </p:nvGraphicFramePr>
        <p:xfrm>
          <a:off x="4279543" y="2941618"/>
          <a:ext cx="1506777" cy="605687"/>
        </p:xfrm>
        <a:graphic>
          <a:graphicData uri="http://schemas.openxmlformats.org/presentationml/2006/ole">
            <mc:AlternateContent xmlns:mc="http://schemas.openxmlformats.org/markup-compatibility/2006">
              <mc:Choice xmlns:v="urn:schemas-microsoft-com:vml" Requires="v">
                <p:oleObj spid="_x0000_s142672" name="Equation" r:id="rId7" imgW="711000" imgH="393480" progId="Equation.3">
                  <p:embed/>
                </p:oleObj>
              </mc:Choice>
              <mc:Fallback>
                <p:oleObj name="Equation" r:id="rId7" imgW="711000" imgH="393480" progId="Equation.3">
                  <p:embed/>
                  <p:pic>
                    <p:nvPicPr>
                      <p:cNvPr id="0" name="Picture 8"/>
                      <p:cNvPicPr>
                        <a:picLocks noChangeAspect="1" noChangeArrowheads="1"/>
                      </p:cNvPicPr>
                      <p:nvPr/>
                    </p:nvPicPr>
                    <p:blipFill>
                      <a:blip r:embed="rId8"/>
                      <a:srcRect/>
                      <a:stretch>
                        <a:fillRect/>
                      </a:stretch>
                    </p:blipFill>
                    <p:spPr bwMode="auto">
                      <a:xfrm>
                        <a:off x="4279543" y="2941618"/>
                        <a:ext cx="1506777" cy="605687"/>
                      </a:xfrm>
                      <a:prstGeom prst="rect">
                        <a:avLst/>
                      </a:prstGeom>
                      <a:solidFill>
                        <a:schemeClr val="tx1"/>
                      </a:solidFill>
                      <a:ln>
                        <a:noFill/>
                      </a:ln>
                      <a:effectLst/>
                    </p:spPr>
                  </p:pic>
                </p:oleObj>
              </mc:Fallback>
            </mc:AlternateContent>
          </a:graphicData>
        </a:graphic>
      </p:graphicFrame>
      <p:sp>
        <p:nvSpPr>
          <p:cNvPr id="142345" name="AutoShape 9"/>
          <p:cNvSpPr>
            <a:spLocks noChangeArrowheads="1"/>
          </p:cNvSpPr>
          <p:nvPr/>
        </p:nvSpPr>
        <p:spPr bwMode="auto">
          <a:xfrm>
            <a:off x="6035675" y="3228975"/>
            <a:ext cx="479425" cy="158750"/>
          </a:xfrm>
          <a:prstGeom prst="rightArrow">
            <a:avLst>
              <a:gd name="adj1" fmla="val 50000"/>
              <a:gd name="adj2" fmla="val 75500"/>
            </a:avLst>
          </a:prstGeom>
          <a:noFill/>
          <a:ln w="9525" algn="ctr">
            <a:solidFill>
              <a:schemeClr val="tx1"/>
            </a:solidFill>
            <a:miter lim="800000"/>
            <a:headEnd/>
            <a:tailEnd/>
          </a:ln>
          <a:effectLst/>
        </p:spPr>
        <p:txBody>
          <a:bodyPr wrap="none" anchor="ctr"/>
          <a:lstStyle/>
          <a:p>
            <a:endParaRPr lang="en-US"/>
          </a:p>
        </p:txBody>
      </p:sp>
      <p:graphicFrame>
        <p:nvGraphicFramePr>
          <p:cNvPr id="142346" name="Object 10"/>
          <p:cNvGraphicFramePr>
            <a:graphicFrameLocks noChangeAspect="1"/>
          </p:cNvGraphicFramePr>
          <p:nvPr>
            <p:extLst>
              <p:ext uri="{D42A27DB-BD31-4B8C-83A1-F6EECF244321}">
                <p14:modId xmlns:p14="http://schemas.microsoft.com/office/powerpoint/2010/main" val="1519323017"/>
              </p:ext>
            </p:extLst>
          </p:nvPr>
        </p:nvGraphicFramePr>
        <p:xfrm>
          <a:off x="6729413" y="3063875"/>
          <a:ext cx="1462087" cy="446088"/>
        </p:xfrm>
        <a:graphic>
          <a:graphicData uri="http://schemas.openxmlformats.org/presentationml/2006/ole">
            <mc:AlternateContent xmlns:mc="http://schemas.openxmlformats.org/markup-compatibility/2006">
              <mc:Choice xmlns:v="urn:schemas-microsoft-com:vml" Requires="v">
                <p:oleObj spid="_x0000_s142673" name="Equation" r:id="rId9" imgW="520560" imgH="203040" progId="Equation.3">
                  <p:embed/>
                </p:oleObj>
              </mc:Choice>
              <mc:Fallback>
                <p:oleObj name="Equation" r:id="rId9" imgW="520560" imgH="203040" progId="Equation.3">
                  <p:embed/>
                  <p:pic>
                    <p:nvPicPr>
                      <p:cNvPr id="0" name="Picture 10"/>
                      <p:cNvPicPr>
                        <a:picLocks noChangeAspect="1" noChangeArrowheads="1"/>
                      </p:cNvPicPr>
                      <p:nvPr/>
                    </p:nvPicPr>
                    <p:blipFill>
                      <a:blip r:embed="rId10"/>
                      <a:srcRect/>
                      <a:stretch>
                        <a:fillRect/>
                      </a:stretch>
                    </p:blipFill>
                    <p:spPr bwMode="auto">
                      <a:xfrm>
                        <a:off x="6729413" y="3063875"/>
                        <a:ext cx="1462087" cy="446088"/>
                      </a:xfrm>
                      <a:prstGeom prst="rect">
                        <a:avLst/>
                      </a:prstGeom>
                      <a:solidFill>
                        <a:schemeClr val="tx1"/>
                      </a:solidFill>
                      <a:ln>
                        <a:noFill/>
                      </a:ln>
                      <a:effectLst/>
                      <a:extLst/>
                    </p:spPr>
                  </p:pic>
                </p:oleObj>
              </mc:Fallback>
            </mc:AlternateContent>
          </a:graphicData>
        </a:graphic>
      </p:graphicFrame>
      <p:sp>
        <p:nvSpPr>
          <p:cNvPr id="142347" name="Rectangle 11"/>
          <p:cNvSpPr>
            <a:spLocks noChangeArrowheads="1"/>
          </p:cNvSpPr>
          <p:nvPr/>
        </p:nvSpPr>
        <p:spPr bwMode="auto">
          <a:xfrm>
            <a:off x="431673" y="4448969"/>
            <a:ext cx="5291138" cy="2097087"/>
          </a:xfrm>
          <a:prstGeom prst="rect">
            <a:avLst/>
          </a:prstGeom>
          <a:noFill/>
          <a:ln w="9525">
            <a:noFill/>
            <a:miter lim="800000"/>
            <a:headEnd/>
            <a:tailEnd/>
          </a:ln>
          <a:effectLst/>
        </p:spPr>
        <p:txBody>
          <a:bodyPr/>
          <a:lstStyle/>
          <a:p>
            <a:pPr>
              <a:lnSpc>
                <a:spcPct val="90000"/>
              </a:lnSpc>
              <a:spcBef>
                <a:spcPct val="20000"/>
              </a:spcBef>
              <a:buClr>
                <a:schemeClr val="tx2"/>
              </a:buClr>
              <a:tabLst>
                <a:tab pos="2000250" algn="l"/>
                <a:tab pos="2057400" algn="l"/>
                <a:tab pos="2171700" algn="l"/>
              </a:tabLst>
            </a:pPr>
            <a:endParaRPr lang="en-US" sz="1600" dirty="0" smtClean="0">
              <a:latin typeface="Times New Roman" pitchFamily="18" charset="0"/>
              <a:sym typeface="Symbol" pitchFamily="18" charset="2"/>
            </a:endParaRPr>
          </a:p>
          <a:p>
            <a:pPr marL="342900" indent="-342900">
              <a:lnSpc>
                <a:spcPct val="90000"/>
              </a:lnSpc>
              <a:spcBef>
                <a:spcPct val="20000"/>
              </a:spcBef>
              <a:buClr>
                <a:schemeClr val="tx2"/>
              </a:buClr>
              <a:buFontTx/>
              <a:buChar char="•"/>
              <a:tabLst>
                <a:tab pos="2000250" algn="l"/>
                <a:tab pos="2057400" algn="l"/>
                <a:tab pos="2171700" algn="l"/>
              </a:tabLst>
            </a:pPr>
            <a:endParaRPr lang="en-US" sz="1600" dirty="0">
              <a:latin typeface="Times New Roman" pitchFamily="18" charset="0"/>
              <a:sym typeface="Symbol" pitchFamily="18" charset="2"/>
            </a:endParaRPr>
          </a:p>
          <a:p>
            <a:pPr>
              <a:lnSpc>
                <a:spcPct val="90000"/>
              </a:lnSpc>
              <a:spcBef>
                <a:spcPct val="20000"/>
              </a:spcBef>
              <a:buClr>
                <a:schemeClr val="tx2"/>
              </a:buClr>
              <a:tabLst>
                <a:tab pos="2000250" algn="l"/>
                <a:tab pos="2057400" algn="l"/>
                <a:tab pos="2171700" algn="l"/>
              </a:tabLst>
            </a:pPr>
            <a:r>
              <a:rPr lang="en-US" sz="1600" dirty="0" smtClean="0">
                <a:latin typeface="Times New Roman" pitchFamily="18" charset="0"/>
                <a:sym typeface="Symbol" pitchFamily="18" charset="2"/>
              </a:rPr>
              <a:t>- Example</a:t>
            </a:r>
            <a:r>
              <a:rPr lang="en-US" sz="1600" dirty="0">
                <a:latin typeface="Times New Roman" pitchFamily="18" charset="0"/>
                <a:sym typeface="Symbol" pitchFamily="18" charset="2"/>
              </a:rPr>
              <a:t>: The sun’s mass distorts space in its vicinity, producing </a:t>
            </a:r>
            <a:r>
              <a:rPr lang="en-US" sz="1600" dirty="0" smtClean="0">
                <a:latin typeface="Times New Roman" pitchFamily="18" charset="0"/>
                <a:sym typeface="Symbol" pitchFamily="18" charset="2"/>
              </a:rPr>
              <a:t>curvature</a:t>
            </a:r>
          </a:p>
          <a:p>
            <a:pPr marL="742950" lvl="1" indent="-285750">
              <a:lnSpc>
                <a:spcPct val="90000"/>
              </a:lnSpc>
              <a:spcBef>
                <a:spcPct val="20000"/>
              </a:spcBef>
              <a:buClr>
                <a:schemeClr val="tx2"/>
              </a:buClr>
              <a:buFontTx/>
              <a:buChar char="–"/>
              <a:tabLst>
                <a:tab pos="2000250" algn="l"/>
                <a:tab pos="2057400" algn="l"/>
                <a:tab pos="2171700" algn="l"/>
              </a:tabLst>
            </a:pPr>
            <a:endParaRPr lang="en-US" sz="1600" dirty="0">
              <a:latin typeface="Times New Roman" pitchFamily="18" charset="0"/>
              <a:sym typeface="Symbol" pitchFamily="18" charset="2"/>
            </a:endParaRPr>
          </a:p>
          <a:p>
            <a:pPr>
              <a:lnSpc>
                <a:spcPct val="90000"/>
              </a:lnSpc>
              <a:spcBef>
                <a:spcPct val="20000"/>
              </a:spcBef>
              <a:buClr>
                <a:schemeClr val="tx2"/>
              </a:buClr>
              <a:tabLst>
                <a:tab pos="2000250" algn="l"/>
                <a:tab pos="2057400" algn="l"/>
                <a:tab pos="2171700" algn="l"/>
              </a:tabLst>
            </a:pPr>
            <a:r>
              <a:rPr lang="en-US" sz="1600" dirty="0" smtClean="0">
                <a:latin typeface="Times New Roman" pitchFamily="18" charset="0"/>
                <a:sym typeface="Symbol" pitchFamily="18" charset="2"/>
              </a:rPr>
              <a:t>- Planets </a:t>
            </a:r>
            <a:r>
              <a:rPr lang="en-US" sz="1600" dirty="0">
                <a:latin typeface="Times New Roman" pitchFamily="18" charset="0"/>
                <a:sym typeface="Symbol" pitchFamily="18" charset="2"/>
              </a:rPr>
              <a:t>follow curved paths because of curvature of space.</a:t>
            </a:r>
          </a:p>
        </p:txBody>
      </p:sp>
      <p:pic>
        <p:nvPicPr>
          <p:cNvPr id="142348" name="Picture 12"/>
          <p:cNvPicPr>
            <a:picLocks noChangeAspect="1" noChangeArrowheads="1"/>
          </p:cNvPicPr>
          <p:nvPr/>
        </p:nvPicPr>
        <p:blipFill>
          <a:blip r:embed="rId11" cstate="print"/>
          <a:srcRect t="46712"/>
          <a:stretch>
            <a:fillRect/>
          </a:stretch>
        </p:blipFill>
        <p:spPr bwMode="auto">
          <a:xfrm>
            <a:off x="5634530" y="4420410"/>
            <a:ext cx="3339380" cy="2315064"/>
          </a:xfrm>
          <a:prstGeom prst="rect">
            <a:avLst/>
          </a:prstGeom>
          <a:noFill/>
          <a:ln w="9525" algn="ctr">
            <a:solidFill>
              <a:schemeClr val="tx2"/>
            </a:solidFill>
            <a:miter lim="800000"/>
            <a:headEnd/>
            <a:tailEnd/>
          </a:ln>
          <a:effectLst/>
        </p:spPr>
      </p:pic>
      <p:graphicFrame>
        <p:nvGraphicFramePr>
          <p:cNvPr id="11" name="Object 8"/>
          <p:cNvGraphicFramePr>
            <a:graphicFrameLocks noChangeAspect="1"/>
          </p:cNvGraphicFramePr>
          <p:nvPr>
            <p:extLst>
              <p:ext uri="{D42A27DB-BD31-4B8C-83A1-F6EECF244321}">
                <p14:modId xmlns:p14="http://schemas.microsoft.com/office/powerpoint/2010/main" val="219051498"/>
              </p:ext>
            </p:extLst>
          </p:nvPr>
        </p:nvGraphicFramePr>
        <p:xfrm>
          <a:off x="4248150" y="3705225"/>
          <a:ext cx="1538288" cy="585788"/>
        </p:xfrm>
        <a:graphic>
          <a:graphicData uri="http://schemas.openxmlformats.org/presentationml/2006/ole">
            <mc:AlternateContent xmlns:mc="http://schemas.openxmlformats.org/markup-compatibility/2006">
              <mc:Choice xmlns:v="urn:schemas-microsoft-com:vml" Requires="v">
                <p:oleObj spid="_x0000_s142674" name="Equation" r:id="rId12" imgW="672840" imgH="431640" progId="Equation.3">
                  <p:embed/>
                </p:oleObj>
              </mc:Choice>
              <mc:Fallback>
                <p:oleObj name="Equation" r:id="rId12" imgW="672840" imgH="431640" progId="Equation.3">
                  <p:embed/>
                  <p:pic>
                    <p:nvPicPr>
                      <p:cNvPr id="0" name=""/>
                      <p:cNvPicPr>
                        <a:picLocks noChangeAspect="1" noChangeArrowheads="1"/>
                      </p:cNvPicPr>
                      <p:nvPr/>
                    </p:nvPicPr>
                    <p:blipFill>
                      <a:blip r:embed="rId13"/>
                      <a:srcRect/>
                      <a:stretch>
                        <a:fillRect/>
                      </a:stretch>
                    </p:blipFill>
                    <p:spPr bwMode="auto">
                      <a:xfrm>
                        <a:off x="4248150" y="3705225"/>
                        <a:ext cx="1538288" cy="585788"/>
                      </a:xfrm>
                      <a:prstGeom prst="rect">
                        <a:avLst/>
                      </a:prstGeom>
                      <a:solidFill>
                        <a:schemeClr val="tx1"/>
                      </a:solidFill>
                      <a:ln>
                        <a:noFill/>
                      </a:ln>
                      <a:effectLst/>
                    </p:spPr>
                  </p:pic>
                </p:oleObj>
              </mc:Fallback>
            </mc:AlternateContent>
          </a:graphicData>
        </a:graphic>
      </p:graphicFrame>
      <p:sp>
        <p:nvSpPr>
          <p:cNvPr id="3" name="TextBox 2"/>
          <p:cNvSpPr txBox="1"/>
          <p:nvPr/>
        </p:nvSpPr>
        <p:spPr>
          <a:xfrm>
            <a:off x="321880" y="963285"/>
            <a:ext cx="2826415" cy="646331"/>
          </a:xfrm>
          <a:prstGeom prst="rect">
            <a:avLst/>
          </a:prstGeom>
          <a:noFill/>
        </p:spPr>
        <p:txBody>
          <a:bodyPr wrap="none" rtlCol="0">
            <a:spAutoFit/>
          </a:bodyPr>
          <a:lstStyle/>
          <a:p>
            <a:r>
              <a:rPr lang="en-US" i="1" dirty="0" err="1" smtClean="0">
                <a:solidFill>
                  <a:schemeClr val="tx2"/>
                </a:solidFill>
                <a:latin typeface="Times New Roman" pitchFamily="18" charset="0"/>
              </a:rPr>
              <a:t>i</a:t>
            </a:r>
            <a:r>
              <a:rPr lang="en-US" i="1" dirty="0" smtClean="0">
                <a:solidFill>
                  <a:schemeClr val="tx2"/>
                </a:solidFill>
                <a:latin typeface="Times New Roman" pitchFamily="18" charset="0"/>
              </a:rPr>
              <a:t>- Gravity </a:t>
            </a:r>
            <a:r>
              <a:rPr lang="en-US" i="1" dirty="0">
                <a:solidFill>
                  <a:schemeClr val="tx2"/>
                </a:solidFill>
                <a:latin typeface="Times New Roman" pitchFamily="18" charset="0"/>
              </a:rPr>
              <a:t>and Curved Space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4" name="Picture 4"/>
          <p:cNvPicPr>
            <a:picLocks noChangeAspect="1" noChangeArrowheads="1"/>
          </p:cNvPicPr>
          <p:nvPr/>
        </p:nvPicPr>
        <p:blipFill>
          <a:blip r:embed="rId3" cstate="print"/>
          <a:srcRect b="17361"/>
          <a:stretch>
            <a:fillRect/>
          </a:stretch>
        </p:blipFill>
        <p:spPr bwMode="auto">
          <a:xfrm>
            <a:off x="7531905" y="2366470"/>
            <a:ext cx="1403350" cy="1377950"/>
          </a:xfrm>
          <a:prstGeom prst="rect">
            <a:avLst/>
          </a:prstGeom>
          <a:noFill/>
          <a:ln w="9525" algn="ctr">
            <a:noFill/>
            <a:miter lim="800000"/>
            <a:headEnd/>
            <a:tailEnd/>
          </a:ln>
          <a:effectLst/>
        </p:spPr>
      </p:pic>
      <p:sp>
        <p:nvSpPr>
          <p:cNvPr id="143365" name="Rectangle 5"/>
          <p:cNvSpPr>
            <a:spLocks noChangeArrowheads="1"/>
          </p:cNvSpPr>
          <p:nvPr/>
        </p:nvSpPr>
        <p:spPr bwMode="auto">
          <a:xfrm>
            <a:off x="611462" y="59383"/>
            <a:ext cx="7934325" cy="1143000"/>
          </a:xfrm>
          <a:prstGeom prst="rect">
            <a:avLst/>
          </a:prstGeom>
          <a:noFill/>
          <a:ln w="9525">
            <a:noFill/>
            <a:miter lim="800000"/>
            <a:headEnd/>
            <a:tailEnd/>
          </a:ln>
          <a:effectLst/>
        </p:spPr>
        <p:txBody>
          <a:bodyPr anchor="ctr"/>
          <a:lstStyle/>
          <a:p>
            <a:pPr algn="ctr"/>
            <a:endParaRPr lang="en-US" sz="3600" i="1" dirty="0">
              <a:solidFill>
                <a:schemeClr val="tx2"/>
              </a:solidFill>
              <a:latin typeface="Times New Roman" pitchFamily="18" charset="0"/>
            </a:endParaRPr>
          </a:p>
        </p:txBody>
      </p:sp>
      <p:sp>
        <p:nvSpPr>
          <p:cNvPr id="143366" name="Rectangle 6"/>
          <p:cNvSpPr>
            <a:spLocks noChangeArrowheads="1"/>
          </p:cNvSpPr>
          <p:nvPr/>
        </p:nvSpPr>
        <p:spPr bwMode="auto">
          <a:xfrm>
            <a:off x="480210" y="1593340"/>
            <a:ext cx="7762875" cy="5316434"/>
          </a:xfrm>
          <a:prstGeom prst="rect">
            <a:avLst/>
          </a:prstGeom>
          <a:noFill/>
          <a:ln w="9525">
            <a:noFill/>
            <a:miter lim="800000"/>
            <a:headEnd/>
            <a:tailEnd/>
          </a:ln>
          <a:effectLst/>
        </p:spPr>
        <p:txBody>
          <a:bodyPr/>
          <a:lstStyle/>
          <a:p>
            <a:pPr marL="342900" indent="-342900">
              <a:lnSpc>
                <a:spcPct val="120000"/>
              </a:lnSpc>
              <a:spcBef>
                <a:spcPct val="20000"/>
              </a:spcBef>
              <a:buClr>
                <a:schemeClr val="tx2"/>
              </a:buClr>
              <a:buFontTx/>
              <a:buChar char="•"/>
              <a:tabLst>
                <a:tab pos="2000250" algn="l"/>
                <a:tab pos="2057400" algn="l"/>
                <a:tab pos="2171700" algn="l"/>
              </a:tabLst>
            </a:pPr>
            <a:r>
              <a:rPr lang="en-US" sz="2000" dirty="0">
                <a:latin typeface="+mj-lt"/>
                <a:sym typeface="Symbol" pitchFamily="18" charset="2"/>
              </a:rPr>
              <a:t>The curvature of a sphere of radius r is 1/r</a:t>
            </a:r>
            <a:r>
              <a:rPr lang="en-US" sz="2000" baseline="30000" dirty="0">
                <a:latin typeface="+mj-lt"/>
                <a:sym typeface="Symbol" pitchFamily="18" charset="2"/>
              </a:rPr>
              <a:t>2</a:t>
            </a:r>
            <a:r>
              <a:rPr lang="en-US" sz="2000" dirty="0">
                <a:latin typeface="+mj-lt"/>
                <a:sym typeface="Symbol" pitchFamily="18" charset="2"/>
              </a:rPr>
              <a:t>.</a:t>
            </a:r>
          </a:p>
          <a:p>
            <a:pPr marL="742950" lvl="1" indent="-285750">
              <a:lnSpc>
                <a:spcPct val="120000"/>
              </a:lnSpc>
              <a:spcBef>
                <a:spcPct val="20000"/>
              </a:spcBef>
              <a:buClr>
                <a:schemeClr val="tx2"/>
              </a:buClr>
              <a:buFontTx/>
              <a:buChar char="–"/>
              <a:tabLst>
                <a:tab pos="2000250" algn="l"/>
                <a:tab pos="2057400" algn="l"/>
                <a:tab pos="2171700" algn="l"/>
              </a:tabLst>
            </a:pPr>
            <a:r>
              <a:rPr lang="en-US" sz="2000" dirty="0">
                <a:latin typeface="+mj-lt"/>
                <a:sym typeface="Symbol" pitchFamily="18" charset="2"/>
              </a:rPr>
              <a:t>curvature is small for large spheres</a:t>
            </a:r>
          </a:p>
          <a:p>
            <a:pPr marL="342900" indent="-342900">
              <a:lnSpc>
                <a:spcPct val="120000"/>
              </a:lnSpc>
              <a:spcBef>
                <a:spcPct val="20000"/>
              </a:spcBef>
              <a:buClr>
                <a:schemeClr val="tx2"/>
              </a:buClr>
              <a:buFontTx/>
              <a:buChar char="•"/>
              <a:tabLst>
                <a:tab pos="2000250" algn="l"/>
                <a:tab pos="2057400" algn="l"/>
                <a:tab pos="2171700" algn="l"/>
              </a:tabLst>
            </a:pPr>
            <a:r>
              <a:rPr lang="en-US" sz="2000" dirty="0" smtClean="0">
                <a:latin typeface="+mj-lt"/>
                <a:sym typeface="Symbol" pitchFamily="18" charset="2"/>
              </a:rPr>
              <a:t>Einstein </a:t>
            </a:r>
            <a:r>
              <a:rPr lang="en-US" sz="2000" dirty="0">
                <a:latin typeface="+mj-lt"/>
                <a:sym typeface="Symbol" pitchFamily="18" charset="2"/>
              </a:rPr>
              <a:t>proposed that curvature of space-time is proportional to the density of </a:t>
            </a:r>
            <a:r>
              <a:rPr lang="en-US" sz="2000" dirty="0" smtClean="0">
                <a:latin typeface="+mj-lt"/>
                <a:sym typeface="Symbol" pitchFamily="18" charset="2"/>
              </a:rPr>
              <a:t>matter.</a:t>
            </a:r>
            <a:endParaRPr lang="en-US" sz="2000" dirty="0">
              <a:latin typeface="+mj-lt"/>
              <a:sym typeface="Symbol" pitchFamily="18" charset="2"/>
            </a:endParaRPr>
          </a:p>
          <a:p>
            <a:pPr marL="742950" lvl="1" indent="-285750">
              <a:lnSpc>
                <a:spcPct val="120000"/>
              </a:lnSpc>
              <a:spcBef>
                <a:spcPct val="20000"/>
              </a:spcBef>
              <a:buClr>
                <a:schemeClr val="tx2"/>
              </a:buClr>
              <a:buFontTx/>
              <a:buChar char="–"/>
              <a:tabLst>
                <a:tab pos="2000250" algn="l"/>
                <a:tab pos="2057400" algn="l"/>
                <a:tab pos="2171700" algn="l"/>
              </a:tabLst>
            </a:pPr>
            <a:r>
              <a:rPr lang="en-US" sz="2000" dirty="0">
                <a:latin typeface="+mj-lt"/>
                <a:sym typeface="Symbol" pitchFamily="18" charset="2"/>
              </a:rPr>
              <a:t>Einstein’s equation (roughly):</a:t>
            </a:r>
          </a:p>
          <a:p>
            <a:pPr marL="342900" indent="-342900">
              <a:lnSpc>
                <a:spcPct val="120000"/>
              </a:lnSpc>
              <a:spcBef>
                <a:spcPct val="20000"/>
              </a:spcBef>
              <a:buClr>
                <a:schemeClr val="tx2"/>
              </a:buClr>
              <a:tabLst>
                <a:tab pos="2000250" algn="l"/>
                <a:tab pos="2057400" algn="l"/>
                <a:tab pos="2171700" algn="l"/>
              </a:tabLst>
            </a:pPr>
            <a:r>
              <a:rPr lang="en-US" sz="2000" dirty="0">
                <a:latin typeface="+mj-lt"/>
                <a:sym typeface="Symbol" pitchFamily="18" charset="2"/>
              </a:rPr>
              <a:t> </a:t>
            </a:r>
            <a:endParaRPr lang="en-US" sz="2000" dirty="0" smtClean="0">
              <a:latin typeface="+mj-lt"/>
              <a:sym typeface="Symbol" pitchFamily="18" charset="2"/>
            </a:endParaRPr>
          </a:p>
          <a:p>
            <a:pPr marL="342900" indent="-342900">
              <a:lnSpc>
                <a:spcPct val="120000"/>
              </a:lnSpc>
              <a:spcBef>
                <a:spcPct val="20000"/>
              </a:spcBef>
              <a:buClr>
                <a:schemeClr val="tx2"/>
              </a:buClr>
              <a:tabLst>
                <a:tab pos="2000250" algn="l"/>
                <a:tab pos="2057400" algn="l"/>
                <a:tab pos="2171700" algn="l"/>
              </a:tabLst>
            </a:pPr>
            <a:endParaRPr lang="en-US" sz="2000" dirty="0">
              <a:latin typeface="+mj-lt"/>
              <a:sym typeface="Symbol" pitchFamily="18" charset="2"/>
            </a:endParaRPr>
          </a:p>
          <a:p>
            <a:r>
              <a:rPr lang="en-US" altLang="en-US" sz="2000" dirty="0" smtClean="0">
                <a:solidFill>
                  <a:srgbClr val="FFFF00"/>
                </a:solidFill>
                <a:latin typeface="+mj-lt"/>
                <a:sym typeface="Symbol" panose="05050102010706020507" pitchFamily="18" charset="2"/>
              </a:rPr>
              <a:t>Einstein Field </a:t>
            </a:r>
            <a:r>
              <a:rPr lang="en-US" altLang="en-US" sz="2000" dirty="0">
                <a:solidFill>
                  <a:srgbClr val="FFFF00"/>
                </a:solidFill>
                <a:latin typeface="+mj-lt"/>
                <a:sym typeface="Symbol" panose="05050102010706020507" pitchFamily="18" charset="2"/>
              </a:rPr>
              <a:t>Equations:   </a:t>
            </a:r>
          </a:p>
          <a:p>
            <a:pPr algn="ctr">
              <a:buFont typeface="Symbol" panose="05050102010706020507" pitchFamily="18" charset="2"/>
              <a:buNone/>
            </a:pPr>
            <a:r>
              <a:rPr lang="en-US" altLang="en-US" sz="2000" dirty="0">
                <a:solidFill>
                  <a:srgbClr val="FF9900"/>
                </a:solidFill>
                <a:latin typeface="+mj-lt"/>
                <a:sym typeface="Symbol" panose="05050102010706020507" pitchFamily="18" charset="2"/>
              </a:rPr>
              <a:t>(</a:t>
            </a:r>
            <a:r>
              <a:rPr lang="en-US" altLang="en-US" sz="2000" dirty="0" smtClean="0">
                <a:solidFill>
                  <a:srgbClr val="FF9900"/>
                </a:solidFill>
                <a:latin typeface="+mj-lt"/>
                <a:sym typeface="Symbol" panose="05050102010706020507" pitchFamily="18" charset="2"/>
              </a:rPr>
              <a:t>geometry)    </a:t>
            </a:r>
            <a:r>
              <a:rPr lang="en-US" altLang="en-US" sz="2000" dirty="0">
                <a:solidFill>
                  <a:srgbClr val="FFFF00"/>
                </a:solidFill>
                <a:latin typeface="+mj-lt"/>
                <a:sym typeface="Symbol" panose="05050102010706020507" pitchFamily="18" charset="2"/>
              </a:rPr>
              <a:t>R</a:t>
            </a:r>
            <a:r>
              <a:rPr lang="en-US" altLang="en-US" sz="2000" baseline="-25000" dirty="0">
                <a:solidFill>
                  <a:srgbClr val="FFFF00"/>
                </a:solidFill>
                <a:latin typeface="+mj-lt"/>
                <a:sym typeface="Symbol" panose="05050102010706020507" pitchFamily="18" charset="2"/>
              </a:rPr>
              <a:t></a:t>
            </a:r>
            <a:r>
              <a:rPr lang="en-US" altLang="en-US" sz="2000" dirty="0">
                <a:solidFill>
                  <a:srgbClr val="FFFF00"/>
                </a:solidFill>
                <a:latin typeface="+mj-lt"/>
                <a:sym typeface="Symbol" panose="05050102010706020507" pitchFamily="18" charset="2"/>
              </a:rPr>
              <a:t>- 1/2 g</a:t>
            </a:r>
            <a:r>
              <a:rPr lang="en-US" altLang="en-US" sz="2000" baseline="-25000" dirty="0">
                <a:solidFill>
                  <a:srgbClr val="FFFF00"/>
                </a:solidFill>
                <a:latin typeface="+mj-lt"/>
                <a:sym typeface="Symbol" panose="05050102010706020507" pitchFamily="18" charset="2"/>
              </a:rPr>
              <a:t></a:t>
            </a:r>
            <a:r>
              <a:rPr lang="en-US" altLang="en-US" sz="2000" dirty="0">
                <a:solidFill>
                  <a:srgbClr val="FFFF00"/>
                </a:solidFill>
                <a:latin typeface="+mj-lt"/>
                <a:sym typeface="Symbol" panose="05050102010706020507" pitchFamily="18" charset="2"/>
              </a:rPr>
              <a:t> R+  g</a:t>
            </a:r>
            <a:r>
              <a:rPr lang="en-US" altLang="en-US" sz="2000" baseline="-25000" dirty="0">
                <a:solidFill>
                  <a:srgbClr val="FFFF00"/>
                </a:solidFill>
                <a:latin typeface="+mj-lt"/>
                <a:sym typeface="Symbol" panose="05050102010706020507" pitchFamily="18" charset="2"/>
              </a:rPr>
              <a:t></a:t>
            </a:r>
            <a:r>
              <a:rPr lang="en-US" altLang="en-US" sz="2000" dirty="0">
                <a:solidFill>
                  <a:srgbClr val="FFFF00"/>
                </a:solidFill>
                <a:latin typeface="+mj-lt"/>
                <a:sym typeface="Symbol" panose="05050102010706020507" pitchFamily="18" charset="2"/>
              </a:rPr>
              <a:t> = </a:t>
            </a:r>
            <a:r>
              <a:rPr lang="en-US" altLang="en-US" sz="2000" dirty="0">
                <a:solidFill>
                  <a:srgbClr val="FFFF00"/>
                </a:solidFill>
                <a:sym typeface="Symbol" panose="05050102010706020507" pitchFamily="18" charset="2"/>
              </a:rPr>
              <a:t>8</a:t>
            </a:r>
            <a:r>
              <a:rPr lang="en-US" altLang="en-US" sz="2000" dirty="0" smtClean="0">
                <a:solidFill>
                  <a:srgbClr val="FFFF00"/>
                </a:solidFill>
                <a:sym typeface="Symbol" panose="05050102010706020507" pitchFamily="18" charset="2"/>
              </a:rPr>
              <a:t>G</a:t>
            </a:r>
            <a:r>
              <a:rPr lang="en-US" altLang="en-US" sz="2000" dirty="0" smtClean="0">
                <a:solidFill>
                  <a:srgbClr val="FFFF00"/>
                </a:solidFill>
                <a:latin typeface="+mj-lt"/>
                <a:sym typeface="Symbol" panose="05050102010706020507" pitchFamily="18" charset="2"/>
              </a:rPr>
              <a:t> T</a:t>
            </a:r>
            <a:r>
              <a:rPr lang="en-US" altLang="en-US" sz="2000" baseline="-25000" dirty="0">
                <a:solidFill>
                  <a:srgbClr val="FFFF00"/>
                </a:solidFill>
                <a:latin typeface="+mj-lt"/>
                <a:sym typeface="Symbol" panose="05050102010706020507" pitchFamily="18" charset="2"/>
              </a:rPr>
              <a:t></a:t>
            </a:r>
            <a:r>
              <a:rPr lang="en-US" altLang="en-US" sz="2000" dirty="0">
                <a:solidFill>
                  <a:srgbClr val="FFFF00"/>
                </a:solidFill>
                <a:latin typeface="+mj-lt"/>
                <a:sym typeface="Symbol" panose="05050102010706020507" pitchFamily="18" charset="2"/>
              </a:rPr>
              <a:t> </a:t>
            </a:r>
            <a:r>
              <a:rPr lang="en-US" altLang="en-US" sz="2000" dirty="0" smtClean="0">
                <a:solidFill>
                  <a:srgbClr val="FF9900"/>
                </a:solidFill>
                <a:latin typeface="+mj-lt"/>
                <a:sym typeface="Symbol" panose="05050102010706020507" pitchFamily="18" charset="2"/>
              </a:rPr>
              <a:t>(matter)</a:t>
            </a:r>
            <a:endParaRPr lang="en-US" altLang="en-US" sz="2000" dirty="0">
              <a:solidFill>
                <a:srgbClr val="FF9900"/>
              </a:solidFill>
              <a:latin typeface="+mj-lt"/>
              <a:sym typeface="Symbol" panose="05050102010706020507" pitchFamily="18" charset="2"/>
            </a:endParaRPr>
          </a:p>
          <a:p>
            <a:pPr>
              <a:buFont typeface="Symbol" panose="05050102010706020507" pitchFamily="18" charset="2"/>
              <a:buNone/>
            </a:pPr>
            <a:endParaRPr lang="en-US" altLang="en-US" sz="2000" dirty="0" smtClean="0">
              <a:latin typeface="+mj-lt"/>
            </a:endParaRPr>
          </a:p>
          <a:p>
            <a:pPr>
              <a:buFont typeface="Symbol" panose="05050102010706020507" pitchFamily="18" charset="2"/>
              <a:buNone/>
            </a:pPr>
            <a:r>
              <a:rPr lang="en-US" altLang="en-US" sz="2000" dirty="0">
                <a:latin typeface="+mj-lt"/>
              </a:rPr>
              <a:t>S</a:t>
            </a:r>
            <a:r>
              <a:rPr lang="en-US" altLang="en-US" sz="2000" dirty="0" smtClean="0">
                <a:latin typeface="+mj-lt"/>
              </a:rPr>
              <a:t>imilar to</a:t>
            </a:r>
            <a:endParaRPr lang="en-US" altLang="en-US" sz="2000" dirty="0">
              <a:latin typeface="+mj-lt"/>
            </a:endParaRPr>
          </a:p>
          <a:p>
            <a:pPr algn="ctr">
              <a:buFont typeface="Symbol" panose="05050102010706020507" pitchFamily="18" charset="2"/>
              <a:buNone/>
            </a:pPr>
            <a:r>
              <a:rPr lang="en-US" altLang="en-US" sz="2000" b="1" dirty="0" smtClean="0">
                <a:latin typeface="+mj-lt"/>
                <a:sym typeface="Symbol" panose="05050102010706020507" pitchFamily="18" charset="2"/>
              </a:rPr>
              <a:t></a:t>
            </a:r>
            <a:r>
              <a:rPr lang="en-US" altLang="en-US" sz="2000" b="1" baseline="30000" dirty="0" smtClean="0">
                <a:latin typeface="+mj-lt"/>
                <a:sym typeface="Symbol" panose="05050102010706020507" pitchFamily="18" charset="2"/>
              </a:rPr>
              <a:t>2</a:t>
            </a:r>
            <a:r>
              <a:rPr lang="en-US" altLang="en-US" sz="2000" b="1" dirty="0" smtClean="0">
                <a:latin typeface="+mj-lt"/>
                <a:sym typeface="Symbol" panose="05050102010706020507" pitchFamily="18" charset="2"/>
              </a:rPr>
              <a:t> </a:t>
            </a:r>
            <a:r>
              <a:rPr lang="en-US" altLang="en-US" sz="2000" dirty="0" smtClean="0">
                <a:latin typeface="+mj-lt"/>
                <a:sym typeface="Symbol" panose="05050102010706020507" pitchFamily="18" charset="2"/>
              </a:rPr>
              <a:t> =  4</a:t>
            </a:r>
            <a:r>
              <a:rPr lang="en-US" altLang="en-US" sz="2000" dirty="0" smtClean="0">
                <a:sym typeface="Symbol" panose="05050102010706020507" pitchFamily="18" charset="2"/>
              </a:rPr>
              <a:t>  </a:t>
            </a:r>
            <a:endParaRPr lang="en-US" altLang="en-US" sz="2000" baseline="30000" dirty="0">
              <a:latin typeface="+mj-lt"/>
            </a:endParaRPr>
          </a:p>
          <a:p>
            <a:r>
              <a:rPr lang="en-US" altLang="en-US" sz="2000" dirty="0">
                <a:latin typeface="+mj-lt"/>
              </a:rPr>
              <a:t>The fundamental quantity here is the metric </a:t>
            </a:r>
            <a:r>
              <a:rPr lang="en-US" altLang="en-US" sz="2000" dirty="0">
                <a:latin typeface="+mj-lt"/>
                <a:sym typeface="Symbol" panose="05050102010706020507" pitchFamily="18" charset="2"/>
              </a:rPr>
              <a:t>g</a:t>
            </a:r>
            <a:r>
              <a:rPr lang="en-US" altLang="en-US" sz="2000" baseline="-25000" dirty="0">
                <a:latin typeface="+mj-lt"/>
                <a:sym typeface="Symbol" panose="05050102010706020507" pitchFamily="18" charset="2"/>
              </a:rPr>
              <a:t></a:t>
            </a:r>
            <a:r>
              <a:rPr lang="en-US" altLang="en-US" sz="2000" dirty="0">
                <a:latin typeface="+mj-lt"/>
                <a:sym typeface="Symbol" panose="05050102010706020507" pitchFamily="18" charset="2"/>
              </a:rPr>
              <a:t> </a:t>
            </a:r>
            <a:endParaRPr lang="en-US" altLang="en-US" sz="2000" dirty="0">
              <a:latin typeface="+mj-lt"/>
            </a:endParaRPr>
          </a:p>
          <a:p>
            <a:pPr algn="ctr">
              <a:buFont typeface="Symbol" panose="05050102010706020507" pitchFamily="18" charset="2"/>
              <a:buNone/>
            </a:pPr>
            <a:r>
              <a:rPr lang="en-US" altLang="en-US" sz="2000" dirty="0" smtClean="0">
                <a:solidFill>
                  <a:srgbClr val="FFFF00"/>
                </a:solidFill>
                <a:latin typeface="+mj-lt"/>
              </a:rPr>
              <a:t>ds</a:t>
            </a:r>
            <a:r>
              <a:rPr lang="en-US" altLang="en-US" sz="2000" baseline="30000" dirty="0" smtClean="0">
                <a:solidFill>
                  <a:srgbClr val="FFFF00"/>
                </a:solidFill>
                <a:latin typeface="+mj-lt"/>
              </a:rPr>
              <a:t>2 </a:t>
            </a:r>
            <a:r>
              <a:rPr lang="en-US" altLang="en-US" sz="2000" dirty="0">
                <a:solidFill>
                  <a:srgbClr val="FFFF00"/>
                </a:solidFill>
                <a:latin typeface="+mj-lt"/>
              </a:rPr>
              <a:t>= g</a:t>
            </a:r>
            <a:r>
              <a:rPr lang="en-US" altLang="en-US" sz="2000" baseline="-25000" dirty="0">
                <a:solidFill>
                  <a:srgbClr val="FFFF00"/>
                </a:solidFill>
                <a:latin typeface="+mj-lt"/>
                <a:sym typeface="Symbol" panose="05050102010706020507" pitchFamily="18" charset="2"/>
              </a:rPr>
              <a:t></a:t>
            </a:r>
            <a:r>
              <a:rPr lang="en-US" altLang="en-US" sz="2000" baseline="-25000" dirty="0">
                <a:solidFill>
                  <a:srgbClr val="FFFF00"/>
                </a:solidFill>
                <a:latin typeface="+mj-lt"/>
              </a:rPr>
              <a:t> </a:t>
            </a:r>
            <a:r>
              <a:rPr lang="en-US" altLang="en-US" sz="2000" dirty="0">
                <a:solidFill>
                  <a:srgbClr val="FFFF00"/>
                </a:solidFill>
                <a:latin typeface="+mj-lt"/>
              </a:rPr>
              <a:t>dx </a:t>
            </a:r>
            <a:r>
              <a:rPr lang="en-US" altLang="en-US" sz="2000" baseline="30000" dirty="0">
                <a:solidFill>
                  <a:srgbClr val="FFFF00"/>
                </a:solidFill>
                <a:latin typeface="+mj-lt"/>
                <a:sym typeface="Symbol" panose="05050102010706020507" pitchFamily="18" charset="2"/>
              </a:rPr>
              <a:t></a:t>
            </a:r>
            <a:r>
              <a:rPr lang="en-US" altLang="en-US" sz="2000" dirty="0">
                <a:solidFill>
                  <a:srgbClr val="FFFF00"/>
                </a:solidFill>
                <a:latin typeface="+mj-lt"/>
              </a:rPr>
              <a:t> dx </a:t>
            </a:r>
            <a:r>
              <a:rPr lang="en-US" altLang="en-US" sz="2000" baseline="30000" dirty="0">
                <a:solidFill>
                  <a:srgbClr val="FFFF00"/>
                </a:solidFill>
                <a:latin typeface="+mj-lt"/>
                <a:sym typeface="Symbol" panose="05050102010706020507" pitchFamily="18" charset="2"/>
              </a:rPr>
              <a:t></a:t>
            </a:r>
            <a:r>
              <a:rPr lang="en-US" altLang="en-US" sz="2000" dirty="0">
                <a:solidFill>
                  <a:srgbClr val="FFFF00"/>
                </a:solidFill>
                <a:latin typeface="+mj-lt"/>
              </a:rPr>
              <a:t>.</a:t>
            </a:r>
          </a:p>
        </p:txBody>
      </p:sp>
      <p:graphicFrame>
        <p:nvGraphicFramePr>
          <p:cNvPr id="143367" name="Object 7"/>
          <p:cNvGraphicFramePr>
            <a:graphicFrameLocks noChangeAspect="1"/>
          </p:cNvGraphicFramePr>
          <p:nvPr>
            <p:extLst>
              <p:ext uri="{D42A27DB-BD31-4B8C-83A1-F6EECF244321}">
                <p14:modId xmlns:p14="http://schemas.microsoft.com/office/powerpoint/2010/main" val="3677338040"/>
              </p:ext>
            </p:extLst>
          </p:nvPr>
        </p:nvGraphicFramePr>
        <p:xfrm>
          <a:off x="2026238" y="3873732"/>
          <a:ext cx="4670821" cy="377825"/>
        </p:xfrm>
        <a:graphic>
          <a:graphicData uri="http://schemas.openxmlformats.org/presentationml/2006/ole">
            <mc:AlternateContent xmlns:mc="http://schemas.openxmlformats.org/markup-compatibility/2006">
              <mc:Choice xmlns:v="urn:schemas-microsoft-com:vml" Requires="v">
                <p:oleObj spid="_x0000_s143429" name="Equation" r:id="rId4" imgW="2425680" imgH="203040" progId="Equation.3">
                  <p:embed/>
                </p:oleObj>
              </mc:Choice>
              <mc:Fallback>
                <p:oleObj name="Equation" r:id="rId4" imgW="2425680" imgH="203040" progId="Equation.3">
                  <p:embed/>
                  <p:pic>
                    <p:nvPicPr>
                      <p:cNvPr id="0" name="Picture 7"/>
                      <p:cNvPicPr>
                        <a:picLocks noChangeAspect="1" noChangeArrowheads="1"/>
                      </p:cNvPicPr>
                      <p:nvPr/>
                    </p:nvPicPr>
                    <p:blipFill>
                      <a:blip r:embed="rId5"/>
                      <a:srcRect/>
                      <a:stretch>
                        <a:fillRect/>
                      </a:stretch>
                    </p:blipFill>
                    <p:spPr bwMode="auto">
                      <a:xfrm>
                        <a:off x="2026238" y="3873732"/>
                        <a:ext cx="4670821" cy="377825"/>
                      </a:xfrm>
                      <a:prstGeom prst="rect">
                        <a:avLst/>
                      </a:prstGeom>
                      <a:solidFill>
                        <a:srgbClr val="CCFFCC"/>
                      </a:solidFill>
                      <a:ln w="9525">
                        <a:solidFill>
                          <a:schemeClr val="tx1"/>
                        </a:solidFill>
                        <a:miter lim="800000"/>
                        <a:headEnd/>
                        <a:tailEnd/>
                      </a:ln>
                    </p:spPr>
                  </p:pic>
                </p:oleObj>
              </mc:Fallback>
            </mc:AlternateContent>
          </a:graphicData>
        </a:graphic>
      </p:graphicFrame>
      <p:sp>
        <p:nvSpPr>
          <p:cNvPr id="2" name="Title 1"/>
          <p:cNvSpPr>
            <a:spLocks noGrp="1"/>
          </p:cNvSpPr>
          <p:nvPr>
            <p:ph type="ctrTitle"/>
          </p:nvPr>
        </p:nvSpPr>
        <p:spPr>
          <a:xfrm>
            <a:off x="321880" y="801687"/>
            <a:ext cx="7063740" cy="521164"/>
          </a:xfrm>
        </p:spPr>
        <p:txBody>
          <a:bodyPr>
            <a:normAutofit fontScale="90000"/>
          </a:bodyPr>
          <a:lstStyle/>
          <a:p>
            <a:r>
              <a:rPr lang="en-US" sz="2200" i="1" dirty="0" smtClean="0">
                <a:latin typeface="Times New Roman" pitchFamily="18" charset="0"/>
              </a:rPr>
              <a:t>ii- Curvature </a:t>
            </a:r>
            <a:r>
              <a:rPr lang="en-US" sz="2200" i="1" dirty="0">
                <a:latin typeface="Times New Roman" pitchFamily="18" charset="0"/>
              </a:rPr>
              <a:t>and Einstein’s Equation</a:t>
            </a:r>
            <a:r>
              <a:rPr lang="en-US" sz="1800" i="1" dirty="0">
                <a:solidFill>
                  <a:schemeClr val="tx2"/>
                </a:solidFill>
                <a:latin typeface="Times New Roman" pitchFamily="18" charset="0"/>
              </a:rPr>
              <a:t/>
            </a:r>
            <a:br>
              <a:rPr lang="en-US" sz="1800" i="1" dirty="0">
                <a:solidFill>
                  <a:schemeClr val="tx2"/>
                </a:solidFill>
                <a:latin typeface="Times New Roman" pitchFamily="18" charset="0"/>
              </a:rPr>
            </a:br>
            <a:endParaRPr lang="en-US" sz="1800" dirty="0"/>
          </a:p>
        </p:txBody>
      </p:sp>
      <p:sp>
        <p:nvSpPr>
          <p:cNvPr id="8" name="Rectangle 4"/>
          <p:cNvSpPr>
            <a:spLocks noChangeArrowheads="1"/>
          </p:cNvSpPr>
          <p:nvPr/>
        </p:nvSpPr>
        <p:spPr bwMode="auto">
          <a:xfrm>
            <a:off x="611463" y="9652"/>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subTitle" idx="1"/>
          </p:nvPr>
        </p:nvSpPr>
        <p:spPr>
          <a:xfrm>
            <a:off x="336870" y="1217829"/>
            <a:ext cx="7063740" cy="5583927"/>
          </a:xfrm>
        </p:spPr>
        <p:txBody>
          <a:bodyPr>
            <a:normAutofit fontScale="77500" lnSpcReduction="20000"/>
          </a:bodyPr>
          <a:lstStyle/>
          <a:p>
            <a:pPr marL="342900" indent="-342900">
              <a:buFont typeface="Arial" panose="020B0604020202020204" pitchFamily="34" charset="0"/>
              <a:buChar char="•"/>
            </a:pPr>
            <a:r>
              <a:rPr lang="en-US" altLang="en-US" sz="2600" dirty="0" smtClean="0"/>
              <a:t>The </a:t>
            </a:r>
            <a:r>
              <a:rPr lang="en-US" altLang="en-US" sz="2600" dirty="0" smtClean="0">
                <a:solidFill>
                  <a:srgbClr val="FFC000"/>
                </a:solidFill>
              </a:rPr>
              <a:t>metric g</a:t>
            </a:r>
            <a:r>
              <a:rPr lang="en-US" altLang="en-US" sz="2600" dirty="0" smtClean="0"/>
              <a:t> is the fundamental quantity is GR, </a:t>
            </a:r>
          </a:p>
          <a:p>
            <a:r>
              <a:rPr lang="en-US" altLang="en-US" sz="2600" dirty="0"/>
              <a:t> </a:t>
            </a:r>
            <a:r>
              <a:rPr lang="en-US" altLang="en-US" sz="2600" dirty="0" smtClean="0"/>
              <a:t>     it plays the role of the </a:t>
            </a:r>
            <a:r>
              <a:rPr lang="en-US" altLang="en-US" sz="2600" dirty="0" smtClean="0">
                <a:solidFill>
                  <a:srgbClr val="FFC000"/>
                </a:solidFill>
              </a:rPr>
              <a:t>potential in this theory</a:t>
            </a:r>
            <a:r>
              <a:rPr lang="en-US" altLang="en-US" sz="2600" dirty="0" smtClean="0"/>
              <a:t>. </a:t>
            </a:r>
            <a:endParaRPr lang="en-US" altLang="en-US" sz="2600" dirty="0"/>
          </a:p>
          <a:p>
            <a:pPr marL="342900" indent="-342900">
              <a:buFont typeface="Arial" panose="020B0604020202020204" pitchFamily="34" charset="0"/>
              <a:buChar char="•"/>
            </a:pPr>
            <a:r>
              <a:rPr lang="en-US" altLang="en-US" sz="2600" dirty="0" smtClean="0"/>
              <a:t>In Euclidian space:</a:t>
            </a:r>
          </a:p>
          <a:p>
            <a:pPr lvl="0" algn="ctr">
              <a:buClr>
                <a:srgbClr val="1CADE4"/>
              </a:buClr>
            </a:pPr>
            <a:r>
              <a:rPr lang="en-US" altLang="en-US" sz="2600" dirty="0" smtClean="0">
                <a:solidFill>
                  <a:srgbClr val="FFFF00"/>
                </a:solidFill>
              </a:rPr>
              <a:t>ds</a:t>
            </a:r>
            <a:r>
              <a:rPr lang="en-US" altLang="en-US" sz="2600" baseline="30000" dirty="0" smtClean="0">
                <a:solidFill>
                  <a:srgbClr val="FFFF00"/>
                </a:solidFill>
              </a:rPr>
              <a:t>2 </a:t>
            </a:r>
            <a:r>
              <a:rPr lang="en-US" altLang="en-US" sz="2600" dirty="0" smtClean="0">
                <a:solidFill>
                  <a:srgbClr val="FFFF00"/>
                </a:solidFill>
              </a:rPr>
              <a:t>= (</a:t>
            </a:r>
            <a:r>
              <a:rPr lang="en-US" altLang="en-US" sz="2600" dirty="0">
                <a:solidFill>
                  <a:srgbClr val="FFFF00"/>
                </a:solidFill>
              </a:rPr>
              <a:t>dx</a:t>
            </a:r>
            <a:r>
              <a:rPr lang="en-US" altLang="en-US" sz="2600" baseline="30000" dirty="0">
                <a:solidFill>
                  <a:srgbClr val="FFFF00"/>
                </a:solidFill>
              </a:rPr>
              <a:t>1</a:t>
            </a:r>
            <a:r>
              <a:rPr lang="en-US" altLang="en-US" sz="2600" dirty="0">
                <a:solidFill>
                  <a:srgbClr val="FFFF00"/>
                </a:solidFill>
              </a:rPr>
              <a:t>)</a:t>
            </a:r>
            <a:r>
              <a:rPr lang="en-US" altLang="en-US" sz="2600" baseline="30000" dirty="0">
                <a:solidFill>
                  <a:srgbClr val="FFFF00"/>
                </a:solidFill>
              </a:rPr>
              <a:t>2</a:t>
            </a:r>
            <a:r>
              <a:rPr lang="en-US" altLang="en-US" sz="2600" dirty="0">
                <a:solidFill>
                  <a:srgbClr val="FFFF00"/>
                </a:solidFill>
              </a:rPr>
              <a:t> +(dx</a:t>
            </a:r>
            <a:r>
              <a:rPr lang="en-US" altLang="en-US" sz="2600" baseline="30000" dirty="0">
                <a:solidFill>
                  <a:srgbClr val="FFFF00"/>
                </a:solidFill>
              </a:rPr>
              <a:t>2</a:t>
            </a:r>
            <a:r>
              <a:rPr lang="en-US" altLang="en-US" sz="2600" dirty="0">
                <a:solidFill>
                  <a:srgbClr val="FFFF00"/>
                </a:solidFill>
              </a:rPr>
              <a:t>)</a:t>
            </a:r>
            <a:r>
              <a:rPr lang="en-US" altLang="en-US" sz="2600" baseline="30000" dirty="0">
                <a:solidFill>
                  <a:srgbClr val="FFFF00"/>
                </a:solidFill>
              </a:rPr>
              <a:t>2</a:t>
            </a:r>
            <a:r>
              <a:rPr lang="en-US" altLang="en-US" sz="2600" dirty="0">
                <a:solidFill>
                  <a:srgbClr val="FFFF00"/>
                </a:solidFill>
              </a:rPr>
              <a:t> +(</a:t>
            </a:r>
            <a:r>
              <a:rPr lang="en-US" altLang="en-US" sz="2600" dirty="0" smtClean="0">
                <a:solidFill>
                  <a:srgbClr val="FFFF00"/>
                </a:solidFill>
              </a:rPr>
              <a:t>dx</a:t>
            </a:r>
            <a:r>
              <a:rPr lang="en-US" altLang="en-US" sz="2600" baseline="30000" dirty="0" smtClean="0">
                <a:solidFill>
                  <a:srgbClr val="FFFF00"/>
                </a:solidFill>
              </a:rPr>
              <a:t>3</a:t>
            </a:r>
            <a:r>
              <a:rPr lang="en-US" altLang="en-US" sz="2600" dirty="0" smtClean="0">
                <a:solidFill>
                  <a:srgbClr val="FFFF00"/>
                </a:solidFill>
              </a:rPr>
              <a:t>)</a:t>
            </a:r>
            <a:r>
              <a:rPr lang="en-US" altLang="en-US" sz="2600" baseline="30000" dirty="0" smtClean="0">
                <a:solidFill>
                  <a:srgbClr val="FFFF00"/>
                </a:solidFill>
              </a:rPr>
              <a:t>2</a:t>
            </a:r>
            <a:endParaRPr lang="en-US" altLang="en-US" sz="2600" dirty="0"/>
          </a:p>
          <a:p>
            <a:pPr marL="342900" indent="-342900">
              <a:buFont typeface="Arial" panose="020B0604020202020204" pitchFamily="34" charset="0"/>
              <a:buChar char="•"/>
            </a:pPr>
            <a:r>
              <a:rPr lang="en-US" altLang="en-US" sz="2600" dirty="0" smtClean="0"/>
              <a:t>What if the space was curved like the surface of a sphere, </a:t>
            </a:r>
          </a:p>
          <a:p>
            <a:r>
              <a:rPr lang="en-US" altLang="en-US" sz="2600" dirty="0"/>
              <a:t> </a:t>
            </a:r>
            <a:r>
              <a:rPr lang="en-US" altLang="en-US" sz="2600" dirty="0" smtClean="0"/>
              <a:t>      in this case</a:t>
            </a:r>
          </a:p>
          <a:p>
            <a:pPr algn="ctr"/>
            <a:r>
              <a:rPr lang="en-US" altLang="en-US" sz="2600" dirty="0" smtClean="0">
                <a:solidFill>
                  <a:srgbClr val="FFFF00"/>
                </a:solidFill>
              </a:rPr>
              <a:t>ds</a:t>
            </a:r>
            <a:r>
              <a:rPr lang="en-US" altLang="en-US" sz="2600" baseline="30000" dirty="0" smtClean="0">
                <a:solidFill>
                  <a:srgbClr val="FFFF00"/>
                </a:solidFill>
              </a:rPr>
              <a:t>2</a:t>
            </a:r>
            <a:r>
              <a:rPr lang="en-US" altLang="en-US" sz="2600" baseline="-25000" dirty="0" smtClean="0">
                <a:solidFill>
                  <a:srgbClr val="FFFF00"/>
                </a:solidFill>
              </a:rPr>
              <a:t> = </a:t>
            </a:r>
            <a:r>
              <a:rPr lang="en-US" altLang="en-US" sz="2600" dirty="0" smtClean="0">
                <a:solidFill>
                  <a:srgbClr val="FFFF00"/>
                </a:solidFill>
              </a:rPr>
              <a:t>g</a:t>
            </a:r>
            <a:r>
              <a:rPr lang="en-US" altLang="en-US" sz="2600" baseline="-25000" dirty="0" smtClean="0">
                <a:solidFill>
                  <a:srgbClr val="FFFF00"/>
                </a:solidFill>
              </a:rPr>
              <a:t>11 </a:t>
            </a:r>
            <a:r>
              <a:rPr lang="en-US" altLang="en-US" sz="2600" dirty="0" smtClean="0">
                <a:solidFill>
                  <a:srgbClr val="FFFF00"/>
                </a:solidFill>
              </a:rPr>
              <a:t>(dx</a:t>
            </a:r>
            <a:r>
              <a:rPr lang="en-US" altLang="en-US" sz="2600" baseline="30000" dirty="0" smtClean="0">
                <a:solidFill>
                  <a:srgbClr val="FFFF00"/>
                </a:solidFill>
              </a:rPr>
              <a:t>1</a:t>
            </a:r>
            <a:r>
              <a:rPr lang="en-US" altLang="en-US" sz="2600" dirty="0" smtClean="0">
                <a:solidFill>
                  <a:srgbClr val="FFFF00"/>
                </a:solidFill>
              </a:rPr>
              <a:t>)</a:t>
            </a:r>
            <a:r>
              <a:rPr lang="en-US" altLang="en-US" sz="2600" baseline="30000" dirty="0" smtClean="0">
                <a:solidFill>
                  <a:srgbClr val="FFFF00"/>
                </a:solidFill>
              </a:rPr>
              <a:t>2</a:t>
            </a:r>
            <a:r>
              <a:rPr lang="en-US" altLang="en-US" sz="2600" dirty="0" smtClean="0">
                <a:solidFill>
                  <a:srgbClr val="FFFF00"/>
                </a:solidFill>
              </a:rPr>
              <a:t> +</a:t>
            </a:r>
            <a:r>
              <a:rPr lang="en-US" altLang="en-US" sz="2600" dirty="0">
                <a:solidFill>
                  <a:srgbClr val="FFFF00"/>
                </a:solidFill>
              </a:rPr>
              <a:t> </a:t>
            </a:r>
            <a:r>
              <a:rPr lang="en-US" altLang="en-US" sz="2600" dirty="0" smtClean="0">
                <a:solidFill>
                  <a:srgbClr val="FFFF00"/>
                </a:solidFill>
              </a:rPr>
              <a:t>g</a:t>
            </a:r>
            <a:r>
              <a:rPr lang="en-US" altLang="en-US" sz="2600" baseline="-25000" dirty="0" smtClean="0">
                <a:solidFill>
                  <a:srgbClr val="FFFF00"/>
                </a:solidFill>
              </a:rPr>
              <a:t>22 </a:t>
            </a:r>
            <a:r>
              <a:rPr lang="en-US" altLang="en-US" sz="2600" dirty="0" smtClean="0">
                <a:solidFill>
                  <a:srgbClr val="FFFF00"/>
                </a:solidFill>
              </a:rPr>
              <a:t>(</a:t>
            </a:r>
            <a:r>
              <a:rPr lang="en-US" altLang="en-US" sz="2600" dirty="0">
                <a:solidFill>
                  <a:srgbClr val="FFFF00"/>
                </a:solidFill>
              </a:rPr>
              <a:t>dx</a:t>
            </a:r>
            <a:r>
              <a:rPr lang="en-US" altLang="en-US" sz="2600" baseline="30000" dirty="0">
                <a:solidFill>
                  <a:srgbClr val="FFFF00"/>
                </a:solidFill>
              </a:rPr>
              <a:t>2</a:t>
            </a:r>
            <a:r>
              <a:rPr lang="en-US" altLang="en-US" sz="2600" dirty="0">
                <a:solidFill>
                  <a:srgbClr val="FFFF00"/>
                </a:solidFill>
              </a:rPr>
              <a:t>)</a:t>
            </a:r>
            <a:r>
              <a:rPr lang="en-US" altLang="en-US" sz="2600" baseline="30000" dirty="0">
                <a:solidFill>
                  <a:srgbClr val="FFFF00"/>
                </a:solidFill>
              </a:rPr>
              <a:t>2</a:t>
            </a:r>
            <a:r>
              <a:rPr lang="en-US" altLang="en-US" sz="2600" dirty="0">
                <a:solidFill>
                  <a:srgbClr val="FFFF00"/>
                </a:solidFill>
              </a:rPr>
              <a:t> </a:t>
            </a:r>
            <a:r>
              <a:rPr lang="en-US" altLang="en-US" sz="2600" dirty="0" smtClean="0">
                <a:solidFill>
                  <a:srgbClr val="FFFF00"/>
                </a:solidFill>
              </a:rPr>
              <a:t>+</a:t>
            </a:r>
            <a:r>
              <a:rPr lang="en-US" altLang="en-US" sz="2600" dirty="0">
                <a:solidFill>
                  <a:srgbClr val="FFFF00"/>
                </a:solidFill>
              </a:rPr>
              <a:t> </a:t>
            </a:r>
            <a:r>
              <a:rPr lang="en-US" altLang="en-US" sz="2600" dirty="0" smtClean="0">
                <a:solidFill>
                  <a:srgbClr val="FFFF00"/>
                </a:solidFill>
              </a:rPr>
              <a:t>2 g</a:t>
            </a:r>
            <a:r>
              <a:rPr lang="en-US" altLang="en-US" sz="2600" baseline="-25000" dirty="0" smtClean="0">
                <a:solidFill>
                  <a:srgbClr val="FFFF00"/>
                </a:solidFill>
              </a:rPr>
              <a:t>21 </a:t>
            </a:r>
            <a:r>
              <a:rPr lang="en-US" altLang="en-US" sz="2600" dirty="0" smtClean="0">
                <a:solidFill>
                  <a:srgbClr val="FFFF00"/>
                </a:solidFill>
              </a:rPr>
              <a:t>(dx</a:t>
            </a:r>
            <a:r>
              <a:rPr lang="en-US" altLang="en-US" sz="2600" baseline="30000" dirty="0" smtClean="0">
                <a:solidFill>
                  <a:srgbClr val="FFFF00"/>
                </a:solidFill>
              </a:rPr>
              <a:t>1</a:t>
            </a:r>
            <a:r>
              <a:rPr lang="en-US" altLang="en-US" sz="2600" dirty="0" smtClean="0">
                <a:solidFill>
                  <a:srgbClr val="FFFF00"/>
                </a:solidFill>
              </a:rPr>
              <a:t>dx</a:t>
            </a:r>
            <a:r>
              <a:rPr lang="en-US" altLang="en-US" sz="2600" baseline="30000" dirty="0" smtClean="0">
                <a:solidFill>
                  <a:srgbClr val="FFFF00"/>
                </a:solidFill>
              </a:rPr>
              <a:t>2</a:t>
            </a:r>
            <a:r>
              <a:rPr lang="en-US" altLang="en-US" sz="2600" dirty="0" smtClean="0">
                <a:solidFill>
                  <a:srgbClr val="FFFF00"/>
                </a:solidFill>
              </a:rPr>
              <a:t>)</a:t>
            </a:r>
          </a:p>
          <a:p>
            <a:pPr marL="342900" indent="-342900">
              <a:buFont typeface="Arial" panose="020B0604020202020204" pitchFamily="34" charset="0"/>
              <a:buChar char="•"/>
            </a:pPr>
            <a:r>
              <a:rPr lang="en-US" altLang="en-US" sz="2600" dirty="0" smtClean="0">
                <a:sym typeface="Symbol" pitchFamily="18" charset="2"/>
              </a:rPr>
              <a:t>These </a:t>
            </a:r>
            <a:r>
              <a:rPr lang="en-US" altLang="en-US" sz="2600" dirty="0" err="1" smtClean="0"/>
              <a:t>g</a:t>
            </a:r>
            <a:r>
              <a:rPr lang="en-US" altLang="en-US" sz="2600" baseline="-25000" dirty="0" err="1" smtClean="0"/>
              <a:t>ij</a:t>
            </a:r>
            <a:r>
              <a:rPr lang="en-US" altLang="en-US" sz="2600" dirty="0" smtClean="0"/>
              <a:t> are function of the coordinates x</a:t>
            </a:r>
            <a:r>
              <a:rPr lang="en-US" altLang="en-US" sz="2600" baseline="30000" dirty="0" smtClean="0"/>
              <a:t>1</a:t>
            </a:r>
            <a:r>
              <a:rPr lang="en-US" altLang="en-US" sz="2600" dirty="0" smtClean="0"/>
              <a:t> and x</a:t>
            </a:r>
            <a:r>
              <a:rPr lang="en-US" altLang="en-US" sz="2600" baseline="30000" dirty="0" smtClean="0"/>
              <a:t>2</a:t>
            </a:r>
            <a:r>
              <a:rPr lang="en-US" altLang="en-US" sz="2600" dirty="0" smtClean="0"/>
              <a:t> in general, for example for the sphere;</a:t>
            </a:r>
          </a:p>
          <a:p>
            <a:pPr algn="ctr"/>
            <a:r>
              <a:rPr lang="en-US" altLang="en-US" sz="2600" dirty="0" smtClean="0">
                <a:solidFill>
                  <a:srgbClr val="FFFF00"/>
                </a:solidFill>
              </a:rPr>
              <a:t>ds</a:t>
            </a:r>
            <a:r>
              <a:rPr lang="en-US" altLang="en-US" sz="2600" baseline="30000" dirty="0" smtClean="0">
                <a:solidFill>
                  <a:srgbClr val="FFFF00"/>
                </a:solidFill>
              </a:rPr>
              <a:t>2</a:t>
            </a:r>
            <a:r>
              <a:rPr lang="en-US" altLang="en-US" sz="2600" dirty="0" smtClean="0">
                <a:solidFill>
                  <a:srgbClr val="FFFF00"/>
                </a:solidFill>
              </a:rPr>
              <a:t>= R</a:t>
            </a:r>
            <a:r>
              <a:rPr lang="en-US" altLang="en-US" sz="2600" baseline="30000" dirty="0" smtClean="0">
                <a:solidFill>
                  <a:srgbClr val="FFFF00"/>
                </a:solidFill>
              </a:rPr>
              <a:t>2</a:t>
            </a:r>
            <a:r>
              <a:rPr lang="en-US" altLang="en-US" sz="2600" dirty="0" smtClean="0">
                <a:solidFill>
                  <a:srgbClr val="FFFF00"/>
                </a:solidFill>
              </a:rPr>
              <a:t> d</a:t>
            </a:r>
            <a:r>
              <a:rPr lang="en-US" altLang="en-US" sz="2600" dirty="0" smtClean="0">
                <a:solidFill>
                  <a:srgbClr val="FFFF00"/>
                </a:solidFill>
                <a:sym typeface="Symbol" panose="05050102010706020507" pitchFamily="18" charset="2"/>
              </a:rPr>
              <a:t></a:t>
            </a:r>
            <a:r>
              <a:rPr lang="en-US" altLang="en-US" sz="2600" baseline="30000" dirty="0" smtClean="0">
                <a:solidFill>
                  <a:srgbClr val="FFFF00"/>
                </a:solidFill>
                <a:sym typeface="Symbol" panose="05050102010706020507" pitchFamily="18" charset="2"/>
              </a:rPr>
              <a:t>2</a:t>
            </a:r>
            <a:r>
              <a:rPr lang="en-US" altLang="en-US" sz="2600" dirty="0" smtClean="0">
                <a:solidFill>
                  <a:srgbClr val="FFFF00"/>
                </a:solidFill>
                <a:sym typeface="Symbol" panose="05050102010706020507" pitchFamily="18" charset="2"/>
              </a:rPr>
              <a:t> + </a:t>
            </a:r>
            <a:r>
              <a:rPr lang="en-US" altLang="en-US" sz="2600" dirty="0">
                <a:solidFill>
                  <a:srgbClr val="FFFF00"/>
                </a:solidFill>
              </a:rPr>
              <a:t>R</a:t>
            </a:r>
            <a:r>
              <a:rPr lang="en-US" altLang="en-US" sz="2600" baseline="30000" dirty="0">
                <a:solidFill>
                  <a:srgbClr val="FFFF00"/>
                </a:solidFill>
              </a:rPr>
              <a:t>2 </a:t>
            </a:r>
            <a:r>
              <a:rPr lang="en-US" altLang="en-US" sz="2600" dirty="0" smtClean="0">
                <a:solidFill>
                  <a:srgbClr val="FFFF00"/>
                </a:solidFill>
              </a:rPr>
              <a:t>sin (</a:t>
            </a:r>
            <a:r>
              <a:rPr lang="en-US" altLang="en-US" sz="2600" dirty="0" smtClean="0">
                <a:solidFill>
                  <a:srgbClr val="FFFF00"/>
                </a:solidFill>
                <a:sym typeface="Symbol" panose="05050102010706020507" pitchFamily="18" charset="2"/>
              </a:rPr>
              <a:t></a:t>
            </a:r>
            <a:r>
              <a:rPr lang="en-US" altLang="en-US" sz="2600" dirty="0" smtClean="0">
                <a:solidFill>
                  <a:srgbClr val="FFFF00"/>
                </a:solidFill>
              </a:rPr>
              <a:t>)</a:t>
            </a:r>
            <a:r>
              <a:rPr lang="en-US" altLang="en-US" sz="2600" baseline="30000" dirty="0" smtClean="0">
                <a:solidFill>
                  <a:srgbClr val="FFFF00"/>
                </a:solidFill>
              </a:rPr>
              <a:t>2</a:t>
            </a:r>
            <a:r>
              <a:rPr lang="en-US" altLang="en-US" sz="2600" dirty="0" smtClean="0">
                <a:solidFill>
                  <a:srgbClr val="FFFF00"/>
                </a:solidFill>
              </a:rPr>
              <a:t> d</a:t>
            </a:r>
            <a:r>
              <a:rPr lang="en-US" altLang="en-US" sz="2600" dirty="0" smtClean="0">
                <a:solidFill>
                  <a:srgbClr val="FFFF00"/>
                </a:solidFill>
                <a:sym typeface="Symbol" panose="05050102010706020507" pitchFamily="18" charset="2"/>
              </a:rPr>
              <a:t></a:t>
            </a:r>
            <a:r>
              <a:rPr lang="en-US" altLang="en-US" sz="2600" baseline="30000" dirty="0" smtClean="0">
                <a:solidFill>
                  <a:srgbClr val="FFFF00"/>
                </a:solidFill>
                <a:sym typeface="Symbol" panose="05050102010706020507" pitchFamily="18" charset="2"/>
              </a:rPr>
              <a:t>2</a:t>
            </a:r>
          </a:p>
          <a:p>
            <a:pPr marL="342900" indent="-342900">
              <a:buFont typeface="Arial" panose="020B0604020202020204" pitchFamily="34" charset="0"/>
              <a:buChar char="•"/>
            </a:pPr>
            <a:r>
              <a:rPr lang="en-US" altLang="en-US" sz="2600" dirty="0" smtClean="0">
                <a:solidFill>
                  <a:schemeClr val="tx1"/>
                </a:solidFill>
              </a:rPr>
              <a:t>The metric component, </a:t>
            </a:r>
            <a:r>
              <a:rPr lang="en-US" altLang="en-US" sz="2600" dirty="0" smtClean="0">
                <a:solidFill>
                  <a:srgbClr val="FF9900"/>
                </a:solidFill>
              </a:rPr>
              <a:t>g</a:t>
            </a:r>
            <a:r>
              <a:rPr lang="en-US" altLang="en-US" sz="2600" baseline="-25000" dirty="0" smtClean="0">
                <a:solidFill>
                  <a:srgbClr val="FF9900"/>
                </a:solidFill>
                <a:sym typeface="Symbol" panose="05050102010706020507" pitchFamily="18" charset="2"/>
              </a:rPr>
              <a:t></a:t>
            </a:r>
            <a:r>
              <a:rPr lang="en-US" altLang="en-US" sz="2600" baseline="-25000" dirty="0" smtClean="0">
                <a:solidFill>
                  <a:schemeClr val="tx1"/>
                </a:solidFill>
                <a:sym typeface="Symbol" panose="05050102010706020507" pitchFamily="18" charset="2"/>
              </a:rPr>
              <a:t>, </a:t>
            </a:r>
            <a:r>
              <a:rPr lang="en-US" altLang="en-US" sz="2600" dirty="0" smtClean="0">
                <a:solidFill>
                  <a:schemeClr val="tx1"/>
                </a:solidFill>
                <a:sym typeface="Symbol" panose="05050102010706020507" pitchFamily="18" charset="2"/>
              </a:rPr>
              <a:t>describe</a:t>
            </a:r>
            <a:r>
              <a:rPr lang="en-US" altLang="en-US" sz="2600" baseline="-25000" dirty="0" smtClean="0">
                <a:solidFill>
                  <a:schemeClr val="tx1"/>
                </a:solidFill>
              </a:rPr>
              <a:t> </a:t>
            </a:r>
            <a:r>
              <a:rPr lang="en-US" altLang="en-US" sz="2600" dirty="0" smtClean="0">
                <a:solidFill>
                  <a:schemeClr val="tx1"/>
                </a:solidFill>
              </a:rPr>
              <a:t>the relativistic gravitational field, </a:t>
            </a:r>
            <a:r>
              <a:rPr lang="en-US" altLang="en-US" sz="2600" dirty="0" smtClean="0">
                <a:solidFill>
                  <a:srgbClr val="FF9900"/>
                </a:solidFill>
              </a:rPr>
              <a:t>g</a:t>
            </a:r>
            <a:r>
              <a:rPr lang="en-US" altLang="en-US" sz="2600" baseline="-25000" dirty="0" smtClean="0">
                <a:solidFill>
                  <a:srgbClr val="FF9900"/>
                </a:solidFill>
                <a:sym typeface="Symbol" panose="05050102010706020507" pitchFamily="18" charset="2"/>
              </a:rPr>
              <a:t>00</a:t>
            </a:r>
            <a:r>
              <a:rPr lang="en-US" altLang="en-US" sz="2600" baseline="-25000" dirty="0" smtClean="0">
                <a:solidFill>
                  <a:schemeClr val="tx1"/>
                </a:solidFill>
                <a:sym typeface="Symbol" panose="05050102010706020507" pitchFamily="18" charset="2"/>
              </a:rPr>
              <a:t> </a:t>
            </a:r>
            <a:r>
              <a:rPr lang="en-US" altLang="en-US" sz="2600" dirty="0" smtClean="0">
                <a:solidFill>
                  <a:schemeClr val="tx1"/>
                </a:solidFill>
                <a:sym typeface="Symbol" panose="05050102010706020507" pitchFamily="18" charset="2"/>
              </a:rPr>
              <a:t>correspond to the Newtonian potential </a:t>
            </a:r>
            <a:r>
              <a:rPr lang="en-US" altLang="en-US" sz="2600" dirty="0">
                <a:solidFill>
                  <a:schemeClr val="tx1"/>
                </a:solidFill>
                <a:sym typeface="Symbol" panose="05050102010706020507" pitchFamily="18" charset="2"/>
              </a:rPr>
              <a:t> </a:t>
            </a:r>
            <a:r>
              <a:rPr lang="en-US" altLang="en-US" sz="2600" dirty="0" smtClean="0">
                <a:solidFill>
                  <a:schemeClr val="tx1"/>
                </a:solidFill>
                <a:sym typeface="Symbol" panose="05050102010706020507" pitchFamily="18" charset="2"/>
              </a:rPr>
              <a:t> when gravity is weak.</a:t>
            </a:r>
          </a:p>
          <a:p>
            <a:pPr algn="ctr"/>
            <a:r>
              <a:rPr lang="en-US" altLang="en-US" sz="2600" dirty="0">
                <a:solidFill>
                  <a:srgbClr val="FFC000"/>
                </a:solidFill>
                <a:sym typeface="Symbol" panose="05050102010706020507" pitchFamily="18" charset="2"/>
              </a:rPr>
              <a:t>g</a:t>
            </a:r>
            <a:r>
              <a:rPr lang="en-US" altLang="en-US" sz="2600" baseline="-25000" dirty="0" smtClean="0">
                <a:solidFill>
                  <a:srgbClr val="FFC000"/>
                </a:solidFill>
                <a:sym typeface="Symbol" panose="05050102010706020507" pitchFamily="18" charset="2"/>
              </a:rPr>
              <a:t>00 </a:t>
            </a:r>
            <a:r>
              <a:rPr lang="en-US" altLang="en-US" sz="2600" dirty="0" smtClean="0">
                <a:solidFill>
                  <a:srgbClr val="FFC000"/>
                </a:solidFill>
                <a:sym typeface="Symbol" panose="05050102010706020507" pitchFamily="18" charset="2"/>
              </a:rPr>
              <a:t>= 1+ c</a:t>
            </a:r>
            <a:r>
              <a:rPr lang="en-US" altLang="en-US" sz="2600" baseline="-25000" dirty="0" smtClean="0">
                <a:solidFill>
                  <a:srgbClr val="FFC000"/>
                </a:solidFill>
                <a:sym typeface="Symbol" panose="05050102010706020507" pitchFamily="18" charset="2"/>
              </a:rPr>
              <a:t> </a:t>
            </a:r>
            <a:r>
              <a:rPr lang="en-US" altLang="en-US" sz="2600" dirty="0">
                <a:solidFill>
                  <a:srgbClr val="FFC000"/>
                </a:solidFill>
                <a:sym typeface="Symbol" panose="05050102010706020507" pitchFamily="18" charset="2"/>
              </a:rPr>
              <a:t></a:t>
            </a:r>
            <a:endParaRPr lang="en-US" altLang="en-US" sz="2600" dirty="0">
              <a:solidFill>
                <a:srgbClr val="FFC000"/>
              </a:solidFill>
            </a:endParaRPr>
          </a:p>
          <a:p>
            <a:pPr>
              <a:buFontTx/>
              <a:buNone/>
            </a:pPr>
            <a:endParaRPr lang="en-US" altLang="en-US" sz="2200" baseline="30000" dirty="0"/>
          </a:p>
        </p:txBody>
      </p:sp>
      <p:pic>
        <p:nvPicPr>
          <p:cNvPr id="13320" name="Picture 13" descr="Spherical"/>
          <p:cNvPicPr>
            <a:picLocks noChangeAspect="1" noChangeArrowheads="1"/>
          </p:cNvPicPr>
          <p:nvPr/>
        </p:nvPicPr>
        <p:blipFill>
          <a:blip r:embed="rId2" cstate="print">
            <a:clrChange>
              <a:clrFrom>
                <a:srgbClr val="000000"/>
              </a:clrFrom>
              <a:clrTo>
                <a:srgbClr val="000000">
                  <a:alpha val="0"/>
                </a:srgbClr>
              </a:clrTo>
            </a:clrChange>
          </a:blip>
          <a:srcRect l="4713" t="4477" r="2356" b="5273"/>
          <a:stretch>
            <a:fillRect/>
          </a:stretch>
        </p:blipFill>
        <p:spPr bwMode="auto">
          <a:xfrm>
            <a:off x="7499763" y="4715238"/>
            <a:ext cx="1439863" cy="1439862"/>
          </a:xfrm>
          <a:prstGeom prst="rect">
            <a:avLst/>
          </a:prstGeom>
          <a:noFill/>
          <a:ln w="9525">
            <a:noFill/>
            <a:miter lim="800000"/>
            <a:headEnd/>
            <a:tailEnd/>
          </a:ln>
        </p:spPr>
      </p:pic>
      <p:sp>
        <p:nvSpPr>
          <p:cNvPr id="12" name="Rectangle 4"/>
          <p:cNvSpPr>
            <a:spLocks noChangeArrowheads="1"/>
          </p:cNvSpPr>
          <p:nvPr/>
        </p:nvSpPr>
        <p:spPr bwMode="auto">
          <a:xfrm>
            <a:off x="611463" y="9652"/>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p:sp>
        <p:nvSpPr>
          <p:cNvPr id="13" name="Title 1"/>
          <p:cNvSpPr>
            <a:spLocks noGrp="1"/>
          </p:cNvSpPr>
          <p:nvPr>
            <p:ph type="ctrTitle"/>
          </p:nvPr>
        </p:nvSpPr>
        <p:spPr>
          <a:xfrm>
            <a:off x="321880" y="801687"/>
            <a:ext cx="7063740" cy="521164"/>
          </a:xfrm>
        </p:spPr>
        <p:txBody>
          <a:bodyPr>
            <a:normAutofit fontScale="90000"/>
          </a:bodyPr>
          <a:lstStyle/>
          <a:p>
            <a:r>
              <a:rPr lang="en-US" sz="2200" i="1" dirty="0" smtClean="0">
                <a:latin typeface="Times New Roman" pitchFamily="18" charset="0"/>
              </a:rPr>
              <a:t>ii- Curvature </a:t>
            </a:r>
            <a:r>
              <a:rPr lang="en-US" sz="2200" i="1" dirty="0">
                <a:latin typeface="Times New Roman" pitchFamily="18" charset="0"/>
              </a:rPr>
              <a:t>and Einstein’s Equation</a:t>
            </a:r>
            <a:r>
              <a:rPr lang="en-US" sz="1800" i="1" dirty="0">
                <a:solidFill>
                  <a:schemeClr val="tx2"/>
                </a:solidFill>
                <a:latin typeface="Times New Roman" pitchFamily="18" charset="0"/>
              </a:rPr>
              <a:t/>
            </a:r>
            <a:br>
              <a:rPr lang="en-US" sz="1800" i="1" dirty="0">
                <a:solidFill>
                  <a:schemeClr val="tx2"/>
                </a:solidFill>
                <a:latin typeface="Times New Roman" pitchFamily="18" charset="0"/>
              </a:rPr>
            </a:br>
            <a:endParaRPr lang="en-US" sz="1800" dirty="0"/>
          </a:p>
        </p:txBody>
      </p:sp>
      <p:pic>
        <p:nvPicPr>
          <p:cNvPr id="6" name="Picture 5"/>
          <p:cNvPicPr>
            <a:picLocks noChangeAspect="1"/>
          </p:cNvPicPr>
          <p:nvPr/>
        </p:nvPicPr>
        <p:blipFill>
          <a:blip r:embed="rId3"/>
          <a:stretch>
            <a:fillRect/>
          </a:stretch>
        </p:blipFill>
        <p:spPr>
          <a:xfrm>
            <a:off x="6982891" y="712400"/>
            <a:ext cx="1956735" cy="1816745"/>
          </a:xfrm>
          <a:prstGeom prst="rect">
            <a:avLst/>
          </a:prstGeom>
        </p:spPr>
      </p:pic>
      <p:pic>
        <p:nvPicPr>
          <p:cNvPr id="147462" name="Picture 6" descr="https://encrypted-tbn3.gstatic.com/images?q=tbn:ANd9GcQyQFzatNw2TUwS6tbtEDVIB7tP3Ro8Y3Xh_Urcu7Ty5CK2qbq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130" y="2529145"/>
            <a:ext cx="1956735" cy="16587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9188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397775" y="772675"/>
            <a:ext cx="7063740" cy="393198"/>
          </a:xfrm>
        </p:spPr>
        <p:txBody>
          <a:bodyPr>
            <a:normAutofit fontScale="90000"/>
          </a:bodyPr>
          <a:lstStyle/>
          <a:p>
            <a:r>
              <a:rPr lang="en-US" altLang="en-US" sz="2400" i="1" dirty="0"/>
              <a:t>i</a:t>
            </a:r>
            <a:r>
              <a:rPr lang="en-US" altLang="en-US" sz="2400" i="1" dirty="0" smtClean="0"/>
              <a:t>ii- The </a:t>
            </a:r>
            <a:r>
              <a:rPr lang="en-US" altLang="en-US" sz="2400" i="1" dirty="0"/>
              <a:t>c</a:t>
            </a:r>
            <a:r>
              <a:rPr lang="en-US" altLang="en-US" sz="2400" i="1" dirty="0" smtClean="0"/>
              <a:t>osmological </a:t>
            </a:r>
            <a:r>
              <a:rPr lang="en-US" altLang="en-US" sz="2400" i="1" dirty="0"/>
              <a:t>p</a:t>
            </a:r>
            <a:r>
              <a:rPr lang="en-US" altLang="en-US" sz="2400" i="1" dirty="0" smtClean="0"/>
              <a:t>rinciple</a:t>
            </a:r>
            <a:endParaRPr lang="en-US" altLang="en-US" sz="2400" i="1" dirty="0"/>
          </a:p>
        </p:txBody>
      </p:sp>
      <p:sp>
        <p:nvSpPr>
          <p:cNvPr id="13315" name="Rectangle 3"/>
          <p:cNvSpPr>
            <a:spLocks noGrp="1" noChangeArrowheads="1"/>
          </p:cNvSpPr>
          <p:nvPr>
            <p:ph type="subTitle" idx="1"/>
          </p:nvPr>
        </p:nvSpPr>
        <p:spPr>
          <a:xfrm>
            <a:off x="397775" y="1683415"/>
            <a:ext cx="8500240" cy="4980354"/>
          </a:xfrm>
        </p:spPr>
        <p:txBody>
          <a:bodyPr>
            <a:normAutofit/>
          </a:bodyPr>
          <a:lstStyle/>
          <a:p>
            <a:pPr marL="342900" indent="-342900">
              <a:buFont typeface="Arial" panose="020B0604020202020204" pitchFamily="34" charset="0"/>
              <a:buChar char="•"/>
            </a:pPr>
            <a:r>
              <a:rPr lang="en-US" altLang="en-US" sz="1600" dirty="0"/>
              <a:t>Universe highly </a:t>
            </a:r>
            <a:r>
              <a:rPr lang="en-US" altLang="en-US" sz="1600" dirty="0" smtClean="0">
                <a:solidFill>
                  <a:srgbClr val="FF9900"/>
                </a:solidFill>
              </a:rPr>
              <a:t>isotropic</a:t>
            </a:r>
            <a:endParaRPr lang="en-US" altLang="en-US" sz="1600" dirty="0">
              <a:solidFill>
                <a:srgbClr val="FF9900"/>
              </a:solidFill>
            </a:endParaRPr>
          </a:p>
          <a:p>
            <a:pPr marL="342900" indent="-342900">
              <a:buFont typeface="Arial" panose="020B0604020202020204" pitchFamily="34" charset="0"/>
              <a:buChar char="•"/>
            </a:pPr>
            <a:r>
              <a:rPr lang="en-US" altLang="en-US" sz="1600" dirty="0"/>
              <a:t>Universe highly </a:t>
            </a:r>
            <a:r>
              <a:rPr lang="en-US" altLang="en-US" sz="1600" dirty="0" smtClean="0">
                <a:solidFill>
                  <a:srgbClr val="FF9900"/>
                </a:solidFill>
              </a:rPr>
              <a:t>homogenous</a:t>
            </a:r>
            <a:endParaRPr lang="en-US" altLang="en-US" sz="1600" dirty="0">
              <a:solidFill>
                <a:srgbClr val="FF9900"/>
              </a:solidFill>
            </a:endParaRPr>
          </a:p>
          <a:p>
            <a:pPr marL="342900" indent="-342900">
              <a:buFont typeface="Arial" panose="020B0604020202020204" pitchFamily="34" charset="0"/>
              <a:buChar char="•"/>
            </a:pPr>
            <a:r>
              <a:rPr lang="en-US" altLang="en-US" sz="1600" dirty="0" smtClean="0">
                <a:sym typeface="Symbol" pitchFamily="18" charset="2"/>
              </a:rPr>
              <a:t>These symmetries are very constraining to the metric, </a:t>
            </a:r>
            <a:r>
              <a:rPr lang="en-US" altLang="en-US" sz="1600" dirty="0" smtClean="0">
                <a:solidFill>
                  <a:srgbClr val="FFFF00"/>
                </a:solidFill>
                <a:sym typeface="Symbol" pitchFamily="18" charset="2"/>
              </a:rPr>
              <a:t>g</a:t>
            </a:r>
            <a:r>
              <a:rPr lang="en-US" altLang="en-US" sz="1600" baseline="-25000" dirty="0" smtClean="0">
                <a:solidFill>
                  <a:srgbClr val="FFFF00"/>
                </a:solidFill>
                <a:sym typeface="Symbol" panose="05050102010706020507" pitchFamily="18" charset="2"/>
              </a:rPr>
              <a:t></a:t>
            </a:r>
            <a:r>
              <a:rPr lang="en-US" altLang="en-US" sz="1600" dirty="0" smtClean="0">
                <a:solidFill>
                  <a:srgbClr val="FFFF00"/>
                </a:solidFill>
                <a:sym typeface="Symbol" pitchFamily="18" charset="2"/>
              </a:rPr>
              <a:t> </a:t>
            </a:r>
            <a:r>
              <a:rPr lang="en-US" altLang="en-US" sz="1600" dirty="0">
                <a:sym typeface="Symbol" pitchFamily="18" charset="2"/>
              </a:rPr>
              <a:t>and </a:t>
            </a:r>
            <a:r>
              <a:rPr lang="en-US" altLang="en-US" sz="1600" dirty="0" smtClean="0">
                <a:solidFill>
                  <a:srgbClr val="FFFF00"/>
                </a:solidFill>
                <a:sym typeface="Symbol" pitchFamily="18" charset="2"/>
              </a:rPr>
              <a:t>T</a:t>
            </a:r>
            <a:r>
              <a:rPr lang="en-US" altLang="en-US" sz="1600" baseline="-25000" dirty="0" smtClean="0">
                <a:solidFill>
                  <a:srgbClr val="FFFF00"/>
                </a:solidFill>
                <a:sym typeface="Symbol" panose="05050102010706020507" pitchFamily="18" charset="2"/>
              </a:rPr>
              <a:t></a:t>
            </a:r>
            <a:r>
              <a:rPr lang="en-US" altLang="en-US" sz="1600" dirty="0">
                <a:solidFill>
                  <a:srgbClr val="FFFF00"/>
                </a:solidFill>
                <a:sym typeface="Symbol" pitchFamily="18" charset="2"/>
              </a:rPr>
              <a:t> </a:t>
            </a:r>
            <a:r>
              <a:rPr lang="en-US" altLang="en-US" sz="1600" dirty="0" smtClean="0">
                <a:sym typeface="Symbol" pitchFamily="18" charset="2"/>
              </a:rPr>
              <a:t>, it reduces the number of arbitrary functions from 10 to 1.</a:t>
            </a:r>
          </a:p>
          <a:p>
            <a:pPr marL="342900" indent="-342900">
              <a:buFont typeface="Arial" panose="020B0604020202020204" pitchFamily="34" charset="0"/>
              <a:buChar char="•"/>
            </a:pPr>
            <a:endParaRPr lang="en-US" altLang="en-US" sz="1600" dirty="0">
              <a:sym typeface="Symbol" pitchFamily="18" charset="2"/>
            </a:endParaRPr>
          </a:p>
          <a:p>
            <a:pPr lvl="8"/>
            <a:r>
              <a:rPr lang="en-US" altLang="en-US" sz="1600" dirty="0" smtClean="0">
                <a:sym typeface="Symbol" pitchFamily="18" charset="2"/>
              </a:rPr>
              <a:t>			</a:t>
            </a:r>
            <a:endParaRPr lang="en-US" altLang="en-US" sz="1600" dirty="0">
              <a:solidFill>
                <a:srgbClr val="FF9900"/>
              </a:solidFill>
              <a:sym typeface="Symbol" pitchFamily="18" charset="2"/>
            </a:endParaRPr>
          </a:p>
          <a:p>
            <a:pPr marL="342900" indent="-342900">
              <a:buFont typeface="Arial" panose="020B0604020202020204" pitchFamily="34" charset="0"/>
              <a:buChar char="•"/>
            </a:pPr>
            <a:endParaRPr lang="en-US" altLang="en-US" sz="1600" dirty="0" smtClean="0"/>
          </a:p>
          <a:p>
            <a:pPr marL="342900" indent="-342900">
              <a:buFont typeface="Arial" panose="020B0604020202020204" pitchFamily="34" charset="0"/>
              <a:buChar char="•"/>
            </a:pPr>
            <a:r>
              <a:rPr lang="en-US" altLang="en-US" sz="1600" dirty="0" smtClean="0"/>
              <a:t>Isotropy </a:t>
            </a:r>
            <a:r>
              <a:rPr lang="en-US" altLang="en-US" sz="1600" dirty="0"/>
              <a:t>and Homogeneity </a:t>
            </a:r>
            <a:r>
              <a:rPr lang="en-US" altLang="en-US" sz="1600" dirty="0">
                <a:sym typeface="Symbol" pitchFamily="18" charset="2"/>
              </a:rPr>
              <a:t> maximally symmetric space</a:t>
            </a:r>
          </a:p>
          <a:p>
            <a:pPr>
              <a:buFontTx/>
              <a:buNone/>
            </a:pPr>
            <a:endParaRPr lang="en-US" altLang="en-US" sz="1600" baseline="30000" dirty="0"/>
          </a:p>
          <a:p>
            <a:r>
              <a:rPr lang="en-US" altLang="en-US" sz="1600" dirty="0" smtClean="0"/>
              <a:t>Closed </a:t>
            </a:r>
            <a:r>
              <a:rPr lang="en-US" altLang="en-US" sz="1600" dirty="0"/>
              <a:t>three-sphere </a:t>
            </a:r>
            <a:r>
              <a:rPr lang="en-US" altLang="en-US" sz="1600" i="1" dirty="0" smtClean="0">
                <a:solidFill>
                  <a:srgbClr val="FF9900"/>
                </a:solidFill>
              </a:rPr>
              <a:t>S</a:t>
            </a:r>
            <a:r>
              <a:rPr lang="en-US" altLang="en-US" sz="1600" baseline="30000" dirty="0" smtClean="0">
                <a:solidFill>
                  <a:srgbClr val="FF9900"/>
                </a:solidFill>
              </a:rPr>
              <a:t>3 </a:t>
            </a:r>
            <a:r>
              <a:rPr lang="en-US" altLang="en-US" sz="1600" baseline="30000" dirty="0" smtClean="0"/>
              <a:t>       </a:t>
            </a:r>
            <a:r>
              <a:rPr lang="en-US" altLang="en-US" sz="1600" dirty="0" smtClean="0"/>
              <a:t>(k=1)</a:t>
            </a:r>
            <a:endParaRPr lang="en-US" altLang="en-US" sz="1600" dirty="0"/>
          </a:p>
          <a:p>
            <a:r>
              <a:rPr lang="en-US" altLang="en-US" sz="1600" dirty="0" smtClean="0"/>
              <a:t>Open </a:t>
            </a:r>
            <a:r>
              <a:rPr lang="en-US" altLang="en-US" sz="1600" dirty="0"/>
              <a:t>three-hyperbola </a:t>
            </a:r>
            <a:r>
              <a:rPr lang="en-US" altLang="en-US" sz="1600" dirty="0" smtClean="0">
                <a:solidFill>
                  <a:srgbClr val="FF9900"/>
                </a:solidFill>
              </a:rPr>
              <a:t>H</a:t>
            </a:r>
            <a:r>
              <a:rPr lang="en-US" altLang="en-US" sz="1600" baseline="30000" dirty="0" smtClean="0">
                <a:solidFill>
                  <a:srgbClr val="FF9900"/>
                </a:solidFill>
              </a:rPr>
              <a:t>3</a:t>
            </a:r>
            <a:r>
              <a:rPr lang="en-US" altLang="en-US" sz="1600" baseline="30000" dirty="0" smtClean="0"/>
              <a:t>  </a:t>
            </a:r>
            <a:r>
              <a:rPr lang="en-US" altLang="en-US" sz="1600" dirty="0" smtClean="0"/>
              <a:t>(k=-1)</a:t>
            </a:r>
            <a:endParaRPr lang="en-US" altLang="en-US" sz="1600" baseline="30000" dirty="0"/>
          </a:p>
          <a:p>
            <a:r>
              <a:rPr lang="en-US" altLang="en-US" sz="1600" baseline="30000" dirty="0" smtClean="0"/>
              <a:t> </a:t>
            </a:r>
            <a:r>
              <a:rPr lang="en-US" altLang="en-US" sz="1600" dirty="0"/>
              <a:t>Flat Euclidean space </a:t>
            </a:r>
            <a:r>
              <a:rPr lang="en-US" altLang="en-US" sz="1600" i="1" dirty="0" smtClean="0">
                <a:solidFill>
                  <a:srgbClr val="FF9900"/>
                </a:solidFill>
              </a:rPr>
              <a:t>R</a:t>
            </a:r>
            <a:r>
              <a:rPr lang="en-US" altLang="en-US" sz="1600" baseline="30000" dirty="0" smtClean="0">
                <a:solidFill>
                  <a:srgbClr val="FF9900"/>
                </a:solidFill>
              </a:rPr>
              <a:t>3 </a:t>
            </a:r>
            <a:r>
              <a:rPr lang="en-US" altLang="en-US" sz="1600" baseline="30000" dirty="0" smtClean="0"/>
              <a:t>   </a:t>
            </a:r>
            <a:r>
              <a:rPr lang="en-US" altLang="en-US" sz="1600" dirty="0" smtClean="0"/>
              <a:t>(k=0)</a:t>
            </a:r>
            <a:endParaRPr lang="en-US" altLang="en-US" sz="1600" baseline="30000" dirty="0"/>
          </a:p>
        </p:txBody>
      </p:sp>
      <p:pic>
        <p:nvPicPr>
          <p:cNvPr id="13320" name="Picture 13" descr="Spherical"/>
          <p:cNvPicPr>
            <a:picLocks noChangeAspect="1" noChangeArrowheads="1"/>
          </p:cNvPicPr>
          <p:nvPr/>
        </p:nvPicPr>
        <p:blipFill>
          <a:blip r:embed="rId2" cstate="print">
            <a:clrChange>
              <a:clrFrom>
                <a:srgbClr val="000000"/>
              </a:clrFrom>
              <a:clrTo>
                <a:srgbClr val="000000">
                  <a:alpha val="0"/>
                </a:srgbClr>
              </a:clrTo>
            </a:clrChange>
          </a:blip>
          <a:srcRect l="4713" t="4477" r="2356" b="5273"/>
          <a:stretch>
            <a:fillRect/>
          </a:stretch>
        </p:blipFill>
        <p:spPr bwMode="auto">
          <a:xfrm>
            <a:off x="3813175" y="4795838"/>
            <a:ext cx="1439863" cy="1439862"/>
          </a:xfrm>
          <a:prstGeom prst="rect">
            <a:avLst/>
          </a:prstGeom>
          <a:noFill/>
          <a:ln w="9525">
            <a:noFill/>
            <a:miter lim="800000"/>
            <a:headEnd/>
            <a:tailEnd/>
          </a:ln>
        </p:spPr>
      </p:pic>
      <p:pic>
        <p:nvPicPr>
          <p:cNvPr id="13321" name="Picture 15" descr="Hyperbolic"/>
          <p:cNvPicPr>
            <a:picLocks noChangeAspect="1" noChangeArrowheads="1"/>
          </p:cNvPicPr>
          <p:nvPr/>
        </p:nvPicPr>
        <p:blipFill>
          <a:blip r:embed="rId3" cstate="print">
            <a:clrChange>
              <a:clrFrom>
                <a:srgbClr val="000000"/>
              </a:clrFrom>
              <a:clrTo>
                <a:srgbClr val="000000">
                  <a:alpha val="0"/>
                </a:srgbClr>
              </a:clrTo>
            </a:clrChange>
          </a:blip>
          <a:srcRect t="13834" b="6546"/>
          <a:stretch>
            <a:fillRect/>
          </a:stretch>
        </p:blipFill>
        <p:spPr bwMode="auto">
          <a:xfrm>
            <a:off x="5254625" y="4946650"/>
            <a:ext cx="1989138" cy="1196975"/>
          </a:xfrm>
          <a:prstGeom prst="rect">
            <a:avLst/>
          </a:prstGeom>
          <a:noFill/>
          <a:ln w="9525">
            <a:noFill/>
            <a:miter lim="800000"/>
            <a:headEnd/>
            <a:tailEnd/>
          </a:ln>
        </p:spPr>
      </p:pic>
      <p:pic>
        <p:nvPicPr>
          <p:cNvPr id="13322" name="Picture 14" descr="Flat"/>
          <p:cNvPicPr>
            <a:picLocks noChangeAspect="1" noChangeArrowheads="1"/>
          </p:cNvPicPr>
          <p:nvPr/>
        </p:nvPicPr>
        <p:blipFill>
          <a:blip r:embed="rId4" cstate="print">
            <a:clrChange>
              <a:clrFrom>
                <a:srgbClr val="000000"/>
              </a:clrFrom>
              <a:clrTo>
                <a:srgbClr val="000000">
                  <a:alpha val="0"/>
                </a:srgbClr>
              </a:clrTo>
            </a:clrChange>
          </a:blip>
          <a:srcRect b="7062"/>
          <a:stretch>
            <a:fillRect/>
          </a:stretch>
        </p:blipFill>
        <p:spPr bwMode="auto">
          <a:xfrm>
            <a:off x="7292975" y="4795838"/>
            <a:ext cx="1851025" cy="1295400"/>
          </a:xfrm>
          <a:prstGeom prst="rect">
            <a:avLst/>
          </a:prstGeom>
          <a:noFill/>
          <a:ln w="9525">
            <a:noFill/>
            <a:miter lim="800000"/>
            <a:headEnd/>
            <a:tailEnd/>
          </a:ln>
        </p:spPr>
      </p:pic>
      <p:sp>
        <p:nvSpPr>
          <p:cNvPr id="2" name="TextBox 1"/>
          <p:cNvSpPr txBox="1"/>
          <p:nvPr/>
        </p:nvSpPr>
        <p:spPr>
          <a:xfrm>
            <a:off x="4268420" y="6313488"/>
            <a:ext cx="779006" cy="369332"/>
          </a:xfrm>
          <a:prstGeom prst="rect">
            <a:avLst/>
          </a:prstGeom>
          <a:noFill/>
        </p:spPr>
        <p:txBody>
          <a:bodyPr wrap="square" rtlCol="0">
            <a:spAutoFit/>
          </a:bodyPr>
          <a:lstStyle/>
          <a:p>
            <a:r>
              <a:rPr lang="en-US" dirty="0"/>
              <a:t>k</a:t>
            </a:r>
            <a:r>
              <a:rPr lang="en-US" dirty="0" smtClean="0"/>
              <a:t>=1</a:t>
            </a:r>
            <a:endParaRPr lang="en-US" dirty="0"/>
          </a:p>
        </p:txBody>
      </p:sp>
      <p:sp>
        <p:nvSpPr>
          <p:cNvPr id="10" name="TextBox 9"/>
          <p:cNvSpPr txBox="1"/>
          <p:nvPr/>
        </p:nvSpPr>
        <p:spPr>
          <a:xfrm>
            <a:off x="6117134" y="6294437"/>
            <a:ext cx="779006" cy="369332"/>
          </a:xfrm>
          <a:prstGeom prst="rect">
            <a:avLst/>
          </a:prstGeom>
          <a:noFill/>
        </p:spPr>
        <p:txBody>
          <a:bodyPr wrap="square" rtlCol="0">
            <a:spAutoFit/>
          </a:bodyPr>
          <a:lstStyle/>
          <a:p>
            <a:r>
              <a:rPr lang="en-US" dirty="0"/>
              <a:t>k</a:t>
            </a:r>
            <a:r>
              <a:rPr lang="en-US" dirty="0" smtClean="0"/>
              <a:t>= -1</a:t>
            </a:r>
            <a:endParaRPr lang="en-US" dirty="0"/>
          </a:p>
        </p:txBody>
      </p:sp>
      <p:sp>
        <p:nvSpPr>
          <p:cNvPr id="11" name="TextBox 10"/>
          <p:cNvSpPr txBox="1"/>
          <p:nvPr/>
        </p:nvSpPr>
        <p:spPr>
          <a:xfrm>
            <a:off x="7695069" y="6294437"/>
            <a:ext cx="779006" cy="369332"/>
          </a:xfrm>
          <a:prstGeom prst="rect">
            <a:avLst/>
          </a:prstGeom>
          <a:noFill/>
        </p:spPr>
        <p:txBody>
          <a:bodyPr wrap="square" rtlCol="0">
            <a:spAutoFit/>
          </a:bodyPr>
          <a:lstStyle/>
          <a:p>
            <a:r>
              <a:rPr lang="en-US" dirty="0"/>
              <a:t>k</a:t>
            </a:r>
            <a:r>
              <a:rPr lang="en-US" dirty="0" smtClean="0"/>
              <a:t>= 0</a:t>
            </a:r>
            <a:endParaRPr lang="en-US" dirty="0"/>
          </a:p>
        </p:txBody>
      </p:sp>
      <p:sp>
        <p:nvSpPr>
          <p:cNvPr id="12" name="Rectangle 4"/>
          <p:cNvSpPr>
            <a:spLocks noChangeArrowheads="1"/>
          </p:cNvSpPr>
          <p:nvPr/>
        </p:nvSpPr>
        <p:spPr bwMode="auto">
          <a:xfrm>
            <a:off x="611463" y="9652"/>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p:pic>
        <p:nvPicPr>
          <p:cNvPr id="3" name="Picture 2"/>
          <p:cNvPicPr>
            <a:picLocks noChangeAspect="1"/>
          </p:cNvPicPr>
          <p:nvPr/>
        </p:nvPicPr>
        <p:blipFill>
          <a:blip r:embed="rId5"/>
          <a:stretch>
            <a:fillRect/>
          </a:stretch>
        </p:blipFill>
        <p:spPr>
          <a:xfrm>
            <a:off x="618173" y="3254973"/>
            <a:ext cx="4455791" cy="956579"/>
          </a:xfrm>
          <a:prstGeom prst="rect">
            <a:avLst/>
          </a:prstGeom>
          <a:solidFill>
            <a:schemeClr val="tx2"/>
          </a:solidFill>
          <a:ln>
            <a:solidFill>
              <a:schemeClr val="accent1"/>
            </a:solidFill>
          </a:ln>
        </p:spPr>
      </p:pic>
      <p:pic>
        <p:nvPicPr>
          <p:cNvPr id="4" name="Picture 3"/>
          <p:cNvPicPr>
            <a:picLocks noChangeAspect="1"/>
          </p:cNvPicPr>
          <p:nvPr/>
        </p:nvPicPr>
        <p:blipFill>
          <a:blip r:embed="rId6"/>
          <a:stretch>
            <a:fillRect/>
          </a:stretch>
        </p:blipFill>
        <p:spPr>
          <a:xfrm>
            <a:off x="5810289" y="3217013"/>
            <a:ext cx="2866947" cy="986634"/>
          </a:xfrm>
          <a:prstGeom prst="rect">
            <a:avLst/>
          </a:prstGeom>
        </p:spPr>
      </p:pic>
    </p:spTree>
    <p:extLst>
      <p:ext uri="{BB962C8B-B14F-4D97-AF65-F5344CB8AC3E}">
        <p14:creationId xmlns:p14="http://schemas.microsoft.com/office/powerpoint/2010/main" val="2182369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321880" y="1241318"/>
            <a:ext cx="7063740" cy="393198"/>
          </a:xfrm>
        </p:spPr>
        <p:txBody>
          <a:bodyPr>
            <a:normAutofit/>
          </a:bodyPr>
          <a:lstStyle/>
          <a:p>
            <a:r>
              <a:rPr lang="en-US" altLang="en-US" sz="2000" i="1" dirty="0"/>
              <a:t>i</a:t>
            </a:r>
            <a:r>
              <a:rPr lang="en-US" altLang="en-US" sz="2000" i="1" dirty="0" smtClean="0"/>
              <a:t>v- </a:t>
            </a:r>
            <a:r>
              <a:rPr lang="en-US" altLang="en-US" sz="2000" i="1" dirty="0" err="1" smtClean="0"/>
              <a:t>Friedmann</a:t>
            </a:r>
            <a:r>
              <a:rPr lang="en-US" altLang="en-US" sz="2000" i="1" dirty="0" smtClean="0"/>
              <a:t> </a:t>
            </a:r>
            <a:r>
              <a:rPr lang="en-US" altLang="en-US" sz="2000" i="1" dirty="0"/>
              <a:t>Equations</a:t>
            </a:r>
          </a:p>
        </p:txBody>
      </p:sp>
      <p:sp>
        <p:nvSpPr>
          <p:cNvPr id="14341" name="Rectangle 5"/>
          <p:cNvSpPr>
            <a:spLocks noGrp="1" noChangeArrowheads="1"/>
          </p:cNvSpPr>
          <p:nvPr>
            <p:ph type="subTitle" idx="1"/>
          </p:nvPr>
        </p:nvSpPr>
        <p:spPr>
          <a:xfrm>
            <a:off x="503854" y="2250216"/>
            <a:ext cx="6540120" cy="5456195"/>
          </a:xfrm>
        </p:spPr>
        <p:txBody>
          <a:bodyPr>
            <a:normAutofit/>
          </a:bodyPr>
          <a:lstStyle/>
          <a:p>
            <a:pPr marL="342900" indent="-342900">
              <a:buFont typeface="Arial" panose="020B0604020202020204" pitchFamily="34" charset="0"/>
              <a:buChar char="•"/>
            </a:pPr>
            <a:r>
              <a:rPr lang="en-US" altLang="en-US" sz="1600" dirty="0">
                <a:solidFill>
                  <a:srgbClr val="FFC000"/>
                </a:solidFill>
              </a:rPr>
              <a:t>Equation that governs expansion of the </a:t>
            </a:r>
            <a:r>
              <a:rPr lang="en-US" altLang="en-US" sz="1600" dirty="0" smtClean="0">
                <a:solidFill>
                  <a:srgbClr val="FFC000"/>
                </a:solidFill>
              </a:rPr>
              <a:t>Universe</a:t>
            </a:r>
            <a:r>
              <a:rPr lang="en-US" altLang="en-US" sz="1600" dirty="0" smtClean="0">
                <a:solidFill>
                  <a:srgbClr val="FFC000"/>
                </a:solidFill>
              </a:rPr>
              <a:t>:                  </a:t>
            </a:r>
            <a:r>
              <a:rPr lang="en-US" altLang="en-US" sz="1600" dirty="0" smtClean="0">
                <a:solidFill>
                  <a:schemeClr val="tx1"/>
                </a:solidFill>
              </a:rPr>
              <a:t>or</a:t>
            </a:r>
            <a:endParaRPr lang="en-US" altLang="en-US" sz="1600" dirty="0">
              <a:solidFill>
                <a:schemeClr val="tx1"/>
              </a:solidFill>
            </a:endParaRPr>
          </a:p>
          <a:p>
            <a:pPr lvl="1" algn="l"/>
            <a:r>
              <a:rPr lang="en-US" altLang="en-US" sz="1800" dirty="0" smtClean="0">
                <a:solidFill>
                  <a:srgbClr val="FF9900"/>
                </a:solidFill>
              </a:rPr>
              <a:t>a(t)</a:t>
            </a:r>
            <a:r>
              <a:rPr lang="en-US" altLang="en-US" sz="1800" dirty="0" smtClean="0"/>
              <a:t>, scale </a:t>
            </a:r>
            <a:r>
              <a:rPr lang="en-US" altLang="en-US" sz="1800" dirty="0"/>
              <a:t>factor, </a:t>
            </a:r>
            <a:r>
              <a:rPr lang="en-US" altLang="en-US" sz="1800" dirty="0" smtClean="0"/>
              <a:t>X(t</a:t>
            </a:r>
            <a:r>
              <a:rPr lang="en-US" altLang="en-US" sz="1800" dirty="0"/>
              <a:t>) =a(t) x</a:t>
            </a:r>
          </a:p>
          <a:p>
            <a:pPr lvl="1" algn="l"/>
            <a:r>
              <a:rPr lang="en-US" altLang="en-US" sz="1800" dirty="0" smtClean="0">
                <a:solidFill>
                  <a:srgbClr val="FF9900"/>
                </a:solidFill>
                <a:sym typeface="Symbol" panose="05050102010706020507" pitchFamily="18" charset="2"/>
              </a:rPr>
              <a:t></a:t>
            </a:r>
            <a:r>
              <a:rPr lang="en-US" altLang="en-US" sz="1800" dirty="0" smtClean="0">
                <a:sym typeface="Symbol" panose="05050102010706020507" pitchFamily="18" charset="2"/>
              </a:rPr>
              <a:t>, </a:t>
            </a:r>
            <a:r>
              <a:rPr lang="en-US" altLang="en-US" sz="1800" dirty="0" smtClean="0"/>
              <a:t>energy density</a:t>
            </a:r>
            <a:endParaRPr lang="en-US" altLang="en-US" sz="1800" dirty="0">
              <a:latin typeface="Symbol" pitchFamily="18" charset="2"/>
            </a:endParaRPr>
          </a:p>
          <a:p>
            <a:pPr marL="285750" indent="-285750">
              <a:buFont typeface="Arial" panose="020B0604020202020204" pitchFamily="34" charset="0"/>
              <a:buChar char="•"/>
            </a:pPr>
            <a:endParaRPr lang="en-US" altLang="en-US" sz="1800" dirty="0" smtClean="0">
              <a:solidFill>
                <a:srgbClr val="FFC000"/>
              </a:solidFill>
            </a:endParaRPr>
          </a:p>
          <a:p>
            <a:pPr marL="285750" indent="-285750">
              <a:buFont typeface="Arial" panose="020B0604020202020204" pitchFamily="34" charset="0"/>
              <a:buChar char="•"/>
            </a:pPr>
            <a:endParaRPr lang="en-US" altLang="en-US" sz="1800" dirty="0" smtClean="0">
              <a:solidFill>
                <a:srgbClr val="FFC000"/>
              </a:solidFill>
            </a:endParaRPr>
          </a:p>
          <a:p>
            <a:pPr marL="285750" indent="-285750">
              <a:buFont typeface="Arial" panose="020B0604020202020204" pitchFamily="34" charset="0"/>
              <a:buChar char="•"/>
            </a:pPr>
            <a:r>
              <a:rPr lang="en-US" altLang="en-US" sz="1800" dirty="0" smtClean="0">
                <a:solidFill>
                  <a:srgbClr val="FFC000"/>
                </a:solidFill>
              </a:rPr>
              <a:t>Cosmic acceleration</a:t>
            </a:r>
            <a:r>
              <a:rPr lang="en-US" altLang="en-US" sz="1800" dirty="0" smtClean="0">
                <a:solidFill>
                  <a:srgbClr val="FFC000"/>
                </a:solidFill>
              </a:rPr>
              <a:t>:</a:t>
            </a:r>
          </a:p>
          <a:p>
            <a:pPr marL="285750" indent="-285750">
              <a:buFont typeface="Arial" panose="020B0604020202020204" pitchFamily="34" charset="0"/>
              <a:buChar char="•"/>
            </a:pPr>
            <a:endParaRPr lang="en-US" altLang="en-US" sz="1100" dirty="0"/>
          </a:p>
          <a:p>
            <a:pPr marL="285750" indent="-285750">
              <a:buFont typeface="Arial" panose="020B0604020202020204" pitchFamily="34" charset="0"/>
              <a:buChar char="•"/>
            </a:pPr>
            <a:r>
              <a:rPr lang="en-US" altLang="en-US" sz="1800" dirty="0" smtClean="0">
                <a:solidFill>
                  <a:srgbClr val="FFC000"/>
                </a:solidFill>
              </a:rPr>
              <a:t>Equation of state (</a:t>
            </a:r>
            <a:r>
              <a:rPr lang="en-US" altLang="en-US" sz="1800" dirty="0" smtClean="0">
                <a:solidFill>
                  <a:srgbClr val="FFC000"/>
                </a:solidFill>
              </a:rPr>
              <a:t>k=0</a:t>
            </a:r>
            <a:r>
              <a:rPr lang="en-US" altLang="en-US" sz="1800" dirty="0">
                <a:solidFill>
                  <a:srgbClr val="FFC000"/>
                </a:solidFill>
              </a:rPr>
              <a:t>):</a:t>
            </a:r>
          </a:p>
          <a:p>
            <a:pPr marL="800100" lvl="1" indent="-342900" algn="l">
              <a:buFont typeface="Arial" panose="020B0604020202020204" pitchFamily="34" charset="0"/>
              <a:buChar char="•"/>
            </a:pPr>
            <a:r>
              <a:rPr lang="en-US" altLang="en-US" sz="1800" dirty="0" smtClean="0"/>
              <a:t>Matter-dominated </a:t>
            </a:r>
            <a:r>
              <a:rPr lang="en-US" altLang="en-US" sz="1800" dirty="0"/>
              <a:t>Universe</a:t>
            </a:r>
          </a:p>
          <a:p>
            <a:pPr marL="800100" lvl="1" indent="-342900" algn="l">
              <a:buFont typeface="Arial" panose="020B0604020202020204" pitchFamily="34" charset="0"/>
              <a:buChar char="•"/>
            </a:pPr>
            <a:r>
              <a:rPr lang="en-US" altLang="en-US" sz="1800" dirty="0" smtClean="0"/>
              <a:t>Radiation-dominated </a:t>
            </a:r>
            <a:r>
              <a:rPr lang="en-US" altLang="en-US" sz="1800" dirty="0" smtClean="0"/>
              <a:t>Universe</a:t>
            </a:r>
            <a:endParaRPr lang="en-US" altLang="en-US" sz="1800" dirty="0"/>
          </a:p>
          <a:p>
            <a:pPr marL="800100" lvl="1" indent="-342900" algn="l">
              <a:buFont typeface="Arial" panose="020B0604020202020204" pitchFamily="34" charset="0"/>
              <a:buChar char="•"/>
            </a:pPr>
            <a:r>
              <a:rPr lang="en-US" altLang="en-US" sz="1800" dirty="0" smtClean="0"/>
              <a:t>Vacuum-dominated </a:t>
            </a:r>
            <a:r>
              <a:rPr lang="en-US" altLang="en-US" sz="1800" dirty="0"/>
              <a:t>Universe</a:t>
            </a:r>
          </a:p>
          <a:p>
            <a:pPr lvl="1" algn="l">
              <a:buFontTx/>
              <a:buNone/>
            </a:pPr>
            <a:r>
              <a:rPr lang="en-US" altLang="en-US" sz="1800" dirty="0" smtClean="0"/>
              <a:t>(</a:t>
            </a:r>
            <a:r>
              <a:rPr lang="en-US" altLang="en-US" sz="1800" dirty="0"/>
              <a:t>cosmological const. or dark energy)</a:t>
            </a:r>
          </a:p>
        </p:txBody>
      </p:sp>
      <p:graphicFrame>
        <p:nvGraphicFramePr>
          <p:cNvPr id="14342" name="Object 6"/>
          <p:cNvGraphicFramePr>
            <a:graphicFrameLocks noChangeAspect="1"/>
          </p:cNvGraphicFramePr>
          <p:nvPr>
            <p:extLst>
              <p:ext uri="{D42A27DB-BD31-4B8C-83A1-F6EECF244321}">
                <p14:modId xmlns:p14="http://schemas.microsoft.com/office/powerpoint/2010/main" val="761684034"/>
              </p:ext>
            </p:extLst>
          </p:nvPr>
        </p:nvGraphicFramePr>
        <p:xfrm>
          <a:off x="5956299" y="1188182"/>
          <a:ext cx="2601861" cy="913803"/>
        </p:xfrm>
        <a:graphic>
          <a:graphicData uri="http://schemas.openxmlformats.org/presentationml/2006/ole">
            <mc:AlternateContent xmlns:mc="http://schemas.openxmlformats.org/markup-compatibility/2006">
              <mc:Choice xmlns:v="urn:schemas-microsoft-com:vml" Requires="v">
                <p:oleObj spid="_x0000_s14750" name="Equation" r:id="rId3" imgW="1066680" imgH="393480" progId="Equation.3">
                  <p:embed/>
                </p:oleObj>
              </mc:Choice>
              <mc:Fallback>
                <p:oleObj name="Equation" r:id="rId3" imgW="1066680" imgH="393480" progId="Equation.3">
                  <p:embed/>
                  <p:pic>
                    <p:nvPicPr>
                      <p:cNvPr id="0" name="Picture 6"/>
                      <p:cNvPicPr>
                        <a:picLocks noChangeAspect="1" noChangeArrowheads="1"/>
                      </p:cNvPicPr>
                      <p:nvPr/>
                    </p:nvPicPr>
                    <p:blipFill>
                      <a:blip r:embed="rId4"/>
                      <a:srcRect/>
                      <a:stretch>
                        <a:fillRect/>
                      </a:stretch>
                    </p:blipFill>
                    <p:spPr bwMode="auto">
                      <a:xfrm>
                        <a:off x="5956299" y="1188182"/>
                        <a:ext cx="2601861" cy="913803"/>
                      </a:xfrm>
                      <a:prstGeom prst="rect">
                        <a:avLst/>
                      </a:prstGeom>
                      <a:solidFill>
                        <a:schemeClr val="tx2"/>
                      </a:solidFill>
                      <a:ln>
                        <a:noFill/>
                      </a:ln>
                      <a:effectLst/>
                    </p:spPr>
                  </p:pic>
                </p:oleObj>
              </mc:Fallback>
            </mc:AlternateContent>
          </a:graphicData>
        </a:graphic>
      </p:graphicFrame>
      <p:graphicFrame>
        <p:nvGraphicFramePr>
          <p:cNvPr id="14343" name="Object 7"/>
          <p:cNvGraphicFramePr>
            <a:graphicFrameLocks noChangeAspect="1"/>
          </p:cNvGraphicFramePr>
          <p:nvPr>
            <p:extLst>
              <p:ext uri="{D42A27DB-BD31-4B8C-83A1-F6EECF244321}">
                <p14:modId xmlns:p14="http://schemas.microsoft.com/office/powerpoint/2010/main" val="3299674181"/>
              </p:ext>
            </p:extLst>
          </p:nvPr>
        </p:nvGraphicFramePr>
        <p:xfrm>
          <a:off x="23813" y="5453908"/>
          <a:ext cx="911225" cy="331787"/>
        </p:xfrm>
        <a:graphic>
          <a:graphicData uri="http://schemas.openxmlformats.org/presentationml/2006/ole">
            <mc:AlternateContent xmlns:mc="http://schemas.openxmlformats.org/markup-compatibility/2006">
              <mc:Choice xmlns:v="urn:schemas-microsoft-com:vml" Requires="v">
                <p:oleObj spid="_x0000_s14751" name="Equation" r:id="rId5" imgW="380880" imgH="177480" progId="Equation.3">
                  <p:embed/>
                </p:oleObj>
              </mc:Choice>
              <mc:Fallback>
                <p:oleObj name="Equation" r:id="rId5" imgW="380880" imgH="17748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13" y="5453908"/>
                        <a:ext cx="911225" cy="331787"/>
                      </a:xfrm>
                      <a:prstGeom prst="rect">
                        <a:avLst/>
                      </a:prstGeom>
                      <a:solidFill>
                        <a:schemeClr val="tx2"/>
                      </a:solidFill>
                      <a:ln>
                        <a:noFill/>
                      </a:ln>
                      <a:effectLst/>
                      <a:extLst/>
                    </p:spPr>
                  </p:pic>
                </p:oleObj>
              </mc:Fallback>
            </mc:AlternateContent>
          </a:graphicData>
        </a:graphic>
      </p:graphicFrame>
      <p:graphicFrame>
        <p:nvGraphicFramePr>
          <p:cNvPr id="14344" name="Object 8"/>
          <p:cNvGraphicFramePr>
            <a:graphicFrameLocks noChangeAspect="1"/>
          </p:cNvGraphicFramePr>
          <p:nvPr>
            <p:extLst>
              <p:ext uri="{D42A27DB-BD31-4B8C-83A1-F6EECF244321}">
                <p14:modId xmlns:p14="http://schemas.microsoft.com/office/powerpoint/2010/main" val="3710040819"/>
              </p:ext>
            </p:extLst>
          </p:nvPr>
        </p:nvGraphicFramePr>
        <p:xfrm>
          <a:off x="23813" y="5847438"/>
          <a:ext cx="911225" cy="319088"/>
        </p:xfrm>
        <a:graphic>
          <a:graphicData uri="http://schemas.openxmlformats.org/presentationml/2006/ole">
            <mc:AlternateContent xmlns:mc="http://schemas.openxmlformats.org/markup-compatibility/2006">
              <mc:Choice xmlns:v="urn:schemas-microsoft-com:vml" Requires="v">
                <p:oleObj spid="_x0000_s14752" name="Equation" r:id="rId7" imgW="507960" imgH="177480" progId="Equation.3">
                  <p:embed/>
                </p:oleObj>
              </mc:Choice>
              <mc:Fallback>
                <p:oleObj name="Equation" r:id="rId7" imgW="507960" imgH="177480" progId="Equation.3">
                  <p:embed/>
                  <p:pic>
                    <p:nvPicPr>
                      <p:cNvPr id="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813" y="5847438"/>
                        <a:ext cx="911225" cy="319088"/>
                      </a:xfrm>
                      <a:prstGeom prst="rect">
                        <a:avLst/>
                      </a:prstGeom>
                      <a:solidFill>
                        <a:schemeClr val="tx2"/>
                      </a:solidFill>
                      <a:ln>
                        <a:noFill/>
                      </a:ln>
                      <a:effectLst/>
                      <a:extLst/>
                    </p:spPr>
                  </p:pic>
                </p:oleObj>
              </mc:Fallback>
            </mc:AlternateContent>
          </a:graphicData>
        </a:graphic>
      </p:graphicFrame>
      <p:graphicFrame>
        <p:nvGraphicFramePr>
          <p:cNvPr id="14345" name="Object 9"/>
          <p:cNvGraphicFramePr>
            <a:graphicFrameLocks noChangeAspect="1"/>
          </p:cNvGraphicFramePr>
          <p:nvPr>
            <p:extLst>
              <p:ext uri="{D42A27DB-BD31-4B8C-83A1-F6EECF244321}">
                <p14:modId xmlns:p14="http://schemas.microsoft.com/office/powerpoint/2010/main" val="2130883879"/>
              </p:ext>
            </p:extLst>
          </p:nvPr>
        </p:nvGraphicFramePr>
        <p:xfrm>
          <a:off x="0" y="6237115"/>
          <a:ext cx="935038" cy="308150"/>
        </p:xfrm>
        <a:graphic>
          <a:graphicData uri="http://schemas.openxmlformats.org/presentationml/2006/ole">
            <mc:AlternateContent xmlns:mc="http://schemas.openxmlformats.org/markup-compatibility/2006">
              <mc:Choice xmlns:v="urn:schemas-microsoft-com:vml" Requires="v">
                <p:oleObj spid="_x0000_s14753" name="Equation" r:id="rId9" imgW="444240" imgH="177480" progId="Equation.3">
                  <p:embed/>
                </p:oleObj>
              </mc:Choice>
              <mc:Fallback>
                <p:oleObj name="Equation" r:id="rId9" imgW="444240" imgH="177480" progId="Equation.3">
                  <p:embed/>
                  <p:pic>
                    <p:nvPicPr>
                      <p:cNvPr id="0"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6237115"/>
                        <a:ext cx="935038" cy="308150"/>
                      </a:xfrm>
                      <a:prstGeom prst="rect">
                        <a:avLst/>
                      </a:prstGeom>
                      <a:solidFill>
                        <a:schemeClr val="tx2"/>
                      </a:solidFill>
                      <a:ln>
                        <a:noFill/>
                      </a:ln>
                      <a:effectLst/>
                    </p:spPr>
                  </p:pic>
                </p:oleObj>
              </mc:Fallback>
            </mc:AlternateContent>
          </a:graphicData>
        </a:graphic>
      </p:graphicFrame>
      <p:graphicFrame>
        <p:nvGraphicFramePr>
          <p:cNvPr id="14347" name="Object 11"/>
          <p:cNvGraphicFramePr>
            <a:graphicFrameLocks noChangeAspect="1"/>
          </p:cNvGraphicFramePr>
          <p:nvPr>
            <p:extLst>
              <p:ext uri="{D42A27DB-BD31-4B8C-83A1-F6EECF244321}">
                <p14:modId xmlns:p14="http://schemas.microsoft.com/office/powerpoint/2010/main" val="1191835099"/>
              </p:ext>
            </p:extLst>
          </p:nvPr>
        </p:nvGraphicFramePr>
        <p:xfrm>
          <a:off x="5956299" y="5538725"/>
          <a:ext cx="1727396" cy="432273"/>
        </p:xfrm>
        <a:graphic>
          <a:graphicData uri="http://schemas.openxmlformats.org/presentationml/2006/ole">
            <mc:AlternateContent xmlns:mc="http://schemas.openxmlformats.org/markup-compatibility/2006">
              <mc:Choice xmlns:v="urn:schemas-microsoft-com:vml" Requires="v">
                <p:oleObj spid="_x0000_s14754" name="Equation" r:id="rId11" imgW="507960" imgH="164880" progId="Equation.3">
                  <p:embed/>
                </p:oleObj>
              </mc:Choice>
              <mc:Fallback>
                <p:oleObj name="Equation" r:id="rId11" imgW="507960" imgH="164880" progId="Equation.3">
                  <p:embed/>
                  <p:pic>
                    <p:nvPicPr>
                      <p:cNvPr id="0" name="Picture 11"/>
                      <p:cNvPicPr>
                        <a:picLocks noChangeAspect="1" noChangeArrowheads="1"/>
                      </p:cNvPicPr>
                      <p:nvPr/>
                    </p:nvPicPr>
                    <p:blipFill>
                      <a:blip r:embed="rId12"/>
                      <a:srcRect/>
                      <a:stretch>
                        <a:fillRect/>
                      </a:stretch>
                    </p:blipFill>
                    <p:spPr bwMode="auto">
                      <a:xfrm>
                        <a:off x="5956299" y="5538725"/>
                        <a:ext cx="1727396" cy="432273"/>
                      </a:xfrm>
                      <a:prstGeom prst="rect">
                        <a:avLst/>
                      </a:prstGeom>
                      <a:solidFill>
                        <a:schemeClr val="tx2"/>
                      </a:solidFill>
                      <a:ln>
                        <a:noFill/>
                      </a:ln>
                      <a:effectLst/>
                    </p:spPr>
                  </p:pic>
                </p:oleObj>
              </mc:Fallback>
            </mc:AlternateContent>
          </a:graphicData>
        </a:graphic>
      </p:graphicFrame>
      <p:sp>
        <p:nvSpPr>
          <p:cNvPr id="10" name="Rectangle 4"/>
          <p:cNvSpPr>
            <a:spLocks noChangeArrowheads="1"/>
          </p:cNvSpPr>
          <p:nvPr/>
        </p:nvSpPr>
        <p:spPr bwMode="auto">
          <a:xfrm>
            <a:off x="611463" y="9652"/>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mc:AlternateContent xmlns:mc="http://schemas.openxmlformats.org/markup-compatibility/2006">
        <mc:Choice xmlns:a14="http://schemas.microsoft.com/office/drawing/2010/main" Requires="a14">
          <p:sp>
            <p:nvSpPr>
              <p:cNvPr id="2" name="Rectangle 1"/>
              <p:cNvSpPr/>
              <p:nvPr/>
            </p:nvSpPr>
            <p:spPr>
              <a:xfrm>
                <a:off x="5967746" y="4000286"/>
                <a:ext cx="2601862" cy="722955"/>
              </a:xfrm>
              <a:prstGeom prst="rect">
                <a:avLst/>
              </a:prstGeom>
              <a:solidFill>
                <a:schemeClr val="tx2"/>
              </a:solidFill>
            </p:spPr>
            <p:txBody>
              <a:bodyPr wrap="square">
                <a:spAutoFit/>
              </a:bodyPr>
              <a:lstStyle/>
              <a:p>
                <a:pPr algn="ctr"/>
                <a14:m>
                  <m:oMath xmlns:m="http://schemas.openxmlformats.org/officeDocument/2006/math">
                    <m:f>
                      <m:fPr>
                        <m:ctrlPr>
                          <a:rPr lang="en-US" altLang="en-US" sz="2800" i="1" smtClean="0">
                            <a:solidFill>
                              <a:schemeClr val="bg1"/>
                            </a:solidFill>
                            <a:latin typeface="Cambria Math" panose="02040503050406030204" pitchFamily="18" charset="0"/>
                          </a:rPr>
                        </m:ctrlPr>
                      </m:fPr>
                      <m:num>
                        <m:acc>
                          <m:accPr>
                            <m:chr m:val="̈"/>
                            <m:ctrlPr>
                              <a:rPr lang="en-US" altLang="en-US" sz="2800" i="1">
                                <a:solidFill>
                                  <a:schemeClr val="bg1"/>
                                </a:solidFill>
                                <a:latin typeface="Cambria Math" panose="02040503050406030204" pitchFamily="18" charset="0"/>
                              </a:rPr>
                            </m:ctrlPr>
                          </m:accPr>
                          <m:e>
                            <m:r>
                              <a:rPr lang="en-US" altLang="en-US" sz="2800" i="1">
                                <a:solidFill>
                                  <a:schemeClr val="bg1"/>
                                </a:solidFill>
                                <a:latin typeface="Cambria Math" panose="02040503050406030204" pitchFamily="18" charset="0"/>
                              </a:rPr>
                              <m:t>𝑎</m:t>
                            </m:r>
                          </m:e>
                        </m:acc>
                      </m:num>
                      <m:den>
                        <m:r>
                          <a:rPr lang="en-US" altLang="en-US" sz="2800" i="1">
                            <a:solidFill>
                              <a:schemeClr val="bg1"/>
                            </a:solidFill>
                            <a:latin typeface="Cambria Math" panose="02040503050406030204" pitchFamily="18" charset="0"/>
                          </a:rPr>
                          <m:t>𝑎</m:t>
                        </m:r>
                      </m:den>
                    </m:f>
                    <m:r>
                      <a:rPr lang="en-US" altLang="en-US" sz="2800" i="1">
                        <a:solidFill>
                          <a:schemeClr val="bg1"/>
                        </a:solidFill>
                        <a:latin typeface="Cambria Math" panose="02040503050406030204" pitchFamily="18" charset="0"/>
                      </a:rPr>
                      <m:t>=−</m:t>
                    </m:r>
                  </m:oMath>
                </a14:m>
                <a:r>
                  <a:rPr lang="en-US" altLang="en-US" sz="2800" i="1" dirty="0">
                    <a:solidFill>
                      <a:schemeClr val="bg1"/>
                    </a:solidFill>
                  </a:rPr>
                  <a:t> </a:t>
                </a:r>
                <a14:m>
                  <m:oMath xmlns:m="http://schemas.openxmlformats.org/officeDocument/2006/math">
                    <m:f>
                      <m:fPr>
                        <m:ctrlPr>
                          <a:rPr lang="en-US" altLang="en-US" sz="2800" i="1" dirty="0">
                            <a:solidFill>
                              <a:schemeClr val="bg1"/>
                            </a:solidFill>
                            <a:latin typeface="Cambria Math" panose="02040503050406030204" pitchFamily="18" charset="0"/>
                          </a:rPr>
                        </m:ctrlPr>
                      </m:fPr>
                      <m:num>
                        <m:r>
                          <a:rPr lang="en-US" altLang="en-US" sz="2800" i="1" dirty="0">
                            <a:solidFill>
                              <a:schemeClr val="bg1"/>
                            </a:solidFill>
                            <a:latin typeface="Cambria Math" panose="02040503050406030204" pitchFamily="18" charset="0"/>
                          </a:rPr>
                          <m:t>4</m:t>
                        </m:r>
                        <m:r>
                          <a:rPr lang="en-US" altLang="en-US" sz="2800" i="1" dirty="0">
                            <a:solidFill>
                              <a:schemeClr val="bg1"/>
                            </a:solidFill>
                            <a:latin typeface="Cambria Math" panose="02040503050406030204" pitchFamily="18" charset="0"/>
                            <a:ea typeface="Cambria Math" panose="02040503050406030204" pitchFamily="18" charset="0"/>
                          </a:rPr>
                          <m:t>𝜋</m:t>
                        </m:r>
                        <m:r>
                          <a:rPr lang="en-US" altLang="en-US" sz="2800" i="1" dirty="0">
                            <a:solidFill>
                              <a:schemeClr val="bg1"/>
                            </a:solidFill>
                            <a:latin typeface="Cambria Math" panose="02040503050406030204" pitchFamily="18" charset="0"/>
                            <a:ea typeface="Cambria Math" panose="02040503050406030204" pitchFamily="18" charset="0"/>
                          </a:rPr>
                          <m:t>𝐺</m:t>
                        </m:r>
                        <m:r>
                          <a:rPr lang="en-US" altLang="en-US" sz="2800" i="1" dirty="0">
                            <a:solidFill>
                              <a:schemeClr val="bg1"/>
                            </a:solidFill>
                            <a:latin typeface="Cambria Math" panose="02040503050406030204" pitchFamily="18" charset="0"/>
                            <a:ea typeface="Cambria Math" panose="02040503050406030204" pitchFamily="18" charset="0"/>
                          </a:rPr>
                          <m:t>(</m:t>
                        </m:r>
                        <m:r>
                          <a:rPr lang="en-US" altLang="en-US" sz="2800" i="1" dirty="0">
                            <a:solidFill>
                              <a:schemeClr val="bg1"/>
                            </a:solidFill>
                            <a:latin typeface="Cambria Math" panose="02040503050406030204" pitchFamily="18" charset="0"/>
                            <a:ea typeface="Cambria Math" panose="02040503050406030204" pitchFamily="18" charset="0"/>
                          </a:rPr>
                          <m:t>𝜌</m:t>
                        </m:r>
                        <m:r>
                          <a:rPr lang="en-US" altLang="en-US" sz="2800" i="1" dirty="0">
                            <a:solidFill>
                              <a:schemeClr val="bg1"/>
                            </a:solidFill>
                            <a:latin typeface="Cambria Math" panose="02040503050406030204" pitchFamily="18" charset="0"/>
                            <a:ea typeface="Cambria Math" panose="02040503050406030204" pitchFamily="18" charset="0"/>
                          </a:rPr>
                          <m:t>+3</m:t>
                        </m:r>
                        <m:r>
                          <a:rPr lang="en-US" altLang="en-US" sz="2800" i="1" dirty="0">
                            <a:solidFill>
                              <a:schemeClr val="bg1"/>
                            </a:solidFill>
                            <a:latin typeface="Cambria Math" panose="02040503050406030204" pitchFamily="18" charset="0"/>
                            <a:ea typeface="Cambria Math" panose="02040503050406030204" pitchFamily="18" charset="0"/>
                          </a:rPr>
                          <m:t>𝑃</m:t>
                        </m:r>
                        <m:r>
                          <a:rPr lang="en-US" altLang="en-US" sz="2800" i="1" dirty="0">
                            <a:solidFill>
                              <a:schemeClr val="bg1"/>
                            </a:solidFill>
                            <a:latin typeface="Cambria Math" panose="02040503050406030204" pitchFamily="18" charset="0"/>
                            <a:ea typeface="Cambria Math" panose="02040503050406030204" pitchFamily="18" charset="0"/>
                          </a:rPr>
                          <m:t>)</m:t>
                        </m:r>
                      </m:num>
                      <m:den>
                        <m:r>
                          <a:rPr lang="en-US" altLang="en-US" sz="2800" i="1" dirty="0">
                            <a:solidFill>
                              <a:schemeClr val="bg1"/>
                            </a:solidFill>
                            <a:latin typeface="Cambria Math" panose="02040503050406030204" pitchFamily="18" charset="0"/>
                          </a:rPr>
                          <m:t>3</m:t>
                        </m:r>
                      </m:den>
                    </m:f>
                  </m:oMath>
                </a14:m>
                <a:r>
                  <a:rPr lang="en-US" altLang="en-US" i="1" dirty="0">
                    <a:solidFill>
                      <a:srgbClr val="FF9900"/>
                    </a:solidFill>
                  </a:rPr>
                  <a:t> </a:t>
                </a:r>
              </a:p>
            </p:txBody>
          </p:sp>
        </mc:Choice>
        <mc:Fallback>
          <p:sp>
            <p:nvSpPr>
              <p:cNvPr id="2" name="Rectangle 1"/>
              <p:cNvSpPr>
                <a:spLocks noRot="1" noChangeAspect="1" noMove="1" noResize="1" noEditPoints="1" noAdjustHandles="1" noChangeArrowheads="1" noChangeShapeType="1" noTextEdit="1"/>
              </p:cNvSpPr>
              <p:nvPr/>
            </p:nvSpPr>
            <p:spPr>
              <a:xfrm>
                <a:off x="5967746" y="4000286"/>
                <a:ext cx="2601862" cy="722955"/>
              </a:xfrm>
              <a:prstGeom prst="rect">
                <a:avLst/>
              </a:prstGeom>
              <a:blipFill rotWithShape="0">
                <a:blip r:embed="rId13"/>
                <a:stretch>
                  <a:fillRect/>
                </a:stretch>
              </a:blipFill>
            </p:spPr>
            <p:txBody>
              <a:bodyPr/>
              <a:lstStyle/>
              <a:p>
                <a:r>
                  <a:rPr lang="en-US">
                    <a:noFill/>
                  </a:rPr>
                  <a:t> </a:t>
                </a:r>
              </a:p>
            </p:txBody>
          </p:sp>
        </mc:Fallback>
      </mc:AlternateContent>
      <p:graphicFrame>
        <p:nvGraphicFramePr>
          <p:cNvPr id="11" name="Object 6"/>
          <p:cNvGraphicFramePr>
            <a:graphicFrameLocks noChangeAspect="1"/>
          </p:cNvGraphicFramePr>
          <p:nvPr>
            <p:extLst>
              <p:ext uri="{D42A27DB-BD31-4B8C-83A1-F6EECF244321}">
                <p14:modId xmlns:p14="http://schemas.microsoft.com/office/powerpoint/2010/main" val="4212623787"/>
              </p:ext>
            </p:extLst>
          </p:nvPr>
        </p:nvGraphicFramePr>
        <p:xfrm>
          <a:off x="5956300" y="2732087"/>
          <a:ext cx="2589488" cy="797996"/>
        </p:xfrm>
        <a:graphic>
          <a:graphicData uri="http://schemas.openxmlformats.org/presentationml/2006/ole">
            <mc:AlternateContent xmlns:mc="http://schemas.openxmlformats.org/markup-compatibility/2006">
              <mc:Choice xmlns:v="urn:schemas-microsoft-com:vml" Requires="v">
                <p:oleObj spid="_x0000_s14755" name="Equation" r:id="rId14" imgW="1002960" imgH="355320" progId="Equation.3">
                  <p:embed/>
                </p:oleObj>
              </mc:Choice>
              <mc:Fallback>
                <p:oleObj name="Equation" r:id="rId14" imgW="1002960" imgH="355320" progId="Equation.3">
                  <p:embed/>
                  <p:pic>
                    <p:nvPicPr>
                      <p:cNvPr id="0" name=""/>
                      <p:cNvPicPr>
                        <a:picLocks noChangeAspect="1" noChangeArrowheads="1"/>
                      </p:cNvPicPr>
                      <p:nvPr/>
                    </p:nvPicPr>
                    <p:blipFill>
                      <a:blip r:embed="rId15"/>
                      <a:srcRect/>
                      <a:stretch>
                        <a:fillRect/>
                      </a:stretch>
                    </p:blipFill>
                    <p:spPr bwMode="auto">
                      <a:xfrm>
                        <a:off x="5956300" y="2732087"/>
                        <a:ext cx="2589488" cy="797996"/>
                      </a:xfrm>
                      <a:prstGeom prst="rect">
                        <a:avLst/>
                      </a:prstGeom>
                      <a:solidFill>
                        <a:schemeClr val="tx2"/>
                      </a:solidFill>
                      <a:ln>
                        <a:noFill/>
                      </a:ln>
                      <a:effectLst/>
                    </p:spPr>
                  </p:pic>
                </p:oleObj>
              </mc:Fallback>
            </mc:AlternateContent>
          </a:graphicData>
        </a:graphic>
      </p:graphicFrame>
      <p:sp>
        <p:nvSpPr>
          <p:cNvPr id="3" name="Left Brace 2"/>
          <p:cNvSpPr/>
          <p:nvPr/>
        </p:nvSpPr>
        <p:spPr>
          <a:xfrm>
            <a:off x="5786319" y="1469253"/>
            <a:ext cx="169979" cy="1895567"/>
          </a:xfrm>
          <a:prstGeom prst="leftBrace">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3" name="Left Brace 12"/>
          <p:cNvSpPr/>
          <p:nvPr/>
        </p:nvSpPr>
        <p:spPr>
          <a:xfrm>
            <a:off x="5786319" y="3961035"/>
            <a:ext cx="169980" cy="78289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ChangeArrowheads="1"/>
          </p:cNvSpPr>
          <p:nvPr/>
        </p:nvSpPr>
        <p:spPr bwMode="auto">
          <a:xfrm>
            <a:off x="611463" y="9652"/>
            <a:ext cx="7934325" cy="611188"/>
          </a:xfrm>
          <a:prstGeom prst="rect">
            <a:avLst/>
          </a:prstGeom>
          <a:noFill/>
          <a:ln w="9525">
            <a:noFill/>
            <a:miter lim="800000"/>
            <a:headEnd/>
            <a:tailEnd/>
          </a:ln>
          <a:effectLst/>
        </p:spPr>
        <p:txBody>
          <a:bodyPr anchor="ctr"/>
          <a:lstStyle/>
          <a:p>
            <a:pPr algn="ctr"/>
            <a:r>
              <a:rPr lang="en-US" sz="2400" i="1" dirty="0">
                <a:latin typeface="+mj-lt"/>
              </a:rPr>
              <a:t>II- General Relativity </a:t>
            </a:r>
            <a:r>
              <a:rPr lang="en-US" sz="2400" i="1" dirty="0" smtClean="0">
                <a:latin typeface="+mj-lt"/>
              </a:rPr>
              <a:t>and Cosmology</a:t>
            </a:r>
            <a:endParaRPr lang="en-US" sz="2400" i="1" dirty="0">
              <a:latin typeface="+mj-lt"/>
            </a:endParaRPr>
          </a:p>
        </p:txBody>
      </p:sp>
      <p:sp>
        <p:nvSpPr>
          <p:cNvPr id="7" name="Rectangle 2"/>
          <p:cNvSpPr>
            <a:spLocks noGrp="1" noChangeArrowheads="1"/>
          </p:cNvSpPr>
          <p:nvPr>
            <p:ph type="ctrTitle"/>
          </p:nvPr>
        </p:nvSpPr>
        <p:spPr>
          <a:xfrm>
            <a:off x="321880" y="924465"/>
            <a:ext cx="7063740" cy="393198"/>
          </a:xfrm>
        </p:spPr>
        <p:txBody>
          <a:bodyPr>
            <a:normAutofit/>
          </a:bodyPr>
          <a:lstStyle/>
          <a:p>
            <a:r>
              <a:rPr lang="en-US" altLang="en-US" sz="2000" i="1" dirty="0"/>
              <a:t>i</a:t>
            </a:r>
            <a:r>
              <a:rPr lang="en-US" altLang="en-US" sz="2000" i="1" dirty="0" smtClean="0"/>
              <a:t>v- </a:t>
            </a:r>
            <a:r>
              <a:rPr lang="en-US" altLang="en-US" sz="2000" i="1" dirty="0" err="1" smtClean="0"/>
              <a:t>Friedmann</a:t>
            </a:r>
            <a:r>
              <a:rPr lang="en-US" altLang="en-US" sz="2000" i="1" dirty="0" smtClean="0"/>
              <a:t> Equations: Newtonian dynamics</a:t>
            </a:r>
            <a:endParaRPr lang="en-US" altLang="en-US" sz="2000" i="1" dirty="0"/>
          </a:p>
        </p:txBody>
      </p:sp>
      <p:pic>
        <p:nvPicPr>
          <p:cNvPr id="8" name="Picture 7"/>
          <p:cNvPicPr>
            <a:picLocks noChangeAspect="1"/>
          </p:cNvPicPr>
          <p:nvPr/>
        </p:nvPicPr>
        <p:blipFill>
          <a:blip r:embed="rId2"/>
          <a:stretch>
            <a:fillRect/>
          </a:stretch>
        </p:blipFill>
        <p:spPr>
          <a:xfrm>
            <a:off x="7000640" y="834801"/>
            <a:ext cx="2143359" cy="1955011"/>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mc:AlternateContent xmlns:mc="http://schemas.openxmlformats.org/markup-compatibility/2006">
        <mc:Choice xmlns:a14="http://schemas.microsoft.com/office/drawing/2010/main" Requires="a14">
          <p:sp>
            <p:nvSpPr>
              <p:cNvPr id="9" name="Rectangle 5"/>
              <p:cNvSpPr>
                <a:spLocks noGrp="1" noChangeArrowheads="1"/>
              </p:cNvSpPr>
              <p:nvPr>
                <p:ph type="subTitle" idx="1"/>
              </p:nvPr>
            </p:nvSpPr>
            <p:spPr>
              <a:xfrm>
                <a:off x="447252" y="1531624"/>
                <a:ext cx="7919498" cy="5084965"/>
              </a:xfrm>
              <a:noFill/>
              <a:ln>
                <a:noFill/>
              </a:ln>
            </p:spPr>
            <p:txBody>
              <a:bodyPr>
                <a:noAutofit/>
              </a:bodyPr>
              <a:lstStyle/>
              <a:p>
                <a:pPr marL="342900" indent="-342900">
                  <a:buFont typeface="Arial" panose="020B0604020202020204" pitchFamily="34" charset="0"/>
                  <a:buChar char="•"/>
                </a:pPr>
                <a:r>
                  <a:rPr lang="en-US" altLang="en-US" sz="1600" dirty="0" smtClean="0">
                    <a:solidFill>
                      <a:schemeClr val="tx1"/>
                    </a:solidFill>
                  </a:rPr>
                  <a:t>It is very pedagogical to try to derive GR </a:t>
                </a:r>
                <a:r>
                  <a:rPr lang="en-US" altLang="en-US" sz="1600" dirty="0" err="1" smtClean="0">
                    <a:solidFill>
                      <a:schemeClr val="tx1"/>
                    </a:solidFill>
                  </a:rPr>
                  <a:t>Friedmann</a:t>
                </a:r>
                <a:r>
                  <a:rPr lang="en-US" altLang="en-US" sz="1600" dirty="0" smtClean="0">
                    <a:solidFill>
                      <a:schemeClr val="tx1"/>
                    </a:solidFill>
                  </a:rPr>
                  <a:t> </a:t>
                </a:r>
                <a:r>
                  <a:rPr lang="en-US" altLang="en-US" sz="1600" dirty="0">
                    <a:solidFill>
                      <a:schemeClr val="tx1"/>
                    </a:solidFill>
                  </a:rPr>
                  <a:t>Equations </a:t>
                </a:r>
                <a:endParaRPr lang="en-US" altLang="en-US" sz="1600" dirty="0" smtClean="0">
                  <a:solidFill>
                    <a:schemeClr val="tx1"/>
                  </a:solidFill>
                </a:endParaRPr>
              </a:p>
              <a:p>
                <a:r>
                  <a:rPr lang="en-US" altLang="en-US" sz="1600" dirty="0" smtClean="0">
                    <a:solidFill>
                      <a:schemeClr val="tx1"/>
                    </a:solidFill>
                  </a:rPr>
                  <a:t>      using Newtonian </a:t>
                </a:r>
                <a:r>
                  <a:rPr lang="en-US" altLang="en-US" sz="1600" dirty="0" smtClean="0">
                    <a:solidFill>
                      <a:schemeClr val="tx1"/>
                    </a:solidFill>
                  </a:rPr>
                  <a:t>gravity.</a:t>
                </a:r>
                <a:endParaRPr lang="en-US" altLang="en-US" sz="1600" dirty="0" smtClean="0">
                  <a:solidFill>
                    <a:schemeClr val="tx1"/>
                  </a:solidFill>
                </a:endParaRPr>
              </a:p>
              <a:p>
                <a:pPr marL="342900" indent="-342900">
                  <a:buFont typeface="Arial" panose="020B0604020202020204" pitchFamily="34" charset="0"/>
                  <a:buChar char="•"/>
                </a:pPr>
                <a:r>
                  <a:rPr lang="en-US" altLang="en-US" sz="1600" dirty="0" smtClean="0">
                    <a:solidFill>
                      <a:schemeClr val="tx1"/>
                    </a:solidFill>
                  </a:rPr>
                  <a:t>Consider a homogeneous and isotropic expanding fluid, a mass </a:t>
                </a:r>
              </a:p>
              <a:p>
                <a:r>
                  <a:rPr lang="en-US" altLang="en-US" sz="1600" dirty="0" smtClean="0">
                    <a:solidFill>
                      <a:schemeClr val="tx1"/>
                    </a:solidFill>
                  </a:rPr>
                  <a:t>       element, m, has a time-dependent position, r(t) = a(t) r</a:t>
                </a:r>
                <a:r>
                  <a:rPr lang="en-US" altLang="en-US" sz="1600" baseline="-25000" dirty="0" smtClean="0">
                    <a:solidFill>
                      <a:schemeClr val="tx1"/>
                    </a:solidFill>
                  </a:rPr>
                  <a:t>0.</a:t>
                </a:r>
                <a:r>
                  <a:rPr lang="en-US" altLang="en-US" sz="1600" dirty="0" smtClean="0">
                    <a:solidFill>
                      <a:schemeClr val="tx1"/>
                    </a:solidFill>
                  </a:rPr>
                  <a:t> </a:t>
                </a:r>
              </a:p>
              <a:p>
                <a:pPr marL="285750" indent="-285750">
                  <a:buFont typeface="Arial" panose="020B0604020202020204" pitchFamily="34" charset="0"/>
                  <a:buChar char="•"/>
                </a:pPr>
                <a:r>
                  <a:rPr lang="en-US" altLang="en-US" sz="1600" dirty="0">
                    <a:solidFill>
                      <a:schemeClr val="tx1"/>
                    </a:solidFill>
                    <a:latin typeface="Times New Roman" panose="02020603050405020304" pitchFamily="18" charset="0"/>
                    <a:cs typeface="Times New Roman" panose="02020603050405020304" pitchFamily="18" charset="0"/>
                  </a:rPr>
                  <a:t>A</a:t>
                </a:r>
                <a:r>
                  <a:rPr lang="en-US" altLang="en-US" sz="1600" dirty="0" smtClean="0">
                    <a:solidFill>
                      <a:schemeClr val="tx1"/>
                    </a:solidFill>
                    <a:latin typeface="Times New Roman" panose="02020603050405020304" pitchFamily="18" charset="0"/>
                    <a:cs typeface="Times New Roman" panose="02020603050405020304" pitchFamily="18" charset="0"/>
                  </a:rPr>
                  <a:t>ccording to Newtonian gravity the element with mass, m, is affected only by the mass of the sphere with radius r(t), all forces from outside the sphere cancels. If we consider only gravitational force, then the total energy is conserved and we have </a:t>
                </a:r>
                <a:r>
                  <a:rPr lang="en-US" altLang="en-US" sz="1600" dirty="0" smtClean="0">
                    <a:solidFill>
                      <a:schemeClr val="tx1"/>
                    </a:solidFill>
                    <a:latin typeface="Times New Roman" panose="02020603050405020304" pitchFamily="18" charset="0"/>
                    <a:cs typeface="Times New Roman" panose="02020603050405020304" pitchFamily="18" charset="0"/>
                  </a:rPr>
                  <a:t>,</a:t>
                </a:r>
                <a:r>
                  <a:rPr lang="en-US" altLang="en-US" sz="1600" dirty="0" smtClean="0">
                    <a:solidFill>
                      <a:srgbClr val="FF9900"/>
                    </a:solidFill>
                    <a:latin typeface="Times New Roman" panose="02020603050405020304" pitchFamily="18" charset="0"/>
                    <a:cs typeface="Times New Roman" panose="02020603050405020304" pitchFamily="18" charset="0"/>
                  </a:rPr>
                  <a:t>M </a:t>
                </a:r>
                <a:r>
                  <a:rPr lang="en-US" altLang="en-US" sz="1600" dirty="0" smtClean="0">
                    <a:solidFill>
                      <a:srgbClr val="FF9900"/>
                    </a:solidFill>
                    <a:latin typeface="Times New Roman" panose="02020603050405020304" pitchFamily="18" charset="0"/>
                    <a:cs typeface="Times New Roman" panose="02020603050405020304" pitchFamily="18" charset="0"/>
                  </a:rPr>
                  <a:t>=4/3</a:t>
                </a:r>
                <a:r>
                  <a:rPr lang="en-US" altLang="en-US" sz="1600" dirty="0" smtClean="0">
                    <a:solidFill>
                      <a:srgbClr val="FF9900"/>
                    </a:solidFill>
                    <a:latin typeface="Times New Roman" panose="02020603050405020304" pitchFamily="18" charset="0"/>
                    <a:cs typeface="Times New Roman" panose="02020603050405020304" pitchFamily="18" charset="0"/>
                    <a:sym typeface="Symbol" panose="05050102010706020507" pitchFamily="18" charset="2"/>
                  </a:rPr>
                  <a:t>(a r</a:t>
                </a:r>
                <a:r>
                  <a:rPr lang="en-US" altLang="en-US" sz="1600" baseline="-25000" dirty="0" smtClean="0">
                    <a:solidFill>
                      <a:srgbClr val="FF9900"/>
                    </a:solidFill>
                    <a:latin typeface="Times New Roman" panose="02020603050405020304" pitchFamily="18" charset="0"/>
                    <a:cs typeface="Times New Roman" panose="02020603050405020304" pitchFamily="18" charset="0"/>
                    <a:sym typeface="Symbol" panose="05050102010706020507" pitchFamily="18" charset="2"/>
                  </a:rPr>
                  <a:t>0</a:t>
                </a:r>
                <a:r>
                  <a:rPr lang="en-US" altLang="en-US" sz="1600" dirty="0" smtClean="0">
                    <a:solidFill>
                      <a:srgbClr val="FF9900"/>
                    </a:solidFill>
                    <a:latin typeface="Times New Roman" panose="02020603050405020304" pitchFamily="18" charset="0"/>
                    <a:cs typeface="Times New Roman" panose="02020603050405020304" pitchFamily="18" charset="0"/>
                    <a:sym typeface="Symbol" panose="05050102010706020507" pitchFamily="18" charset="2"/>
                  </a:rPr>
                  <a:t>)</a:t>
                </a:r>
                <a:r>
                  <a:rPr lang="en-US" altLang="en-US" sz="1600" baseline="30000" dirty="0" smtClean="0">
                    <a:solidFill>
                      <a:srgbClr val="FF9900"/>
                    </a:solidFill>
                    <a:latin typeface="Times New Roman" panose="02020603050405020304" pitchFamily="18" charset="0"/>
                    <a:cs typeface="Times New Roman" panose="02020603050405020304" pitchFamily="18" charset="0"/>
                    <a:sym typeface="Symbol" panose="05050102010706020507" pitchFamily="18" charset="2"/>
                  </a:rPr>
                  <a:t>3</a:t>
                </a:r>
                <a:r>
                  <a:rPr lang="en-US" altLang="en-US" sz="1600" dirty="0" smtClean="0">
                    <a:solidFill>
                      <a:srgbClr val="FF9900"/>
                    </a:solidFill>
                    <a:latin typeface="Times New Roman" panose="02020603050405020304" pitchFamily="18" charset="0"/>
                    <a:cs typeface="Times New Roman" panose="02020603050405020304" pitchFamily="18" charset="0"/>
                    <a:sym typeface="Symbol" panose="05050102010706020507" pitchFamily="18" charset="2"/>
                  </a:rPr>
                  <a:t></a:t>
                </a:r>
                <a:endParaRPr lang="en-US" altLang="en-US" sz="1600" dirty="0" smtClean="0">
                  <a:solidFill>
                    <a:schemeClr val="tx1"/>
                  </a:solidFill>
                  <a:latin typeface="Times New Roman" panose="02020603050405020304" pitchFamily="18" charset="0"/>
                  <a:cs typeface="Times New Roman" panose="02020603050405020304" pitchFamily="18" charset="0"/>
                </a:endParaRPr>
              </a:p>
              <a:p>
                <a:pPr algn="ctr"/>
                <a:r>
                  <a:rPr lang="en-US" altLang="en-US" sz="1600" i="1" dirty="0" smtClean="0">
                    <a:solidFill>
                      <a:schemeClr val="tx1"/>
                    </a:solidFill>
                  </a:rPr>
                  <a:t>E = ½ m </a:t>
                </a:r>
                <a14:m>
                  <m:oMath xmlns:m="http://schemas.openxmlformats.org/officeDocument/2006/math">
                    <m:sSup>
                      <m:sSupPr>
                        <m:ctrlPr>
                          <a:rPr lang="en-US" altLang="en-US" sz="1600" b="0" i="1" smtClean="0">
                            <a:solidFill>
                              <a:schemeClr val="tx1"/>
                            </a:solidFill>
                            <a:latin typeface="Cambria Math" panose="02040503050406030204" pitchFamily="18" charset="0"/>
                          </a:rPr>
                        </m:ctrlPr>
                      </m:sSupPr>
                      <m:e>
                        <m:acc>
                          <m:accPr>
                            <m:chr m:val="̇"/>
                            <m:ctrlPr>
                              <a:rPr lang="en-US" altLang="en-US" sz="1600" b="0" i="1" smtClean="0">
                                <a:solidFill>
                                  <a:schemeClr val="tx1"/>
                                </a:solidFill>
                                <a:latin typeface="Cambria Math" panose="02040503050406030204" pitchFamily="18" charset="0"/>
                              </a:rPr>
                            </m:ctrlPr>
                          </m:accPr>
                          <m:e>
                            <m:r>
                              <a:rPr lang="en-US" altLang="en-US" sz="1600" b="0" i="1" smtClean="0">
                                <a:solidFill>
                                  <a:schemeClr val="tx1"/>
                                </a:solidFill>
                                <a:latin typeface="Cambria Math" panose="02040503050406030204" pitchFamily="18" charset="0"/>
                              </a:rPr>
                              <m:t>𝑟</m:t>
                            </m:r>
                          </m:e>
                        </m:acc>
                      </m:e>
                      <m:sup>
                        <m:r>
                          <a:rPr lang="en-US" altLang="en-US" sz="1600" b="0" i="1" smtClean="0">
                            <a:solidFill>
                              <a:schemeClr val="tx1"/>
                            </a:solidFill>
                            <a:latin typeface="Cambria Math" panose="02040503050406030204" pitchFamily="18" charset="0"/>
                          </a:rPr>
                          <m:t>2</m:t>
                        </m:r>
                      </m:sup>
                    </m:sSup>
                    <m:r>
                      <a:rPr lang="en-US" altLang="en-US" sz="1600" i="1">
                        <a:solidFill>
                          <a:schemeClr val="tx1"/>
                        </a:solidFill>
                        <a:latin typeface="Cambria Math" panose="02040503050406030204" pitchFamily="18" charset="0"/>
                      </a:rPr>
                      <m:t>−</m:t>
                    </m:r>
                    <m:r>
                      <a:rPr lang="en-US" altLang="en-US" sz="1600" i="1">
                        <a:solidFill>
                          <a:schemeClr val="tx1"/>
                        </a:solidFill>
                        <a:latin typeface="Cambria Math" panose="02040503050406030204" pitchFamily="18" charset="0"/>
                      </a:rPr>
                      <m:t>𝐺</m:t>
                    </m:r>
                    <m:r>
                      <a:rPr lang="en-US" altLang="en-US" sz="1600" i="1">
                        <a:solidFill>
                          <a:schemeClr val="tx1"/>
                        </a:solidFill>
                        <a:latin typeface="Cambria Math" panose="02040503050406030204" pitchFamily="18" charset="0"/>
                      </a:rPr>
                      <m:t> </m:t>
                    </m:r>
                    <m:f>
                      <m:fPr>
                        <m:ctrlPr>
                          <a:rPr lang="en-US" altLang="en-US" sz="1600" i="1" dirty="0">
                            <a:solidFill>
                              <a:schemeClr val="tx1"/>
                            </a:solidFill>
                            <a:latin typeface="Cambria Math" panose="02040503050406030204" pitchFamily="18" charset="0"/>
                          </a:rPr>
                        </m:ctrlPr>
                      </m:fPr>
                      <m:num>
                        <m:r>
                          <a:rPr lang="en-US" altLang="en-US" sz="1600" i="1" dirty="0">
                            <a:solidFill>
                              <a:schemeClr val="tx1"/>
                            </a:solidFill>
                            <a:latin typeface="Cambria Math" panose="02040503050406030204" pitchFamily="18" charset="0"/>
                          </a:rPr>
                          <m:t>𝑚</m:t>
                        </m:r>
                        <m:r>
                          <a:rPr lang="en-US" altLang="en-US" sz="1600" i="1" dirty="0">
                            <a:solidFill>
                              <a:schemeClr val="tx1"/>
                            </a:solidFill>
                            <a:latin typeface="Cambria Math" panose="02040503050406030204" pitchFamily="18" charset="0"/>
                          </a:rPr>
                          <m:t> </m:t>
                        </m:r>
                        <m:r>
                          <a:rPr lang="en-US" altLang="en-US" sz="1600" i="1" dirty="0">
                            <a:solidFill>
                              <a:schemeClr val="tx1"/>
                            </a:solidFill>
                            <a:latin typeface="Cambria Math" panose="02040503050406030204" pitchFamily="18" charset="0"/>
                          </a:rPr>
                          <m:t>𝑀</m:t>
                        </m:r>
                      </m:num>
                      <m:den>
                        <m:sSup>
                          <m:sSupPr>
                            <m:ctrlPr>
                              <a:rPr lang="en-US" altLang="en-US" sz="1600" i="1" dirty="0" smtClean="0">
                                <a:solidFill>
                                  <a:schemeClr val="tx1"/>
                                </a:solidFill>
                                <a:latin typeface="Cambria Math" panose="02040503050406030204" pitchFamily="18" charset="0"/>
                              </a:rPr>
                            </m:ctrlPr>
                          </m:sSupPr>
                          <m:e>
                            <m:r>
                              <a:rPr lang="en-US" altLang="en-US" sz="1600" i="1" dirty="0">
                                <a:solidFill>
                                  <a:schemeClr val="tx1"/>
                                </a:solidFill>
                                <a:latin typeface="Cambria Math" panose="02040503050406030204" pitchFamily="18" charset="0"/>
                              </a:rPr>
                              <m:t>𝑟</m:t>
                            </m:r>
                            <m:d>
                              <m:dPr>
                                <m:ctrlPr>
                                  <a:rPr lang="en-US" altLang="en-US" sz="1600" i="1" dirty="0">
                                    <a:solidFill>
                                      <a:schemeClr val="tx1"/>
                                    </a:solidFill>
                                    <a:latin typeface="Cambria Math" panose="02040503050406030204" pitchFamily="18" charset="0"/>
                                  </a:rPr>
                                </m:ctrlPr>
                              </m:dPr>
                              <m:e>
                                <m:r>
                                  <a:rPr lang="en-US" altLang="en-US" sz="1600" i="1" dirty="0">
                                    <a:solidFill>
                                      <a:schemeClr val="tx1"/>
                                    </a:solidFill>
                                    <a:latin typeface="Cambria Math" panose="02040503050406030204" pitchFamily="18" charset="0"/>
                                  </a:rPr>
                                  <m:t>𝑡</m:t>
                                </m:r>
                              </m:e>
                            </m:d>
                          </m:e>
                          <m:sup/>
                        </m:sSup>
                      </m:den>
                    </m:f>
                    <m:r>
                      <a:rPr lang="en-US" altLang="en-US" sz="1600" b="0" i="0" dirty="0" smtClean="0">
                        <a:solidFill>
                          <a:schemeClr val="tx1"/>
                        </a:solidFill>
                        <a:latin typeface="Cambria Math" panose="02040503050406030204" pitchFamily="18" charset="0"/>
                      </a:rPr>
                      <m:t>⇒</m:t>
                    </m:r>
                    <m:sSup>
                      <m:sSupPr>
                        <m:ctrlPr>
                          <a:rPr lang="en-US" altLang="en-US" sz="1600" b="0" i="1" dirty="0" smtClean="0">
                            <a:solidFill>
                              <a:schemeClr val="tx1"/>
                            </a:solidFill>
                            <a:latin typeface="Cambria Math" panose="02040503050406030204" pitchFamily="18" charset="0"/>
                          </a:rPr>
                        </m:ctrlPr>
                      </m:sSupPr>
                      <m:e>
                        <m:acc>
                          <m:accPr>
                            <m:chr m:val="̇"/>
                            <m:ctrlPr>
                              <a:rPr lang="en-US" altLang="en-US" sz="1600" b="0" i="1" dirty="0" smtClean="0">
                                <a:solidFill>
                                  <a:schemeClr val="tx1"/>
                                </a:solidFill>
                                <a:latin typeface="Cambria Math" panose="02040503050406030204" pitchFamily="18" charset="0"/>
                              </a:rPr>
                            </m:ctrlPr>
                          </m:accPr>
                          <m:e>
                            <m:r>
                              <a:rPr lang="en-US" altLang="en-US" sz="1600" b="0" i="1" dirty="0" smtClean="0">
                                <a:solidFill>
                                  <a:schemeClr val="tx1"/>
                                </a:solidFill>
                                <a:latin typeface="Cambria Math" panose="02040503050406030204" pitchFamily="18" charset="0"/>
                              </a:rPr>
                              <m:t>𝑎</m:t>
                            </m:r>
                          </m:e>
                        </m:acc>
                      </m:e>
                      <m:sup>
                        <m:r>
                          <a:rPr lang="en-US" altLang="en-US" sz="1600" b="0" i="1" dirty="0" smtClean="0">
                            <a:solidFill>
                              <a:schemeClr val="tx1"/>
                            </a:solidFill>
                            <a:latin typeface="Cambria Math" panose="02040503050406030204" pitchFamily="18" charset="0"/>
                          </a:rPr>
                          <m:t>2</m:t>
                        </m:r>
                      </m:sup>
                    </m:sSup>
                    <m:r>
                      <a:rPr lang="en-US" altLang="en-US" sz="1600" b="0" i="1" dirty="0" smtClean="0">
                        <a:solidFill>
                          <a:schemeClr val="tx1"/>
                        </a:solidFill>
                        <a:latin typeface="Cambria Math" panose="02040503050406030204" pitchFamily="18" charset="0"/>
                      </a:rPr>
                      <m:t>−</m:t>
                    </m:r>
                    <m:f>
                      <m:fPr>
                        <m:ctrlPr>
                          <a:rPr lang="en-US" altLang="en-US" sz="1600" i="1" dirty="0">
                            <a:solidFill>
                              <a:schemeClr val="tx1"/>
                            </a:solidFill>
                            <a:latin typeface="Cambria Math" panose="02040503050406030204" pitchFamily="18" charset="0"/>
                          </a:rPr>
                        </m:ctrlPr>
                      </m:fPr>
                      <m:num>
                        <m:r>
                          <a:rPr lang="en-US" altLang="en-US" sz="1600" b="0" i="1" dirty="0" smtClean="0">
                            <a:solidFill>
                              <a:schemeClr val="tx1"/>
                            </a:solidFill>
                            <a:latin typeface="Cambria Math" panose="02040503050406030204" pitchFamily="18" charset="0"/>
                          </a:rPr>
                          <m:t>8</m:t>
                        </m:r>
                        <m:r>
                          <a:rPr lang="en-US" altLang="en-US" sz="1600" i="1" dirty="0">
                            <a:solidFill>
                              <a:schemeClr val="tx1"/>
                            </a:solidFill>
                            <a:latin typeface="Cambria Math" panose="02040503050406030204" pitchFamily="18" charset="0"/>
                            <a:ea typeface="Cambria Math" panose="02040503050406030204" pitchFamily="18" charset="0"/>
                          </a:rPr>
                          <m:t>𝜋</m:t>
                        </m:r>
                        <m:r>
                          <a:rPr lang="en-US" altLang="en-US" sz="1600" b="0" i="1" dirty="0" smtClean="0">
                            <a:solidFill>
                              <a:schemeClr val="tx1"/>
                            </a:solidFill>
                            <a:latin typeface="Cambria Math" panose="02040503050406030204" pitchFamily="18" charset="0"/>
                            <a:ea typeface="Cambria Math" panose="02040503050406030204" pitchFamily="18" charset="0"/>
                          </a:rPr>
                          <m:t>𝐺</m:t>
                        </m:r>
                        <m:sSup>
                          <m:sSupPr>
                            <m:ctrlPr>
                              <a:rPr lang="en-US" altLang="en-US" sz="1600" i="1" dirty="0">
                                <a:solidFill>
                                  <a:schemeClr val="tx1"/>
                                </a:solidFill>
                                <a:latin typeface="Cambria Math" panose="02040503050406030204" pitchFamily="18" charset="0"/>
                                <a:ea typeface="Cambria Math" panose="02040503050406030204" pitchFamily="18" charset="0"/>
                              </a:rPr>
                            </m:ctrlPr>
                          </m:sSupPr>
                          <m:e>
                            <m:r>
                              <a:rPr lang="en-US" altLang="en-US" sz="1600" i="1" dirty="0">
                                <a:solidFill>
                                  <a:schemeClr val="tx1"/>
                                </a:solidFill>
                                <a:latin typeface="Cambria Math" panose="02040503050406030204" pitchFamily="18" charset="0"/>
                                <a:ea typeface="Cambria Math" panose="02040503050406030204" pitchFamily="18" charset="0"/>
                              </a:rPr>
                              <m:t>𝑎</m:t>
                            </m:r>
                          </m:e>
                          <m:sup>
                            <m:r>
                              <a:rPr lang="en-US" altLang="en-US" sz="1600" b="0" i="1" dirty="0" smtClean="0">
                                <a:solidFill>
                                  <a:schemeClr val="tx1"/>
                                </a:solidFill>
                                <a:latin typeface="Cambria Math" panose="02040503050406030204" pitchFamily="18" charset="0"/>
                                <a:ea typeface="Cambria Math" panose="02040503050406030204" pitchFamily="18" charset="0"/>
                              </a:rPr>
                              <m:t>2</m:t>
                            </m:r>
                          </m:sup>
                        </m:sSup>
                        <m:r>
                          <a:rPr lang="en-US" altLang="en-US" sz="1600" i="1" dirty="0">
                            <a:solidFill>
                              <a:schemeClr val="tx1"/>
                            </a:solidFill>
                            <a:latin typeface="Cambria Math" panose="02040503050406030204" pitchFamily="18" charset="0"/>
                            <a:ea typeface="Cambria Math" panose="02040503050406030204" pitchFamily="18" charset="0"/>
                          </a:rPr>
                          <m:t>𝜌</m:t>
                        </m:r>
                      </m:num>
                      <m:den>
                        <m:r>
                          <a:rPr lang="en-US" altLang="en-US" sz="1600" i="1" dirty="0">
                            <a:solidFill>
                              <a:schemeClr val="tx1"/>
                            </a:solidFill>
                            <a:latin typeface="Cambria Math" panose="02040503050406030204" pitchFamily="18" charset="0"/>
                          </a:rPr>
                          <m:t>3</m:t>
                        </m:r>
                      </m:den>
                    </m:f>
                  </m:oMath>
                </a14:m>
                <a:r>
                  <a:rPr lang="en-US" altLang="en-US" sz="1600" dirty="0" smtClean="0">
                    <a:solidFill>
                      <a:schemeClr val="tx1"/>
                    </a:solidFill>
                    <a:latin typeface="Times New Roman" panose="02020603050405020304" pitchFamily="18" charset="0"/>
                    <a:cs typeface="Times New Roman" panose="02020603050405020304" pitchFamily="18" charset="0"/>
                  </a:rPr>
                  <a:t> = </a:t>
                </a:r>
                <a14:m>
                  <m:oMath xmlns:m="http://schemas.openxmlformats.org/officeDocument/2006/math">
                    <m:f>
                      <m:fPr>
                        <m:ctrlPr>
                          <a:rPr lang="en-US" altLang="en-US" sz="2400" i="1" dirty="0" smtClean="0">
                            <a:solidFill>
                              <a:schemeClr val="tx1"/>
                            </a:solidFill>
                            <a:latin typeface="Cambria Math" panose="02040503050406030204" pitchFamily="18" charset="0"/>
                            <a:cs typeface="Times New Roman" panose="02020603050405020304" pitchFamily="18" charset="0"/>
                          </a:rPr>
                        </m:ctrlPr>
                      </m:fPr>
                      <m:num>
                        <m:r>
                          <a:rPr lang="en-US" altLang="en-US" sz="2400" i="1" dirty="0">
                            <a:solidFill>
                              <a:schemeClr val="tx1"/>
                            </a:solidFill>
                            <a:latin typeface="Cambria Math" panose="02040503050406030204" pitchFamily="18" charset="0"/>
                            <a:cs typeface="Times New Roman" panose="02020603050405020304" pitchFamily="18" charset="0"/>
                          </a:rPr>
                          <m:t>2</m:t>
                        </m:r>
                        <m:r>
                          <a:rPr lang="en-US" altLang="en-US" sz="2400" i="1" dirty="0">
                            <a:solidFill>
                              <a:schemeClr val="tx1"/>
                            </a:solidFill>
                            <a:latin typeface="Cambria Math" panose="02040503050406030204" pitchFamily="18" charset="0"/>
                            <a:cs typeface="Times New Roman" panose="02020603050405020304" pitchFamily="18" charset="0"/>
                          </a:rPr>
                          <m:t>𝐸</m:t>
                        </m:r>
                        <m:r>
                          <m:rPr>
                            <m:nor/>
                          </m:rPr>
                          <a:rPr lang="en-US" altLang="en-US" sz="2400" dirty="0">
                            <a:solidFill>
                              <a:schemeClr val="tx1"/>
                            </a:solidFill>
                            <a:latin typeface="Times New Roman" panose="02020603050405020304" pitchFamily="18" charset="0"/>
                            <a:cs typeface="Times New Roman" panose="02020603050405020304" pitchFamily="18" charset="0"/>
                          </a:rPr>
                          <m:t> </m:t>
                        </m:r>
                      </m:num>
                      <m:den>
                        <m:r>
                          <a:rPr lang="en-US" altLang="en-US" sz="2400" b="0" i="1" dirty="0" smtClean="0">
                            <a:solidFill>
                              <a:schemeClr val="tx1"/>
                            </a:solidFill>
                            <a:latin typeface="Cambria Math" panose="02040503050406030204" pitchFamily="18" charset="0"/>
                            <a:cs typeface="Times New Roman" panose="02020603050405020304" pitchFamily="18" charset="0"/>
                          </a:rPr>
                          <m:t>𝑚</m:t>
                        </m:r>
                        <m:sSup>
                          <m:sSupPr>
                            <m:ctrlPr>
                              <a:rPr lang="en-US" altLang="en-US" sz="2400" b="0" i="1" dirty="0" smtClean="0">
                                <a:solidFill>
                                  <a:schemeClr val="tx1"/>
                                </a:solidFill>
                                <a:latin typeface="Cambria Math" panose="02040503050406030204" pitchFamily="18" charset="0"/>
                                <a:cs typeface="Times New Roman" panose="02020603050405020304" pitchFamily="18" charset="0"/>
                              </a:rPr>
                            </m:ctrlPr>
                          </m:sSupPr>
                          <m:e>
                            <m:sSub>
                              <m:sSubPr>
                                <m:ctrlPr>
                                  <a:rPr lang="en-US" altLang="en-US" sz="2400" i="1" dirty="0">
                                    <a:solidFill>
                                      <a:schemeClr val="tx1"/>
                                    </a:solidFill>
                                    <a:latin typeface="Cambria Math" panose="02040503050406030204" pitchFamily="18" charset="0"/>
                                    <a:cs typeface="Times New Roman" panose="02020603050405020304" pitchFamily="18" charset="0"/>
                                  </a:rPr>
                                </m:ctrlPr>
                              </m:sSubPr>
                              <m:e>
                                <m:r>
                                  <a:rPr lang="en-US" altLang="en-US" sz="2400" i="1" dirty="0">
                                    <a:solidFill>
                                      <a:schemeClr val="tx1"/>
                                    </a:solidFill>
                                    <a:latin typeface="Cambria Math" panose="02040503050406030204" pitchFamily="18" charset="0"/>
                                    <a:cs typeface="Times New Roman" panose="02020603050405020304" pitchFamily="18" charset="0"/>
                                  </a:rPr>
                                  <m:t>𝑟</m:t>
                                </m:r>
                              </m:e>
                              <m:sub>
                                <m:r>
                                  <a:rPr lang="en-US" altLang="en-US" sz="2400" i="1" dirty="0">
                                    <a:solidFill>
                                      <a:schemeClr val="tx1"/>
                                    </a:solidFill>
                                    <a:latin typeface="Cambria Math" panose="02040503050406030204" pitchFamily="18" charset="0"/>
                                    <a:cs typeface="Times New Roman" panose="02020603050405020304" pitchFamily="18" charset="0"/>
                                  </a:rPr>
                                  <m:t>0</m:t>
                                </m:r>
                              </m:sub>
                            </m:sSub>
                          </m:e>
                          <m:sup>
                            <m:r>
                              <a:rPr lang="en-US" altLang="en-US" sz="2400" b="0" i="1" dirty="0" smtClean="0">
                                <a:solidFill>
                                  <a:schemeClr val="tx1"/>
                                </a:solidFill>
                                <a:latin typeface="Cambria Math" panose="02040503050406030204" pitchFamily="18" charset="0"/>
                                <a:cs typeface="Times New Roman" panose="02020603050405020304" pitchFamily="18" charset="0"/>
                              </a:rPr>
                              <m:t>2</m:t>
                            </m:r>
                          </m:sup>
                        </m:sSup>
                      </m:den>
                    </m:f>
                    <m:r>
                      <a:rPr lang="en-US" altLang="en-US" sz="2400" b="0" i="0" dirty="0" smtClean="0">
                        <a:solidFill>
                          <a:schemeClr val="tx1"/>
                        </a:solidFill>
                        <a:latin typeface="Cambria Math" panose="02040503050406030204" pitchFamily="18" charset="0"/>
                        <a:cs typeface="Times New Roman" panose="02020603050405020304" pitchFamily="18" charset="0"/>
                      </a:rPr>
                      <m:t>⇒       </m:t>
                    </m:r>
                    <m:f>
                      <m:fPr>
                        <m:ctrlPr>
                          <a:rPr lang="en-US" altLang="en-US" sz="2400" b="0" i="1" dirty="0" smtClean="0">
                            <a:solidFill>
                              <a:srgbClr val="FFC000"/>
                            </a:solidFill>
                            <a:latin typeface="Cambria Math" panose="02040503050406030204" pitchFamily="18" charset="0"/>
                            <a:cs typeface="Times New Roman" panose="02020603050405020304" pitchFamily="18" charset="0"/>
                          </a:rPr>
                        </m:ctrlPr>
                      </m:fPr>
                      <m:num>
                        <m:sSup>
                          <m:sSupPr>
                            <m:ctrlPr>
                              <a:rPr lang="en-US" altLang="en-US" sz="2400" i="1" dirty="0">
                                <a:solidFill>
                                  <a:srgbClr val="FFC000"/>
                                </a:solidFill>
                                <a:latin typeface="Cambria Math" panose="02040503050406030204" pitchFamily="18" charset="0"/>
                              </a:rPr>
                            </m:ctrlPr>
                          </m:sSupPr>
                          <m:e>
                            <m:acc>
                              <m:accPr>
                                <m:chr m:val="̇"/>
                                <m:ctrlPr>
                                  <a:rPr lang="en-US" altLang="en-US" sz="2400" i="1" dirty="0">
                                    <a:solidFill>
                                      <a:srgbClr val="FFC000"/>
                                    </a:solidFill>
                                    <a:latin typeface="Cambria Math" panose="02040503050406030204" pitchFamily="18" charset="0"/>
                                  </a:rPr>
                                </m:ctrlPr>
                              </m:accPr>
                              <m:e>
                                <m:r>
                                  <a:rPr lang="en-US" altLang="en-US" sz="2400" i="1" dirty="0">
                                    <a:solidFill>
                                      <a:srgbClr val="FFC000"/>
                                    </a:solidFill>
                                    <a:latin typeface="Cambria Math" panose="02040503050406030204" pitchFamily="18" charset="0"/>
                                  </a:rPr>
                                  <m:t>𝑎</m:t>
                                </m:r>
                              </m:e>
                            </m:acc>
                          </m:e>
                          <m:sup>
                            <m:r>
                              <a:rPr lang="en-US" altLang="en-US" sz="2400" i="1" dirty="0">
                                <a:solidFill>
                                  <a:srgbClr val="FFC000"/>
                                </a:solidFill>
                                <a:latin typeface="Cambria Math" panose="02040503050406030204" pitchFamily="18" charset="0"/>
                              </a:rPr>
                              <m:t>2</m:t>
                            </m:r>
                          </m:sup>
                        </m:sSup>
                      </m:num>
                      <m:den>
                        <m:sSup>
                          <m:sSupPr>
                            <m:ctrlPr>
                              <a:rPr lang="en-US" altLang="en-US" sz="2400" b="0" i="1" dirty="0" smtClean="0">
                                <a:solidFill>
                                  <a:srgbClr val="FFC000"/>
                                </a:solidFill>
                                <a:latin typeface="Cambria Math" panose="02040503050406030204" pitchFamily="18" charset="0"/>
                                <a:cs typeface="Times New Roman" panose="02020603050405020304" pitchFamily="18" charset="0"/>
                              </a:rPr>
                            </m:ctrlPr>
                          </m:sSupPr>
                          <m:e>
                            <m:r>
                              <a:rPr lang="en-US" altLang="en-US" sz="2400" b="0" i="1" dirty="0" smtClean="0">
                                <a:solidFill>
                                  <a:srgbClr val="FFC000"/>
                                </a:solidFill>
                                <a:latin typeface="Cambria Math" panose="02040503050406030204" pitchFamily="18" charset="0"/>
                                <a:cs typeface="Times New Roman" panose="02020603050405020304" pitchFamily="18" charset="0"/>
                              </a:rPr>
                              <m:t>𝑎</m:t>
                            </m:r>
                          </m:e>
                          <m:sup>
                            <m:r>
                              <a:rPr lang="en-US" altLang="en-US" sz="2400" b="0" i="1" dirty="0" smtClean="0">
                                <a:solidFill>
                                  <a:srgbClr val="FFC000"/>
                                </a:solidFill>
                                <a:latin typeface="Cambria Math" panose="02040503050406030204" pitchFamily="18" charset="0"/>
                                <a:cs typeface="Times New Roman" panose="02020603050405020304" pitchFamily="18" charset="0"/>
                              </a:rPr>
                              <m:t>2</m:t>
                            </m:r>
                          </m:sup>
                        </m:sSup>
                      </m:den>
                    </m:f>
                    <m:r>
                      <a:rPr lang="en-US" altLang="en-US" sz="2400" i="1" dirty="0">
                        <a:solidFill>
                          <a:srgbClr val="FFC000"/>
                        </a:solidFill>
                        <a:latin typeface="Cambria Math" panose="02040503050406030204" pitchFamily="18" charset="0"/>
                      </a:rPr>
                      <m:t>−</m:t>
                    </m:r>
                    <m:f>
                      <m:fPr>
                        <m:ctrlPr>
                          <a:rPr lang="en-US" altLang="en-US" sz="2400" i="1" dirty="0">
                            <a:solidFill>
                              <a:srgbClr val="FFC000"/>
                            </a:solidFill>
                            <a:latin typeface="Cambria Math" panose="02040503050406030204" pitchFamily="18" charset="0"/>
                          </a:rPr>
                        </m:ctrlPr>
                      </m:fPr>
                      <m:num>
                        <m:r>
                          <a:rPr lang="en-US" altLang="en-US" sz="2400" b="0" i="1" dirty="0" smtClean="0">
                            <a:solidFill>
                              <a:srgbClr val="FFC000"/>
                            </a:solidFill>
                            <a:latin typeface="Cambria Math" panose="02040503050406030204" pitchFamily="18" charset="0"/>
                          </a:rPr>
                          <m:t>8</m:t>
                        </m:r>
                        <m:r>
                          <a:rPr lang="en-US" altLang="en-US" sz="2400" i="1" dirty="0">
                            <a:solidFill>
                              <a:srgbClr val="FFC000"/>
                            </a:solidFill>
                            <a:latin typeface="Cambria Math" panose="02040503050406030204" pitchFamily="18" charset="0"/>
                            <a:ea typeface="Cambria Math" panose="02040503050406030204" pitchFamily="18" charset="0"/>
                          </a:rPr>
                          <m:t>𝜋</m:t>
                        </m:r>
                        <m:r>
                          <a:rPr lang="en-US" altLang="en-US" sz="2400" i="1" dirty="0">
                            <a:solidFill>
                              <a:srgbClr val="FFC000"/>
                            </a:solidFill>
                            <a:latin typeface="Cambria Math" panose="02040503050406030204" pitchFamily="18" charset="0"/>
                            <a:ea typeface="Cambria Math" panose="02040503050406030204" pitchFamily="18" charset="0"/>
                          </a:rPr>
                          <m:t>𝐺</m:t>
                        </m:r>
                        <m:r>
                          <a:rPr lang="en-US" altLang="en-US" sz="2400" i="1" dirty="0">
                            <a:solidFill>
                              <a:srgbClr val="FFC000"/>
                            </a:solidFill>
                            <a:latin typeface="Cambria Math" panose="02040503050406030204" pitchFamily="18" charset="0"/>
                            <a:ea typeface="Cambria Math" panose="02040503050406030204" pitchFamily="18" charset="0"/>
                          </a:rPr>
                          <m:t>𝜌</m:t>
                        </m:r>
                      </m:num>
                      <m:den>
                        <m:r>
                          <a:rPr lang="en-US" altLang="en-US" sz="2400" i="1" dirty="0">
                            <a:solidFill>
                              <a:srgbClr val="FFC000"/>
                            </a:solidFill>
                            <a:latin typeface="Cambria Math" panose="02040503050406030204" pitchFamily="18" charset="0"/>
                          </a:rPr>
                          <m:t>3</m:t>
                        </m:r>
                      </m:den>
                    </m:f>
                  </m:oMath>
                </a14:m>
                <a:r>
                  <a:rPr lang="en-US" altLang="en-US" sz="2400" dirty="0">
                    <a:solidFill>
                      <a:srgbClr val="FFC000"/>
                    </a:solidFill>
                    <a:latin typeface="Times New Roman" panose="02020603050405020304" pitchFamily="18" charset="0"/>
                    <a:cs typeface="Times New Roman" panose="02020603050405020304" pitchFamily="18" charset="0"/>
                  </a:rPr>
                  <a:t> = </a:t>
                </a:r>
                <a14:m>
                  <m:oMath xmlns:m="http://schemas.openxmlformats.org/officeDocument/2006/math">
                    <m:f>
                      <m:fPr>
                        <m:ctrlPr>
                          <a:rPr lang="en-US" altLang="en-US" sz="2400" i="1" dirty="0">
                            <a:solidFill>
                              <a:srgbClr val="FFC000"/>
                            </a:solidFill>
                            <a:latin typeface="Cambria Math" panose="02040503050406030204" pitchFamily="18" charset="0"/>
                            <a:cs typeface="Times New Roman" panose="02020603050405020304" pitchFamily="18" charset="0"/>
                          </a:rPr>
                        </m:ctrlPr>
                      </m:fPr>
                      <m:num>
                        <m:r>
                          <a:rPr lang="en-US" altLang="en-US" sz="2400" b="0" i="1" dirty="0" smtClean="0">
                            <a:solidFill>
                              <a:srgbClr val="FFC000"/>
                            </a:solidFill>
                            <a:latin typeface="Cambria Math" panose="02040503050406030204" pitchFamily="18" charset="0"/>
                            <a:cs typeface="Times New Roman" panose="02020603050405020304" pitchFamily="18" charset="0"/>
                          </a:rPr>
                          <m:t>𝑘</m:t>
                        </m:r>
                      </m:num>
                      <m:den>
                        <m:sSup>
                          <m:sSupPr>
                            <m:ctrlPr>
                              <a:rPr lang="en-US" altLang="en-US" sz="2400" i="1" dirty="0" smtClean="0">
                                <a:solidFill>
                                  <a:srgbClr val="FFC000"/>
                                </a:solidFill>
                                <a:latin typeface="Cambria Math" panose="02040503050406030204" pitchFamily="18" charset="0"/>
                                <a:cs typeface="Times New Roman" panose="02020603050405020304" pitchFamily="18" charset="0"/>
                              </a:rPr>
                            </m:ctrlPr>
                          </m:sSupPr>
                          <m:e>
                            <m:r>
                              <a:rPr lang="en-US" altLang="en-US" sz="2400" b="0" i="1" dirty="0" smtClean="0">
                                <a:solidFill>
                                  <a:srgbClr val="FFC000"/>
                                </a:solidFill>
                                <a:latin typeface="Cambria Math" panose="02040503050406030204" pitchFamily="18" charset="0"/>
                                <a:cs typeface="Times New Roman" panose="02020603050405020304" pitchFamily="18" charset="0"/>
                              </a:rPr>
                              <m:t>𝑎</m:t>
                            </m:r>
                          </m:e>
                          <m:sup>
                            <m:r>
                              <a:rPr lang="en-US" altLang="en-US" sz="2400" i="1" dirty="0">
                                <a:solidFill>
                                  <a:srgbClr val="FFC000"/>
                                </a:solidFill>
                                <a:latin typeface="Cambria Math" panose="02040503050406030204" pitchFamily="18" charset="0"/>
                                <a:cs typeface="Times New Roman" panose="02020603050405020304" pitchFamily="18" charset="0"/>
                              </a:rPr>
                              <m:t>2</m:t>
                            </m:r>
                          </m:sup>
                        </m:sSup>
                      </m:den>
                    </m:f>
                  </m:oMath>
                </a14:m>
                <a:endParaRPr lang="en-US" altLang="en-US" sz="1200" dirty="0" smtClean="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altLang="en-US" sz="1600" dirty="0" smtClean="0">
                    <a:solidFill>
                      <a:schemeClr val="tx1"/>
                    </a:solidFill>
                    <a:latin typeface="Times New Roman" panose="02020603050405020304" pitchFamily="18" charset="0"/>
                    <a:cs typeface="Times New Roman" panose="02020603050405020304" pitchFamily="18" charset="0"/>
                  </a:rPr>
                  <a:t>The</a:t>
                </a:r>
                <a:r>
                  <a:rPr lang="en-US" altLang="en-US" sz="1600" dirty="0" smtClean="0">
                    <a:solidFill>
                      <a:schemeClr val="tx1"/>
                    </a:solidFill>
                    <a:latin typeface="Symbol" pitchFamily="18" charset="2"/>
                  </a:rPr>
                  <a:t>  </a:t>
                </a:r>
                <a:r>
                  <a:rPr lang="en-US" altLang="en-US" sz="1600" dirty="0">
                    <a:solidFill>
                      <a:schemeClr val="tx1"/>
                    </a:solidFill>
                    <a:latin typeface="Times New Roman" panose="02020603050405020304" pitchFamily="18" charset="0"/>
                    <a:cs typeface="Times New Roman" panose="02020603050405020304" pitchFamily="18" charset="0"/>
                  </a:rPr>
                  <a:t>gravitational force </a:t>
                </a:r>
                <a:r>
                  <a:rPr lang="en-US" altLang="en-US" sz="1600" dirty="0" smtClean="0">
                    <a:solidFill>
                      <a:schemeClr val="tx1"/>
                    </a:solidFill>
                    <a:latin typeface="Times New Roman" panose="02020603050405020304" pitchFamily="18" charset="0"/>
                    <a:cs typeface="Times New Roman" panose="02020603050405020304" pitchFamily="18" charset="0"/>
                  </a:rPr>
                  <a:t>on </a:t>
                </a:r>
                <a:r>
                  <a:rPr lang="en-US" altLang="en-US" sz="1600" dirty="0">
                    <a:solidFill>
                      <a:schemeClr val="tx1"/>
                    </a:solidFill>
                    <a:latin typeface="Times New Roman" panose="02020603050405020304" pitchFamily="18" charset="0"/>
                    <a:cs typeface="Times New Roman" panose="02020603050405020304" pitchFamily="18" charset="0"/>
                  </a:rPr>
                  <a:t>a mass </a:t>
                </a:r>
                <a:r>
                  <a:rPr lang="en-US" altLang="en-US" sz="1600" dirty="0" smtClean="0">
                    <a:solidFill>
                      <a:schemeClr val="tx1"/>
                    </a:solidFill>
                    <a:latin typeface="Times New Roman" panose="02020603050405020304" pitchFamily="18" charset="0"/>
                    <a:cs typeface="Times New Roman" panose="02020603050405020304" pitchFamily="18" charset="0"/>
                  </a:rPr>
                  <a:t>m</a:t>
                </a:r>
                <a:r>
                  <a:rPr lang="en-US" altLang="en-US" sz="1600" dirty="0">
                    <a:solidFill>
                      <a:schemeClr val="tx1"/>
                    </a:solidFill>
                    <a:latin typeface="Times New Roman" panose="02020603050405020304" pitchFamily="18" charset="0"/>
                    <a:cs typeface="Times New Roman" panose="02020603050405020304" pitchFamily="18" charset="0"/>
                  </a:rPr>
                  <a:t>, at a distant r(t) </a:t>
                </a:r>
                <a:r>
                  <a:rPr lang="en-US" altLang="en-US" sz="1600" dirty="0" smtClean="0">
                    <a:solidFill>
                      <a:schemeClr val="tx1"/>
                    </a:solidFill>
                    <a:latin typeface="Times New Roman" panose="02020603050405020304" pitchFamily="18" charset="0"/>
                    <a:cs typeface="Times New Roman" panose="02020603050405020304" pitchFamily="18" charset="0"/>
                  </a:rPr>
                  <a:t>is</a:t>
                </a:r>
                <a:endParaRPr lang="en-US" altLang="en-US" sz="1600" dirty="0" smtClean="0">
                  <a:solidFill>
                    <a:schemeClr val="tx1"/>
                  </a:solidFill>
                </a:endParaRPr>
              </a:p>
              <a:p>
                <a:pPr algn="ctr"/>
                <a:r>
                  <a:rPr lang="en-US" altLang="en-US" i="1" dirty="0">
                    <a:solidFill>
                      <a:schemeClr val="tx1"/>
                    </a:solidFill>
                  </a:rPr>
                  <a:t>m</a:t>
                </a:r>
                <a:r>
                  <a:rPr lang="en-US" altLang="en-US" i="1" dirty="0" smtClean="0">
                    <a:solidFill>
                      <a:schemeClr val="tx1"/>
                    </a:solidFill>
                  </a:rPr>
                  <a:t> </a:t>
                </a:r>
                <a14:m>
                  <m:oMath xmlns:m="http://schemas.openxmlformats.org/officeDocument/2006/math">
                    <m:acc>
                      <m:accPr>
                        <m:chr m:val="̈"/>
                        <m:ctrlPr>
                          <a:rPr lang="en-US" altLang="en-US" i="1" dirty="0" smtClean="0">
                            <a:solidFill>
                              <a:schemeClr val="tx1"/>
                            </a:solidFill>
                            <a:latin typeface="Cambria Math" panose="02040503050406030204" pitchFamily="18" charset="0"/>
                          </a:rPr>
                        </m:ctrlPr>
                      </m:accPr>
                      <m:e>
                        <m:r>
                          <a:rPr lang="en-US" altLang="en-US" b="0" i="1" dirty="0" smtClean="0">
                            <a:solidFill>
                              <a:schemeClr val="tx1"/>
                            </a:solidFill>
                            <a:latin typeface="Cambria Math" panose="02040503050406030204" pitchFamily="18" charset="0"/>
                          </a:rPr>
                          <m:t>𝑟</m:t>
                        </m:r>
                      </m:e>
                    </m:acc>
                  </m:oMath>
                </a14:m>
                <a:r>
                  <a:rPr lang="en-US" altLang="en-US" i="1" dirty="0" smtClean="0">
                    <a:solidFill>
                      <a:schemeClr val="tx1"/>
                    </a:solidFill>
                  </a:rPr>
                  <a:t>(t)</a:t>
                </a:r>
                <a14:m>
                  <m:oMath xmlns:m="http://schemas.openxmlformats.org/officeDocument/2006/math">
                    <m:r>
                      <a:rPr lang="en-US" altLang="en-US" b="0" i="1" smtClean="0">
                        <a:solidFill>
                          <a:schemeClr val="tx1"/>
                        </a:solidFill>
                        <a:latin typeface="Cambria Math" panose="02040503050406030204" pitchFamily="18" charset="0"/>
                      </a:rPr>
                      <m:t>=−</m:t>
                    </m:r>
                    <m:r>
                      <a:rPr lang="en-US" altLang="en-US" b="0" i="1" smtClean="0">
                        <a:solidFill>
                          <a:schemeClr val="tx1"/>
                        </a:solidFill>
                        <a:latin typeface="Cambria Math" panose="02040503050406030204" pitchFamily="18" charset="0"/>
                      </a:rPr>
                      <m:t>𝐺</m:t>
                    </m:r>
                    <m:r>
                      <a:rPr lang="en-US" altLang="en-US" b="0" i="1" smtClean="0">
                        <a:solidFill>
                          <a:schemeClr val="tx1"/>
                        </a:solidFill>
                        <a:latin typeface="Cambria Math" panose="02040503050406030204" pitchFamily="18" charset="0"/>
                      </a:rPr>
                      <m:t> </m:t>
                    </m:r>
                    <m:f>
                      <m:fPr>
                        <m:ctrlPr>
                          <a:rPr lang="en-US" altLang="en-US" i="1" dirty="0" smtClean="0">
                            <a:solidFill>
                              <a:schemeClr val="tx1"/>
                            </a:solidFill>
                            <a:latin typeface="Cambria Math" panose="02040503050406030204" pitchFamily="18" charset="0"/>
                          </a:rPr>
                        </m:ctrlPr>
                      </m:fPr>
                      <m:num>
                        <m:r>
                          <a:rPr lang="en-US" altLang="en-US" b="0" i="1" dirty="0" smtClean="0">
                            <a:solidFill>
                              <a:schemeClr val="tx1"/>
                            </a:solidFill>
                            <a:latin typeface="Cambria Math" panose="02040503050406030204" pitchFamily="18" charset="0"/>
                          </a:rPr>
                          <m:t>𝑚</m:t>
                        </m:r>
                        <m:r>
                          <a:rPr lang="en-US" altLang="en-US" b="0" i="1" dirty="0" smtClean="0">
                            <a:solidFill>
                              <a:schemeClr val="tx1"/>
                            </a:solidFill>
                            <a:latin typeface="Cambria Math" panose="02040503050406030204" pitchFamily="18" charset="0"/>
                          </a:rPr>
                          <m:t> </m:t>
                        </m:r>
                        <m:r>
                          <a:rPr lang="en-US" altLang="en-US" b="0" i="1" dirty="0" smtClean="0">
                            <a:solidFill>
                              <a:schemeClr val="tx1"/>
                            </a:solidFill>
                            <a:latin typeface="Cambria Math" panose="02040503050406030204" pitchFamily="18" charset="0"/>
                          </a:rPr>
                          <m:t>𝑀</m:t>
                        </m:r>
                      </m:num>
                      <m:den>
                        <m:sSup>
                          <m:sSupPr>
                            <m:ctrlPr>
                              <a:rPr lang="en-US" altLang="en-US" i="1" dirty="0" smtClean="0">
                                <a:solidFill>
                                  <a:schemeClr val="tx1"/>
                                </a:solidFill>
                                <a:latin typeface="Cambria Math" panose="02040503050406030204" pitchFamily="18" charset="0"/>
                              </a:rPr>
                            </m:ctrlPr>
                          </m:sSupPr>
                          <m:e>
                            <m:r>
                              <a:rPr lang="en-US" altLang="en-US" i="1" dirty="0">
                                <a:solidFill>
                                  <a:schemeClr val="tx1"/>
                                </a:solidFill>
                                <a:latin typeface="Cambria Math" panose="02040503050406030204" pitchFamily="18" charset="0"/>
                              </a:rPr>
                              <m:t>𝑟</m:t>
                            </m:r>
                            <m:d>
                              <m:dPr>
                                <m:ctrlPr>
                                  <a:rPr lang="en-US" altLang="en-US" i="1" dirty="0">
                                    <a:solidFill>
                                      <a:schemeClr val="tx1"/>
                                    </a:solidFill>
                                    <a:latin typeface="Cambria Math" panose="02040503050406030204" pitchFamily="18" charset="0"/>
                                  </a:rPr>
                                </m:ctrlPr>
                              </m:dPr>
                              <m:e>
                                <m:r>
                                  <a:rPr lang="en-US" altLang="en-US" i="1" dirty="0">
                                    <a:solidFill>
                                      <a:schemeClr val="tx1"/>
                                    </a:solidFill>
                                    <a:latin typeface="Cambria Math" panose="02040503050406030204" pitchFamily="18" charset="0"/>
                                  </a:rPr>
                                  <m:t>𝑡</m:t>
                                </m:r>
                              </m:e>
                            </m:d>
                          </m:e>
                          <m:sup>
                            <m:r>
                              <a:rPr lang="en-US" altLang="en-US" b="0" i="1" dirty="0" smtClean="0">
                                <a:solidFill>
                                  <a:schemeClr val="tx1"/>
                                </a:solidFill>
                                <a:latin typeface="Cambria Math" panose="02040503050406030204" pitchFamily="18" charset="0"/>
                              </a:rPr>
                              <m:t>2</m:t>
                            </m:r>
                          </m:sup>
                        </m:sSup>
                      </m:den>
                    </m:f>
                    <m:r>
                      <a:rPr lang="en-US" altLang="en-US" b="0" i="1" dirty="0" smtClean="0">
                        <a:solidFill>
                          <a:schemeClr val="tx1"/>
                        </a:solidFill>
                        <a:latin typeface="Cambria Math" panose="02040503050406030204" pitchFamily="18" charset="0"/>
                      </a:rPr>
                      <m:t> </m:t>
                    </m:r>
                    <m:f>
                      <m:fPr>
                        <m:ctrlPr>
                          <a:rPr lang="en-US" altLang="en-US" b="0" i="1" dirty="0" smtClean="0">
                            <a:solidFill>
                              <a:schemeClr val="tx1"/>
                            </a:solidFill>
                            <a:latin typeface="Cambria Math" panose="02040503050406030204" pitchFamily="18" charset="0"/>
                          </a:rPr>
                        </m:ctrlPr>
                      </m:fPr>
                      <m:num>
                        <m:acc>
                          <m:accPr>
                            <m:chr m:val="̅"/>
                            <m:ctrlPr>
                              <a:rPr lang="en-US" altLang="en-US" b="0" i="1" dirty="0" smtClean="0">
                                <a:solidFill>
                                  <a:schemeClr val="tx1"/>
                                </a:solidFill>
                                <a:latin typeface="Cambria Math" panose="02040503050406030204" pitchFamily="18" charset="0"/>
                              </a:rPr>
                            </m:ctrlPr>
                          </m:accPr>
                          <m:e>
                            <m:r>
                              <a:rPr lang="en-US" altLang="en-US" b="0" i="1" dirty="0" smtClean="0">
                                <a:solidFill>
                                  <a:schemeClr val="tx1"/>
                                </a:solidFill>
                                <a:latin typeface="Cambria Math" panose="02040503050406030204" pitchFamily="18" charset="0"/>
                              </a:rPr>
                              <m:t>𝑟</m:t>
                            </m:r>
                          </m:e>
                        </m:acc>
                        <m:d>
                          <m:dPr>
                            <m:ctrlPr>
                              <a:rPr lang="en-US" altLang="en-US" b="0" i="1" dirty="0" smtClean="0">
                                <a:solidFill>
                                  <a:schemeClr val="tx1"/>
                                </a:solidFill>
                                <a:latin typeface="Cambria Math" panose="02040503050406030204" pitchFamily="18" charset="0"/>
                              </a:rPr>
                            </m:ctrlPr>
                          </m:dPr>
                          <m:e>
                            <m:r>
                              <a:rPr lang="en-US" altLang="en-US" i="1" dirty="0">
                                <a:solidFill>
                                  <a:schemeClr val="tx1"/>
                                </a:solidFill>
                                <a:latin typeface="Cambria Math" panose="02040503050406030204" pitchFamily="18" charset="0"/>
                              </a:rPr>
                              <m:t>𝑡</m:t>
                            </m:r>
                          </m:e>
                        </m:d>
                      </m:num>
                      <m:den>
                        <m:r>
                          <a:rPr lang="en-US" altLang="en-US" b="0" i="1" dirty="0" smtClean="0">
                            <a:solidFill>
                              <a:schemeClr val="tx1"/>
                            </a:solidFill>
                            <a:latin typeface="Cambria Math" panose="02040503050406030204" pitchFamily="18" charset="0"/>
                          </a:rPr>
                          <m:t>𝑟</m:t>
                        </m:r>
                        <m:d>
                          <m:dPr>
                            <m:ctrlPr>
                              <a:rPr lang="en-US" altLang="en-US" b="0" i="1" dirty="0" smtClean="0">
                                <a:solidFill>
                                  <a:schemeClr val="tx1"/>
                                </a:solidFill>
                                <a:latin typeface="Cambria Math" panose="02040503050406030204" pitchFamily="18" charset="0"/>
                              </a:rPr>
                            </m:ctrlPr>
                          </m:dPr>
                          <m:e>
                            <m:r>
                              <a:rPr lang="en-US" altLang="en-US" b="0" i="1" dirty="0" smtClean="0">
                                <a:solidFill>
                                  <a:schemeClr val="tx1"/>
                                </a:solidFill>
                                <a:latin typeface="Cambria Math" panose="02040503050406030204" pitchFamily="18" charset="0"/>
                              </a:rPr>
                              <m:t>𝑡</m:t>
                            </m:r>
                          </m:e>
                        </m:d>
                      </m:den>
                    </m:f>
                    <m:r>
                      <a:rPr lang="en-US" altLang="en-US" b="0" i="1" dirty="0" smtClean="0">
                        <a:solidFill>
                          <a:schemeClr val="tx1"/>
                        </a:solidFill>
                        <a:latin typeface="Cambria Math" panose="02040503050406030204" pitchFamily="18" charset="0"/>
                      </a:rPr>
                      <m:t>⇒ </m:t>
                    </m:r>
                    <m:f>
                      <m:fPr>
                        <m:ctrlPr>
                          <a:rPr lang="en-US" altLang="en-US" b="0" i="1" smtClean="0">
                            <a:solidFill>
                              <a:schemeClr val="tx1"/>
                            </a:solidFill>
                            <a:latin typeface="Cambria Math" panose="02040503050406030204" pitchFamily="18" charset="0"/>
                          </a:rPr>
                        </m:ctrlPr>
                      </m:fPr>
                      <m:num>
                        <m:acc>
                          <m:accPr>
                            <m:chr m:val="̈"/>
                            <m:ctrlPr>
                              <a:rPr lang="en-US" altLang="en-US" i="1">
                                <a:solidFill>
                                  <a:schemeClr val="tx1"/>
                                </a:solidFill>
                                <a:latin typeface="Cambria Math" panose="02040503050406030204" pitchFamily="18" charset="0"/>
                              </a:rPr>
                            </m:ctrlPr>
                          </m:accPr>
                          <m:e>
                            <m:r>
                              <a:rPr lang="en-US" altLang="en-US" i="1">
                                <a:solidFill>
                                  <a:schemeClr val="tx1"/>
                                </a:solidFill>
                                <a:latin typeface="Cambria Math" panose="02040503050406030204" pitchFamily="18" charset="0"/>
                              </a:rPr>
                              <m:t>𝑎</m:t>
                            </m:r>
                          </m:e>
                        </m:acc>
                      </m:num>
                      <m:den>
                        <m:r>
                          <a:rPr lang="en-US" altLang="en-US" b="0" i="1" smtClean="0">
                            <a:solidFill>
                              <a:schemeClr val="tx1"/>
                            </a:solidFill>
                            <a:latin typeface="Cambria Math" panose="02040503050406030204" pitchFamily="18" charset="0"/>
                          </a:rPr>
                          <m:t>𝑎</m:t>
                        </m:r>
                      </m:den>
                    </m:f>
                    <m:r>
                      <a:rPr lang="en-US" altLang="en-US" b="0" i="1" smtClean="0">
                        <a:solidFill>
                          <a:schemeClr val="tx1"/>
                        </a:solidFill>
                        <a:latin typeface="Cambria Math" panose="02040503050406030204" pitchFamily="18" charset="0"/>
                      </a:rPr>
                      <m:t>=−</m:t>
                    </m:r>
                  </m:oMath>
                </a14:m>
                <a:r>
                  <a:rPr lang="en-US" altLang="en-US" i="1" dirty="0" smtClean="0">
                    <a:solidFill>
                      <a:schemeClr val="tx1"/>
                    </a:solidFill>
                  </a:rPr>
                  <a:t> </a:t>
                </a:r>
                <a14:m>
                  <m:oMath xmlns:m="http://schemas.openxmlformats.org/officeDocument/2006/math">
                    <m:f>
                      <m:fPr>
                        <m:ctrlPr>
                          <a:rPr lang="en-US" altLang="en-US" sz="1800" i="1" dirty="0" smtClean="0">
                            <a:solidFill>
                              <a:schemeClr val="tx1"/>
                            </a:solidFill>
                            <a:latin typeface="Cambria Math" panose="02040503050406030204" pitchFamily="18" charset="0"/>
                          </a:rPr>
                        </m:ctrlPr>
                      </m:fPr>
                      <m:num>
                        <m:r>
                          <a:rPr lang="en-US" altLang="en-US" sz="1800" b="0" i="1" dirty="0" smtClean="0">
                            <a:solidFill>
                              <a:schemeClr val="tx1"/>
                            </a:solidFill>
                            <a:latin typeface="Cambria Math" panose="02040503050406030204" pitchFamily="18" charset="0"/>
                          </a:rPr>
                          <m:t>4</m:t>
                        </m:r>
                        <m:r>
                          <a:rPr lang="en-US" altLang="en-US" sz="1800" b="0" i="1" dirty="0" smtClean="0">
                            <a:solidFill>
                              <a:schemeClr val="tx1"/>
                            </a:solidFill>
                            <a:latin typeface="Cambria Math" panose="02040503050406030204" pitchFamily="18" charset="0"/>
                            <a:ea typeface="Cambria Math" panose="02040503050406030204" pitchFamily="18" charset="0"/>
                          </a:rPr>
                          <m:t>𝜋</m:t>
                        </m:r>
                        <m:r>
                          <a:rPr lang="en-US" altLang="en-US" sz="1800" b="0" i="1" dirty="0" smtClean="0">
                            <a:solidFill>
                              <a:schemeClr val="tx1"/>
                            </a:solidFill>
                            <a:latin typeface="Cambria Math" panose="02040503050406030204" pitchFamily="18" charset="0"/>
                            <a:ea typeface="Cambria Math" panose="02040503050406030204" pitchFamily="18" charset="0"/>
                          </a:rPr>
                          <m:t>𝐺</m:t>
                        </m:r>
                        <m:r>
                          <a:rPr lang="en-US" altLang="en-US" sz="1800" b="0" i="1" dirty="0" smtClean="0">
                            <a:solidFill>
                              <a:schemeClr val="tx1"/>
                            </a:solidFill>
                            <a:latin typeface="Cambria Math" panose="02040503050406030204" pitchFamily="18" charset="0"/>
                            <a:ea typeface="Cambria Math" panose="02040503050406030204" pitchFamily="18" charset="0"/>
                          </a:rPr>
                          <m:t>𝜌</m:t>
                        </m:r>
                      </m:num>
                      <m:den>
                        <m:r>
                          <a:rPr lang="en-US" altLang="en-US" sz="1800" b="0" i="1" dirty="0" smtClean="0">
                            <a:solidFill>
                              <a:schemeClr val="tx1"/>
                            </a:solidFill>
                            <a:latin typeface="Cambria Math" panose="02040503050406030204" pitchFamily="18" charset="0"/>
                          </a:rPr>
                          <m:t>3</m:t>
                        </m:r>
                      </m:den>
                    </m:f>
                    <m:r>
                      <a:rPr lang="en-US" altLang="en-US" sz="1800" b="0" i="1" dirty="0" smtClean="0">
                        <a:solidFill>
                          <a:schemeClr val="tx1"/>
                        </a:solidFill>
                        <a:latin typeface="Cambria Math" panose="02040503050406030204" pitchFamily="18" charset="0"/>
                      </a:rPr>
                      <m:t>,   </m:t>
                    </m:r>
                  </m:oMath>
                </a14:m>
                <a:endParaRPr lang="en-US" altLang="en-US" sz="1800" b="0" i="1" dirty="0" smtClean="0">
                  <a:solidFill>
                    <a:schemeClr val="tx1"/>
                  </a:solidFill>
                  <a:latin typeface="Cambria Math" panose="02040503050406030204" pitchFamily="18" charset="0"/>
                </a:endParaRPr>
              </a:p>
              <a:p>
                <a:pPr algn="ctr"/>
                <a14:m>
                  <m:oMath xmlns:m="http://schemas.openxmlformats.org/officeDocument/2006/math">
                    <m:r>
                      <a:rPr lang="en-US" altLang="en-US" sz="2400" i="1" dirty="0">
                        <a:solidFill>
                          <a:srgbClr val="FF9900"/>
                        </a:solidFill>
                        <a:latin typeface="Cambria Math" panose="02040503050406030204" pitchFamily="18" charset="0"/>
                        <a:ea typeface="Cambria Math" panose="02040503050406030204" pitchFamily="18" charset="0"/>
                      </a:rPr>
                      <m:t>𝜌</m:t>
                    </m:r>
                    <m:r>
                      <a:rPr lang="en-US" altLang="en-US" sz="2400" i="1" dirty="0">
                        <a:solidFill>
                          <a:srgbClr val="FF9900"/>
                        </a:solidFill>
                        <a:latin typeface="Cambria Math" panose="02040503050406030204" pitchFamily="18" charset="0"/>
                        <a:ea typeface="Cambria Math" panose="02040503050406030204" pitchFamily="18" charset="0"/>
                      </a:rPr>
                      <m:t> →</m:t>
                    </m:r>
                    <m:r>
                      <a:rPr lang="en-US" altLang="en-US" sz="2400" i="1" dirty="0">
                        <a:solidFill>
                          <a:srgbClr val="FF9900"/>
                        </a:solidFill>
                        <a:latin typeface="Cambria Math" panose="02040503050406030204" pitchFamily="18" charset="0"/>
                        <a:ea typeface="Cambria Math" panose="02040503050406030204" pitchFamily="18" charset="0"/>
                      </a:rPr>
                      <m:t>𝜌</m:t>
                    </m:r>
                    <m:r>
                      <a:rPr lang="en-US" altLang="en-US" sz="2400" i="1" dirty="0">
                        <a:solidFill>
                          <a:srgbClr val="FF9900"/>
                        </a:solidFill>
                        <a:latin typeface="Cambria Math" panose="02040503050406030204" pitchFamily="18" charset="0"/>
                        <a:ea typeface="Cambria Math" panose="02040503050406030204" pitchFamily="18" charset="0"/>
                      </a:rPr>
                      <m:t>+3</m:t>
                    </m:r>
                    <m:r>
                      <a:rPr lang="en-US" altLang="en-US" sz="2400" i="1" dirty="0">
                        <a:solidFill>
                          <a:srgbClr val="FF9900"/>
                        </a:solidFill>
                        <a:latin typeface="Cambria Math" panose="02040503050406030204" pitchFamily="18" charset="0"/>
                        <a:ea typeface="Cambria Math" panose="02040503050406030204" pitchFamily="18" charset="0"/>
                      </a:rPr>
                      <m:t>𝑃</m:t>
                    </m:r>
                    <m:r>
                      <a:rPr lang="en-US" altLang="en-US" sz="2400" b="0" i="1" dirty="0" smtClean="0">
                        <a:solidFill>
                          <a:schemeClr val="tx1"/>
                        </a:solidFill>
                        <a:latin typeface="Cambria Math" panose="02040503050406030204" pitchFamily="18" charset="0"/>
                      </a:rPr>
                      <m:t>,</m:t>
                    </m:r>
                    <m:r>
                      <a:rPr lang="en-US" altLang="en-US" sz="2400" b="0" i="1" dirty="0" smtClean="0">
                        <a:solidFill>
                          <a:srgbClr val="FF0000"/>
                        </a:solidFill>
                        <a:latin typeface="Cambria Math" panose="02040503050406030204" pitchFamily="18" charset="0"/>
                      </a:rPr>
                      <m:t>                    </m:t>
                    </m:r>
                    <m:f>
                      <m:fPr>
                        <m:ctrlPr>
                          <a:rPr lang="en-US" altLang="en-US" sz="2400" i="1" smtClean="0">
                            <a:solidFill>
                              <a:srgbClr val="FFC000"/>
                            </a:solidFill>
                            <a:latin typeface="Cambria Math" panose="02040503050406030204" pitchFamily="18" charset="0"/>
                          </a:rPr>
                        </m:ctrlPr>
                      </m:fPr>
                      <m:num>
                        <m:acc>
                          <m:accPr>
                            <m:chr m:val="̈"/>
                            <m:ctrlPr>
                              <a:rPr lang="en-US" altLang="en-US" sz="2400" i="1">
                                <a:solidFill>
                                  <a:srgbClr val="FFC000"/>
                                </a:solidFill>
                                <a:latin typeface="Cambria Math" panose="02040503050406030204" pitchFamily="18" charset="0"/>
                              </a:rPr>
                            </m:ctrlPr>
                          </m:accPr>
                          <m:e>
                            <m:r>
                              <a:rPr lang="en-US" altLang="en-US" sz="2400" i="1">
                                <a:solidFill>
                                  <a:srgbClr val="FFC000"/>
                                </a:solidFill>
                                <a:latin typeface="Cambria Math" panose="02040503050406030204" pitchFamily="18" charset="0"/>
                              </a:rPr>
                              <m:t>𝑎</m:t>
                            </m:r>
                          </m:e>
                        </m:acc>
                      </m:num>
                      <m:den>
                        <m:r>
                          <a:rPr lang="en-US" altLang="en-US" sz="2400" i="1">
                            <a:solidFill>
                              <a:srgbClr val="FFC000"/>
                            </a:solidFill>
                            <a:latin typeface="Cambria Math" panose="02040503050406030204" pitchFamily="18" charset="0"/>
                          </a:rPr>
                          <m:t>𝑎</m:t>
                        </m:r>
                      </m:den>
                    </m:f>
                    <m:r>
                      <a:rPr lang="en-US" altLang="en-US" sz="2400" i="1">
                        <a:solidFill>
                          <a:srgbClr val="FFC000"/>
                        </a:solidFill>
                        <a:latin typeface="Cambria Math" panose="02040503050406030204" pitchFamily="18" charset="0"/>
                      </a:rPr>
                      <m:t>=−</m:t>
                    </m:r>
                  </m:oMath>
                </a14:m>
                <a:r>
                  <a:rPr lang="en-US" altLang="en-US" sz="2400" i="1" dirty="0">
                    <a:solidFill>
                      <a:srgbClr val="FFC000"/>
                    </a:solidFill>
                  </a:rPr>
                  <a:t> </a:t>
                </a:r>
                <a14:m>
                  <m:oMath xmlns:m="http://schemas.openxmlformats.org/officeDocument/2006/math">
                    <m:f>
                      <m:fPr>
                        <m:ctrlPr>
                          <a:rPr lang="en-US" altLang="en-US" sz="2400" i="1" dirty="0">
                            <a:solidFill>
                              <a:srgbClr val="FFC000"/>
                            </a:solidFill>
                            <a:latin typeface="Cambria Math" panose="02040503050406030204" pitchFamily="18" charset="0"/>
                          </a:rPr>
                        </m:ctrlPr>
                      </m:fPr>
                      <m:num>
                        <m:r>
                          <a:rPr lang="en-US" altLang="en-US" sz="2400" i="1" dirty="0">
                            <a:solidFill>
                              <a:srgbClr val="FFC000"/>
                            </a:solidFill>
                            <a:latin typeface="Cambria Math" panose="02040503050406030204" pitchFamily="18" charset="0"/>
                          </a:rPr>
                          <m:t>4</m:t>
                        </m:r>
                        <m:r>
                          <a:rPr lang="en-US" altLang="en-US" sz="2400" i="1" dirty="0">
                            <a:solidFill>
                              <a:srgbClr val="FFC000"/>
                            </a:solidFill>
                            <a:latin typeface="Cambria Math" panose="02040503050406030204" pitchFamily="18" charset="0"/>
                            <a:ea typeface="Cambria Math" panose="02040503050406030204" pitchFamily="18" charset="0"/>
                          </a:rPr>
                          <m:t>𝜋</m:t>
                        </m:r>
                        <m:r>
                          <a:rPr lang="en-US" altLang="en-US" sz="2400" b="0" i="1" dirty="0" smtClean="0">
                            <a:solidFill>
                              <a:srgbClr val="FFC000"/>
                            </a:solidFill>
                            <a:latin typeface="Cambria Math" panose="02040503050406030204" pitchFamily="18" charset="0"/>
                            <a:ea typeface="Cambria Math" panose="02040503050406030204" pitchFamily="18" charset="0"/>
                          </a:rPr>
                          <m:t>𝐺</m:t>
                        </m:r>
                        <m:r>
                          <a:rPr lang="en-US" altLang="en-US" sz="2400" b="0" i="1" dirty="0" smtClean="0">
                            <a:solidFill>
                              <a:srgbClr val="FFC000"/>
                            </a:solidFill>
                            <a:latin typeface="Cambria Math" panose="02040503050406030204" pitchFamily="18" charset="0"/>
                            <a:ea typeface="Cambria Math" panose="02040503050406030204" pitchFamily="18" charset="0"/>
                          </a:rPr>
                          <m:t>(</m:t>
                        </m:r>
                        <m:r>
                          <a:rPr lang="en-US" altLang="en-US" sz="2400" i="1" dirty="0">
                            <a:solidFill>
                              <a:srgbClr val="FFC000"/>
                            </a:solidFill>
                            <a:latin typeface="Cambria Math" panose="02040503050406030204" pitchFamily="18" charset="0"/>
                            <a:ea typeface="Cambria Math" panose="02040503050406030204" pitchFamily="18" charset="0"/>
                          </a:rPr>
                          <m:t>𝜌</m:t>
                        </m:r>
                        <m:r>
                          <a:rPr lang="en-US" altLang="en-US" sz="2400" b="0" i="1" dirty="0" smtClean="0">
                            <a:solidFill>
                              <a:srgbClr val="FFC000"/>
                            </a:solidFill>
                            <a:latin typeface="Cambria Math" panose="02040503050406030204" pitchFamily="18" charset="0"/>
                            <a:ea typeface="Cambria Math" panose="02040503050406030204" pitchFamily="18" charset="0"/>
                          </a:rPr>
                          <m:t>+3</m:t>
                        </m:r>
                        <m:r>
                          <a:rPr lang="en-US" altLang="en-US" sz="2400" b="0" i="1" dirty="0" smtClean="0">
                            <a:solidFill>
                              <a:srgbClr val="FFC000"/>
                            </a:solidFill>
                            <a:latin typeface="Cambria Math" panose="02040503050406030204" pitchFamily="18" charset="0"/>
                            <a:ea typeface="Cambria Math" panose="02040503050406030204" pitchFamily="18" charset="0"/>
                          </a:rPr>
                          <m:t>𝑃</m:t>
                        </m:r>
                        <m:r>
                          <a:rPr lang="en-US" altLang="en-US" sz="2400" b="0" i="1" dirty="0" smtClean="0">
                            <a:solidFill>
                              <a:srgbClr val="FFC000"/>
                            </a:solidFill>
                            <a:latin typeface="Cambria Math" panose="02040503050406030204" pitchFamily="18" charset="0"/>
                            <a:ea typeface="Cambria Math" panose="02040503050406030204" pitchFamily="18" charset="0"/>
                          </a:rPr>
                          <m:t>)</m:t>
                        </m:r>
                      </m:num>
                      <m:den>
                        <m:r>
                          <a:rPr lang="en-US" altLang="en-US" sz="2400" i="1" dirty="0">
                            <a:solidFill>
                              <a:srgbClr val="FFC000"/>
                            </a:solidFill>
                            <a:latin typeface="Cambria Math" panose="02040503050406030204" pitchFamily="18" charset="0"/>
                          </a:rPr>
                          <m:t>3</m:t>
                        </m:r>
                      </m:den>
                    </m:f>
                  </m:oMath>
                </a14:m>
                <a:r>
                  <a:rPr lang="en-US" altLang="en-US" sz="2400" i="1" dirty="0" smtClean="0">
                    <a:solidFill>
                      <a:srgbClr val="FF9900"/>
                    </a:solidFill>
                  </a:rPr>
                  <a:t> </a:t>
                </a:r>
              </a:p>
            </p:txBody>
          </p:sp>
        </mc:Choice>
        <mc:Fallback>
          <p:sp>
            <p:nvSpPr>
              <p:cNvPr id="9" name="Rectangle 5"/>
              <p:cNvSpPr>
                <a:spLocks noGrp="1" noRot="1" noChangeAspect="1" noMove="1" noResize="1" noEditPoints="1" noAdjustHandles="1" noChangeArrowheads="1" noChangeShapeType="1" noTextEdit="1"/>
              </p:cNvSpPr>
              <p:nvPr>
                <p:ph type="subTitle" idx="1"/>
              </p:nvPr>
            </p:nvSpPr>
            <p:spPr>
              <a:xfrm>
                <a:off x="447252" y="1531624"/>
                <a:ext cx="7919498" cy="5084965"/>
              </a:xfrm>
              <a:blipFill rotWithShape="0">
                <a:blip r:embed="rId3"/>
                <a:stretch>
                  <a:fillRect t="-600" b="-120"/>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3448666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084" y="2442365"/>
            <a:ext cx="7269480" cy="1325562"/>
          </a:xfrm>
        </p:spPr>
        <p:txBody>
          <a:bodyPr/>
          <a:lstStyle/>
          <a:p>
            <a:r>
              <a:rPr lang="en-US" dirty="0" smtClean="0"/>
              <a:t>III- Cosmological Eras</a:t>
            </a:r>
            <a:endParaRPr lang="en-US" dirty="0"/>
          </a:p>
        </p:txBody>
      </p:sp>
    </p:spTree>
    <p:extLst>
      <p:ext uri="{BB962C8B-B14F-4D97-AF65-F5344CB8AC3E}">
        <p14:creationId xmlns:p14="http://schemas.microsoft.com/office/powerpoint/2010/main" val="3429141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6404" y="758953"/>
            <a:ext cx="7063740" cy="1455728"/>
          </a:xfrm>
        </p:spPr>
        <p:txBody>
          <a:bodyPr>
            <a:normAutofit/>
          </a:bodyPr>
          <a:lstStyle/>
          <a:p>
            <a:r>
              <a:rPr lang="en-US" sz="4800" dirty="0" smtClean="0"/>
              <a:t>Content</a:t>
            </a:r>
            <a:endParaRPr lang="en-US" sz="4800" dirty="0"/>
          </a:p>
        </p:txBody>
      </p:sp>
      <p:sp>
        <p:nvSpPr>
          <p:cNvPr id="3" name="Content Placeholder 2"/>
          <p:cNvSpPr>
            <a:spLocks noGrp="1"/>
          </p:cNvSpPr>
          <p:nvPr>
            <p:ph type="subTitle" idx="1"/>
          </p:nvPr>
        </p:nvSpPr>
        <p:spPr>
          <a:xfrm>
            <a:off x="946404" y="2821840"/>
            <a:ext cx="7063740" cy="3670400"/>
          </a:xfrm>
        </p:spPr>
        <p:txBody>
          <a:bodyPr>
            <a:normAutofit/>
          </a:bodyPr>
          <a:lstStyle/>
          <a:p>
            <a:pPr marL="914400" lvl="1" indent="-514350" algn="l">
              <a:buFont typeface="+mj-lt"/>
              <a:buAutoNum type="romanUcPeriod"/>
            </a:pPr>
            <a:endParaRPr lang="en-US" sz="2000" dirty="0" smtClean="0">
              <a:solidFill>
                <a:schemeClr val="accent1"/>
              </a:solidFill>
            </a:endParaRPr>
          </a:p>
          <a:p>
            <a:pPr marL="914400" lvl="1" indent="-514350" algn="l">
              <a:buFont typeface="+mj-lt"/>
              <a:buAutoNum type="romanUcPeriod"/>
            </a:pPr>
            <a:r>
              <a:rPr lang="en-US" sz="2000" i="1" dirty="0" smtClean="0"/>
              <a:t>Observed Universe</a:t>
            </a:r>
          </a:p>
          <a:p>
            <a:pPr marL="914400" lvl="1" indent="-514350" algn="l">
              <a:buFont typeface="+mj-lt"/>
              <a:buAutoNum type="romanUcPeriod"/>
            </a:pPr>
            <a:r>
              <a:rPr lang="en-US" sz="2000" i="1" dirty="0" smtClean="0"/>
              <a:t>General Relativity and Cosmology</a:t>
            </a:r>
          </a:p>
          <a:p>
            <a:pPr marL="914400" lvl="1" indent="-514350" algn="l">
              <a:buFont typeface="+mj-lt"/>
              <a:buAutoNum type="romanUcPeriod"/>
            </a:pPr>
            <a:r>
              <a:rPr lang="en-US" sz="2000" i="1" dirty="0" smtClean="0"/>
              <a:t>Cosmological Eras</a:t>
            </a:r>
          </a:p>
          <a:p>
            <a:pPr marL="914400" lvl="1" indent="-514350" algn="l">
              <a:buFont typeface="+mj-lt"/>
              <a:buAutoNum type="romanUcPeriod"/>
            </a:pPr>
            <a:r>
              <a:rPr lang="en-US" sz="2000" i="1" dirty="0" smtClean="0"/>
              <a:t>Dark matter</a:t>
            </a:r>
          </a:p>
          <a:p>
            <a:pPr marL="914400" lvl="1" indent="-514350" algn="l">
              <a:buFont typeface="+mj-lt"/>
              <a:buAutoNum type="romanUcPeriod"/>
            </a:pPr>
            <a:r>
              <a:rPr lang="en-US" sz="2000" i="1" dirty="0" smtClean="0"/>
              <a:t>Dark energy</a:t>
            </a:r>
          </a:p>
          <a:p>
            <a:pPr marL="914400" lvl="1" indent="-514350" algn="l">
              <a:buFont typeface="+mj-lt"/>
              <a:buAutoNum type="romanUcPeriod"/>
            </a:pPr>
            <a:r>
              <a:rPr lang="en-US" i="1" dirty="0" smtClean="0"/>
              <a:t>Particle Physics and Cosmology</a:t>
            </a:r>
            <a:endParaRPr lang="en-US" sz="2000" i="1" dirty="0" smtClean="0"/>
          </a:p>
          <a:p>
            <a:pPr marL="514350" indent="-514350">
              <a:buFont typeface="+mj-lt"/>
              <a:buAutoNum type="romanUcPeriod"/>
            </a:pPr>
            <a:endParaRPr lang="en-US" sz="2000" dirty="0">
              <a:solidFill>
                <a:schemeClr val="accent1"/>
              </a:solidFill>
            </a:endParaRPr>
          </a:p>
          <a:p>
            <a:pPr marL="457200" indent="-457200">
              <a:buFont typeface="+mj-lt"/>
              <a:buAutoNum type="arabicPeriod"/>
            </a:pPr>
            <a:endParaRPr lang="en-US" altLang="en-US" sz="2000" dirty="0" smtClean="0">
              <a:solidFill>
                <a:schemeClr val="accent1"/>
              </a:solidFill>
            </a:endParaRPr>
          </a:p>
          <a:p>
            <a:pPr marL="0" indent="0" algn="ctr">
              <a:buNone/>
            </a:pPr>
            <a:endParaRPr lang="en-US" altLang="en-US" sz="4000" dirty="0">
              <a:solidFill>
                <a:schemeClr val="accent1"/>
              </a:solidFill>
            </a:endParaRPr>
          </a:p>
        </p:txBody>
      </p:sp>
    </p:spTree>
    <p:extLst>
      <p:ext uri="{BB962C8B-B14F-4D97-AF65-F5344CB8AC3E}">
        <p14:creationId xmlns:p14="http://schemas.microsoft.com/office/powerpoint/2010/main" val="22065930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29029" name="Rectangle 3"/>
              <p:cNvSpPr>
                <a:spLocks noChangeArrowheads="1"/>
              </p:cNvSpPr>
              <p:nvPr/>
            </p:nvSpPr>
            <p:spPr bwMode="auto">
              <a:xfrm>
                <a:off x="446497" y="863437"/>
                <a:ext cx="8229600" cy="6014423"/>
              </a:xfrm>
              <a:prstGeom prst="rect">
                <a:avLst/>
              </a:prstGeom>
              <a:noFill/>
              <a:ln w="9525">
                <a:noFill/>
                <a:miter lim="800000"/>
                <a:headEnd/>
                <a:tailEnd/>
              </a:ln>
            </p:spPr>
            <p:txBody>
              <a:bodyPr/>
              <a:lstStyle/>
              <a:p>
                <a:pPr marL="342900" indent="-342900" eaLnBrk="1" hangingPunct="1">
                  <a:spcBef>
                    <a:spcPct val="20000"/>
                  </a:spcBef>
                  <a:buClr>
                    <a:schemeClr val="tx2"/>
                  </a:buClr>
                  <a:buFontTx/>
                  <a:buChar char="•"/>
                </a:pPr>
                <a:r>
                  <a:rPr lang="en-GB" sz="1600" dirty="0" smtClean="0">
                    <a:latin typeface="Times New Roman" pitchFamily="18" charset="0"/>
                  </a:rPr>
                  <a:t>Hubble rate H:</a:t>
                </a:r>
              </a:p>
              <a:p>
                <a:pPr lvl="8">
                  <a:spcBef>
                    <a:spcPct val="20000"/>
                  </a:spcBef>
                  <a:buClr>
                    <a:schemeClr val="tx2"/>
                  </a:buClr>
                </a:pPr>
                <a:r>
                  <a:rPr lang="en-GB" sz="1600" dirty="0">
                    <a:latin typeface="Times New Roman" pitchFamily="18" charset="0"/>
                  </a:rPr>
                  <a:t> </a:t>
                </a:r>
                <a:r>
                  <a:rPr lang="en-GB" dirty="0" smtClean="0">
                    <a:latin typeface="Times New Roman" pitchFamily="18" charset="0"/>
                  </a:rPr>
                  <a:t>today t=t</a:t>
                </a:r>
                <a:r>
                  <a:rPr lang="en-GB" baseline="-25000" dirty="0" smtClean="0">
                    <a:latin typeface="Times New Roman" pitchFamily="18" charset="0"/>
                  </a:rPr>
                  <a:t>0,  </a:t>
                </a:r>
                <a:r>
                  <a:rPr lang="en-GB" dirty="0" smtClean="0">
                    <a:latin typeface="Times New Roman" pitchFamily="18" charset="0"/>
                  </a:rPr>
                  <a:t>H(t</a:t>
                </a:r>
                <a:r>
                  <a:rPr lang="en-GB" baseline="-25000" dirty="0" smtClean="0">
                    <a:latin typeface="Times New Roman" pitchFamily="18" charset="0"/>
                  </a:rPr>
                  <a:t>0</a:t>
                </a:r>
                <a:r>
                  <a:rPr lang="en-GB" dirty="0" smtClean="0">
                    <a:latin typeface="Times New Roman" pitchFamily="18" charset="0"/>
                  </a:rPr>
                  <a:t>) =   </a:t>
                </a:r>
                <a:r>
                  <a:rPr lang="en-GB" dirty="0" smtClean="0">
                    <a:solidFill>
                      <a:srgbClr val="FF0000"/>
                    </a:solidFill>
                    <a:latin typeface="Times New Roman" pitchFamily="18" charset="0"/>
                  </a:rPr>
                  <a:t>H</a:t>
                </a:r>
                <a:r>
                  <a:rPr lang="en-GB" baseline="-25000" dirty="0" smtClean="0">
                    <a:solidFill>
                      <a:srgbClr val="FF0000"/>
                    </a:solidFill>
                    <a:latin typeface="Times New Roman" pitchFamily="18" charset="0"/>
                  </a:rPr>
                  <a:t>0 </a:t>
                </a:r>
                <a:r>
                  <a:rPr lang="en-GB" dirty="0">
                    <a:solidFill>
                      <a:srgbClr val="FF0000"/>
                    </a:solidFill>
                    <a:latin typeface="Times New Roman" pitchFamily="18" charset="0"/>
                  </a:rPr>
                  <a:t>= 71 ± 4 km/s/</a:t>
                </a:r>
                <a:r>
                  <a:rPr lang="en-GB" dirty="0" err="1">
                    <a:solidFill>
                      <a:srgbClr val="FF0000"/>
                    </a:solidFill>
                    <a:latin typeface="Times New Roman" pitchFamily="18" charset="0"/>
                  </a:rPr>
                  <a:t>Mpc</a:t>
                </a:r>
                <a:r>
                  <a:rPr lang="en-GB" dirty="0">
                    <a:solidFill>
                      <a:srgbClr val="FF0000"/>
                    </a:solidFill>
                    <a:latin typeface="Times New Roman" pitchFamily="18" charset="0"/>
                  </a:rPr>
                  <a:t> </a:t>
                </a:r>
              </a:p>
              <a:p>
                <a:pPr eaLnBrk="1" hangingPunct="1">
                  <a:spcBef>
                    <a:spcPct val="20000"/>
                  </a:spcBef>
                  <a:buClr>
                    <a:schemeClr val="tx2"/>
                  </a:buClr>
                </a:pPr>
                <a:endParaRPr lang="en-GB" sz="1600" dirty="0">
                  <a:latin typeface="Times New Roman" pitchFamily="18" charset="0"/>
                </a:endParaRPr>
              </a:p>
              <a:p>
                <a:pPr marL="285750" indent="-285750" eaLnBrk="1" hangingPunct="1">
                  <a:spcBef>
                    <a:spcPct val="20000"/>
                  </a:spcBef>
                  <a:buClr>
                    <a:schemeClr val="tx2"/>
                  </a:buClr>
                  <a:buFont typeface="Arial" panose="020B0604020202020204" pitchFamily="34" charset="0"/>
                  <a:buChar char="•"/>
                </a:pPr>
                <a:r>
                  <a:rPr lang="en-GB" sz="1600" dirty="0" smtClean="0">
                    <a:latin typeface="Times New Roman" pitchFamily="18" charset="0"/>
                  </a:rPr>
                  <a:t>Critical density </a:t>
                </a:r>
                <a:r>
                  <a:rPr lang="en-GB" sz="1600" dirty="0" smtClean="0">
                    <a:latin typeface="Times New Roman" pitchFamily="18" charset="0"/>
                    <a:sym typeface="Symbol" panose="05050102010706020507" pitchFamily="18" charset="2"/>
                  </a:rPr>
                  <a:t></a:t>
                </a:r>
                <a:r>
                  <a:rPr lang="en-GB" sz="1600" baseline="-25000" dirty="0" smtClean="0">
                    <a:latin typeface="Times New Roman" pitchFamily="18" charset="0"/>
                    <a:sym typeface="Symbol" panose="05050102010706020507" pitchFamily="18" charset="2"/>
                  </a:rPr>
                  <a:t>c</a:t>
                </a:r>
                <a:r>
                  <a:rPr lang="en-GB" sz="1600" dirty="0" smtClean="0">
                    <a:latin typeface="Times New Roman" pitchFamily="18" charset="0"/>
                  </a:rPr>
                  <a:t>:						 	</a:t>
                </a:r>
              </a:p>
              <a:p>
                <a:pPr eaLnBrk="1" hangingPunct="1">
                  <a:spcBef>
                    <a:spcPct val="20000"/>
                  </a:spcBef>
                  <a:buClr>
                    <a:schemeClr val="tx2"/>
                  </a:buClr>
                </a:pPr>
                <a:endParaRPr lang="en-GB" sz="1600" i="1" dirty="0" smtClean="0">
                  <a:latin typeface="Times New Roman" pitchFamily="18" charset="0"/>
                </a:endParaRPr>
              </a:p>
              <a:p>
                <a:pPr eaLnBrk="1" hangingPunct="1">
                  <a:spcBef>
                    <a:spcPct val="20000"/>
                  </a:spcBef>
                  <a:buClr>
                    <a:schemeClr val="tx2"/>
                  </a:buClr>
                </a:pPr>
                <a14:m>
                  <m:oMath xmlns:m="http://schemas.openxmlformats.org/officeDocument/2006/math">
                    <m:r>
                      <a:rPr lang="en-US" sz="2000" b="0" i="1" smtClean="0">
                        <a:latin typeface="Cambria Math" panose="02040503050406030204" pitchFamily="18" charset="0"/>
                      </a:rPr>
                      <m:t>         </m:t>
                    </m:r>
                    <m:r>
                      <a:rPr lang="en-US" sz="2000" b="0" i="1" smtClean="0">
                        <a:latin typeface="Cambria Math" panose="02040503050406030204" pitchFamily="18" charset="0"/>
                      </a:rPr>
                      <m:t>𝑘</m:t>
                    </m:r>
                    <m:r>
                      <a:rPr lang="en-US" sz="2000" b="0" i="1" smtClean="0">
                        <a:latin typeface="Cambria Math" panose="02040503050406030204" pitchFamily="18" charset="0"/>
                      </a:rPr>
                      <m:t>=</m:t>
                    </m:r>
                    <m:sSup>
                      <m:sSupPr>
                        <m:ctrlPr>
                          <a:rPr lang="en-US" sz="2000" b="0" i="1" smtClean="0">
                            <a:latin typeface="Cambria Math" panose="02040503050406030204" pitchFamily="18" charset="0"/>
                          </a:rPr>
                        </m:ctrlPr>
                      </m:sSupPr>
                      <m:e>
                        <m:acc>
                          <m:accPr>
                            <m:chr m:val="̇"/>
                            <m:ctrlPr>
                              <a:rPr lang="en-US" sz="2000" b="0" i="1" smtClean="0">
                                <a:latin typeface="Cambria Math" panose="02040503050406030204" pitchFamily="18" charset="0"/>
                              </a:rPr>
                            </m:ctrlPr>
                          </m:accPr>
                          <m:e>
                            <m:r>
                              <a:rPr lang="en-US" sz="2000" b="0" i="1" smtClean="0">
                                <a:latin typeface="Cambria Math" panose="02040503050406030204" pitchFamily="18" charset="0"/>
                              </a:rPr>
                              <m:t>𝑎</m:t>
                            </m:r>
                          </m:e>
                        </m:acc>
                      </m:e>
                      <m:sup>
                        <m:r>
                          <a:rPr lang="en-US" sz="2000" b="0" i="1" smtClean="0">
                            <a:latin typeface="Cambria Math" panose="02040503050406030204" pitchFamily="18" charset="0"/>
                          </a:rPr>
                          <m:t>2</m:t>
                        </m:r>
                      </m:sup>
                    </m:sSup>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𝜌</m:t>
                            </m:r>
                          </m:num>
                          <m:den>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ea typeface="Cambria Math" panose="02040503050406030204" pitchFamily="18" charset="0"/>
                                  </a:rPr>
                                  <m:t>𝜌</m:t>
                                </m:r>
                              </m:e>
                              <m:sub>
                                <m:r>
                                  <a:rPr lang="en-US" sz="2000" b="0" i="1" smtClean="0">
                                    <a:latin typeface="Cambria Math" panose="02040503050406030204" pitchFamily="18" charset="0"/>
                                  </a:rPr>
                                  <m:t>𝑐</m:t>
                                </m:r>
                              </m:sub>
                            </m:sSub>
                          </m:den>
                        </m:f>
                        <m:r>
                          <a:rPr lang="en-US" sz="2000" b="0" i="1" smtClean="0">
                            <a:latin typeface="Cambria Math" panose="02040503050406030204" pitchFamily="18" charset="0"/>
                          </a:rPr>
                          <m:t>−1</m:t>
                        </m:r>
                      </m:e>
                    </m:d>
                  </m:oMath>
                </a14:m>
                <a:r>
                  <a:rPr lang="en-GB" sz="2000" dirty="0" smtClean="0">
                    <a:latin typeface="Times New Roman" pitchFamily="18" charset="0"/>
                  </a:rPr>
                  <a:t>,</a:t>
                </a:r>
              </a:p>
              <a:p>
                <a:pPr eaLnBrk="1" hangingPunct="1">
                  <a:spcBef>
                    <a:spcPct val="20000"/>
                  </a:spcBef>
                  <a:buClr>
                    <a:schemeClr val="tx2"/>
                  </a:buClr>
                </a:pPr>
                <a:endParaRPr lang="en-GB" sz="1600" dirty="0" smtClean="0">
                  <a:latin typeface="Times New Roman" pitchFamily="18" charset="0"/>
                </a:endParaRPr>
              </a:p>
              <a:p>
                <a:pPr marL="342900" indent="-342900">
                  <a:spcBef>
                    <a:spcPct val="20000"/>
                  </a:spcBef>
                  <a:buClr>
                    <a:schemeClr val="tx2"/>
                  </a:buClr>
                  <a:buFontTx/>
                  <a:buChar char="•"/>
                </a:pPr>
                <a:r>
                  <a:rPr lang="en-GB" sz="1600" dirty="0" smtClean="0">
                    <a:latin typeface="Times New Roman" pitchFamily="18" charset="0"/>
                  </a:rPr>
                  <a:t>Density </a:t>
                </a:r>
                <a:r>
                  <a:rPr lang="en-GB" sz="1600" dirty="0">
                    <a:latin typeface="Times New Roman" pitchFamily="18" charset="0"/>
                  </a:rPr>
                  <a:t>parameters </a:t>
                </a:r>
                <a:r>
                  <a:rPr lang="en-GB" sz="1600" dirty="0">
                    <a:latin typeface="Times New Roman" pitchFamily="18" charset="0"/>
                    <a:sym typeface="Symbol" panose="05050102010706020507" pitchFamily="18" charset="2"/>
                  </a:rPr>
                  <a:t> </a:t>
                </a:r>
                <a:r>
                  <a:rPr lang="en-GB" sz="1600" dirty="0" smtClean="0">
                    <a:latin typeface="Times New Roman" pitchFamily="18" charset="0"/>
                  </a:rPr>
                  <a:t>:           </a:t>
                </a:r>
                <a:r>
                  <a:rPr lang="en-GB" dirty="0" smtClean="0">
                    <a:latin typeface="Times New Roman" pitchFamily="18" charset="0"/>
                    <a:sym typeface="Symbol" panose="05050102010706020507" pitchFamily="18" charset="2"/>
                  </a:rPr>
                  <a:t></a:t>
                </a:r>
                <a:r>
                  <a:rPr lang="en-GB" baseline="-25000" dirty="0">
                    <a:latin typeface="Times New Roman" pitchFamily="18" charset="0"/>
                    <a:sym typeface="Symbol" panose="05050102010706020507" pitchFamily="18" charset="2"/>
                  </a:rPr>
                  <a:t>m</a:t>
                </a:r>
                <a:r>
                  <a:rPr lang="en-GB" dirty="0">
                    <a:latin typeface="Times New Roman" pitchFamily="18" charset="0"/>
                    <a:sym typeface="Symbol" panose="05050102010706020507" pitchFamily="18" charset="2"/>
                  </a:rPr>
                  <a:t> + </a:t>
                </a:r>
                <a:r>
                  <a:rPr lang="en-GB" baseline="-25000" dirty="0">
                    <a:latin typeface="Times New Roman" pitchFamily="18" charset="0"/>
                    <a:sym typeface="Symbol" panose="05050102010706020507" pitchFamily="18" charset="2"/>
                  </a:rPr>
                  <a:t>DE</a:t>
                </a:r>
                <a:r>
                  <a:rPr lang="en-GB" dirty="0">
                    <a:latin typeface="Times New Roman" pitchFamily="18" charset="0"/>
                    <a:sym typeface="Symbol" panose="05050102010706020507" pitchFamily="18" charset="2"/>
                  </a:rPr>
                  <a:t> + </a:t>
                </a:r>
                <a:r>
                  <a:rPr lang="en-GB" dirty="0" smtClean="0">
                    <a:latin typeface="Times New Roman" pitchFamily="18" charset="0"/>
                    <a:sym typeface="Symbol" panose="05050102010706020507" pitchFamily="18" charset="2"/>
                  </a:rPr>
                  <a:t></a:t>
                </a:r>
                <a:r>
                  <a:rPr lang="en-GB" baseline="-25000" dirty="0">
                    <a:latin typeface="Times New Roman" pitchFamily="18" charset="0"/>
                    <a:sym typeface="Symbol" panose="05050102010706020507" pitchFamily="18" charset="2"/>
                  </a:rPr>
                  <a:t>R</a:t>
                </a:r>
                <a:r>
                  <a:rPr lang="en-GB" dirty="0" smtClean="0">
                    <a:latin typeface="Times New Roman" pitchFamily="18" charset="0"/>
                    <a:sym typeface="Symbol" panose="05050102010706020507" pitchFamily="18" charset="2"/>
                  </a:rPr>
                  <a:t> </a:t>
                </a:r>
                <a:r>
                  <a:rPr lang="en-GB" dirty="0">
                    <a:latin typeface="Times New Roman" pitchFamily="18" charset="0"/>
                    <a:sym typeface="Symbol" panose="05050102010706020507" pitchFamily="18" charset="2"/>
                  </a:rPr>
                  <a:t>+ </a:t>
                </a:r>
                <a:r>
                  <a:rPr lang="en-GB" dirty="0" smtClean="0">
                    <a:latin typeface="Times New Roman" pitchFamily="18" charset="0"/>
                    <a:sym typeface="Symbol" panose="05050102010706020507" pitchFamily="18" charset="2"/>
                  </a:rPr>
                  <a:t></a:t>
                </a:r>
                <a:r>
                  <a:rPr lang="en-GB" baseline="-25000" dirty="0">
                    <a:latin typeface="Times New Roman" pitchFamily="18" charset="0"/>
                    <a:sym typeface="Symbol" panose="05050102010706020507" pitchFamily="18" charset="2"/>
                  </a:rPr>
                  <a:t>k</a:t>
                </a:r>
                <a:r>
                  <a:rPr lang="en-GB" dirty="0" smtClean="0">
                    <a:latin typeface="Times New Roman" pitchFamily="18" charset="0"/>
                    <a:sym typeface="Symbol" panose="05050102010706020507" pitchFamily="18" charset="2"/>
                  </a:rPr>
                  <a:t> </a:t>
                </a:r>
                <a:r>
                  <a:rPr lang="en-GB" dirty="0">
                    <a:latin typeface="Times New Roman" pitchFamily="18" charset="0"/>
                    <a:sym typeface="Symbol" panose="05050102010706020507" pitchFamily="18" charset="2"/>
                  </a:rPr>
                  <a:t>=</a:t>
                </a:r>
                <a:r>
                  <a:rPr lang="en-GB" dirty="0" smtClean="0">
                    <a:latin typeface="Times New Roman" pitchFamily="18" charset="0"/>
                    <a:sym typeface="Symbol" panose="05050102010706020507" pitchFamily="18" charset="2"/>
                  </a:rPr>
                  <a:t>1</a:t>
                </a:r>
                <a:r>
                  <a:rPr lang="en-GB" sz="1600" dirty="0" smtClean="0">
                    <a:latin typeface="Times New Roman" pitchFamily="18" charset="0"/>
                    <a:sym typeface="Symbol" panose="05050102010706020507" pitchFamily="18" charset="2"/>
                  </a:rPr>
                  <a:t>,      	</a:t>
                </a:r>
                <a:r>
                  <a:rPr lang="en-GB" sz="2800" dirty="0">
                    <a:latin typeface="Times New Roman" pitchFamily="18" charset="0"/>
                    <a:sym typeface="Symbol" panose="05050102010706020507" pitchFamily="18" charset="2"/>
                  </a:rPr>
                  <a:t> </a:t>
                </a:r>
                <a:r>
                  <a:rPr lang="en-GB" dirty="0" smtClean="0">
                    <a:latin typeface="Times New Roman" pitchFamily="18" charset="0"/>
                    <a:sym typeface="Symbol" panose="05050102010706020507" pitchFamily="18" charset="2"/>
                  </a:rPr>
                  <a:t></a:t>
                </a:r>
                <a:r>
                  <a:rPr lang="en-GB" baseline="-25000" dirty="0" smtClean="0">
                    <a:latin typeface="Times New Roman" pitchFamily="18" charset="0"/>
                    <a:sym typeface="Symbol" panose="05050102010706020507" pitchFamily="18" charset="2"/>
                  </a:rPr>
                  <a:t>k </a:t>
                </a:r>
                <a:r>
                  <a:rPr lang="en-GB" dirty="0" smtClean="0">
                    <a:latin typeface="Times New Roman" pitchFamily="18" charset="0"/>
                    <a:sym typeface="Symbol" panose="05050102010706020507" pitchFamily="18" charset="2"/>
                  </a:rPr>
                  <a:t>=</a:t>
                </a:r>
                <a14:m>
                  <m:oMath xmlns:m="http://schemas.openxmlformats.org/officeDocument/2006/math">
                    <m:f>
                      <m:fPr>
                        <m:ctrlPr>
                          <a:rPr lang="en-GB" i="1" dirty="0" smtClean="0">
                            <a:latin typeface="Cambria Math" panose="02040503050406030204" pitchFamily="18" charset="0"/>
                            <a:sym typeface="Symbol" panose="05050102010706020507" pitchFamily="18" charset="2"/>
                          </a:rPr>
                        </m:ctrlPr>
                      </m:fPr>
                      <m:num>
                        <m:r>
                          <a:rPr lang="en-US" b="0" i="1" dirty="0" smtClean="0">
                            <a:latin typeface="Cambria Math" panose="02040503050406030204" pitchFamily="18" charset="0"/>
                            <a:sym typeface="Symbol" panose="05050102010706020507" pitchFamily="18" charset="2"/>
                          </a:rPr>
                          <m:t>𝑘</m:t>
                        </m:r>
                      </m:num>
                      <m:den>
                        <m:sSup>
                          <m:sSupPr>
                            <m:ctrlPr>
                              <a:rPr lang="en-GB" i="1" dirty="0" smtClean="0">
                                <a:latin typeface="Cambria Math" panose="02040503050406030204" pitchFamily="18" charset="0"/>
                                <a:sym typeface="Symbol" panose="05050102010706020507" pitchFamily="18" charset="2"/>
                              </a:rPr>
                            </m:ctrlPr>
                          </m:sSupPr>
                          <m:e>
                            <m:r>
                              <a:rPr lang="en-US" b="0" i="1" dirty="0" smtClean="0">
                                <a:latin typeface="Cambria Math" panose="02040503050406030204" pitchFamily="18" charset="0"/>
                                <a:sym typeface="Symbol" panose="05050102010706020507" pitchFamily="18" charset="2"/>
                              </a:rPr>
                              <m:t>𝑎</m:t>
                            </m:r>
                          </m:e>
                          <m:sup>
                            <m:r>
                              <a:rPr lang="en-US" b="0" i="1" dirty="0" smtClean="0">
                                <a:latin typeface="Cambria Math" panose="02040503050406030204" pitchFamily="18" charset="0"/>
                                <a:sym typeface="Symbol" panose="05050102010706020507" pitchFamily="18" charset="2"/>
                              </a:rPr>
                              <m:t>2</m:t>
                            </m:r>
                          </m:sup>
                        </m:sSup>
                        <m:sSub>
                          <m:sSubPr>
                            <m:ctrlPr>
                              <a:rPr lang="en-GB" i="1" dirty="0" smtClean="0">
                                <a:latin typeface="Cambria Math" panose="02040503050406030204" pitchFamily="18" charset="0"/>
                                <a:sym typeface="Symbol" panose="05050102010706020507" pitchFamily="18" charset="2"/>
                              </a:rPr>
                            </m:ctrlPr>
                          </m:sSubPr>
                          <m:e>
                            <m:r>
                              <a:rPr lang="en-GB" i="1" dirty="0" smtClean="0">
                                <a:latin typeface="Cambria Math" panose="02040503050406030204" pitchFamily="18" charset="0"/>
                                <a:ea typeface="Cambria Math" panose="02040503050406030204" pitchFamily="18" charset="0"/>
                                <a:sym typeface="Symbol" panose="05050102010706020507" pitchFamily="18" charset="2"/>
                              </a:rPr>
                              <m:t>𝜌</m:t>
                            </m:r>
                          </m:e>
                          <m:sub>
                            <m:r>
                              <a:rPr lang="en-US" b="0" i="1" dirty="0" smtClean="0">
                                <a:latin typeface="Cambria Math" panose="02040503050406030204" pitchFamily="18" charset="0"/>
                                <a:sym typeface="Symbol" panose="05050102010706020507" pitchFamily="18" charset="2"/>
                              </a:rPr>
                              <m:t>𝑐</m:t>
                            </m:r>
                          </m:sub>
                        </m:sSub>
                      </m:den>
                    </m:f>
                  </m:oMath>
                </a14:m>
                <a:endParaRPr lang="en-GB" dirty="0" smtClean="0">
                  <a:latin typeface="Times New Roman" pitchFamily="18" charset="0"/>
                  <a:sym typeface="Symbol" panose="05050102010706020507" pitchFamily="18" charset="2"/>
                </a:endParaRPr>
              </a:p>
              <a:p>
                <a:pPr marL="342900" indent="-342900">
                  <a:spcBef>
                    <a:spcPct val="20000"/>
                  </a:spcBef>
                  <a:buClr>
                    <a:schemeClr val="tx2"/>
                  </a:buClr>
                  <a:buFontTx/>
                  <a:buChar char="•"/>
                </a:pPr>
                <a:endParaRPr lang="en-GB" sz="1600" dirty="0">
                  <a:latin typeface="Times New Roman" pitchFamily="18" charset="0"/>
                </a:endParaRPr>
              </a:p>
              <a:p>
                <a:pPr marL="342900" indent="-342900" eaLnBrk="1" hangingPunct="1">
                  <a:spcBef>
                    <a:spcPct val="20000"/>
                  </a:spcBef>
                  <a:buClr>
                    <a:schemeClr val="tx2"/>
                  </a:buClr>
                  <a:buFontTx/>
                  <a:buChar char="•"/>
                </a:pPr>
                <a:r>
                  <a:rPr lang="en-GB" sz="1600" dirty="0" smtClean="0">
                    <a:latin typeface="Times New Roman" pitchFamily="18" charset="0"/>
                  </a:rPr>
                  <a:t>Deceleration parameter </a:t>
                </a:r>
                <a:r>
                  <a:rPr lang="en-GB" sz="1600" i="1" dirty="0" smtClean="0">
                    <a:latin typeface="Times New Roman" pitchFamily="18" charset="0"/>
                  </a:rPr>
                  <a:t>q </a:t>
                </a:r>
                <a:r>
                  <a:rPr lang="en-GB" sz="1600" dirty="0" smtClean="0">
                    <a:latin typeface="Times New Roman" pitchFamily="18" charset="0"/>
                  </a:rPr>
                  <a:t>:  </a:t>
                </a:r>
              </a:p>
              <a:p>
                <a:pPr marL="342900" indent="-342900" eaLnBrk="1" hangingPunct="1">
                  <a:spcBef>
                    <a:spcPct val="20000"/>
                  </a:spcBef>
                  <a:buClr>
                    <a:schemeClr val="tx2"/>
                  </a:buClr>
                  <a:buFontTx/>
                  <a:buChar char="•"/>
                </a:pPr>
                <a:endParaRPr lang="en-GB" sz="1600" dirty="0">
                  <a:latin typeface="Times New Roman" pitchFamily="18" charset="0"/>
                </a:endParaRPr>
              </a:p>
              <a:p>
                <a:pPr marL="342900" indent="-342900" eaLnBrk="1" hangingPunct="1">
                  <a:spcBef>
                    <a:spcPct val="20000"/>
                  </a:spcBef>
                  <a:buClr>
                    <a:schemeClr val="tx2"/>
                  </a:buClr>
                  <a:buFontTx/>
                  <a:buChar char="•"/>
                </a:pPr>
                <a:endParaRPr lang="en-GB" sz="1600" dirty="0" smtClean="0">
                  <a:latin typeface="Times New Roman" pitchFamily="18" charset="0"/>
                </a:endParaRPr>
              </a:p>
              <a:p>
                <a:pPr marL="342900" indent="-342900" eaLnBrk="1" hangingPunct="1">
                  <a:spcBef>
                    <a:spcPct val="20000"/>
                  </a:spcBef>
                  <a:buClr>
                    <a:schemeClr val="tx2"/>
                  </a:buClr>
                  <a:buFontTx/>
                  <a:buChar char="•"/>
                </a:pPr>
                <a:endParaRPr lang="en-GB" sz="1600" dirty="0">
                  <a:latin typeface="Times New Roman" pitchFamily="18" charset="0"/>
                </a:endParaRPr>
              </a:p>
              <a:p>
                <a:pPr marL="285750" indent="-285750">
                  <a:spcBef>
                    <a:spcPct val="20000"/>
                  </a:spcBef>
                  <a:buClr>
                    <a:schemeClr val="tx2"/>
                  </a:buClr>
                  <a:buFont typeface="Arial" panose="020B0604020202020204" pitchFamily="34" charset="0"/>
                  <a:buChar char="•"/>
                </a:pPr>
                <a:r>
                  <a:rPr lang="en-GB" sz="1600" dirty="0" smtClean="0">
                    <a:latin typeface="Times New Roman" pitchFamily="18" charset="0"/>
                  </a:rPr>
                  <a:t>Age of the Universe</a:t>
                </a:r>
              </a:p>
              <a:p>
                <a:pPr>
                  <a:spcBef>
                    <a:spcPct val="20000"/>
                  </a:spcBef>
                  <a:buClr>
                    <a:schemeClr val="tx2"/>
                  </a:buClr>
                </a:pPr>
                <a:r>
                  <a:rPr lang="en-GB" dirty="0" smtClean="0"/>
                  <a:t>	</a:t>
                </a:r>
                <a14:m>
                  <m:oMath xmlns:m="http://schemas.openxmlformats.org/officeDocument/2006/math">
                    <m:r>
                      <m:rPr>
                        <m:nor/>
                      </m:rPr>
                      <a:rPr lang="en-GB" dirty="0">
                        <a:latin typeface="Times New Roman" pitchFamily="18" charset="0"/>
                      </a:rPr>
                      <m:t>t</m:t>
                    </m:r>
                    <m:r>
                      <m:rPr>
                        <m:nor/>
                      </m:rPr>
                      <a:rPr lang="en-GB" baseline="-25000" dirty="0">
                        <a:latin typeface="Times New Roman" pitchFamily="18" charset="0"/>
                      </a:rPr>
                      <m:t>0</m:t>
                    </m:r>
                    <m:r>
                      <m:rPr>
                        <m:nor/>
                      </m:rPr>
                      <a:rPr lang="en-GB" dirty="0">
                        <a:latin typeface="Times New Roman" pitchFamily="18" charset="0"/>
                      </a:rPr>
                      <m:t>=</m:t>
                    </m:r>
                    <m:nary>
                      <m:naryPr>
                        <m:ctrlPr>
                          <a:rPr lang="en-GB" i="1" dirty="0" smtClean="0">
                            <a:latin typeface="Cambria Math" panose="02040503050406030204" pitchFamily="18" charset="0"/>
                          </a:rPr>
                        </m:ctrlPr>
                      </m:naryPr>
                      <m:sub>
                        <m:r>
                          <m:rPr>
                            <m:brk m:alnAt="23"/>
                          </m:rPr>
                          <a:rPr lang="en-US" b="0" i="1" dirty="0" smtClean="0">
                            <a:latin typeface="Cambria Math" panose="02040503050406030204" pitchFamily="18" charset="0"/>
                          </a:rPr>
                          <m:t>0</m:t>
                        </m:r>
                      </m:sub>
                      <m:sup>
                        <m:r>
                          <m:rPr>
                            <m:nor/>
                          </m:rPr>
                          <a:rPr lang="en-GB" dirty="0">
                            <a:latin typeface="Times New Roman" pitchFamily="18" charset="0"/>
                          </a:rPr>
                          <m:t>t</m:t>
                        </m:r>
                        <m:r>
                          <m:rPr>
                            <m:nor/>
                          </m:rPr>
                          <a:rPr lang="en-GB" baseline="-25000" dirty="0">
                            <a:latin typeface="Times New Roman" pitchFamily="18" charset="0"/>
                          </a:rPr>
                          <m:t>0</m:t>
                        </m:r>
                      </m:sup>
                      <m:e>
                        <m:r>
                          <a:rPr lang="en-US" b="0" i="1" dirty="0" smtClean="0">
                            <a:latin typeface="Cambria Math" panose="02040503050406030204" pitchFamily="18" charset="0"/>
                          </a:rPr>
                          <m:t>𝑑𝑡</m:t>
                        </m:r>
                      </m:e>
                    </m:nary>
                    <m:r>
                      <m:rPr>
                        <m:nor/>
                      </m:rPr>
                      <a:rPr lang="en-GB" dirty="0">
                        <a:latin typeface="Times New Roman" pitchFamily="18" charset="0"/>
                      </a:rPr>
                      <m:t> </m:t>
                    </m:r>
                  </m:oMath>
                </a14:m>
                <a:r>
                  <a:rPr lang="en-GB" dirty="0" smtClean="0">
                    <a:latin typeface="Times New Roman" pitchFamily="18" charset="0"/>
                  </a:rPr>
                  <a:t>=</a:t>
                </a:r>
                <a14:m>
                  <m:oMath xmlns:m="http://schemas.openxmlformats.org/officeDocument/2006/math">
                    <m:nary>
                      <m:naryPr>
                        <m:ctrlPr>
                          <a:rPr lang="en-GB" i="1" dirty="0" smtClean="0">
                            <a:latin typeface="Cambria Math" panose="02040503050406030204" pitchFamily="18" charset="0"/>
                          </a:rPr>
                        </m:ctrlPr>
                      </m:naryPr>
                      <m:sub>
                        <m:r>
                          <m:rPr>
                            <m:brk m:alnAt="23"/>
                          </m:rPr>
                          <a:rPr lang="en-US" b="0" i="1" dirty="0" smtClean="0">
                            <a:latin typeface="Cambria Math" panose="02040503050406030204" pitchFamily="18" charset="0"/>
                          </a:rPr>
                          <m:t>0</m:t>
                        </m:r>
                      </m:sub>
                      <m:sup>
                        <m:r>
                          <a:rPr lang="en-US" b="0" i="1" dirty="0" smtClean="0">
                            <a:latin typeface="Cambria Math" panose="02040503050406030204" pitchFamily="18" charset="0"/>
                          </a:rPr>
                          <m:t>1</m:t>
                        </m:r>
                      </m:sup>
                      <m:e>
                        <m:f>
                          <m:fPr>
                            <m:ctrlPr>
                              <a:rPr lang="en-US" i="1" dirty="0">
                                <a:latin typeface="Cambria Math" panose="02040503050406030204" pitchFamily="18" charset="0"/>
                              </a:rPr>
                            </m:ctrlPr>
                          </m:fPr>
                          <m:num>
                            <m:r>
                              <a:rPr lang="en-US" b="0" i="1" dirty="0" smtClean="0">
                                <a:latin typeface="Cambria Math" panose="02040503050406030204" pitchFamily="18" charset="0"/>
                              </a:rPr>
                              <m:t>𝑑𝑎</m:t>
                            </m:r>
                          </m:num>
                          <m:den>
                            <m:acc>
                              <m:accPr>
                                <m:chr m:val="̇"/>
                                <m:ctrlPr>
                                  <a:rPr lang="en-US" i="1" dirty="0">
                                    <a:latin typeface="Cambria Math" panose="02040503050406030204" pitchFamily="18" charset="0"/>
                                  </a:rPr>
                                </m:ctrlPr>
                              </m:accPr>
                              <m:e>
                                <m:r>
                                  <a:rPr lang="en-US" i="1" dirty="0">
                                    <a:latin typeface="Cambria Math" panose="02040503050406030204" pitchFamily="18" charset="0"/>
                                  </a:rPr>
                                  <m:t>𝑎</m:t>
                                </m:r>
                              </m:e>
                            </m:acc>
                          </m:den>
                        </m:f>
                      </m:e>
                    </m:nary>
                  </m:oMath>
                </a14:m>
                <a:r>
                  <a:rPr lang="en-GB" dirty="0" smtClean="0">
                    <a:latin typeface="Times New Roman" pitchFamily="18" charset="0"/>
                  </a:rPr>
                  <a:t> </a:t>
                </a:r>
                <a14:m>
                  <m:oMath xmlns:m="http://schemas.openxmlformats.org/officeDocument/2006/math">
                    <m:r>
                      <a:rPr lang="en-US" b="0" i="1" dirty="0" smtClean="0">
                        <a:latin typeface="Cambria Math" panose="02040503050406030204" pitchFamily="18" charset="0"/>
                      </a:rPr>
                      <m:t>=</m:t>
                    </m:r>
                    <m:nary>
                      <m:naryPr>
                        <m:ctrlPr>
                          <a:rPr lang="en-GB" i="1" dirty="0" smtClean="0">
                            <a:latin typeface="Cambria Math" panose="02040503050406030204" pitchFamily="18" charset="0"/>
                          </a:rPr>
                        </m:ctrlPr>
                      </m:naryPr>
                      <m:sub>
                        <m:r>
                          <m:rPr>
                            <m:brk m:alnAt="23"/>
                          </m:rPr>
                          <a:rPr lang="en-US" i="1" dirty="0">
                            <a:latin typeface="Cambria Math" panose="02040503050406030204" pitchFamily="18" charset="0"/>
                          </a:rPr>
                          <m:t>0</m:t>
                        </m:r>
                      </m:sub>
                      <m:sup>
                        <m:r>
                          <m:rPr>
                            <m:nor/>
                          </m:rPr>
                          <a:rPr lang="en-US" dirty="0">
                            <a:latin typeface="Cambria Math" panose="02040503050406030204" pitchFamily="18" charset="0"/>
                          </a:rPr>
                          <m:t>1</m:t>
                        </m:r>
                      </m:sup>
                      <m:e>
                        <m:f>
                          <m:fPr>
                            <m:ctrlPr>
                              <a:rPr lang="en-US" i="1" dirty="0" smtClean="0">
                                <a:latin typeface="Cambria Math" panose="02040503050406030204" pitchFamily="18" charset="0"/>
                              </a:rPr>
                            </m:ctrlPr>
                          </m:fPr>
                          <m:num>
                            <m:r>
                              <a:rPr lang="en-US" b="0" i="1" dirty="0" smtClean="0">
                                <a:latin typeface="Cambria Math" panose="02040503050406030204" pitchFamily="18" charset="0"/>
                              </a:rPr>
                              <m:t>𝑑𝑎</m:t>
                            </m:r>
                          </m:num>
                          <m:den>
                            <m:r>
                              <a:rPr lang="en-US" b="0" i="1" dirty="0" smtClean="0">
                                <a:latin typeface="Cambria Math" panose="02040503050406030204" pitchFamily="18" charset="0"/>
                              </a:rPr>
                              <m:t>𝑎</m:t>
                            </m:r>
                            <m:r>
                              <a:rPr lang="en-US" b="0" i="1" dirty="0" smtClean="0">
                                <a:latin typeface="Cambria Math" panose="02040503050406030204" pitchFamily="18" charset="0"/>
                              </a:rPr>
                              <m:t> </m:t>
                            </m:r>
                            <m:r>
                              <a:rPr lang="en-US" b="0" i="1" dirty="0" smtClean="0">
                                <a:latin typeface="Cambria Math" panose="02040503050406030204" pitchFamily="18" charset="0"/>
                              </a:rPr>
                              <m:t>𝐻</m:t>
                            </m:r>
                          </m:den>
                        </m:f>
                      </m:e>
                    </m:nary>
                  </m:oMath>
                </a14:m>
                <a:endParaRPr lang="en-GB" dirty="0">
                  <a:latin typeface="Times New Roman" pitchFamily="18" charset="0"/>
                </a:endParaRPr>
              </a:p>
              <a:p>
                <a:pPr>
                  <a:spcBef>
                    <a:spcPct val="20000"/>
                  </a:spcBef>
                  <a:buClr>
                    <a:schemeClr val="tx2"/>
                  </a:buClr>
                </a:pPr>
                <a:endParaRPr lang="en-GB" sz="2000" dirty="0" smtClean="0">
                  <a:latin typeface="Cambria" panose="02040503050406030204" pitchFamily="18" charset="0"/>
                </a:endParaRPr>
              </a:p>
              <a:p>
                <a:pPr>
                  <a:spcBef>
                    <a:spcPct val="20000"/>
                  </a:spcBef>
                  <a:buClr>
                    <a:schemeClr val="tx2"/>
                  </a:buClr>
                </a:pPr>
                <a:r>
                  <a:rPr lang="en-GB" sz="2000" dirty="0" smtClean="0">
                    <a:latin typeface="Cambria" panose="02040503050406030204" pitchFamily="18" charset="0"/>
                  </a:rPr>
                  <a:t>                                                                    </a:t>
                </a:r>
                <a:endParaRPr lang="en-GB" sz="1600" dirty="0" smtClean="0">
                  <a:latin typeface="Cambria" panose="02040503050406030204" pitchFamily="18" charset="0"/>
                </a:endParaRPr>
              </a:p>
              <a:p>
                <a:pPr algn="r">
                  <a:spcBef>
                    <a:spcPct val="20000"/>
                  </a:spcBef>
                  <a:buClr>
                    <a:schemeClr val="tx2"/>
                  </a:buClr>
                </a:pPr>
                <a:r>
                  <a:rPr lang="en-GB" sz="1600" dirty="0">
                    <a:latin typeface="Cambria" panose="02040503050406030204" pitchFamily="18" charset="0"/>
                  </a:rPr>
                  <a:t> </a:t>
                </a:r>
                <a:r>
                  <a:rPr lang="en-GB" sz="1600" dirty="0" smtClean="0">
                    <a:solidFill>
                      <a:srgbClr val="FFFF00"/>
                    </a:solidFill>
                    <a:latin typeface="Times New Roman" pitchFamily="18" charset="0"/>
                    <a:sym typeface="Symbol" panose="05050102010706020507" pitchFamily="18" charset="2"/>
                  </a:rPr>
                  <a:t> and the fate of the universe (when =0)</a:t>
                </a:r>
                <a:endParaRPr lang="en-GB" sz="2000" dirty="0" smtClean="0">
                  <a:solidFill>
                    <a:srgbClr val="FFFF00"/>
                  </a:solidFill>
                  <a:latin typeface="Cambria" panose="02040503050406030204" pitchFamily="18" charset="0"/>
                </a:endParaRPr>
              </a:p>
            </p:txBody>
          </p:sp>
        </mc:Choice>
        <mc:Fallback>
          <p:sp>
            <p:nvSpPr>
              <p:cNvPr id="129029" name="Rectangle 3"/>
              <p:cNvSpPr>
                <a:spLocks noRot="1" noChangeAspect="1" noMove="1" noResize="1" noEditPoints="1" noAdjustHandles="1" noChangeArrowheads="1" noChangeShapeType="1" noTextEdit="1"/>
              </p:cNvSpPr>
              <p:nvPr/>
            </p:nvSpPr>
            <p:spPr bwMode="auto">
              <a:xfrm>
                <a:off x="446497" y="863437"/>
                <a:ext cx="8229600" cy="6014423"/>
              </a:xfrm>
              <a:prstGeom prst="rect">
                <a:avLst/>
              </a:prstGeom>
              <a:blipFill rotWithShape="0">
                <a:blip r:embed="rId4"/>
                <a:stretch>
                  <a:fillRect l="-296" t="-304" r="-444" b="-10041"/>
                </a:stretch>
              </a:blipFill>
              <a:ln w="9525">
                <a:noFill/>
                <a:miter lim="800000"/>
                <a:headEnd/>
                <a:tailEnd/>
              </a:ln>
            </p:spPr>
            <p:txBody>
              <a:bodyPr/>
              <a:lstStyle/>
              <a:p>
                <a:r>
                  <a:rPr lang="en-US">
                    <a:noFill/>
                  </a:rPr>
                  <a:t> </a:t>
                </a:r>
              </a:p>
            </p:txBody>
          </p:sp>
        </mc:Fallback>
      </mc:AlternateContent>
      <p:graphicFrame>
        <p:nvGraphicFramePr>
          <p:cNvPr id="129030" name="Object 4"/>
          <p:cNvGraphicFramePr>
            <a:graphicFrameLocks noChangeAspect="1"/>
          </p:cNvGraphicFramePr>
          <p:nvPr>
            <p:extLst/>
          </p:nvPr>
        </p:nvGraphicFramePr>
        <p:xfrm>
          <a:off x="2946332" y="1614503"/>
          <a:ext cx="2923788" cy="667617"/>
        </p:xfrm>
        <a:graphic>
          <a:graphicData uri="http://schemas.openxmlformats.org/presentationml/2006/ole">
            <mc:AlternateContent xmlns:mc="http://schemas.openxmlformats.org/markup-compatibility/2006">
              <mc:Choice xmlns:v="urn:schemas-microsoft-com:vml" Requires="v">
                <p:oleObj spid="_x0000_s155719" name="Equation" r:id="rId5" imgW="1930320" imgH="482400" progId="Equation.DSMT4">
                  <p:embed/>
                </p:oleObj>
              </mc:Choice>
              <mc:Fallback>
                <p:oleObj name="Equation" r:id="rId5" imgW="1930320" imgH="4824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6332" y="1614503"/>
                        <a:ext cx="2923788" cy="667617"/>
                      </a:xfrm>
                      <a:prstGeom prst="rect">
                        <a:avLst/>
                      </a:prstGeom>
                      <a:solidFill>
                        <a:schemeClr val="bg1"/>
                      </a:solidFill>
                      <a:ln>
                        <a:noFill/>
                      </a:ln>
                      <a:extLst/>
                    </p:spPr>
                  </p:pic>
                </p:oleObj>
              </mc:Fallback>
            </mc:AlternateContent>
          </a:graphicData>
        </a:graphic>
      </p:graphicFrame>
      <p:graphicFrame>
        <p:nvGraphicFramePr>
          <p:cNvPr id="129031" name="Object 5"/>
          <p:cNvGraphicFramePr>
            <a:graphicFrameLocks noChangeAspect="1"/>
          </p:cNvGraphicFramePr>
          <p:nvPr>
            <p:extLst>
              <p:ext uri="{D42A27DB-BD31-4B8C-83A1-F6EECF244321}">
                <p14:modId xmlns:p14="http://schemas.microsoft.com/office/powerpoint/2010/main" val="4175648417"/>
              </p:ext>
            </p:extLst>
          </p:nvPr>
        </p:nvGraphicFramePr>
        <p:xfrm>
          <a:off x="7622375" y="3161713"/>
          <a:ext cx="1248897" cy="651598"/>
        </p:xfrm>
        <a:graphic>
          <a:graphicData uri="http://schemas.openxmlformats.org/presentationml/2006/ole">
            <mc:AlternateContent xmlns:mc="http://schemas.openxmlformats.org/markup-compatibility/2006">
              <mc:Choice xmlns:v="urn:schemas-microsoft-com:vml" Requires="v">
                <p:oleObj spid="_x0000_s155720" name="Equation" r:id="rId7" imgW="825480" imgH="431640" progId="Equation.DSMT4">
                  <p:embed/>
                </p:oleObj>
              </mc:Choice>
              <mc:Fallback>
                <p:oleObj name="Equation" r:id="rId7" imgW="825480" imgH="43164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22375" y="3161713"/>
                        <a:ext cx="1248897" cy="651598"/>
                      </a:xfrm>
                      <a:prstGeom prst="rect">
                        <a:avLst/>
                      </a:prstGeom>
                      <a:solidFill>
                        <a:schemeClr val="bg1"/>
                      </a:solidFill>
                      <a:extLst/>
                    </p:spPr>
                  </p:pic>
                </p:oleObj>
              </mc:Fallback>
            </mc:AlternateContent>
          </a:graphicData>
        </a:graphic>
      </p:graphicFrame>
      <p:graphicFrame>
        <p:nvGraphicFramePr>
          <p:cNvPr id="13" name="Object 8"/>
          <p:cNvGraphicFramePr>
            <a:graphicFrameLocks noChangeAspect="1"/>
          </p:cNvGraphicFramePr>
          <p:nvPr>
            <p:extLst/>
          </p:nvPr>
        </p:nvGraphicFramePr>
        <p:xfrm>
          <a:off x="929040" y="1228045"/>
          <a:ext cx="829775" cy="500749"/>
        </p:xfrm>
        <a:graphic>
          <a:graphicData uri="http://schemas.openxmlformats.org/presentationml/2006/ole">
            <mc:AlternateContent xmlns:mc="http://schemas.openxmlformats.org/markup-compatibility/2006">
              <mc:Choice xmlns:v="urn:schemas-microsoft-com:vml" Requires="v">
                <p:oleObj spid="_x0000_s155721" name="Equation" r:id="rId9" imgW="444240" imgH="393480" progId="Equation.3">
                  <p:embed/>
                </p:oleObj>
              </mc:Choice>
              <mc:Fallback>
                <p:oleObj name="Equation" r:id="rId9" imgW="444240" imgH="393480" progId="Equation.3">
                  <p:embed/>
                  <p:pic>
                    <p:nvPicPr>
                      <p:cNvPr id="0" name=""/>
                      <p:cNvPicPr>
                        <a:picLocks noChangeAspect="1" noChangeArrowheads="1"/>
                      </p:cNvPicPr>
                      <p:nvPr/>
                    </p:nvPicPr>
                    <p:blipFill>
                      <a:blip r:embed="rId10"/>
                      <a:srcRect/>
                      <a:stretch>
                        <a:fillRect/>
                      </a:stretch>
                    </p:blipFill>
                    <p:spPr bwMode="auto">
                      <a:xfrm>
                        <a:off x="929040" y="1228045"/>
                        <a:ext cx="829775" cy="500749"/>
                      </a:xfrm>
                      <a:prstGeom prst="rect">
                        <a:avLst/>
                      </a:prstGeom>
                      <a:solidFill>
                        <a:schemeClr val="tx1"/>
                      </a:solidFill>
                      <a:ln>
                        <a:noFill/>
                      </a:ln>
                      <a:effectLst/>
                    </p:spPr>
                  </p:pic>
                </p:oleObj>
              </mc:Fallback>
            </mc:AlternateContent>
          </a:graphicData>
        </a:graphic>
      </p:graphicFrame>
      <p:sp>
        <p:nvSpPr>
          <p:cNvPr id="11" name="Rectangle 4"/>
          <p:cNvSpPr>
            <a:spLocks noChangeArrowheads="1"/>
          </p:cNvSpPr>
          <p:nvPr/>
        </p:nvSpPr>
        <p:spPr bwMode="auto">
          <a:xfrm>
            <a:off x="604837" y="252249"/>
            <a:ext cx="7934325" cy="611188"/>
          </a:xfrm>
          <a:prstGeom prst="rect">
            <a:avLst/>
          </a:prstGeom>
          <a:noFill/>
          <a:ln w="9525">
            <a:noFill/>
            <a:miter lim="800000"/>
            <a:headEnd/>
            <a:tailEnd/>
          </a:ln>
          <a:effectLst/>
        </p:spPr>
        <p:txBody>
          <a:bodyPr anchor="ctr"/>
          <a:lstStyle/>
          <a:p>
            <a:pPr algn="ctr"/>
            <a:r>
              <a:rPr lang="en-US" sz="2400" i="1" dirty="0" smtClean="0">
                <a:latin typeface="+mj-lt"/>
              </a:rPr>
              <a:t>III- </a:t>
            </a:r>
            <a:r>
              <a:rPr lang="en-US" altLang="en-US" sz="2400" i="1" dirty="0"/>
              <a:t>Cosmological </a:t>
            </a:r>
            <a:r>
              <a:rPr lang="en-US" altLang="en-US" sz="2400" i="1" dirty="0" smtClean="0"/>
              <a:t>Eras </a:t>
            </a:r>
          </a:p>
          <a:p>
            <a:r>
              <a:rPr lang="en-US" altLang="en-US" sz="2000" i="1" dirty="0" smtClean="0">
                <a:solidFill>
                  <a:srgbClr val="FFFF00"/>
                </a:solidFill>
              </a:rPr>
              <a:t>Cosmological parameters</a:t>
            </a:r>
            <a:endParaRPr lang="en-US" altLang="en-US" sz="2000" i="1" dirty="0">
              <a:solidFill>
                <a:srgbClr val="FFFF00"/>
              </a:solidFill>
            </a:endParaRPr>
          </a:p>
          <a:p>
            <a:pPr algn="ctr"/>
            <a:endParaRPr lang="en-US" sz="2400" i="1" dirty="0">
              <a:latin typeface="+mj-lt"/>
            </a:endParaRPr>
          </a:p>
        </p:txBody>
      </p:sp>
      <mc:AlternateContent xmlns:mc="http://schemas.openxmlformats.org/markup-compatibility/2006">
        <mc:Choice xmlns:a14="http://schemas.microsoft.com/office/drawing/2010/main" Requires="a14">
          <p:sp>
            <p:nvSpPr>
              <p:cNvPr id="4" name="TextBox 3"/>
              <p:cNvSpPr txBox="1"/>
              <p:nvPr/>
            </p:nvSpPr>
            <p:spPr>
              <a:xfrm>
                <a:off x="929040" y="4574658"/>
                <a:ext cx="3052821" cy="460639"/>
              </a:xfrm>
              <a:prstGeom prst="rect">
                <a:avLst/>
              </a:prstGeom>
              <a:solidFill>
                <a:schemeClr val="bg1"/>
              </a:solidFill>
            </p:spPr>
            <p:txBody>
              <a:bodyPr wrap="square" lIns="0" tIns="0" rIns="0" bIns="0" rtlCol="0">
                <a:spAutoFit/>
              </a:bodyPr>
              <a:lstStyle/>
              <a:p>
                <a:r>
                  <a:rPr lang="en-US" sz="2000" i="1" dirty="0" smtClean="0">
                    <a:latin typeface="Cambria" panose="02040503050406030204" pitchFamily="18" charset="0"/>
                    <a:cs typeface="Times New Roman" panose="02020603050405020304" pitchFamily="18" charset="0"/>
                  </a:rPr>
                  <a:t>q = - </a:t>
                </a:r>
                <a14:m>
                  <m:oMath xmlns:m="http://schemas.openxmlformats.org/officeDocument/2006/math">
                    <m:f>
                      <m:fPr>
                        <m:ctrlPr>
                          <a:rPr lang="en-US" sz="2000" i="1" smtClean="0">
                            <a:latin typeface="Cambria Math" panose="02040503050406030204" pitchFamily="18" charset="0"/>
                          </a:rPr>
                        </m:ctrlPr>
                      </m:fPr>
                      <m:num>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𝑎</m:t>
                            </m:r>
                          </m:e>
                        </m:acc>
                      </m:num>
                      <m:den>
                        <m:r>
                          <a:rPr lang="en-US" sz="2000" b="0" i="1" smtClean="0">
                            <a:latin typeface="Cambria Math" panose="02040503050406030204" pitchFamily="18" charset="0"/>
                          </a:rPr>
                          <m:t>𝑎</m:t>
                        </m:r>
                        <m:r>
                          <a:rPr lang="en-US" sz="2000" b="0" i="1" smtClean="0">
                            <a:latin typeface="Cambria Math" panose="02040503050406030204" pitchFamily="18" charset="0"/>
                          </a:rPr>
                          <m:t> </m:t>
                        </m:r>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𝐻</m:t>
                            </m:r>
                          </m:e>
                          <m:sup>
                            <m:r>
                              <a:rPr lang="en-US" sz="2000" b="0" i="1" smtClean="0">
                                <a:latin typeface="Cambria Math" panose="02040503050406030204" pitchFamily="18" charset="0"/>
                              </a:rPr>
                              <m:t>2</m:t>
                            </m:r>
                          </m:sup>
                        </m:sSup>
                      </m:den>
                    </m:f>
                    <m:r>
                      <a:rPr lang="en-US" sz="2000" b="0" i="1" smtClean="0">
                        <a:latin typeface="Cambria Math" panose="02040503050406030204" pitchFamily="18" charset="0"/>
                      </a:rPr>
                      <m:t>=−</m:t>
                    </m:r>
                    <m:d>
                      <m:dPr>
                        <m:ctrlPr>
                          <a:rPr lang="en-US" sz="2000" b="0" i="1" smtClean="0">
                            <a:latin typeface="Cambria Math" panose="02040503050406030204" pitchFamily="18" charset="0"/>
                          </a:rPr>
                        </m:ctrlPr>
                      </m:dPr>
                      <m:e>
                        <m:f>
                          <m:fPr>
                            <m:ctrlPr>
                              <a:rPr lang="en-US" sz="2000" i="1">
                                <a:latin typeface="Cambria Math" panose="02040503050406030204" pitchFamily="18" charset="0"/>
                              </a:rPr>
                            </m:ctrlPr>
                          </m:fPr>
                          <m:num>
                            <m:r>
                              <a:rPr lang="en-US" sz="2000" i="1" dirty="0">
                                <a:latin typeface="Cambria Math" panose="02040503050406030204" pitchFamily="18" charset="0"/>
                              </a:rPr>
                              <m:t>4</m:t>
                            </m:r>
                            <m:r>
                              <a:rPr lang="en-US" sz="2000" i="1" dirty="0">
                                <a:latin typeface="Cambria Math" panose="02040503050406030204" pitchFamily="18" charset="0"/>
                                <a:sym typeface="Symbol" panose="05050102010706020507" pitchFamily="18" charset="2"/>
                              </a:rPr>
                              <m:t></m:t>
                            </m:r>
                            <m:r>
                              <m:rPr>
                                <m:nor/>
                              </m:rPr>
                              <a:rPr lang="en-US" sz="2000" i="1" dirty="0">
                                <a:latin typeface="Cambria" panose="02040503050406030204" pitchFamily="18" charset="0"/>
                                <a:cs typeface="Times New Roman" panose="02020603050405020304" pitchFamily="18" charset="0"/>
                              </a:rPr>
                              <m:t> </m:t>
                            </m:r>
                            <m:r>
                              <a:rPr lang="en-US" sz="2000" i="1" dirty="0">
                                <a:latin typeface="Cambria Math" panose="02040503050406030204" pitchFamily="18" charset="0"/>
                              </a:rPr>
                              <m:t>𝐺</m:t>
                            </m:r>
                          </m:num>
                          <m:den>
                            <m:r>
                              <a:rPr lang="en-US" sz="2000" i="1">
                                <a:latin typeface="Cambria Math" panose="02040503050406030204" pitchFamily="18" charset="0"/>
                              </a:rPr>
                              <m:t>3</m:t>
                            </m:r>
                          </m:den>
                        </m:f>
                      </m:e>
                    </m:d>
                    <m:d>
                      <m:dPr>
                        <m:ctrlPr>
                          <a:rPr lang="en-US" sz="2000" b="0" i="1" smtClean="0">
                            <a:latin typeface="Cambria Math" panose="02040503050406030204" pitchFamily="18" charset="0"/>
                          </a:rPr>
                        </m:ctrlPr>
                      </m:dPr>
                      <m:e>
                        <m:f>
                          <m:fPr>
                            <m:ctrlPr>
                              <a:rPr lang="en-US" sz="2000" i="1">
                                <a:latin typeface="Cambria Math" panose="02040503050406030204" pitchFamily="18" charset="0"/>
                              </a:rPr>
                            </m:ctrlPr>
                          </m:fPr>
                          <m:num>
                            <m:r>
                              <m:rPr>
                                <m:nor/>
                              </m:rPr>
                              <a:rPr lang="en-GB" sz="2000" dirty="0">
                                <a:latin typeface="Cambria" panose="02040503050406030204" pitchFamily="18" charset="0"/>
                                <a:cs typeface="Times New Roman" panose="02020603050405020304" pitchFamily="18" charset="0"/>
                                <a:sym typeface="Symbol" panose="05050102010706020507" pitchFamily="18" charset="2"/>
                              </a:rPr>
                              <m:t></m:t>
                            </m:r>
                            <m:r>
                              <a:rPr lang="en-US" sz="2000" i="1" dirty="0">
                                <a:latin typeface="Cambria Math" panose="02040503050406030204" pitchFamily="18" charset="0"/>
                                <a:sym typeface="Symbol" panose="05050102010706020507" pitchFamily="18" charset="2"/>
                              </a:rPr>
                              <m:t>+3</m:t>
                            </m:r>
                            <m:r>
                              <a:rPr lang="en-US" sz="2000" i="1" dirty="0">
                                <a:latin typeface="Cambria Math" panose="02040503050406030204" pitchFamily="18" charset="0"/>
                                <a:sym typeface="Symbol" panose="05050102010706020507" pitchFamily="18" charset="2"/>
                              </a:rPr>
                              <m:t>𝑃</m:t>
                            </m:r>
                          </m:num>
                          <m:den>
                            <m:sSup>
                              <m:sSupPr>
                                <m:ctrlPr>
                                  <a:rPr lang="en-US" sz="2000" i="1">
                                    <a:latin typeface="Cambria Math" panose="02040503050406030204" pitchFamily="18" charset="0"/>
                                  </a:rPr>
                                </m:ctrlPr>
                              </m:sSupPr>
                              <m:e>
                                <m:r>
                                  <a:rPr lang="en-US" sz="2000" i="1">
                                    <a:latin typeface="Cambria Math" panose="02040503050406030204" pitchFamily="18" charset="0"/>
                                  </a:rPr>
                                  <m:t>𝐻</m:t>
                                </m:r>
                              </m:e>
                              <m:sup>
                                <m:r>
                                  <a:rPr lang="en-US" sz="2000" i="1">
                                    <a:latin typeface="Cambria Math" panose="02040503050406030204" pitchFamily="18" charset="0"/>
                                  </a:rPr>
                                  <m:t>2</m:t>
                                </m:r>
                              </m:sup>
                            </m:sSup>
                          </m:den>
                        </m:f>
                      </m:e>
                    </m:d>
                  </m:oMath>
                </a14:m>
                <a:endParaRPr lang="en-US" sz="2000" i="1" dirty="0">
                  <a:latin typeface="Cambria" panose="02040503050406030204" pitchFamily="18" charset="0"/>
                  <a:cs typeface="Times New Roman" panose="02020603050405020304" pitchFamily="18" charset="0"/>
                </a:endParaRPr>
              </a:p>
            </p:txBody>
          </p:sp>
        </mc:Choice>
        <mc:Fallback>
          <p:sp>
            <p:nvSpPr>
              <p:cNvPr id="4" name="TextBox 3"/>
              <p:cNvSpPr txBox="1">
                <a:spLocks noRot="1" noChangeAspect="1" noMove="1" noResize="1" noEditPoints="1" noAdjustHandles="1" noChangeArrowheads="1" noChangeShapeType="1" noTextEdit="1"/>
              </p:cNvSpPr>
              <p:nvPr/>
            </p:nvSpPr>
            <p:spPr>
              <a:xfrm>
                <a:off x="929040" y="4574658"/>
                <a:ext cx="3052821" cy="460639"/>
              </a:xfrm>
              <a:prstGeom prst="rect">
                <a:avLst/>
              </a:prstGeom>
              <a:blipFill rotWithShape="0">
                <a:blip r:embed="rId11"/>
                <a:stretch>
                  <a:fillRect l="-4990" t="-2632" b="-14474"/>
                </a:stretch>
              </a:blipFill>
            </p:spPr>
            <p:txBody>
              <a:bodyPr/>
              <a:lstStyle/>
              <a:p>
                <a:r>
                  <a:rPr lang="en-US">
                    <a:noFill/>
                  </a:rPr>
                  <a:t> </a:t>
                </a:r>
              </a:p>
            </p:txBody>
          </p:sp>
        </mc:Fallback>
      </mc:AlternateContent>
      <p:pic>
        <p:nvPicPr>
          <p:cNvPr id="3" name="Picture 2"/>
          <p:cNvPicPr>
            <a:picLocks noChangeAspect="1"/>
          </p:cNvPicPr>
          <p:nvPr/>
        </p:nvPicPr>
        <p:blipFill>
          <a:blip r:embed="rId12"/>
          <a:stretch>
            <a:fillRect/>
          </a:stretch>
        </p:blipFill>
        <p:spPr>
          <a:xfrm>
            <a:off x="4748756" y="3999999"/>
            <a:ext cx="4222056" cy="2593738"/>
          </a:xfrm>
          <a:prstGeom prst="rect">
            <a:avLst/>
          </a:prstGeom>
        </p:spPr>
      </p:pic>
      <mc:AlternateContent xmlns:mc="http://schemas.openxmlformats.org/markup-compatibility/2006" xmlns:a14="http://schemas.microsoft.com/office/drawing/2010/main">
        <mc:Choice Requires="a14">
          <p:sp>
            <p:nvSpPr>
              <p:cNvPr id="5" name="Rectangle 4"/>
              <p:cNvSpPr/>
              <p:nvPr/>
            </p:nvSpPr>
            <p:spPr>
              <a:xfrm>
                <a:off x="736326" y="6078042"/>
                <a:ext cx="4153936" cy="531107"/>
              </a:xfrm>
              <a:prstGeom prst="rect">
                <a:avLst/>
              </a:prstGeom>
            </p:spPr>
            <p:txBody>
              <a:bodyPr wrap="square">
                <a:spAutoFit/>
              </a:bodyPr>
              <a:lstStyle/>
              <a:p>
                <a:r>
                  <a:rPr lang="en-GB" sz="2000" dirty="0">
                    <a:latin typeface="Cambria" panose="02040503050406030204" pitchFamily="18" charset="0"/>
                  </a:rPr>
                  <a:t>H</a:t>
                </a:r>
                <a:r>
                  <a:rPr lang="en-GB" sz="2000" baseline="30000" dirty="0">
                    <a:latin typeface="Cambria" panose="02040503050406030204" pitchFamily="18" charset="0"/>
                  </a:rPr>
                  <a:t>2 </a:t>
                </a:r>
                <a:r>
                  <a:rPr lang="en-GB" sz="2000" dirty="0">
                    <a:latin typeface="Cambria" panose="02040503050406030204" pitchFamily="18" charset="0"/>
                  </a:rPr>
                  <a:t>=</a:t>
                </a:r>
                <a:r>
                  <a:rPr lang="en-GB" sz="2000" baseline="30000" dirty="0">
                    <a:latin typeface="Cambria" panose="02040503050406030204" pitchFamily="18" charset="0"/>
                  </a:rPr>
                  <a:t>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8</m:t>
                        </m:r>
                        <m:r>
                          <a:rPr lang="en-US" sz="2000" i="1" dirty="0">
                            <a:latin typeface="Cambria Math" panose="02040503050406030204" pitchFamily="18" charset="0"/>
                            <a:sym typeface="Symbol" panose="05050102010706020507" pitchFamily="18" charset="2"/>
                          </a:rPr>
                          <m:t></m:t>
                        </m:r>
                        <m:r>
                          <m:rPr>
                            <m:nor/>
                          </m:rPr>
                          <a:rPr lang="en-US" sz="2000" i="1" dirty="0">
                            <a:latin typeface="Cambria" panose="02040503050406030204" pitchFamily="18" charset="0"/>
                            <a:cs typeface="Times New Roman" panose="02020603050405020304" pitchFamily="18" charset="0"/>
                          </a:rPr>
                          <m:t> </m:t>
                        </m:r>
                        <m:r>
                          <a:rPr lang="en-US" sz="2000" i="1" dirty="0">
                            <a:latin typeface="Cambria Math" panose="02040503050406030204" pitchFamily="18" charset="0"/>
                          </a:rPr>
                          <m:t>𝐺</m:t>
                        </m:r>
                      </m:num>
                      <m:den>
                        <m:r>
                          <a:rPr lang="en-US" sz="2000" i="1">
                            <a:latin typeface="Cambria Math" panose="02040503050406030204" pitchFamily="18" charset="0"/>
                          </a:rPr>
                          <m:t>3</m:t>
                        </m:r>
                      </m:den>
                    </m:f>
                  </m:oMath>
                </a14:m>
                <a:r>
                  <a:rPr lang="en-GB" sz="2000" dirty="0">
                    <a:latin typeface="Cambria" panose="02040503050406030204" pitchFamily="18" charset="0"/>
                  </a:rPr>
                  <a:t> </a:t>
                </a:r>
                <a14:m>
                  <m:oMath xmlns:m="http://schemas.openxmlformats.org/officeDocument/2006/math">
                    <m:d>
                      <m:dPr>
                        <m:ctrlPr>
                          <a:rPr lang="en-GB" sz="2000" i="1" dirty="0">
                            <a:latin typeface="Cambria Math" panose="02040503050406030204" pitchFamily="18" charset="0"/>
                          </a:rPr>
                        </m:ctrlPr>
                      </m:dPr>
                      <m:e>
                        <m:sSub>
                          <m:sSubPr>
                            <m:ctrlPr>
                              <a:rPr lang="en-GB" sz="2000" i="1" dirty="0">
                                <a:latin typeface="Cambria Math" panose="02040503050406030204" pitchFamily="18" charset="0"/>
                                <a:cs typeface="Times New Roman" panose="02020603050405020304" pitchFamily="18" charset="0"/>
                                <a:sym typeface="Symbol" panose="05050102010706020507" pitchFamily="18" charset="2"/>
                              </a:rPr>
                            </m:ctrlPr>
                          </m:sSubPr>
                          <m:e>
                            <m:r>
                              <a:rPr lang="en-GB" sz="2000" i="1" dirty="0">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𝜌</m:t>
                            </m:r>
                          </m:e>
                          <m:sub>
                            <m:r>
                              <a:rPr lang="en-US" sz="2000" i="1" dirty="0">
                                <a:latin typeface="Cambria Math" panose="02040503050406030204" pitchFamily="18" charset="0"/>
                                <a:cs typeface="Times New Roman" panose="02020603050405020304" pitchFamily="18" charset="0"/>
                                <a:sym typeface="Symbol" panose="05050102010706020507" pitchFamily="18" charset="2"/>
                              </a:rPr>
                              <m:t>𝑅</m:t>
                            </m:r>
                          </m:sub>
                        </m:sSub>
                        <m:r>
                          <a:rPr lang="en-US" sz="2000" i="1" dirty="0">
                            <a:latin typeface="Cambria Math" panose="02040503050406030204" pitchFamily="18" charset="0"/>
                            <a:cs typeface="Times New Roman" panose="02020603050405020304" pitchFamily="18" charset="0"/>
                            <a:sym typeface="Symbol" panose="05050102010706020507" pitchFamily="18" charset="2"/>
                          </a:rPr>
                          <m:t>+</m:t>
                        </m:r>
                        <m:sSub>
                          <m:sSubPr>
                            <m:ctrlPr>
                              <a:rPr lang="en-GB" sz="2000" i="1" dirty="0">
                                <a:latin typeface="Cambria Math" panose="02040503050406030204" pitchFamily="18" charset="0"/>
                                <a:cs typeface="Times New Roman" panose="02020603050405020304" pitchFamily="18" charset="0"/>
                                <a:sym typeface="Symbol" panose="05050102010706020507" pitchFamily="18" charset="2"/>
                              </a:rPr>
                            </m:ctrlPr>
                          </m:sSubPr>
                          <m:e>
                            <m:r>
                              <a:rPr lang="en-GB" sz="2000" i="1" dirty="0">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𝜌</m:t>
                            </m:r>
                          </m:e>
                          <m:sub>
                            <m:r>
                              <a:rPr lang="en-US" sz="2000" i="1" dirty="0">
                                <a:latin typeface="Cambria Math" panose="02040503050406030204" pitchFamily="18" charset="0"/>
                                <a:cs typeface="Times New Roman" panose="02020603050405020304" pitchFamily="18" charset="0"/>
                                <a:sym typeface="Symbol" panose="05050102010706020507" pitchFamily="18" charset="2"/>
                              </a:rPr>
                              <m:t>𝑚</m:t>
                            </m:r>
                          </m:sub>
                        </m:sSub>
                        <m:r>
                          <a:rPr lang="en-US" sz="2000" i="1" dirty="0">
                            <a:latin typeface="Cambria Math" panose="02040503050406030204" pitchFamily="18" charset="0"/>
                            <a:cs typeface="Times New Roman" panose="02020603050405020304" pitchFamily="18" charset="0"/>
                            <a:sym typeface="Symbol" panose="05050102010706020507" pitchFamily="18" charset="2"/>
                          </a:rPr>
                          <m:t>+</m:t>
                        </m:r>
                        <m:sSub>
                          <m:sSubPr>
                            <m:ctrlPr>
                              <a:rPr lang="en-GB" sz="2000" i="1" dirty="0">
                                <a:latin typeface="Cambria Math" panose="02040503050406030204" pitchFamily="18" charset="0"/>
                                <a:cs typeface="Times New Roman" panose="02020603050405020304" pitchFamily="18" charset="0"/>
                                <a:sym typeface="Symbol" panose="05050102010706020507" pitchFamily="18" charset="2"/>
                              </a:rPr>
                            </m:ctrlPr>
                          </m:sSubPr>
                          <m:e>
                            <m:r>
                              <a:rPr lang="en-GB" sz="2000" i="1" dirty="0">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𝜌</m:t>
                            </m:r>
                          </m:e>
                          <m:sub>
                            <m:r>
                              <a:rPr lang="en-US" sz="2000" i="1" dirty="0">
                                <a:latin typeface="Cambria Math" panose="02040503050406030204" pitchFamily="18" charset="0"/>
                                <a:ea typeface="Cambria Math" panose="02040503050406030204" pitchFamily="18" charset="0"/>
                                <a:cs typeface="Times New Roman" panose="02020603050405020304" pitchFamily="18" charset="0"/>
                                <a:sym typeface="Symbol" panose="05050102010706020507" pitchFamily="18" charset="2"/>
                              </a:rPr>
                              <m:t>𝐷𝐸</m:t>
                            </m:r>
                          </m:sub>
                        </m:sSub>
                      </m:e>
                    </m:d>
                  </m:oMath>
                </a14:m>
                <a:endParaRPr lang="en-US" sz="2000" dirty="0"/>
              </a:p>
            </p:txBody>
          </p:sp>
        </mc:Choice>
        <mc:Fallback xmlns="">
          <p:sp>
            <p:nvSpPr>
              <p:cNvPr id="5" name="Rectangle 4"/>
              <p:cNvSpPr>
                <a:spLocks noRot="1" noChangeAspect="1" noMove="1" noResize="1" noEditPoints="1" noAdjustHandles="1" noChangeArrowheads="1" noChangeShapeType="1" noTextEdit="1"/>
              </p:cNvSpPr>
              <p:nvPr/>
            </p:nvSpPr>
            <p:spPr>
              <a:xfrm>
                <a:off x="736326" y="6078042"/>
                <a:ext cx="4153936" cy="531107"/>
              </a:xfrm>
              <a:prstGeom prst="rect">
                <a:avLst/>
              </a:prstGeom>
              <a:blipFill rotWithShape="0">
                <a:blip r:embed="rId13"/>
                <a:stretch>
                  <a:fillRect l="-1615" b="-5747"/>
                </a:stretch>
              </a:blipFill>
            </p:spPr>
            <p:txBody>
              <a:bodyPr/>
              <a:lstStyle/>
              <a:p>
                <a:r>
                  <a:rPr lang="en-US">
                    <a:noFill/>
                  </a:rPr>
                  <a:t> </a:t>
                </a:r>
              </a:p>
            </p:txBody>
          </p:sp>
        </mc:Fallback>
      </mc:AlternateContent>
      <p:cxnSp>
        <p:nvCxnSpPr>
          <p:cNvPr id="6" name="Straight Connector 5"/>
          <p:cNvCxnSpPr/>
          <p:nvPr/>
        </p:nvCxnSpPr>
        <p:spPr>
          <a:xfrm flipV="1">
            <a:off x="4456458" y="3294143"/>
            <a:ext cx="303580" cy="4913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027370" y="3241831"/>
            <a:ext cx="303580" cy="4913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7119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344424" y="1974042"/>
            <a:ext cx="7817185" cy="4863622"/>
          </a:xfrm>
        </p:spPr>
        <p:txBody>
          <a:bodyPr/>
          <a:lstStyle/>
          <a:p>
            <a:r>
              <a:rPr lang="en-US" dirty="0" err="1" smtClean="0"/>
              <a:t>EoS</a:t>
            </a:r>
            <a:r>
              <a:rPr lang="en-US" dirty="0" smtClean="0"/>
              <a:t>: </a:t>
            </a:r>
            <a:r>
              <a:rPr lang="en-US" i="1" dirty="0" smtClean="0">
                <a:solidFill>
                  <a:srgbClr val="FFC000"/>
                </a:solidFill>
              </a:rPr>
              <a:t>p = w </a:t>
            </a:r>
            <a:r>
              <a:rPr lang="en-US" i="1" dirty="0" smtClean="0">
                <a:solidFill>
                  <a:srgbClr val="FFC000"/>
                </a:solidFill>
                <a:sym typeface="Symbol" panose="05050102010706020507" pitchFamily="18" charset="2"/>
              </a:rPr>
              <a:t></a:t>
            </a:r>
            <a:r>
              <a:rPr lang="en-US" dirty="0" smtClean="0">
                <a:sym typeface="Symbol" panose="05050102010706020507" pitchFamily="18" charset="2"/>
              </a:rPr>
              <a:t>, f</a:t>
            </a:r>
            <a:r>
              <a:rPr lang="en-US" altLang="en-US" sz="1800" dirty="0" smtClean="0"/>
              <a:t>or </a:t>
            </a:r>
            <a:r>
              <a:rPr lang="en-US" altLang="en-US" sz="1800" dirty="0"/>
              <a:t>flat Universe (</a:t>
            </a:r>
            <a:r>
              <a:rPr lang="en-US" altLang="en-US" sz="1800" i="1" dirty="0">
                <a:solidFill>
                  <a:srgbClr val="FF9900"/>
                </a:solidFill>
              </a:rPr>
              <a:t>k=0</a:t>
            </a:r>
            <a:r>
              <a:rPr lang="en-US" altLang="en-US" sz="1800" dirty="0"/>
              <a:t>):</a:t>
            </a:r>
          </a:p>
          <a:p>
            <a:pPr marL="342900" indent="-342900">
              <a:buFont typeface="Arial" panose="020B0604020202020204" pitchFamily="34" charset="0"/>
              <a:buChar char="•"/>
            </a:pPr>
            <a:r>
              <a:rPr lang="en-US" altLang="en-US" sz="1800" dirty="0"/>
              <a:t>Matter-dominated Universe</a:t>
            </a:r>
          </a:p>
          <a:p>
            <a:pPr marL="342900" indent="-342900">
              <a:buFont typeface="Arial" panose="020B0604020202020204" pitchFamily="34" charset="0"/>
              <a:buChar char="•"/>
            </a:pPr>
            <a:r>
              <a:rPr lang="en-US" altLang="en-US" sz="1800" dirty="0"/>
              <a:t>Radiation-dominated Universe</a:t>
            </a:r>
          </a:p>
          <a:p>
            <a:pPr marL="342900" indent="-342900">
              <a:buFont typeface="Arial" panose="020B0604020202020204" pitchFamily="34" charset="0"/>
              <a:buChar char="•"/>
            </a:pPr>
            <a:r>
              <a:rPr lang="en-US" altLang="en-US" sz="1800" dirty="0"/>
              <a:t>Vacuum-dominated Universe</a:t>
            </a:r>
          </a:p>
          <a:p>
            <a:pPr marL="342900" indent="-342900">
              <a:buFont typeface="Arial" panose="020B0604020202020204" pitchFamily="34" charset="0"/>
              <a:buChar char="•"/>
            </a:pPr>
            <a:r>
              <a:rPr lang="en-US" dirty="0" smtClean="0">
                <a:solidFill>
                  <a:srgbClr val="FFC000"/>
                </a:solidFill>
              </a:rPr>
              <a:t>Radiation:  </a:t>
            </a:r>
          </a:p>
          <a:p>
            <a:pPr marL="342900" indent="-342900">
              <a:buFont typeface="Arial" panose="020B0604020202020204" pitchFamily="34" charset="0"/>
              <a:buChar char="•"/>
            </a:pPr>
            <a:endParaRPr lang="en-US" dirty="0">
              <a:solidFill>
                <a:srgbClr val="FFC000"/>
              </a:solidFill>
            </a:endParaRPr>
          </a:p>
          <a:p>
            <a:pPr marL="342900" indent="-342900">
              <a:buFont typeface="Arial" panose="020B0604020202020204" pitchFamily="34" charset="0"/>
              <a:buChar char="•"/>
            </a:pPr>
            <a:r>
              <a:rPr lang="en-US" dirty="0" smtClean="0">
                <a:solidFill>
                  <a:srgbClr val="FFC000"/>
                </a:solidFill>
              </a:rPr>
              <a:t>Matter:</a:t>
            </a:r>
          </a:p>
          <a:p>
            <a:pPr marL="342900" indent="-342900">
              <a:buFont typeface="Arial" panose="020B0604020202020204" pitchFamily="34" charset="0"/>
              <a:buChar char="•"/>
            </a:pPr>
            <a:endParaRPr lang="en-US" dirty="0">
              <a:solidFill>
                <a:srgbClr val="FFC000"/>
              </a:solidFill>
            </a:endParaRPr>
          </a:p>
          <a:p>
            <a:pPr marL="342900" indent="-342900">
              <a:buFont typeface="Arial" panose="020B0604020202020204" pitchFamily="34" charset="0"/>
              <a:buChar char="•"/>
            </a:pPr>
            <a:r>
              <a:rPr lang="en-US" dirty="0" smtClean="0">
                <a:solidFill>
                  <a:srgbClr val="FFC000"/>
                </a:solidFill>
              </a:rPr>
              <a:t>Vacuum (</a:t>
            </a:r>
            <a:r>
              <a:rPr lang="en-US" dirty="0" err="1" smtClean="0">
                <a:solidFill>
                  <a:srgbClr val="FFC000"/>
                </a:solidFill>
              </a:rPr>
              <a:t>Cosm</a:t>
            </a:r>
            <a:r>
              <a:rPr lang="en-US" dirty="0" smtClean="0">
                <a:solidFill>
                  <a:srgbClr val="FFC000"/>
                </a:solidFill>
              </a:rPr>
              <a:t>. Const. ):			</a:t>
            </a:r>
            <a:endParaRPr lang="en-US" dirty="0">
              <a:solidFill>
                <a:srgbClr val="FFC000"/>
              </a:solidFill>
            </a:endParaRPr>
          </a:p>
        </p:txBody>
      </p:sp>
      <p:graphicFrame>
        <p:nvGraphicFramePr>
          <p:cNvPr id="5" name="Object 10"/>
          <p:cNvGraphicFramePr>
            <a:graphicFrameLocks noGrp="1" noChangeAspect="1"/>
          </p:cNvGraphicFramePr>
          <p:nvPr>
            <p:ph sz="half" idx="4294967295"/>
            <p:extLst>
              <p:ext uri="{D42A27DB-BD31-4B8C-83A1-F6EECF244321}">
                <p14:modId xmlns:p14="http://schemas.microsoft.com/office/powerpoint/2010/main" val="1525533900"/>
              </p:ext>
            </p:extLst>
          </p:nvPr>
        </p:nvGraphicFramePr>
        <p:xfrm>
          <a:off x="6513513" y="2322513"/>
          <a:ext cx="2162175" cy="974725"/>
        </p:xfrm>
        <a:graphic>
          <a:graphicData uri="http://schemas.openxmlformats.org/presentationml/2006/ole">
            <mc:AlternateContent xmlns:mc="http://schemas.openxmlformats.org/markup-compatibility/2006">
              <mc:Choice xmlns:v="urn:schemas-microsoft-com:vml" Requires="v">
                <p:oleObj spid="_x0000_s154051" name="Equation" r:id="rId3" imgW="901440" imgH="406080" progId="Equation.3">
                  <p:embed/>
                </p:oleObj>
              </mc:Choice>
              <mc:Fallback>
                <p:oleObj name="Equation" r:id="rId3" imgW="901440" imgH="406080" progId="Equation.3">
                  <p:embed/>
                  <p:pic>
                    <p:nvPicPr>
                      <p:cNvPr id="14346" name="Object 10"/>
                      <p:cNvPicPr>
                        <a:picLocks noChangeAspect="1" noChangeArrowheads="1"/>
                      </p:cNvPicPr>
                      <p:nvPr/>
                    </p:nvPicPr>
                    <p:blipFill>
                      <a:blip r:embed="rId4"/>
                      <a:srcRect/>
                      <a:stretch>
                        <a:fillRect/>
                      </a:stretch>
                    </p:blipFill>
                    <p:spPr bwMode="auto">
                      <a:xfrm>
                        <a:off x="6513513" y="2322513"/>
                        <a:ext cx="2162175" cy="974725"/>
                      </a:xfrm>
                      <a:prstGeom prst="rect">
                        <a:avLst/>
                      </a:prstGeom>
                      <a:solidFill>
                        <a:schemeClr val="tx2"/>
                      </a:solidFill>
                    </p:spPr>
                  </p:pic>
                </p:oleObj>
              </mc:Fallback>
            </mc:AlternateContent>
          </a:graphicData>
        </a:graphic>
      </p:graphicFrame>
      <p:sp>
        <p:nvSpPr>
          <p:cNvPr id="8" name="Rectangle 4"/>
          <p:cNvSpPr>
            <a:spLocks noChangeArrowheads="1"/>
          </p:cNvSpPr>
          <p:nvPr/>
        </p:nvSpPr>
        <p:spPr bwMode="auto">
          <a:xfrm>
            <a:off x="625460" y="165515"/>
            <a:ext cx="7934325" cy="611188"/>
          </a:xfrm>
          <a:prstGeom prst="rect">
            <a:avLst/>
          </a:prstGeom>
          <a:noFill/>
          <a:ln w="9525">
            <a:noFill/>
            <a:miter lim="800000"/>
            <a:headEnd/>
            <a:tailEnd/>
          </a:ln>
          <a:effectLst/>
        </p:spPr>
        <p:txBody>
          <a:bodyPr anchor="ctr"/>
          <a:lstStyle/>
          <a:p>
            <a:pPr algn="ctr"/>
            <a:r>
              <a:rPr lang="en-US" sz="2400" i="1" dirty="0" smtClean="0">
                <a:latin typeface="+mj-lt"/>
              </a:rPr>
              <a:t>III- </a:t>
            </a:r>
            <a:r>
              <a:rPr lang="en-US" altLang="en-US" sz="2400" i="1" dirty="0"/>
              <a:t>Cosmological </a:t>
            </a:r>
            <a:r>
              <a:rPr lang="en-US" altLang="en-US" sz="2400" i="1" dirty="0" smtClean="0"/>
              <a:t>Eras</a:t>
            </a:r>
            <a:endParaRPr lang="en-US" altLang="en-US" sz="2400" i="1" dirty="0"/>
          </a:p>
          <a:p>
            <a:pPr algn="ctr"/>
            <a:endParaRPr lang="en-US" sz="2400" i="1" dirty="0">
              <a:latin typeface="+mj-lt"/>
            </a:endParaRPr>
          </a:p>
        </p:txBody>
      </p:sp>
      <p:sp>
        <p:nvSpPr>
          <p:cNvPr id="9" name="Rectangle 2"/>
          <p:cNvSpPr>
            <a:spLocks noGrp="1" noChangeArrowheads="1"/>
          </p:cNvSpPr>
          <p:nvPr>
            <p:ph type="ctrTitle"/>
          </p:nvPr>
        </p:nvSpPr>
        <p:spPr>
          <a:xfrm>
            <a:off x="321880" y="1241318"/>
            <a:ext cx="7063740" cy="393198"/>
          </a:xfrm>
        </p:spPr>
        <p:txBody>
          <a:bodyPr>
            <a:normAutofit/>
          </a:bodyPr>
          <a:lstStyle/>
          <a:p>
            <a:r>
              <a:rPr lang="en-US" altLang="en-US" sz="2000" i="1" dirty="0" err="1"/>
              <a:t>F</a:t>
            </a:r>
            <a:r>
              <a:rPr lang="en-US" altLang="en-US" sz="2000" i="1" dirty="0" err="1" smtClean="0"/>
              <a:t>riedmann</a:t>
            </a:r>
            <a:r>
              <a:rPr lang="en-US" altLang="en-US" sz="2000" i="1" dirty="0" smtClean="0"/>
              <a:t> Equations:</a:t>
            </a:r>
            <a:endParaRPr lang="en-US" altLang="en-US" sz="2000" i="1" dirty="0"/>
          </a:p>
        </p:txBody>
      </p:sp>
      <p:graphicFrame>
        <p:nvGraphicFramePr>
          <p:cNvPr id="10" name="Object 6"/>
          <p:cNvGraphicFramePr>
            <a:graphicFrameLocks noChangeAspect="1"/>
          </p:cNvGraphicFramePr>
          <p:nvPr>
            <p:extLst>
              <p:ext uri="{D42A27DB-BD31-4B8C-83A1-F6EECF244321}">
                <p14:modId xmlns:p14="http://schemas.microsoft.com/office/powerpoint/2010/main" val="3601610928"/>
              </p:ext>
            </p:extLst>
          </p:nvPr>
        </p:nvGraphicFramePr>
        <p:xfrm>
          <a:off x="6038134" y="1306559"/>
          <a:ext cx="2935776" cy="883222"/>
        </p:xfrm>
        <a:graphic>
          <a:graphicData uri="http://schemas.openxmlformats.org/presentationml/2006/ole">
            <mc:AlternateContent xmlns:mc="http://schemas.openxmlformats.org/markup-compatibility/2006">
              <mc:Choice xmlns:v="urn:schemas-microsoft-com:vml" Requires="v">
                <p:oleObj spid="_x0000_s154052" name="Equation" r:id="rId5" imgW="1904760" imgH="469800" progId="Equation.3">
                  <p:embed/>
                </p:oleObj>
              </mc:Choice>
              <mc:Fallback>
                <p:oleObj name="Equation" r:id="rId5" imgW="1904760" imgH="469800" progId="Equation.3">
                  <p:embed/>
                  <p:pic>
                    <p:nvPicPr>
                      <p:cNvPr id="0" name=""/>
                      <p:cNvPicPr>
                        <a:picLocks noChangeAspect="1" noChangeArrowheads="1"/>
                      </p:cNvPicPr>
                      <p:nvPr/>
                    </p:nvPicPr>
                    <p:blipFill>
                      <a:blip r:embed="rId6"/>
                      <a:srcRect/>
                      <a:stretch>
                        <a:fillRect/>
                      </a:stretch>
                    </p:blipFill>
                    <p:spPr bwMode="auto">
                      <a:xfrm>
                        <a:off x="6038134" y="1306559"/>
                        <a:ext cx="2935776" cy="883222"/>
                      </a:xfrm>
                      <a:prstGeom prst="rect">
                        <a:avLst/>
                      </a:prstGeom>
                      <a:solidFill>
                        <a:schemeClr val="tx2"/>
                      </a:solidFill>
                      <a:ln>
                        <a:noFill/>
                      </a:ln>
                      <a:effectLst/>
                    </p:spPr>
                  </p:pic>
                </p:oleObj>
              </mc:Fallback>
            </mc:AlternateContent>
          </a:graphicData>
        </a:graphic>
      </p:graphicFrame>
      <p:graphicFrame>
        <p:nvGraphicFramePr>
          <p:cNvPr id="11" name="Object 7"/>
          <p:cNvGraphicFramePr>
            <a:graphicFrameLocks noChangeAspect="1"/>
          </p:cNvGraphicFramePr>
          <p:nvPr>
            <p:extLst>
              <p:ext uri="{D42A27DB-BD31-4B8C-83A1-F6EECF244321}">
                <p14:modId xmlns:p14="http://schemas.microsoft.com/office/powerpoint/2010/main" val="2229011366"/>
              </p:ext>
            </p:extLst>
          </p:nvPr>
        </p:nvGraphicFramePr>
        <p:xfrm>
          <a:off x="4521134" y="2482085"/>
          <a:ext cx="911225" cy="331787"/>
        </p:xfrm>
        <a:graphic>
          <a:graphicData uri="http://schemas.openxmlformats.org/presentationml/2006/ole">
            <mc:AlternateContent xmlns:mc="http://schemas.openxmlformats.org/markup-compatibility/2006">
              <mc:Choice xmlns:v="urn:schemas-microsoft-com:vml" Requires="v">
                <p:oleObj spid="_x0000_s154053" name="Equation" r:id="rId7" imgW="380880" imgH="177480" progId="Equation.3">
                  <p:embed/>
                </p:oleObj>
              </mc:Choice>
              <mc:Fallback>
                <p:oleObj name="Equation" r:id="rId7" imgW="3808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21134" y="2482085"/>
                        <a:ext cx="911225" cy="331787"/>
                      </a:xfrm>
                      <a:prstGeom prst="rect">
                        <a:avLst/>
                      </a:prstGeom>
                      <a:solidFill>
                        <a:schemeClr val="tx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 name="Object 8"/>
          <p:cNvGraphicFramePr>
            <a:graphicFrameLocks noChangeAspect="1"/>
          </p:cNvGraphicFramePr>
          <p:nvPr>
            <p:extLst>
              <p:ext uri="{D42A27DB-BD31-4B8C-83A1-F6EECF244321}">
                <p14:modId xmlns:p14="http://schemas.microsoft.com/office/powerpoint/2010/main" val="460161242"/>
              </p:ext>
            </p:extLst>
          </p:nvPr>
        </p:nvGraphicFramePr>
        <p:xfrm>
          <a:off x="4521133" y="2913937"/>
          <a:ext cx="911225" cy="319088"/>
        </p:xfrm>
        <a:graphic>
          <a:graphicData uri="http://schemas.openxmlformats.org/presentationml/2006/ole">
            <mc:AlternateContent xmlns:mc="http://schemas.openxmlformats.org/markup-compatibility/2006">
              <mc:Choice xmlns:v="urn:schemas-microsoft-com:vml" Requires="v">
                <p:oleObj spid="_x0000_s154054" name="Equation" r:id="rId9" imgW="507960" imgH="177480" progId="Equation.3">
                  <p:embed/>
                </p:oleObj>
              </mc:Choice>
              <mc:Fallback>
                <p:oleObj name="Equation" r:id="rId9" imgW="5079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21133" y="2913937"/>
                        <a:ext cx="911225" cy="319088"/>
                      </a:xfrm>
                      <a:prstGeom prst="rect">
                        <a:avLst/>
                      </a:prstGeom>
                      <a:solidFill>
                        <a:schemeClr val="tx1"/>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9"/>
          <p:cNvGraphicFramePr>
            <a:graphicFrameLocks noChangeAspect="1"/>
          </p:cNvGraphicFramePr>
          <p:nvPr>
            <p:extLst>
              <p:ext uri="{D42A27DB-BD31-4B8C-83A1-F6EECF244321}">
                <p14:modId xmlns:p14="http://schemas.microsoft.com/office/powerpoint/2010/main" val="1307240278"/>
              </p:ext>
            </p:extLst>
          </p:nvPr>
        </p:nvGraphicFramePr>
        <p:xfrm>
          <a:off x="4497320" y="3365887"/>
          <a:ext cx="935038" cy="308150"/>
        </p:xfrm>
        <a:graphic>
          <a:graphicData uri="http://schemas.openxmlformats.org/presentationml/2006/ole">
            <mc:AlternateContent xmlns:mc="http://schemas.openxmlformats.org/markup-compatibility/2006">
              <mc:Choice xmlns:v="urn:schemas-microsoft-com:vml" Requires="v">
                <p:oleObj spid="_x0000_s154055" name="Equation" r:id="rId11" imgW="444240" imgH="177480" progId="Equation.3">
                  <p:embed/>
                </p:oleObj>
              </mc:Choice>
              <mc:Fallback>
                <p:oleObj name="Equation" r:id="rId11" imgW="44424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97320" y="3365887"/>
                        <a:ext cx="935038" cy="308150"/>
                      </a:xfrm>
                      <a:prstGeom prst="rect">
                        <a:avLst/>
                      </a:prstGeom>
                      <a:solidFill>
                        <a:schemeClr val="tx1"/>
                      </a:solidFill>
                      <a:ln>
                        <a:noFill/>
                      </a:ln>
                      <a:effec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41196097"/>
              </p:ext>
            </p:extLst>
          </p:nvPr>
        </p:nvGraphicFramePr>
        <p:xfrm>
          <a:off x="2420109" y="3941157"/>
          <a:ext cx="986635" cy="466408"/>
        </p:xfrm>
        <a:graphic>
          <a:graphicData uri="http://schemas.openxmlformats.org/presentationml/2006/ole">
            <mc:AlternateContent xmlns:mc="http://schemas.openxmlformats.org/markup-compatibility/2006">
              <mc:Choice xmlns:v="urn:schemas-microsoft-com:vml" Requires="v">
                <p:oleObj spid="_x0000_s154056" name="Equation" r:id="rId13" imgW="507960" imgH="228600" progId="Equation.3">
                  <p:embed/>
                </p:oleObj>
              </mc:Choice>
              <mc:Fallback>
                <p:oleObj name="Equation" r:id="rId13" imgW="507960" imgH="228600" progId="Equation.3">
                  <p:embed/>
                  <p:pic>
                    <p:nvPicPr>
                      <p:cNvPr id="0" name=""/>
                      <p:cNvPicPr/>
                      <p:nvPr/>
                    </p:nvPicPr>
                    <p:blipFill>
                      <a:blip r:embed="rId14"/>
                      <a:stretch>
                        <a:fillRect/>
                      </a:stretch>
                    </p:blipFill>
                    <p:spPr>
                      <a:xfrm>
                        <a:off x="2420109" y="3941157"/>
                        <a:ext cx="986635" cy="466408"/>
                      </a:xfrm>
                      <a:prstGeom prst="rect">
                        <a:avLst/>
                      </a:prstGeom>
                      <a:solidFill>
                        <a:schemeClr val="tx2"/>
                      </a:solidFill>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4074287355"/>
              </p:ext>
            </p:extLst>
          </p:nvPr>
        </p:nvGraphicFramePr>
        <p:xfrm>
          <a:off x="4787179" y="3993861"/>
          <a:ext cx="999142" cy="411992"/>
        </p:xfrm>
        <a:graphic>
          <a:graphicData uri="http://schemas.openxmlformats.org/presentationml/2006/ole">
            <mc:AlternateContent xmlns:mc="http://schemas.openxmlformats.org/markup-compatibility/2006">
              <mc:Choice xmlns:v="urn:schemas-microsoft-com:vml" Requires="v">
                <p:oleObj spid="_x0000_s154057" name="Equation" r:id="rId15" imgW="482400" imgH="203040" progId="Equation.3">
                  <p:embed/>
                </p:oleObj>
              </mc:Choice>
              <mc:Fallback>
                <p:oleObj name="Equation" r:id="rId15" imgW="482400" imgH="203040" progId="Equation.3">
                  <p:embed/>
                  <p:pic>
                    <p:nvPicPr>
                      <p:cNvPr id="0" name=""/>
                      <p:cNvPicPr/>
                      <p:nvPr/>
                    </p:nvPicPr>
                    <p:blipFill>
                      <a:blip r:embed="rId16"/>
                      <a:stretch>
                        <a:fillRect/>
                      </a:stretch>
                    </p:blipFill>
                    <p:spPr>
                      <a:xfrm>
                        <a:off x="4787179" y="3993861"/>
                        <a:ext cx="999142" cy="411992"/>
                      </a:xfrm>
                      <a:prstGeom prst="rect">
                        <a:avLst/>
                      </a:prstGeom>
                      <a:solidFill>
                        <a:schemeClr val="tx2"/>
                      </a:solidFill>
                    </p:spPr>
                  </p:pic>
                </p:oleObj>
              </mc:Fallback>
            </mc:AlternateContent>
          </a:graphicData>
        </a:graphic>
      </p:graphicFrame>
      <p:sp>
        <p:nvSpPr>
          <p:cNvPr id="3" name="Right Arrow 2"/>
          <p:cNvSpPr/>
          <p:nvPr/>
        </p:nvSpPr>
        <p:spPr>
          <a:xfrm>
            <a:off x="3673008" y="3993861"/>
            <a:ext cx="978408" cy="2828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686985794"/>
              </p:ext>
            </p:extLst>
          </p:nvPr>
        </p:nvGraphicFramePr>
        <p:xfrm>
          <a:off x="2432413" y="5001149"/>
          <a:ext cx="962025" cy="466725"/>
        </p:xfrm>
        <a:graphic>
          <a:graphicData uri="http://schemas.openxmlformats.org/presentationml/2006/ole">
            <mc:AlternateContent xmlns:mc="http://schemas.openxmlformats.org/markup-compatibility/2006">
              <mc:Choice xmlns:v="urn:schemas-microsoft-com:vml" Requires="v">
                <p:oleObj spid="_x0000_s154058" name="Equation" r:id="rId17" imgW="495000" imgH="228600" progId="Equation.3">
                  <p:embed/>
                </p:oleObj>
              </mc:Choice>
              <mc:Fallback>
                <p:oleObj name="Equation" r:id="rId17" imgW="495000" imgH="228600" progId="Equation.3">
                  <p:embed/>
                  <p:pic>
                    <p:nvPicPr>
                      <p:cNvPr id="0" name=""/>
                      <p:cNvPicPr/>
                      <p:nvPr/>
                    </p:nvPicPr>
                    <p:blipFill>
                      <a:blip r:embed="rId18"/>
                      <a:stretch>
                        <a:fillRect/>
                      </a:stretch>
                    </p:blipFill>
                    <p:spPr>
                      <a:xfrm>
                        <a:off x="2432413" y="5001149"/>
                        <a:ext cx="962025" cy="466725"/>
                      </a:xfrm>
                      <a:prstGeom prst="rect">
                        <a:avLst/>
                      </a:prstGeom>
                      <a:solidFill>
                        <a:schemeClr val="tx2"/>
                      </a:solidFill>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546594198"/>
              </p:ext>
            </p:extLst>
          </p:nvPr>
        </p:nvGraphicFramePr>
        <p:xfrm>
          <a:off x="4787179" y="5045546"/>
          <a:ext cx="999142" cy="399077"/>
        </p:xfrm>
        <a:graphic>
          <a:graphicData uri="http://schemas.openxmlformats.org/presentationml/2006/ole">
            <mc:AlternateContent xmlns:mc="http://schemas.openxmlformats.org/markup-compatibility/2006">
              <mc:Choice xmlns:v="urn:schemas-microsoft-com:vml" Requires="v">
                <p:oleObj spid="_x0000_s154059" name="Equation" r:id="rId19" imgW="482400" imgH="203040" progId="Equation.3">
                  <p:embed/>
                </p:oleObj>
              </mc:Choice>
              <mc:Fallback>
                <p:oleObj name="Equation" r:id="rId19" imgW="482400" imgH="203040" progId="Equation.3">
                  <p:embed/>
                  <p:pic>
                    <p:nvPicPr>
                      <p:cNvPr id="0" name=""/>
                      <p:cNvPicPr/>
                      <p:nvPr/>
                    </p:nvPicPr>
                    <p:blipFill>
                      <a:blip r:embed="rId20"/>
                      <a:stretch>
                        <a:fillRect/>
                      </a:stretch>
                    </p:blipFill>
                    <p:spPr>
                      <a:xfrm>
                        <a:off x="4787179" y="5045546"/>
                        <a:ext cx="999142" cy="399077"/>
                      </a:xfrm>
                      <a:prstGeom prst="rect">
                        <a:avLst/>
                      </a:prstGeom>
                      <a:solidFill>
                        <a:schemeClr val="tx2"/>
                      </a:solidFill>
                    </p:spPr>
                  </p:pic>
                </p:oleObj>
              </mc:Fallback>
            </mc:AlternateContent>
          </a:graphicData>
        </a:graphic>
      </p:graphicFrame>
      <p:sp>
        <p:nvSpPr>
          <p:cNvPr id="19" name="Right Arrow 18"/>
          <p:cNvSpPr/>
          <p:nvPr/>
        </p:nvSpPr>
        <p:spPr>
          <a:xfrm>
            <a:off x="3679291" y="5108721"/>
            <a:ext cx="978408" cy="2828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Object 19"/>
          <p:cNvGraphicFramePr>
            <a:graphicFrameLocks noChangeAspect="1"/>
          </p:cNvGraphicFramePr>
          <p:nvPr>
            <p:extLst>
              <p:ext uri="{D42A27DB-BD31-4B8C-83A1-F6EECF244321}">
                <p14:modId xmlns:p14="http://schemas.microsoft.com/office/powerpoint/2010/main" val="4886694"/>
              </p:ext>
            </p:extLst>
          </p:nvPr>
        </p:nvGraphicFramePr>
        <p:xfrm>
          <a:off x="2468925" y="6268935"/>
          <a:ext cx="889000" cy="466725"/>
        </p:xfrm>
        <a:graphic>
          <a:graphicData uri="http://schemas.openxmlformats.org/presentationml/2006/ole">
            <mc:AlternateContent xmlns:mc="http://schemas.openxmlformats.org/markup-compatibility/2006">
              <mc:Choice xmlns:v="urn:schemas-microsoft-com:vml" Requires="v">
                <p:oleObj spid="_x0000_s154060" name="Equation" r:id="rId21" imgW="457200" imgH="228600" progId="Equation.3">
                  <p:embed/>
                </p:oleObj>
              </mc:Choice>
              <mc:Fallback>
                <p:oleObj name="Equation" r:id="rId21" imgW="457200" imgH="228600" progId="Equation.3">
                  <p:embed/>
                  <p:pic>
                    <p:nvPicPr>
                      <p:cNvPr id="0" name=""/>
                      <p:cNvPicPr/>
                      <p:nvPr/>
                    </p:nvPicPr>
                    <p:blipFill>
                      <a:blip r:embed="rId22"/>
                      <a:stretch>
                        <a:fillRect/>
                      </a:stretch>
                    </p:blipFill>
                    <p:spPr>
                      <a:xfrm>
                        <a:off x="2468925" y="6268935"/>
                        <a:ext cx="889000" cy="466725"/>
                      </a:xfrm>
                      <a:prstGeom prst="rect">
                        <a:avLst/>
                      </a:prstGeom>
                      <a:solidFill>
                        <a:schemeClr val="tx2"/>
                      </a:solidFill>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3884575985"/>
              </p:ext>
            </p:extLst>
          </p:nvPr>
        </p:nvGraphicFramePr>
        <p:xfrm>
          <a:off x="4787179" y="6207685"/>
          <a:ext cx="999142" cy="461805"/>
        </p:xfrm>
        <a:graphic>
          <a:graphicData uri="http://schemas.openxmlformats.org/presentationml/2006/ole">
            <mc:AlternateContent xmlns:mc="http://schemas.openxmlformats.org/markup-compatibility/2006">
              <mc:Choice xmlns:v="urn:schemas-microsoft-com:vml" Requires="v">
                <p:oleObj spid="_x0000_s154061" name="Equation" r:id="rId23" imgW="571320" imgH="228600" progId="Equation.3">
                  <p:embed/>
                </p:oleObj>
              </mc:Choice>
              <mc:Fallback>
                <p:oleObj name="Equation" r:id="rId23" imgW="571320" imgH="228600" progId="Equation.3">
                  <p:embed/>
                  <p:pic>
                    <p:nvPicPr>
                      <p:cNvPr id="0" name=""/>
                      <p:cNvPicPr/>
                      <p:nvPr/>
                    </p:nvPicPr>
                    <p:blipFill>
                      <a:blip r:embed="rId24"/>
                      <a:stretch>
                        <a:fillRect/>
                      </a:stretch>
                    </p:blipFill>
                    <p:spPr>
                      <a:xfrm>
                        <a:off x="4787179" y="6207685"/>
                        <a:ext cx="999142" cy="461805"/>
                      </a:xfrm>
                      <a:prstGeom prst="rect">
                        <a:avLst/>
                      </a:prstGeom>
                      <a:solidFill>
                        <a:schemeClr val="tx2"/>
                      </a:solidFill>
                    </p:spPr>
                  </p:pic>
                </p:oleObj>
              </mc:Fallback>
            </mc:AlternateContent>
          </a:graphicData>
        </a:graphic>
      </p:graphicFrame>
      <p:sp>
        <p:nvSpPr>
          <p:cNvPr id="22" name="Right Arrow 21"/>
          <p:cNvSpPr/>
          <p:nvPr/>
        </p:nvSpPr>
        <p:spPr>
          <a:xfrm>
            <a:off x="3668126" y="6330722"/>
            <a:ext cx="978408" cy="2828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4" name="TextBox 3"/>
              <p:cNvSpPr txBox="1"/>
              <p:nvPr/>
            </p:nvSpPr>
            <p:spPr>
              <a:xfrm>
                <a:off x="6038134" y="3875224"/>
                <a:ext cx="3051155" cy="2462725"/>
              </a:xfrm>
              <a:prstGeom prst="rect">
                <a:avLst/>
              </a:prstGeom>
              <a:noFill/>
              <a:ln>
                <a:solidFill>
                  <a:srgbClr val="FFC000"/>
                </a:solidFill>
              </a:ln>
            </p:spPr>
            <p:txBody>
              <a:bodyPr wrap="square" rtlCol="0">
                <a:spAutoFit/>
              </a:bodyPr>
              <a:lstStyle/>
              <a:p>
                <a:pPr marL="285750" indent="-285750">
                  <a:spcBef>
                    <a:spcPct val="20000"/>
                  </a:spcBef>
                  <a:buClr>
                    <a:schemeClr val="tx2"/>
                  </a:buClr>
                  <a:buFont typeface="Arial" panose="020B0604020202020204" pitchFamily="34" charset="0"/>
                  <a:buChar char="•"/>
                </a:pPr>
                <a:r>
                  <a:rPr lang="en-GB" dirty="0">
                    <a:solidFill>
                      <a:srgbClr val="FFFF00"/>
                    </a:solidFill>
                    <a:latin typeface="Times New Roman" pitchFamily="18" charset="0"/>
                  </a:rPr>
                  <a:t>Age of the Universe</a:t>
                </a:r>
              </a:p>
              <a:p>
                <a:pPr>
                  <a:spcBef>
                    <a:spcPct val="20000"/>
                  </a:spcBef>
                  <a:buClr>
                    <a:schemeClr val="tx2"/>
                  </a:buClr>
                </a:pPr>
                <a14:m>
                  <m:oMath xmlns:m="http://schemas.openxmlformats.org/officeDocument/2006/math">
                    <m:r>
                      <m:rPr>
                        <m:nor/>
                      </m:rPr>
                      <a:rPr lang="en-GB" sz="2000" dirty="0">
                        <a:latin typeface="Times New Roman" pitchFamily="18" charset="0"/>
                      </a:rPr>
                      <m:t>t</m:t>
                    </m:r>
                    <m:r>
                      <m:rPr>
                        <m:nor/>
                      </m:rPr>
                      <a:rPr lang="en-GB" sz="2000" baseline="-25000" dirty="0">
                        <a:latin typeface="Times New Roman" pitchFamily="18" charset="0"/>
                      </a:rPr>
                      <m:t>0</m:t>
                    </m:r>
                    <m:r>
                      <m:rPr>
                        <m:nor/>
                      </m:rPr>
                      <a:rPr lang="en-US" sz="2000" b="0" i="0" baseline="-25000" dirty="0" smtClean="0">
                        <a:latin typeface="Times New Roman" pitchFamily="18" charset="0"/>
                      </a:rPr>
                      <m:t> </m:t>
                    </m:r>
                    <m:r>
                      <m:rPr>
                        <m:nor/>
                      </m:rPr>
                      <a:rPr lang="en-GB" sz="2000" dirty="0">
                        <a:latin typeface="Times New Roman" pitchFamily="18" charset="0"/>
                      </a:rPr>
                      <m:t>=</m:t>
                    </m:r>
                    <m:nary>
                      <m:naryPr>
                        <m:ctrlPr>
                          <a:rPr lang="en-GB" sz="2000" i="1" dirty="0">
                            <a:latin typeface="Cambria Math" panose="02040503050406030204" pitchFamily="18" charset="0"/>
                          </a:rPr>
                        </m:ctrlPr>
                      </m:naryPr>
                      <m:sub>
                        <m:r>
                          <m:rPr>
                            <m:brk m:alnAt="23"/>
                          </m:rPr>
                          <a:rPr lang="en-US" sz="2000" i="1" dirty="0">
                            <a:latin typeface="Cambria Math" panose="02040503050406030204" pitchFamily="18" charset="0"/>
                          </a:rPr>
                          <m:t>0</m:t>
                        </m:r>
                      </m:sub>
                      <m:sup>
                        <m:r>
                          <m:rPr>
                            <m:nor/>
                          </m:rPr>
                          <a:rPr lang="en-GB" sz="2000" dirty="0">
                            <a:latin typeface="Times New Roman" pitchFamily="18" charset="0"/>
                          </a:rPr>
                          <m:t>t</m:t>
                        </m:r>
                        <m:r>
                          <m:rPr>
                            <m:nor/>
                          </m:rPr>
                          <a:rPr lang="en-GB" sz="2000" baseline="-25000" dirty="0">
                            <a:latin typeface="Times New Roman" pitchFamily="18" charset="0"/>
                          </a:rPr>
                          <m:t>0</m:t>
                        </m:r>
                      </m:sup>
                      <m:e>
                        <m:r>
                          <a:rPr lang="en-US" sz="2000" i="1" dirty="0">
                            <a:latin typeface="Cambria Math" panose="02040503050406030204" pitchFamily="18" charset="0"/>
                          </a:rPr>
                          <m:t>𝑑𝑡</m:t>
                        </m:r>
                      </m:e>
                    </m:nary>
                    <m:r>
                      <m:rPr>
                        <m:nor/>
                      </m:rPr>
                      <a:rPr lang="en-GB" sz="2000" dirty="0">
                        <a:latin typeface="Times New Roman" pitchFamily="18" charset="0"/>
                      </a:rPr>
                      <m:t> </m:t>
                    </m:r>
                  </m:oMath>
                </a14:m>
                <a:r>
                  <a:rPr lang="en-GB" sz="2000" dirty="0">
                    <a:latin typeface="Times New Roman" pitchFamily="18" charset="0"/>
                  </a:rPr>
                  <a:t>=</a:t>
                </a:r>
                <a14:m>
                  <m:oMath xmlns:m="http://schemas.openxmlformats.org/officeDocument/2006/math">
                    <m:nary>
                      <m:naryPr>
                        <m:ctrlPr>
                          <a:rPr lang="en-GB" sz="2000" i="1" dirty="0">
                            <a:latin typeface="Cambria Math" panose="02040503050406030204" pitchFamily="18" charset="0"/>
                          </a:rPr>
                        </m:ctrlPr>
                      </m:naryPr>
                      <m:sub>
                        <m:r>
                          <m:rPr>
                            <m:brk m:alnAt="23"/>
                          </m:rPr>
                          <a:rPr lang="en-US" sz="2000" i="1" dirty="0">
                            <a:latin typeface="Cambria Math" panose="02040503050406030204" pitchFamily="18" charset="0"/>
                          </a:rPr>
                          <m:t>0</m:t>
                        </m:r>
                      </m:sub>
                      <m:sup>
                        <m:r>
                          <a:rPr lang="en-US" sz="2000" i="1" dirty="0">
                            <a:latin typeface="Cambria Math" panose="02040503050406030204" pitchFamily="18" charset="0"/>
                          </a:rPr>
                          <m:t>1</m:t>
                        </m:r>
                      </m:sup>
                      <m:e>
                        <m:f>
                          <m:fPr>
                            <m:ctrlPr>
                              <a:rPr lang="en-US" sz="2000" i="1" dirty="0">
                                <a:latin typeface="Cambria Math" panose="02040503050406030204" pitchFamily="18" charset="0"/>
                              </a:rPr>
                            </m:ctrlPr>
                          </m:fPr>
                          <m:num>
                            <m:r>
                              <a:rPr lang="en-US" sz="2000" i="1" dirty="0">
                                <a:latin typeface="Cambria Math" panose="02040503050406030204" pitchFamily="18" charset="0"/>
                              </a:rPr>
                              <m:t>𝑑𝑎</m:t>
                            </m:r>
                          </m:num>
                          <m:den>
                            <m:acc>
                              <m:accPr>
                                <m:chr m:val="̇"/>
                                <m:ctrlPr>
                                  <a:rPr lang="en-US" sz="2000" i="1" dirty="0">
                                    <a:latin typeface="Cambria Math" panose="02040503050406030204" pitchFamily="18" charset="0"/>
                                  </a:rPr>
                                </m:ctrlPr>
                              </m:accPr>
                              <m:e>
                                <m:r>
                                  <a:rPr lang="en-US" sz="2000" i="1" dirty="0">
                                    <a:latin typeface="Cambria Math" panose="02040503050406030204" pitchFamily="18" charset="0"/>
                                  </a:rPr>
                                  <m:t>𝑎</m:t>
                                </m:r>
                              </m:e>
                            </m:acc>
                          </m:den>
                        </m:f>
                      </m:e>
                    </m:nary>
                  </m:oMath>
                </a14:m>
                <a:r>
                  <a:rPr lang="en-GB" sz="2000" dirty="0">
                    <a:latin typeface="Times New Roman" pitchFamily="18" charset="0"/>
                  </a:rPr>
                  <a:t> </a:t>
                </a:r>
                <a14:m>
                  <m:oMath xmlns:m="http://schemas.openxmlformats.org/officeDocument/2006/math">
                    <m:r>
                      <a:rPr lang="en-US" sz="2000" i="1" dirty="0">
                        <a:latin typeface="Cambria Math" panose="02040503050406030204" pitchFamily="18" charset="0"/>
                      </a:rPr>
                      <m:t>=</m:t>
                    </m:r>
                    <m:nary>
                      <m:naryPr>
                        <m:ctrlPr>
                          <a:rPr lang="en-GB" sz="2000" i="1" dirty="0">
                            <a:latin typeface="Cambria Math" panose="02040503050406030204" pitchFamily="18" charset="0"/>
                          </a:rPr>
                        </m:ctrlPr>
                      </m:naryPr>
                      <m:sub>
                        <m:r>
                          <m:rPr>
                            <m:brk m:alnAt="23"/>
                          </m:rPr>
                          <a:rPr lang="en-US" sz="2000" i="1" dirty="0">
                            <a:latin typeface="Cambria Math" panose="02040503050406030204" pitchFamily="18" charset="0"/>
                          </a:rPr>
                          <m:t>0</m:t>
                        </m:r>
                      </m:sub>
                      <m:sup>
                        <m:r>
                          <m:rPr>
                            <m:nor/>
                          </m:rPr>
                          <a:rPr lang="en-US" sz="2000" dirty="0">
                            <a:latin typeface="Cambria Math" panose="02040503050406030204" pitchFamily="18" charset="0"/>
                          </a:rPr>
                          <m:t>1</m:t>
                        </m:r>
                      </m:sup>
                      <m:e>
                        <m:f>
                          <m:fPr>
                            <m:ctrlPr>
                              <a:rPr lang="en-US" sz="2000" i="1" dirty="0">
                                <a:latin typeface="Cambria Math" panose="02040503050406030204" pitchFamily="18" charset="0"/>
                              </a:rPr>
                            </m:ctrlPr>
                          </m:fPr>
                          <m:num>
                            <m:r>
                              <a:rPr lang="en-US" sz="2000" i="1" dirty="0">
                                <a:latin typeface="Cambria Math" panose="02040503050406030204" pitchFamily="18" charset="0"/>
                              </a:rPr>
                              <m:t>𝑑𝑎</m:t>
                            </m:r>
                          </m:num>
                          <m:den>
                            <m:r>
                              <a:rPr lang="en-US" sz="2000" i="1" dirty="0">
                                <a:latin typeface="Cambria Math" panose="02040503050406030204" pitchFamily="18" charset="0"/>
                              </a:rPr>
                              <m:t>𝑎</m:t>
                            </m:r>
                            <m:r>
                              <a:rPr lang="en-US" sz="2000" i="1" dirty="0">
                                <a:latin typeface="Cambria Math" panose="02040503050406030204" pitchFamily="18" charset="0"/>
                              </a:rPr>
                              <m:t> </m:t>
                            </m:r>
                            <m:r>
                              <a:rPr lang="en-US" sz="2000" i="1" dirty="0">
                                <a:latin typeface="Cambria Math" panose="02040503050406030204" pitchFamily="18" charset="0"/>
                              </a:rPr>
                              <m:t>𝐻</m:t>
                            </m:r>
                          </m:den>
                        </m:f>
                      </m:e>
                    </m:nary>
                  </m:oMath>
                </a14:m>
                <a:endParaRPr lang="en-GB" sz="2000" dirty="0">
                  <a:latin typeface="Times New Roman" pitchFamily="18" charset="0"/>
                </a:endParaRPr>
              </a:p>
              <a:p>
                <a:pPr>
                  <a:spcBef>
                    <a:spcPct val="20000"/>
                  </a:spcBef>
                  <a:buClr>
                    <a:schemeClr val="tx2"/>
                  </a:buClr>
                </a:pPr>
                <a:r>
                  <a:rPr lang="en-GB" sz="2000" dirty="0" smtClean="0">
                    <a:latin typeface="Times New Roman" pitchFamily="18" charset="0"/>
                  </a:rPr>
                  <a:t>   = </a:t>
                </a:r>
                <a14:m>
                  <m:oMath xmlns:m="http://schemas.openxmlformats.org/officeDocument/2006/math">
                    <m:nary>
                      <m:naryPr>
                        <m:ctrlPr>
                          <a:rPr lang="en-GB" sz="2000" i="1" dirty="0">
                            <a:latin typeface="Cambria Math" panose="02040503050406030204" pitchFamily="18" charset="0"/>
                          </a:rPr>
                        </m:ctrlPr>
                      </m:naryPr>
                      <m:sub>
                        <m:r>
                          <m:rPr>
                            <m:brk m:alnAt="23"/>
                          </m:rPr>
                          <a:rPr lang="en-US" sz="2000" i="1" dirty="0">
                            <a:latin typeface="Cambria Math" panose="02040503050406030204" pitchFamily="18" charset="0"/>
                          </a:rPr>
                          <m:t>0</m:t>
                        </m:r>
                      </m:sub>
                      <m:sup>
                        <m:r>
                          <m:rPr>
                            <m:nor/>
                          </m:rPr>
                          <a:rPr lang="en-US" sz="2000" i="1" dirty="0">
                            <a:latin typeface="Cambria Math" panose="02040503050406030204" pitchFamily="18" charset="0"/>
                          </a:rPr>
                          <m:t>1</m:t>
                        </m:r>
                      </m:sup>
                      <m:e>
                        <m:r>
                          <a:rPr lang="en-US" sz="2000" i="1" dirty="0">
                            <a:latin typeface="Cambria Math" panose="02040503050406030204" pitchFamily="18" charset="0"/>
                          </a:rPr>
                          <m:t>𝑑𝑎</m:t>
                        </m:r>
                        <m:r>
                          <a:rPr lang="en-US" sz="2000" i="1" dirty="0">
                            <a:latin typeface="Cambria Math" panose="02040503050406030204" pitchFamily="18" charset="0"/>
                          </a:rPr>
                          <m:t> </m:t>
                        </m:r>
                        <m:sSubSup>
                          <m:sSubSupPr>
                            <m:ctrlPr>
                              <a:rPr lang="en-US" sz="2000" i="1" dirty="0">
                                <a:latin typeface="Cambria Math" panose="02040503050406030204" pitchFamily="18" charset="0"/>
                              </a:rPr>
                            </m:ctrlPr>
                          </m:sSubSupPr>
                          <m:e>
                            <m:r>
                              <a:rPr lang="en-US" sz="2000" i="1" dirty="0">
                                <a:latin typeface="Cambria Math" panose="02040503050406030204" pitchFamily="18" charset="0"/>
                              </a:rPr>
                              <m:t>𝐻</m:t>
                            </m:r>
                          </m:e>
                          <m:sub>
                            <m:r>
                              <a:rPr lang="en-US" sz="2000" i="1" dirty="0">
                                <a:latin typeface="Cambria Math" panose="02040503050406030204" pitchFamily="18" charset="0"/>
                              </a:rPr>
                              <m:t>0</m:t>
                            </m:r>
                          </m:sub>
                          <m:sup>
                            <m:r>
                              <a:rPr lang="en-US" sz="2000" i="1" dirty="0">
                                <a:latin typeface="Cambria Math" panose="02040503050406030204" pitchFamily="18" charset="0"/>
                              </a:rPr>
                              <m:t>−1</m:t>
                            </m:r>
                          </m:sup>
                        </m:sSubSup>
                        <m:sSup>
                          <m:sSupPr>
                            <m:ctrlPr>
                              <a:rPr lang="en-GB" sz="2000" i="1" dirty="0">
                                <a:latin typeface="Cambria Math" panose="02040503050406030204" pitchFamily="18" charset="0"/>
                              </a:rPr>
                            </m:ctrlPr>
                          </m:sSupPr>
                          <m:e>
                            <m:r>
                              <a:rPr lang="en-US" sz="2000" i="1" dirty="0">
                                <a:latin typeface="Cambria Math" panose="02040503050406030204" pitchFamily="18" charset="0"/>
                              </a:rPr>
                              <m:t>𝑎</m:t>
                            </m:r>
                          </m:e>
                          <m:sup>
                            <m:f>
                              <m:fPr>
                                <m:ctrlPr>
                                  <a:rPr lang="en-US" sz="2000" i="1" dirty="0">
                                    <a:latin typeface="Cambria Math" panose="02040503050406030204" pitchFamily="18" charset="0"/>
                                  </a:rPr>
                                </m:ctrlPr>
                              </m:fPr>
                              <m:num>
                                <m:r>
                                  <a:rPr lang="en-US" sz="2000" i="1" dirty="0">
                                    <a:latin typeface="Cambria Math" panose="02040503050406030204" pitchFamily="18" charset="0"/>
                                  </a:rPr>
                                  <m:t>3</m:t>
                                </m:r>
                              </m:num>
                              <m:den>
                                <m:r>
                                  <a:rPr lang="en-US" sz="2000" i="1" dirty="0">
                                    <a:latin typeface="Cambria Math" panose="02040503050406030204" pitchFamily="18" charset="0"/>
                                  </a:rPr>
                                  <m:t>2</m:t>
                                </m:r>
                              </m:den>
                            </m:f>
                            <m:d>
                              <m:dPr>
                                <m:ctrlPr>
                                  <a:rPr lang="en-US" sz="2000" i="1" dirty="0">
                                    <a:latin typeface="Cambria Math" panose="02040503050406030204" pitchFamily="18" charset="0"/>
                                  </a:rPr>
                                </m:ctrlPr>
                              </m:dPr>
                              <m:e>
                                <m:r>
                                  <a:rPr lang="en-US" sz="2000" i="1" dirty="0">
                                    <a:latin typeface="Cambria Math" panose="02040503050406030204" pitchFamily="18" charset="0"/>
                                  </a:rPr>
                                  <m:t>𝑤</m:t>
                                </m:r>
                                <m:r>
                                  <a:rPr lang="en-US" sz="2000" i="1" dirty="0">
                                    <a:latin typeface="Cambria Math" panose="02040503050406030204" pitchFamily="18" charset="0"/>
                                  </a:rPr>
                                  <m:t>+1</m:t>
                                </m:r>
                              </m:e>
                            </m:d>
                            <m:r>
                              <a:rPr lang="en-US" sz="2000" i="1" dirty="0">
                                <a:latin typeface="Cambria Math" panose="02040503050406030204" pitchFamily="18" charset="0"/>
                              </a:rPr>
                              <m:t>−1</m:t>
                            </m:r>
                          </m:sup>
                        </m:sSup>
                      </m:e>
                    </m:nary>
                  </m:oMath>
                </a14:m>
                <a:endParaRPr lang="en-GB" sz="2000" i="1" dirty="0" smtClean="0">
                  <a:latin typeface="Times New Roman" pitchFamily="18" charset="0"/>
                </a:endParaRPr>
              </a:p>
              <a:p>
                <a:pPr>
                  <a:spcBef>
                    <a:spcPct val="20000"/>
                  </a:spcBef>
                  <a:buClr>
                    <a:schemeClr val="tx2"/>
                  </a:buClr>
                </a:pPr>
                <a:r>
                  <a:rPr lang="en-GB" sz="2000" dirty="0" smtClean="0">
                    <a:latin typeface="Times New Roman" pitchFamily="18" charset="0"/>
                  </a:rPr>
                  <a:t>   = </a:t>
                </a:r>
                <a14:m>
                  <m:oMath xmlns:m="http://schemas.openxmlformats.org/officeDocument/2006/math">
                    <m:f>
                      <m:fPr>
                        <m:ctrlPr>
                          <a:rPr lang="en-US" sz="2000" i="1" dirty="0">
                            <a:latin typeface="Cambria Math" panose="02040503050406030204" pitchFamily="18" charset="0"/>
                          </a:rPr>
                        </m:ctrlPr>
                      </m:fPr>
                      <m:num>
                        <m:r>
                          <a:rPr lang="en-US" sz="2000" i="1" dirty="0">
                            <a:latin typeface="Cambria Math" panose="02040503050406030204" pitchFamily="18" charset="0"/>
                          </a:rPr>
                          <m:t>2</m:t>
                        </m:r>
                      </m:num>
                      <m:den>
                        <m:r>
                          <a:rPr lang="en-US" sz="2000" i="1" dirty="0">
                            <a:latin typeface="Cambria Math" panose="02040503050406030204" pitchFamily="18" charset="0"/>
                          </a:rPr>
                          <m:t>3</m:t>
                        </m:r>
                        <m:d>
                          <m:dPr>
                            <m:ctrlPr>
                              <a:rPr lang="en-US" sz="2000" i="1" dirty="0">
                                <a:latin typeface="Cambria Math" panose="02040503050406030204" pitchFamily="18" charset="0"/>
                              </a:rPr>
                            </m:ctrlPr>
                          </m:dPr>
                          <m:e>
                            <m:r>
                              <a:rPr lang="en-US" sz="2000" i="1" dirty="0">
                                <a:latin typeface="Cambria Math" panose="02040503050406030204" pitchFamily="18" charset="0"/>
                              </a:rPr>
                              <m:t>𝑤</m:t>
                            </m:r>
                            <m:r>
                              <a:rPr lang="en-US" sz="2000" i="1" dirty="0">
                                <a:latin typeface="Cambria Math" panose="02040503050406030204" pitchFamily="18" charset="0"/>
                              </a:rPr>
                              <m:t>+1</m:t>
                            </m:r>
                          </m:e>
                        </m:d>
                      </m:den>
                    </m:f>
                    <m:sSubSup>
                      <m:sSubSupPr>
                        <m:ctrlPr>
                          <a:rPr lang="en-US" sz="2000" i="1" dirty="0">
                            <a:latin typeface="Cambria Math" panose="02040503050406030204" pitchFamily="18" charset="0"/>
                          </a:rPr>
                        </m:ctrlPr>
                      </m:sSubSupPr>
                      <m:e>
                        <m:r>
                          <a:rPr lang="en-US" sz="2000" i="1" dirty="0">
                            <a:latin typeface="Cambria Math" panose="02040503050406030204" pitchFamily="18" charset="0"/>
                          </a:rPr>
                          <m:t>𝐻</m:t>
                        </m:r>
                      </m:e>
                      <m:sub>
                        <m:r>
                          <a:rPr lang="en-US" sz="2000" i="1" dirty="0">
                            <a:latin typeface="Cambria Math" panose="02040503050406030204" pitchFamily="18" charset="0"/>
                          </a:rPr>
                          <m:t>0</m:t>
                        </m:r>
                      </m:sub>
                      <m:sup>
                        <m:r>
                          <a:rPr lang="en-US" sz="2000" i="1" dirty="0">
                            <a:latin typeface="Cambria Math" panose="02040503050406030204" pitchFamily="18" charset="0"/>
                          </a:rPr>
                          <m:t>−1</m:t>
                        </m:r>
                      </m:sup>
                    </m:sSubSup>
                  </m:oMath>
                </a14:m>
                <a:r>
                  <a:rPr lang="en-GB" sz="2000" dirty="0">
                    <a:latin typeface="Times New Roman" pitchFamily="18" charset="0"/>
                  </a:rPr>
                  <a:t> </a:t>
                </a:r>
              </a:p>
              <a:p>
                <a:pPr marL="342900" indent="-342900">
                  <a:spcBef>
                    <a:spcPct val="20000"/>
                  </a:spcBef>
                  <a:buClr>
                    <a:schemeClr val="tx2"/>
                  </a:buClr>
                  <a:buFontTx/>
                  <a:buChar char="•"/>
                </a:pPr>
                <a:endParaRPr lang="en-GB" sz="2000" dirty="0">
                  <a:latin typeface="Cambria" panose="02040503050406030204" pitchFamily="18" charset="0"/>
                </a:endParaRPr>
              </a:p>
            </p:txBody>
          </p:sp>
        </mc:Choice>
        <mc:Fallback>
          <p:sp>
            <p:nvSpPr>
              <p:cNvPr id="4" name="TextBox 3"/>
              <p:cNvSpPr txBox="1">
                <a:spLocks noRot="1" noChangeAspect="1" noMove="1" noResize="1" noEditPoints="1" noAdjustHandles="1" noChangeArrowheads="1" noChangeShapeType="1" noTextEdit="1"/>
              </p:cNvSpPr>
              <p:nvPr/>
            </p:nvSpPr>
            <p:spPr>
              <a:xfrm>
                <a:off x="6038134" y="3875224"/>
                <a:ext cx="3051155" cy="2462725"/>
              </a:xfrm>
              <a:prstGeom prst="rect">
                <a:avLst/>
              </a:prstGeom>
              <a:blipFill rotWithShape="0">
                <a:blip r:embed="rId25"/>
                <a:stretch>
                  <a:fillRect l="-1195" t="-1232"/>
                </a:stretch>
              </a:blipFill>
              <a:ln>
                <a:solidFill>
                  <a:srgbClr val="FFC000"/>
                </a:solidFill>
              </a:ln>
            </p:spPr>
            <p:txBody>
              <a:bodyPr/>
              <a:lstStyle/>
              <a:p>
                <a:r>
                  <a:rPr lang="en-US">
                    <a:noFill/>
                  </a:rPr>
                  <a:t> </a:t>
                </a:r>
              </a:p>
            </p:txBody>
          </p:sp>
        </mc:Fallback>
      </mc:AlternateContent>
    </p:spTree>
    <p:extLst>
      <p:ext uri="{BB962C8B-B14F-4D97-AF65-F5344CB8AC3E}">
        <p14:creationId xmlns:p14="http://schemas.microsoft.com/office/powerpoint/2010/main" val="18720246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558302" y="3572418"/>
            <a:ext cx="7724139" cy="3219814"/>
          </a:xfrm>
          <a:prstGeom prst="rect">
            <a:avLst/>
          </a:prstGeom>
          <a:noFill/>
          <a:ln w="9525">
            <a:noFill/>
            <a:miter lim="800000"/>
            <a:headEnd/>
            <a:tailEnd/>
          </a:ln>
        </p:spPr>
      </p:pic>
      <p:pic>
        <p:nvPicPr>
          <p:cNvPr id="5" name="Picture 4"/>
          <p:cNvPicPr>
            <a:picLocks noChangeAspect="1"/>
          </p:cNvPicPr>
          <p:nvPr/>
        </p:nvPicPr>
        <p:blipFill>
          <a:blip r:embed="rId3"/>
          <a:stretch>
            <a:fillRect/>
          </a:stretch>
        </p:blipFill>
        <p:spPr>
          <a:xfrm>
            <a:off x="642611" y="482435"/>
            <a:ext cx="7054106" cy="2973308"/>
          </a:xfrm>
          <a:prstGeom prst="rect">
            <a:avLst/>
          </a:prstGeom>
        </p:spPr>
      </p:pic>
      <p:sp>
        <p:nvSpPr>
          <p:cNvPr id="6" name="Rectangle 4"/>
          <p:cNvSpPr>
            <a:spLocks noChangeArrowheads="1"/>
          </p:cNvSpPr>
          <p:nvPr/>
        </p:nvSpPr>
        <p:spPr bwMode="auto">
          <a:xfrm>
            <a:off x="625460" y="165515"/>
            <a:ext cx="7934325" cy="611188"/>
          </a:xfrm>
          <a:prstGeom prst="rect">
            <a:avLst/>
          </a:prstGeom>
          <a:noFill/>
          <a:ln w="9525">
            <a:noFill/>
            <a:miter lim="800000"/>
            <a:headEnd/>
            <a:tailEnd/>
          </a:ln>
          <a:effectLst/>
        </p:spPr>
        <p:txBody>
          <a:bodyPr anchor="ctr"/>
          <a:lstStyle/>
          <a:p>
            <a:pPr algn="ctr"/>
            <a:r>
              <a:rPr lang="en-US" sz="2400" i="1" dirty="0" smtClean="0">
                <a:latin typeface="+mj-lt"/>
              </a:rPr>
              <a:t>III- </a:t>
            </a:r>
            <a:r>
              <a:rPr lang="en-US" altLang="en-US" sz="2400" i="1" dirty="0"/>
              <a:t>Cosmological </a:t>
            </a:r>
            <a:r>
              <a:rPr lang="en-US" altLang="en-US" sz="2400" i="1" dirty="0" smtClean="0"/>
              <a:t>Eras</a:t>
            </a:r>
            <a:endParaRPr lang="en-US" altLang="en-US" sz="2400" i="1" dirty="0"/>
          </a:p>
          <a:p>
            <a:pPr algn="ctr"/>
            <a:endParaRPr lang="en-US" sz="2400" i="1" dirty="0">
              <a:latin typeface="+mj-lt"/>
            </a:endParaRPr>
          </a:p>
        </p:txBody>
      </p:sp>
    </p:spTree>
    <p:extLst>
      <p:ext uri="{BB962C8B-B14F-4D97-AF65-F5344CB8AC3E}">
        <p14:creationId xmlns:p14="http://schemas.microsoft.com/office/powerpoint/2010/main" val="3360604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9040" y="241410"/>
            <a:ext cx="7269480" cy="3670400"/>
          </a:xfrm>
        </p:spPr>
        <p:txBody>
          <a:bodyPr>
            <a:normAutofit/>
          </a:bodyPr>
          <a:lstStyle/>
          <a:p>
            <a:pPr algn="ctr"/>
            <a:r>
              <a:rPr lang="en-US" sz="6000" dirty="0" smtClean="0"/>
              <a:t>IV- Dark Matter</a:t>
            </a:r>
            <a:endParaRPr lang="en-US" sz="6000" dirty="0"/>
          </a:p>
        </p:txBody>
      </p:sp>
    </p:spTree>
    <p:extLst>
      <p:ext uri="{BB962C8B-B14F-4D97-AF65-F5344CB8AC3E}">
        <p14:creationId xmlns:p14="http://schemas.microsoft.com/office/powerpoint/2010/main" val="4770708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sz="half" idx="1"/>
          </p:nvPr>
        </p:nvSpPr>
        <p:spPr>
          <a:xfrm>
            <a:off x="245985" y="1691323"/>
            <a:ext cx="8424345" cy="4488816"/>
          </a:xfrm>
        </p:spPr>
        <p:txBody>
          <a:bodyPr/>
          <a:lstStyle/>
          <a:p>
            <a:r>
              <a:rPr lang="en-US" altLang="en-US" sz="2400" dirty="0">
                <a:solidFill>
                  <a:schemeClr val="tx1">
                    <a:lumMod val="85000"/>
                    <a:lumOff val="15000"/>
                  </a:schemeClr>
                </a:solidFill>
              </a:rPr>
              <a:t>Observe galaxy rotation curve using Doppler shifts</a:t>
            </a:r>
          </a:p>
        </p:txBody>
      </p:sp>
      <p:graphicFrame>
        <p:nvGraphicFramePr>
          <p:cNvPr id="7" name="Object 6"/>
          <p:cNvGraphicFramePr>
            <a:graphicFrameLocks noChangeAspect="1"/>
          </p:cNvGraphicFramePr>
          <p:nvPr>
            <p:extLst>
              <p:ext uri="{D42A27DB-BD31-4B8C-83A1-F6EECF244321}">
                <p14:modId xmlns:p14="http://schemas.microsoft.com/office/powerpoint/2010/main" val="3514361208"/>
              </p:ext>
            </p:extLst>
          </p:nvPr>
        </p:nvGraphicFramePr>
        <p:xfrm>
          <a:off x="4875580" y="5172937"/>
          <a:ext cx="3514957" cy="773082"/>
        </p:xfrm>
        <a:graphic>
          <a:graphicData uri="http://schemas.openxmlformats.org/presentationml/2006/ole">
            <mc:AlternateContent xmlns:mc="http://schemas.openxmlformats.org/markup-compatibility/2006">
              <mc:Choice xmlns:v="urn:schemas-microsoft-com:vml" Requires="v">
                <p:oleObj spid="_x0000_s154655" name="Equation" r:id="rId4" imgW="1193760" imgH="419040" progId="Equation.DSMT4">
                  <p:embed/>
                </p:oleObj>
              </mc:Choice>
              <mc:Fallback>
                <p:oleObj name="Equation" r:id="rId4" imgW="1193760" imgH="41904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5580" y="5172937"/>
                        <a:ext cx="3514957" cy="773082"/>
                      </a:xfrm>
                      <a:prstGeom prst="rect">
                        <a:avLst/>
                      </a:prstGeom>
                      <a:solidFill>
                        <a:schemeClr val="tx2"/>
                      </a:solidFill>
                      <a:ln w="22225">
                        <a:solidFill>
                          <a:srgbClr val="FF0000"/>
                        </a:solidFill>
                        <a:miter lim="800000"/>
                        <a:headEnd/>
                        <a:tailEnd/>
                      </a:ln>
                    </p:spPr>
                  </p:pic>
                </p:oleObj>
              </mc:Fallback>
            </mc:AlternateContent>
          </a:graphicData>
        </a:graphic>
      </p:graphicFrame>
      <p:pic>
        <p:nvPicPr>
          <p:cNvPr id="8" name="Picture 8" descr="NGC_3198 I FUV g2006"/>
          <p:cNvPicPr>
            <a:picLocks noChangeAspect="1" noChangeArrowheads="1"/>
          </p:cNvPicPr>
          <p:nvPr/>
        </p:nvPicPr>
        <p:blipFill>
          <a:blip r:embed="rId6" cstate="print"/>
          <a:srcRect/>
          <a:stretch>
            <a:fillRect/>
          </a:stretch>
        </p:blipFill>
        <p:spPr bwMode="auto">
          <a:xfrm>
            <a:off x="4875580" y="2564509"/>
            <a:ext cx="3514957" cy="2608428"/>
          </a:xfrm>
          <a:prstGeom prst="rect">
            <a:avLst/>
          </a:prstGeom>
          <a:noFill/>
          <a:ln w="9525">
            <a:solidFill>
              <a:srgbClr val="FF0000"/>
            </a:solidFill>
            <a:miter lim="800000"/>
            <a:headEnd/>
            <a:tailEnd/>
          </a:ln>
        </p:spPr>
      </p:pic>
      <p:pic>
        <p:nvPicPr>
          <p:cNvPr id="9" name="Picture 4" descr="ngc3198_rc_big"/>
          <p:cNvPicPr>
            <a:picLocks noChangeAspect="1" noChangeArrowheads="1"/>
          </p:cNvPicPr>
          <p:nvPr/>
        </p:nvPicPr>
        <p:blipFill>
          <a:blip r:embed="rId7" cstate="print">
            <a:lum contrast="12000"/>
          </a:blip>
          <a:srcRect/>
          <a:stretch>
            <a:fillRect/>
          </a:stretch>
        </p:blipFill>
        <p:spPr bwMode="auto">
          <a:xfrm>
            <a:off x="15643" y="2557463"/>
            <a:ext cx="4859937" cy="4317090"/>
          </a:xfrm>
          <a:prstGeom prst="rect">
            <a:avLst/>
          </a:prstGeom>
          <a:solidFill>
            <a:srgbClr val="FF9900"/>
          </a:solidFill>
          <a:ln w="9525">
            <a:solidFill>
              <a:srgbClr val="FF0000"/>
            </a:solidFill>
            <a:miter lim="800000"/>
            <a:headEnd/>
            <a:tailEnd/>
          </a:ln>
          <a:effectLst/>
        </p:spPr>
      </p:pic>
      <mc:AlternateContent xmlns:mc="http://schemas.openxmlformats.org/markup-compatibility/2006" xmlns:a14="http://schemas.microsoft.com/office/drawing/2010/main">
        <mc:Choice Requires="a14">
          <p:sp>
            <p:nvSpPr>
              <p:cNvPr id="2" name="TextBox 1"/>
              <p:cNvSpPr txBox="1"/>
              <p:nvPr/>
            </p:nvSpPr>
            <p:spPr>
              <a:xfrm>
                <a:off x="4875580" y="5965201"/>
                <a:ext cx="3514957" cy="909352"/>
              </a:xfrm>
              <a:prstGeom prst="rect">
                <a:avLst/>
              </a:prstGeom>
              <a:solidFill>
                <a:schemeClr val="tx2"/>
              </a:solid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accent3"/>
                          </a:solidFill>
                          <a:latin typeface="Cambria Math" panose="02040503050406030204" pitchFamily="18" charset="0"/>
                        </a:rPr>
                        <m:t>𝑣</m:t>
                      </m:r>
                      <m:r>
                        <a:rPr lang="en-US" sz="2000" b="0" i="1" smtClean="0">
                          <a:solidFill>
                            <a:schemeClr val="accent3"/>
                          </a:solidFill>
                          <a:latin typeface="Cambria Math" panose="02040503050406030204" pitchFamily="18" charset="0"/>
                        </a:rPr>
                        <m:t>=</m:t>
                      </m:r>
                      <m:rad>
                        <m:radPr>
                          <m:degHide m:val="on"/>
                          <m:ctrlPr>
                            <a:rPr lang="en-US" sz="2000" b="0" i="1" smtClean="0">
                              <a:solidFill>
                                <a:schemeClr val="accent3"/>
                              </a:solidFill>
                              <a:latin typeface="Cambria Math" panose="02040503050406030204" pitchFamily="18" charset="0"/>
                            </a:rPr>
                          </m:ctrlPr>
                        </m:radPr>
                        <m:deg/>
                        <m:e>
                          <m:f>
                            <m:fPr>
                              <m:ctrlPr>
                                <a:rPr lang="en-US" sz="2000" i="1">
                                  <a:solidFill>
                                    <a:schemeClr val="accent3"/>
                                  </a:solidFill>
                                  <a:latin typeface="Cambria Math" panose="02040503050406030204" pitchFamily="18" charset="0"/>
                                </a:rPr>
                              </m:ctrlPr>
                            </m:fPr>
                            <m:num>
                              <m:r>
                                <a:rPr lang="en-US" sz="2000" i="1">
                                  <a:solidFill>
                                    <a:schemeClr val="accent3"/>
                                  </a:solidFill>
                                  <a:latin typeface="Cambria Math" panose="02040503050406030204" pitchFamily="18" charset="0"/>
                                </a:rPr>
                                <m:t>𝐺𝑀</m:t>
                              </m:r>
                            </m:num>
                            <m:den>
                              <m:r>
                                <a:rPr lang="en-US" sz="2000" i="1">
                                  <a:solidFill>
                                    <a:schemeClr val="accent3"/>
                                  </a:solidFill>
                                  <a:latin typeface="Cambria Math" panose="02040503050406030204" pitchFamily="18" charset="0"/>
                                </a:rPr>
                                <m:t>𝑟</m:t>
                              </m:r>
                            </m:den>
                          </m:f>
                        </m:e>
                      </m:rad>
                    </m:oMath>
                  </m:oMathPara>
                </a14:m>
                <a:endParaRPr lang="en-US"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4875580" y="5965201"/>
                <a:ext cx="3514957" cy="909352"/>
              </a:xfrm>
              <a:prstGeom prst="rect">
                <a:avLst/>
              </a:prstGeom>
              <a:blipFill>
                <a:blip r:embed="rId8"/>
                <a:stretch>
                  <a:fillRect/>
                </a:stretch>
              </a:blipFill>
              <a:ln>
                <a:solidFill>
                  <a:srgbClr val="FF0000"/>
                </a:solidFill>
              </a:ln>
            </p:spPr>
            <p:txBody>
              <a:bodyPr/>
              <a:lstStyle/>
              <a:p>
                <a:r>
                  <a:rPr lang="en-US">
                    <a:noFill/>
                  </a:rPr>
                  <a:t> </a:t>
                </a:r>
              </a:p>
            </p:txBody>
          </p:sp>
        </mc:Fallback>
      </mc:AlternateContent>
      <p:sp>
        <p:nvSpPr>
          <p:cNvPr id="10"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IV- Dark Matter</a:t>
            </a:r>
            <a:endParaRPr lang="en-US" altLang="en-US" sz="2400" dirty="0"/>
          </a:p>
        </p:txBody>
      </p:sp>
      <p:sp>
        <p:nvSpPr>
          <p:cNvPr id="3" name="Title 2"/>
          <p:cNvSpPr>
            <a:spLocks noGrp="1"/>
          </p:cNvSpPr>
          <p:nvPr>
            <p:ph type="title"/>
          </p:nvPr>
        </p:nvSpPr>
        <p:spPr/>
        <p:txBody>
          <a:bodyPr/>
          <a:lstStyle/>
          <a:p>
            <a:endParaRPr lang="en-US"/>
          </a:p>
        </p:txBody>
      </p:sp>
      <p:sp>
        <p:nvSpPr>
          <p:cNvPr id="11" name="Rectangle 2"/>
          <p:cNvSpPr txBox="1">
            <a:spLocks noChangeArrowheads="1"/>
          </p:cNvSpPr>
          <p:nvPr/>
        </p:nvSpPr>
        <p:spPr>
          <a:xfrm>
            <a:off x="203848" y="709285"/>
            <a:ext cx="7269480" cy="80850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marL="342900" indent="-342900">
              <a:buFont typeface="Arial" panose="020B0604020202020204" pitchFamily="34" charset="0"/>
              <a:buChar char="•"/>
            </a:pPr>
            <a:r>
              <a:rPr lang="en-US" altLang="en-US" sz="2400" smtClean="0"/>
              <a:t>Galactic Dark Matter</a:t>
            </a:r>
            <a:endParaRPr lang="en-US" altLang="en-US" sz="2400" dirty="0"/>
          </a:p>
        </p:txBody>
      </p:sp>
    </p:spTree>
    <p:extLst>
      <p:ext uri="{BB962C8B-B14F-4D97-AF65-F5344CB8AC3E}">
        <p14:creationId xmlns:p14="http://schemas.microsoft.com/office/powerpoint/2010/main" val="37540733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853145" y="1000360"/>
            <a:ext cx="7063740" cy="758950"/>
          </a:xfrm>
        </p:spPr>
        <p:txBody>
          <a:bodyPr>
            <a:normAutofit/>
          </a:bodyPr>
          <a:lstStyle/>
          <a:p>
            <a:r>
              <a:rPr lang="en-US" altLang="en-US" sz="2400" dirty="0">
                <a:solidFill>
                  <a:srgbClr val="FFFF00"/>
                </a:solidFill>
              </a:rPr>
              <a:t>Indirect </a:t>
            </a:r>
            <a:r>
              <a:rPr lang="en-US" altLang="en-US" sz="2400" dirty="0" smtClean="0">
                <a:solidFill>
                  <a:srgbClr val="FFFF00"/>
                </a:solidFill>
              </a:rPr>
              <a:t>arguments for </a:t>
            </a:r>
            <a:r>
              <a:rPr lang="en-US" altLang="en-US" sz="2400" dirty="0">
                <a:solidFill>
                  <a:srgbClr val="FFFF00"/>
                </a:solidFill>
              </a:rPr>
              <a:t>Dark Matter</a:t>
            </a:r>
          </a:p>
        </p:txBody>
      </p:sp>
      <p:sp>
        <p:nvSpPr>
          <p:cNvPr id="20483" name="Rectangle 3"/>
          <p:cNvSpPr>
            <a:spLocks noGrp="1" noChangeArrowheads="1"/>
          </p:cNvSpPr>
          <p:nvPr>
            <p:ph type="subTitle" idx="1"/>
          </p:nvPr>
        </p:nvSpPr>
        <p:spPr>
          <a:xfrm>
            <a:off x="777250" y="2290575"/>
            <a:ext cx="7063740" cy="3794750"/>
          </a:xfrm>
        </p:spPr>
        <p:txBody>
          <a:bodyPr>
            <a:normAutofit/>
          </a:bodyPr>
          <a:lstStyle/>
          <a:p>
            <a:pPr marL="342900" indent="-342900">
              <a:buFont typeface="Arial" panose="020B0604020202020204" pitchFamily="34" charset="0"/>
              <a:buChar char="•"/>
            </a:pPr>
            <a:r>
              <a:rPr lang="en-US" altLang="en-US" sz="2400" dirty="0">
                <a:solidFill>
                  <a:srgbClr val="FFFFFF"/>
                </a:solidFill>
              </a:rPr>
              <a:t>Spiral galaxies made of </a:t>
            </a:r>
            <a:r>
              <a:rPr lang="en-US" altLang="en-US" sz="2400" dirty="0" smtClean="0">
                <a:solidFill>
                  <a:srgbClr val="FFFFFF"/>
                </a:solidFill>
              </a:rPr>
              <a:t>bulge + disk</a:t>
            </a:r>
            <a:r>
              <a:rPr lang="en-US" altLang="en-US" sz="2400" dirty="0">
                <a:solidFill>
                  <a:srgbClr val="FFFFFF"/>
                </a:solidFill>
              </a:rPr>
              <a:t>: unstable as a </a:t>
            </a:r>
            <a:r>
              <a:rPr lang="en-US" altLang="en-US" sz="2400" dirty="0" smtClean="0">
                <a:solidFill>
                  <a:srgbClr val="FFFFFF"/>
                </a:solidFill>
              </a:rPr>
              <a:t>self-gravitating </a:t>
            </a:r>
            <a:r>
              <a:rPr lang="en-US" altLang="en-US" sz="2400" dirty="0">
                <a:solidFill>
                  <a:srgbClr val="FFFFFF"/>
                </a:solidFill>
              </a:rPr>
              <a:t>system </a:t>
            </a:r>
            <a:r>
              <a:rPr lang="en-US" altLang="en-US" sz="2400" dirty="0" smtClean="0">
                <a:solidFill>
                  <a:srgbClr val="FFFFFF"/>
                </a:solidFill>
                <a:sym typeface="Symbol" pitchFamily="18" charset="2"/>
              </a:rPr>
              <a:t> </a:t>
            </a:r>
            <a:r>
              <a:rPr lang="en-US" altLang="en-US" sz="2400" dirty="0">
                <a:solidFill>
                  <a:srgbClr val="FFFFFF"/>
                </a:solidFill>
                <a:sym typeface="Symbol" pitchFamily="18" charset="2"/>
              </a:rPr>
              <a:t>need a (near) spherical </a:t>
            </a:r>
            <a:r>
              <a:rPr lang="en-US" altLang="en-US" sz="2400" dirty="0" smtClean="0">
                <a:solidFill>
                  <a:srgbClr val="FFFFFF"/>
                </a:solidFill>
                <a:sym typeface="Symbol" pitchFamily="18" charset="2"/>
              </a:rPr>
              <a:t>halo</a:t>
            </a:r>
          </a:p>
          <a:p>
            <a:pPr marL="342900" indent="-342900">
              <a:buFont typeface="Arial" panose="020B0604020202020204" pitchFamily="34" charset="0"/>
              <a:buChar char="•"/>
            </a:pPr>
            <a:r>
              <a:rPr lang="en-US" altLang="en-US" sz="2400" dirty="0" smtClean="0">
                <a:solidFill>
                  <a:srgbClr val="FFFFFF"/>
                </a:solidFill>
                <a:sym typeface="Symbol" pitchFamily="18" charset="2"/>
              </a:rPr>
              <a:t>With </a:t>
            </a:r>
            <a:r>
              <a:rPr lang="en-US" altLang="en-US" sz="2400" dirty="0">
                <a:solidFill>
                  <a:srgbClr val="FFFFFF"/>
                </a:solidFill>
                <a:sym typeface="Symbol" pitchFamily="18" charset="2"/>
              </a:rPr>
              <a:t>only baryons as matter, structure starts forming too late: we won’t </a:t>
            </a:r>
            <a:r>
              <a:rPr lang="en-US" altLang="en-US" sz="2400" dirty="0" smtClean="0">
                <a:solidFill>
                  <a:srgbClr val="FFFFFF"/>
                </a:solidFill>
                <a:sym typeface="Symbol" pitchFamily="18" charset="2"/>
              </a:rPr>
              <a:t>exist</a:t>
            </a:r>
          </a:p>
          <a:p>
            <a:pPr marL="342900" indent="-342900">
              <a:buFont typeface="Arial" panose="020B0604020202020204" pitchFamily="34" charset="0"/>
              <a:buChar char="•"/>
            </a:pPr>
            <a:r>
              <a:rPr lang="en-US" altLang="en-US" sz="2400" dirty="0" smtClean="0">
                <a:solidFill>
                  <a:srgbClr val="FFFFFF"/>
                </a:solidFill>
              </a:rPr>
              <a:t>Matter-radiation </a:t>
            </a:r>
            <a:r>
              <a:rPr lang="en-US" altLang="en-US" sz="2400" dirty="0">
                <a:solidFill>
                  <a:srgbClr val="FFFFFF"/>
                </a:solidFill>
              </a:rPr>
              <a:t>equality too </a:t>
            </a:r>
            <a:r>
              <a:rPr lang="en-US" altLang="en-US" sz="2400" dirty="0" smtClean="0">
                <a:solidFill>
                  <a:srgbClr val="FFFFFF"/>
                </a:solidFill>
              </a:rPr>
              <a:t>late</a:t>
            </a:r>
          </a:p>
          <a:p>
            <a:pPr lvl="1" algn="l">
              <a:buFontTx/>
              <a:buNone/>
            </a:pPr>
            <a:endParaRPr lang="en-US" altLang="en-US" dirty="0"/>
          </a:p>
        </p:txBody>
      </p:sp>
      <p:sp>
        <p:nvSpPr>
          <p:cNvPr id="4"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IV- Dark Matter</a:t>
            </a:r>
            <a:endParaRPr lang="en-US" altLang="en-US" sz="2400" dirty="0"/>
          </a:p>
        </p:txBody>
      </p:sp>
    </p:spTree>
    <p:extLst>
      <p:ext uri="{BB962C8B-B14F-4D97-AF65-F5344CB8AC3E}">
        <p14:creationId xmlns:p14="http://schemas.microsoft.com/office/powerpoint/2010/main" val="24169149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685800" y="1781175"/>
            <a:ext cx="7696200" cy="3810000"/>
          </a:xfrm>
          <a:prstGeom prst="rect">
            <a:avLst/>
          </a:prstGeom>
          <a:solidFill>
            <a:schemeClr val="tx1">
              <a:alpha val="79999"/>
            </a:schemeClr>
          </a:solidFill>
          <a:ln w="9525">
            <a:solidFill>
              <a:schemeClr val="bg1"/>
            </a:solidFill>
            <a:miter lim="800000"/>
            <a:headEnd/>
            <a:tailEnd/>
          </a:ln>
        </p:spPr>
        <p:txBody>
          <a:bodyPr wrap="none" anchor="ctr"/>
          <a:lstStyle/>
          <a:p>
            <a:endParaRPr lang="en-US" sz="1600">
              <a:latin typeface="Times New Roman" pitchFamily="18" charset="0"/>
            </a:endParaRPr>
          </a:p>
        </p:txBody>
      </p:sp>
      <p:sp>
        <p:nvSpPr>
          <p:cNvPr id="61443" name="Text Box 6"/>
          <p:cNvSpPr txBox="1">
            <a:spLocks noChangeArrowheads="1"/>
          </p:cNvSpPr>
          <p:nvPr/>
        </p:nvSpPr>
        <p:spPr bwMode="auto">
          <a:xfrm>
            <a:off x="5181600" y="1933575"/>
            <a:ext cx="3048000" cy="3032125"/>
          </a:xfrm>
          <a:prstGeom prst="rect">
            <a:avLst/>
          </a:prstGeom>
          <a:solidFill>
            <a:schemeClr val="tx1">
              <a:alpha val="79999"/>
            </a:schemeClr>
          </a:solidFill>
          <a:ln w="9525">
            <a:solidFill>
              <a:schemeClr val="bg1"/>
            </a:solidFill>
            <a:miter lim="800000"/>
            <a:headEnd/>
            <a:tailEnd/>
          </a:ln>
        </p:spPr>
        <p:txBody>
          <a:bodyPr>
            <a:spAutoFit/>
          </a:bodyPr>
          <a:lstStyle/>
          <a:p>
            <a:pPr eaLnBrk="1" hangingPunct="1">
              <a:buFontTx/>
              <a:buChar char="•"/>
            </a:pPr>
            <a:endParaRPr lang="en-GB" sz="1600" dirty="0">
              <a:solidFill>
                <a:schemeClr val="bg1"/>
              </a:solidFill>
              <a:latin typeface="Times New Roman" pitchFamily="18" charset="0"/>
            </a:endParaRPr>
          </a:p>
          <a:p>
            <a:pPr eaLnBrk="1" hangingPunct="1">
              <a:buFontTx/>
              <a:buChar char="•"/>
            </a:pPr>
            <a:endParaRPr lang="en-GB" sz="1600" dirty="0">
              <a:solidFill>
                <a:schemeClr val="bg1"/>
              </a:solidFill>
              <a:latin typeface="Times New Roman" pitchFamily="18" charset="0"/>
            </a:endParaRPr>
          </a:p>
          <a:p>
            <a:pPr eaLnBrk="1" hangingPunct="1">
              <a:buFontTx/>
              <a:buChar char="•"/>
            </a:pPr>
            <a:r>
              <a:rPr lang="en-GB" sz="1600" dirty="0">
                <a:solidFill>
                  <a:schemeClr val="bg1"/>
                </a:solidFill>
                <a:latin typeface="Times New Roman" pitchFamily="18" charset="0"/>
              </a:rPr>
              <a:t> Optical image of merging clusters (here: 1E 0657-558)</a:t>
            </a:r>
          </a:p>
          <a:p>
            <a:pPr eaLnBrk="1" hangingPunct="1">
              <a:buFontTx/>
              <a:buChar char="•"/>
            </a:pPr>
            <a:endParaRPr lang="en-GB" sz="2400" dirty="0">
              <a:solidFill>
                <a:schemeClr val="bg1"/>
              </a:solidFill>
              <a:latin typeface="Times New Roman" pitchFamily="18" charset="0"/>
            </a:endParaRPr>
          </a:p>
          <a:p>
            <a:pPr eaLnBrk="1" hangingPunct="1">
              <a:buFontTx/>
              <a:buChar char="•"/>
            </a:pPr>
            <a:r>
              <a:rPr lang="en-GB" sz="1600" dirty="0">
                <a:solidFill>
                  <a:schemeClr val="bg1"/>
                </a:solidFill>
                <a:latin typeface="Times New Roman" pitchFamily="18" charset="0"/>
              </a:rPr>
              <a:t> Reconstruct the shear and the convergence (</a:t>
            </a:r>
            <a:r>
              <a:rPr lang="en-GB" sz="1600" dirty="0" err="1">
                <a:solidFill>
                  <a:schemeClr val="bg1"/>
                </a:solidFill>
                <a:latin typeface="Times New Roman" pitchFamily="18" charset="0"/>
              </a:rPr>
              <a:t>grav</a:t>
            </a:r>
            <a:r>
              <a:rPr lang="en-GB" sz="1600" dirty="0">
                <a:solidFill>
                  <a:schemeClr val="bg1"/>
                </a:solidFill>
                <a:latin typeface="Times New Roman" pitchFamily="18" charset="0"/>
              </a:rPr>
              <a:t>. lensing)</a:t>
            </a:r>
          </a:p>
          <a:p>
            <a:pPr eaLnBrk="1" hangingPunct="1">
              <a:buFontTx/>
              <a:buChar char="•"/>
            </a:pPr>
            <a:endParaRPr lang="en-GB" sz="2400" dirty="0">
              <a:solidFill>
                <a:schemeClr val="bg1"/>
              </a:solidFill>
              <a:latin typeface="Times New Roman" pitchFamily="18" charset="0"/>
            </a:endParaRPr>
          </a:p>
          <a:p>
            <a:pPr eaLnBrk="1" hangingPunct="1">
              <a:buFontTx/>
              <a:buChar char="•"/>
            </a:pPr>
            <a:r>
              <a:rPr lang="en-GB" sz="1600" dirty="0">
                <a:solidFill>
                  <a:schemeClr val="bg1"/>
                </a:solidFill>
                <a:latin typeface="Times New Roman" pitchFamily="18" charset="0"/>
              </a:rPr>
              <a:t> Projected density maps </a:t>
            </a:r>
          </a:p>
          <a:p>
            <a:pPr eaLnBrk="1" hangingPunct="1"/>
            <a:r>
              <a:rPr lang="en-GB" sz="1600" dirty="0">
                <a:solidFill>
                  <a:schemeClr val="bg1"/>
                </a:solidFill>
                <a:latin typeface="Times New Roman" pitchFamily="18" charset="0"/>
              </a:rPr>
              <a:t>	(green contours)</a:t>
            </a:r>
          </a:p>
          <a:p>
            <a:pPr eaLnBrk="1" hangingPunct="1">
              <a:buFontTx/>
              <a:buChar char="•"/>
            </a:pPr>
            <a:endParaRPr lang="en-GB" sz="1600" dirty="0">
              <a:solidFill>
                <a:schemeClr val="bg1"/>
              </a:solidFill>
              <a:latin typeface="Times New Roman" pitchFamily="18" charset="0"/>
            </a:endParaRPr>
          </a:p>
        </p:txBody>
      </p:sp>
      <p:sp>
        <p:nvSpPr>
          <p:cNvPr id="61444" name="Text Box 3"/>
          <p:cNvSpPr txBox="1">
            <a:spLocks noChangeArrowheads="1"/>
          </p:cNvSpPr>
          <p:nvPr/>
        </p:nvSpPr>
        <p:spPr bwMode="auto">
          <a:xfrm>
            <a:off x="533400" y="925513"/>
            <a:ext cx="7696200" cy="650875"/>
          </a:xfrm>
          <a:prstGeom prst="rect">
            <a:avLst/>
          </a:prstGeom>
          <a:solidFill>
            <a:schemeClr val="tx1">
              <a:alpha val="79999"/>
            </a:schemeClr>
          </a:solidFill>
          <a:ln w="9525">
            <a:solidFill>
              <a:schemeClr val="bg1"/>
            </a:solidFill>
            <a:miter lim="800000"/>
            <a:headEnd/>
            <a:tailEnd/>
          </a:ln>
        </p:spPr>
        <p:txBody>
          <a:bodyPr>
            <a:spAutoFit/>
          </a:bodyPr>
          <a:lstStyle/>
          <a:p>
            <a:pPr algn="ctr" eaLnBrk="1" hangingPunct="1"/>
            <a:r>
              <a:rPr lang="en-GB" sz="3600" dirty="0" smtClean="0">
                <a:solidFill>
                  <a:srgbClr val="FFC000"/>
                </a:solidFill>
                <a:latin typeface="Times New Roman" pitchFamily="18" charset="0"/>
              </a:rPr>
              <a:t>Bullet </a:t>
            </a:r>
            <a:r>
              <a:rPr lang="en-GB" sz="3600" dirty="0">
                <a:solidFill>
                  <a:srgbClr val="FFC000"/>
                </a:solidFill>
                <a:latin typeface="Times New Roman" pitchFamily="18" charset="0"/>
              </a:rPr>
              <a:t>Cluster</a:t>
            </a:r>
            <a:endParaRPr lang="en-GB" sz="1400" i="1" dirty="0">
              <a:solidFill>
                <a:srgbClr val="FFC000"/>
              </a:solidFill>
              <a:latin typeface="Times New Roman" pitchFamily="18" charset="0"/>
            </a:endParaRPr>
          </a:p>
        </p:txBody>
      </p:sp>
      <p:sp>
        <p:nvSpPr>
          <p:cNvPr id="61445" name="Rectangle 5"/>
          <p:cNvSpPr>
            <a:spLocks noChangeArrowheads="1"/>
          </p:cNvSpPr>
          <p:nvPr/>
        </p:nvSpPr>
        <p:spPr bwMode="auto">
          <a:xfrm>
            <a:off x="876300" y="5045075"/>
            <a:ext cx="1695450" cy="274638"/>
          </a:xfrm>
          <a:prstGeom prst="rect">
            <a:avLst/>
          </a:prstGeom>
          <a:noFill/>
          <a:ln w="9525">
            <a:noFill/>
            <a:miter lim="800000"/>
            <a:headEnd/>
            <a:tailEnd/>
          </a:ln>
        </p:spPr>
        <p:txBody>
          <a:bodyPr wrap="none">
            <a:spAutoFit/>
          </a:bodyPr>
          <a:lstStyle/>
          <a:p>
            <a:pPr algn="just" eaLnBrk="1" hangingPunct="1">
              <a:spcBef>
                <a:spcPct val="50000"/>
              </a:spcBef>
            </a:pPr>
            <a:r>
              <a:rPr lang="it-IT" sz="1200" b="1">
                <a:solidFill>
                  <a:schemeClr val="bg1"/>
                </a:solidFill>
                <a:latin typeface="Times New Roman" pitchFamily="18" charset="0"/>
              </a:rPr>
              <a:t>Clowe et al. ApJL 2006</a:t>
            </a:r>
            <a:endParaRPr lang="en-US" sz="1600" b="1">
              <a:solidFill>
                <a:schemeClr val="bg1"/>
              </a:solidFill>
              <a:latin typeface="Times New Roman" pitchFamily="18" charset="0"/>
            </a:endParaRPr>
          </a:p>
        </p:txBody>
      </p:sp>
      <p:pic>
        <p:nvPicPr>
          <p:cNvPr id="61446" name="Picture 7"/>
          <p:cNvPicPr>
            <a:picLocks noChangeAspect="1" noChangeArrowheads="1"/>
          </p:cNvPicPr>
          <p:nvPr/>
        </p:nvPicPr>
        <p:blipFill>
          <a:blip r:embed="rId3" cstate="print">
            <a:lum contrast="12000"/>
          </a:blip>
          <a:srcRect l="1854" t="7129" r="53520" b="22871"/>
          <a:stretch>
            <a:fillRect/>
          </a:stretch>
        </p:blipFill>
        <p:spPr bwMode="auto">
          <a:xfrm>
            <a:off x="838200" y="1933575"/>
            <a:ext cx="4267200" cy="3048000"/>
          </a:xfrm>
          <a:prstGeom prst="rect">
            <a:avLst/>
          </a:prstGeom>
          <a:noFill/>
          <a:ln w="9525">
            <a:noFill/>
            <a:miter lim="800000"/>
            <a:headEnd/>
            <a:tailEnd/>
          </a:ln>
        </p:spPr>
      </p:pic>
      <p:sp>
        <p:nvSpPr>
          <p:cNvPr id="61447" name="Rectangle 8"/>
          <p:cNvSpPr>
            <a:spLocks noChangeArrowheads="1"/>
          </p:cNvSpPr>
          <p:nvPr/>
        </p:nvSpPr>
        <p:spPr bwMode="auto">
          <a:xfrm>
            <a:off x="3886200" y="4219575"/>
            <a:ext cx="717550" cy="274638"/>
          </a:xfrm>
          <a:prstGeom prst="rect">
            <a:avLst/>
          </a:prstGeom>
          <a:noFill/>
          <a:ln w="9525">
            <a:noFill/>
            <a:miter lim="800000"/>
            <a:headEnd/>
            <a:tailEnd/>
          </a:ln>
        </p:spPr>
        <p:txBody>
          <a:bodyPr wrap="none">
            <a:spAutoFit/>
          </a:bodyPr>
          <a:lstStyle/>
          <a:p>
            <a:pPr algn="just" eaLnBrk="1" hangingPunct="1">
              <a:spcBef>
                <a:spcPct val="50000"/>
              </a:spcBef>
            </a:pPr>
            <a:r>
              <a:rPr lang="it-IT" sz="1200">
                <a:solidFill>
                  <a:schemeClr val="bg1"/>
                </a:solidFill>
              </a:rPr>
              <a:t>200 kpc</a:t>
            </a:r>
            <a:endParaRPr lang="en-US" sz="1600">
              <a:solidFill>
                <a:schemeClr val="bg1"/>
              </a:solidFill>
            </a:endParaRPr>
          </a:p>
        </p:txBody>
      </p:sp>
      <p:sp>
        <p:nvSpPr>
          <p:cNvPr id="8" name="Rectangle 2"/>
          <p:cNvSpPr txBox="1">
            <a:spLocks noChangeArrowheads="1"/>
          </p:cNvSpPr>
          <p:nvPr/>
        </p:nvSpPr>
        <p:spPr>
          <a:xfrm>
            <a:off x="251460" y="157434"/>
            <a:ext cx="7269480" cy="422094"/>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IV- Dark Matter</a:t>
            </a:r>
            <a:endParaRPr lang="en-US" altLang="en-US" sz="2400" dirty="0"/>
          </a:p>
        </p:txBody>
      </p:sp>
    </p:spTree>
    <p:extLst>
      <p:ext uri="{BB962C8B-B14F-4D97-AF65-F5344CB8AC3E}">
        <p14:creationId xmlns:p14="http://schemas.microsoft.com/office/powerpoint/2010/main" val="167870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711200" y="1781175"/>
            <a:ext cx="7696200" cy="3962400"/>
          </a:xfrm>
          <a:prstGeom prst="rect">
            <a:avLst/>
          </a:prstGeom>
          <a:solidFill>
            <a:schemeClr val="tx1">
              <a:alpha val="79999"/>
            </a:schemeClr>
          </a:solidFill>
          <a:ln w="9525">
            <a:solidFill>
              <a:schemeClr val="bg1"/>
            </a:solidFill>
            <a:miter lim="800000"/>
            <a:headEnd/>
            <a:tailEnd/>
          </a:ln>
        </p:spPr>
        <p:txBody>
          <a:bodyPr wrap="none" anchor="ctr"/>
          <a:lstStyle/>
          <a:p>
            <a:endParaRPr lang="en-US" sz="1600">
              <a:latin typeface="Times New Roman" pitchFamily="18" charset="0"/>
            </a:endParaRPr>
          </a:p>
        </p:txBody>
      </p:sp>
      <p:pic>
        <p:nvPicPr>
          <p:cNvPr id="67587" name="Picture 5"/>
          <p:cNvPicPr>
            <a:picLocks noChangeAspect="1" noChangeArrowheads="1"/>
          </p:cNvPicPr>
          <p:nvPr/>
        </p:nvPicPr>
        <p:blipFill>
          <a:blip r:embed="rId3" cstate="print">
            <a:lum bright="6000" contrast="12000"/>
          </a:blip>
          <a:srcRect l="52817" t="7129" r="1761" b="21584"/>
          <a:stretch>
            <a:fillRect/>
          </a:stretch>
        </p:blipFill>
        <p:spPr bwMode="auto">
          <a:xfrm>
            <a:off x="863600" y="1933575"/>
            <a:ext cx="4267200" cy="3276600"/>
          </a:xfrm>
          <a:prstGeom prst="rect">
            <a:avLst/>
          </a:prstGeom>
          <a:noFill/>
          <a:ln w="9525">
            <a:noFill/>
            <a:miter lim="800000"/>
            <a:headEnd/>
            <a:tailEnd/>
          </a:ln>
        </p:spPr>
      </p:pic>
      <p:sp>
        <p:nvSpPr>
          <p:cNvPr id="67588" name="Rectangle 6"/>
          <p:cNvSpPr>
            <a:spLocks noChangeArrowheads="1"/>
          </p:cNvSpPr>
          <p:nvPr/>
        </p:nvSpPr>
        <p:spPr bwMode="auto">
          <a:xfrm>
            <a:off x="882650" y="5226050"/>
            <a:ext cx="1695450" cy="274638"/>
          </a:xfrm>
          <a:prstGeom prst="rect">
            <a:avLst/>
          </a:prstGeom>
          <a:noFill/>
          <a:ln w="9525">
            <a:noFill/>
            <a:miter lim="800000"/>
            <a:headEnd/>
            <a:tailEnd/>
          </a:ln>
        </p:spPr>
        <p:txBody>
          <a:bodyPr wrap="none">
            <a:spAutoFit/>
          </a:bodyPr>
          <a:lstStyle/>
          <a:p>
            <a:pPr algn="just" eaLnBrk="1" hangingPunct="1">
              <a:spcBef>
                <a:spcPct val="50000"/>
              </a:spcBef>
            </a:pPr>
            <a:r>
              <a:rPr lang="it-IT" sz="1200" b="1">
                <a:solidFill>
                  <a:schemeClr val="bg1"/>
                </a:solidFill>
                <a:latin typeface="Times New Roman" pitchFamily="18" charset="0"/>
              </a:rPr>
              <a:t>Clowe et al. ApJL 2006</a:t>
            </a:r>
            <a:endParaRPr lang="en-US" sz="1600" b="1">
              <a:solidFill>
                <a:schemeClr val="bg1"/>
              </a:solidFill>
              <a:latin typeface="Times New Roman" pitchFamily="18" charset="0"/>
            </a:endParaRPr>
          </a:p>
        </p:txBody>
      </p:sp>
      <p:sp>
        <p:nvSpPr>
          <p:cNvPr id="67589" name="Text Box 7"/>
          <p:cNvSpPr txBox="1">
            <a:spLocks noChangeArrowheads="1"/>
          </p:cNvSpPr>
          <p:nvPr/>
        </p:nvSpPr>
        <p:spPr bwMode="auto">
          <a:xfrm>
            <a:off x="5207000" y="1933575"/>
            <a:ext cx="3048000" cy="3276600"/>
          </a:xfrm>
          <a:prstGeom prst="rect">
            <a:avLst/>
          </a:prstGeom>
          <a:solidFill>
            <a:schemeClr val="tx1">
              <a:alpha val="79999"/>
            </a:schemeClr>
          </a:solidFill>
          <a:ln w="9525">
            <a:solidFill>
              <a:schemeClr val="bg1"/>
            </a:solidFill>
            <a:miter lim="800000"/>
            <a:headEnd/>
            <a:tailEnd/>
          </a:ln>
        </p:spPr>
        <p:txBody>
          <a:bodyPr>
            <a:spAutoFit/>
          </a:bodyPr>
          <a:lstStyle/>
          <a:p>
            <a:pPr eaLnBrk="1" hangingPunct="1">
              <a:buFontTx/>
              <a:buChar char="•"/>
            </a:pPr>
            <a:endParaRPr lang="en-GB" sz="1600">
              <a:solidFill>
                <a:schemeClr val="bg1"/>
              </a:solidFill>
              <a:latin typeface="Times New Roman" pitchFamily="18" charset="0"/>
            </a:endParaRPr>
          </a:p>
          <a:p>
            <a:pPr eaLnBrk="1" hangingPunct="1">
              <a:buFontTx/>
              <a:buChar char="•"/>
            </a:pPr>
            <a:endParaRPr lang="en-GB" sz="1600">
              <a:solidFill>
                <a:schemeClr val="bg1"/>
              </a:solidFill>
              <a:latin typeface="Times New Roman" pitchFamily="18" charset="0"/>
            </a:endParaRPr>
          </a:p>
          <a:p>
            <a:pPr eaLnBrk="1" hangingPunct="1">
              <a:buFontTx/>
              <a:buChar char="•"/>
            </a:pPr>
            <a:r>
              <a:rPr lang="en-GB" sz="1600">
                <a:solidFill>
                  <a:schemeClr val="bg1"/>
                </a:solidFill>
                <a:latin typeface="Times New Roman" pitchFamily="18" charset="0"/>
              </a:rPr>
              <a:t> X-ray image of the same cluster, 1E 0657-558, by </a:t>
            </a:r>
            <a:r>
              <a:rPr lang="en-GB" sz="1600" i="1">
                <a:solidFill>
                  <a:schemeClr val="bg1"/>
                </a:solidFill>
                <a:latin typeface="Times New Roman" pitchFamily="18" charset="0"/>
              </a:rPr>
              <a:t>Chandra</a:t>
            </a:r>
            <a:r>
              <a:rPr lang="en-GB" sz="1600">
                <a:latin typeface="Times New Roman" pitchFamily="18" charset="0"/>
              </a:rPr>
              <a:t>  </a:t>
            </a:r>
            <a:endParaRPr lang="en-GB" sz="1600">
              <a:solidFill>
                <a:schemeClr val="bg1"/>
              </a:solidFill>
              <a:latin typeface="Times New Roman" pitchFamily="18" charset="0"/>
            </a:endParaRPr>
          </a:p>
          <a:p>
            <a:pPr eaLnBrk="1" hangingPunct="1">
              <a:buFontTx/>
              <a:buChar char="•"/>
            </a:pPr>
            <a:endParaRPr lang="en-GB" sz="2400">
              <a:solidFill>
                <a:schemeClr val="bg1"/>
              </a:solidFill>
              <a:latin typeface="Times New Roman" pitchFamily="18" charset="0"/>
            </a:endParaRPr>
          </a:p>
          <a:p>
            <a:pPr eaLnBrk="1" hangingPunct="1">
              <a:buFontTx/>
              <a:buChar char="•"/>
            </a:pPr>
            <a:r>
              <a:rPr lang="en-GB" sz="1600">
                <a:solidFill>
                  <a:schemeClr val="bg1"/>
                </a:solidFill>
                <a:latin typeface="Times New Roman" pitchFamily="18" charset="0"/>
              </a:rPr>
              <a:t> Green contours : convergence </a:t>
            </a:r>
            <a:r>
              <a:rPr lang="en-GB" sz="1600">
                <a:solidFill>
                  <a:schemeClr val="bg1"/>
                </a:solidFill>
                <a:latin typeface="Times New Roman" pitchFamily="18" charset="0"/>
                <a:sym typeface="Mathematica1" pitchFamily="2" charset="2"/>
              </a:rPr>
              <a:t> </a:t>
            </a:r>
            <a:r>
              <a:rPr lang="en-GB" sz="1600">
                <a:solidFill>
                  <a:schemeClr val="bg1"/>
                </a:solidFill>
                <a:latin typeface="Times New Roman" pitchFamily="18" charset="0"/>
              </a:rPr>
              <a:t>(prop. to the projected density)</a:t>
            </a:r>
          </a:p>
          <a:p>
            <a:pPr eaLnBrk="1" hangingPunct="1">
              <a:buFontTx/>
              <a:buChar char="•"/>
            </a:pPr>
            <a:endParaRPr lang="en-GB" sz="2400">
              <a:solidFill>
                <a:schemeClr val="bg1"/>
              </a:solidFill>
              <a:latin typeface="Times New Roman" pitchFamily="18" charset="0"/>
            </a:endParaRPr>
          </a:p>
          <a:p>
            <a:pPr eaLnBrk="1" hangingPunct="1">
              <a:buFontTx/>
              <a:buChar char="•"/>
            </a:pPr>
            <a:r>
              <a:rPr lang="en-GB" sz="1600">
                <a:solidFill>
                  <a:schemeClr val="bg1"/>
                </a:solidFill>
                <a:latin typeface="Times New Roman" pitchFamily="18" charset="0"/>
              </a:rPr>
              <a:t> White contours : peaks of </a:t>
            </a:r>
            <a:r>
              <a:rPr lang="en-GB" sz="1600">
                <a:solidFill>
                  <a:schemeClr val="bg1"/>
                </a:solidFill>
                <a:latin typeface="Symbol" pitchFamily="18" charset="2"/>
                <a:sym typeface="Mathematica1" pitchFamily="2" charset="2"/>
              </a:rPr>
              <a:t></a:t>
            </a:r>
            <a:r>
              <a:rPr lang="en-GB" sz="1600">
                <a:solidFill>
                  <a:schemeClr val="bg1"/>
                </a:solidFill>
                <a:latin typeface="Times New Roman" pitchFamily="18" charset="0"/>
              </a:rPr>
              <a:t> at 68.3%, 95.5% and 99.7% C.L. </a:t>
            </a:r>
          </a:p>
          <a:p>
            <a:pPr eaLnBrk="1" hangingPunct="1">
              <a:buFontTx/>
              <a:buChar char="•"/>
            </a:pPr>
            <a:endParaRPr lang="en-GB" sz="1600">
              <a:solidFill>
                <a:schemeClr val="bg1"/>
              </a:solidFill>
              <a:latin typeface="Times New Roman" pitchFamily="18" charset="0"/>
            </a:endParaRPr>
          </a:p>
          <a:p>
            <a:pPr eaLnBrk="1" hangingPunct="1">
              <a:buFontTx/>
              <a:buChar char="•"/>
            </a:pPr>
            <a:endParaRPr lang="en-GB" sz="1600">
              <a:solidFill>
                <a:schemeClr val="bg1"/>
              </a:solidFill>
              <a:latin typeface="Times New Roman" pitchFamily="18" charset="0"/>
            </a:endParaRPr>
          </a:p>
        </p:txBody>
      </p:sp>
      <p:sp>
        <p:nvSpPr>
          <p:cNvPr id="67590" name="Rectangle 8"/>
          <p:cNvSpPr>
            <a:spLocks noChangeArrowheads="1"/>
          </p:cNvSpPr>
          <p:nvPr/>
        </p:nvSpPr>
        <p:spPr bwMode="auto">
          <a:xfrm>
            <a:off x="3911600" y="4370388"/>
            <a:ext cx="717550" cy="274637"/>
          </a:xfrm>
          <a:prstGeom prst="rect">
            <a:avLst/>
          </a:prstGeom>
          <a:noFill/>
          <a:ln w="9525">
            <a:noFill/>
            <a:miter lim="800000"/>
            <a:headEnd/>
            <a:tailEnd/>
          </a:ln>
        </p:spPr>
        <p:txBody>
          <a:bodyPr wrap="none">
            <a:spAutoFit/>
          </a:bodyPr>
          <a:lstStyle/>
          <a:p>
            <a:pPr algn="just" eaLnBrk="1" hangingPunct="1">
              <a:spcBef>
                <a:spcPct val="50000"/>
              </a:spcBef>
            </a:pPr>
            <a:r>
              <a:rPr lang="it-IT" sz="1200">
                <a:solidFill>
                  <a:srgbClr val="FF9900"/>
                </a:solidFill>
              </a:rPr>
              <a:t>200 kpc</a:t>
            </a:r>
            <a:endParaRPr lang="en-US" sz="1600">
              <a:solidFill>
                <a:srgbClr val="FF9900"/>
              </a:solidFill>
            </a:endParaRPr>
          </a:p>
        </p:txBody>
      </p:sp>
      <p:sp>
        <p:nvSpPr>
          <p:cNvPr id="67591" name="Text Box 10"/>
          <p:cNvSpPr txBox="1">
            <a:spLocks noChangeArrowheads="1"/>
          </p:cNvSpPr>
          <p:nvPr/>
        </p:nvSpPr>
        <p:spPr bwMode="auto">
          <a:xfrm>
            <a:off x="2003425" y="5976938"/>
            <a:ext cx="5083175" cy="434975"/>
          </a:xfrm>
          <a:prstGeom prst="rect">
            <a:avLst/>
          </a:prstGeom>
          <a:solidFill>
            <a:srgbClr val="FFFFFF"/>
          </a:solidFill>
          <a:ln w="38100" cmpd="dbl" algn="ctr">
            <a:solidFill>
              <a:srgbClr val="800080"/>
            </a:solidFill>
            <a:miter lim="800000"/>
            <a:headEnd/>
            <a:tailEnd/>
          </a:ln>
        </p:spPr>
        <p:txBody>
          <a:bodyPr wrap="none">
            <a:spAutoFit/>
          </a:bodyPr>
          <a:lstStyle/>
          <a:p>
            <a:r>
              <a:rPr lang="en-GB" sz="2000" dirty="0">
                <a:latin typeface="Times New Roman" pitchFamily="18" charset="0"/>
                <a:sym typeface="Wingdings" pitchFamily="2" charset="2"/>
              </a:rPr>
              <a:t> Presence of non-luminous gravitating mass !</a:t>
            </a:r>
          </a:p>
        </p:txBody>
      </p:sp>
      <p:sp>
        <p:nvSpPr>
          <p:cNvPr id="67592" name="Text Box 12"/>
          <p:cNvSpPr txBox="1">
            <a:spLocks noChangeArrowheads="1"/>
          </p:cNvSpPr>
          <p:nvPr/>
        </p:nvSpPr>
        <p:spPr bwMode="auto">
          <a:xfrm>
            <a:off x="558800" y="922337"/>
            <a:ext cx="7696200" cy="650875"/>
          </a:xfrm>
          <a:prstGeom prst="rect">
            <a:avLst/>
          </a:prstGeom>
          <a:solidFill>
            <a:schemeClr val="tx1">
              <a:alpha val="79999"/>
            </a:schemeClr>
          </a:solidFill>
          <a:ln w="9525">
            <a:solidFill>
              <a:schemeClr val="bg1"/>
            </a:solidFill>
            <a:miter lim="800000"/>
            <a:headEnd/>
            <a:tailEnd/>
          </a:ln>
        </p:spPr>
        <p:txBody>
          <a:bodyPr>
            <a:spAutoFit/>
          </a:bodyPr>
          <a:lstStyle/>
          <a:p>
            <a:pPr algn="ctr" eaLnBrk="1" hangingPunct="1"/>
            <a:r>
              <a:rPr lang="en-GB" sz="3600" dirty="0" smtClean="0">
                <a:solidFill>
                  <a:schemeClr val="folHlink"/>
                </a:solidFill>
                <a:latin typeface="Times New Roman" pitchFamily="18" charset="0"/>
              </a:rPr>
              <a:t>Bullet </a:t>
            </a:r>
            <a:r>
              <a:rPr lang="en-GB" sz="3600" dirty="0">
                <a:solidFill>
                  <a:schemeClr val="folHlink"/>
                </a:solidFill>
                <a:latin typeface="Times New Roman" pitchFamily="18" charset="0"/>
              </a:rPr>
              <a:t>Cluster</a:t>
            </a:r>
            <a:endParaRPr lang="en-GB" sz="1400" i="1" dirty="0">
              <a:solidFill>
                <a:schemeClr val="bg1"/>
              </a:solidFill>
              <a:latin typeface="Times New Roman" pitchFamily="18" charset="0"/>
            </a:endParaRPr>
          </a:p>
        </p:txBody>
      </p:sp>
      <p:sp>
        <p:nvSpPr>
          <p:cNvPr id="9"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IV- Dark Matter</a:t>
            </a:r>
            <a:endParaRPr lang="en-US" altLang="en-US" sz="2400" dirty="0"/>
          </a:p>
        </p:txBody>
      </p:sp>
    </p:spTree>
    <p:extLst>
      <p:ext uri="{BB962C8B-B14F-4D97-AF65-F5344CB8AC3E}">
        <p14:creationId xmlns:p14="http://schemas.microsoft.com/office/powerpoint/2010/main" val="37770555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73670" y="2821840"/>
            <a:ext cx="7063740" cy="3656683"/>
          </a:xfrm>
          <a:prstGeom prst="rect">
            <a:avLst/>
          </a:prstGeom>
        </p:spPr>
        <p:txBody>
          <a:bodyPr>
            <a:normAutofit/>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altLang="en-US" sz="6000" dirty="0" smtClean="0"/>
              <a:t>V- Dark Energy</a:t>
            </a:r>
            <a:endParaRPr lang="en-US" altLang="en-US" sz="6000" dirty="0"/>
          </a:p>
        </p:txBody>
      </p:sp>
    </p:spTree>
    <p:extLst>
      <p:ext uri="{BB962C8B-B14F-4D97-AF65-F5344CB8AC3E}">
        <p14:creationId xmlns:p14="http://schemas.microsoft.com/office/powerpoint/2010/main" val="19636211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0243" name="Rectangle 3"/>
              <p:cNvSpPr>
                <a:spLocks noGrp="1" noChangeArrowheads="1"/>
              </p:cNvSpPr>
              <p:nvPr>
                <p:ph type="subTitle" idx="1"/>
              </p:nvPr>
            </p:nvSpPr>
            <p:spPr>
              <a:xfrm>
                <a:off x="642995" y="1835205"/>
                <a:ext cx="7822109" cy="4174225"/>
              </a:xfrm>
            </p:spPr>
            <p:txBody>
              <a:bodyPr>
                <a:normAutofit/>
              </a:bodyPr>
              <a:lstStyle/>
              <a:p>
                <a:pPr marL="342900" indent="-342900">
                  <a:buFont typeface="Arial" panose="020B0604020202020204" pitchFamily="34" charset="0"/>
                  <a:buChar char="•"/>
                </a:pPr>
                <a:r>
                  <a:rPr lang="en-US" altLang="en-US" dirty="0" smtClean="0">
                    <a:solidFill>
                      <a:schemeClr val="tx1"/>
                    </a:solidFill>
                  </a:rPr>
                  <a:t>Dark energy is a matter-energy component which causes an accelerated expansion of our universe.</a:t>
                </a:r>
              </a:p>
              <a:p>
                <a:pPr marL="342900" indent="-342900">
                  <a:buFont typeface="Arial" panose="020B0604020202020204" pitchFamily="34" charset="0"/>
                  <a:buChar char="•"/>
                </a:pPr>
                <a:r>
                  <a:rPr lang="en-US" altLang="en-US" dirty="0" smtClean="0">
                    <a:solidFill>
                      <a:schemeClr val="tx1"/>
                    </a:solidFill>
                  </a:rPr>
                  <a:t>Any matter or field with </a:t>
                </a:r>
                <a:r>
                  <a:rPr lang="en-US" altLang="en-US" dirty="0" err="1" smtClean="0">
                    <a:solidFill>
                      <a:schemeClr val="tx1"/>
                    </a:solidFill>
                  </a:rPr>
                  <a:t>EoS</a:t>
                </a:r>
                <a:r>
                  <a:rPr lang="en-US" altLang="en-US" dirty="0" smtClean="0">
                    <a:solidFill>
                      <a:schemeClr val="tx1"/>
                    </a:solidFill>
                  </a:rPr>
                  <a:t> such that,</a:t>
                </a:r>
                <a:r>
                  <a:rPr lang="en-US" altLang="en-US" dirty="0" smtClean="0"/>
                  <a:t>  </a:t>
                </a:r>
                <a:r>
                  <a:rPr lang="en-US" altLang="en-US" dirty="0">
                    <a:solidFill>
                      <a:srgbClr val="FFFF00"/>
                    </a:solidFill>
                  </a:rPr>
                  <a:t>-</a:t>
                </a:r>
                <a:r>
                  <a:rPr lang="en-US" altLang="en-US" dirty="0" smtClean="0">
                    <a:solidFill>
                      <a:srgbClr val="FFFF00"/>
                    </a:solidFill>
                  </a:rPr>
                  <a:t>1/3 &gt; </a:t>
                </a:r>
                <a:r>
                  <a:rPr lang="en-US" altLang="en-US" i="1" dirty="0" smtClean="0">
                    <a:solidFill>
                      <a:srgbClr val="FFFF00"/>
                    </a:solidFill>
                  </a:rPr>
                  <a:t>w </a:t>
                </a:r>
                <a:r>
                  <a:rPr lang="en-US" altLang="en-US" i="1" dirty="0" smtClean="0">
                    <a:solidFill>
                      <a:srgbClr val="FFFF00"/>
                    </a:solidFill>
                    <a:sym typeface="Symbol" panose="05050102010706020507" pitchFamily="18" charset="2"/>
                  </a:rPr>
                  <a:t></a:t>
                </a:r>
                <a:r>
                  <a:rPr lang="en-US" altLang="en-US" i="1" dirty="0" smtClean="0">
                    <a:solidFill>
                      <a:srgbClr val="FFFF00"/>
                    </a:solidFill>
                  </a:rPr>
                  <a:t> -</a:t>
                </a:r>
                <a:r>
                  <a:rPr lang="en-US" altLang="en-US" i="1" dirty="0">
                    <a:solidFill>
                      <a:srgbClr val="FFFF00"/>
                    </a:solidFill>
                  </a:rPr>
                  <a:t>1</a:t>
                </a:r>
                <a:r>
                  <a:rPr lang="en-US" altLang="en-US" dirty="0" smtClean="0">
                    <a:solidFill>
                      <a:srgbClr val="FFFF00"/>
                    </a:solidFill>
                  </a:rPr>
                  <a:t> </a:t>
                </a:r>
                <a:r>
                  <a:rPr lang="en-US" altLang="en-US" dirty="0" smtClean="0">
                    <a:solidFill>
                      <a:schemeClr val="tx1"/>
                    </a:solidFill>
                  </a:rPr>
                  <a:t>can cause this acceleration</a:t>
                </a:r>
                <a:r>
                  <a:rPr lang="en-US" altLang="en-US" dirty="0" smtClean="0">
                    <a:solidFill>
                      <a:srgbClr val="FFFF00"/>
                    </a:solidFill>
                  </a:rPr>
                  <a:t>.</a:t>
                </a:r>
              </a:p>
              <a:p>
                <a:pPr marL="342900" indent="-342900">
                  <a:buFont typeface="Arial" panose="020B0604020202020204" pitchFamily="34" charset="0"/>
                  <a:buChar char="•"/>
                </a:pPr>
                <a14:m>
                  <m:oMath xmlns:m="http://schemas.openxmlformats.org/officeDocument/2006/math">
                    <m:f>
                      <m:fPr>
                        <m:ctrlPr>
                          <a:rPr lang="en-US" altLang="en-US" sz="2800" i="1" smtClean="0">
                            <a:solidFill>
                              <a:srgbClr val="FFC000"/>
                            </a:solidFill>
                            <a:latin typeface="Cambria Math" panose="02040503050406030204" pitchFamily="18" charset="0"/>
                          </a:rPr>
                        </m:ctrlPr>
                      </m:fPr>
                      <m:num>
                        <m:acc>
                          <m:accPr>
                            <m:chr m:val="̈"/>
                            <m:ctrlPr>
                              <a:rPr lang="en-US" altLang="en-US" sz="2800" i="1">
                                <a:solidFill>
                                  <a:srgbClr val="FFC000"/>
                                </a:solidFill>
                                <a:latin typeface="Cambria Math" panose="02040503050406030204" pitchFamily="18" charset="0"/>
                              </a:rPr>
                            </m:ctrlPr>
                          </m:accPr>
                          <m:e>
                            <m:r>
                              <a:rPr lang="en-US" altLang="en-US" sz="2800" i="1">
                                <a:solidFill>
                                  <a:srgbClr val="FFC000"/>
                                </a:solidFill>
                                <a:latin typeface="Cambria Math" panose="02040503050406030204" pitchFamily="18" charset="0"/>
                              </a:rPr>
                              <m:t>𝑎</m:t>
                            </m:r>
                          </m:e>
                        </m:acc>
                      </m:num>
                      <m:den>
                        <m:r>
                          <a:rPr lang="en-US" altLang="en-US" sz="2800" i="1">
                            <a:solidFill>
                              <a:srgbClr val="FFC000"/>
                            </a:solidFill>
                            <a:latin typeface="Cambria Math" panose="02040503050406030204" pitchFamily="18" charset="0"/>
                          </a:rPr>
                          <m:t>𝑎</m:t>
                        </m:r>
                      </m:den>
                    </m:f>
                    <m:r>
                      <a:rPr lang="en-US" altLang="en-US" sz="2800" i="1">
                        <a:solidFill>
                          <a:srgbClr val="FFC000"/>
                        </a:solidFill>
                        <a:latin typeface="Cambria Math" panose="02040503050406030204" pitchFamily="18" charset="0"/>
                      </a:rPr>
                      <m:t>=−</m:t>
                    </m:r>
                  </m:oMath>
                </a14:m>
                <a:r>
                  <a:rPr lang="en-US" altLang="en-US" sz="2800" i="1" dirty="0">
                    <a:solidFill>
                      <a:srgbClr val="FFC000"/>
                    </a:solidFill>
                  </a:rPr>
                  <a:t> </a:t>
                </a:r>
                <a14:m>
                  <m:oMath xmlns:m="http://schemas.openxmlformats.org/officeDocument/2006/math">
                    <m:f>
                      <m:fPr>
                        <m:ctrlPr>
                          <a:rPr lang="en-US" altLang="en-US" sz="2800" i="1" dirty="0">
                            <a:solidFill>
                              <a:srgbClr val="FFC000"/>
                            </a:solidFill>
                            <a:latin typeface="Cambria Math" panose="02040503050406030204" pitchFamily="18" charset="0"/>
                          </a:rPr>
                        </m:ctrlPr>
                      </m:fPr>
                      <m:num>
                        <m:r>
                          <a:rPr lang="en-US" altLang="en-US" sz="2800" i="1" dirty="0">
                            <a:solidFill>
                              <a:srgbClr val="FFC000"/>
                            </a:solidFill>
                            <a:latin typeface="Cambria Math" panose="02040503050406030204" pitchFamily="18" charset="0"/>
                          </a:rPr>
                          <m:t>4</m:t>
                        </m:r>
                        <m:r>
                          <a:rPr lang="en-US" altLang="en-US" sz="2800" i="1" dirty="0">
                            <a:solidFill>
                              <a:srgbClr val="FFC000"/>
                            </a:solidFill>
                            <a:latin typeface="Cambria Math" panose="02040503050406030204" pitchFamily="18" charset="0"/>
                            <a:ea typeface="Cambria Math" panose="02040503050406030204" pitchFamily="18" charset="0"/>
                          </a:rPr>
                          <m:t>𝜋</m:t>
                        </m:r>
                        <m:r>
                          <a:rPr lang="en-US" altLang="en-US" sz="2800" i="1" dirty="0">
                            <a:solidFill>
                              <a:srgbClr val="FFC000"/>
                            </a:solidFill>
                            <a:latin typeface="Cambria Math" panose="02040503050406030204" pitchFamily="18" charset="0"/>
                            <a:ea typeface="Cambria Math" panose="02040503050406030204" pitchFamily="18" charset="0"/>
                          </a:rPr>
                          <m:t>𝐺</m:t>
                        </m:r>
                        <m:r>
                          <a:rPr lang="en-US" altLang="en-US" sz="2800" i="1" dirty="0">
                            <a:solidFill>
                              <a:srgbClr val="FFC000"/>
                            </a:solidFill>
                            <a:latin typeface="Cambria Math" panose="02040503050406030204" pitchFamily="18" charset="0"/>
                            <a:ea typeface="Cambria Math" panose="02040503050406030204" pitchFamily="18" charset="0"/>
                          </a:rPr>
                          <m:t>(</m:t>
                        </m:r>
                        <m:r>
                          <a:rPr lang="en-US" altLang="en-US" sz="2800" i="1" dirty="0">
                            <a:solidFill>
                              <a:srgbClr val="FFC000"/>
                            </a:solidFill>
                            <a:latin typeface="Cambria Math" panose="02040503050406030204" pitchFamily="18" charset="0"/>
                            <a:ea typeface="Cambria Math" panose="02040503050406030204" pitchFamily="18" charset="0"/>
                          </a:rPr>
                          <m:t>𝜌</m:t>
                        </m:r>
                        <m:r>
                          <a:rPr lang="en-US" altLang="en-US" sz="2800" i="1" dirty="0">
                            <a:solidFill>
                              <a:srgbClr val="FFC000"/>
                            </a:solidFill>
                            <a:latin typeface="Cambria Math" panose="02040503050406030204" pitchFamily="18" charset="0"/>
                            <a:ea typeface="Cambria Math" panose="02040503050406030204" pitchFamily="18" charset="0"/>
                          </a:rPr>
                          <m:t>+3</m:t>
                        </m:r>
                        <m:r>
                          <a:rPr lang="en-US" altLang="en-US" sz="2800" i="1" dirty="0">
                            <a:solidFill>
                              <a:srgbClr val="FFC000"/>
                            </a:solidFill>
                            <a:latin typeface="Cambria Math" panose="02040503050406030204" pitchFamily="18" charset="0"/>
                            <a:ea typeface="Cambria Math" panose="02040503050406030204" pitchFamily="18" charset="0"/>
                          </a:rPr>
                          <m:t>𝑃</m:t>
                        </m:r>
                        <m:r>
                          <a:rPr lang="en-US" altLang="en-US" sz="2800" i="1" dirty="0">
                            <a:solidFill>
                              <a:srgbClr val="FFC000"/>
                            </a:solidFill>
                            <a:latin typeface="Cambria Math" panose="02040503050406030204" pitchFamily="18" charset="0"/>
                            <a:ea typeface="Cambria Math" panose="02040503050406030204" pitchFamily="18" charset="0"/>
                          </a:rPr>
                          <m:t>)</m:t>
                        </m:r>
                      </m:num>
                      <m:den>
                        <m:r>
                          <a:rPr lang="en-US" altLang="en-US" sz="2800" i="1" dirty="0">
                            <a:solidFill>
                              <a:srgbClr val="FFC000"/>
                            </a:solidFill>
                            <a:latin typeface="Cambria Math" panose="02040503050406030204" pitchFamily="18" charset="0"/>
                          </a:rPr>
                          <m:t>3</m:t>
                        </m:r>
                      </m:den>
                    </m:f>
                  </m:oMath>
                </a14:m>
                <a:r>
                  <a:rPr lang="en-US" altLang="en-US" sz="2800" i="1" dirty="0">
                    <a:solidFill>
                      <a:srgbClr val="FFC000"/>
                    </a:solidFill>
                  </a:rPr>
                  <a:t> &gt;</a:t>
                </a:r>
                <a:r>
                  <a:rPr lang="en-US" altLang="en-US" sz="2800" i="1" dirty="0" smtClean="0">
                    <a:solidFill>
                      <a:srgbClr val="FFC000"/>
                    </a:solidFill>
                  </a:rPr>
                  <a:t> 0         </a:t>
                </a:r>
                <a14:m>
                  <m:oMath xmlns:m="http://schemas.openxmlformats.org/officeDocument/2006/math">
                    <m:d>
                      <m:dPr>
                        <m:ctrlPr>
                          <a:rPr lang="en-US" altLang="en-US" b="0" i="1" dirty="0" smtClean="0">
                            <a:solidFill>
                              <a:srgbClr val="FFC000"/>
                            </a:solidFill>
                            <a:latin typeface="Cambria Math" panose="02040503050406030204" pitchFamily="18" charset="0"/>
                            <a:ea typeface="Cambria Math" panose="02040503050406030204" pitchFamily="18" charset="0"/>
                          </a:rPr>
                        </m:ctrlPr>
                      </m:dPr>
                      <m:e>
                        <m:r>
                          <a:rPr lang="en-US" altLang="en-US" b="0" i="1" dirty="0" smtClean="0">
                            <a:solidFill>
                              <a:srgbClr val="FFC000"/>
                            </a:solidFill>
                            <a:latin typeface="Cambria Math" panose="02040503050406030204" pitchFamily="18" charset="0"/>
                            <a:ea typeface="Cambria Math" panose="02040503050406030204" pitchFamily="18" charset="0"/>
                          </a:rPr>
                          <m:t>1</m:t>
                        </m:r>
                        <m:r>
                          <a:rPr lang="en-US" altLang="en-US" i="1" dirty="0">
                            <a:solidFill>
                              <a:srgbClr val="FFC000"/>
                            </a:solidFill>
                            <a:latin typeface="Cambria Math" panose="02040503050406030204" pitchFamily="18" charset="0"/>
                            <a:ea typeface="Cambria Math" panose="02040503050406030204" pitchFamily="18" charset="0"/>
                          </a:rPr>
                          <m:t>+3</m:t>
                        </m:r>
                        <m:r>
                          <a:rPr lang="en-US" altLang="en-US" b="0" i="1" dirty="0" smtClean="0">
                            <a:solidFill>
                              <a:srgbClr val="FFC000"/>
                            </a:solidFill>
                            <a:latin typeface="Cambria Math" panose="02040503050406030204" pitchFamily="18" charset="0"/>
                            <a:ea typeface="Cambria Math" panose="02040503050406030204" pitchFamily="18" charset="0"/>
                          </a:rPr>
                          <m:t>𝑤</m:t>
                        </m:r>
                      </m:e>
                    </m:d>
                    <m:r>
                      <a:rPr lang="en-US" altLang="en-US" b="0" i="1" dirty="0" smtClean="0">
                        <a:solidFill>
                          <a:srgbClr val="FFC000"/>
                        </a:solidFill>
                        <a:latin typeface="Cambria Math" panose="02040503050406030204" pitchFamily="18" charset="0"/>
                        <a:ea typeface="Cambria Math" panose="02040503050406030204" pitchFamily="18" charset="0"/>
                      </a:rPr>
                      <m:t>&lt;0</m:t>
                    </m:r>
                  </m:oMath>
                </a14:m>
                <a:r>
                  <a:rPr lang="en-US" altLang="en-US" i="1" dirty="0" smtClean="0">
                    <a:solidFill>
                      <a:srgbClr val="FFC000"/>
                    </a:solidFill>
                  </a:rPr>
                  <a:t>     </a:t>
                </a:r>
                <a:r>
                  <a:rPr lang="en-US" altLang="en-US" sz="2800" i="1" dirty="0" smtClean="0">
                    <a:solidFill>
                      <a:srgbClr val="FFC000"/>
                    </a:solidFill>
                  </a:rPr>
                  <a:t>, </a:t>
                </a:r>
                <a:r>
                  <a:rPr lang="en-US" altLang="en-US" sz="2400" i="1" dirty="0" smtClean="0">
                    <a:solidFill>
                      <a:srgbClr val="FFC000"/>
                    </a:solidFill>
                  </a:rPr>
                  <a:t>p= w</a:t>
                </a:r>
                <a:r>
                  <a:rPr lang="en-US" altLang="en-US" sz="2400" dirty="0" smtClean="0">
                    <a:solidFill>
                      <a:srgbClr val="FFC000"/>
                    </a:solidFill>
                    <a:ea typeface="Cambria Math" panose="02040503050406030204" pitchFamily="18" charset="0"/>
                  </a:rPr>
                  <a:t> </a:t>
                </a:r>
                <a14:m>
                  <m:oMath xmlns:m="http://schemas.openxmlformats.org/officeDocument/2006/math">
                    <m:r>
                      <a:rPr lang="en-US" altLang="en-US" sz="2400" i="1" dirty="0">
                        <a:solidFill>
                          <a:srgbClr val="FFC000"/>
                        </a:solidFill>
                        <a:latin typeface="Cambria Math" panose="02040503050406030204" pitchFamily="18" charset="0"/>
                        <a:ea typeface="Cambria Math" panose="02040503050406030204" pitchFamily="18" charset="0"/>
                      </a:rPr>
                      <m:t>𝜌</m:t>
                    </m:r>
                  </m:oMath>
                </a14:m>
                <a:endParaRPr lang="en-US" altLang="en-US" sz="2400" i="1" dirty="0">
                  <a:solidFill>
                    <a:srgbClr val="FFC000"/>
                  </a:solidFill>
                </a:endParaRPr>
              </a:p>
              <a:p>
                <a:pPr marL="342900" indent="-342900">
                  <a:buFont typeface="Arial" panose="020B0604020202020204" pitchFamily="34" charset="0"/>
                  <a:buChar char="•"/>
                </a:pPr>
                <a:r>
                  <a:rPr lang="en-US" altLang="en-US" dirty="0" smtClean="0">
                    <a:solidFill>
                      <a:srgbClr val="FFFF00"/>
                    </a:solidFill>
                  </a:rPr>
                  <a:t>To explain DE </a:t>
                </a:r>
                <a:r>
                  <a:rPr lang="en-US" altLang="en-US" dirty="0" smtClean="0">
                    <a:solidFill>
                      <a:srgbClr val="FFFF00"/>
                    </a:solidFill>
                  </a:rPr>
                  <a:t>: either we admit the existence </a:t>
                </a:r>
                <a:r>
                  <a:rPr lang="en-US" altLang="en-US" dirty="0" smtClean="0">
                    <a:solidFill>
                      <a:srgbClr val="FFFF00"/>
                    </a:solidFill>
                  </a:rPr>
                  <a:t>of exotic fluid or that gravity (GR) </a:t>
                </a:r>
                <a:r>
                  <a:rPr lang="en-US" altLang="en-US" dirty="0" smtClean="0">
                    <a:solidFill>
                      <a:srgbClr val="FFFF00"/>
                    </a:solidFill>
                  </a:rPr>
                  <a:t>should be </a:t>
                </a:r>
                <a:r>
                  <a:rPr lang="en-US" altLang="en-US" dirty="0" smtClean="0">
                    <a:solidFill>
                      <a:srgbClr val="FFFF00"/>
                    </a:solidFill>
                  </a:rPr>
                  <a:t>modified.</a:t>
                </a:r>
              </a:p>
              <a:p>
                <a:pPr marL="342900" indent="-342900">
                  <a:buFont typeface="Arial" panose="020B0604020202020204" pitchFamily="34" charset="0"/>
                  <a:buChar char="•"/>
                </a:pPr>
                <a:r>
                  <a:rPr lang="en-US" altLang="en-US" dirty="0" smtClean="0">
                    <a:solidFill>
                      <a:srgbClr val="FFFFFF"/>
                    </a:solidFill>
                  </a:rPr>
                  <a:t>Although, </a:t>
                </a:r>
                <a:r>
                  <a:rPr lang="en-US" altLang="en-US" dirty="0" smtClean="0">
                    <a:solidFill>
                      <a:srgbClr val="FFFFFF"/>
                    </a:solidFill>
                  </a:rPr>
                  <a:t>a </a:t>
                </a:r>
                <a:r>
                  <a:rPr lang="en-US" altLang="en-US" dirty="0" smtClean="0">
                    <a:solidFill>
                      <a:srgbClr val="FFC000"/>
                    </a:solidFill>
                  </a:rPr>
                  <a:t>small cosmological constant </a:t>
                </a:r>
                <a:r>
                  <a:rPr lang="en-US" altLang="en-US" dirty="0" smtClean="0">
                    <a:solidFill>
                      <a:srgbClr val="FFC000"/>
                    </a:solidFill>
                    <a:sym typeface="Symbol" panose="05050102010706020507" pitchFamily="18" charset="2"/>
                  </a:rPr>
                  <a:t> </a:t>
                </a:r>
                <a:r>
                  <a:rPr lang="en-US" altLang="en-US" dirty="0" smtClean="0">
                    <a:solidFill>
                      <a:srgbClr val="FFFFFF"/>
                    </a:solidFill>
                  </a:rPr>
                  <a:t>can </a:t>
                </a:r>
                <a:r>
                  <a:rPr lang="en-US" altLang="en-US" dirty="0" smtClean="0">
                    <a:solidFill>
                      <a:srgbClr val="FFFFFF"/>
                    </a:solidFill>
                  </a:rPr>
                  <a:t>fit most of the </a:t>
                </a:r>
                <a:r>
                  <a:rPr lang="en-US" altLang="en-US" dirty="0" smtClean="0">
                    <a:solidFill>
                      <a:srgbClr val="FFFFFF"/>
                    </a:solidFill>
                  </a:rPr>
                  <a:t>observations, </a:t>
                </a:r>
                <a:r>
                  <a:rPr lang="en-US" altLang="en-US" dirty="0" smtClean="0">
                    <a:solidFill>
                      <a:srgbClr val="FFFFFF"/>
                    </a:solidFill>
                  </a:rPr>
                  <a:t>it does not provide us with any physical understanding of the nature of Dark Energy</a:t>
                </a:r>
                <a:r>
                  <a:rPr lang="en-US" altLang="en-US" dirty="0" smtClean="0">
                    <a:solidFill>
                      <a:srgbClr val="FF9900"/>
                    </a:solidFill>
                  </a:rPr>
                  <a:t>.</a:t>
                </a:r>
              </a:p>
              <a:p>
                <a:pPr marL="342900" indent="-342900">
                  <a:buFont typeface="Arial" panose="020B0604020202020204" pitchFamily="34" charset="0"/>
                  <a:buChar char="•"/>
                </a:pPr>
                <a:endParaRPr lang="en-US" altLang="en-US" dirty="0">
                  <a:solidFill>
                    <a:srgbClr val="FFFF00"/>
                  </a:solidFill>
                </a:endParaRPr>
              </a:p>
            </p:txBody>
          </p:sp>
        </mc:Choice>
        <mc:Fallback>
          <p:sp>
            <p:nvSpPr>
              <p:cNvPr id="10243" name="Rectangle 3"/>
              <p:cNvSpPr>
                <a:spLocks noGrp="1" noRot="1" noChangeAspect="1" noMove="1" noResize="1" noEditPoints="1" noAdjustHandles="1" noChangeArrowheads="1" noChangeShapeType="1" noTextEdit="1"/>
              </p:cNvSpPr>
              <p:nvPr>
                <p:ph type="subTitle" idx="1"/>
              </p:nvPr>
            </p:nvSpPr>
            <p:spPr>
              <a:xfrm>
                <a:off x="642995" y="1835205"/>
                <a:ext cx="7822109" cy="4174225"/>
              </a:xfrm>
              <a:blipFill rotWithShape="0">
                <a:blip r:embed="rId2"/>
                <a:stretch>
                  <a:fillRect l="-312" t="-1022" r="-467" b="-876"/>
                </a:stretch>
              </a:blipFill>
            </p:spPr>
            <p:txBody>
              <a:bodyPr/>
              <a:lstStyle/>
              <a:p>
                <a:r>
                  <a:rPr lang="en-US">
                    <a:noFill/>
                  </a:rPr>
                  <a:t> </a:t>
                </a:r>
              </a:p>
            </p:txBody>
          </p:sp>
        </mc:Fallback>
      </mc:AlternateContent>
      <p:sp>
        <p:nvSpPr>
          <p:cNvPr id="5" name="Rectangle 2"/>
          <p:cNvSpPr txBox="1">
            <a:spLocks noChangeArrowheads="1"/>
          </p:cNvSpPr>
          <p:nvPr/>
        </p:nvSpPr>
        <p:spPr>
          <a:xfrm>
            <a:off x="660945" y="772675"/>
            <a:ext cx="3567065" cy="484975"/>
          </a:xfrm>
          <a:prstGeom prst="rect">
            <a:avLst/>
          </a:prstGeom>
        </p:spPr>
        <p:txBody>
          <a:bodyPr vert="horz" lIns="91440" tIns="45720" rIns="91440" bIns="45720" rtlCol="0" anchor="b">
            <a:normAutofit fontScale="55000" lnSpcReduction="20000"/>
          </a:bodyPr>
          <a:lstStyle>
            <a:lvl1pPr algn="l" defTabSz="914400" rtl="0" eaLnBrk="1" latinLnBrk="0" hangingPunct="1">
              <a:lnSpc>
                <a:spcPct val="85000"/>
              </a:lnSpc>
              <a:spcBef>
                <a:spcPct val="0"/>
              </a:spcBef>
              <a:buNone/>
              <a:defRPr sz="6600" kern="1200" spc="-50" baseline="0">
                <a:solidFill>
                  <a:schemeClr val="tx1"/>
                </a:solidFill>
                <a:latin typeface="+mj-lt"/>
                <a:ea typeface="+mj-ea"/>
                <a:cs typeface="+mj-cs"/>
              </a:defRPr>
            </a:lvl1pPr>
          </a:lstStyle>
          <a:p>
            <a:r>
              <a:rPr lang="en-US" altLang="en-US" sz="4800" dirty="0" smtClean="0">
                <a:solidFill>
                  <a:srgbClr val="FFFF00"/>
                </a:solidFill>
              </a:rPr>
              <a:t>What is dark energy?</a:t>
            </a:r>
            <a:endParaRPr lang="en-US" altLang="en-US" sz="4800" dirty="0">
              <a:solidFill>
                <a:srgbClr val="FFFF00"/>
              </a:solidFill>
            </a:endParaRPr>
          </a:p>
        </p:txBody>
      </p:sp>
      <p:sp>
        <p:nvSpPr>
          <p:cNvPr id="3" name="Right Arrow 2"/>
          <p:cNvSpPr/>
          <p:nvPr/>
        </p:nvSpPr>
        <p:spPr>
          <a:xfrm>
            <a:off x="4287185" y="3656685"/>
            <a:ext cx="533727" cy="1725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smtClean="0"/>
              <a:t>V- Dark Energy</a:t>
            </a:r>
            <a:endParaRPr lang="en-US" alt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950412" y="1531625"/>
            <a:ext cx="6446520" cy="4351337"/>
          </a:xfrm>
        </p:spPr>
        <p:txBody>
          <a:bodyPr/>
          <a:lstStyle/>
          <a:p>
            <a:pPr marL="571500" indent="-571500" algn="ctr">
              <a:buFont typeface="+mj-lt"/>
              <a:buAutoNum type="romanUcPeriod"/>
            </a:pPr>
            <a:endParaRPr lang="en-US" sz="4000" dirty="0" smtClean="0">
              <a:solidFill>
                <a:schemeClr val="accent1"/>
              </a:solidFill>
            </a:endParaRPr>
          </a:p>
          <a:p>
            <a:pPr marL="571500" indent="-571500" algn="ctr">
              <a:buFont typeface="+mj-lt"/>
              <a:buAutoNum type="romanUcPeriod"/>
            </a:pPr>
            <a:endParaRPr lang="en-US" sz="4000" dirty="0">
              <a:solidFill>
                <a:schemeClr val="accent1"/>
              </a:solidFill>
            </a:endParaRPr>
          </a:p>
          <a:p>
            <a:pPr marL="571500" indent="-571500" algn="ctr">
              <a:buFont typeface="+mj-lt"/>
              <a:buAutoNum type="romanUcPeriod"/>
            </a:pPr>
            <a:r>
              <a:rPr lang="en-US" sz="4000" i="1" dirty="0" smtClean="0">
                <a:solidFill>
                  <a:schemeClr val="accent1"/>
                </a:solidFill>
              </a:rPr>
              <a:t>Observed </a:t>
            </a:r>
            <a:r>
              <a:rPr lang="en-US" sz="4000" i="1" dirty="0">
                <a:solidFill>
                  <a:schemeClr val="accent1"/>
                </a:solidFill>
              </a:rPr>
              <a:t>Universe</a:t>
            </a:r>
          </a:p>
          <a:p>
            <a:pPr marL="571500" indent="-571500">
              <a:buFont typeface="+mj-lt"/>
              <a:buAutoNum type="romanUcPeriod"/>
            </a:pPr>
            <a:endParaRPr lang="en-US" dirty="0"/>
          </a:p>
        </p:txBody>
      </p:sp>
    </p:spTree>
    <p:extLst>
      <p:ext uri="{BB962C8B-B14F-4D97-AF65-F5344CB8AC3E}">
        <p14:creationId xmlns:p14="http://schemas.microsoft.com/office/powerpoint/2010/main" val="35877430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97775" y="1000359"/>
                <a:ext cx="7589500" cy="5388545"/>
              </a:xfrm>
            </p:spPr>
            <p:txBody>
              <a:bodyPr>
                <a:normAutofit/>
              </a:bodyPr>
              <a:lstStyle/>
              <a:p>
                <a:r>
                  <a:rPr lang="en-US" sz="2000" dirty="0" smtClean="0">
                    <a:solidFill>
                      <a:srgbClr val="FF0000"/>
                    </a:solidFill>
                  </a:rPr>
                  <a:t>Vacuum Energy:</a:t>
                </a:r>
              </a:p>
              <a:p>
                <a:endParaRPr lang="en-US" sz="2000" dirty="0"/>
              </a:p>
              <a:p>
                <a:endParaRPr lang="en-US" sz="2000" dirty="0" smtClean="0"/>
              </a:p>
              <a:p>
                <a:r>
                  <a:rPr lang="en-US" sz="2000" dirty="0"/>
                  <a:t>S</a:t>
                </a:r>
                <a:r>
                  <a:rPr lang="en-US" sz="2000" dirty="0" smtClean="0"/>
                  <a:t>ince </a:t>
                </a:r>
                <a:r>
                  <a:rPr lang="en-US" sz="2000" i="1" dirty="0" smtClean="0"/>
                  <a:t>p = - </a:t>
                </a:r>
                <a:r>
                  <a:rPr lang="en-US" sz="2000" i="1" dirty="0" smtClean="0">
                    <a:sym typeface="Symbol" panose="05050102010706020507" pitchFamily="18" charset="2"/>
                  </a:rPr>
                  <a:t></a:t>
                </a:r>
                <a:r>
                  <a:rPr lang="en-US" sz="2000" i="1" baseline="-25000" dirty="0" smtClean="0">
                    <a:sym typeface="Symbol" panose="05050102010706020507" pitchFamily="18" charset="2"/>
                  </a:rPr>
                  <a:t>c  </a:t>
                </a:r>
                <a:r>
                  <a:rPr lang="en-US" sz="2000" i="1" baseline="-25000" dirty="0" smtClean="0">
                    <a:sym typeface="Symbol" panose="05050102010706020507" pitchFamily="18" charset="2"/>
                  </a:rPr>
                  <a:t>    </a:t>
                </a:r>
                <a:r>
                  <a:rPr lang="en-US" sz="2000" dirty="0" smtClean="0">
                    <a:sym typeface="Wingdings" panose="05000000000000000000" pitchFamily="2" charset="2"/>
                  </a:rPr>
                  <a:t>     </a:t>
                </a:r>
                <a:r>
                  <a:rPr lang="en-US" sz="2000" i="1" dirty="0" err="1" smtClean="0">
                    <a:sym typeface="Wingdings" panose="05000000000000000000" pitchFamily="2" charset="2"/>
                  </a:rPr>
                  <a:t>dE</a:t>
                </a:r>
                <a:r>
                  <a:rPr lang="en-US" sz="2000" i="1" dirty="0" smtClean="0">
                    <a:sym typeface="Wingdings" panose="05000000000000000000" pitchFamily="2" charset="2"/>
                  </a:rPr>
                  <a:t> = </a:t>
                </a:r>
                <a:r>
                  <a:rPr lang="en-US" sz="2000" i="1" dirty="0">
                    <a:sym typeface="Symbol" panose="05050102010706020507" pitchFamily="18" charset="2"/>
                  </a:rPr>
                  <a:t></a:t>
                </a:r>
                <a:r>
                  <a:rPr lang="en-US" sz="2000" i="1" baseline="-25000" dirty="0" smtClean="0">
                    <a:sym typeface="Symbol" panose="05050102010706020507" pitchFamily="18" charset="2"/>
                  </a:rPr>
                  <a:t>c</a:t>
                </a:r>
                <a:r>
                  <a:rPr lang="en-US" sz="2000" i="1" dirty="0" smtClean="0">
                    <a:sym typeface="Symbol" panose="05050102010706020507" pitchFamily="18" charset="2"/>
                  </a:rPr>
                  <a:t> </a:t>
                </a:r>
                <a:r>
                  <a:rPr lang="en-US" sz="2000" i="1" dirty="0" err="1" smtClean="0">
                    <a:sym typeface="Symbol" panose="05050102010706020507" pitchFamily="18" charset="2"/>
                  </a:rPr>
                  <a:t>dV</a:t>
                </a:r>
                <a:r>
                  <a:rPr lang="en-US" sz="2000" i="1" dirty="0" smtClean="0">
                    <a:sym typeface="Symbol" panose="05050102010706020507" pitchFamily="18" charset="2"/>
                  </a:rPr>
                  <a:t>  </a:t>
                </a:r>
                <a:r>
                  <a:rPr lang="en-US" sz="2000" dirty="0" smtClean="0">
                    <a:sym typeface="Symbol" panose="05050102010706020507" pitchFamily="18" charset="2"/>
                  </a:rPr>
                  <a:t>(Energy is increasing!!)</a:t>
                </a:r>
              </a:p>
              <a:p>
                <a:r>
                  <a:rPr lang="en-US" sz="2000" dirty="0" smtClean="0"/>
                  <a:t>Acceleration equation:</a:t>
                </a:r>
                <a:endParaRPr lang="en-US" altLang="en-US" sz="2000" i="1" dirty="0" smtClean="0">
                  <a:solidFill>
                    <a:schemeClr val="tx1"/>
                  </a:solidFill>
                  <a:latin typeface="Cambria Math" panose="02040503050406030204" pitchFamily="18" charset="0"/>
                </a:endParaRPr>
              </a:p>
              <a:p>
                <a14:m>
                  <m:oMath xmlns:m="http://schemas.openxmlformats.org/officeDocument/2006/math">
                    <m:f>
                      <m:fPr>
                        <m:ctrlPr>
                          <a:rPr lang="en-US" altLang="en-US" sz="2000" i="1" smtClean="0">
                            <a:solidFill>
                              <a:schemeClr val="tx1"/>
                            </a:solidFill>
                            <a:latin typeface="Cambria Math" panose="02040503050406030204" pitchFamily="18" charset="0"/>
                          </a:rPr>
                        </m:ctrlPr>
                      </m:fPr>
                      <m:num>
                        <m:acc>
                          <m:accPr>
                            <m:chr m:val="̈"/>
                            <m:ctrlPr>
                              <a:rPr lang="en-US" altLang="en-US" sz="2000" i="1">
                                <a:solidFill>
                                  <a:schemeClr val="tx1"/>
                                </a:solidFill>
                                <a:latin typeface="Cambria Math" panose="02040503050406030204" pitchFamily="18" charset="0"/>
                              </a:rPr>
                            </m:ctrlPr>
                          </m:accPr>
                          <m:e>
                            <m:r>
                              <a:rPr lang="en-US" altLang="en-US" sz="2000" i="1">
                                <a:solidFill>
                                  <a:schemeClr val="tx1"/>
                                </a:solidFill>
                                <a:latin typeface="Cambria Math" panose="02040503050406030204" pitchFamily="18" charset="0"/>
                              </a:rPr>
                              <m:t>𝑎</m:t>
                            </m:r>
                          </m:e>
                        </m:acc>
                      </m:num>
                      <m:den>
                        <m:r>
                          <a:rPr lang="en-US" altLang="en-US" sz="2000" i="1">
                            <a:solidFill>
                              <a:schemeClr val="tx1"/>
                            </a:solidFill>
                            <a:latin typeface="Cambria Math" panose="02040503050406030204" pitchFamily="18" charset="0"/>
                          </a:rPr>
                          <m:t>𝑎</m:t>
                        </m:r>
                      </m:den>
                    </m:f>
                    <m:r>
                      <a:rPr lang="en-US" altLang="en-US" sz="2000" i="1">
                        <a:solidFill>
                          <a:schemeClr val="tx1"/>
                        </a:solidFill>
                        <a:latin typeface="Cambria Math" panose="02040503050406030204" pitchFamily="18" charset="0"/>
                      </a:rPr>
                      <m:t>=</m:t>
                    </m:r>
                    <m:r>
                      <a:rPr lang="en-US" altLang="en-US" sz="2000" i="1" smtClean="0">
                        <a:solidFill>
                          <a:schemeClr val="tx1"/>
                        </a:solidFill>
                        <a:latin typeface="Cambria Math" panose="02040503050406030204" pitchFamily="18" charset="0"/>
                      </a:rPr>
                      <m:t>−</m:t>
                    </m:r>
                  </m:oMath>
                </a14:m>
                <a:r>
                  <a:rPr lang="en-US" altLang="en-US" sz="2000" i="1" dirty="0">
                    <a:solidFill>
                      <a:schemeClr val="tx1"/>
                    </a:solidFill>
                  </a:rPr>
                  <a:t> </a:t>
                </a:r>
                <a14:m>
                  <m:oMath xmlns:m="http://schemas.openxmlformats.org/officeDocument/2006/math">
                    <m:f>
                      <m:fPr>
                        <m:ctrlPr>
                          <a:rPr lang="en-US" altLang="en-US" sz="2000" i="1" dirty="0">
                            <a:solidFill>
                              <a:schemeClr val="tx1"/>
                            </a:solidFill>
                            <a:latin typeface="Cambria Math" panose="02040503050406030204" pitchFamily="18" charset="0"/>
                          </a:rPr>
                        </m:ctrlPr>
                      </m:fPr>
                      <m:num>
                        <m:r>
                          <a:rPr lang="en-US" altLang="en-US" sz="2000" i="1" dirty="0">
                            <a:solidFill>
                              <a:schemeClr val="tx1"/>
                            </a:solidFill>
                            <a:latin typeface="Cambria Math" panose="02040503050406030204" pitchFamily="18" charset="0"/>
                          </a:rPr>
                          <m:t>4</m:t>
                        </m:r>
                        <m:r>
                          <a:rPr lang="en-US" altLang="en-US" sz="2000" i="1" dirty="0">
                            <a:solidFill>
                              <a:schemeClr val="tx1"/>
                            </a:solidFill>
                            <a:latin typeface="Cambria Math" panose="02040503050406030204" pitchFamily="18" charset="0"/>
                            <a:ea typeface="Cambria Math" panose="02040503050406030204" pitchFamily="18" charset="0"/>
                          </a:rPr>
                          <m:t>𝜋</m:t>
                        </m:r>
                        <m:r>
                          <a:rPr lang="en-US" altLang="en-US" sz="2000" i="1" dirty="0">
                            <a:solidFill>
                              <a:schemeClr val="tx1"/>
                            </a:solidFill>
                            <a:latin typeface="Cambria Math" panose="02040503050406030204" pitchFamily="18" charset="0"/>
                            <a:ea typeface="Cambria Math" panose="02040503050406030204" pitchFamily="18" charset="0"/>
                          </a:rPr>
                          <m:t>𝐺</m:t>
                        </m:r>
                        <m:r>
                          <a:rPr lang="en-US" altLang="en-US" sz="2000" i="1" dirty="0" smtClean="0">
                            <a:solidFill>
                              <a:schemeClr val="tx1"/>
                            </a:solidFill>
                            <a:latin typeface="Cambria Math" panose="02040503050406030204" pitchFamily="18" charset="0"/>
                            <a:ea typeface="Cambria Math" panose="02040503050406030204" pitchFamily="18" charset="0"/>
                          </a:rPr>
                          <m:t>(</m:t>
                        </m:r>
                        <m:r>
                          <a:rPr lang="en-US" altLang="en-US" sz="2000" i="1" dirty="0" smtClean="0">
                            <a:solidFill>
                              <a:schemeClr val="tx1"/>
                            </a:solidFill>
                            <a:latin typeface="Cambria Math" panose="02040503050406030204" pitchFamily="18" charset="0"/>
                            <a:ea typeface="Cambria Math" panose="02040503050406030204" pitchFamily="18" charset="0"/>
                          </a:rPr>
                          <m:t>𝜌</m:t>
                        </m:r>
                        <m:r>
                          <a:rPr lang="en-US" altLang="en-US" sz="2000" i="1" dirty="0" smtClean="0">
                            <a:solidFill>
                              <a:schemeClr val="tx1"/>
                            </a:solidFill>
                            <a:latin typeface="Cambria Math" panose="02040503050406030204" pitchFamily="18" charset="0"/>
                            <a:ea typeface="Cambria Math" panose="02040503050406030204" pitchFamily="18" charset="0"/>
                          </a:rPr>
                          <m:t>+3</m:t>
                        </m:r>
                        <m:r>
                          <a:rPr lang="en-US" altLang="en-US" sz="2000" i="1" dirty="0" smtClean="0">
                            <a:solidFill>
                              <a:schemeClr val="tx1"/>
                            </a:solidFill>
                            <a:latin typeface="Cambria Math" panose="02040503050406030204" pitchFamily="18" charset="0"/>
                            <a:ea typeface="Cambria Math" panose="02040503050406030204" pitchFamily="18" charset="0"/>
                          </a:rPr>
                          <m:t>𝑃</m:t>
                        </m:r>
                        <m:r>
                          <a:rPr lang="en-US" altLang="en-US" sz="2000" i="1" dirty="0" smtClean="0">
                            <a:solidFill>
                              <a:schemeClr val="tx1"/>
                            </a:solidFill>
                            <a:latin typeface="Cambria Math" panose="02040503050406030204" pitchFamily="18" charset="0"/>
                            <a:ea typeface="Cambria Math" panose="02040503050406030204" pitchFamily="18" charset="0"/>
                          </a:rPr>
                          <m:t>)</m:t>
                        </m:r>
                      </m:num>
                      <m:den>
                        <m:r>
                          <a:rPr lang="en-US" altLang="en-US" sz="2000" i="1" dirty="0">
                            <a:solidFill>
                              <a:schemeClr val="tx1"/>
                            </a:solidFill>
                            <a:latin typeface="Cambria Math" panose="02040503050406030204" pitchFamily="18" charset="0"/>
                          </a:rPr>
                          <m:t>3</m:t>
                        </m:r>
                      </m:den>
                    </m:f>
                  </m:oMath>
                </a14:m>
                <a:r>
                  <a:rPr lang="en-US" sz="2000" i="1" dirty="0" smtClean="0"/>
                  <a:t> = </a:t>
                </a:r>
                <a14:m>
                  <m:oMath xmlns:m="http://schemas.openxmlformats.org/officeDocument/2006/math">
                    <m:r>
                      <a:rPr lang="en-US" altLang="en-US" sz="2000" i="1">
                        <a:latin typeface="Cambria Math" panose="02040503050406030204" pitchFamily="18" charset="0"/>
                      </a:rPr>
                      <m:t>+</m:t>
                    </m:r>
                  </m:oMath>
                </a14:m>
                <a:r>
                  <a:rPr lang="en-US" altLang="en-US" sz="2000" i="1" dirty="0"/>
                  <a:t> </a:t>
                </a:r>
                <a14:m>
                  <m:oMath xmlns:m="http://schemas.openxmlformats.org/officeDocument/2006/math">
                    <m:f>
                      <m:fPr>
                        <m:ctrlPr>
                          <a:rPr lang="en-US" altLang="en-US" sz="2000" i="1" dirty="0">
                            <a:latin typeface="Cambria Math" panose="02040503050406030204" pitchFamily="18" charset="0"/>
                          </a:rPr>
                        </m:ctrlPr>
                      </m:fPr>
                      <m:num>
                        <m:r>
                          <a:rPr lang="en-US" altLang="en-US" sz="2000" i="1" dirty="0">
                            <a:latin typeface="Cambria Math" panose="02040503050406030204" pitchFamily="18" charset="0"/>
                          </a:rPr>
                          <m:t>8</m:t>
                        </m:r>
                        <m:r>
                          <a:rPr lang="en-US" altLang="en-US" sz="2000" i="1" dirty="0">
                            <a:latin typeface="Cambria Math" panose="02040503050406030204" pitchFamily="18" charset="0"/>
                            <a:ea typeface="Cambria Math" panose="02040503050406030204" pitchFamily="18" charset="0"/>
                          </a:rPr>
                          <m:t>𝜋</m:t>
                        </m:r>
                        <m:r>
                          <a:rPr lang="en-US" altLang="en-US" sz="2000" i="1" dirty="0">
                            <a:latin typeface="Cambria Math" panose="02040503050406030204" pitchFamily="18" charset="0"/>
                            <a:ea typeface="Cambria Math" panose="02040503050406030204" pitchFamily="18" charset="0"/>
                          </a:rPr>
                          <m:t>𝐺</m:t>
                        </m:r>
                      </m:num>
                      <m:den>
                        <m:r>
                          <a:rPr lang="en-US" altLang="en-US" sz="2000" i="1" dirty="0">
                            <a:latin typeface="Cambria Math" panose="02040503050406030204" pitchFamily="18" charset="0"/>
                          </a:rPr>
                          <m:t>3</m:t>
                        </m:r>
                      </m:den>
                    </m:f>
                    <m:r>
                      <a:rPr lang="en-US" altLang="en-US" sz="2000" i="1" dirty="0">
                        <a:latin typeface="Cambria Math" panose="02040503050406030204" pitchFamily="18" charset="0"/>
                      </a:rPr>
                      <m:t> </m:t>
                    </m:r>
                  </m:oMath>
                </a14:m>
                <a:r>
                  <a:rPr lang="en-US" sz="2000" i="1" dirty="0">
                    <a:sym typeface="Symbol" panose="05050102010706020507" pitchFamily="18" charset="2"/>
                  </a:rPr>
                  <a:t></a:t>
                </a:r>
                <a:r>
                  <a:rPr lang="en-US" sz="2000" i="1" baseline="-25000" dirty="0" smtClean="0">
                    <a:sym typeface="Symbol" panose="05050102010706020507" pitchFamily="18" charset="2"/>
                  </a:rPr>
                  <a:t>c</a:t>
                </a:r>
              </a:p>
              <a:p>
                <a14:m>
                  <m:oMath xmlns:m="http://schemas.openxmlformats.org/officeDocument/2006/math">
                    <m:acc>
                      <m:accPr>
                        <m:chr m:val="̈"/>
                        <m:ctrlPr>
                          <a:rPr lang="en-US" altLang="en-US" sz="2000" i="1" smtClean="0">
                            <a:latin typeface="Cambria Math" panose="02040503050406030204" pitchFamily="18" charset="0"/>
                          </a:rPr>
                        </m:ctrlPr>
                      </m:accPr>
                      <m:e>
                        <m:r>
                          <a:rPr lang="en-US" altLang="en-US" sz="2000" b="0" i="1" smtClean="0">
                            <a:latin typeface="Cambria Math" panose="02040503050406030204" pitchFamily="18" charset="0"/>
                          </a:rPr>
                          <m:t>𝑎</m:t>
                        </m:r>
                      </m:e>
                    </m:acc>
                    <m:r>
                      <a:rPr lang="en-US" altLang="en-US" sz="2000" i="1">
                        <a:latin typeface="Cambria Math" panose="02040503050406030204" pitchFamily="18" charset="0"/>
                      </a:rPr>
                      <m:t>=</m:t>
                    </m:r>
                  </m:oMath>
                </a14:m>
                <a:r>
                  <a:rPr lang="en-US" sz="2000" i="1" dirty="0" smtClean="0"/>
                  <a:t> </a:t>
                </a:r>
                <a14:m>
                  <m:oMath xmlns:m="http://schemas.openxmlformats.org/officeDocument/2006/math">
                    <m:f>
                      <m:fPr>
                        <m:ctrlPr>
                          <a:rPr lang="en-US" altLang="en-US" sz="2000" i="1" dirty="0">
                            <a:latin typeface="Cambria Math" panose="02040503050406030204" pitchFamily="18" charset="0"/>
                          </a:rPr>
                        </m:ctrlPr>
                      </m:fPr>
                      <m:num>
                        <m:r>
                          <a:rPr lang="en-US" altLang="en-US" sz="2000" i="1" dirty="0">
                            <a:latin typeface="Cambria Math" panose="02040503050406030204" pitchFamily="18" charset="0"/>
                          </a:rPr>
                          <m:t>8</m:t>
                        </m:r>
                        <m:r>
                          <a:rPr lang="en-US" altLang="en-US" sz="2000" i="1" dirty="0">
                            <a:latin typeface="Cambria Math" panose="02040503050406030204" pitchFamily="18" charset="0"/>
                            <a:ea typeface="Cambria Math" panose="02040503050406030204" pitchFamily="18" charset="0"/>
                          </a:rPr>
                          <m:t>𝜋</m:t>
                        </m:r>
                        <m:r>
                          <a:rPr lang="en-US" altLang="en-US" sz="2000" i="1" dirty="0">
                            <a:latin typeface="Cambria Math" panose="02040503050406030204" pitchFamily="18" charset="0"/>
                            <a:ea typeface="Cambria Math" panose="02040503050406030204" pitchFamily="18" charset="0"/>
                          </a:rPr>
                          <m:t>𝐺</m:t>
                        </m:r>
                      </m:num>
                      <m:den>
                        <m:r>
                          <a:rPr lang="en-US" altLang="en-US" sz="2000" i="1" dirty="0">
                            <a:latin typeface="Cambria Math" panose="02040503050406030204" pitchFamily="18" charset="0"/>
                          </a:rPr>
                          <m:t>3</m:t>
                        </m:r>
                      </m:den>
                    </m:f>
                    <m:r>
                      <a:rPr lang="en-US" altLang="en-US" sz="2000" i="1" dirty="0">
                        <a:latin typeface="Cambria Math" panose="02040503050406030204" pitchFamily="18" charset="0"/>
                      </a:rPr>
                      <m:t> </m:t>
                    </m:r>
                  </m:oMath>
                </a14:m>
                <a:r>
                  <a:rPr lang="en-US" sz="2000" i="1" dirty="0" smtClean="0">
                    <a:sym typeface="Symbol" panose="05050102010706020507" pitchFamily="18" charset="2"/>
                  </a:rPr>
                  <a:t></a:t>
                </a:r>
                <a:r>
                  <a:rPr lang="en-US" sz="2000" i="1" baseline="-25000" dirty="0" smtClean="0">
                    <a:sym typeface="Symbol" panose="05050102010706020507" pitchFamily="18" charset="2"/>
                  </a:rPr>
                  <a:t>c </a:t>
                </a:r>
                <a:r>
                  <a:rPr lang="en-US" sz="2000" i="1" dirty="0" smtClean="0">
                    <a:sym typeface="Symbol" panose="05050102010706020507" pitchFamily="18" charset="2"/>
                  </a:rPr>
                  <a:t>a 	</a:t>
                </a:r>
                <a:r>
                  <a:rPr lang="en-US" sz="2000" i="1" dirty="0" smtClean="0">
                    <a:solidFill>
                      <a:srgbClr val="FF0000"/>
                    </a:solidFill>
                    <a:sym typeface="Symbol" panose="05050102010706020507" pitchFamily="18" charset="2"/>
                  </a:rPr>
                  <a:t>(an inverted oscillator)</a:t>
                </a:r>
                <a:endParaRPr lang="en-US" sz="2000" i="1" dirty="0">
                  <a:solidFill>
                    <a:srgbClr val="FF0000"/>
                  </a:solidFill>
                </a:endParaRPr>
              </a:p>
              <a:p>
                <a:r>
                  <a:rPr lang="en-US" sz="2000" dirty="0" smtClean="0"/>
                  <a:t>This acceleration is derivable from </a:t>
                </a:r>
              </a:p>
              <a:p>
                <a:pPr marL="0" indent="0">
                  <a:buNone/>
                </a:pPr>
                <a:r>
                  <a:rPr lang="en-US" sz="2000" dirty="0" smtClean="0"/>
                  <a:t>   a potential</a:t>
                </a:r>
                <a14:m>
                  <m:oMath xmlns:m="http://schemas.openxmlformats.org/officeDocument/2006/math">
                    <m:r>
                      <a:rPr lang="en-US" sz="2000" b="0" i="0" dirty="0" smtClean="0">
                        <a:latin typeface="Cambria Math" panose="02040503050406030204" pitchFamily="18" charset="0"/>
                      </a:rPr>
                      <m:t>  </m:t>
                    </m:r>
                    <m:r>
                      <m:rPr>
                        <m:nor/>
                      </m:rPr>
                      <a:rPr lang="en-US" sz="2000" i="1" dirty="0"/>
                      <m:t>V</m:t>
                    </m:r>
                    <m:r>
                      <m:rPr>
                        <m:nor/>
                      </m:rPr>
                      <a:rPr lang="en-US" sz="2000" i="1" dirty="0"/>
                      <m:t>(</m:t>
                    </m:r>
                    <m:r>
                      <m:rPr>
                        <m:nor/>
                      </m:rPr>
                      <a:rPr lang="en-US" sz="2000" i="1" dirty="0"/>
                      <m:t>a</m:t>
                    </m:r>
                    <m:r>
                      <m:rPr>
                        <m:nor/>
                      </m:rPr>
                      <a:rPr lang="en-US" sz="2000" i="1" dirty="0"/>
                      <m:t>) =</m:t>
                    </m:r>
                    <m:r>
                      <a:rPr lang="en-US" sz="2000" b="0" i="1" dirty="0" smtClean="0">
                        <a:latin typeface="Cambria Math" panose="02040503050406030204" pitchFamily="18" charset="0"/>
                      </a:rPr>
                      <m:t>−</m:t>
                    </m:r>
                    <m:f>
                      <m:fPr>
                        <m:ctrlPr>
                          <a:rPr lang="en-US" altLang="en-US" sz="2000" i="1" dirty="0">
                            <a:latin typeface="Cambria Math" panose="02040503050406030204" pitchFamily="18" charset="0"/>
                          </a:rPr>
                        </m:ctrlPr>
                      </m:fPr>
                      <m:num>
                        <m:r>
                          <a:rPr lang="en-US" altLang="en-US" sz="2000" i="1" dirty="0">
                            <a:latin typeface="Cambria Math" panose="02040503050406030204" pitchFamily="18" charset="0"/>
                          </a:rPr>
                          <m:t>8</m:t>
                        </m:r>
                        <m:r>
                          <a:rPr lang="en-US" altLang="en-US" sz="2000" i="1" dirty="0">
                            <a:latin typeface="Cambria Math" panose="02040503050406030204" pitchFamily="18" charset="0"/>
                            <a:ea typeface="Cambria Math" panose="02040503050406030204" pitchFamily="18" charset="0"/>
                          </a:rPr>
                          <m:t>𝜋</m:t>
                        </m:r>
                        <m:r>
                          <a:rPr lang="en-US" altLang="en-US" sz="2000" i="1" dirty="0">
                            <a:latin typeface="Cambria Math" panose="02040503050406030204" pitchFamily="18" charset="0"/>
                            <a:ea typeface="Cambria Math" panose="02040503050406030204" pitchFamily="18" charset="0"/>
                          </a:rPr>
                          <m:t>𝐺</m:t>
                        </m:r>
                      </m:num>
                      <m:den>
                        <m:r>
                          <a:rPr lang="en-US" altLang="en-US" sz="2000" b="0" i="1" dirty="0" smtClean="0">
                            <a:latin typeface="Cambria Math" panose="02040503050406030204" pitchFamily="18" charset="0"/>
                            <a:ea typeface="Cambria Math" panose="02040503050406030204" pitchFamily="18" charset="0"/>
                          </a:rPr>
                          <m:t>6</m:t>
                        </m:r>
                      </m:den>
                    </m:f>
                    <m:r>
                      <m:rPr>
                        <m:nor/>
                      </m:rPr>
                      <a:rPr lang="en-US" sz="2000" i="1" dirty="0">
                        <a:sym typeface="Symbol" panose="05050102010706020507" pitchFamily="18" charset="2"/>
                      </a:rPr>
                      <m:t></m:t>
                    </m:r>
                    <m:r>
                      <m:rPr>
                        <m:nor/>
                      </m:rPr>
                      <a:rPr lang="en-US" sz="2000" i="1" baseline="-25000" dirty="0">
                        <a:sym typeface="Symbol" panose="05050102010706020507" pitchFamily="18" charset="2"/>
                      </a:rPr>
                      <m:t>c</m:t>
                    </m:r>
                    <m:sSup>
                      <m:sSupPr>
                        <m:ctrlPr>
                          <a:rPr lang="en-US" sz="2000" i="1" dirty="0" smtClean="0">
                            <a:latin typeface="Cambria Math" panose="02040503050406030204" pitchFamily="18" charset="0"/>
                            <a:sym typeface="Symbol" panose="05050102010706020507" pitchFamily="18" charset="2"/>
                          </a:rPr>
                        </m:ctrlPr>
                      </m:sSupPr>
                      <m:e>
                        <m:r>
                          <a:rPr lang="en-US" sz="2000" b="0" i="1" dirty="0" smtClean="0">
                            <a:latin typeface="Cambria Math" panose="02040503050406030204" pitchFamily="18" charset="0"/>
                            <a:sym typeface="Symbol" panose="05050102010706020507" pitchFamily="18" charset="2"/>
                          </a:rPr>
                          <m:t>  </m:t>
                        </m:r>
                        <m:r>
                          <a:rPr lang="en-US" sz="2000" b="0" i="1" dirty="0" smtClean="0">
                            <a:latin typeface="Cambria Math" panose="02040503050406030204" pitchFamily="18" charset="0"/>
                            <a:sym typeface="Symbol" panose="05050102010706020507" pitchFamily="18" charset="2"/>
                          </a:rPr>
                          <m:t>𝑎</m:t>
                        </m:r>
                      </m:e>
                      <m:sup>
                        <m:r>
                          <a:rPr lang="en-US" sz="2000" b="0" i="1" dirty="0" smtClean="0">
                            <a:latin typeface="Cambria Math" panose="02040503050406030204" pitchFamily="18" charset="0"/>
                            <a:sym typeface="Symbol" panose="05050102010706020507" pitchFamily="18" charset="2"/>
                          </a:rPr>
                          <m:t>2</m:t>
                        </m:r>
                      </m:sup>
                    </m:sSup>
                  </m:oMath>
                </a14:m>
                <a:endParaRPr lang="en-US" sz="2000" dirty="0" smtClean="0">
                  <a:sym typeface="Symbol" panose="05050102010706020507" pitchFamily="18" charset="2"/>
                </a:endParaRPr>
              </a:p>
              <a:p>
                <a:pPr marL="0" indent="0">
                  <a:buNone/>
                </a:pPr>
                <a:r>
                  <a:rPr lang="en-US" sz="2800" i="1" dirty="0" smtClean="0"/>
                  <a:t>   </a:t>
                </a:r>
                <a:r>
                  <a:rPr lang="en-US" sz="2400" i="1" dirty="0" smtClean="0"/>
                  <a:t>a(t) = a</a:t>
                </a:r>
                <a:r>
                  <a:rPr lang="en-US" sz="2400" i="1" baseline="-25000" dirty="0" smtClean="0"/>
                  <a:t>0  </a:t>
                </a:r>
                <a:r>
                  <a:rPr lang="en-US" sz="2400" i="1" dirty="0" err="1" smtClean="0"/>
                  <a:t>exp</a:t>
                </a:r>
                <a:r>
                  <a:rPr lang="en-US" sz="2400" i="1" dirty="0" smtClean="0"/>
                  <a:t> (</a:t>
                </a:r>
                <a14:m>
                  <m:oMath xmlns:m="http://schemas.openxmlformats.org/officeDocument/2006/math">
                    <m:rad>
                      <m:radPr>
                        <m:degHide m:val="on"/>
                        <m:ctrlPr>
                          <a:rPr lang="en-US" sz="1400" i="1" dirty="0" smtClean="0">
                            <a:latin typeface="Cambria Math" panose="02040503050406030204" pitchFamily="18" charset="0"/>
                          </a:rPr>
                        </m:ctrlPr>
                      </m:radPr>
                      <m:deg/>
                      <m:e>
                        <m:f>
                          <m:fPr>
                            <m:ctrlPr>
                              <a:rPr lang="en-US" altLang="en-US" sz="1400" i="1" dirty="0">
                                <a:latin typeface="Cambria Math" panose="02040503050406030204" pitchFamily="18" charset="0"/>
                              </a:rPr>
                            </m:ctrlPr>
                          </m:fPr>
                          <m:num>
                            <m:r>
                              <a:rPr lang="en-US" altLang="en-US" sz="1400" i="1" dirty="0">
                                <a:latin typeface="Cambria Math" panose="02040503050406030204" pitchFamily="18" charset="0"/>
                              </a:rPr>
                              <m:t>8</m:t>
                            </m:r>
                            <m:r>
                              <a:rPr lang="en-US" altLang="en-US" sz="1400" i="1" dirty="0">
                                <a:latin typeface="Cambria Math" panose="02040503050406030204" pitchFamily="18" charset="0"/>
                                <a:ea typeface="Cambria Math" panose="02040503050406030204" pitchFamily="18" charset="0"/>
                              </a:rPr>
                              <m:t>𝜋</m:t>
                            </m:r>
                            <m:r>
                              <a:rPr lang="en-US" altLang="en-US" sz="1400" i="1" dirty="0">
                                <a:latin typeface="Cambria Math" panose="02040503050406030204" pitchFamily="18" charset="0"/>
                                <a:ea typeface="Cambria Math" panose="02040503050406030204" pitchFamily="18" charset="0"/>
                              </a:rPr>
                              <m:t>𝐺</m:t>
                            </m:r>
                          </m:num>
                          <m:den>
                            <m:r>
                              <a:rPr lang="en-US" altLang="en-US" sz="1400" i="1" dirty="0">
                                <a:latin typeface="Cambria Math" panose="02040503050406030204" pitchFamily="18" charset="0"/>
                              </a:rPr>
                              <m:t>3</m:t>
                            </m:r>
                          </m:den>
                        </m:f>
                        <m:r>
                          <a:rPr lang="en-US" altLang="en-US" sz="1400" i="1" dirty="0">
                            <a:latin typeface="Cambria Math" panose="02040503050406030204" pitchFamily="18" charset="0"/>
                          </a:rPr>
                          <m:t> </m:t>
                        </m:r>
                        <m:r>
                          <m:rPr>
                            <m:nor/>
                          </m:rPr>
                          <a:rPr lang="en-US" sz="1400" i="1" dirty="0">
                            <a:sym typeface="Symbol" panose="05050102010706020507" pitchFamily="18" charset="2"/>
                          </a:rPr>
                          <m:t></m:t>
                        </m:r>
                        <m:r>
                          <m:rPr>
                            <m:nor/>
                          </m:rPr>
                          <a:rPr lang="en-US" sz="1400" i="1" baseline="-25000" dirty="0">
                            <a:sym typeface="Symbol" panose="05050102010706020507" pitchFamily="18" charset="2"/>
                          </a:rPr>
                          <m:t>c</m:t>
                        </m:r>
                      </m:e>
                    </m:rad>
                  </m:oMath>
                </a14:m>
                <a:r>
                  <a:rPr lang="en-US" sz="2400" i="1" dirty="0" smtClean="0"/>
                  <a:t> t).</a:t>
                </a:r>
                <a:endParaRPr lang="en-US" dirty="0" smtClean="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97775" y="1000359"/>
                <a:ext cx="7589500" cy="5388545"/>
              </a:xfrm>
              <a:blipFill rotWithShape="0">
                <a:blip r:embed="rId3"/>
                <a:stretch>
                  <a:fillRect l="-321" t="-792" b="-339"/>
                </a:stretch>
              </a:blipFill>
            </p:spPr>
            <p:txBody>
              <a:bodyPr/>
              <a:lstStyle/>
              <a:p>
                <a:r>
                  <a:rPr lang="en-US">
                    <a:noFill/>
                  </a:rPr>
                  <a:t> </a:t>
                </a:r>
              </a:p>
            </p:txBody>
          </p:sp>
        </mc:Fallback>
      </mc:AlternateContent>
      <p:sp>
        <p:nvSpPr>
          <p:cNvPr id="4" name="Rectangle 2"/>
          <p:cNvSpPr txBox="1">
            <a:spLocks noChangeArrowheads="1"/>
          </p:cNvSpPr>
          <p:nvPr/>
        </p:nvSpPr>
        <p:spPr>
          <a:xfrm>
            <a:off x="245985" y="0"/>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V- Dark Energy</a:t>
            </a:r>
            <a:endParaRPr lang="en-US" altLang="en-US" sz="2400" dirty="0"/>
          </a:p>
        </p:txBody>
      </p:sp>
      <p:graphicFrame>
        <p:nvGraphicFramePr>
          <p:cNvPr id="5" name="Object 10"/>
          <p:cNvGraphicFramePr>
            <a:graphicFrameLocks noChangeAspect="1"/>
          </p:cNvGraphicFramePr>
          <p:nvPr>
            <p:extLst>
              <p:ext uri="{D42A27DB-BD31-4B8C-83A1-F6EECF244321}">
                <p14:modId xmlns:p14="http://schemas.microsoft.com/office/powerpoint/2010/main" val="2107778998"/>
              </p:ext>
            </p:extLst>
          </p:nvPr>
        </p:nvGraphicFramePr>
        <p:xfrm>
          <a:off x="521876" y="1607520"/>
          <a:ext cx="4705490" cy="455058"/>
        </p:xfrm>
        <a:graphic>
          <a:graphicData uri="http://schemas.openxmlformats.org/presentationml/2006/ole">
            <mc:AlternateContent xmlns:mc="http://schemas.openxmlformats.org/markup-compatibility/2006">
              <mc:Choice xmlns:v="urn:schemas-microsoft-com:vml" Requires="v">
                <p:oleObj spid="_x0000_s156705" name="Equation" r:id="rId4" imgW="1587240" imgH="203040" progId="Equation.3">
                  <p:embed/>
                </p:oleObj>
              </mc:Choice>
              <mc:Fallback>
                <p:oleObj name="Equation" r:id="rId4" imgW="1587240" imgH="203040" progId="Equation.3">
                  <p:embed/>
                  <p:pic>
                    <p:nvPicPr>
                      <p:cNvPr id="0" name=""/>
                      <p:cNvPicPr>
                        <a:picLocks noChangeAspect="1" noChangeArrowheads="1"/>
                      </p:cNvPicPr>
                      <p:nvPr/>
                    </p:nvPicPr>
                    <p:blipFill>
                      <a:blip r:embed="rId5"/>
                      <a:srcRect/>
                      <a:stretch>
                        <a:fillRect/>
                      </a:stretch>
                    </p:blipFill>
                    <p:spPr bwMode="auto">
                      <a:xfrm>
                        <a:off x="521876" y="1607520"/>
                        <a:ext cx="4705490" cy="455058"/>
                      </a:xfrm>
                      <a:prstGeom prst="rect">
                        <a:avLst/>
                      </a:prstGeom>
                      <a:solidFill>
                        <a:schemeClr val="bg2"/>
                      </a:solidFill>
                    </p:spPr>
                  </p:pic>
                </p:oleObj>
              </mc:Fallback>
            </mc:AlternateContent>
          </a:graphicData>
        </a:graphic>
      </p:graphicFrame>
      <p:pic>
        <p:nvPicPr>
          <p:cNvPr id="7" name="Picture 6"/>
          <p:cNvPicPr>
            <a:picLocks noChangeAspect="1"/>
          </p:cNvPicPr>
          <p:nvPr/>
        </p:nvPicPr>
        <p:blipFill>
          <a:blip r:embed="rId6"/>
          <a:stretch>
            <a:fillRect/>
          </a:stretch>
        </p:blipFill>
        <p:spPr>
          <a:xfrm>
            <a:off x="5647339" y="814386"/>
            <a:ext cx="2732220" cy="1410047"/>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7370" y="3201315"/>
            <a:ext cx="3352190" cy="3523045"/>
          </a:xfrm>
          <a:prstGeom prst="rect">
            <a:avLst/>
          </a:prstGeom>
        </p:spPr>
      </p:pic>
    </p:spTree>
    <p:extLst>
      <p:ext uri="{BB962C8B-B14F-4D97-AF65-F5344CB8AC3E}">
        <p14:creationId xmlns:p14="http://schemas.microsoft.com/office/powerpoint/2010/main" val="39294142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21745" y="772674"/>
            <a:ext cx="7794139" cy="918647"/>
          </a:xfrm>
        </p:spPr>
        <p:txBody>
          <a:bodyPr>
            <a:normAutofit/>
          </a:bodyPr>
          <a:lstStyle/>
          <a:p>
            <a:r>
              <a:rPr lang="en-US" altLang="en-US" sz="2400" dirty="0"/>
              <a:t>Type-IA Supernovae</a:t>
            </a:r>
          </a:p>
        </p:txBody>
      </p:sp>
      <p:pic>
        <p:nvPicPr>
          <p:cNvPr id="30723" name="Picture 3"/>
          <p:cNvPicPr>
            <a:picLocks noChangeAspect="1" noChangeArrowheads="1"/>
          </p:cNvPicPr>
          <p:nvPr/>
        </p:nvPicPr>
        <p:blipFill>
          <a:blip r:embed="rId2" cstate="print"/>
          <a:srcRect/>
          <a:stretch>
            <a:fillRect/>
          </a:stretch>
        </p:blipFill>
        <p:spPr bwMode="auto">
          <a:xfrm>
            <a:off x="245985" y="1647825"/>
            <a:ext cx="5995705" cy="5210175"/>
          </a:xfrm>
          <a:prstGeom prst="rect">
            <a:avLst/>
          </a:prstGeom>
          <a:noFill/>
        </p:spPr>
      </p:pic>
      <p:sp>
        <p:nvSpPr>
          <p:cNvPr id="30724" name="Text Box 4"/>
          <p:cNvSpPr txBox="1">
            <a:spLocks noChangeArrowheads="1"/>
          </p:cNvSpPr>
          <p:nvPr/>
        </p:nvSpPr>
        <p:spPr bwMode="auto">
          <a:xfrm>
            <a:off x="6393480" y="3430587"/>
            <a:ext cx="2286000" cy="822325"/>
          </a:xfrm>
          <a:prstGeom prst="rect">
            <a:avLst/>
          </a:prstGeom>
          <a:noFill/>
          <a:ln w="12700">
            <a:noFill/>
            <a:miter lim="800000"/>
            <a:headEnd type="none" w="sm" len="sm"/>
            <a:tailEnd type="none" w="sm" len="sm"/>
          </a:ln>
          <a:effectLst/>
        </p:spPr>
        <p:txBody>
          <a:bodyPr>
            <a:spAutoFit/>
          </a:bodyPr>
          <a:lstStyle/>
          <a:p>
            <a:pPr>
              <a:spcBef>
                <a:spcPct val="50000"/>
              </a:spcBef>
            </a:pPr>
            <a:r>
              <a:rPr lang="en-US" altLang="en-US" sz="2400" dirty="0">
                <a:latin typeface="Times"/>
              </a:rPr>
              <a:t>As bright as the host galaxy</a:t>
            </a:r>
          </a:p>
        </p:txBody>
      </p:sp>
      <p:sp>
        <p:nvSpPr>
          <p:cNvPr id="5"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smtClean="0"/>
              <a:t>V- Dark Energy</a:t>
            </a:r>
            <a:endParaRPr lang="en-US" altLang="en-US" sz="2400" dirty="0"/>
          </a:p>
        </p:txBody>
      </p:sp>
      <p:sp>
        <p:nvSpPr>
          <p:cNvPr id="6" name="Rectangle 2"/>
          <p:cNvSpPr txBox="1">
            <a:spLocks noChangeArrowheads="1"/>
          </p:cNvSpPr>
          <p:nvPr/>
        </p:nvSpPr>
        <p:spPr>
          <a:xfrm>
            <a:off x="421745" y="737082"/>
            <a:ext cx="7063740" cy="53126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r>
              <a:rPr lang="en-US" altLang="en-US" sz="2400" dirty="0">
                <a:solidFill>
                  <a:srgbClr val="C00000"/>
                </a:solidFill>
              </a:rPr>
              <a:t>E</a:t>
            </a:r>
            <a:r>
              <a:rPr lang="en-US" altLang="en-US" sz="2400" dirty="0" smtClean="0">
                <a:solidFill>
                  <a:srgbClr val="C00000"/>
                </a:solidFill>
              </a:rPr>
              <a:t>vidence for Dark Energy</a:t>
            </a:r>
            <a:endParaRPr lang="en-US" altLang="en-US" sz="2400"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688" y="772675"/>
            <a:ext cx="6446520" cy="4351337"/>
          </a:xfrm>
        </p:spPr>
        <p:txBody>
          <a:bodyPr>
            <a:normAutofit/>
          </a:bodyPr>
          <a:lstStyle/>
          <a:p>
            <a:r>
              <a:rPr lang="en-US" altLang="en-US" sz="2800" dirty="0"/>
              <a:t>Type-IA Supernovae</a:t>
            </a:r>
            <a:endParaRPr lang="en-US" sz="2800" dirty="0"/>
          </a:p>
        </p:txBody>
      </p:sp>
      <p:pic>
        <p:nvPicPr>
          <p:cNvPr id="4" name="Picture 3"/>
          <p:cNvPicPr>
            <a:picLocks noChangeAspect="1"/>
          </p:cNvPicPr>
          <p:nvPr/>
        </p:nvPicPr>
        <p:blipFill>
          <a:blip r:embed="rId2"/>
          <a:stretch>
            <a:fillRect/>
          </a:stretch>
        </p:blipFill>
        <p:spPr>
          <a:xfrm>
            <a:off x="21483" y="1759310"/>
            <a:ext cx="8179435" cy="4843886"/>
          </a:xfrm>
          <a:prstGeom prst="rect">
            <a:avLst/>
          </a:prstGeom>
        </p:spPr>
      </p:pic>
      <p:sp>
        <p:nvSpPr>
          <p:cNvPr id="5"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V- Dark Energy</a:t>
            </a:r>
            <a:endParaRPr lang="en-US" altLang="en-US" sz="2400" dirty="0"/>
          </a:p>
        </p:txBody>
      </p:sp>
    </p:spTree>
    <p:extLst>
      <p:ext uri="{BB962C8B-B14F-4D97-AF65-F5344CB8AC3E}">
        <p14:creationId xmlns:p14="http://schemas.microsoft.com/office/powerpoint/2010/main" val="1726723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549565" y="365760"/>
            <a:ext cx="7666319" cy="1325562"/>
          </a:xfrm>
        </p:spPr>
        <p:txBody>
          <a:bodyPr>
            <a:normAutofit/>
          </a:bodyPr>
          <a:lstStyle/>
          <a:p>
            <a:r>
              <a:rPr lang="en-US" sz="2400" dirty="0" smtClean="0">
                <a:solidFill>
                  <a:srgbClr val="C00000"/>
                </a:solidFill>
              </a:rPr>
              <a:t>Cosmological Acceleration</a:t>
            </a:r>
            <a:endParaRPr lang="en-US" sz="2400" dirty="0">
              <a:solidFill>
                <a:srgbClr val="C00000"/>
              </a:solidFill>
            </a:endParaRPr>
          </a:p>
        </p:txBody>
      </p:sp>
      <p:pic>
        <p:nvPicPr>
          <p:cNvPr id="159750" name="Picture 6"/>
          <p:cNvPicPr>
            <a:picLocks noGrp="1" noChangeAspect="1" noChangeArrowheads="1"/>
          </p:cNvPicPr>
          <p:nvPr>
            <p:ph type="body" idx="1"/>
          </p:nvPr>
        </p:nvPicPr>
        <p:blipFill>
          <a:blip r:embed="rId2" cstate="print"/>
          <a:srcRect/>
          <a:stretch>
            <a:fillRect/>
          </a:stretch>
        </p:blipFill>
        <p:spPr>
          <a:xfrm>
            <a:off x="245986" y="2138785"/>
            <a:ext cx="8074488" cy="4516935"/>
          </a:xfrm>
          <a:noFill/>
          <a:ln/>
        </p:spPr>
      </p:pic>
      <mc:AlternateContent xmlns:mc="http://schemas.openxmlformats.org/markup-compatibility/2006" xmlns:a14="http://schemas.microsoft.com/office/drawing/2010/main">
        <mc:Choice Requires="a14">
          <p:sp>
            <p:nvSpPr>
              <p:cNvPr id="2" name="TextBox 1"/>
              <p:cNvSpPr txBox="1"/>
              <p:nvPr/>
            </p:nvSpPr>
            <p:spPr>
              <a:xfrm>
                <a:off x="7304878" y="5326375"/>
                <a:ext cx="986635" cy="540789"/>
              </a:xfrm>
              <a:prstGeom prst="rect">
                <a:avLst/>
              </a:prstGeom>
              <a:noFill/>
            </p:spPr>
            <p:txBody>
              <a:bodyPr wrap="square" rtlCol="0">
                <a:spAutoFit/>
              </a:bodyPr>
              <a:lstStyle/>
              <a:p>
                <a:r>
                  <a:rPr lang="en-US" b="0" dirty="0" smtClean="0">
                    <a:solidFill>
                      <a:schemeClr val="bg1"/>
                    </a:solidFill>
                    <a:sym typeface="Symbol" panose="05050102010706020507" pitchFamily="18" charset="2"/>
                  </a:rPr>
                  <a:t>=</a:t>
                </a:r>
                <a14:m>
                  <m:oMath xmlns:m="http://schemas.openxmlformats.org/officeDocument/2006/math">
                    <m:r>
                      <a:rPr lang="en-US" b="0" i="1" smtClean="0">
                        <a:solidFill>
                          <a:schemeClr val="bg1"/>
                        </a:solidFill>
                        <a:latin typeface="Cambria Math" panose="02040503050406030204" pitchFamily="18" charset="0"/>
                        <a:sym typeface="Symbol" panose="05050102010706020507" pitchFamily="18" charset="2"/>
                      </a:rPr>
                      <m:t>(</m:t>
                    </m:r>
                    <m:f>
                      <m:fPr>
                        <m:ctrlPr>
                          <a:rPr lang="en-US" b="0" i="1" smtClean="0">
                            <a:solidFill>
                              <a:schemeClr val="bg1"/>
                            </a:solidFill>
                            <a:latin typeface="Cambria Math" panose="02040503050406030204" pitchFamily="18" charset="0"/>
                            <a:sym typeface="Symbol" panose="05050102010706020507" pitchFamily="18" charset="2"/>
                          </a:rPr>
                        </m:ctrlPr>
                      </m:fPr>
                      <m:num>
                        <m:r>
                          <a:rPr lang="en-US" i="1">
                            <a:solidFill>
                              <a:schemeClr val="bg1"/>
                            </a:solidFill>
                            <a:latin typeface="Cambria Math" panose="02040503050406030204" pitchFamily="18" charset="0"/>
                            <a:sym typeface="Symbol" panose="05050102010706020507" pitchFamily="18" charset="2"/>
                          </a:rPr>
                          <m:t></m:t>
                        </m:r>
                      </m:num>
                      <m:den>
                        <m:r>
                          <a:rPr lang="en-US" i="1" smtClean="0">
                            <a:solidFill>
                              <a:schemeClr val="bg1"/>
                            </a:solidFill>
                            <a:latin typeface="Cambria Math" panose="02040503050406030204" pitchFamily="18" charset="0"/>
                            <a:sym typeface="Symbol" panose="05050102010706020507" pitchFamily="18" charset="2"/>
                          </a:rPr>
                          <m:t></m:t>
                        </m:r>
                      </m:den>
                    </m:f>
                    <m:r>
                      <a:rPr lang="en-US" b="0" i="1" smtClean="0">
                        <a:solidFill>
                          <a:schemeClr val="bg1"/>
                        </a:solidFill>
                        <a:latin typeface="Cambria Math" panose="02040503050406030204" pitchFamily="18" charset="0"/>
                        <a:sym typeface="Symbol" panose="05050102010706020507" pitchFamily="18" charset="2"/>
                      </a:rPr>
                      <m:t>)</m:t>
                    </m:r>
                  </m:oMath>
                </a14:m>
                <a:endParaRPr lang="en-US" dirty="0">
                  <a:solidFill>
                    <a:schemeClr val="bg1"/>
                  </a:solidFill>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7304878" y="5326375"/>
                <a:ext cx="986635" cy="540789"/>
              </a:xfrm>
              <a:prstGeom prst="rect">
                <a:avLst/>
              </a:prstGeom>
              <a:blipFill rotWithShape="0">
                <a:blip r:embed="rId3"/>
                <a:stretch>
                  <a:fillRect l="-4938" b="-6818"/>
                </a:stretch>
              </a:blipFill>
            </p:spPr>
            <p:txBody>
              <a:bodyPr/>
              <a:lstStyle/>
              <a:p>
                <a:r>
                  <a:rPr lang="en-US">
                    <a:noFill/>
                  </a:rPr>
                  <a:t> </a:t>
                </a:r>
              </a:p>
            </p:txBody>
          </p:sp>
        </mc:Fallback>
      </mc:AlternateContent>
      <p:sp>
        <p:nvSpPr>
          <p:cNvPr id="5"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V- Dark Energy</a:t>
            </a:r>
            <a:endParaRPr lang="en-US" altLang="en-US" sz="2400" dirty="0"/>
          </a:p>
        </p:txBody>
      </p:sp>
    </p:spTree>
    <p:extLst>
      <p:ext uri="{BB962C8B-B14F-4D97-AF65-F5344CB8AC3E}">
        <p14:creationId xmlns:p14="http://schemas.microsoft.com/office/powerpoint/2010/main" val="13826745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Grp="1" noChangeArrowheads="1"/>
          </p:cNvSpPr>
          <p:nvPr>
            <p:ph type="title"/>
          </p:nvPr>
        </p:nvSpPr>
        <p:spPr>
          <a:xfrm>
            <a:off x="221320" y="0"/>
            <a:ext cx="7269480" cy="1325562"/>
          </a:xfrm>
        </p:spPr>
        <p:txBody>
          <a:bodyPr>
            <a:normAutofit/>
          </a:bodyPr>
          <a:lstStyle/>
          <a:p>
            <a:r>
              <a:rPr lang="en-US" altLang="en-US" sz="2400" dirty="0">
                <a:solidFill>
                  <a:srgbClr val="C00000"/>
                </a:solidFill>
              </a:rPr>
              <a:t>Cosmic Concordance</a:t>
            </a:r>
          </a:p>
        </p:txBody>
      </p:sp>
      <p:sp>
        <p:nvSpPr>
          <p:cNvPr id="33795" name="Rectangle 1027"/>
          <p:cNvSpPr>
            <a:spLocks noGrp="1" noChangeArrowheads="1"/>
          </p:cNvSpPr>
          <p:nvPr>
            <p:ph type="body" sz="half" idx="1"/>
          </p:nvPr>
        </p:nvSpPr>
        <p:spPr>
          <a:xfrm>
            <a:off x="549565" y="1839099"/>
            <a:ext cx="3360420" cy="4351337"/>
          </a:xfrm>
        </p:spPr>
        <p:txBody>
          <a:bodyPr>
            <a:normAutofit fontScale="92500"/>
          </a:bodyPr>
          <a:lstStyle/>
          <a:p>
            <a:r>
              <a:rPr lang="en-US" altLang="en-US" sz="2400" dirty="0" smtClean="0"/>
              <a:t>WMAP: </a:t>
            </a:r>
            <a:r>
              <a:rPr lang="en-US" altLang="en-US" sz="2400" dirty="0"/>
              <a:t>flat Universe</a:t>
            </a:r>
          </a:p>
          <a:p>
            <a:pPr>
              <a:buFontTx/>
              <a:buNone/>
            </a:pPr>
            <a:r>
              <a:rPr lang="en-US" altLang="en-US" sz="2400" dirty="0">
                <a:latin typeface="Symbol" pitchFamily="18" charset="2"/>
              </a:rPr>
              <a:t>		W</a:t>
            </a:r>
            <a:r>
              <a:rPr lang="en-US" altLang="en-US" sz="2400" dirty="0"/>
              <a:t>~1</a:t>
            </a:r>
          </a:p>
          <a:p>
            <a:r>
              <a:rPr lang="en-US" altLang="en-US" sz="2400" dirty="0"/>
              <a:t>Cluster data </a:t>
            </a:r>
            <a:r>
              <a:rPr lang="en-US" altLang="en-US" sz="2400" dirty="0" err="1"/>
              <a:t>etc</a:t>
            </a:r>
            <a:r>
              <a:rPr lang="en-US" altLang="en-US" sz="2400" dirty="0"/>
              <a:t>: </a:t>
            </a:r>
          </a:p>
          <a:p>
            <a:pPr>
              <a:buFontTx/>
              <a:buNone/>
            </a:pPr>
            <a:r>
              <a:rPr lang="en-US" altLang="en-US" sz="2400" dirty="0">
                <a:latin typeface="Symbol" pitchFamily="18" charset="2"/>
              </a:rPr>
              <a:t>		W</a:t>
            </a:r>
            <a:r>
              <a:rPr lang="en-US" altLang="en-US" sz="2400" baseline="-25000" dirty="0"/>
              <a:t>matter</a:t>
            </a:r>
            <a:r>
              <a:rPr lang="en-US" altLang="en-US" sz="2400" dirty="0"/>
              <a:t>~0.3</a:t>
            </a:r>
          </a:p>
          <a:p>
            <a:r>
              <a:rPr lang="en-US" altLang="en-US" sz="2400" dirty="0"/>
              <a:t>SNIA:</a:t>
            </a:r>
          </a:p>
          <a:p>
            <a:pPr>
              <a:buFontTx/>
              <a:buNone/>
            </a:pPr>
            <a:r>
              <a:rPr lang="en-US" altLang="en-US" sz="2400" dirty="0">
                <a:latin typeface="Symbol" pitchFamily="18" charset="2"/>
              </a:rPr>
              <a:t>		(W</a:t>
            </a:r>
            <a:r>
              <a:rPr lang="en-US" altLang="en-US" sz="2400" baseline="-25000" dirty="0">
                <a:latin typeface="Symbol" pitchFamily="18" charset="2"/>
              </a:rPr>
              <a:t>L</a:t>
            </a:r>
            <a:r>
              <a:rPr lang="en-US" altLang="en-US" sz="2400" dirty="0"/>
              <a:t>–2</a:t>
            </a:r>
            <a:r>
              <a:rPr lang="en-US" altLang="en-US" sz="2400" dirty="0">
                <a:latin typeface="Symbol" pitchFamily="18" charset="2"/>
              </a:rPr>
              <a:t>W</a:t>
            </a:r>
            <a:r>
              <a:rPr lang="en-US" altLang="en-US" sz="2400" baseline="-25000" dirty="0"/>
              <a:t>matter</a:t>
            </a:r>
            <a:r>
              <a:rPr lang="en-US" altLang="en-US" sz="2400" dirty="0"/>
              <a:t>)~0.1</a:t>
            </a:r>
          </a:p>
          <a:p>
            <a:r>
              <a:rPr lang="en-US" altLang="en-US" sz="2400" dirty="0"/>
              <a:t>Good concordance among three</a:t>
            </a:r>
          </a:p>
        </p:txBody>
      </p:sp>
      <p:pic>
        <p:nvPicPr>
          <p:cNvPr id="33798" name="Picture 4" descr="phot-18d-04-normal"/>
          <p:cNvPicPr>
            <a:picLocks noGrp="1" noChangeAspect="1" noChangeArrowheads="1"/>
          </p:cNvPicPr>
          <p:nvPr>
            <p:ph type="body" sz="half" idx="2"/>
          </p:nvPr>
        </p:nvPicPr>
        <p:blipFill>
          <a:blip r:embed="rId2" cstate="print">
            <a:lum contrast="6000"/>
          </a:blip>
          <a:srcRect/>
          <a:stretch>
            <a:fillRect/>
          </a:stretch>
        </p:blipFill>
        <p:spPr>
          <a:xfrm>
            <a:off x="3911046" y="1842274"/>
            <a:ext cx="4419600" cy="4348162"/>
          </a:xfrm>
          <a:noFill/>
          <a:ln/>
        </p:spPr>
      </p:pic>
      <p:sp>
        <p:nvSpPr>
          <p:cNvPr id="6" name="Rectangle 2"/>
          <p:cNvSpPr txBox="1">
            <a:spLocks noChangeArrowheads="1"/>
          </p:cNvSpPr>
          <p:nvPr/>
        </p:nvSpPr>
        <p:spPr>
          <a:xfrm>
            <a:off x="216005" y="-41094"/>
            <a:ext cx="7269480" cy="586076"/>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4000" kern="1200" spc="-50" baseline="0">
                <a:solidFill>
                  <a:schemeClr val="tx1"/>
                </a:solidFill>
                <a:latin typeface="+mj-lt"/>
                <a:ea typeface="+mj-ea"/>
                <a:cs typeface="+mj-cs"/>
              </a:defRPr>
            </a:lvl1pPr>
          </a:lstStyle>
          <a:p>
            <a:pPr algn="ctr"/>
            <a:r>
              <a:rPr lang="en-US" sz="2400" dirty="0" smtClean="0"/>
              <a:t>V- Dark Energy</a:t>
            </a:r>
            <a:endParaRPr lang="en-US" altLang="en-US" sz="2400" dirty="0"/>
          </a:p>
        </p:txBody>
      </p:sp>
    </p:spTree>
    <p:extLst>
      <p:ext uri="{BB962C8B-B14F-4D97-AF65-F5344CB8AC3E}">
        <p14:creationId xmlns:p14="http://schemas.microsoft.com/office/powerpoint/2010/main" val="40233940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946404" y="365759"/>
            <a:ext cx="7269480" cy="4201665"/>
          </a:xfrm>
        </p:spPr>
        <p:txBody>
          <a:bodyPr>
            <a:normAutofit/>
          </a:bodyPr>
          <a:lstStyle/>
          <a:p>
            <a:pPr algn="ctr"/>
            <a:r>
              <a:rPr lang="en-US" altLang="en-US" sz="5400" dirty="0" smtClean="0"/>
              <a:t>VI- Particle Physics </a:t>
            </a:r>
            <a:br>
              <a:rPr lang="en-US" altLang="en-US" sz="5400" dirty="0" smtClean="0"/>
            </a:br>
            <a:r>
              <a:rPr lang="en-US" altLang="en-US" sz="5400" dirty="0" smtClean="0"/>
              <a:t>and </a:t>
            </a:r>
            <a:br>
              <a:rPr lang="en-US" altLang="en-US" sz="5400" dirty="0" smtClean="0"/>
            </a:br>
            <a:r>
              <a:rPr lang="en-US" altLang="en-US" sz="5400" dirty="0" smtClean="0"/>
              <a:t>Cosmology</a:t>
            </a:r>
            <a:endParaRPr lang="en-US" altLang="en-US" sz="5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7775" y="365760"/>
            <a:ext cx="7818109" cy="1325562"/>
          </a:xfrm>
        </p:spPr>
        <p:txBody>
          <a:bodyPr>
            <a:normAutofit/>
          </a:bodyPr>
          <a:lstStyle/>
          <a:p>
            <a:r>
              <a:rPr lang="en-US" altLang="en-US" sz="2400" dirty="0"/>
              <a:t>Dark Matter Particle </a:t>
            </a:r>
          </a:p>
        </p:txBody>
      </p:sp>
      <p:sp>
        <p:nvSpPr>
          <p:cNvPr id="34819" name="Rectangle 3"/>
          <p:cNvSpPr>
            <a:spLocks noGrp="1" noChangeArrowheads="1"/>
          </p:cNvSpPr>
          <p:nvPr>
            <p:ph idx="1"/>
          </p:nvPr>
        </p:nvSpPr>
        <p:spPr>
          <a:xfrm>
            <a:off x="777875" y="1986996"/>
            <a:ext cx="7772400" cy="4494768"/>
          </a:xfrm>
        </p:spPr>
        <p:txBody>
          <a:bodyPr>
            <a:normAutofit/>
          </a:bodyPr>
          <a:lstStyle/>
          <a:p>
            <a:r>
              <a:rPr lang="en-US" altLang="en-US" dirty="0" smtClean="0"/>
              <a:t>Suppose: a particle </a:t>
            </a:r>
            <a:r>
              <a:rPr lang="en-US" altLang="en-US" dirty="0"/>
              <a:t>is the </a:t>
            </a:r>
            <a:r>
              <a:rPr lang="en-US" altLang="en-US" dirty="0" smtClean="0"/>
              <a:t>source of Dark </a:t>
            </a:r>
            <a:r>
              <a:rPr lang="en-US" altLang="en-US" dirty="0"/>
              <a:t>Matter</a:t>
            </a:r>
          </a:p>
          <a:p>
            <a:r>
              <a:rPr lang="en-US" altLang="en-US" dirty="0" smtClean="0"/>
              <a:t>Electroweak </a:t>
            </a:r>
            <a:r>
              <a:rPr lang="en-US" altLang="en-US" dirty="0"/>
              <a:t>scale the correct energy scale!</a:t>
            </a:r>
          </a:p>
          <a:p>
            <a:r>
              <a:rPr lang="en-US" altLang="en-US" dirty="0"/>
              <a:t>Stable, </a:t>
            </a:r>
            <a:r>
              <a:rPr lang="en-US" altLang="en-US" dirty="0" err="1" smtClean="0">
                <a:solidFill>
                  <a:srgbClr val="FF0000"/>
                </a:solidFill>
              </a:rPr>
              <a:t>TeV</a:t>
            </a:r>
            <a:r>
              <a:rPr lang="en-US" altLang="en-US" dirty="0" smtClean="0"/>
              <a:t> scale </a:t>
            </a:r>
            <a:r>
              <a:rPr lang="en-US" altLang="en-US" dirty="0"/>
              <a:t>particle, produced in early Universe, </a:t>
            </a:r>
            <a:r>
              <a:rPr lang="en-US" altLang="en-US" dirty="0" smtClean="0"/>
              <a:t>electrically </a:t>
            </a:r>
            <a:r>
              <a:rPr lang="en-US" altLang="en-US" dirty="0"/>
              <a:t>neutral, only weakly interacting</a:t>
            </a:r>
          </a:p>
          <a:p>
            <a:r>
              <a:rPr lang="en-US" altLang="en-US" dirty="0"/>
              <a:t>No such candidate in the Standard Model</a:t>
            </a:r>
          </a:p>
          <a:p>
            <a:r>
              <a:rPr lang="en-US" altLang="en-US" dirty="0"/>
              <a:t>Supersymmetry: (LSP) Lightest Supersymmetric Particle is a </a:t>
            </a:r>
            <a:r>
              <a:rPr lang="en-US" altLang="en-US" dirty="0" err="1"/>
              <a:t>superpartner</a:t>
            </a:r>
            <a:r>
              <a:rPr lang="en-US" altLang="en-US" dirty="0"/>
              <a:t> of a gauge boson in most models: “</a:t>
            </a:r>
            <a:r>
              <a:rPr lang="en-US" altLang="en-US" dirty="0" err="1"/>
              <a:t>bino</a:t>
            </a:r>
            <a:r>
              <a:rPr lang="en-US" altLang="en-US" dirty="0"/>
              <a:t>” a perfect candidate for WIMP</a:t>
            </a:r>
          </a:p>
          <a:p>
            <a:r>
              <a:rPr lang="en-US" altLang="en-US" dirty="0"/>
              <a:t>But there are many other possibilities (</a:t>
            </a:r>
            <a:r>
              <a:rPr lang="en-US" altLang="en-US" dirty="0" err="1"/>
              <a:t>techni</a:t>
            </a:r>
            <a:r>
              <a:rPr lang="en-US" altLang="en-US" dirty="0"/>
              <a:t>-baryons, </a:t>
            </a:r>
            <a:r>
              <a:rPr lang="en-US" altLang="en-US" dirty="0" err="1"/>
              <a:t>gravitino</a:t>
            </a:r>
            <a:r>
              <a:rPr lang="en-US" altLang="en-US" dirty="0"/>
              <a:t>, </a:t>
            </a:r>
            <a:r>
              <a:rPr lang="en-US" altLang="en-US" dirty="0" err="1"/>
              <a:t>axino</a:t>
            </a:r>
            <a:r>
              <a:rPr lang="en-US" altLang="en-US" dirty="0"/>
              <a:t>, invisible </a:t>
            </a:r>
            <a:r>
              <a:rPr lang="en-US" altLang="en-US" dirty="0" err="1"/>
              <a:t>axion</a:t>
            </a:r>
            <a:r>
              <a:rPr lang="en-US" altLang="en-US" dirty="0" smtClean="0"/>
              <a:t>, </a:t>
            </a:r>
            <a:r>
              <a:rPr lang="en-US" altLang="en-US" dirty="0" err="1"/>
              <a:t>etc</a:t>
            </a:r>
            <a:r>
              <a:rPr lang="en-US" altLang="en-US" dirty="0"/>
              <a:t>)</a:t>
            </a:r>
          </a:p>
          <a:p>
            <a:r>
              <a:rPr lang="en-US" altLang="en-US" u="sng" dirty="0" smtClean="0">
                <a:solidFill>
                  <a:srgbClr val="FF0000"/>
                </a:solidFill>
              </a:rPr>
              <a:t>Can we produce it in LHC?</a:t>
            </a:r>
          </a:p>
          <a:p>
            <a:endParaRPr lang="en-US" altLang="en-US" u="sng" dirty="0">
              <a:solidFill>
                <a:srgbClr val="FF0000"/>
              </a:solidFill>
            </a:endParaRPr>
          </a:p>
        </p:txBody>
      </p:sp>
      <p:sp>
        <p:nvSpPr>
          <p:cNvPr id="2" name="Rectangle 1"/>
          <p:cNvSpPr/>
          <p:nvPr/>
        </p:nvSpPr>
        <p:spPr>
          <a:xfrm>
            <a:off x="1687990" y="181094"/>
            <a:ext cx="4572000" cy="369332"/>
          </a:xfrm>
          <a:prstGeom prst="rect">
            <a:avLst/>
          </a:prstGeom>
        </p:spPr>
        <p:txBody>
          <a:bodyPr>
            <a:spAutoFit/>
          </a:bodyPr>
          <a:lstStyle/>
          <a:p>
            <a:r>
              <a:rPr lang="en-US" altLang="en-US" dirty="0"/>
              <a:t>VI- Particle </a:t>
            </a:r>
            <a:r>
              <a:rPr lang="en-US" altLang="en-US" dirty="0" smtClean="0"/>
              <a:t>Physics and Cosmology</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25475" y="829349"/>
            <a:ext cx="7269480" cy="929961"/>
          </a:xfrm>
        </p:spPr>
        <p:txBody>
          <a:bodyPr>
            <a:normAutofit fontScale="90000"/>
          </a:bodyPr>
          <a:lstStyle/>
          <a:p>
            <a:r>
              <a:rPr lang="en-US" altLang="en-US" dirty="0" smtClean="0"/>
              <a:t/>
            </a:r>
            <a:br>
              <a:rPr lang="en-US" altLang="en-US" dirty="0" smtClean="0"/>
            </a:br>
            <a:r>
              <a:rPr lang="en-US" altLang="en-US" sz="2700" dirty="0" smtClean="0"/>
              <a:t>Embarrassment with </a:t>
            </a:r>
            <a:r>
              <a:rPr lang="en-US" altLang="en-US" sz="2700" dirty="0"/>
              <a:t>Dark Energy</a:t>
            </a:r>
          </a:p>
        </p:txBody>
      </p:sp>
      <mc:AlternateContent xmlns:mc="http://schemas.openxmlformats.org/markup-compatibility/2006">
        <mc:Choice xmlns:a14="http://schemas.microsoft.com/office/drawing/2010/main" Requires="a14">
          <p:sp>
            <p:nvSpPr>
              <p:cNvPr id="37891" name="Rectangle 3"/>
              <p:cNvSpPr>
                <a:spLocks noGrp="1" noChangeArrowheads="1"/>
              </p:cNvSpPr>
              <p:nvPr>
                <p:ph idx="1"/>
              </p:nvPr>
            </p:nvSpPr>
            <p:spPr>
              <a:xfrm>
                <a:off x="473670" y="2038233"/>
                <a:ext cx="7924205" cy="4443530"/>
              </a:xfrm>
            </p:spPr>
            <p:txBody>
              <a:bodyPr>
                <a:normAutofit/>
              </a:bodyPr>
              <a:lstStyle/>
              <a:p>
                <a:pPr marL="0" indent="0">
                  <a:buNone/>
                </a:pPr>
                <a:r>
                  <a:rPr lang="en-US" altLang="en-US" dirty="0" smtClean="0">
                    <a:solidFill>
                      <a:srgbClr val="A45100"/>
                    </a:solidFill>
                  </a:rPr>
                  <a:t>A naïve estimate of the cosmological constant in Quantum Field Theory: </a:t>
                </a:r>
              </a:p>
              <a:p>
                <a:r>
                  <a:rPr lang="en-US" altLang="en-US" i="1" dirty="0" smtClean="0">
                    <a:latin typeface="+mj-lt"/>
                    <a:cs typeface="Times New Roman" panose="02020603050405020304" pitchFamily="18" charset="0"/>
                  </a:rPr>
                  <a:t>In QFT we care only about energy difference but in GR a vacuum energy creates an intrinsic curvature to </a:t>
                </a:r>
                <a:r>
                  <a:rPr lang="en-US" altLang="en-US" i="1" dirty="0" err="1" smtClean="0">
                    <a:latin typeface="+mj-lt"/>
                    <a:cs typeface="Times New Roman" panose="02020603050405020304" pitchFamily="18" charset="0"/>
                  </a:rPr>
                  <a:t>spacetime</a:t>
                </a:r>
                <a:r>
                  <a:rPr lang="en-US" altLang="en-US" i="1" dirty="0" smtClean="0">
                    <a:latin typeface="+mj-lt"/>
                    <a:cs typeface="Times New Roman" panose="02020603050405020304" pitchFamily="18" charset="0"/>
                  </a:rPr>
                  <a:t> which is independent of its matter content.</a:t>
                </a:r>
              </a:p>
              <a:p>
                <a:endParaRPr lang="en-US" altLang="en-US" dirty="0" smtClean="0">
                  <a:latin typeface="+mj-lt"/>
                  <a:cs typeface="Times New Roman" panose="02020603050405020304" pitchFamily="18" charset="0"/>
                </a:endParaRPr>
              </a:p>
              <a:p>
                <a:r>
                  <a:rPr lang="en-US" altLang="en-US" dirty="0"/>
                  <a:t>Free fields are a collection of large number of oscillators with ground state energy (bosons):  </a:t>
                </a:r>
              </a:p>
              <a:p>
                <a:r>
                  <a:rPr lang="en-US" altLang="en-US" sz="2000" i="1" dirty="0">
                    <a:latin typeface="Times New Roman" panose="02020603050405020304" pitchFamily="18" charset="0"/>
                    <a:cs typeface="Times New Roman" panose="02020603050405020304" pitchFamily="18" charset="0"/>
                  </a:rPr>
                  <a:t>E = </a:t>
                </a:r>
                <a14:m>
                  <m:oMath xmlns:m="http://schemas.openxmlformats.org/officeDocument/2006/math">
                    <m:nary>
                      <m:naryPr>
                        <m:chr m:val="∑"/>
                        <m:ctrlPr>
                          <a:rPr lang="en-US" altLang="en-US" sz="2000" i="1">
                            <a:latin typeface="Cambria Math" panose="02040503050406030204" pitchFamily="18" charset="0"/>
                          </a:rPr>
                        </m:ctrlPr>
                      </m:naryPr>
                      <m:sub>
                        <m:r>
                          <m:rPr>
                            <m:brk m:alnAt="23"/>
                          </m:rPr>
                          <a:rPr lang="en-US" altLang="en-US" sz="2000" i="1">
                            <a:latin typeface="Cambria Math" panose="02040503050406030204" pitchFamily="18" charset="0"/>
                          </a:rPr>
                          <m:t>𝑛</m:t>
                        </m:r>
                        <m:r>
                          <a:rPr lang="en-US" altLang="en-US" sz="2000" i="1">
                            <a:latin typeface="Cambria Math" panose="02040503050406030204" pitchFamily="18" charset="0"/>
                          </a:rPr>
                          <m:t>=0</m:t>
                        </m:r>
                      </m:sub>
                      <m:sup>
                        <m:r>
                          <a:rPr lang="en-US" altLang="en-US" sz="2000" i="1">
                            <a:latin typeface="Cambria Math" panose="02040503050406030204" pitchFamily="18" charset="0"/>
                            <a:ea typeface="Cambria Math" panose="02040503050406030204" pitchFamily="18" charset="0"/>
                          </a:rPr>
                          <m:t>∞</m:t>
                        </m:r>
                      </m:sup>
                      <m:e>
                        <m:f>
                          <m:fPr>
                            <m:ctrlPr>
                              <a:rPr lang="en-US" altLang="en-US" sz="2000" i="1">
                                <a:latin typeface="Cambria Math" panose="02040503050406030204" pitchFamily="18" charset="0"/>
                                <a:ea typeface="Cambria Math" panose="02040503050406030204" pitchFamily="18" charset="0"/>
                              </a:rPr>
                            </m:ctrlPr>
                          </m:fPr>
                          <m:num>
                            <m:r>
                              <a:rPr lang="en-US" altLang="en-US" sz="2000" i="1">
                                <a:latin typeface="Cambria Math" panose="02040503050406030204" pitchFamily="18" charset="0"/>
                                <a:ea typeface="Cambria Math" panose="02040503050406030204" pitchFamily="18" charset="0"/>
                              </a:rPr>
                              <m:t> ℏ</m:t>
                            </m:r>
                            <m:r>
                              <a:rPr lang="en-US" altLang="en-US" sz="2000" i="1">
                                <a:latin typeface="Cambria Math" panose="02040503050406030204" pitchFamily="18" charset="0"/>
                                <a:ea typeface="Cambria Math" panose="02040503050406030204" pitchFamily="18" charset="0"/>
                              </a:rPr>
                              <m:t>𝑤</m:t>
                            </m:r>
                          </m:num>
                          <m:den>
                            <m:r>
                              <a:rPr lang="en-US" altLang="en-US" sz="2000" i="1">
                                <a:latin typeface="Cambria Math" panose="02040503050406030204" pitchFamily="18" charset="0"/>
                                <a:ea typeface="Cambria Math" panose="02040503050406030204" pitchFamily="18" charset="0"/>
                              </a:rPr>
                              <m:t>2</m:t>
                            </m:r>
                          </m:den>
                        </m:f>
                      </m:e>
                    </m:nary>
                  </m:oMath>
                </a14:m>
                <a:r>
                  <a:rPr lang="en-US" altLang="en-US" sz="2000" i="1" dirty="0">
                    <a:latin typeface="Times New Roman" panose="02020603050405020304" pitchFamily="18" charset="0"/>
                    <a:cs typeface="Times New Roman" panose="02020603050405020304" pitchFamily="18" charset="0"/>
                  </a:rPr>
                  <a:t> </a:t>
                </a:r>
                <a:endParaRPr lang="en-US" altLang="en-US" i="1" dirty="0">
                  <a:solidFill>
                    <a:srgbClr val="FF0000"/>
                  </a:solidFill>
                  <a:latin typeface="Symbol" pitchFamily="18" charset="2"/>
                </a:endParaRPr>
              </a:p>
              <a:p>
                <a:endParaRPr lang="en-US" altLang="en-US" sz="800" i="1" dirty="0" smtClean="0">
                  <a:solidFill>
                    <a:srgbClr val="FF0000"/>
                  </a:solidFill>
                  <a:latin typeface="Symbol" pitchFamily="18" charset="2"/>
                </a:endParaRPr>
              </a:p>
              <a:p>
                <a:r>
                  <a:rPr lang="en-US" altLang="en-US" i="1" dirty="0" err="1" smtClean="0">
                    <a:solidFill>
                      <a:srgbClr val="FF0000"/>
                    </a:solidFill>
                    <a:latin typeface="Symbol" pitchFamily="18" charset="2"/>
                  </a:rPr>
                  <a:t>r</a:t>
                </a:r>
                <a:r>
                  <a:rPr lang="en-US" altLang="en-US" i="1" baseline="-25000" dirty="0" err="1" smtClean="0">
                    <a:solidFill>
                      <a:srgbClr val="FF0000"/>
                    </a:solidFill>
                    <a:latin typeface="Symbol" pitchFamily="18" charset="2"/>
                  </a:rPr>
                  <a:t>L</a:t>
                </a:r>
                <a:r>
                  <a:rPr lang="en-US" altLang="en-US" i="1" baseline="-25000" dirty="0" smtClean="0">
                    <a:solidFill>
                      <a:srgbClr val="FF0000"/>
                    </a:solidFill>
                    <a:latin typeface="Symbol" pitchFamily="18" charset="2"/>
                  </a:rPr>
                  <a:t> </a:t>
                </a:r>
                <a:r>
                  <a:rPr lang="en-US" altLang="en-US" i="1" dirty="0" smtClean="0">
                    <a:solidFill>
                      <a:srgbClr val="FF0000"/>
                    </a:solidFill>
                    <a:latin typeface="Times New Roman" panose="02020603050405020304" pitchFamily="18" charset="0"/>
                    <a:cs typeface="Times New Roman" panose="02020603050405020304" pitchFamily="18" charset="0"/>
                  </a:rPr>
                  <a:t>c</a:t>
                </a:r>
                <a:r>
                  <a:rPr lang="en-US" altLang="en-US" i="1" baseline="30000" dirty="0" smtClean="0">
                    <a:solidFill>
                      <a:srgbClr val="FF0000"/>
                    </a:solidFill>
                    <a:latin typeface="Times New Roman" panose="02020603050405020304" pitchFamily="18" charset="0"/>
                    <a:cs typeface="Times New Roman" panose="02020603050405020304" pitchFamily="18" charset="0"/>
                  </a:rPr>
                  <a:t>2</a:t>
                </a:r>
                <a:r>
                  <a:rPr lang="en-US" altLang="en-US" i="1" dirty="0" smtClean="0">
                    <a:solidFill>
                      <a:srgbClr val="FF0000"/>
                    </a:solidFill>
                    <a:latin typeface="Times New Roman" panose="02020603050405020304" pitchFamily="18" charset="0"/>
                    <a:cs typeface="Times New Roman" panose="02020603050405020304" pitchFamily="18" charset="0"/>
                  </a:rPr>
                  <a:t> </a:t>
                </a:r>
                <a:r>
                  <a:rPr lang="en-US" altLang="en-US" dirty="0" smtClean="0">
                    <a:solidFill>
                      <a:srgbClr val="FF0000"/>
                    </a:solidFill>
                  </a:rPr>
                  <a:t>~ (</a:t>
                </a:r>
                <a:r>
                  <a:rPr lang="en-US" altLang="en-US" i="1" dirty="0" smtClean="0">
                    <a:solidFill>
                      <a:srgbClr val="FF0000"/>
                    </a:solidFill>
                  </a:rPr>
                  <a:t>M</a:t>
                </a:r>
                <a:r>
                  <a:rPr lang="en-US" altLang="en-US" baseline="-25000" dirty="0" smtClean="0">
                    <a:solidFill>
                      <a:srgbClr val="FF0000"/>
                    </a:solidFill>
                  </a:rPr>
                  <a:t>P</a:t>
                </a:r>
                <a:r>
                  <a:rPr lang="en-US" altLang="en-US" dirty="0" smtClean="0">
                    <a:solidFill>
                      <a:srgbClr val="FF0000"/>
                    </a:solidFill>
                  </a:rPr>
                  <a:t>)</a:t>
                </a:r>
                <a:r>
                  <a:rPr lang="en-US" altLang="en-US" baseline="30000" dirty="0" smtClean="0">
                    <a:solidFill>
                      <a:srgbClr val="FF0000"/>
                    </a:solidFill>
                  </a:rPr>
                  <a:t>4</a:t>
                </a:r>
                <a:r>
                  <a:rPr lang="en-US" altLang="en-US" dirty="0" smtClean="0">
                    <a:solidFill>
                      <a:srgbClr val="FF0000"/>
                    </a:solidFill>
                  </a:rPr>
                  <a:t> ~ 10</a:t>
                </a:r>
                <a:r>
                  <a:rPr lang="en-US" altLang="en-US" baseline="30000" dirty="0" smtClean="0">
                    <a:solidFill>
                      <a:srgbClr val="FF0000"/>
                    </a:solidFill>
                  </a:rPr>
                  <a:t>91</a:t>
                </a:r>
                <a:r>
                  <a:rPr lang="en-US" altLang="en-US" dirty="0">
                    <a:solidFill>
                      <a:srgbClr val="FF0000"/>
                    </a:solidFill>
                  </a:rPr>
                  <a:t> </a:t>
                </a:r>
                <a:r>
                  <a:rPr lang="en-US" altLang="en-US" dirty="0" smtClean="0">
                    <a:solidFill>
                      <a:srgbClr val="FF0000"/>
                    </a:solidFill>
                  </a:rPr>
                  <a:t>g/cm</a:t>
                </a:r>
                <a:r>
                  <a:rPr lang="en-US" altLang="en-US" baseline="30000" dirty="0" smtClean="0">
                    <a:solidFill>
                      <a:srgbClr val="FF0000"/>
                    </a:solidFill>
                  </a:rPr>
                  <a:t>3</a:t>
                </a:r>
                <a:r>
                  <a:rPr lang="en-US" altLang="en-US" dirty="0" smtClean="0">
                    <a:solidFill>
                      <a:srgbClr val="FF0000"/>
                    </a:solidFill>
                  </a:rPr>
                  <a:t> but the observed value is 10</a:t>
                </a:r>
                <a:r>
                  <a:rPr lang="en-US" altLang="en-US" baseline="30000" dirty="0" smtClean="0">
                    <a:solidFill>
                      <a:srgbClr val="FF0000"/>
                    </a:solidFill>
                  </a:rPr>
                  <a:t>-30</a:t>
                </a:r>
                <a:r>
                  <a:rPr lang="en-US" altLang="en-US" dirty="0" smtClean="0">
                    <a:solidFill>
                      <a:srgbClr val="FF0000"/>
                    </a:solidFill>
                  </a:rPr>
                  <a:t>g/cm</a:t>
                </a:r>
                <a:r>
                  <a:rPr lang="en-US" altLang="en-US" baseline="30000" dirty="0" smtClean="0">
                    <a:solidFill>
                      <a:srgbClr val="FF0000"/>
                    </a:solidFill>
                  </a:rPr>
                  <a:t>3 </a:t>
                </a:r>
                <a:r>
                  <a:rPr lang="en-US" altLang="en-US" dirty="0" smtClean="0">
                    <a:solidFill>
                      <a:srgbClr val="FF0000"/>
                    </a:solidFill>
                  </a:rPr>
                  <a:t>!!!!!</a:t>
                </a:r>
                <a:endParaRPr lang="en-US" altLang="en-US" dirty="0">
                  <a:solidFill>
                    <a:srgbClr val="FF0000"/>
                  </a:solidFill>
                </a:endParaRPr>
              </a:p>
              <a:p>
                <a:r>
                  <a:rPr lang="en-US" altLang="en-US" dirty="0">
                    <a:solidFill>
                      <a:srgbClr val="A45100"/>
                    </a:solidFill>
                  </a:rPr>
                  <a:t>The worst </a:t>
                </a:r>
                <a:r>
                  <a:rPr lang="en-US" altLang="en-US" dirty="0" smtClean="0">
                    <a:solidFill>
                      <a:srgbClr val="A45100"/>
                    </a:solidFill>
                  </a:rPr>
                  <a:t>prediction </a:t>
                </a:r>
                <a:r>
                  <a:rPr lang="en-US" altLang="en-US" dirty="0" smtClean="0">
                    <a:solidFill>
                      <a:srgbClr val="A45100"/>
                    </a:solidFill>
                    <a:latin typeface="+mj-lt"/>
                  </a:rPr>
                  <a:t>in</a:t>
                </a:r>
                <a:r>
                  <a:rPr lang="en-US" altLang="en-US" dirty="0" smtClean="0">
                    <a:solidFill>
                      <a:srgbClr val="A45100"/>
                    </a:solidFill>
                  </a:rPr>
                  <a:t> </a:t>
                </a:r>
                <a:r>
                  <a:rPr lang="en-US" altLang="en-US" dirty="0">
                    <a:solidFill>
                      <a:srgbClr val="A45100"/>
                    </a:solidFill>
                  </a:rPr>
                  <a:t>theoretical </a:t>
                </a:r>
                <a:r>
                  <a:rPr lang="en-US" altLang="en-US" dirty="0" smtClean="0">
                    <a:solidFill>
                      <a:srgbClr val="A45100"/>
                    </a:solidFill>
                  </a:rPr>
                  <a:t>physics !!!</a:t>
                </a:r>
                <a:endParaRPr lang="en-US" altLang="en-US" dirty="0">
                  <a:solidFill>
                    <a:srgbClr val="A45100"/>
                  </a:solidFill>
                </a:endParaRPr>
              </a:p>
            </p:txBody>
          </p:sp>
        </mc:Choice>
        <mc:Fallback>
          <p:sp>
            <p:nvSpPr>
              <p:cNvPr id="37891" name="Rectangle 3"/>
              <p:cNvSpPr>
                <a:spLocks noGrp="1" noRot="1" noChangeAspect="1" noMove="1" noResize="1" noEditPoints="1" noAdjustHandles="1" noChangeArrowheads="1" noChangeShapeType="1" noTextEdit="1"/>
              </p:cNvSpPr>
              <p:nvPr>
                <p:ph idx="1"/>
              </p:nvPr>
            </p:nvSpPr>
            <p:spPr>
              <a:xfrm>
                <a:off x="473670" y="2038233"/>
                <a:ext cx="7924205" cy="4443530"/>
              </a:xfrm>
              <a:blipFill rotWithShape="0">
                <a:blip r:embed="rId2"/>
                <a:stretch>
                  <a:fillRect l="-692" t="-960" r="-1077" b="-1097"/>
                </a:stretch>
              </a:blipFill>
            </p:spPr>
            <p:txBody>
              <a:bodyPr/>
              <a:lstStyle/>
              <a:p>
                <a:r>
                  <a:rPr lang="en-US">
                    <a:noFill/>
                  </a:rPr>
                  <a:t> </a:t>
                </a:r>
              </a:p>
            </p:txBody>
          </p:sp>
        </mc:Fallback>
      </mc:AlternateContent>
      <p:sp>
        <p:nvSpPr>
          <p:cNvPr id="4" name="Rectangle 3"/>
          <p:cNvSpPr/>
          <p:nvPr/>
        </p:nvSpPr>
        <p:spPr>
          <a:xfrm>
            <a:off x="1687990" y="181094"/>
            <a:ext cx="4572000" cy="369332"/>
          </a:xfrm>
          <a:prstGeom prst="rect">
            <a:avLst/>
          </a:prstGeom>
        </p:spPr>
        <p:txBody>
          <a:bodyPr>
            <a:spAutoFit/>
          </a:bodyPr>
          <a:lstStyle/>
          <a:p>
            <a:r>
              <a:rPr lang="en-US" altLang="en-US" dirty="0"/>
              <a:t>VI- Particle </a:t>
            </a:r>
            <a:r>
              <a:rPr lang="en-US" altLang="en-US" dirty="0" smtClean="0"/>
              <a:t>Physics and Cosmology</a:t>
            </a:r>
            <a:endParaRPr lang="en-US" dirty="0"/>
          </a:p>
        </p:txBody>
      </p:sp>
      <p:pic>
        <p:nvPicPr>
          <p:cNvPr id="3" name="Picture 2"/>
          <p:cNvPicPr>
            <a:picLocks noChangeAspect="1"/>
          </p:cNvPicPr>
          <p:nvPr/>
        </p:nvPicPr>
        <p:blipFill>
          <a:blip r:embed="rId3"/>
          <a:stretch>
            <a:fillRect/>
          </a:stretch>
        </p:blipFill>
        <p:spPr>
          <a:xfrm>
            <a:off x="3205890" y="4567425"/>
            <a:ext cx="4442394" cy="834845"/>
          </a:xfrm>
          <a:prstGeom prst="rect">
            <a:avLst/>
          </a:prstGeom>
        </p:spPr>
      </p:pic>
      <p:pic>
        <p:nvPicPr>
          <p:cNvPr id="5" name="Picture 4"/>
          <p:cNvPicPr>
            <a:picLocks noChangeAspect="1"/>
          </p:cNvPicPr>
          <p:nvPr/>
        </p:nvPicPr>
        <p:blipFill>
          <a:blip r:embed="rId4"/>
          <a:stretch>
            <a:fillRect/>
          </a:stretch>
        </p:blipFill>
        <p:spPr>
          <a:xfrm>
            <a:off x="3054100" y="3353105"/>
            <a:ext cx="1880012" cy="654037"/>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946404" y="848571"/>
                <a:ext cx="6446520" cy="5331568"/>
              </a:xfrm>
            </p:spPr>
            <p:txBody>
              <a:bodyPr/>
              <a:lstStyle/>
              <a:p>
                <a:r>
                  <a:rPr lang="en-US" altLang="en-US" dirty="0" smtClean="0"/>
                  <a:t>Many </a:t>
                </a:r>
                <a:r>
                  <a:rPr lang="en-US" altLang="en-US" dirty="0"/>
                  <a:t>had argued that there must be some mechanism to set it zero</a:t>
                </a:r>
              </a:p>
              <a:p>
                <a:r>
                  <a:rPr lang="en-US" altLang="en-US" dirty="0"/>
                  <a:t>But now it seems finite ???</a:t>
                </a:r>
              </a:p>
              <a:p>
                <a:r>
                  <a:rPr lang="en-US" dirty="0" smtClean="0"/>
                  <a:t>Notice that fermions we have </a:t>
                </a:r>
                <a:r>
                  <a:rPr lang="en-US" altLang="en-US" i="1" dirty="0">
                    <a:latin typeface="Times New Roman" panose="02020603050405020304" pitchFamily="18" charset="0"/>
                    <a:cs typeface="Times New Roman" panose="02020603050405020304" pitchFamily="18" charset="0"/>
                  </a:rPr>
                  <a:t>E = </a:t>
                </a:r>
                <a:r>
                  <a:rPr lang="en-US" altLang="en-US" i="1" dirty="0" smtClean="0">
                    <a:latin typeface="Times New Roman" panose="02020603050405020304" pitchFamily="18" charset="0"/>
                    <a:cs typeface="Times New Roman" panose="02020603050405020304" pitchFamily="18" charset="0"/>
                  </a:rPr>
                  <a:t>- </a:t>
                </a:r>
                <a14:m>
                  <m:oMath xmlns:m="http://schemas.openxmlformats.org/officeDocument/2006/math">
                    <m:nary>
                      <m:naryPr>
                        <m:chr m:val="∑"/>
                        <m:ctrlPr>
                          <a:rPr lang="en-US" altLang="en-US" i="1">
                            <a:latin typeface="Cambria Math" panose="02040503050406030204" pitchFamily="18" charset="0"/>
                          </a:rPr>
                        </m:ctrlPr>
                      </m:naryPr>
                      <m:sub>
                        <m:r>
                          <m:rPr>
                            <m:brk m:alnAt="23"/>
                          </m:rPr>
                          <a:rPr lang="en-US" altLang="en-US" i="1">
                            <a:latin typeface="Cambria Math" panose="02040503050406030204" pitchFamily="18" charset="0"/>
                          </a:rPr>
                          <m:t>𝑛</m:t>
                        </m:r>
                        <m:r>
                          <a:rPr lang="en-US" altLang="en-US" i="1">
                            <a:latin typeface="Cambria Math" panose="02040503050406030204" pitchFamily="18" charset="0"/>
                          </a:rPr>
                          <m:t>=0</m:t>
                        </m:r>
                      </m:sub>
                      <m:sup>
                        <m:r>
                          <a:rPr lang="en-US" altLang="en-US" i="1">
                            <a:latin typeface="Cambria Math" panose="02040503050406030204" pitchFamily="18" charset="0"/>
                            <a:ea typeface="Cambria Math" panose="02040503050406030204" pitchFamily="18" charset="0"/>
                          </a:rPr>
                          <m:t>∞</m:t>
                        </m:r>
                      </m:sup>
                      <m:e>
                        <m:f>
                          <m:fPr>
                            <m:ctrlPr>
                              <a:rPr lang="en-US" altLang="en-US" i="1">
                                <a:latin typeface="Cambria Math" panose="02040503050406030204" pitchFamily="18" charset="0"/>
                                <a:ea typeface="Cambria Math" panose="02040503050406030204" pitchFamily="18" charset="0"/>
                              </a:rPr>
                            </m:ctrlPr>
                          </m:fPr>
                          <m:num>
                            <m:r>
                              <a:rPr lang="en-US" altLang="en-US" i="1">
                                <a:latin typeface="Cambria Math" panose="02040503050406030204" pitchFamily="18" charset="0"/>
                                <a:ea typeface="Cambria Math" panose="02040503050406030204" pitchFamily="18" charset="0"/>
                              </a:rPr>
                              <m:t> ℏ</m:t>
                            </m:r>
                            <m:r>
                              <a:rPr lang="en-US" altLang="en-US" i="1">
                                <a:latin typeface="Cambria Math" panose="02040503050406030204" pitchFamily="18" charset="0"/>
                                <a:ea typeface="Cambria Math" panose="02040503050406030204" pitchFamily="18" charset="0"/>
                              </a:rPr>
                              <m:t>𝑤</m:t>
                            </m:r>
                          </m:num>
                          <m:den>
                            <m:r>
                              <a:rPr lang="en-US" altLang="en-US" i="1">
                                <a:latin typeface="Cambria Math" panose="02040503050406030204" pitchFamily="18" charset="0"/>
                                <a:ea typeface="Cambria Math" panose="02040503050406030204" pitchFamily="18" charset="0"/>
                              </a:rPr>
                              <m:t>2</m:t>
                            </m:r>
                          </m:den>
                        </m:f>
                      </m:e>
                    </m:nary>
                  </m:oMath>
                </a14:m>
                <a:r>
                  <a:rPr lang="en-US" altLang="en-US" i="1" dirty="0">
                    <a:latin typeface="Times New Roman" panose="02020603050405020304" pitchFamily="18" charset="0"/>
                    <a:cs typeface="Times New Roman" panose="02020603050405020304" pitchFamily="18" charset="0"/>
                  </a:rPr>
                  <a:t> </a:t>
                </a:r>
                <a:endParaRPr lang="en-US" altLang="en-US" sz="1600" i="1" dirty="0"/>
              </a:p>
              <a:p>
                <a:r>
                  <a:rPr lang="en-US" dirty="0" smtClean="0"/>
                  <a:t> In a supersymmetric theory the number of fermionic degrees of freedom is equal </a:t>
                </a:r>
                <a:r>
                  <a:rPr lang="en-US" dirty="0"/>
                  <a:t>the number of </a:t>
                </a:r>
                <a:r>
                  <a:rPr lang="en-US" dirty="0" smtClean="0"/>
                  <a:t>bosonic ones.</a:t>
                </a:r>
              </a:p>
              <a:p>
                <a:r>
                  <a:rPr lang="en-US" dirty="0" smtClean="0"/>
                  <a:t>This ensures a vanishing vacuum energy but since we know that supersymmetry is broken at some scale (&gt; </a:t>
                </a:r>
                <a:r>
                  <a:rPr lang="en-US" dirty="0" err="1" smtClean="0"/>
                  <a:t>TeV</a:t>
                </a:r>
                <a:r>
                  <a:rPr lang="en-US" dirty="0" smtClean="0"/>
                  <a:t> ), the discrepancy is still about </a:t>
                </a:r>
                <a:r>
                  <a:rPr lang="en-US" dirty="0" smtClean="0">
                    <a:solidFill>
                      <a:srgbClr val="FF0000"/>
                    </a:solidFill>
                  </a:rPr>
                  <a:t>80 orders of magnitude</a:t>
                </a:r>
                <a:r>
                  <a:rPr lang="en-US" dirty="0" smtClean="0"/>
                  <a:t>.  </a:t>
                </a:r>
              </a:p>
              <a:p>
                <a:r>
                  <a:rPr lang="en-US" dirty="0" smtClean="0"/>
                  <a:t>Another way of looking at the vacuum problem is that it introduces an </a:t>
                </a:r>
                <a:r>
                  <a:rPr lang="en-US" dirty="0" smtClean="0">
                    <a:solidFill>
                      <a:srgbClr val="FF0000"/>
                    </a:solidFill>
                  </a:rPr>
                  <a:t>energy scale ~ 10</a:t>
                </a:r>
                <a:r>
                  <a:rPr lang="en-US" baseline="30000" dirty="0" smtClean="0">
                    <a:solidFill>
                      <a:srgbClr val="FF0000"/>
                    </a:solidFill>
                  </a:rPr>
                  <a:t>-3</a:t>
                </a:r>
                <a:r>
                  <a:rPr lang="en-US" dirty="0" smtClean="0">
                    <a:solidFill>
                      <a:srgbClr val="FF0000"/>
                    </a:solidFill>
                  </a:rPr>
                  <a:t> eV </a:t>
                </a:r>
                <a:r>
                  <a:rPr lang="en-US" dirty="0" smtClean="0"/>
                  <a:t>which does not match any physics scale that we know !! (till now)</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946404" y="848571"/>
                <a:ext cx="6446520" cy="5331568"/>
              </a:xfrm>
              <a:blipFill rotWithShape="0">
                <a:blip r:embed="rId2"/>
                <a:stretch>
                  <a:fillRect l="-189" t="-800" r="-473"/>
                </a:stretch>
              </a:blipFill>
            </p:spPr>
            <p:txBody>
              <a:bodyPr/>
              <a:lstStyle/>
              <a:p>
                <a:r>
                  <a:rPr lang="en-US">
                    <a:noFill/>
                  </a:rPr>
                  <a:t> </a:t>
                </a:r>
              </a:p>
            </p:txBody>
          </p:sp>
        </mc:Fallback>
      </mc:AlternateContent>
      <p:sp>
        <p:nvSpPr>
          <p:cNvPr id="4" name="Rectangle 3"/>
          <p:cNvSpPr/>
          <p:nvPr/>
        </p:nvSpPr>
        <p:spPr>
          <a:xfrm>
            <a:off x="1687990" y="181094"/>
            <a:ext cx="4572000" cy="369332"/>
          </a:xfrm>
          <a:prstGeom prst="rect">
            <a:avLst/>
          </a:prstGeom>
        </p:spPr>
        <p:txBody>
          <a:bodyPr>
            <a:spAutoFit/>
          </a:bodyPr>
          <a:lstStyle/>
          <a:p>
            <a:r>
              <a:rPr lang="en-US" altLang="en-US" dirty="0"/>
              <a:t>VI- Particle </a:t>
            </a:r>
            <a:r>
              <a:rPr lang="en-US" altLang="en-US" dirty="0" smtClean="0"/>
              <a:t>Physics and Cosmology</a:t>
            </a:r>
            <a:endParaRPr lang="en-US" dirty="0"/>
          </a:p>
        </p:txBody>
      </p:sp>
    </p:spTree>
    <p:extLst>
      <p:ext uri="{BB962C8B-B14F-4D97-AF65-F5344CB8AC3E}">
        <p14:creationId xmlns:p14="http://schemas.microsoft.com/office/powerpoint/2010/main" val="4443227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tLang="en-US"/>
              <a:t>Conclusions</a:t>
            </a:r>
          </a:p>
        </p:txBody>
      </p:sp>
      <p:sp>
        <p:nvSpPr>
          <p:cNvPr id="39939" name="Rectangle 3"/>
          <p:cNvSpPr>
            <a:spLocks noGrp="1" noChangeArrowheads="1"/>
          </p:cNvSpPr>
          <p:nvPr>
            <p:ph idx="1"/>
          </p:nvPr>
        </p:nvSpPr>
        <p:spPr>
          <a:xfrm>
            <a:off x="443484" y="1986995"/>
            <a:ext cx="7772400" cy="4038600"/>
          </a:xfrm>
        </p:spPr>
        <p:txBody>
          <a:bodyPr>
            <a:noAutofit/>
          </a:bodyPr>
          <a:lstStyle/>
          <a:p>
            <a:r>
              <a:rPr lang="en-US" altLang="en-US" sz="2400" dirty="0"/>
              <a:t>Mounting evidence that </a:t>
            </a:r>
            <a:r>
              <a:rPr lang="en-US" altLang="en-US" sz="2400" dirty="0" smtClean="0"/>
              <a:t>non-baryonic </a:t>
            </a:r>
            <a:r>
              <a:rPr lang="en-US" altLang="en-US" sz="2400" dirty="0"/>
              <a:t>Dark Matter and Dark Energy exist</a:t>
            </a:r>
            <a:r>
              <a:rPr lang="en-US" altLang="en-US" sz="2400" dirty="0" smtClean="0"/>
              <a:t>.</a:t>
            </a:r>
            <a:endParaRPr lang="en-US" altLang="en-US" sz="2400" dirty="0"/>
          </a:p>
          <a:p>
            <a:r>
              <a:rPr lang="en-US" altLang="en-US" sz="2400" dirty="0" smtClean="0"/>
              <a:t>Dark </a:t>
            </a:r>
            <a:r>
              <a:rPr lang="en-US" altLang="en-US" sz="2400" dirty="0"/>
              <a:t>Matter likely to be </a:t>
            </a:r>
            <a:r>
              <a:rPr lang="en-US" altLang="en-US" sz="2400" dirty="0" smtClean="0"/>
              <a:t>in a scale &gt; </a:t>
            </a:r>
            <a:r>
              <a:rPr lang="en-US" altLang="en-US" sz="2400" dirty="0" err="1" smtClean="0"/>
              <a:t>TeV</a:t>
            </a:r>
            <a:r>
              <a:rPr lang="en-US" altLang="en-US" sz="2400" dirty="0"/>
              <a:t> </a:t>
            </a:r>
            <a:r>
              <a:rPr lang="en-US" altLang="en-US" sz="2400" dirty="0" smtClean="0"/>
              <a:t>scale.</a:t>
            </a:r>
            <a:endParaRPr lang="en-US" altLang="en-US" sz="2400" dirty="0"/>
          </a:p>
          <a:p>
            <a:r>
              <a:rPr lang="en-US" altLang="en-US" sz="2400" dirty="0" smtClean="0"/>
              <a:t>Our search is on for many </a:t>
            </a:r>
            <a:r>
              <a:rPr lang="en-US" altLang="en-US" sz="2400" dirty="0"/>
              <a:t>Dark Matter </a:t>
            </a:r>
            <a:r>
              <a:rPr lang="en-US" altLang="en-US" sz="2400" dirty="0" smtClean="0"/>
              <a:t>particle candidates.</a:t>
            </a:r>
          </a:p>
          <a:p>
            <a:r>
              <a:rPr lang="en-US" altLang="en-US" sz="2400" dirty="0"/>
              <a:t>T</a:t>
            </a:r>
            <a:r>
              <a:rPr lang="en-US" altLang="en-US" sz="2400" dirty="0" smtClean="0"/>
              <a:t>he discovery of Dark </a:t>
            </a:r>
            <a:r>
              <a:rPr lang="en-US" altLang="en-US" sz="2400" dirty="0"/>
              <a:t>Matter and Dark </a:t>
            </a:r>
            <a:r>
              <a:rPr lang="en-US" altLang="en-US" sz="2400" dirty="0" smtClean="0"/>
              <a:t>Energy could be an important step towards new frameworks in particle physics and gravity.  </a:t>
            </a:r>
            <a:endParaRPr lang="en-US" altLang="en-US" sz="2400" dirty="0"/>
          </a:p>
          <a:p>
            <a:endParaRPr lang="en-US" alt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946404" y="758952"/>
            <a:ext cx="7063740" cy="393198"/>
          </a:xfrm>
        </p:spPr>
        <p:txBody>
          <a:bodyPr>
            <a:normAutofit fontScale="90000"/>
          </a:bodyPr>
          <a:lstStyle/>
          <a:p>
            <a:endParaRPr lang="en-US" dirty="0"/>
          </a:p>
        </p:txBody>
      </p:sp>
      <p:sp>
        <p:nvSpPr>
          <p:cNvPr id="3" name="Content Placeholder 2"/>
          <p:cNvSpPr>
            <a:spLocks noGrp="1"/>
          </p:cNvSpPr>
          <p:nvPr>
            <p:ph type="subTitle" idx="1"/>
          </p:nvPr>
        </p:nvSpPr>
        <p:spPr>
          <a:xfrm>
            <a:off x="946404" y="1152150"/>
            <a:ext cx="7063740" cy="5340090"/>
          </a:xfrm>
          <a:noFill/>
        </p:spPr>
        <p:txBody>
          <a:bodyPr>
            <a:normAutofit fontScale="85000" lnSpcReduction="10000"/>
          </a:bodyPr>
          <a:lstStyle/>
          <a:p>
            <a:pPr marL="0" indent="0">
              <a:buNone/>
            </a:pPr>
            <a:endParaRPr lang="en-US" dirty="0" smtClean="0">
              <a:solidFill>
                <a:schemeClr val="accent1">
                  <a:lumMod val="40000"/>
                  <a:lumOff val="60000"/>
                </a:schemeClr>
              </a:solidFill>
            </a:endParaRPr>
          </a:p>
          <a:p>
            <a:pPr marL="0" indent="0">
              <a:buNone/>
            </a:pPr>
            <a:r>
              <a:rPr lang="en-US" i="1" dirty="0" smtClean="0">
                <a:solidFill>
                  <a:srgbClr val="FFC000"/>
                </a:solidFill>
              </a:rPr>
              <a:t>Features of the observed Universe:</a:t>
            </a:r>
          </a:p>
          <a:p>
            <a:pPr marL="0" indent="0">
              <a:buNone/>
            </a:pPr>
            <a:endParaRPr lang="en-US" sz="1400" i="1" dirty="0" smtClean="0"/>
          </a:p>
          <a:p>
            <a:pPr marL="342900" indent="-342900">
              <a:buFont typeface="Arial" panose="020B0604020202020204" pitchFamily="34" charset="0"/>
              <a:buChar char="•"/>
            </a:pPr>
            <a:r>
              <a:rPr lang="en-US" sz="2000" i="1" dirty="0" smtClean="0"/>
              <a:t>Homogeneous and isotropic on large scales ( &gt;100 </a:t>
            </a:r>
            <a:r>
              <a:rPr lang="en-US" sz="2000" i="1" dirty="0" err="1" smtClean="0"/>
              <a:t>Mpc</a:t>
            </a:r>
            <a:r>
              <a:rPr lang="en-US" sz="2000" i="1" dirty="0" smtClean="0"/>
              <a:t>)</a:t>
            </a:r>
          </a:p>
          <a:p>
            <a:pPr marL="342900" indent="-342900">
              <a:buFont typeface="Arial" panose="020B0604020202020204" pitchFamily="34" charset="0"/>
              <a:buChar char="•"/>
            </a:pPr>
            <a:r>
              <a:rPr lang="en-US" sz="2000" i="1" dirty="0" smtClean="0"/>
              <a:t>Expanding (Hubble’s Law)</a:t>
            </a:r>
          </a:p>
          <a:p>
            <a:pPr marL="342900" indent="-342900">
              <a:buFont typeface="Arial" panose="020B0604020202020204" pitchFamily="34" charset="0"/>
              <a:buChar char="•"/>
            </a:pPr>
            <a:r>
              <a:rPr lang="en-US" sz="2000" i="1" dirty="0" smtClean="0"/>
              <a:t>Hotter in the past (CMB)</a:t>
            </a:r>
          </a:p>
          <a:p>
            <a:pPr marL="342900" indent="-342900">
              <a:buFont typeface="Arial" panose="020B0604020202020204" pitchFamily="34" charset="0"/>
              <a:buChar char="•"/>
            </a:pPr>
            <a:r>
              <a:rPr lang="en-US" sz="2000" i="1" dirty="0" smtClean="0"/>
              <a:t>Matter-antimatter asymmetry</a:t>
            </a:r>
          </a:p>
          <a:p>
            <a:pPr marL="342900" indent="-342900">
              <a:buFont typeface="Arial" panose="020B0604020202020204" pitchFamily="34" charset="0"/>
              <a:buChar char="•"/>
            </a:pPr>
            <a:r>
              <a:rPr lang="en-US" sz="2000" i="1" dirty="0" smtClean="0"/>
              <a:t>Accelerating (we live in an accelerating era)</a:t>
            </a:r>
          </a:p>
          <a:p>
            <a:pPr marL="342900" indent="-342900">
              <a:buFont typeface="Arial" panose="020B0604020202020204" pitchFamily="34" charset="0"/>
              <a:buChar char="•"/>
            </a:pPr>
            <a:r>
              <a:rPr lang="en-US" sz="2000" i="1" dirty="0" smtClean="0"/>
              <a:t>Possibly it has a vanishing or small spatial curvature (k ~ 0)</a:t>
            </a:r>
          </a:p>
          <a:p>
            <a:pPr marL="342900" indent="-342900">
              <a:buFont typeface="Arial" panose="020B0604020202020204" pitchFamily="34" charset="0"/>
              <a:buChar char="•"/>
            </a:pPr>
            <a:r>
              <a:rPr lang="en-US" sz="2000" i="1" dirty="0" smtClean="0"/>
              <a:t>Energy-matter budget now is:</a:t>
            </a:r>
          </a:p>
          <a:p>
            <a:pPr marL="742950" lvl="1" indent="-285750" algn="l">
              <a:buFont typeface="Arial" panose="020B0604020202020204" pitchFamily="34" charset="0"/>
              <a:buChar char="•"/>
            </a:pPr>
            <a:endParaRPr lang="en-US" sz="1600" i="1" dirty="0" smtClean="0">
              <a:solidFill>
                <a:srgbClr val="FF9900"/>
              </a:solidFill>
            </a:endParaRPr>
          </a:p>
          <a:p>
            <a:pPr marL="742950" lvl="1" indent="-285750" algn="l">
              <a:buFont typeface="Arial" panose="020B0604020202020204" pitchFamily="34" charset="0"/>
              <a:buChar char="•"/>
            </a:pPr>
            <a:r>
              <a:rPr lang="en-US" sz="1600" i="1" dirty="0" smtClean="0">
                <a:solidFill>
                  <a:srgbClr val="FF9900"/>
                </a:solidFill>
              </a:rPr>
              <a:t>Nonrelativistic matter ~ </a:t>
            </a:r>
            <a:r>
              <a:rPr lang="en-US" sz="1600" i="1" dirty="0" smtClean="0">
                <a:solidFill>
                  <a:srgbClr val="FF0000"/>
                </a:solidFill>
              </a:rPr>
              <a:t>26%</a:t>
            </a:r>
            <a:r>
              <a:rPr lang="en-US" sz="1600" i="1" dirty="0" smtClean="0">
                <a:solidFill>
                  <a:srgbClr val="FF9900"/>
                </a:solidFill>
              </a:rPr>
              <a:t> = </a:t>
            </a:r>
            <a:r>
              <a:rPr lang="en-US" sz="1600" i="1" dirty="0" smtClean="0">
                <a:solidFill>
                  <a:srgbClr val="FF0000"/>
                </a:solidFill>
              </a:rPr>
              <a:t>23%</a:t>
            </a:r>
            <a:r>
              <a:rPr lang="en-US" sz="1600" i="1" dirty="0" smtClean="0">
                <a:solidFill>
                  <a:srgbClr val="FF9900"/>
                </a:solidFill>
              </a:rPr>
              <a:t> (dark matter) + </a:t>
            </a:r>
            <a:r>
              <a:rPr lang="en-US" sz="1600" i="1" dirty="0" smtClean="0">
                <a:solidFill>
                  <a:srgbClr val="FF0000"/>
                </a:solidFill>
              </a:rPr>
              <a:t>4% </a:t>
            </a:r>
            <a:r>
              <a:rPr lang="en-US" sz="1600" i="1" dirty="0" smtClean="0">
                <a:solidFill>
                  <a:srgbClr val="FF9900"/>
                </a:solidFill>
              </a:rPr>
              <a:t>(baryonic matter)</a:t>
            </a:r>
          </a:p>
          <a:p>
            <a:pPr marL="742950" lvl="1" indent="-285750" algn="l">
              <a:buFont typeface="Arial" panose="020B0604020202020204" pitchFamily="34" charset="0"/>
              <a:buChar char="•"/>
            </a:pPr>
            <a:r>
              <a:rPr lang="en-US" sz="1600" i="1" dirty="0" smtClean="0">
                <a:solidFill>
                  <a:srgbClr val="FF9900"/>
                </a:solidFill>
              </a:rPr>
              <a:t>Dark energy ~ </a:t>
            </a:r>
            <a:r>
              <a:rPr lang="en-US" sz="1600" i="1" dirty="0" smtClean="0">
                <a:solidFill>
                  <a:srgbClr val="FF0000"/>
                </a:solidFill>
              </a:rPr>
              <a:t>73%</a:t>
            </a:r>
            <a:r>
              <a:rPr lang="en-US" sz="1600" i="1" dirty="0" smtClean="0">
                <a:solidFill>
                  <a:srgbClr val="FF9900"/>
                </a:solidFill>
              </a:rPr>
              <a:t> </a:t>
            </a:r>
            <a:endParaRPr lang="en-US" sz="2000" i="1" dirty="0" smtClean="0"/>
          </a:p>
          <a:p>
            <a:pPr>
              <a:buFont typeface="Wingdings" panose="05000000000000000000" pitchFamily="2" charset="2"/>
              <a:buChar char="v"/>
            </a:pPr>
            <a:r>
              <a:rPr lang="en-US" sz="2000" i="1" dirty="0" smtClean="0"/>
              <a:t>Cosmological Data are consistent with </a:t>
            </a:r>
            <a:r>
              <a:rPr lang="en-US" sz="2000" i="1" dirty="0" smtClean="0">
                <a:solidFill>
                  <a:srgbClr val="00B0F0"/>
                </a:solidFill>
                <a:sym typeface="Symbol" panose="05050102010706020507" pitchFamily="18" charset="2"/>
              </a:rPr>
              <a:t>CDM model</a:t>
            </a:r>
            <a:endParaRPr lang="en-US" sz="2000" i="1" dirty="0" smtClean="0">
              <a:solidFill>
                <a:srgbClr val="00B0F0"/>
              </a:solidFill>
            </a:endParaRPr>
          </a:p>
          <a:p>
            <a:endParaRPr lang="en-US" sz="2000" dirty="0"/>
          </a:p>
        </p:txBody>
      </p:sp>
      <p:sp>
        <p:nvSpPr>
          <p:cNvPr id="4" name="Title 1"/>
          <p:cNvSpPr txBox="1">
            <a:spLocks/>
          </p:cNvSpPr>
          <p:nvPr/>
        </p:nvSpPr>
        <p:spPr bwMode="auto">
          <a:xfrm>
            <a:off x="473670" y="245544"/>
            <a:ext cx="7772400" cy="407601"/>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kern="0" dirty="0" smtClean="0">
                <a:solidFill>
                  <a:schemeClr val="tx1"/>
                </a:solidFill>
              </a:rPr>
              <a:t>I- Observed Universe</a:t>
            </a:r>
            <a:endParaRPr lang="en-US" kern="0" dirty="0">
              <a:solidFill>
                <a:schemeClr val="tx1"/>
              </a:solidFill>
            </a:endParaRPr>
          </a:p>
        </p:txBody>
      </p:sp>
    </p:spTree>
    <p:extLst>
      <p:ext uri="{BB962C8B-B14F-4D97-AF65-F5344CB8AC3E}">
        <p14:creationId xmlns:p14="http://schemas.microsoft.com/office/powerpoint/2010/main" val="37949599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0" name="Rectangle 4"/>
          <p:cNvSpPr>
            <a:spLocks noChangeArrowheads="1"/>
          </p:cNvSpPr>
          <p:nvPr/>
        </p:nvSpPr>
        <p:spPr bwMode="auto">
          <a:xfrm>
            <a:off x="701675" y="165100"/>
            <a:ext cx="7772400" cy="915988"/>
          </a:xfrm>
          <a:prstGeom prst="rect">
            <a:avLst/>
          </a:prstGeom>
          <a:noFill/>
          <a:ln w="9525">
            <a:noFill/>
            <a:miter lim="800000"/>
            <a:headEnd/>
            <a:tailEnd/>
          </a:ln>
          <a:effectLst/>
        </p:spPr>
        <p:txBody>
          <a:bodyPr lIns="92075" tIns="46038" rIns="92075" bIns="46038" anchor="b"/>
          <a:lstStyle/>
          <a:p>
            <a:pPr algn="ctr"/>
            <a:r>
              <a:rPr lang="en-US" sz="4400" i="1">
                <a:solidFill>
                  <a:schemeClr val="tx2"/>
                </a:solidFill>
                <a:latin typeface="Times New Roman" pitchFamily="18" charset="0"/>
              </a:rPr>
              <a:t>Different scales in our Universe </a:t>
            </a:r>
          </a:p>
        </p:txBody>
      </p:sp>
      <p:pic>
        <p:nvPicPr>
          <p:cNvPr id="157701" name="Picture 5"/>
          <p:cNvPicPr>
            <a:picLocks noChangeAspect="1" noChangeArrowheads="1"/>
          </p:cNvPicPr>
          <p:nvPr/>
        </p:nvPicPr>
        <p:blipFill>
          <a:blip r:embed="rId2" cstate="print"/>
          <a:srcRect/>
          <a:stretch>
            <a:fillRect/>
          </a:stretch>
        </p:blipFill>
        <p:spPr bwMode="auto">
          <a:xfrm>
            <a:off x="1157288" y="4111625"/>
            <a:ext cx="6907212" cy="2309813"/>
          </a:xfrm>
          <a:prstGeom prst="rect">
            <a:avLst/>
          </a:prstGeom>
          <a:noFill/>
          <a:ln w="9525" algn="ctr">
            <a:noFill/>
            <a:miter lim="800000"/>
            <a:headEnd/>
            <a:tailEnd/>
          </a:ln>
          <a:effectLst/>
        </p:spPr>
      </p:pic>
      <p:sp>
        <p:nvSpPr>
          <p:cNvPr id="157702" name="Rectangle 6"/>
          <p:cNvSpPr>
            <a:spLocks noChangeArrowheads="1"/>
          </p:cNvSpPr>
          <p:nvPr/>
        </p:nvSpPr>
        <p:spPr bwMode="auto">
          <a:xfrm>
            <a:off x="838200" y="2209800"/>
            <a:ext cx="7772400" cy="4114800"/>
          </a:xfrm>
          <a:prstGeom prst="rect">
            <a:avLst/>
          </a:prstGeom>
          <a:noFill/>
          <a:ln w="9525">
            <a:noFill/>
            <a:miter lim="800000"/>
            <a:headEnd/>
            <a:tailEnd/>
          </a:ln>
          <a:effectLst/>
        </p:spPr>
        <p:txBody>
          <a:bodyPr lIns="92075" tIns="46038" rIns="92075" bIns="46038"/>
          <a:lstStyle/>
          <a:p>
            <a:pPr marL="342900" indent="-342900">
              <a:spcBef>
                <a:spcPct val="20000"/>
              </a:spcBef>
              <a:buClr>
                <a:schemeClr val="tx2"/>
              </a:buClr>
              <a:buFontTx/>
              <a:buChar char="•"/>
            </a:pPr>
            <a:r>
              <a:rPr lang="en-US" altLang="en-US" sz="2800">
                <a:latin typeface="Times New Roman" pitchFamily="18" charset="0"/>
              </a:rPr>
              <a:t>ly = 9.5 x 10</a:t>
            </a:r>
            <a:r>
              <a:rPr lang="en-US" altLang="en-US" sz="2800" baseline="30000">
                <a:latin typeface="Times New Roman" pitchFamily="18" charset="0"/>
              </a:rPr>
              <a:t>15</a:t>
            </a:r>
            <a:r>
              <a:rPr lang="en-US" altLang="en-US" sz="2800">
                <a:latin typeface="Times New Roman" pitchFamily="18" charset="0"/>
              </a:rPr>
              <a:t> m</a:t>
            </a:r>
          </a:p>
          <a:p>
            <a:pPr marL="342900" indent="-342900">
              <a:spcBef>
                <a:spcPct val="20000"/>
              </a:spcBef>
              <a:buClr>
                <a:schemeClr val="tx2"/>
              </a:buClr>
              <a:buFontTx/>
              <a:buChar char="•"/>
            </a:pPr>
            <a:r>
              <a:rPr lang="en-US" altLang="en-US" sz="2800">
                <a:latin typeface="Times New Roman" pitchFamily="18" charset="0"/>
              </a:rPr>
              <a:t>1 pc = 3.26 ly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ln>
            <a:solidFill>
              <a:schemeClr val="bg2"/>
            </a:solidFill>
          </a:ln>
        </p:spPr>
        <p:txBody>
          <a:bodyPr>
            <a:normAutofit/>
          </a:bodyPr>
          <a:lstStyle/>
          <a:p>
            <a:r>
              <a:rPr lang="en-US" sz="2000" dirty="0" smtClean="0"/>
              <a:t>Isotropic universe at large scales  100 </a:t>
            </a:r>
            <a:r>
              <a:rPr lang="en-US" sz="2000" dirty="0" err="1" smtClean="0"/>
              <a:t>Mpc</a:t>
            </a:r>
            <a:r>
              <a:rPr lang="en-US" sz="2000" dirty="0" smtClean="0"/>
              <a:t> </a:t>
            </a:r>
            <a:endParaRPr lang="en-US" sz="2000" dirty="0"/>
          </a:p>
        </p:txBody>
      </p:sp>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295393" y="1722586"/>
            <a:ext cx="8178682" cy="3629025"/>
          </a:xfrm>
        </p:spPr>
      </p:pic>
      <p:sp>
        <p:nvSpPr>
          <p:cNvPr id="4" name="Rectangle 2"/>
          <p:cNvSpPr txBox="1">
            <a:spLocks noChangeArrowheads="1"/>
          </p:cNvSpPr>
          <p:nvPr/>
        </p:nvSpPr>
        <p:spPr bwMode="auto">
          <a:xfrm>
            <a:off x="701675" y="61493"/>
            <a:ext cx="7772400" cy="635287"/>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dirty="0" smtClean="0">
                <a:solidFill>
                  <a:schemeClr val="tx1"/>
                </a:solidFill>
              </a:rPr>
              <a:t>I- Observed Universe</a:t>
            </a:r>
            <a:endParaRPr lang="en-US" sz="2400" dirty="0">
              <a:solidFill>
                <a:schemeClr val="tx1"/>
              </a:solidFill>
            </a:endParaRPr>
          </a:p>
        </p:txBody>
      </p:sp>
      <p:sp>
        <p:nvSpPr>
          <p:cNvPr id="8" name="Text Box 7"/>
          <p:cNvSpPr txBox="1">
            <a:spLocks noChangeArrowheads="1"/>
          </p:cNvSpPr>
          <p:nvPr/>
        </p:nvSpPr>
        <p:spPr bwMode="auto">
          <a:xfrm>
            <a:off x="219048" y="6229040"/>
            <a:ext cx="5373587" cy="400110"/>
          </a:xfrm>
          <a:prstGeom prst="rect">
            <a:avLst/>
          </a:prstGeom>
          <a:noFill/>
          <a:ln w="9525" algn="ctr">
            <a:noFill/>
            <a:miter lim="800000"/>
            <a:headEnd/>
            <a:tailEnd/>
          </a:ln>
        </p:spPr>
        <p:txBody>
          <a:bodyPr wrap="none">
            <a:spAutoFit/>
          </a:bodyPr>
          <a:lstStyle/>
          <a:p>
            <a:pPr algn="ctr" eaLnBrk="1" hangingPunct="1"/>
            <a:r>
              <a:rPr lang="en-GB" sz="2000" dirty="0">
                <a:latin typeface="Times New Roman" pitchFamily="18" charset="0"/>
              </a:rPr>
              <a:t>Rem : 1 parsec ~ 3.262 light years ~ 3.1×10</a:t>
            </a:r>
            <a:r>
              <a:rPr lang="en-GB" sz="2000" baseline="30000" dirty="0">
                <a:latin typeface="Times New Roman" pitchFamily="18" charset="0"/>
              </a:rPr>
              <a:t>13</a:t>
            </a:r>
            <a:r>
              <a:rPr lang="en-GB" sz="2000" dirty="0">
                <a:latin typeface="Times New Roman" pitchFamily="18" charset="0"/>
              </a:rPr>
              <a:t> km  </a:t>
            </a:r>
          </a:p>
        </p:txBody>
      </p:sp>
      <p:sp>
        <p:nvSpPr>
          <p:cNvPr id="2" name="TextBox 1"/>
          <p:cNvSpPr txBox="1"/>
          <p:nvPr/>
        </p:nvSpPr>
        <p:spPr>
          <a:xfrm>
            <a:off x="393528" y="1076255"/>
            <a:ext cx="4275529" cy="646331"/>
          </a:xfrm>
          <a:prstGeom prst="rect">
            <a:avLst/>
          </a:prstGeom>
          <a:noFill/>
        </p:spPr>
        <p:txBody>
          <a:bodyPr wrap="none" rtlCol="0">
            <a:spAutoFit/>
          </a:bodyPr>
          <a:lstStyle/>
          <a:p>
            <a:pPr marL="285750" indent="-285750">
              <a:buFont typeface="Arial" panose="020B0604020202020204" pitchFamily="34" charset="0"/>
              <a:buChar char="•"/>
            </a:pPr>
            <a:r>
              <a:rPr lang="en-US" altLang="en-US" i="1" kern="0" dirty="0">
                <a:latin typeface="+mj-lt"/>
              </a:rPr>
              <a:t>Our isotropic and homogenous </a:t>
            </a:r>
            <a:r>
              <a:rPr lang="en-US" altLang="en-US" i="1" kern="0" dirty="0" smtClean="0">
                <a:latin typeface="+mj-lt"/>
              </a:rPr>
              <a:t>Universe</a:t>
            </a:r>
            <a:endParaRPr lang="en-US" altLang="en-US" i="1" kern="0" dirty="0">
              <a:latin typeface="+mj-lt"/>
            </a:endParaRPr>
          </a:p>
          <a:p>
            <a:endParaRPr lang="en-US" dirty="0"/>
          </a:p>
        </p:txBody>
      </p:sp>
    </p:spTree>
    <p:extLst>
      <p:ext uri="{BB962C8B-B14F-4D97-AF65-F5344CB8AC3E}">
        <p14:creationId xmlns:p14="http://schemas.microsoft.com/office/powerpoint/2010/main" val="3467889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3145" y="229283"/>
            <a:ext cx="7063740" cy="409862"/>
          </a:xfrm>
        </p:spPr>
        <p:txBody>
          <a:bodyPr>
            <a:normAutofit/>
          </a:bodyPr>
          <a:lstStyle/>
          <a:p>
            <a:pPr algn="ctr"/>
            <a:r>
              <a:rPr lang="en-US" sz="2400" i="1" dirty="0"/>
              <a:t>I- Observed </a:t>
            </a:r>
            <a:r>
              <a:rPr lang="en-US" sz="2400" i="1" dirty="0" smtClean="0"/>
              <a:t>Universe</a:t>
            </a:r>
            <a:endParaRPr lang="en-US" i="1" dirty="0"/>
          </a:p>
        </p:txBody>
      </p:sp>
      <p:sp>
        <p:nvSpPr>
          <p:cNvPr id="6" name="Subtitle 5"/>
          <p:cNvSpPr>
            <a:spLocks noGrp="1"/>
          </p:cNvSpPr>
          <p:nvPr>
            <p:ph type="body" idx="1"/>
          </p:nvPr>
        </p:nvSpPr>
        <p:spPr>
          <a:xfrm>
            <a:off x="540039" y="4491529"/>
            <a:ext cx="4126302" cy="2049165"/>
          </a:xfrm>
        </p:spPr>
        <p:txBody>
          <a:bodyPr/>
          <a:lstStyle/>
          <a:p>
            <a:r>
              <a:rPr lang="en-US" i="1" dirty="0" err="1" smtClean="0">
                <a:solidFill>
                  <a:schemeClr val="tx1"/>
                </a:solidFill>
              </a:rPr>
              <a:t>d</a:t>
            </a:r>
            <a:r>
              <a:rPr lang="en-US" i="1" baseline="-25000" dirty="0" err="1" smtClean="0">
                <a:solidFill>
                  <a:schemeClr val="tx1"/>
                </a:solidFill>
              </a:rPr>
              <a:t>p</a:t>
            </a:r>
            <a:r>
              <a:rPr lang="en-US" i="1" dirty="0" smtClean="0">
                <a:solidFill>
                  <a:schemeClr val="tx1"/>
                </a:solidFill>
              </a:rPr>
              <a:t> = a(t) x			</a:t>
            </a:r>
          </a:p>
          <a:p>
            <a:r>
              <a:rPr lang="en-US" i="1" dirty="0">
                <a:solidFill>
                  <a:schemeClr val="tx1"/>
                </a:solidFill>
              </a:rPr>
              <a:t>d </a:t>
            </a:r>
            <a:r>
              <a:rPr lang="en-US" i="1" dirty="0" smtClean="0">
                <a:solidFill>
                  <a:schemeClr val="tx1"/>
                </a:solidFill>
              </a:rPr>
              <a:t>(</a:t>
            </a:r>
            <a:r>
              <a:rPr lang="en-US" i="1" dirty="0" err="1" smtClean="0">
                <a:solidFill>
                  <a:schemeClr val="tx1"/>
                </a:solidFill>
              </a:rPr>
              <a:t>d</a:t>
            </a:r>
            <a:r>
              <a:rPr lang="en-US" i="1" baseline="-25000" dirty="0" err="1" smtClean="0">
                <a:solidFill>
                  <a:schemeClr val="tx1"/>
                </a:solidFill>
              </a:rPr>
              <a:t>p</a:t>
            </a:r>
            <a:r>
              <a:rPr lang="en-US" i="1" baseline="-25000" dirty="0" smtClean="0">
                <a:solidFill>
                  <a:schemeClr val="tx1"/>
                </a:solidFill>
              </a:rPr>
              <a:t> </a:t>
            </a:r>
            <a:r>
              <a:rPr lang="en-US" i="1" dirty="0" smtClean="0">
                <a:solidFill>
                  <a:schemeClr val="tx1"/>
                </a:solidFill>
              </a:rPr>
              <a:t>)/</a:t>
            </a:r>
            <a:r>
              <a:rPr lang="en-US" i="1" dirty="0" err="1" smtClean="0">
                <a:solidFill>
                  <a:schemeClr val="tx1"/>
                </a:solidFill>
              </a:rPr>
              <a:t>dt</a:t>
            </a:r>
            <a:r>
              <a:rPr lang="en-US" i="1" dirty="0" smtClean="0">
                <a:solidFill>
                  <a:schemeClr val="tx1"/>
                </a:solidFill>
              </a:rPr>
              <a:t> </a:t>
            </a:r>
            <a:r>
              <a:rPr lang="en-US" i="1" dirty="0" smtClean="0">
                <a:solidFill>
                  <a:schemeClr val="tx1"/>
                </a:solidFill>
                <a:sym typeface="Symbol" panose="05050102010706020507" pitchFamily="18" charset="2"/>
              </a:rPr>
              <a:t>=</a:t>
            </a:r>
            <a:r>
              <a:rPr lang="en-US" i="1" dirty="0" smtClean="0">
                <a:solidFill>
                  <a:schemeClr val="tx1"/>
                </a:solidFill>
              </a:rPr>
              <a:t> da/</a:t>
            </a:r>
            <a:r>
              <a:rPr lang="en-US" i="1" dirty="0" err="1" smtClean="0">
                <a:solidFill>
                  <a:schemeClr val="tx1"/>
                </a:solidFill>
              </a:rPr>
              <a:t>dt</a:t>
            </a:r>
            <a:r>
              <a:rPr lang="en-US" i="1" dirty="0" smtClean="0">
                <a:solidFill>
                  <a:schemeClr val="tx1"/>
                </a:solidFill>
              </a:rPr>
              <a:t> x + </a:t>
            </a:r>
            <a:r>
              <a:rPr lang="en-US" i="1" dirty="0">
                <a:solidFill>
                  <a:srgbClr val="996600"/>
                </a:solidFill>
              </a:rPr>
              <a:t>a </a:t>
            </a:r>
            <a:r>
              <a:rPr lang="en-US" i="1" dirty="0" smtClean="0">
                <a:solidFill>
                  <a:srgbClr val="996600"/>
                </a:solidFill>
              </a:rPr>
              <a:t>dx/</a:t>
            </a:r>
            <a:r>
              <a:rPr lang="en-US" i="1" dirty="0" err="1" smtClean="0">
                <a:solidFill>
                  <a:srgbClr val="996600"/>
                </a:solidFill>
              </a:rPr>
              <a:t>dt</a:t>
            </a:r>
            <a:endParaRPr lang="en-US" i="1" dirty="0" smtClean="0">
              <a:solidFill>
                <a:srgbClr val="996600"/>
              </a:solidFill>
            </a:endParaRPr>
          </a:p>
          <a:p>
            <a:r>
              <a:rPr lang="en-US" i="1" dirty="0" smtClean="0">
                <a:solidFill>
                  <a:srgbClr val="FF0000"/>
                </a:solidFill>
              </a:rPr>
              <a:t>V </a:t>
            </a:r>
            <a:r>
              <a:rPr lang="en-US" i="1" dirty="0">
                <a:solidFill>
                  <a:srgbClr val="FF0000"/>
                </a:solidFill>
                <a:sym typeface="Symbol" panose="05050102010706020507" pitchFamily="18" charset="2"/>
              </a:rPr>
              <a:t></a:t>
            </a:r>
            <a:r>
              <a:rPr lang="en-US" i="1" dirty="0" smtClean="0">
                <a:solidFill>
                  <a:srgbClr val="FF0000"/>
                </a:solidFill>
              </a:rPr>
              <a:t> </a:t>
            </a:r>
            <a:r>
              <a:rPr lang="en-US" i="1" dirty="0">
                <a:solidFill>
                  <a:srgbClr val="FF0000"/>
                </a:solidFill>
              </a:rPr>
              <a:t>H </a:t>
            </a:r>
            <a:r>
              <a:rPr lang="en-US" i="1" dirty="0" err="1">
                <a:solidFill>
                  <a:srgbClr val="FF0000"/>
                </a:solidFill>
              </a:rPr>
              <a:t>d</a:t>
            </a:r>
            <a:r>
              <a:rPr lang="en-US" i="1" baseline="-25000" dirty="0" err="1">
                <a:solidFill>
                  <a:srgbClr val="FF0000"/>
                </a:solidFill>
              </a:rPr>
              <a:t>p</a:t>
            </a:r>
            <a:r>
              <a:rPr lang="en-US" i="1" dirty="0">
                <a:solidFill>
                  <a:srgbClr val="FF0000"/>
                </a:solidFill>
              </a:rPr>
              <a:t> </a:t>
            </a:r>
          </a:p>
        </p:txBody>
      </p:sp>
      <p:pic>
        <p:nvPicPr>
          <p:cNvPr id="4" name="Content Placeholder 3"/>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4666341" y="1413485"/>
            <a:ext cx="3762696" cy="2722562"/>
          </a:xfr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7119" y="1413485"/>
            <a:ext cx="3932830" cy="2722562"/>
          </a:xfrm>
          <a:prstGeom prst="rect">
            <a:avLst/>
          </a:prstGeom>
        </p:spPr>
      </p:pic>
      <p:graphicFrame>
        <p:nvGraphicFramePr>
          <p:cNvPr id="8" name="Object 8"/>
          <p:cNvGraphicFramePr>
            <a:graphicFrameLocks noChangeAspect="1"/>
          </p:cNvGraphicFramePr>
          <p:nvPr>
            <p:extLst>
              <p:ext uri="{D42A27DB-BD31-4B8C-83A1-F6EECF244321}">
                <p14:modId xmlns:p14="http://schemas.microsoft.com/office/powerpoint/2010/main" val="3759438204"/>
              </p:ext>
            </p:extLst>
          </p:nvPr>
        </p:nvGraphicFramePr>
        <p:xfrm>
          <a:off x="530091" y="5899484"/>
          <a:ext cx="1062530" cy="641210"/>
        </p:xfrm>
        <a:graphic>
          <a:graphicData uri="http://schemas.openxmlformats.org/presentationml/2006/ole">
            <mc:AlternateContent xmlns:mc="http://schemas.openxmlformats.org/markup-compatibility/2006">
              <mc:Choice xmlns:v="urn:schemas-microsoft-com:vml" Requires="v">
                <p:oleObj spid="_x0000_s144445" name="Equation" r:id="rId6" imgW="444240" imgH="393480" progId="Equation.3">
                  <p:embed/>
                </p:oleObj>
              </mc:Choice>
              <mc:Fallback>
                <p:oleObj name="Equation" r:id="rId6" imgW="444240" imgH="393480" progId="Equation.3">
                  <p:embed/>
                  <p:pic>
                    <p:nvPicPr>
                      <p:cNvPr id="0" name=""/>
                      <p:cNvPicPr>
                        <a:picLocks noChangeAspect="1" noChangeArrowheads="1"/>
                      </p:cNvPicPr>
                      <p:nvPr/>
                    </p:nvPicPr>
                    <p:blipFill>
                      <a:blip r:embed="rId7"/>
                      <a:srcRect/>
                      <a:stretch>
                        <a:fillRect/>
                      </a:stretch>
                    </p:blipFill>
                    <p:spPr bwMode="auto">
                      <a:xfrm>
                        <a:off x="530091" y="5899484"/>
                        <a:ext cx="1062530" cy="641210"/>
                      </a:xfrm>
                      <a:prstGeom prst="rect">
                        <a:avLst/>
                      </a:prstGeom>
                      <a:solidFill>
                        <a:srgbClr val="FFFFFF"/>
                      </a:solidFill>
                      <a:ln>
                        <a:noFill/>
                      </a:ln>
                      <a:effectLst/>
                    </p:spPr>
                  </p:pic>
                </p:oleObj>
              </mc:Fallback>
            </mc:AlternateContent>
          </a:graphicData>
        </a:graphic>
      </p:graphicFrame>
      <p:sp>
        <p:nvSpPr>
          <p:cNvPr id="3" name="TextBox 2"/>
          <p:cNvSpPr txBox="1"/>
          <p:nvPr/>
        </p:nvSpPr>
        <p:spPr>
          <a:xfrm>
            <a:off x="508719" y="799482"/>
            <a:ext cx="1755673" cy="369332"/>
          </a:xfrm>
          <a:prstGeom prst="rect">
            <a:avLst/>
          </a:prstGeom>
          <a:noFill/>
        </p:spPr>
        <p:txBody>
          <a:bodyPr wrap="none" rtlCol="0">
            <a:spAutoFit/>
          </a:bodyPr>
          <a:lstStyle/>
          <a:p>
            <a:pPr marL="285750" indent="-285750">
              <a:buFont typeface="Arial" panose="020B0604020202020204" pitchFamily="34" charset="0"/>
              <a:buChar char="•"/>
            </a:pPr>
            <a:r>
              <a:rPr lang="en-GB" i="1" dirty="0">
                <a:latin typeface="+mj-lt"/>
              </a:rPr>
              <a:t>Hubble’s law</a:t>
            </a:r>
            <a:r>
              <a:rPr lang="en-GB" b="1" i="1" dirty="0">
                <a:solidFill>
                  <a:srgbClr val="FF9900"/>
                </a:solidFill>
                <a:latin typeface="+mj-lt"/>
              </a:rPr>
              <a:t> </a:t>
            </a:r>
            <a:endParaRPr lang="en-US" i="1" dirty="0">
              <a:latin typeface="+mj-lt"/>
            </a:endParaRPr>
          </a:p>
        </p:txBody>
      </p:sp>
      <mc:AlternateContent xmlns:mc="http://schemas.openxmlformats.org/markup-compatibility/2006" xmlns:a14="http://schemas.microsoft.com/office/drawing/2010/main">
        <mc:Choice Requires="a14">
          <p:sp>
            <p:nvSpPr>
              <p:cNvPr id="9" name="Subtitle 5"/>
              <p:cNvSpPr txBox="1">
                <a:spLocks/>
              </p:cNvSpPr>
              <p:nvPr/>
            </p:nvSpPr>
            <p:spPr>
              <a:xfrm>
                <a:off x="5027370" y="4380717"/>
                <a:ext cx="3449201" cy="2477283"/>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000" kern="1200" spc="10" baseline="0">
                    <a:solidFill>
                      <a:schemeClr val="tx1">
                        <a:lumMod val="75000"/>
                        <a:lumOff val="25000"/>
                      </a:schemeClr>
                    </a:solidFill>
                    <a:latin typeface="+mn-lt"/>
                    <a:ea typeface="+mn-ea"/>
                    <a:cs typeface="+mn-cs"/>
                  </a:defRPr>
                </a:lvl1pPr>
                <a:lvl2pPr marL="457200" indent="0" algn="l" defTabSz="914400" rtl="0" eaLnBrk="1" latinLnBrk="0" hangingPunct="1">
                  <a:lnSpc>
                    <a:spcPct val="90000"/>
                  </a:lnSpc>
                  <a:spcBef>
                    <a:spcPts val="300"/>
                  </a:spcBef>
                  <a:spcAft>
                    <a:spcPts val="300"/>
                  </a:spcAft>
                  <a:buClr>
                    <a:schemeClr val="accent1"/>
                  </a:buClr>
                  <a:buFont typeface="Wingdings 2" pitchFamily="18" charset="2"/>
                  <a:buNone/>
                  <a:defRPr sz="18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300"/>
                  </a:spcBef>
                  <a:spcAft>
                    <a:spcPts val="300"/>
                  </a:spcAft>
                  <a:buClr>
                    <a:schemeClr val="accent1"/>
                  </a:buClr>
                  <a:buFont typeface="Wingdings 2" pitchFamily="18" charset="2"/>
                  <a:buNone/>
                  <a:defRPr sz="16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300"/>
                  </a:spcBef>
                  <a:spcAft>
                    <a:spcPts val="300"/>
                  </a:spcAft>
                  <a:buClr>
                    <a:schemeClr val="accent1"/>
                  </a:buClr>
                  <a:buFont typeface="Wingdings 2" pitchFamily="18" charset="2"/>
                  <a:buNone/>
                  <a:defRPr sz="1400" kern="1200">
                    <a:solidFill>
                      <a:schemeClr val="tx1">
                        <a:tint val="75000"/>
                      </a:schemeClr>
                    </a:solidFill>
                    <a:latin typeface="+mn-lt"/>
                    <a:ea typeface="+mn-ea"/>
                    <a:cs typeface="+mn-cs"/>
                  </a:defRPr>
                </a:lvl9pPr>
              </a:lstStyle>
              <a:p>
                <a:r>
                  <a:rPr lang="en-US" i="1" dirty="0" smtClean="0">
                    <a:solidFill>
                      <a:srgbClr val="FF0000"/>
                    </a:solidFill>
                  </a:rPr>
                  <a:t>Cosmological redshift</a:t>
                </a:r>
                <a:r>
                  <a:rPr lang="en-US" i="1" dirty="0" smtClean="0">
                    <a:solidFill>
                      <a:schemeClr val="tx1"/>
                    </a:solidFill>
                  </a:rPr>
                  <a:t>	</a:t>
                </a:r>
              </a:p>
              <a:p>
                <a:r>
                  <a:rPr lang="en-US" sz="1800" i="1" dirty="0" smtClean="0">
                    <a:solidFill>
                      <a:schemeClr val="tx1"/>
                    </a:solidFill>
                  </a:rPr>
                  <a:t>Photon energy:  E ~ 1/</a:t>
                </a:r>
                <a:r>
                  <a:rPr lang="en-US" sz="1800" i="1" dirty="0" smtClean="0">
                    <a:solidFill>
                      <a:schemeClr val="tx1"/>
                    </a:solidFill>
                    <a:sym typeface="Symbol" panose="05050102010706020507" pitchFamily="18" charset="2"/>
                  </a:rPr>
                  <a:t>  </a:t>
                </a:r>
                <a:r>
                  <a:rPr lang="en-US" sz="1800" i="1" dirty="0" smtClean="0">
                    <a:solidFill>
                      <a:schemeClr val="tx1"/>
                    </a:solidFill>
                  </a:rPr>
                  <a:t>~ 1/</a:t>
                </a:r>
                <a:r>
                  <a:rPr lang="en-US" sz="1800" i="1" dirty="0" smtClean="0">
                    <a:solidFill>
                      <a:schemeClr val="tx1"/>
                    </a:solidFill>
                    <a:sym typeface="Symbol" panose="05050102010706020507" pitchFamily="18" charset="2"/>
                  </a:rPr>
                  <a:t>a </a:t>
                </a:r>
                <a:endParaRPr lang="en-US" sz="1800" i="1" dirty="0">
                  <a:solidFill>
                    <a:schemeClr val="tx1"/>
                  </a:solidFill>
                </a:endParaRPr>
              </a:p>
              <a:p>
                <a14:m>
                  <m:oMath xmlns:m="http://schemas.openxmlformats.org/officeDocument/2006/math">
                    <m:f>
                      <m:fPr>
                        <m:ctrlPr>
                          <a:rPr lang="en-US" sz="1900" i="1" smtClean="0">
                            <a:solidFill>
                              <a:schemeClr val="tx1"/>
                            </a:solidFill>
                            <a:latin typeface="Cambria Math" panose="02040503050406030204" pitchFamily="18" charset="0"/>
                          </a:rPr>
                        </m:ctrlPr>
                      </m:fPr>
                      <m:num>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𝐸</m:t>
                            </m:r>
                          </m:e>
                          <m:sub>
                            <m:r>
                              <a:rPr lang="en-US" sz="1900" b="0" i="1" smtClean="0">
                                <a:solidFill>
                                  <a:schemeClr val="tx1"/>
                                </a:solidFill>
                                <a:latin typeface="Cambria Math" panose="02040503050406030204" pitchFamily="18" charset="0"/>
                              </a:rPr>
                              <m:t>1</m:t>
                            </m:r>
                          </m:sub>
                        </m:sSub>
                      </m:num>
                      <m:den>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𝐸</m:t>
                            </m:r>
                          </m:e>
                          <m:sub>
                            <m:r>
                              <a:rPr lang="en-US" sz="1900" b="0" i="1" smtClean="0">
                                <a:solidFill>
                                  <a:schemeClr val="tx1"/>
                                </a:solidFill>
                                <a:latin typeface="Cambria Math" panose="02040503050406030204" pitchFamily="18" charset="0"/>
                              </a:rPr>
                              <m:t>0</m:t>
                            </m:r>
                          </m:sub>
                        </m:sSub>
                      </m:den>
                    </m:f>
                    <m:r>
                      <a:rPr lang="en-US" sz="1900" b="0" i="1" smtClean="0">
                        <a:solidFill>
                          <a:schemeClr val="tx1"/>
                        </a:solidFill>
                        <a:latin typeface="Cambria Math" panose="02040503050406030204" pitchFamily="18" charset="0"/>
                      </a:rPr>
                      <m:t>=</m:t>
                    </m:r>
                    <m:f>
                      <m:fPr>
                        <m:ctrlPr>
                          <a:rPr lang="en-US" sz="1900" b="0" i="1" smtClean="0">
                            <a:solidFill>
                              <a:schemeClr val="tx1"/>
                            </a:solidFill>
                            <a:latin typeface="Cambria Math" panose="02040503050406030204" pitchFamily="18" charset="0"/>
                          </a:rPr>
                        </m:ctrlPr>
                      </m:fPr>
                      <m:num>
                        <m:sSub>
                          <m:sSubPr>
                            <m:ctrlPr>
                              <a:rPr lang="en-US" sz="1900" b="0" i="1" smtClean="0">
                                <a:solidFill>
                                  <a:schemeClr val="tx1"/>
                                </a:solidFill>
                                <a:latin typeface="Cambria Math" panose="02040503050406030204" pitchFamily="18" charset="0"/>
                              </a:rPr>
                            </m:ctrlPr>
                          </m:sSubPr>
                          <m:e>
                            <m:r>
                              <a:rPr lang="en-US" sz="1900" b="0" i="1" smtClean="0">
                                <a:solidFill>
                                  <a:schemeClr val="tx1"/>
                                </a:solidFill>
                                <a:latin typeface="Cambria Math" panose="02040503050406030204" pitchFamily="18" charset="0"/>
                              </a:rPr>
                              <m:t>𝑎</m:t>
                            </m:r>
                          </m:e>
                          <m:sub>
                            <m:r>
                              <a:rPr lang="en-US" sz="1900" b="0" i="1" smtClean="0">
                                <a:solidFill>
                                  <a:schemeClr val="tx1"/>
                                </a:solidFill>
                                <a:latin typeface="Cambria Math" panose="02040503050406030204" pitchFamily="18" charset="0"/>
                              </a:rPr>
                              <m:t>0</m:t>
                            </m:r>
                          </m:sub>
                        </m:sSub>
                      </m:num>
                      <m:den>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𝑎</m:t>
                            </m:r>
                          </m:e>
                          <m:sub>
                            <m:r>
                              <a:rPr lang="en-US" sz="1900" b="0" i="1" smtClean="0">
                                <a:solidFill>
                                  <a:schemeClr val="tx1"/>
                                </a:solidFill>
                                <a:latin typeface="Cambria Math" panose="02040503050406030204" pitchFamily="18" charset="0"/>
                              </a:rPr>
                              <m:t>1</m:t>
                            </m:r>
                          </m:sub>
                        </m:sSub>
                      </m:den>
                    </m:f>
                  </m:oMath>
                </a14:m>
                <a:r>
                  <a:rPr lang="en-US" sz="1900" i="1" dirty="0" smtClean="0">
                    <a:solidFill>
                      <a:schemeClr val="tx1"/>
                    </a:solidFill>
                    <a:latin typeface="Times New Roman" panose="02020603050405020304" pitchFamily="18" charset="0"/>
                    <a:cs typeface="Times New Roman" panose="02020603050405020304" pitchFamily="18" charset="0"/>
                  </a:rPr>
                  <a:t>     </a:t>
                </a:r>
                <a:r>
                  <a:rPr lang="en-US" sz="1500" dirty="0">
                    <a:solidFill>
                      <a:schemeClr val="tx1"/>
                    </a:solidFill>
                  </a:rPr>
                  <a:t>(</a:t>
                </a:r>
                <a:r>
                  <a:rPr lang="en-US" sz="1500" dirty="0">
                    <a:solidFill>
                      <a:srgbClr val="996600"/>
                    </a:solidFill>
                  </a:rPr>
                  <a:t>t</a:t>
                </a:r>
                <a:r>
                  <a:rPr lang="en-US" sz="1500" baseline="-25000" dirty="0">
                    <a:solidFill>
                      <a:srgbClr val="996600"/>
                    </a:solidFill>
                  </a:rPr>
                  <a:t>0</a:t>
                </a:r>
                <a:r>
                  <a:rPr lang="en-US" sz="1500" dirty="0">
                    <a:solidFill>
                      <a:srgbClr val="996600"/>
                    </a:solidFill>
                  </a:rPr>
                  <a:t> is now, t</a:t>
                </a:r>
                <a:r>
                  <a:rPr lang="en-US" sz="1500" baseline="-25000" dirty="0">
                    <a:solidFill>
                      <a:srgbClr val="996600"/>
                    </a:solidFill>
                  </a:rPr>
                  <a:t>1 </a:t>
                </a:r>
                <a:r>
                  <a:rPr lang="en-US" sz="1500" dirty="0">
                    <a:solidFill>
                      <a:srgbClr val="996600"/>
                    </a:solidFill>
                  </a:rPr>
                  <a:t>in the past</a:t>
                </a:r>
                <a:r>
                  <a:rPr lang="en-US" sz="1500" dirty="0">
                    <a:solidFill>
                      <a:schemeClr val="tx1"/>
                    </a:solidFill>
                  </a:rPr>
                  <a:t>) </a:t>
                </a:r>
                <a:endParaRPr lang="en-US" sz="1500" i="1" dirty="0">
                  <a:solidFill>
                    <a:schemeClr val="tx1"/>
                  </a:solidFill>
                  <a:latin typeface="Times New Roman" panose="02020603050405020304" pitchFamily="18" charset="0"/>
                  <a:cs typeface="Times New Roman" panose="02020603050405020304" pitchFamily="18" charset="0"/>
                </a:endParaRPr>
              </a:p>
              <a:p>
                <a:r>
                  <a:rPr lang="en-US" sz="1900" dirty="0" smtClean="0">
                    <a:solidFill>
                      <a:schemeClr val="tx1"/>
                    </a:solidFill>
                  </a:rPr>
                  <a:t>1+z</a:t>
                </a:r>
                <a14:m>
                  <m:oMath xmlns:m="http://schemas.openxmlformats.org/officeDocument/2006/math">
                    <m:r>
                      <a:rPr lang="en-US" sz="1900" i="1">
                        <a:solidFill>
                          <a:schemeClr val="tx1"/>
                        </a:solidFill>
                        <a:latin typeface="Cambria Math" panose="02040503050406030204" pitchFamily="18" charset="0"/>
                      </a:rPr>
                      <m:t>=</m:t>
                    </m:r>
                    <m:f>
                      <m:fPr>
                        <m:ctrlPr>
                          <a:rPr lang="en-US" sz="1900" i="1">
                            <a:solidFill>
                              <a:schemeClr val="tx1"/>
                            </a:solidFill>
                            <a:latin typeface="Cambria Math" panose="02040503050406030204" pitchFamily="18" charset="0"/>
                          </a:rPr>
                        </m:ctrlPr>
                      </m:fPr>
                      <m:num>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𝑎</m:t>
                            </m:r>
                          </m:e>
                          <m:sub>
                            <m:r>
                              <a:rPr lang="en-US" sz="1900" b="0" i="1" smtClean="0">
                                <a:solidFill>
                                  <a:schemeClr val="tx1"/>
                                </a:solidFill>
                                <a:latin typeface="Cambria Math" panose="02040503050406030204" pitchFamily="18" charset="0"/>
                              </a:rPr>
                              <m:t>0</m:t>
                            </m:r>
                          </m:sub>
                        </m:sSub>
                      </m:num>
                      <m:den>
                        <m:sSub>
                          <m:sSubPr>
                            <m:ctrlPr>
                              <a:rPr lang="en-US" sz="1900" i="1">
                                <a:solidFill>
                                  <a:schemeClr val="tx1"/>
                                </a:solidFill>
                                <a:latin typeface="Cambria Math" panose="02040503050406030204" pitchFamily="18" charset="0"/>
                              </a:rPr>
                            </m:ctrlPr>
                          </m:sSubPr>
                          <m:e>
                            <m:r>
                              <a:rPr lang="en-US" sz="1900" i="1">
                                <a:solidFill>
                                  <a:schemeClr val="tx1"/>
                                </a:solidFill>
                                <a:latin typeface="Cambria Math" panose="02040503050406030204" pitchFamily="18" charset="0"/>
                              </a:rPr>
                              <m:t>𝑎</m:t>
                            </m:r>
                          </m:e>
                          <m:sub>
                            <m:r>
                              <a:rPr lang="en-US" sz="1900" b="0" i="1" smtClean="0">
                                <a:solidFill>
                                  <a:schemeClr val="tx1"/>
                                </a:solidFill>
                                <a:latin typeface="Cambria Math" panose="02040503050406030204" pitchFamily="18" charset="0"/>
                              </a:rPr>
                              <m:t>1</m:t>
                            </m:r>
                          </m:sub>
                        </m:sSub>
                      </m:den>
                    </m:f>
                  </m:oMath>
                </a14:m>
                <a:r>
                  <a:rPr lang="en-US" sz="1900" i="1" dirty="0" smtClean="0">
                    <a:solidFill>
                      <a:schemeClr val="tx1"/>
                    </a:solidFill>
                  </a:rPr>
                  <a:t> = </a:t>
                </a:r>
                <a14:m>
                  <m:oMath xmlns:m="http://schemas.openxmlformats.org/officeDocument/2006/math">
                    <m:f>
                      <m:fPr>
                        <m:ctrlPr>
                          <a:rPr lang="en-US" sz="1900" i="1">
                            <a:solidFill>
                              <a:schemeClr val="tx1"/>
                            </a:solidFill>
                            <a:latin typeface="Cambria Math" panose="02040503050406030204" pitchFamily="18" charset="0"/>
                          </a:rPr>
                        </m:ctrlPr>
                      </m:fPr>
                      <m:num>
                        <m:r>
                          <a:rPr lang="en-US" sz="1900" b="0" i="1" smtClean="0">
                            <a:solidFill>
                              <a:schemeClr val="tx1"/>
                            </a:solidFill>
                            <a:latin typeface="Cambria Math" panose="02040503050406030204" pitchFamily="18" charset="0"/>
                          </a:rPr>
                          <m:t>1</m:t>
                        </m:r>
                      </m:num>
                      <m:den>
                        <m:r>
                          <a:rPr lang="en-US" sz="1900" b="0" i="1" smtClean="0">
                            <a:solidFill>
                              <a:schemeClr val="tx1"/>
                            </a:solidFill>
                            <a:latin typeface="Cambria Math" panose="02040503050406030204" pitchFamily="18" charset="0"/>
                          </a:rPr>
                          <m:t>𝑎</m:t>
                        </m:r>
                      </m:den>
                    </m:f>
                  </m:oMath>
                </a14:m>
                <a:endParaRPr lang="en-US" sz="1900" b="0" i="1" dirty="0" smtClean="0">
                  <a:solidFill>
                    <a:schemeClr val="tx1"/>
                  </a:solidFill>
                </a:endParaRPr>
              </a:p>
              <a:p>
                <a:r>
                  <a:rPr lang="en-US" sz="1900" i="1" dirty="0" smtClean="0">
                    <a:solidFill>
                      <a:schemeClr val="tx1"/>
                    </a:solidFill>
                  </a:rPr>
                  <a:t>z </a:t>
                </a:r>
                <a:r>
                  <a:rPr lang="en-US" sz="1900" i="1" dirty="0" smtClean="0">
                    <a:solidFill>
                      <a:schemeClr val="tx1"/>
                    </a:solidFill>
                    <a:sym typeface="Symbol" panose="05050102010706020507" pitchFamily="18" charset="2"/>
                  </a:rPr>
                  <a:t>=</a:t>
                </a:r>
                <a:r>
                  <a:rPr lang="en-US" sz="1900" i="1" dirty="0" smtClean="0">
                    <a:solidFill>
                      <a:schemeClr val="tx1"/>
                    </a:solidFill>
                  </a:rPr>
                  <a:t> H </a:t>
                </a:r>
                <a:r>
                  <a:rPr lang="en-US" sz="1800" i="1" dirty="0" err="1">
                    <a:solidFill>
                      <a:schemeClr val="tx1"/>
                    </a:solidFill>
                  </a:rPr>
                  <a:t>d</a:t>
                </a:r>
                <a:r>
                  <a:rPr lang="en-US" sz="1800" i="1" baseline="-25000" dirty="0" err="1">
                    <a:solidFill>
                      <a:schemeClr val="tx1"/>
                    </a:solidFill>
                  </a:rPr>
                  <a:t>p</a:t>
                </a:r>
                <a:r>
                  <a:rPr lang="en-US" sz="1800" i="1" dirty="0">
                    <a:solidFill>
                      <a:schemeClr val="tx1"/>
                    </a:solidFill>
                  </a:rPr>
                  <a:t> </a:t>
                </a:r>
                <a:r>
                  <a:rPr lang="en-US" sz="1800" i="1" dirty="0" smtClean="0">
                    <a:solidFill>
                      <a:schemeClr val="tx1"/>
                    </a:solidFill>
                  </a:rPr>
                  <a:t> (Hubble’s law)</a:t>
                </a:r>
                <a:endParaRPr lang="en-US" sz="1900" i="1" dirty="0">
                  <a:solidFill>
                    <a:schemeClr val="tx1"/>
                  </a:solidFill>
                </a:endParaRPr>
              </a:p>
            </p:txBody>
          </p:sp>
        </mc:Choice>
        <mc:Fallback xmlns="">
          <p:sp>
            <p:nvSpPr>
              <p:cNvPr id="9" name="Subtitle 5"/>
              <p:cNvSpPr txBox="1">
                <a:spLocks noRot="1" noChangeAspect="1" noMove="1" noResize="1" noEditPoints="1" noAdjustHandles="1" noChangeArrowheads="1" noChangeShapeType="1" noTextEdit="1"/>
              </p:cNvSpPr>
              <p:nvPr/>
            </p:nvSpPr>
            <p:spPr>
              <a:xfrm>
                <a:off x="5027370" y="4380717"/>
                <a:ext cx="3449201" cy="2477283"/>
              </a:xfrm>
              <a:prstGeom prst="rect">
                <a:avLst/>
              </a:prstGeom>
              <a:blipFill>
                <a:blip r:embed="rId8"/>
                <a:stretch>
                  <a:fillRect l="-1943" t="-3448" r="-3180" b="-493"/>
                </a:stretch>
              </a:blipFill>
            </p:spPr>
            <p:txBody>
              <a:bodyPr/>
              <a:lstStyle/>
              <a:p>
                <a:r>
                  <a:rPr lang="en-US">
                    <a:noFill/>
                  </a:rPr>
                  <a:t> </a:t>
                </a:r>
              </a:p>
            </p:txBody>
          </p:sp>
        </mc:Fallback>
      </mc:AlternateContent>
      <p:cxnSp>
        <p:nvCxnSpPr>
          <p:cNvPr id="10" name="Straight Connector 9"/>
          <p:cNvCxnSpPr/>
          <p:nvPr/>
        </p:nvCxnSpPr>
        <p:spPr>
          <a:xfrm flipH="1">
            <a:off x="3585365" y="4910387"/>
            <a:ext cx="235238" cy="60541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78756" y="4453087"/>
            <a:ext cx="769763" cy="369332"/>
          </a:xfrm>
          <a:prstGeom prst="rect">
            <a:avLst/>
          </a:prstGeom>
          <a:noFill/>
        </p:spPr>
        <p:txBody>
          <a:bodyPr wrap="none" rtlCol="0">
            <a:spAutoFit/>
          </a:bodyPr>
          <a:lstStyle/>
          <a:p>
            <a:r>
              <a:rPr lang="en-US" dirty="0" smtClean="0"/>
              <a:t>small</a:t>
            </a:r>
            <a:endParaRPr lang="en-US" dirty="0"/>
          </a:p>
        </p:txBody>
      </p:sp>
    </p:spTree>
    <p:extLst>
      <p:ext uri="{BB962C8B-B14F-4D97-AF65-F5344CB8AC3E}">
        <p14:creationId xmlns:p14="http://schemas.microsoft.com/office/powerpoint/2010/main" val="3698355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marL="285750" indent="-285750">
              <a:buFont typeface="Arial" panose="020B0604020202020204" pitchFamily="34" charset="0"/>
              <a:buChar char="•"/>
            </a:pPr>
            <a:r>
              <a:rPr lang="en-GB" sz="1800" dirty="0">
                <a:solidFill>
                  <a:schemeClr val="tx1"/>
                </a:solidFill>
              </a:rPr>
              <a:t>Hubble’s law</a:t>
            </a:r>
            <a:r>
              <a:rPr lang="en-GB" sz="1800" b="1" dirty="0">
                <a:solidFill>
                  <a:schemeClr val="tx1"/>
                </a:solidFill>
              </a:rPr>
              <a:t> </a:t>
            </a:r>
            <a:endParaRPr lang="en-US" sz="1800" b="1" dirty="0">
              <a:solidFill>
                <a:schemeClr val="tx1"/>
              </a:solidFill>
            </a:endParaRPr>
          </a:p>
        </p:txBody>
      </p:sp>
      <p:sp>
        <p:nvSpPr>
          <p:cNvPr id="3" name="Text Placeholder 2"/>
          <p:cNvSpPr>
            <a:spLocks noGrp="1"/>
          </p:cNvSpPr>
          <p:nvPr>
            <p:ph type="body" idx="1"/>
          </p:nvPr>
        </p:nvSpPr>
        <p:spPr/>
        <p:txBody>
          <a:bodyPr/>
          <a:lstStyle/>
          <a:p>
            <a:endParaRPr lang="en-US"/>
          </a:p>
        </p:txBody>
      </p:sp>
      <p:pic>
        <p:nvPicPr>
          <p:cNvPr id="151555" name="Picture 2" descr="hub_1929"/>
          <p:cNvPicPr>
            <a:picLocks noChangeAspect="1" noChangeArrowheads="1"/>
          </p:cNvPicPr>
          <p:nvPr/>
        </p:nvPicPr>
        <p:blipFill>
          <a:blip r:embed="rId2" cstate="print"/>
          <a:srcRect/>
          <a:stretch>
            <a:fillRect/>
          </a:stretch>
        </p:blipFill>
        <p:spPr bwMode="auto">
          <a:xfrm>
            <a:off x="412854" y="2817915"/>
            <a:ext cx="3974377" cy="3162358"/>
          </a:xfrm>
          <a:prstGeom prst="rect">
            <a:avLst/>
          </a:prstGeom>
          <a:noFill/>
          <a:ln w="9525">
            <a:noFill/>
            <a:miter lim="800000"/>
            <a:headEnd/>
            <a:tailEnd/>
          </a:ln>
        </p:spPr>
      </p:pic>
      <p:pic>
        <p:nvPicPr>
          <p:cNvPr id="151556" name="Picture 3" descr="rpk_sn1a"/>
          <p:cNvPicPr>
            <a:picLocks noChangeAspect="1" noChangeArrowheads="1"/>
          </p:cNvPicPr>
          <p:nvPr/>
        </p:nvPicPr>
        <p:blipFill>
          <a:blip r:embed="rId3" cstate="print"/>
          <a:srcRect/>
          <a:stretch>
            <a:fillRect/>
          </a:stretch>
        </p:blipFill>
        <p:spPr bwMode="auto">
          <a:xfrm>
            <a:off x="4397948" y="2765538"/>
            <a:ext cx="3909191" cy="3190903"/>
          </a:xfrm>
          <a:prstGeom prst="rect">
            <a:avLst/>
          </a:prstGeom>
          <a:noFill/>
          <a:ln w="9525">
            <a:noFill/>
            <a:miter lim="800000"/>
            <a:headEnd/>
            <a:tailEnd/>
          </a:ln>
        </p:spPr>
      </p:pic>
      <p:sp>
        <p:nvSpPr>
          <p:cNvPr id="151557" name="Text Box 5"/>
          <p:cNvSpPr txBox="1">
            <a:spLocks noChangeArrowheads="1"/>
          </p:cNvSpPr>
          <p:nvPr/>
        </p:nvSpPr>
        <p:spPr bwMode="auto">
          <a:xfrm>
            <a:off x="376238" y="1423574"/>
            <a:ext cx="3424238" cy="1341438"/>
          </a:xfrm>
          <a:prstGeom prst="rect">
            <a:avLst/>
          </a:prstGeom>
          <a:noFill/>
          <a:ln w="9525" algn="ctr">
            <a:noFill/>
            <a:miter lim="800000"/>
            <a:headEnd/>
            <a:tailEnd/>
          </a:ln>
        </p:spPr>
        <p:txBody>
          <a:bodyPr>
            <a:spAutoFit/>
          </a:bodyPr>
          <a:lstStyle/>
          <a:p>
            <a:pPr algn="ctr" eaLnBrk="1" hangingPunct="1"/>
            <a:r>
              <a:rPr lang="en-GB" sz="2000" i="1" dirty="0">
                <a:latin typeface="Times New Roman" pitchFamily="18" charset="0"/>
              </a:rPr>
              <a:t>V = H</a:t>
            </a:r>
            <a:r>
              <a:rPr lang="en-GB" sz="2000" i="1" baseline="-25000" dirty="0">
                <a:latin typeface="Times New Roman" pitchFamily="18" charset="0"/>
              </a:rPr>
              <a:t>0</a:t>
            </a:r>
            <a:r>
              <a:rPr lang="en-GB" sz="2000" i="1" dirty="0">
                <a:latin typeface="Times New Roman" pitchFamily="18" charset="0"/>
              </a:rPr>
              <a:t> D</a:t>
            </a:r>
          </a:p>
          <a:p>
            <a:pPr algn="ctr" eaLnBrk="1" hangingPunct="1"/>
            <a:endParaRPr lang="en-GB" sz="2000" i="1" dirty="0">
              <a:latin typeface="Times New Roman" pitchFamily="18" charset="0"/>
            </a:endParaRPr>
          </a:p>
          <a:p>
            <a:pPr algn="ctr" eaLnBrk="1" hangingPunct="1"/>
            <a:r>
              <a:rPr lang="en-GB" sz="2000" i="1" dirty="0">
                <a:latin typeface="Times New Roman" pitchFamily="18" charset="0"/>
              </a:rPr>
              <a:t>H</a:t>
            </a:r>
            <a:r>
              <a:rPr lang="en-GB" sz="2000" i="1" baseline="-25000" dirty="0">
                <a:latin typeface="Times New Roman" pitchFamily="18" charset="0"/>
              </a:rPr>
              <a:t>0 </a:t>
            </a:r>
            <a:r>
              <a:rPr lang="en-GB" sz="2000" i="1" dirty="0">
                <a:latin typeface="Times New Roman" pitchFamily="18" charset="0"/>
              </a:rPr>
              <a:t>= 71 ± 4 km/s/</a:t>
            </a:r>
            <a:r>
              <a:rPr lang="en-GB" sz="2000" i="1" dirty="0" err="1">
                <a:latin typeface="Times New Roman" pitchFamily="18" charset="0"/>
              </a:rPr>
              <a:t>Mpc</a:t>
            </a:r>
            <a:r>
              <a:rPr lang="en-GB" sz="2000" i="1" dirty="0">
                <a:latin typeface="Times New Roman" pitchFamily="18" charset="0"/>
              </a:rPr>
              <a:t> </a:t>
            </a:r>
          </a:p>
          <a:p>
            <a:pPr algn="ctr" eaLnBrk="1" hangingPunct="1"/>
            <a:endParaRPr lang="en-GB" sz="2000" dirty="0">
              <a:latin typeface="Times New Roman" pitchFamily="18" charset="0"/>
            </a:endParaRPr>
          </a:p>
        </p:txBody>
      </p:sp>
      <p:sp>
        <p:nvSpPr>
          <p:cNvPr id="151558" name="Text Box 6"/>
          <p:cNvSpPr txBox="1">
            <a:spLocks noChangeArrowheads="1"/>
          </p:cNvSpPr>
          <p:nvPr/>
        </p:nvSpPr>
        <p:spPr bwMode="auto">
          <a:xfrm rot="5400000">
            <a:off x="-607219" y="4112113"/>
            <a:ext cx="1590675" cy="376238"/>
          </a:xfrm>
          <a:prstGeom prst="rect">
            <a:avLst/>
          </a:prstGeom>
          <a:solidFill>
            <a:schemeClr val="tx1"/>
          </a:solidFill>
          <a:ln w="9525" algn="ctr">
            <a:solidFill>
              <a:schemeClr val="tx1"/>
            </a:solidFill>
            <a:miter lim="800000"/>
            <a:headEnd/>
            <a:tailEnd/>
          </a:ln>
        </p:spPr>
        <p:txBody>
          <a:bodyPr wrap="none">
            <a:spAutoFit/>
          </a:bodyPr>
          <a:lstStyle/>
          <a:p>
            <a:pPr algn="ctr" eaLnBrk="1" hangingPunct="1"/>
            <a:r>
              <a:rPr lang="en-GB" dirty="0">
                <a:solidFill>
                  <a:schemeClr val="bg1"/>
                </a:solidFill>
                <a:latin typeface="Times New Roman" pitchFamily="18" charset="0"/>
              </a:rPr>
              <a:t>(Hubble, 1929)</a:t>
            </a:r>
          </a:p>
        </p:txBody>
      </p:sp>
      <p:sp>
        <p:nvSpPr>
          <p:cNvPr id="151559" name="Text Box 7"/>
          <p:cNvSpPr txBox="1">
            <a:spLocks noChangeArrowheads="1"/>
          </p:cNvSpPr>
          <p:nvPr/>
        </p:nvSpPr>
        <p:spPr bwMode="auto">
          <a:xfrm>
            <a:off x="1870126" y="6308725"/>
            <a:ext cx="5373587" cy="400110"/>
          </a:xfrm>
          <a:prstGeom prst="rect">
            <a:avLst/>
          </a:prstGeom>
          <a:noFill/>
          <a:ln w="9525" algn="ctr">
            <a:noFill/>
            <a:miter lim="800000"/>
            <a:headEnd/>
            <a:tailEnd/>
          </a:ln>
        </p:spPr>
        <p:txBody>
          <a:bodyPr wrap="none">
            <a:spAutoFit/>
          </a:bodyPr>
          <a:lstStyle/>
          <a:p>
            <a:pPr algn="ctr" eaLnBrk="1" hangingPunct="1"/>
            <a:r>
              <a:rPr lang="en-GB" sz="2000" i="1" dirty="0">
                <a:latin typeface="Times New Roman" pitchFamily="18" charset="0"/>
              </a:rPr>
              <a:t>Rem : 1 parsec ~ 3.262 light years ~ 3.1×10</a:t>
            </a:r>
            <a:r>
              <a:rPr lang="en-GB" sz="2000" i="1" baseline="30000" dirty="0">
                <a:latin typeface="Times New Roman" pitchFamily="18" charset="0"/>
              </a:rPr>
              <a:t>13</a:t>
            </a:r>
            <a:r>
              <a:rPr lang="en-GB" sz="2000" i="1" dirty="0">
                <a:latin typeface="Times New Roman" pitchFamily="18" charset="0"/>
              </a:rPr>
              <a:t> km  </a:t>
            </a:r>
          </a:p>
        </p:txBody>
      </p:sp>
      <p:sp>
        <p:nvSpPr>
          <p:cNvPr id="8" name="Title 1"/>
          <p:cNvSpPr txBox="1">
            <a:spLocks/>
          </p:cNvSpPr>
          <p:nvPr/>
        </p:nvSpPr>
        <p:spPr bwMode="auto">
          <a:xfrm>
            <a:off x="473670" y="245544"/>
            <a:ext cx="7772400" cy="407601"/>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kern="0" dirty="0" smtClean="0">
                <a:solidFill>
                  <a:schemeClr val="tx1"/>
                </a:solidFill>
              </a:rPr>
              <a:t>I- Observed Universe</a:t>
            </a:r>
            <a:endParaRPr lang="en-US" kern="0" dirty="0">
              <a:solidFill>
                <a:schemeClr val="tx1"/>
              </a:solidFill>
            </a:endParaRPr>
          </a:p>
        </p:txBody>
      </p:sp>
      <p:sp>
        <p:nvSpPr>
          <p:cNvPr id="11" name="TextBox 10"/>
          <p:cNvSpPr txBox="1"/>
          <p:nvPr/>
        </p:nvSpPr>
        <p:spPr>
          <a:xfrm>
            <a:off x="508719" y="799482"/>
            <a:ext cx="1755673" cy="369332"/>
          </a:xfrm>
          <a:prstGeom prst="rect">
            <a:avLst/>
          </a:prstGeom>
          <a:noFill/>
        </p:spPr>
        <p:txBody>
          <a:bodyPr wrap="none" rtlCol="0">
            <a:spAutoFit/>
          </a:bodyPr>
          <a:lstStyle/>
          <a:p>
            <a:pPr marL="285750" indent="-285750">
              <a:buFont typeface="Arial" panose="020B0604020202020204" pitchFamily="34" charset="0"/>
              <a:buChar char="•"/>
            </a:pPr>
            <a:r>
              <a:rPr lang="en-GB" i="1" dirty="0">
                <a:latin typeface="+mj-lt"/>
              </a:rPr>
              <a:t>Hubble’s law</a:t>
            </a:r>
            <a:r>
              <a:rPr lang="en-GB" b="1" i="1" dirty="0">
                <a:solidFill>
                  <a:srgbClr val="FF9900"/>
                </a:solidFill>
                <a:latin typeface="+mj-lt"/>
              </a:rPr>
              <a:t> </a:t>
            </a:r>
            <a:endParaRPr lang="en-US" i="1" dirty="0">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idx="1"/>
          </p:nvPr>
        </p:nvSpPr>
        <p:spPr/>
        <p:txBody>
          <a:bodyPr/>
          <a:lstStyle/>
          <a:p>
            <a:endParaRPr lang="en-US" dirty="0"/>
          </a:p>
        </p:txBody>
      </p:sp>
      <p:pic>
        <p:nvPicPr>
          <p:cNvPr id="153604" name="Picture 2" descr="HolmdelHorn"/>
          <p:cNvPicPr>
            <a:picLocks noChangeAspect="1" noChangeArrowheads="1"/>
          </p:cNvPicPr>
          <p:nvPr/>
        </p:nvPicPr>
        <p:blipFill>
          <a:blip r:embed="rId2" cstate="print"/>
          <a:srcRect/>
          <a:stretch>
            <a:fillRect/>
          </a:stretch>
        </p:blipFill>
        <p:spPr bwMode="auto">
          <a:xfrm>
            <a:off x="0" y="1631371"/>
            <a:ext cx="7570747" cy="4222171"/>
          </a:xfrm>
          <a:prstGeom prst="rect">
            <a:avLst/>
          </a:prstGeom>
          <a:noFill/>
          <a:ln w="9525">
            <a:noFill/>
            <a:miter lim="800000"/>
            <a:headEnd/>
            <a:tailEnd/>
          </a:ln>
        </p:spPr>
      </p:pic>
      <p:pic>
        <p:nvPicPr>
          <p:cNvPr id="153605" name="Picture 3" descr="penzias_wilson"/>
          <p:cNvPicPr>
            <a:picLocks noChangeAspect="1" noChangeArrowheads="1"/>
          </p:cNvPicPr>
          <p:nvPr/>
        </p:nvPicPr>
        <p:blipFill>
          <a:blip r:embed="rId3" cstate="print"/>
          <a:srcRect/>
          <a:stretch>
            <a:fillRect/>
          </a:stretch>
        </p:blipFill>
        <p:spPr bwMode="auto">
          <a:xfrm>
            <a:off x="6745076" y="4244180"/>
            <a:ext cx="2417402" cy="1806792"/>
          </a:xfrm>
          <a:prstGeom prst="rect">
            <a:avLst/>
          </a:prstGeom>
          <a:noFill/>
          <a:ln w="9525">
            <a:noFill/>
            <a:miter lim="800000"/>
            <a:headEnd/>
            <a:tailEnd/>
          </a:ln>
        </p:spPr>
      </p:pic>
      <p:sp>
        <p:nvSpPr>
          <p:cNvPr id="153606" name="Text Box 4"/>
          <p:cNvSpPr txBox="1">
            <a:spLocks noChangeArrowheads="1"/>
          </p:cNvSpPr>
          <p:nvPr/>
        </p:nvSpPr>
        <p:spPr bwMode="auto">
          <a:xfrm>
            <a:off x="6734708" y="6021238"/>
            <a:ext cx="2427770" cy="830997"/>
          </a:xfrm>
          <a:prstGeom prst="rect">
            <a:avLst/>
          </a:prstGeom>
          <a:solidFill>
            <a:schemeClr val="accent2"/>
          </a:solidFill>
          <a:ln w="9525">
            <a:solidFill>
              <a:schemeClr val="accent2"/>
            </a:solidFill>
            <a:miter lim="800000"/>
            <a:headEnd/>
            <a:tailEnd/>
          </a:ln>
        </p:spPr>
        <p:txBody>
          <a:bodyPr wrap="square">
            <a:spAutoFit/>
          </a:bodyPr>
          <a:lstStyle/>
          <a:p>
            <a:pPr algn="ctr" eaLnBrk="1" hangingPunct="1"/>
            <a:r>
              <a:rPr lang="fr-FR" sz="2400" dirty="0">
                <a:solidFill>
                  <a:schemeClr val="bg1"/>
                </a:solidFill>
                <a:latin typeface="Script MT Bold" panose="03040602040607080904" pitchFamily="66" charset="0"/>
              </a:rPr>
              <a:t>Penzias &amp; Wilson</a:t>
            </a:r>
          </a:p>
          <a:p>
            <a:pPr algn="ctr" eaLnBrk="1" hangingPunct="1"/>
            <a:r>
              <a:rPr lang="fr-FR" sz="2400" dirty="0">
                <a:solidFill>
                  <a:schemeClr val="bg1"/>
                </a:solidFill>
                <a:latin typeface="Script MT Bold" panose="03040602040607080904" pitchFamily="66" charset="0"/>
              </a:rPr>
              <a:t>Nobel </a:t>
            </a:r>
            <a:r>
              <a:rPr lang="fr-FR" sz="2400" dirty="0" err="1">
                <a:solidFill>
                  <a:schemeClr val="bg1"/>
                </a:solidFill>
                <a:latin typeface="Script MT Bold" panose="03040602040607080904" pitchFamily="66" charset="0"/>
              </a:rPr>
              <a:t>Prize</a:t>
            </a:r>
            <a:r>
              <a:rPr lang="fr-FR" sz="2400" dirty="0">
                <a:solidFill>
                  <a:schemeClr val="bg1"/>
                </a:solidFill>
                <a:latin typeface="Script MT Bold" panose="03040602040607080904" pitchFamily="66" charset="0"/>
              </a:rPr>
              <a:t> 1978</a:t>
            </a:r>
          </a:p>
        </p:txBody>
      </p:sp>
      <p:sp>
        <p:nvSpPr>
          <p:cNvPr id="153607" name="Text Box 5"/>
          <p:cNvSpPr txBox="1">
            <a:spLocks noChangeArrowheads="1"/>
          </p:cNvSpPr>
          <p:nvPr/>
        </p:nvSpPr>
        <p:spPr bwMode="auto">
          <a:xfrm>
            <a:off x="0" y="5791177"/>
            <a:ext cx="1180889" cy="1077218"/>
          </a:xfrm>
          <a:prstGeom prst="rect">
            <a:avLst/>
          </a:prstGeom>
          <a:solidFill>
            <a:schemeClr val="accent2"/>
          </a:solidFill>
          <a:ln w="9525">
            <a:noFill/>
            <a:miter lim="800000"/>
            <a:headEnd/>
            <a:tailEnd/>
          </a:ln>
        </p:spPr>
        <p:txBody>
          <a:bodyPr wrap="square">
            <a:spAutoFit/>
          </a:bodyPr>
          <a:lstStyle/>
          <a:p>
            <a:pPr algn="ctr" eaLnBrk="1" hangingPunct="1"/>
            <a:r>
              <a:rPr lang="fr-FR" sz="1600" dirty="0">
                <a:solidFill>
                  <a:schemeClr val="bg1"/>
                </a:solidFill>
                <a:latin typeface="Script MT Bold" panose="03040602040607080904" pitchFamily="66" charset="0"/>
              </a:rPr>
              <a:t>First</a:t>
            </a:r>
          </a:p>
          <a:p>
            <a:pPr algn="ctr" eaLnBrk="1" hangingPunct="1"/>
            <a:r>
              <a:rPr lang="fr-FR" sz="1600" dirty="0" err="1">
                <a:solidFill>
                  <a:schemeClr val="bg1"/>
                </a:solidFill>
                <a:latin typeface="Script MT Bold" panose="03040602040607080904" pitchFamily="66" charset="0"/>
              </a:rPr>
              <a:t>detection</a:t>
            </a:r>
            <a:endParaRPr lang="fr-FR" sz="1600" dirty="0">
              <a:solidFill>
                <a:schemeClr val="bg1"/>
              </a:solidFill>
              <a:latin typeface="Script MT Bold" panose="03040602040607080904" pitchFamily="66" charset="0"/>
            </a:endParaRPr>
          </a:p>
          <a:p>
            <a:pPr algn="ctr" eaLnBrk="1" hangingPunct="1"/>
            <a:r>
              <a:rPr lang="fr-FR" sz="1600" dirty="0">
                <a:solidFill>
                  <a:schemeClr val="bg1"/>
                </a:solidFill>
                <a:latin typeface="Script MT Bold" panose="03040602040607080904" pitchFamily="66" charset="0"/>
              </a:rPr>
              <a:t>1965</a:t>
            </a:r>
          </a:p>
          <a:p>
            <a:pPr algn="ctr" eaLnBrk="1" hangingPunct="1"/>
            <a:r>
              <a:rPr lang="fr-FR" sz="1600" dirty="0">
                <a:solidFill>
                  <a:schemeClr val="bg1"/>
                </a:solidFill>
                <a:latin typeface="Script MT Bold" panose="03040602040607080904" pitchFamily="66" charset="0"/>
              </a:rPr>
              <a:t>at 7.35 cm</a:t>
            </a:r>
          </a:p>
        </p:txBody>
      </p:sp>
      <p:sp>
        <p:nvSpPr>
          <p:cNvPr id="9" name="Title 1"/>
          <p:cNvSpPr txBox="1">
            <a:spLocks/>
          </p:cNvSpPr>
          <p:nvPr/>
        </p:nvSpPr>
        <p:spPr bwMode="auto">
          <a:xfrm>
            <a:off x="473670" y="245544"/>
            <a:ext cx="7772400" cy="407601"/>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kern="0" dirty="0" smtClean="0">
                <a:solidFill>
                  <a:schemeClr val="accent1"/>
                </a:solidFill>
              </a:rPr>
              <a:t>I- Observed Universe</a:t>
            </a:r>
            <a:endParaRPr lang="en-US" kern="0" dirty="0"/>
          </a:p>
        </p:txBody>
      </p:sp>
      <p:sp>
        <p:nvSpPr>
          <p:cNvPr id="3" name="TextBox 2"/>
          <p:cNvSpPr txBox="1"/>
          <p:nvPr/>
        </p:nvSpPr>
        <p:spPr>
          <a:xfrm>
            <a:off x="94195" y="825488"/>
            <a:ext cx="4435830" cy="369332"/>
          </a:xfrm>
          <a:prstGeom prst="rect">
            <a:avLst/>
          </a:prstGeom>
          <a:noFill/>
        </p:spPr>
        <p:txBody>
          <a:bodyPr wrap="none" rtlCol="0">
            <a:spAutoFit/>
          </a:bodyPr>
          <a:lstStyle/>
          <a:p>
            <a:pPr marL="285750" indent="-285750">
              <a:buFont typeface="Arial" panose="020B0604020202020204" pitchFamily="34" charset="0"/>
              <a:buChar char="•"/>
            </a:pPr>
            <a:r>
              <a:rPr lang="en-US" i="1" dirty="0" smtClean="0"/>
              <a:t>Cosmic Microwave Background (CMB)</a:t>
            </a:r>
            <a:endParaRPr lang="en-US"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79" name="Picture 3"/>
          <p:cNvPicPr>
            <a:picLocks noChangeAspect="1" noChangeArrowheads="1"/>
          </p:cNvPicPr>
          <p:nvPr/>
        </p:nvPicPr>
        <p:blipFill>
          <a:blip r:embed="rId2" cstate="print"/>
          <a:srcRect/>
          <a:stretch>
            <a:fillRect/>
          </a:stretch>
        </p:blipFill>
        <p:spPr bwMode="auto">
          <a:xfrm>
            <a:off x="7000639" y="1712196"/>
            <a:ext cx="1988215" cy="2801290"/>
          </a:xfrm>
          <a:prstGeom prst="rect">
            <a:avLst/>
          </a:prstGeom>
          <a:solidFill>
            <a:schemeClr val="tx1"/>
          </a:solidFill>
          <a:effectLst>
            <a:outerShdw blurRad="50800" dist="50800" dir="5400000" algn="ctr" rotWithShape="0">
              <a:schemeClr val="tx1"/>
            </a:outerShdw>
          </a:effectLst>
        </p:spPr>
      </p:pic>
      <p:pic>
        <p:nvPicPr>
          <p:cNvPr id="66563" name="Picture 3" descr="spectrum"/>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57595" y="1683415"/>
            <a:ext cx="6678683" cy="4795110"/>
          </a:xfrm>
          <a:prstGeom prst="rect">
            <a:avLst/>
          </a:prstGeom>
          <a:noFill/>
          <a:ln w="9525">
            <a:noFill/>
            <a:miter lim="800000"/>
            <a:headEnd/>
            <a:tailEnd/>
          </a:ln>
        </p:spPr>
      </p:pic>
      <p:sp>
        <p:nvSpPr>
          <p:cNvPr id="6" name="Title 1"/>
          <p:cNvSpPr txBox="1">
            <a:spLocks/>
          </p:cNvSpPr>
          <p:nvPr/>
        </p:nvSpPr>
        <p:spPr bwMode="auto">
          <a:xfrm>
            <a:off x="643825" y="443637"/>
            <a:ext cx="7772400" cy="407601"/>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ctr" rtl="0" eaLnBrk="0" fontAlgn="base" hangingPunct="0">
              <a:spcBef>
                <a:spcPct val="0"/>
              </a:spcBef>
              <a:spcAft>
                <a:spcPct val="0"/>
              </a:spcAft>
              <a:defRPr sz="4400" i="1">
                <a:solidFill>
                  <a:schemeClr val="tx2"/>
                </a:solidFill>
                <a:latin typeface="+mj-lt"/>
                <a:ea typeface="+mj-ea"/>
                <a:cs typeface="+mj-cs"/>
              </a:defRPr>
            </a:lvl1pPr>
            <a:lvl2pPr algn="ctr" rtl="0" eaLnBrk="0" fontAlgn="base" hangingPunct="0">
              <a:spcBef>
                <a:spcPct val="0"/>
              </a:spcBef>
              <a:spcAft>
                <a:spcPct val="0"/>
              </a:spcAft>
              <a:defRPr sz="4400" i="1">
                <a:solidFill>
                  <a:schemeClr val="tx2"/>
                </a:solidFill>
                <a:latin typeface="Times New Roman" pitchFamily="18" charset="0"/>
              </a:defRPr>
            </a:lvl2pPr>
            <a:lvl3pPr algn="ctr" rtl="0" eaLnBrk="0" fontAlgn="base" hangingPunct="0">
              <a:spcBef>
                <a:spcPct val="0"/>
              </a:spcBef>
              <a:spcAft>
                <a:spcPct val="0"/>
              </a:spcAft>
              <a:defRPr sz="4400" i="1">
                <a:solidFill>
                  <a:schemeClr val="tx2"/>
                </a:solidFill>
                <a:latin typeface="Times New Roman" pitchFamily="18" charset="0"/>
              </a:defRPr>
            </a:lvl3pPr>
            <a:lvl4pPr algn="ctr" rtl="0" eaLnBrk="0" fontAlgn="base" hangingPunct="0">
              <a:spcBef>
                <a:spcPct val="0"/>
              </a:spcBef>
              <a:spcAft>
                <a:spcPct val="0"/>
              </a:spcAft>
              <a:defRPr sz="4400" i="1">
                <a:solidFill>
                  <a:schemeClr val="tx2"/>
                </a:solidFill>
                <a:latin typeface="Times New Roman" pitchFamily="18" charset="0"/>
              </a:defRPr>
            </a:lvl4pPr>
            <a:lvl5pPr algn="ctr" rtl="0" eaLnBrk="0" fontAlgn="base" hangingPunct="0">
              <a:spcBef>
                <a:spcPct val="0"/>
              </a:spcBef>
              <a:spcAft>
                <a:spcPct val="0"/>
              </a:spcAft>
              <a:defRPr sz="4400" i="1">
                <a:solidFill>
                  <a:schemeClr val="tx2"/>
                </a:solidFill>
                <a:latin typeface="Times New Roman" pitchFamily="18" charset="0"/>
              </a:defRPr>
            </a:lvl5pPr>
            <a:lvl6pPr marL="457200" algn="ctr" rtl="0" eaLnBrk="0" fontAlgn="base" hangingPunct="0">
              <a:spcBef>
                <a:spcPct val="0"/>
              </a:spcBef>
              <a:spcAft>
                <a:spcPct val="0"/>
              </a:spcAft>
              <a:defRPr sz="4400" i="1">
                <a:solidFill>
                  <a:schemeClr val="tx2"/>
                </a:solidFill>
                <a:latin typeface="Times New Roman" pitchFamily="18" charset="0"/>
              </a:defRPr>
            </a:lvl6pPr>
            <a:lvl7pPr marL="914400" algn="ctr" rtl="0" eaLnBrk="0" fontAlgn="base" hangingPunct="0">
              <a:spcBef>
                <a:spcPct val="0"/>
              </a:spcBef>
              <a:spcAft>
                <a:spcPct val="0"/>
              </a:spcAft>
              <a:defRPr sz="4400" i="1">
                <a:solidFill>
                  <a:schemeClr val="tx2"/>
                </a:solidFill>
                <a:latin typeface="Times New Roman" pitchFamily="18" charset="0"/>
              </a:defRPr>
            </a:lvl7pPr>
            <a:lvl8pPr marL="1371600" algn="ctr" rtl="0" eaLnBrk="0" fontAlgn="base" hangingPunct="0">
              <a:spcBef>
                <a:spcPct val="0"/>
              </a:spcBef>
              <a:spcAft>
                <a:spcPct val="0"/>
              </a:spcAft>
              <a:defRPr sz="4400" i="1">
                <a:solidFill>
                  <a:schemeClr val="tx2"/>
                </a:solidFill>
                <a:latin typeface="Times New Roman" pitchFamily="18" charset="0"/>
              </a:defRPr>
            </a:lvl8pPr>
            <a:lvl9pPr marL="1828800" algn="ctr" rtl="0" eaLnBrk="0" fontAlgn="base" hangingPunct="0">
              <a:spcBef>
                <a:spcPct val="0"/>
              </a:spcBef>
              <a:spcAft>
                <a:spcPct val="0"/>
              </a:spcAft>
              <a:defRPr sz="4400" i="1">
                <a:solidFill>
                  <a:schemeClr val="tx2"/>
                </a:solidFill>
                <a:latin typeface="Times New Roman" pitchFamily="18" charset="0"/>
              </a:defRPr>
            </a:lvl9pPr>
          </a:lstStyle>
          <a:p>
            <a:r>
              <a:rPr lang="en-US" sz="2400" kern="0" dirty="0" smtClean="0">
                <a:solidFill>
                  <a:schemeClr val="tx1"/>
                </a:solidFill>
              </a:rPr>
              <a:t>I- Observed Universe</a:t>
            </a:r>
            <a:endParaRPr lang="en-US" kern="0" dirty="0">
              <a:solidFill>
                <a:schemeClr val="tx1"/>
              </a:solidFill>
            </a:endParaRPr>
          </a:p>
        </p:txBody>
      </p:sp>
      <p:sp>
        <p:nvSpPr>
          <p:cNvPr id="7" name="TextBox 6"/>
          <p:cNvSpPr txBox="1"/>
          <p:nvPr/>
        </p:nvSpPr>
        <p:spPr>
          <a:xfrm>
            <a:off x="94195" y="825488"/>
            <a:ext cx="4586512" cy="646331"/>
          </a:xfrm>
          <a:prstGeom prst="rect">
            <a:avLst/>
          </a:prstGeom>
          <a:noFill/>
        </p:spPr>
        <p:txBody>
          <a:bodyPr wrap="none" rtlCol="0">
            <a:spAutoFit/>
          </a:bodyPr>
          <a:lstStyle/>
          <a:p>
            <a:pPr marL="285750" indent="-285750">
              <a:buFont typeface="Arial" panose="020B0604020202020204" pitchFamily="34" charset="0"/>
              <a:buChar char="•"/>
            </a:pPr>
            <a:endParaRPr lang="en-US" i="1" dirty="0" smtClean="0"/>
          </a:p>
          <a:p>
            <a:pPr marL="285750" indent="-285750">
              <a:buFont typeface="Arial" panose="020B0604020202020204" pitchFamily="34" charset="0"/>
              <a:buChar char="•"/>
            </a:pPr>
            <a:r>
              <a:rPr lang="en-US" i="1" dirty="0" smtClean="0"/>
              <a:t>Cosmic Microwave Background (CMB)</a:t>
            </a:r>
            <a:endParaRPr lang="en-US" i="1" dirty="0"/>
          </a:p>
        </p:txBody>
      </p:sp>
      <p:pic>
        <p:nvPicPr>
          <p:cNvPr id="8" name="Picture 6" descr="080997_5yrFullSky_WMAP_1600B"/>
          <p:cNvPicPr>
            <a:picLocks noChangeAspect="1" noChangeArrowheads="1"/>
          </p:cNvPicPr>
          <p:nvPr/>
        </p:nvPicPr>
        <p:blipFill>
          <a:blip r:embed="rId4"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000640" y="5174585"/>
            <a:ext cx="1988215" cy="1491161"/>
          </a:xfrm>
          <a:prstGeom prst="rect">
            <a:avLst/>
          </a:prstGeom>
          <a:solidFill>
            <a:schemeClr val="tx1"/>
          </a:solid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5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View">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TM03457515[[fn=View]]</Template>
  <TotalTime>5952</TotalTime>
  <Words>1440</Words>
  <Application>Microsoft Office PowerPoint</Application>
  <PresentationFormat>On-screen Show (4:3)</PresentationFormat>
  <Paragraphs>310</Paragraphs>
  <Slides>40</Slides>
  <Notes>5</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56" baseType="lpstr">
      <vt:lpstr>Arial</vt:lpstr>
      <vt:lpstr>Arial Narrow</vt:lpstr>
      <vt:lpstr>Calibri</vt:lpstr>
      <vt:lpstr>Cambria</vt:lpstr>
      <vt:lpstr>Cambria Math</vt:lpstr>
      <vt:lpstr>Century Schoolbook</vt:lpstr>
      <vt:lpstr>Mathematica1</vt:lpstr>
      <vt:lpstr>Script MT Bold</vt:lpstr>
      <vt:lpstr>Symbol</vt:lpstr>
      <vt:lpstr>Times</vt:lpstr>
      <vt:lpstr>Times New Roman</vt:lpstr>
      <vt:lpstr>Wingdings</vt:lpstr>
      <vt:lpstr>Wingdings 2</vt:lpstr>
      <vt:lpstr>View</vt:lpstr>
      <vt:lpstr>Equation</vt:lpstr>
      <vt:lpstr>Microsoft Equation 3.0</vt:lpstr>
      <vt:lpstr>Gravitation and Cosmology I  Introduction to Cosmology</vt:lpstr>
      <vt:lpstr>Content</vt:lpstr>
      <vt:lpstr>PowerPoint Presentation</vt:lpstr>
      <vt:lpstr>PowerPoint Presentation</vt:lpstr>
      <vt:lpstr>Isotropic universe at large scales  100 Mpc </vt:lpstr>
      <vt:lpstr>I- Observed Universe</vt:lpstr>
      <vt:lpstr>Hubble’s law </vt:lpstr>
      <vt:lpstr>PowerPoint Presentation</vt:lpstr>
      <vt:lpstr>PowerPoint Presentation</vt:lpstr>
      <vt:lpstr>PowerPoint Presentation</vt:lpstr>
      <vt:lpstr>PowerPoint Presentation</vt:lpstr>
      <vt:lpstr>II- General Relativity and Cosmology</vt:lpstr>
      <vt:lpstr>PowerPoint Presentation</vt:lpstr>
      <vt:lpstr>ii- Curvature and Einstein’s Equation </vt:lpstr>
      <vt:lpstr>ii- Curvature and Einstein’s Equation </vt:lpstr>
      <vt:lpstr>iii- The cosmological principle</vt:lpstr>
      <vt:lpstr>iv- Friedmann Equations</vt:lpstr>
      <vt:lpstr>iv- Friedmann Equations: Newtonian dynamics</vt:lpstr>
      <vt:lpstr>III- Cosmological Eras</vt:lpstr>
      <vt:lpstr>PowerPoint Presentation</vt:lpstr>
      <vt:lpstr>Friedmann Equations:</vt:lpstr>
      <vt:lpstr>PowerPoint Presentation</vt:lpstr>
      <vt:lpstr>IV- Dark Matter</vt:lpstr>
      <vt:lpstr>PowerPoint Presentation</vt:lpstr>
      <vt:lpstr>Indirect arguments for Dark Matter</vt:lpstr>
      <vt:lpstr>PowerPoint Presentation</vt:lpstr>
      <vt:lpstr>PowerPoint Presentation</vt:lpstr>
      <vt:lpstr>PowerPoint Presentation</vt:lpstr>
      <vt:lpstr>PowerPoint Presentation</vt:lpstr>
      <vt:lpstr>PowerPoint Presentation</vt:lpstr>
      <vt:lpstr>Type-IA Supernovae</vt:lpstr>
      <vt:lpstr>PowerPoint Presentation</vt:lpstr>
      <vt:lpstr>Cosmological Acceleration</vt:lpstr>
      <vt:lpstr>Cosmic Concordance</vt:lpstr>
      <vt:lpstr>VI- Particle Physics  and  Cosmology</vt:lpstr>
      <vt:lpstr>Dark Matter Particle </vt:lpstr>
      <vt:lpstr> Embarrassment with Dark Energy</vt:lpstr>
      <vt:lpstr>PowerPoint Presentation</vt:lpstr>
      <vt:lpstr>Conclusions</vt:lpstr>
      <vt:lpstr>PowerPoint Presentation</vt:lpstr>
    </vt:vector>
  </TitlesOfParts>
  <Company>University of California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Matter and Dark Energy</dc:title>
  <dc:creator>Hitoshi Murayama</dc:creator>
  <cp:lastModifiedBy>Adel.Awad</cp:lastModifiedBy>
  <cp:revision>198</cp:revision>
  <dcterms:created xsi:type="dcterms:W3CDTF">2001-09-05T04:44:58Z</dcterms:created>
  <dcterms:modified xsi:type="dcterms:W3CDTF">2016-12-07T06:13:06Z</dcterms:modified>
</cp:coreProperties>
</file>