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83" r:id="rId7"/>
    <p:sldId id="262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6" r:id="rId19"/>
    <p:sldId id="277" r:id="rId20"/>
    <p:sldId id="278" r:id="rId21"/>
    <p:sldId id="279" r:id="rId22"/>
    <p:sldId id="280" r:id="rId23"/>
    <p:sldId id="281" r:id="rId24"/>
    <p:sldId id="286" r:id="rId25"/>
    <p:sldId id="28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13" autoAdjust="0"/>
    <p:restoredTop sz="94660"/>
  </p:normalViewPr>
  <p:slideViewPr>
    <p:cSldViewPr snapToGrid="0">
      <p:cViewPr varScale="1">
        <p:scale>
          <a:sx n="70" d="100"/>
          <a:sy n="70" d="100"/>
        </p:scale>
        <p:origin x="7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3C18-8BE0-4E37-B25F-BEC907CF681F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D879C-9E1E-433F-9FA2-18FB020B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324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3C18-8BE0-4E37-B25F-BEC907CF681F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D879C-9E1E-433F-9FA2-18FB020B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905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3C18-8BE0-4E37-B25F-BEC907CF681F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D879C-9E1E-433F-9FA2-18FB020B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7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3C18-8BE0-4E37-B25F-BEC907CF681F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D879C-9E1E-433F-9FA2-18FB020B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34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3C18-8BE0-4E37-B25F-BEC907CF681F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D879C-9E1E-433F-9FA2-18FB020B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3C18-8BE0-4E37-B25F-BEC907CF681F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D879C-9E1E-433F-9FA2-18FB020B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987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3C18-8BE0-4E37-B25F-BEC907CF681F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D879C-9E1E-433F-9FA2-18FB020B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052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3C18-8BE0-4E37-B25F-BEC907CF681F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D879C-9E1E-433F-9FA2-18FB020B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432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3C18-8BE0-4E37-B25F-BEC907CF681F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D879C-9E1E-433F-9FA2-18FB020B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497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3C18-8BE0-4E37-B25F-BEC907CF681F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D879C-9E1E-433F-9FA2-18FB020B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39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3C18-8BE0-4E37-B25F-BEC907CF681F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D879C-9E1E-433F-9FA2-18FB020B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457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53C18-8BE0-4E37-B25F-BEC907CF681F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D879C-9E1E-433F-9FA2-18FB020B8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204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mtp.cam.ac.uk/user/db275/Cosmology.pdf" TargetMode="External"/><Relationship Id="rId2" Type="http://schemas.openxmlformats.org/officeDocument/2006/relationships/hyperlink" Target="http://background.uchicago.edu/~whu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7" Type="http://schemas.openxmlformats.org/officeDocument/2006/relationships/image" Target="../media/image33.g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gif"/><Relationship Id="rId5" Type="http://schemas.openxmlformats.org/officeDocument/2006/relationships/image" Target="../media/image31.gif"/><Relationship Id="rId4" Type="http://schemas.openxmlformats.org/officeDocument/2006/relationships/image" Target="../media/image30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emf"/><Relationship Id="rId5" Type="http://schemas.openxmlformats.org/officeDocument/2006/relationships/image" Target="../media/image45.jpg"/><Relationship Id="rId4" Type="http://schemas.openxmlformats.org/officeDocument/2006/relationships/image" Target="../media/image4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0.jpe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49.emf"/><Relationship Id="rId4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image" Target="../media/image1.jpe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6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23.gif"/><Relationship Id="rId4" Type="http://schemas.openxmlformats.org/officeDocument/2006/relationships/image" Target="../media/image2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gif"/><Relationship Id="rId5" Type="http://schemas.openxmlformats.org/officeDocument/2006/relationships/image" Target="../media/image26.jpeg"/><Relationship Id="rId4" Type="http://schemas.openxmlformats.org/officeDocument/2006/relationships/image" Target="../media/image2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1959" y="0"/>
            <a:ext cx="9280634" cy="1587062"/>
          </a:xfrm>
        </p:spPr>
        <p:txBody>
          <a:bodyPr/>
          <a:lstStyle/>
          <a:p>
            <a:r>
              <a:rPr lang="en-US" dirty="0" smtClean="0"/>
              <a:t>Physical Cosmology 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3283" y="1951913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 smtClean="0"/>
              <a:t>Structure Formation and Evolution</a:t>
            </a:r>
          </a:p>
          <a:p>
            <a:endParaRPr lang="en-US" dirty="0"/>
          </a:p>
          <a:p>
            <a:r>
              <a:rPr lang="en-US" dirty="0" smtClean="0"/>
              <a:t>Amr El-</a:t>
            </a:r>
            <a:r>
              <a:rPr lang="en-US" dirty="0" err="1" smtClean="0"/>
              <a:t>Zant</a:t>
            </a:r>
            <a:r>
              <a:rPr lang="en-US" dirty="0" smtClean="0"/>
              <a:t> (CTP@BUE)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1655" y="3804744"/>
            <a:ext cx="11561242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Useful refs.</a:t>
            </a:r>
          </a:p>
          <a:p>
            <a:endParaRPr lang="en-US" dirty="0"/>
          </a:p>
          <a:p>
            <a:r>
              <a:rPr lang="en-US" dirty="0" smtClean="0"/>
              <a:t>Peacock: Large Scale Surveys and Cosmic Structure  (overview of structure form. from Newtonian perspective)</a:t>
            </a:r>
          </a:p>
          <a:p>
            <a:r>
              <a:rPr lang="en-US" dirty="0" smtClean="0"/>
              <a:t>Wayne Hu’s CMB pages</a:t>
            </a:r>
            <a:r>
              <a:rPr lang="en-US" dirty="0"/>
              <a:t>:  </a:t>
            </a:r>
            <a:r>
              <a:rPr lang="en-US" dirty="0">
                <a:hlinkClick r:id="rId2"/>
              </a:rPr>
              <a:t>http://background.uchicago.edu/~whu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: Multilevel overview of CMB (nice graphics… used here)</a:t>
            </a:r>
          </a:p>
          <a:p>
            <a:r>
              <a:rPr lang="en-US" dirty="0" smtClean="0"/>
              <a:t>Peacock: Cosmological Physics (comprehensive account; intermediate level)</a:t>
            </a:r>
          </a:p>
          <a:p>
            <a:r>
              <a:rPr lang="en-US" dirty="0" err="1" smtClean="0"/>
              <a:t>Doddleson</a:t>
            </a:r>
            <a:r>
              <a:rPr lang="en-US" dirty="0" smtClean="0"/>
              <a:t>: Modern Cosmology (Relatively advanced treatment of structure formation </a:t>
            </a:r>
            <a:r>
              <a:rPr lang="en-US" dirty="0" smtClean="0"/>
              <a:t>and associated kinetics in </a:t>
            </a:r>
            <a:r>
              <a:rPr lang="en-US" dirty="0" smtClean="0"/>
              <a:t>GR)</a:t>
            </a:r>
          </a:p>
          <a:p>
            <a:r>
              <a:rPr lang="en-US" dirty="0" smtClean="0"/>
              <a:t>Daniel Baumann </a:t>
            </a:r>
            <a:r>
              <a:rPr lang="en-US" dirty="0" err="1" smtClean="0"/>
              <a:t>Tripos</a:t>
            </a:r>
            <a:r>
              <a:rPr lang="en-US" dirty="0" smtClean="0"/>
              <a:t> </a:t>
            </a:r>
            <a:r>
              <a:rPr lang="en-US" dirty="0"/>
              <a:t>Lectures 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www.damtp.cam.ac.uk/user/db275/Cosmology.pdf</a:t>
            </a:r>
            <a:r>
              <a:rPr lang="en-US" dirty="0" smtClean="0"/>
              <a:t>  Chap 4 &amp; 5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55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691" y="-3788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Location </a:t>
            </a:r>
            <a:r>
              <a:rPr lang="en-US" dirty="0" smtClean="0">
                <a:solidFill>
                  <a:srgbClr val="7030A0"/>
                </a:solidFill>
              </a:rPr>
              <a:t>of the </a:t>
            </a:r>
            <a:r>
              <a:rPr lang="en-US" dirty="0" smtClean="0">
                <a:solidFill>
                  <a:srgbClr val="C00000"/>
                </a:solidFill>
              </a:rPr>
              <a:t>Peaks  </a:t>
            </a:r>
            <a:endParaRPr lang="en-US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862148"/>
                <a:ext cx="11667309" cy="5995852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An object of length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</m:oMath>
                </a14:m>
                <a:r>
                  <a:rPr lang="en-US" b="0" dirty="0" smtClean="0">
                    <a:ea typeface="Cambria Math" panose="02040503050406030204" pitchFamily="18" charset="0"/>
                  </a:rPr>
                  <a:t>ppears of angular size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dirty="0">
                        <a:ea typeface="Cambria Math" panose="02040503050406030204" pitchFamily="18" charset="0"/>
                      </a:rPr>
                      <m:t>appears</m:t>
                    </m:r>
                    <m:r>
                      <m:rPr>
                        <m:nor/>
                      </m:rPr>
                      <a:rPr lang="en-US" dirty="0"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dirty="0">
                        <a:ea typeface="Cambria Math" panose="02040503050406030204" pitchFamily="18" charset="0"/>
                      </a:rPr>
                      <m:t>at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b="0" dirty="0" smtClean="0">
                    <a:ea typeface="Cambria Math" panose="02040503050406030204" pitchFamily="18" charset="0"/>
                  </a:rPr>
                  <a:t>:</a:t>
                </a:r>
                <a:endParaRPr lang="en-US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ea typeface="Cambria Math" panose="02040503050406030204" pitchFamily="18" charset="0"/>
                  </a:rPr>
                  <a:t>If   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, 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:r>
                  <a:rPr lang="en-US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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𝜃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𝑛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∗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𝐷</m:t>
                        </m:r>
                      </m:den>
                    </m:f>
                  </m:oMath>
                </a14:m>
                <a:r>
                  <a:rPr lang="en-US" b="0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                 </a:t>
                </a:r>
              </a:p>
              <a:p>
                <a:pPr marL="0" indent="0">
                  <a:buNone/>
                </a:pPr>
                <a:endParaRPr lang="en-US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ea typeface="Cambria Math" panose="02040503050406030204" pitchFamily="18" charset="0"/>
                  </a:rPr>
                  <a:t>In an expanding </a:t>
                </a:r>
                <a:r>
                  <a:rPr lang="en-US" dirty="0" smtClean="0">
                    <a:solidFill>
                      <a:srgbClr val="7030A0"/>
                    </a:solidFill>
                    <a:ea typeface="Cambria Math" panose="02040503050406030204" pitchFamily="18" charset="0"/>
                  </a:rPr>
                  <a:t>flat universe </a:t>
                </a:r>
                <a:r>
                  <a:rPr lang="en-US" dirty="0" smtClean="0">
                    <a:solidFill>
                      <a:srgbClr val="C00000"/>
                    </a:solidFill>
                    <a:ea typeface="Cambria Math" panose="02040503050406030204" pitchFamily="18" charset="0"/>
                  </a:rPr>
                  <a:t>D (last scattering) </a:t>
                </a:r>
                <a:r>
                  <a:rPr lang="en-US" dirty="0" smtClean="0">
                    <a:ea typeface="Cambria Math" panose="02040503050406030204" pitchFamily="18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𝑟𝑒𝑐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/>
                  <a:t>and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</m:t>
                        </m:r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𝑟𝑒𝑐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   </a:t>
                </a:r>
                <a:r>
                  <a:rPr lang="en-US" dirty="0" smtClean="0">
                    <a:sym typeface="Wingdings" panose="05000000000000000000" pitchFamily="2" charset="2"/>
                  </a:rPr>
                  <a:t> in critical matter dom. “Einstein- </a:t>
                </a:r>
                <a:r>
                  <a:rPr lang="en-US" dirty="0">
                    <a:sym typeface="Wingdings" panose="05000000000000000000" pitchFamily="2" charset="2"/>
                  </a:rPr>
                  <a:t>d</a:t>
                </a:r>
                <a:r>
                  <a:rPr lang="en-US" dirty="0" smtClean="0">
                    <a:sym typeface="Wingdings" panose="05000000000000000000" pitchFamily="2" charset="2"/>
                  </a:rPr>
                  <a:t>e Sitter” Uni.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~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e>
                      <m:sup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2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3</m:t>
                            </m:r>
                          </m:den>
                        </m:f>
                      </m:sup>
                    </m:sSup>
                  </m:oMath>
                </a14:m>
                <a:endParaRPr lang="en-US" dirty="0" smtClean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 smtClean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so that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~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dirty="0" smtClean="0">
                    <a:sym typeface="Wingdings" panose="05000000000000000000" pitchFamily="2" charset="2"/>
                  </a:rPr>
                  <a:t>and with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𝑟𝑒𝑐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~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1000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o</a:t>
                </a:r>
                <a:r>
                  <a:rPr lang="en-US" dirty="0" smtClean="0">
                    <a:sym typeface="Wingdings" panose="05000000000000000000" pitchFamily="2" charset="2"/>
                  </a:rPr>
                  <a:t>ne gets and angle ~ 2 degrees for n=1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endParaRPr lang="en-US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62148"/>
                <a:ext cx="11667309" cy="5995852"/>
              </a:xfrm>
              <a:blipFill rotWithShape="0">
                <a:blip r:embed="rId2"/>
                <a:stretch>
                  <a:fillRect l="-1045" t="-16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6" descr="http://scitechdaily.com/images/Temperature-Fluctuations-in-the-Cosmic-Microwave-Background-Detected-by-Planc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1868" y="1264149"/>
            <a:ext cx="3940132" cy="2435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834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3149" y="-40686"/>
            <a:ext cx="10421982" cy="1007337"/>
          </a:xfrm>
        </p:spPr>
        <p:txBody>
          <a:bodyPr/>
          <a:lstStyle/>
          <a:p>
            <a:r>
              <a:rPr lang="en-US" dirty="0" smtClean="0"/>
              <a:t>Curvature and Cosmological Constant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72439" y="1123406"/>
                <a:ext cx="10970623" cy="7493706"/>
              </a:xfrm>
            </p:spPr>
            <p:txBody>
              <a:bodyPr/>
              <a:lstStyle/>
              <a:p>
                <a:r>
                  <a:rPr lang="en-US" dirty="0" smtClean="0"/>
                  <a:t>In a closed universe objects appear </a:t>
                </a:r>
              </a:p>
              <a:p>
                <a:pPr marL="0" indent="0">
                  <a:buNone/>
                </a:pPr>
                <a:r>
                  <a:rPr lang="en-US" dirty="0" smtClean="0"/>
                  <a:t> closer </a:t>
                </a:r>
                <a:r>
                  <a:rPr lang="en-US" dirty="0" smtClean="0">
                    <a:sym typeface="Wingdings" panose="05000000000000000000" pitchFamily="2" charset="2"/>
                  </a:rPr>
                  <a:t> peaks shifted to  </a:t>
                </a:r>
                <a:r>
                  <a:rPr lang="en-US" dirty="0" smtClean="0"/>
                  <a:t> </a:t>
                </a:r>
              </a:p>
              <a:p>
                <a:pPr marL="0" indent="0">
                  <a:buNone/>
                </a:pPr>
                <a:r>
                  <a:rPr lang="en-US" b="1" dirty="0">
                    <a:solidFill>
                      <a:srgbClr val="C00000"/>
                    </a:solidFill>
                  </a:rPr>
                  <a:t>l</a:t>
                </a:r>
                <a:r>
                  <a:rPr lang="en-US" b="1" dirty="0" smtClean="0">
                    <a:solidFill>
                      <a:srgbClr val="C00000"/>
                    </a:solidFill>
                  </a:rPr>
                  <a:t>arger angles </a:t>
                </a:r>
                <a:r>
                  <a:rPr lang="en-US" dirty="0" smtClean="0"/>
                  <a:t>as 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/>
                  <a:t>w</a:t>
                </a:r>
                <a:r>
                  <a:rPr lang="en-US" dirty="0" smtClean="0"/>
                  <a:t>here </a:t>
                </a:r>
                <a:r>
                  <a:rPr lang="en-US" b="1" i="1" dirty="0" smtClean="0"/>
                  <a:t>R</a:t>
                </a:r>
                <a:r>
                  <a:rPr lang="en-US" dirty="0" smtClean="0"/>
                  <a:t> is the radius of curvature 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   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In an open universe things will appear further away</a:t>
                </a:r>
              </a:p>
              <a:p>
                <a:pPr marL="0" indent="0">
                  <a:buNone/>
                </a:pPr>
                <a:r>
                  <a:rPr lang="en-US" dirty="0" smtClean="0"/>
                  <a:t> (the sin </a:t>
                </a:r>
                <a:r>
                  <a:rPr lang="en-US" dirty="0" smtClean="0">
                    <a:sym typeface="Wingdings" panose="05000000000000000000" pitchFamily="2" charset="2"/>
                  </a:rPr>
                  <a:t> </a:t>
                </a:r>
                <a:r>
                  <a:rPr lang="en-US" dirty="0" err="1" smtClean="0">
                    <a:sym typeface="Wingdings" panose="05000000000000000000" pitchFamily="2" charset="2"/>
                  </a:rPr>
                  <a:t>sinh</a:t>
                </a:r>
                <a:r>
                  <a:rPr lang="en-US" dirty="0" smtClean="0">
                    <a:sym typeface="Wingdings" panose="05000000000000000000" pitchFamily="2" charset="2"/>
                  </a:rPr>
                  <a:t>)</a:t>
                </a:r>
                <a:r>
                  <a:rPr lang="en-US" dirty="0" smtClean="0"/>
                  <a:t>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Also  in a universe 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dirty="0" smtClean="0"/>
                  <a:t> since </a:t>
                </a: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2439" y="1123406"/>
                <a:ext cx="10970623" cy="7493706"/>
              </a:xfrm>
              <a:blipFill rotWithShape="0">
                <a:blip r:embed="rId2"/>
                <a:stretch>
                  <a:fillRect l="-1111" t="-13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http://background.uchicago.edu/~whu/araa/dac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191" y="1138086"/>
            <a:ext cx="2442871" cy="1724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\begin{displaymath}&#10;D= R\sin( d / R)\,.&#10;\end{displaymath}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585" y="2209312"/>
            <a:ext cx="1854924" cy="40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$R = H_{0}^{-1}\vert\Omega_{\rm tot}-1\vert^{-1/2}$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081" y="3933692"/>
            <a:ext cx="2638333" cy="306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$\eta_0 \rightarrow \eta_0 (1 + \ln \Omega_m^{0.085})$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871" y="6294861"/>
            <a:ext cx="2199185" cy="267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background.uchicago.edu/~whu/animbut/clcurvature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1899" y="3153588"/>
            <a:ext cx="3433232" cy="324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6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194" y="0"/>
            <a:ext cx="10190230" cy="46245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Baryon Loading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998484"/>
            <a:ext cx="12192000" cy="2400852"/>
          </a:xfrm>
        </p:spPr>
        <p:txBody>
          <a:bodyPr>
            <a:normAutofit/>
          </a:bodyPr>
          <a:lstStyle/>
          <a:p>
            <a:r>
              <a:rPr lang="en-US" dirty="0" smtClean="0"/>
              <a:t>Perturbations exist even if there’s no initial temperature fluctuation </a:t>
            </a:r>
            <a:r>
              <a:rPr lang="en-US" sz="1700" dirty="0" smtClean="0"/>
              <a:t>(due to potential fluctuations from Inflation)</a:t>
            </a:r>
          </a:p>
          <a:p>
            <a:endParaRPr lang="en-US" sz="1700" dirty="0" smtClean="0"/>
          </a:p>
          <a:p>
            <a:r>
              <a:rPr lang="en-US" dirty="0" smtClean="0"/>
              <a:t> Adding baryons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additional source (gravitational potential)  term in wave Eq. </a:t>
            </a: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   compression larger than rarefaction </a:t>
            </a:r>
            <a:r>
              <a:rPr lang="en-US" sz="1600" dirty="0" smtClean="0">
                <a:sym typeface="Wingdings" panose="05000000000000000000" pitchFamily="2" charset="2"/>
              </a:rPr>
              <a:t>(but no collapse as Jeans scale is of order of horizon for coupled baryons)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8" name="Picture 4" descr="http://background.uchicago.edu/~whu/animbut/baryonfractio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605" y="3535971"/>
            <a:ext cx="4762500" cy="364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background.uchicago.edu/~whu/intermediate/baryonspring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574" y="4431619"/>
            <a:ext cx="1202962" cy="204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92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95943"/>
            <a:ext cx="10515600" cy="1325563"/>
          </a:xfrm>
        </p:spPr>
        <p:txBody>
          <a:bodyPr/>
          <a:lstStyle/>
          <a:p>
            <a:r>
              <a:rPr lang="en-US" dirty="0" smtClean="0"/>
              <a:t>Radiation Driving and DM  fraction </a:t>
            </a:r>
            <a:endParaRPr lang="en-US" dirty="0"/>
          </a:p>
        </p:txBody>
      </p:sp>
      <p:pic>
        <p:nvPicPr>
          <p:cNvPr id="7170" name="Picture 2" descr="http://background.uchicago.edu/~whu/intermediate/drivinganim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74" y="1129620"/>
            <a:ext cx="5415235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474" y="4101736"/>
            <a:ext cx="5300094" cy="3096040"/>
          </a:xfrm>
          <a:prstGeom prst="rect">
            <a:avLst/>
          </a:prstGeom>
        </p:spPr>
      </p:pic>
      <p:pic>
        <p:nvPicPr>
          <p:cNvPr id="7174" name="Picture 6" descr="http://background.uchicago.edu/~whu/animbut/clmatter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973" y="1946365"/>
            <a:ext cx="4556827" cy="431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66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737" y="0"/>
            <a:ext cx="10726783" cy="862784"/>
          </a:xfrm>
        </p:spPr>
        <p:txBody>
          <a:bodyPr/>
          <a:lstStyle/>
          <a:p>
            <a:r>
              <a:rPr lang="en-US" dirty="0" smtClean="0"/>
              <a:t>Summary of CMB Parameter Sensitivity </a:t>
            </a:r>
            <a:endParaRPr lang="en-US" dirty="0"/>
          </a:p>
        </p:txBody>
      </p:sp>
      <p:pic>
        <p:nvPicPr>
          <p:cNvPr id="8194" name="Picture 2" descr="http://background.uchicago.edu/~whu/araa/plate4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097" y="1409351"/>
            <a:ext cx="5290005" cy="5224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00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4774"/>
            <a:ext cx="11109278" cy="9314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C00000"/>
                </a:solidFill>
                <a:latin typeface="Arial Rounded MT Bold" panose="020F0704030504030204" pitchFamily="34" charset="0"/>
              </a:rPr>
              <a:t>Now </a:t>
            </a:r>
            <a:r>
              <a:rPr lang="en-US" dirty="0">
                <a:solidFill>
                  <a:srgbClr val="C00000"/>
                </a:solidFill>
                <a:latin typeface="Arial Rounded MT Bold" panose="020F0704030504030204" pitchFamily="34" charset="0"/>
              </a:rPr>
              <a:t>r</a:t>
            </a:r>
            <a:r>
              <a:rPr lang="en-US" dirty="0" smtClean="0">
                <a:solidFill>
                  <a:srgbClr val="C00000"/>
                </a:solidFill>
                <a:latin typeface="Arial Rounded MT Bold" panose="020F0704030504030204" pitchFamily="34" charset="0"/>
              </a:rPr>
              <a:t>emember the WIMPS? </a:t>
            </a:r>
            <a:r>
              <a:rPr lang="en-US" dirty="0">
                <a:solidFill>
                  <a:srgbClr val="7030A0"/>
                </a:solidFill>
                <a:latin typeface="Arial Rounded MT Bold" panose="020F0704030504030204" pitchFamily="34" charset="0"/>
              </a:rPr>
              <a:t>N</a:t>
            </a:r>
            <a:r>
              <a:rPr lang="en-US" dirty="0" smtClean="0">
                <a:solidFill>
                  <a:srgbClr val="7030A0"/>
                </a:solidFill>
                <a:latin typeface="Arial Rounded MT Bold" panose="020F0704030504030204" pitchFamily="34" charset="0"/>
              </a:rPr>
              <a:t>ot coupled to photon bath and are heavy and slow moving!  </a:t>
            </a:r>
            <a:endParaRPr lang="en-US" dirty="0">
              <a:solidFill>
                <a:srgbClr val="7030A0"/>
              </a:solidFill>
              <a:latin typeface="Arial Rounded MT Bold" panose="020F07040305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473958"/>
                <a:ext cx="11368115" cy="54864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err="1"/>
                  <a:t>P</a:t>
                </a:r>
                <a:r>
                  <a:rPr lang="en-US" dirty="0" err="1" smtClean="0"/>
                  <a:t>ressureless</a:t>
                </a:r>
                <a:r>
                  <a:rPr lang="en-US" dirty="0" smtClean="0"/>
                  <a:t> matter 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≪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dirty="0" smtClean="0">
                    <a:sym typeface="Wingdings" panose="05000000000000000000" pitchFamily="2" charset="2"/>
                  </a:rPr>
                  <a:t> Jeans scale 0 in expanding background  </a:t>
                </a:r>
              </a:p>
              <a:p>
                <a:pPr marL="0" indent="0">
                  <a:buNone/>
                </a:pPr>
                <a:endParaRPr lang="en-US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 smtClean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In </a:t>
                </a:r>
                <a:r>
                  <a:rPr lang="en-US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matter dominated  </a:t>
                </a:r>
                <a:r>
                  <a:rPr lang="en-US" dirty="0" smtClean="0">
                    <a:sym typeface="Wingdings" panose="05000000000000000000" pitchFamily="2" charset="2"/>
                  </a:rPr>
                  <a:t>E-</a:t>
                </a:r>
                <a:r>
                  <a:rPr lang="en-US" dirty="0" err="1" smtClean="0">
                    <a:sym typeface="Wingdings" panose="05000000000000000000" pitchFamily="2" charset="2"/>
                  </a:rPr>
                  <a:t>dS</a:t>
                </a:r>
                <a:endParaRPr lang="en-US" dirty="0" smtClean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dirty="0">
                    <a:sym typeface="Wingdings" panose="05000000000000000000" pitchFamily="2" charset="2"/>
                  </a:rPr>
                  <a:t> </a:t>
                </a:r>
                <a:r>
                  <a:rPr lang="en-US" dirty="0" smtClean="0">
                    <a:sym typeface="Wingdings" panose="05000000000000000000" pitchFamily="2" charset="2"/>
                  </a:rPr>
                  <a:t>                                                           </a:t>
                </a:r>
              </a:p>
              <a:p>
                <a:pPr marL="0" indent="0">
                  <a:buNone/>
                </a:pPr>
                <a:r>
                  <a:rPr lang="en-US" dirty="0">
                    <a:sym typeface="Wingdings" panose="05000000000000000000" pitchFamily="2" charset="2"/>
                  </a:rPr>
                  <a:t> </a:t>
                </a:r>
                <a:r>
                  <a:rPr lang="en-US" dirty="0" smtClean="0">
                    <a:sym typeface="Wingdings" panose="05000000000000000000" pitchFamily="2" charset="2"/>
                  </a:rPr>
                  <a:t>                                                              and </a:t>
                </a:r>
              </a:p>
              <a:p>
                <a:pPr marL="0" indent="0">
                  <a:buNone/>
                </a:pPr>
                <a:endParaRPr lang="en-US" dirty="0" smtClean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dirty="0">
                    <a:sym typeface="Wingdings" panose="05000000000000000000" pitchFamily="2" charset="2"/>
                  </a:rPr>
                  <a:t> </a:t>
                </a:r>
                <a:r>
                  <a:rPr lang="en-US" dirty="0" smtClean="0">
                    <a:sym typeface="Wingdings" panose="05000000000000000000" pitchFamily="2" charset="2"/>
                  </a:rPr>
                  <a:t>In </a:t>
                </a:r>
                <a:r>
                  <a:rPr lang="en-US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radiation dom. </a:t>
                </a:r>
                <a:r>
                  <a:rPr lang="en-US" dirty="0" smtClean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growth very slow</a:t>
                </a:r>
                <a:r>
                  <a:rPr lang="en-US" dirty="0" smtClean="0">
                    <a:sym typeface="Wingdings" panose="05000000000000000000" pitchFamily="2" charset="2"/>
                  </a:rPr>
                  <a:t>, since radiation does not cluster and </a:t>
                </a:r>
              </a:p>
              <a:p>
                <a:pPr marL="0" indent="0">
                  <a:buNone/>
                </a:pPr>
                <a:r>
                  <a:rPr lang="en-US" dirty="0">
                    <a:sym typeface="Wingdings" panose="05000000000000000000" pitchFamily="2" charset="2"/>
                  </a:rPr>
                  <a:t> </a:t>
                </a:r>
                <a:r>
                  <a:rPr lang="en-US" dirty="0" smtClean="0">
                    <a:sym typeface="Wingdings" panose="05000000000000000000" pitchFamily="2" charset="2"/>
                  </a:rPr>
                  <a:t>the </a:t>
                </a:r>
                <a:r>
                  <a:rPr lang="en-US" dirty="0" smtClean="0">
                    <a:solidFill>
                      <a:srgbClr val="00B0F0"/>
                    </a:solidFill>
                    <a:sym typeface="Wingdings" panose="05000000000000000000" pitchFamily="2" charset="2"/>
                  </a:rPr>
                  <a:t>matter density  small    </a:t>
                </a:r>
                <a:r>
                  <a:rPr lang="en-US" sz="2400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(putting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𝜌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0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0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sz="2400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above gives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𝛿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 </m:t>
                    </m:r>
                  </m:oMath>
                </a14:m>
                <a:r>
                  <a:rPr lang="en-US" sz="2400" dirty="0" err="1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const</a:t>
                </a:r>
                <a:r>
                  <a:rPr lang="en-US" sz="2400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sz="2400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473958"/>
                <a:ext cx="11368115" cy="5486400"/>
              </a:xfrm>
              <a:blipFill rotWithShape="0">
                <a:blip r:embed="rId2"/>
                <a:stretch>
                  <a:fillRect l="-1072" t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7404" y="2167371"/>
            <a:ext cx="4595450" cy="13019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706" y="4492592"/>
            <a:ext cx="4101746" cy="6894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9375" y="4416706"/>
            <a:ext cx="2158750" cy="665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10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1347"/>
            <a:ext cx="10281745" cy="713352"/>
          </a:xfrm>
        </p:spPr>
        <p:txBody>
          <a:bodyPr/>
          <a:lstStyle/>
          <a:p>
            <a:r>
              <a:rPr lang="en-US" dirty="0" smtClean="0"/>
              <a:t>Shape of Matter  Spectrum of Fluctuations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63773" y="968991"/>
                <a:ext cx="12028228" cy="5889009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Use Poisson equation </a:t>
                </a:r>
                <a:r>
                  <a:rPr lang="en-US" sz="1800" dirty="0" smtClean="0"/>
                  <a:t>(formally in GR will be valid for fluctuations in the commoving gauge)</a:t>
                </a:r>
              </a:p>
              <a:p>
                <a:endParaRPr lang="en-US" sz="1800" dirty="0"/>
              </a:p>
              <a:p>
                <a:endParaRPr lang="en-US" sz="1800" dirty="0" smtClean="0"/>
              </a:p>
              <a:p>
                <a:endParaRPr lang="en-US" sz="1800" dirty="0"/>
              </a:p>
              <a:p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                 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 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  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 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   </a:t>
                </a:r>
                <a:r>
                  <a:rPr lang="en-US" dirty="0" smtClean="0"/>
                  <a:t> ~   constant </a:t>
                </a:r>
              </a:p>
              <a:p>
                <a:pPr marL="0" indent="0">
                  <a:buNone/>
                </a:pPr>
                <a:r>
                  <a:rPr lang="en-US" sz="2000" dirty="0">
                    <a:solidFill>
                      <a:srgbClr val="7030A0"/>
                    </a:solidFill>
                  </a:rPr>
                  <a:t> </a:t>
                </a:r>
                <a:r>
                  <a:rPr lang="en-US" sz="2000" dirty="0" smtClean="0">
                    <a:solidFill>
                      <a:srgbClr val="7030A0"/>
                    </a:solidFill>
                  </a:rPr>
                  <a:t>                                                                   (as predicted by inflation)</a:t>
                </a:r>
              </a:p>
              <a:p>
                <a:pPr marL="0" indent="0">
                  <a:buNone/>
                </a:pPr>
                <a:endParaRPr lang="en-US" sz="2000" dirty="0" smtClean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en-US" dirty="0" smtClean="0"/>
                  <a:t>                         </a:t>
                </a:r>
              </a:p>
              <a:p>
                <a:pPr marL="0" indent="0">
                  <a:buNone/>
                </a:pPr>
                <a:r>
                  <a:rPr lang="en-US" sz="3900" dirty="0">
                    <a:sym typeface="Wingdings" panose="05000000000000000000" pitchFamily="2" charset="2"/>
                  </a:rPr>
                  <a:t> </a:t>
                </a:r>
                <a:r>
                  <a:rPr lang="en-US" sz="3900" dirty="0" smtClean="0">
                    <a:sym typeface="Wingdings" panose="05000000000000000000" pitchFamily="2" charset="2"/>
                  </a:rPr>
                  <a:t>                  </a:t>
                </a:r>
                <a:r>
                  <a:rPr lang="en-US" sz="39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39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e>
                      <m:sup>
                        <m:r>
                          <a:rPr lang="en-US" sz="3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3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sSup>
                      <m:sSupPr>
                        <m:ctrlPr>
                          <a:rPr lang="en-US" sz="3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sz="3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3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3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3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3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  </m:t>
                        </m:r>
                        <m:r>
                          <a:rPr lang="en-US" sz="3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sz="3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sz="3900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r>
                  <a:rPr lang="en-US" dirty="0" smtClean="0"/>
                  <a:t>But </a:t>
                </a:r>
                <a:r>
                  <a:rPr lang="en-US" sz="2400" dirty="0" smtClean="0"/>
                  <a:t>(in frame </a:t>
                </a:r>
                <a:r>
                  <a:rPr lang="en-US" sz="2400" dirty="0" err="1" smtClean="0"/>
                  <a:t>comoving</a:t>
                </a:r>
                <a:r>
                  <a:rPr lang="en-US" sz="2400" dirty="0" smtClean="0"/>
                  <a:t> with perturbations)</a:t>
                </a:r>
              </a:p>
              <a:p>
                <a:pPr marL="0" indent="0">
                  <a:buNone/>
                </a:pPr>
                <a:r>
                  <a:rPr lang="en-US" dirty="0" smtClean="0"/>
                  <a:t>Perturbations 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grow outside horizon</a:t>
                </a:r>
              </a:p>
              <a:p>
                <a:pPr marL="0" indent="0">
                  <a:buNone/>
                </a:pPr>
                <a:r>
                  <a:rPr lang="en-US" dirty="0">
                    <a:solidFill>
                      <a:srgbClr val="C00000"/>
                    </a:solidFill>
                  </a:rPr>
                  <a:t>d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uring radiation era… but not inside!</a:t>
                </a:r>
                <a:r>
                  <a:rPr lang="en-US" dirty="0" smtClean="0"/>
                  <a:t> </a:t>
                </a:r>
              </a:p>
              <a:p>
                <a:endParaRPr lang="en-US" dirty="0" smtClean="0"/>
              </a:p>
              <a:p>
                <a:endParaRPr lang="en-US" sz="1800" dirty="0"/>
              </a:p>
              <a:p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3773" y="968991"/>
                <a:ext cx="12028228" cy="5889009"/>
              </a:xfrm>
              <a:blipFill rotWithShape="0">
                <a:blip r:embed="rId2"/>
                <a:stretch>
                  <a:fillRect l="-811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997" y="1886382"/>
            <a:ext cx="7514701" cy="749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1988" y="3114053"/>
            <a:ext cx="461318" cy="430076"/>
          </a:xfrm>
          <a:prstGeom prst="rect">
            <a:avLst/>
          </a:prstGeom>
        </p:spPr>
      </p:pic>
      <p:pic>
        <p:nvPicPr>
          <p:cNvPr id="7" name="Content Placeholder 4"/>
          <p:cNvPicPr>
            <a:picLocks noGrp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477" y="3071928"/>
            <a:ext cx="5964523" cy="37568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53433" y="1537503"/>
            <a:ext cx="2638567" cy="1622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90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441" y="-27983"/>
            <a:ext cx="10515600" cy="815263"/>
          </a:xfrm>
        </p:spPr>
        <p:txBody>
          <a:bodyPr/>
          <a:lstStyle/>
          <a:p>
            <a:r>
              <a:rPr lang="en-US" dirty="0" smtClean="0"/>
              <a:t>CDM Seeding of Hierarchical Formation</a:t>
            </a:r>
            <a:endParaRPr lang="en-US" dirty="0"/>
          </a:p>
        </p:txBody>
      </p:sp>
      <p:pic>
        <p:nvPicPr>
          <p:cNvPr id="6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078" y="1764261"/>
            <a:ext cx="6523015" cy="5430927"/>
          </a:xfrm>
          <a:prstGeom prst="rect">
            <a:avLst/>
          </a:prstGeom>
        </p:spPr>
      </p:pic>
      <p:pic>
        <p:nvPicPr>
          <p:cNvPr id="9220" name="Picture 4" descr="http://astronomy.swin.edu.au/cms/cpg15x/albums/userpics/dwarfgalaxy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2888" y="2012258"/>
            <a:ext cx="735153" cy="74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s://www.spaceanswers.com/wp-content/uploads/2013/06/Galaxies-collid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253" y="2275962"/>
            <a:ext cx="1161378" cy="671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03200" y="3296748"/>
            <a:ext cx="4326141" cy="3529302"/>
          </a:xfrm>
          <a:prstGeom prst="rect">
            <a:avLst/>
          </a:prstGeom>
        </p:spPr>
      </p:pic>
      <p:sp>
        <p:nvSpPr>
          <p:cNvPr id="20" name="Freeform 19"/>
          <p:cNvSpPr/>
          <p:nvPr/>
        </p:nvSpPr>
        <p:spPr>
          <a:xfrm>
            <a:off x="7367752" y="3279228"/>
            <a:ext cx="3720662" cy="3058510"/>
          </a:xfrm>
          <a:custGeom>
            <a:avLst/>
            <a:gdLst>
              <a:gd name="connsiteX0" fmla="*/ 0 w 3720662"/>
              <a:gd name="connsiteY0" fmla="*/ 3058510 h 3058510"/>
              <a:gd name="connsiteX1" fmla="*/ 84082 w 3720662"/>
              <a:gd name="connsiteY1" fmla="*/ 3048000 h 3058510"/>
              <a:gd name="connsiteX2" fmla="*/ 126124 w 3720662"/>
              <a:gd name="connsiteY2" fmla="*/ 2974427 h 3058510"/>
              <a:gd name="connsiteX3" fmla="*/ 157655 w 3720662"/>
              <a:gd name="connsiteY3" fmla="*/ 2953406 h 3058510"/>
              <a:gd name="connsiteX4" fmla="*/ 168165 w 3720662"/>
              <a:gd name="connsiteY4" fmla="*/ 2921875 h 3058510"/>
              <a:gd name="connsiteX5" fmla="*/ 210207 w 3720662"/>
              <a:gd name="connsiteY5" fmla="*/ 2858813 h 3058510"/>
              <a:gd name="connsiteX6" fmla="*/ 231227 w 3720662"/>
              <a:gd name="connsiteY6" fmla="*/ 2795751 h 3058510"/>
              <a:gd name="connsiteX7" fmla="*/ 241738 w 3720662"/>
              <a:gd name="connsiteY7" fmla="*/ 2764220 h 3058510"/>
              <a:gd name="connsiteX8" fmla="*/ 304800 w 3720662"/>
              <a:gd name="connsiteY8" fmla="*/ 2659117 h 3058510"/>
              <a:gd name="connsiteX9" fmla="*/ 357351 w 3720662"/>
              <a:gd name="connsiteY9" fmla="*/ 2585544 h 3058510"/>
              <a:gd name="connsiteX10" fmla="*/ 378372 w 3720662"/>
              <a:gd name="connsiteY10" fmla="*/ 2554013 h 3058510"/>
              <a:gd name="connsiteX11" fmla="*/ 409903 w 3720662"/>
              <a:gd name="connsiteY11" fmla="*/ 2501462 h 3058510"/>
              <a:gd name="connsiteX12" fmla="*/ 462455 w 3720662"/>
              <a:gd name="connsiteY12" fmla="*/ 2438400 h 3058510"/>
              <a:gd name="connsiteX13" fmla="*/ 525517 w 3720662"/>
              <a:gd name="connsiteY13" fmla="*/ 2301765 h 3058510"/>
              <a:gd name="connsiteX14" fmla="*/ 567558 w 3720662"/>
              <a:gd name="connsiteY14" fmla="*/ 2238703 h 3058510"/>
              <a:gd name="connsiteX15" fmla="*/ 599089 w 3720662"/>
              <a:gd name="connsiteY15" fmla="*/ 2186151 h 3058510"/>
              <a:gd name="connsiteX16" fmla="*/ 609600 w 3720662"/>
              <a:gd name="connsiteY16" fmla="*/ 2154620 h 3058510"/>
              <a:gd name="connsiteX17" fmla="*/ 651641 w 3720662"/>
              <a:gd name="connsiteY17" fmla="*/ 2112579 h 3058510"/>
              <a:gd name="connsiteX18" fmla="*/ 725214 w 3720662"/>
              <a:gd name="connsiteY18" fmla="*/ 1965434 h 3058510"/>
              <a:gd name="connsiteX19" fmla="*/ 735724 w 3720662"/>
              <a:gd name="connsiteY19" fmla="*/ 1912882 h 3058510"/>
              <a:gd name="connsiteX20" fmla="*/ 777765 w 3720662"/>
              <a:gd name="connsiteY20" fmla="*/ 1849820 h 3058510"/>
              <a:gd name="connsiteX21" fmla="*/ 809296 w 3720662"/>
              <a:gd name="connsiteY21" fmla="*/ 1786758 h 3058510"/>
              <a:gd name="connsiteX22" fmla="*/ 861848 w 3720662"/>
              <a:gd name="connsiteY22" fmla="*/ 1660634 h 3058510"/>
              <a:gd name="connsiteX23" fmla="*/ 872358 w 3720662"/>
              <a:gd name="connsiteY23" fmla="*/ 1618593 h 3058510"/>
              <a:gd name="connsiteX24" fmla="*/ 935420 w 3720662"/>
              <a:gd name="connsiteY24" fmla="*/ 1524000 h 3058510"/>
              <a:gd name="connsiteX25" fmla="*/ 956441 w 3720662"/>
              <a:gd name="connsiteY25" fmla="*/ 1471448 h 3058510"/>
              <a:gd name="connsiteX26" fmla="*/ 1061545 w 3720662"/>
              <a:gd name="connsiteY26" fmla="*/ 1334813 h 3058510"/>
              <a:gd name="connsiteX27" fmla="*/ 1135117 w 3720662"/>
              <a:gd name="connsiteY27" fmla="*/ 1219200 h 3058510"/>
              <a:gd name="connsiteX28" fmla="*/ 1166648 w 3720662"/>
              <a:gd name="connsiteY28" fmla="*/ 1156138 h 3058510"/>
              <a:gd name="connsiteX29" fmla="*/ 1229710 w 3720662"/>
              <a:gd name="connsiteY29" fmla="*/ 1072055 h 3058510"/>
              <a:gd name="connsiteX30" fmla="*/ 1271751 w 3720662"/>
              <a:gd name="connsiteY30" fmla="*/ 998482 h 3058510"/>
              <a:gd name="connsiteX31" fmla="*/ 1334814 w 3720662"/>
              <a:gd name="connsiteY31" fmla="*/ 935420 h 3058510"/>
              <a:gd name="connsiteX32" fmla="*/ 1376855 w 3720662"/>
              <a:gd name="connsiteY32" fmla="*/ 861848 h 3058510"/>
              <a:gd name="connsiteX33" fmla="*/ 1418896 w 3720662"/>
              <a:gd name="connsiteY33" fmla="*/ 809296 h 3058510"/>
              <a:gd name="connsiteX34" fmla="*/ 1471448 w 3720662"/>
              <a:gd name="connsiteY34" fmla="*/ 725213 h 3058510"/>
              <a:gd name="connsiteX35" fmla="*/ 1587062 w 3720662"/>
              <a:gd name="connsiteY35" fmla="*/ 609600 h 3058510"/>
              <a:gd name="connsiteX36" fmla="*/ 1744717 w 3720662"/>
              <a:gd name="connsiteY36" fmla="*/ 462455 h 3058510"/>
              <a:gd name="connsiteX37" fmla="*/ 1818289 w 3720662"/>
              <a:gd name="connsiteY37" fmla="*/ 388882 h 3058510"/>
              <a:gd name="connsiteX38" fmla="*/ 1881351 w 3720662"/>
              <a:gd name="connsiteY38" fmla="*/ 346841 h 3058510"/>
              <a:gd name="connsiteX39" fmla="*/ 2112579 w 3720662"/>
              <a:gd name="connsiteY39" fmla="*/ 178675 h 3058510"/>
              <a:gd name="connsiteX40" fmla="*/ 2207172 w 3720662"/>
              <a:gd name="connsiteY40" fmla="*/ 136634 h 3058510"/>
              <a:gd name="connsiteX41" fmla="*/ 2280745 w 3720662"/>
              <a:gd name="connsiteY41" fmla="*/ 115613 h 3058510"/>
              <a:gd name="connsiteX42" fmla="*/ 2312276 w 3720662"/>
              <a:gd name="connsiteY42" fmla="*/ 105103 h 3058510"/>
              <a:gd name="connsiteX43" fmla="*/ 2480441 w 3720662"/>
              <a:gd name="connsiteY43" fmla="*/ 84082 h 3058510"/>
              <a:gd name="connsiteX44" fmla="*/ 2596055 w 3720662"/>
              <a:gd name="connsiteY44" fmla="*/ 63062 h 3058510"/>
              <a:gd name="connsiteX45" fmla="*/ 2785241 w 3720662"/>
              <a:gd name="connsiteY45" fmla="*/ 31531 h 3058510"/>
              <a:gd name="connsiteX46" fmla="*/ 2942896 w 3720662"/>
              <a:gd name="connsiteY46" fmla="*/ 0 h 3058510"/>
              <a:gd name="connsiteX47" fmla="*/ 3363310 w 3720662"/>
              <a:gd name="connsiteY47" fmla="*/ 10510 h 3058510"/>
              <a:gd name="connsiteX48" fmla="*/ 3626069 w 3720662"/>
              <a:gd name="connsiteY48" fmla="*/ 31531 h 3058510"/>
              <a:gd name="connsiteX49" fmla="*/ 3720662 w 3720662"/>
              <a:gd name="connsiteY49" fmla="*/ 42041 h 3058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3720662" h="3058510">
                <a:moveTo>
                  <a:pt x="0" y="3058510"/>
                </a:moveTo>
                <a:cubicBezTo>
                  <a:pt x="28027" y="3055007"/>
                  <a:pt x="57857" y="3058490"/>
                  <a:pt x="84082" y="3048000"/>
                </a:cubicBezTo>
                <a:cubicBezTo>
                  <a:pt x="94443" y="3043856"/>
                  <a:pt x="123457" y="2977628"/>
                  <a:pt x="126124" y="2974427"/>
                </a:cubicBezTo>
                <a:cubicBezTo>
                  <a:pt x="134211" y="2964723"/>
                  <a:pt x="147145" y="2960413"/>
                  <a:pt x="157655" y="2953406"/>
                </a:cubicBezTo>
                <a:cubicBezTo>
                  <a:pt x="161158" y="2942896"/>
                  <a:pt x="162785" y="2931560"/>
                  <a:pt x="168165" y="2921875"/>
                </a:cubicBezTo>
                <a:cubicBezTo>
                  <a:pt x="180434" y="2899790"/>
                  <a:pt x="210207" y="2858813"/>
                  <a:pt x="210207" y="2858813"/>
                </a:cubicBezTo>
                <a:lnTo>
                  <a:pt x="231227" y="2795751"/>
                </a:lnTo>
                <a:cubicBezTo>
                  <a:pt x="234730" y="2785241"/>
                  <a:pt x="235593" y="2773438"/>
                  <a:pt x="241738" y="2764220"/>
                </a:cubicBezTo>
                <a:cubicBezTo>
                  <a:pt x="344574" y="2609965"/>
                  <a:pt x="240167" y="2772225"/>
                  <a:pt x="304800" y="2659117"/>
                </a:cubicBezTo>
                <a:cubicBezTo>
                  <a:pt x="318956" y="2634344"/>
                  <a:pt x="341235" y="2608107"/>
                  <a:pt x="357351" y="2585544"/>
                </a:cubicBezTo>
                <a:cubicBezTo>
                  <a:pt x="364693" y="2575265"/>
                  <a:pt x="371677" y="2564725"/>
                  <a:pt x="378372" y="2554013"/>
                </a:cubicBezTo>
                <a:cubicBezTo>
                  <a:pt x="389199" y="2536690"/>
                  <a:pt x="397888" y="2517983"/>
                  <a:pt x="409903" y="2501462"/>
                </a:cubicBezTo>
                <a:cubicBezTo>
                  <a:pt x="425997" y="2479333"/>
                  <a:pt x="447277" y="2461167"/>
                  <a:pt x="462455" y="2438400"/>
                </a:cubicBezTo>
                <a:cubicBezTo>
                  <a:pt x="492974" y="2392622"/>
                  <a:pt x="499424" y="2350223"/>
                  <a:pt x="525517" y="2301765"/>
                </a:cubicBezTo>
                <a:cubicBezTo>
                  <a:pt x="537494" y="2279521"/>
                  <a:pt x="553995" y="2260017"/>
                  <a:pt x="567558" y="2238703"/>
                </a:cubicBezTo>
                <a:cubicBezTo>
                  <a:pt x="578526" y="2221468"/>
                  <a:pt x="589953" y="2204423"/>
                  <a:pt x="599089" y="2186151"/>
                </a:cubicBezTo>
                <a:cubicBezTo>
                  <a:pt x="604044" y="2176242"/>
                  <a:pt x="603160" y="2163635"/>
                  <a:pt x="609600" y="2154620"/>
                </a:cubicBezTo>
                <a:cubicBezTo>
                  <a:pt x="621119" y="2138493"/>
                  <a:pt x="637627" y="2126593"/>
                  <a:pt x="651641" y="2112579"/>
                </a:cubicBezTo>
                <a:cubicBezTo>
                  <a:pt x="703751" y="1930195"/>
                  <a:pt x="630885" y="2154092"/>
                  <a:pt x="725214" y="1965434"/>
                </a:cubicBezTo>
                <a:cubicBezTo>
                  <a:pt x="733203" y="1949456"/>
                  <a:pt x="728332" y="1929145"/>
                  <a:pt x="735724" y="1912882"/>
                </a:cubicBezTo>
                <a:cubicBezTo>
                  <a:pt x="746178" y="1889883"/>
                  <a:pt x="765035" y="1871642"/>
                  <a:pt x="777765" y="1849820"/>
                </a:cubicBezTo>
                <a:cubicBezTo>
                  <a:pt x="789607" y="1829520"/>
                  <a:pt x="799751" y="1808234"/>
                  <a:pt x="809296" y="1786758"/>
                </a:cubicBezTo>
                <a:cubicBezTo>
                  <a:pt x="827794" y="1745139"/>
                  <a:pt x="850802" y="1704819"/>
                  <a:pt x="861848" y="1660634"/>
                </a:cubicBezTo>
                <a:cubicBezTo>
                  <a:pt x="865351" y="1646620"/>
                  <a:pt x="865510" y="1631311"/>
                  <a:pt x="872358" y="1618593"/>
                </a:cubicBezTo>
                <a:cubicBezTo>
                  <a:pt x="890324" y="1585227"/>
                  <a:pt x="921346" y="1559185"/>
                  <a:pt x="935420" y="1524000"/>
                </a:cubicBezTo>
                <a:cubicBezTo>
                  <a:pt x="942427" y="1506483"/>
                  <a:pt x="946935" y="1487745"/>
                  <a:pt x="956441" y="1471448"/>
                </a:cubicBezTo>
                <a:cubicBezTo>
                  <a:pt x="983064" y="1425808"/>
                  <a:pt x="1027680" y="1375451"/>
                  <a:pt x="1061545" y="1334813"/>
                </a:cubicBezTo>
                <a:cubicBezTo>
                  <a:pt x="1106095" y="1223436"/>
                  <a:pt x="1051099" y="1345227"/>
                  <a:pt x="1135117" y="1219200"/>
                </a:cubicBezTo>
                <a:cubicBezTo>
                  <a:pt x="1148153" y="1199645"/>
                  <a:pt x="1153939" y="1175907"/>
                  <a:pt x="1166648" y="1156138"/>
                </a:cubicBezTo>
                <a:cubicBezTo>
                  <a:pt x="1185593" y="1126668"/>
                  <a:pt x="1210276" y="1101206"/>
                  <a:pt x="1229710" y="1072055"/>
                </a:cubicBezTo>
                <a:cubicBezTo>
                  <a:pt x="1245378" y="1048553"/>
                  <a:pt x="1254529" y="1020870"/>
                  <a:pt x="1271751" y="998482"/>
                </a:cubicBezTo>
                <a:cubicBezTo>
                  <a:pt x="1289876" y="974919"/>
                  <a:pt x="1316688" y="958983"/>
                  <a:pt x="1334814" y="935420"/>
                </a:cubicBezTo>
                <a:cubicBezTo>
                  <a:pt x="1352036" y="913032"/>
                  <a:pt x="1361187" y="885350"/>
                  <a:pt x="1376855" y="861848"/>
                </a:cubicBezTo>
                <a:cubicBezTo>
                  <a:pt x="1389299" y="843183"/>
                  <a:pt x="1406127" y="827740"/>
                  <a:pt x="1418896" y="809296"/>
                </a:cubicBezTo>
                <a:cubicBezTo>
                  <a:pt x="1437709" y="782121"/>
                  <a:pt x="1452237" y="752108"/>
                  <a:pt x="1471448" y="725213"/>
                </a:cubicBezTo>
                <a:cubicBezTo>
                  <a:pt x="1525349" y="649752"/>
                  <a:pt x="1519148" y="671046"/>
                  <a:pt x="1587062" y="609600"/>
                </a:cubicBezTo>
                <a:cubicBezTo>
                  <a:pt x="1640367" y="561372"/>
                  <a:pt x="1693887" y="513286"/>
                  <a:pt x="1744717" y="462455"/>
                </a:cubicBezTo>
                <a:cubicBezTo>
                  <a:pt x="1769241" y="437931"/>
                  <a:pt x="1789431" y="408120"/>
                  <a:pt x="1818289" y="388882"/>
                </a:cubicBezTo>
                <a:lnTo>
                  <a:pt x="1881351" y="346841"/>
                </a:lnTo>
                <a:cubicBezTo>
                  <a:pt x="1948548" y="234846"/>
                  <a:pt x="1909914" y="280005"/>
                  <a:pt x="2112579" y="178675"/>
                </a:cubicBezTo>
                <a:cubicBezTo>
                  <a:pt x="2149204" y="160363"/>
                  <a:pt x="2166915" y="150053"/>
                  <a:pt x="2207172" y="136634"/>
                </a:cubicBezTo>
                <a:cubicBezTo>
                  <a:pt x="2231369" y="128568"/>
                  <a:pt x="2256315" y="122942"/>
                  <a:pt x="2280745" y="115613"/>
                </a:cubicBezTo>
                <a:cubicBezTo>
                  <a:pt x="2291357" y="112430"/>
                  <a:pt x="2301528" y="107790"/>
                  <a:pt x="2312276" y="105103"/>
                </a:cubicBezTo>
                <a:cubicBezTo>
                  <a:pt x="2381025" y="87916"/>
                  <a:pt x="2394147" y="94234"/>
                  <a:pt x="2480441" y="84082"/>
                </a:cubicBezTo>
                <a:cubicBezTo>
                  <a:pt x="2531454" y="78080"/>
                  <a:pt x="2547478" y="71510"/>
                  <a:pt x="2596055" y="63062"/>
                </a:cubicBezTo>
                <a:cubicBezTo>
                  <a:pt x="2659041" y="52108"/>
                  <a:pt x="2722460" y="43604"/>
                  <a:pt x="2785241" y="31531"/>
                </a:cubicBezTo>
                <a:cubicBezTo>
                  <a:pt x="3019485" y="-13516"/>
                  <a:pt x="2732572" y="30046"/>
                  <a:pt x="2942896" y="0"/>
                </a:cubicBezTo>
                <a:cubicBezTo>
                  <a:pt x="3083034" y="3503"/>
                  <a:pt x="3223277" y="4047"/>
                  <a:pt x="3363310" y="10510"/>
                </a:cubicBezTo>
                <a:cubicBezTo>
                  <a:pt x="3451083" y="14561"/>
                  <a:pt x="3538611" y="23067"/>
                  <a:pt x="3626069" y="31531"/>
                </a:cubicBezTo>
                <a:cubicBezTo>
                  <a:pt x="3752527" y="43769"/>
                  <a:pt x="3641667" y="42041"/>
                  <a:pt x="3720662" y="4204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Up Arrow 20"/>
          <p:cNvSpPr/>
          <p:nvPr/>
        </p:nvSpPr>
        <p:spPr>
          <a:xfrm>
            <a:off x="7338848" y="4339809"/>
            <a:ext cx="115613" cy="176281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flipH="1">
            <a:off x="7541171" y="4479724"/>
            <a:ext cx="798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Ti</a:t>
            </a:r>
            <a:r>
              <a:rPr lang="en-US" dirty="0" smtClean="0"/>
              <a:t>me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26871" y="1105469"/>
            <a:ext cx="41658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inear regime scales grow independently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Small scales are </a:t>
            </a:r>
            <a:r>
              <a:rPr lang="en-US" dirty="0" err="1" smtClean="0">
                <a:sym typeface="Wingdings" panose="05000000000000000000" pitchFamily="2" charset="2"/>
              </a:rPr>
              <a:t>favoured</a:t>
            </a:r>
            <a:r>
              <a:rPr lang="en-US" dirty="0" smtClean="0">
                <a:sym typeface="Wingdings" panose="05000000000000000000" pitchFamily="2" charset="2"/>
              </a:rPr>
              <a:t> 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When </a:t>
            </a:r>
            <a:r>
              <a:rPr lang="en-US" dirty="0" err="1" smtClean="0">
                <a:sym typeface="Wingdings" panose="05000000000000000000" pitchFamily="2" charset="2"/>
              </a:rPr>
              <a:t>overdensity</a:t>
            </a:r>
            <a:r>
              <a:rPr lang="en-US" dirty="0" smtClean="0">
                <a:sym typeface="Wingdings" panose="05000000000000000000" pitchFamily="2" charset="2"/>
              </a:rPr>
              <a:t> reaches ~1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Collapse into structures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Largest scales still linear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They probe primordial spectrum </a:t>
            </a:r>
            <a:endParaRPr lang="en-US" dirty="0"/>
          </a:p>
        </p:txBody>
      </p:sp>
      <p:pic>
        <p:nvPicPr>
          <p:cNvPr id="31" name="Picture 3" descr="C:\Documents and Settings\amr.elzant\My Documents\My Pictures\2ma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4261302" y="4127937"/>
            <a:ext cx="2209771" cy="1361091"/>
          </a:xfrm>
          <a:prstGeom prst="rect">
            <a:avLst/>
          </a:prstGeom>
          <a:noFill/>
        </p:spPr>
      </p:pic>
      <p:pic>
        <p:nvPicPr>
          <p:cNvPr id="9236" name="Picture 20" descr="http://en.es-static.us/upl/2016/01/galaxy-cluster-Abell1689-Sloan-sq-e145379994110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288" y="2347851"/>
            <a:ext cx="1081602" cy="1081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62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219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dirty="0" err="1" smtClean="0">
                <a:latin typeface="Bernard MT Condensed" pitchFamily="18" charset="0"/>
              </a:rPr>
              <a:t>Modelling</a:t>
            </a:r>
            <a:r>
              <a:rPr lang="en-US" dirty="0" smtClean="0">
                <a:latin typeface="Bernard MT Condensed" pitchFamily="18" charset="0"/>
              </a:rPr>
              <a:t> Cosmic Structure Formation </a:t>
            </a:r>
            <a:endParaRPr lang="en-US" dirty="0"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3716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>
                <a:solidFill>
                  <a:schemeClr val="accent2"/>
                </a:solidFill>
                <a:latin typeface="Stencil" pitchFamily="82" charset="0"/>
              </a:rPr>
              <a:t>** Cosmic Microwave Background 400 000 yrs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tencil" pitchFamily="82" charset="0"/>
              </a:rPr>
              <a:t>**Present Galaxy Distribution (~14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Stencil" pitchFamily="82" charset="0"/>
              </a:rPr>
              <a:t>Gyr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Stencil" pitchFamily="82" charset="0"/>
              </a:rPr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 descr="C:\Documents and Settings\amr.elzant\My Documents\My Pictures\plan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905000"/>
            <a:ext cx="3962400" cy="1981200"/>
          </a:xfrm>
          <a:prstGeom prst="rect">
            <a:avLst/>
          </a:prstGeom>
          <a:noFill/>
        </p:spPr>
      </p:pic>
      <p:pic>
        <p:nvPicPr>
          <p:cNvPr id="2051" name="Picture 3" descr="C:\Documents and Settings\amr.elzant\My Documents\My Pictures\2mas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4511262"/>
            <a:ext cx="3810000" cy="2346739"/>
          </a:xfrm>
          <a:prstGeom prst="rect">
            <a:avLst/>
          </a:prstGeom>
          <a:noFill/>
        </p:spPr>
      </p:pic>
      <p:graphicFrame>
        <p:nvGraphicFramePr>
          <p:cNvPr id="10" name="Object 9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4480260"/>
              </p:ext>
            </p:extLst>
          </p:nvPr>
        </p:nvGraphicFramePr>
        <p:xfrm>
          <a:off x="8083550" y="2871788"/>
          <a:ext cx="243681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8" name="Packager Shell Object" showAsIcon="1" r:id="rId5" imgW="2437200" imgH="685800" progId="Package">
                  <p:embed/>
                </p:oleObj>
              </mc:Choice>
              <mc:Fallback>
                <p:oleObj name="Packager Shell Object" showAsIcon="1" r:id="rId5" imgW="2437200" imgH="685800" progId="Packag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83550" y="2871788"/>
                        <a:ext cx="2436813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1866394"/>
              </p:ext>
            </p:extLst>
          </p:nvPr>
        </p:nvGraphicFramePr>
        <p:xfrm>
          <a:off x="8081963" y="4929188"/>
          <a:ext cx="2373312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9" name="Packager Shell Object" showAsIcon="1" r:id="rId7" imgW="2373840" imgH="685800" progId="Package">
                  <p:embed/>
                </p:oleObj>
              </mc:Choice>
              <mc:Fallback>
                <p:oleObj name="Packager Shell Object" showAsIcon="1" r:id="rId7" imgW="2373840" imgH="685800" progId="Packag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81963" y="4929188"/>
                        <a:ext cx="2373312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829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Agency FB" pitchFamily="34" charset="0"/>
            </a:endParaRPr>
          </a:p>
          <a:p>
            <a:r>
              <a:rPr lang="en-US" dirty="0" smtClean="0">
                <a:latin typeface="Agency FB" pitchFamily="34" charset="0"/>
                <a:ea typeface="Arial Unicode MS" pitchFamily="34" charset="-128"/>
                <a:cs typeface="Arial Unicode MS" pitchFamily="34" charset="-128"/>
              </a:rPr>
              <a:t>As in hydrodynamics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</a:rPr>
              <a:t>      </a:t>
            </a:r>
            <a:r>
              <a:rPr lang="en-US" dirty="0" smtClean="0">
                <a:solidFill>
                  <a:srgbClr val="FF0000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 B</a:t>
            </a:r>
            <a:r>
              <a:rPr lang="en-US" dirty="0" smtClean="0">
                <a:solidFill>
                  <a:srgbClr val="FF0000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</a:rPr>
              <a:t>aryons are tracers of DM on large scales </a:t>
            </a:r>
            <a:endParaRPr lang="en-US" dirty="0" smtClean="0">
              <a:solidFill>
                <a:srgbClr val="FF0000"/>
              </a:solidFill>
              <a:latin typeface="Agency FB" pitchFamily="34" charset="0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     </a:t>
            </a:r>
            <a:r>
              <a:rPr lang="en-US" dirty="0" smtClean="0">
                <a:latin typeface="Agency FB" pitchFamily="34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Success in predicting the </a:t>
            </a:r>
            <a:r>
              <a:rPr lang="en-US" dirty="0" smtClean="0">
                <a:solidFill>
                  <a:srgbClr val="FF0000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large scale galaxy distribution</a:t>
            </a:r>
          </a:p>
          <a:p>
            <a:pPr>
              <a:buNone/>
            </a:pPr>
            <a:endParaRPr lang="en-US" dirty="0" smtClean="0">
              <a:latin typeface="Agency FB" pitchFamily="34" charset="0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Gas cools and condenses in centers of haloes</a:t>
            </a:r>
            <a:r>
              <a:rPr lang="en-US" dirty="0" smtClean="0">
                <a:latin typeface="Agency FB" pitchFamily="34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,.. Forms stars (efficiently) when self gravitating  </a:t>
            </a:r>
            <a:r>
              <a:rPr lang="en-US" dirty="0" smtClean="0">
                <a:solidFill>
                  <a:srgbClr val="FF0000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~ dominant in central region  </a:t>
            </a:r>
          </a:p>
          <a:p>
            <a:pPr>
              <a:buNone/>
            </a:pPr>
            <a:r>
              <a:rPr lang="en-US" dirty="0" smtClean="0">
                <a:latin typeface="Agency FB" pitchFamily="34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  most  galaxies form hierarchically</a:t>
            </a:r>
          </a:p>
          <a:p>
            <a:endParaRPr lang="en-US" dirty="0" smtClean="0">
              <a:latin typeface="Agency FB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8" name="Picture 4" descr="C:\Documents and Settings\amr.elzant\My Documents\My Pictures\hubb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1" y="4343400"/>
            <a:ext cx="3051927" cy="228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0400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122925" cy="836155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dirty="0" smtClean="0">
                <a:latin typeface="Bernard MT Condensed" pitchFamily="18" charset="0"/>
              </a:rPr>
              <a:t>Forming Structure </a:t>
            </a:r>
            <a:r>
              <a:rPr lang="en-US" smtClean="0">
                <a:latin typeface="Bernard MT Condensed" pitchFamily="18" charset="0"/>
              </a:rPr>
              <a:t>from Fluctuations</a:t>
            </a:r>
            <a:endParaRPr lang="en-US" dirty="0"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60060"/>
            <a:ext cx="10210800" cy="540087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2"/>
                </a:solidFill>
                <a:latin typeface="Stencil" pitchFamily="82" charset="0"/>
              </a:rPr>
              <a:t>** The CMB  </a:t>
            </a:r>
            <a:r>
              <a:rPr lang="en-US" b="1" dirty="0" smtClean="0">
                <a:solidFill>
                  <a:schemeClr val="accent2"/>
                </a:solidFill>
                <a:latin typeface="Stencil" pitchFamily="82" charset="0"/>
              </a:rPr>
              <a:t>300 </a:t>
            </a:r>
            <a:r>
              <a:rPr lang="en-US" b="1" dirty="0">
                <a:solidFill>
                  <a:schemeClr val="accent2"/>
                </a:solidFill>
                <a:latin typeface="Stencil" pitchFamily="82" charset="0"/>
              </a:rPr>
              <a:t>000 yrs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tencil" pitchFamily="82" charset="0"/>
              </a:rPr>
              <a:t>**Galaxy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tencil" pitchFamily="82" charset="0"/>
              </a:rPr>
              <a:t>Distribution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tencil" pitchFamily="82" charset="0"/>
              </a:rPr>
              <a:t>(14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Stencil" pitchFamily="82" charset="0"/>
              </a:rPr>
              <a:t>Gyr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Stencil" pitchFamily="82" charset="0"/>
              </a:rPr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 descr="C:\Documents and Settings\amr.elzant\My Documents\My Pictures\plan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9131" y="1787285"/>
            <a:ext cx="3962400" cy="1981200"/>
          </a:xfrm>
          <a:prstGeom prst="rect">
            <a:avLst/>
          </a:prstGeom>
          <a:noFill/>
        </p:spPr>
      </p:pic>
      <p:pic>
        <p:nvPicPr>
          <p:cNvPr id="2051" name="Picture 3" descr="C:\Documents and Settings\amr.elzant\My Documents\My Pictures\2ma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482" y="4395710"/>
            <a:ext cx="3905698" cy="2405683"/>
          </a:xfrm>
          <a:prstGeom prst="rect">
            <a:avLst/>
          </a:prstGeom>
          <a:noFill/>
        </p:spPr>
      </p:pic>
      <p:pic>
        <p:nvPicPr>
          <p:cNvPr id="7" name="Picture 2" descr="http://scitechdaily.com/images/Schematic-of-Cosmic-Histor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082" y="2061230"/>
            <a:ext cx="5298933" cy="4093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24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ernard MT Condensed" pitchFamily="18" charset="0"/>
              </a:rPr>
              <a:t>The Galaxy Population</a:t>
            </a:r>
            <a:endParaRPr lang="en-US" dirty="0"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838200"/>
            <a:ext cx="9144000" cy="57912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400" dirty="0">
              <a:solidFill>
                <a:srgbClr val="00B0F0"/>
              </a:solidFill>
              <a:latin typeface="Arial Narrow" pitchFamily="34" charset="0"/>
            </a:endParaRPr>
          </a:p>
          <a:p>
            <a:r>
              <a:rPr lang="en-US" sz="2680" dirty="0">
                <a:solidFill>
                  <a:srgbClr val="00B0F0"/>
                </a:solidFill>
                <a:latin typeface="Arial Narrow" pitchFamily="34" charset="0"/>
              </a:rPr>
              <a:t>Determined by </a:t>
            </a:r>
            <a:r>
              <a:rPr lang="en-US" sz="2680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mass</a:t>
            </a:r>
            <a:r>
              <a:rPr lang="en-US" sz="2680" dirty="0">
                <a:solidFill>
                  <a:srgbClr val="00B0F0"/>
                </a:solidFill>
                <a:latin typeface="Arial Narrow" pitchFamily="34" charset="0"/>
              </a:rPr>
              <a:t>, </a:t>
            </a:r>
            <a:r>
              <a:rPr lang="en-US" sz="2680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rotation, history of star formation </a:t>
            </a:r>
          </a:p>
          <a:p>
            <a:r>
              <a:rPr lang="en-US" sz="2680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sym typeface="Wingdings" pitchFamily="2" charset="2"/>
              </a:rPr>
              <a:t>  </a:t>
            </a:r>
            <a:r>
              <a:rPr lang="en-US" sz="2680" dirty="0">
                <a:solidFill>
                  <a:srgbClr val="C00000"/>
                </a:solidFill>
                <a:latin typeface="Arial Narrow" pitchFamily="34" charset="0"/>
                <a:sym typeface="Wingdings" pitchFamily="2" charset="2"/>
              </a:rPr>
              <a:t>largely </a:t>
            </a:r>
            <a:r>
              <a:rPr lang="en-US" sz="2680" dirty="0">
                <a:solidFill>
                  <a:srgbClr val="C00000"/>
                </a:solidFill>
                <a:latin typeface="Arial Narrow" pitchFamily="34" charset="0"/>
              </a:rPr>
              <a:t>determined by the hierarchical DM halo buildup</a:t>
            </a:r>
          </a:p>
          <a:p>
            <a:pPr>
              <a:buNone/>
            </a:pPr>
            <a:r>
              <a:rPr lang="en-US" sz="2680" dirty="0">
                <a:latin typeface="Arial Narrow" pitchFamily="34" charset="0"/>
              </a:rPr>
              <a:t>In turn </a:t>
            </a:r>
          </a:p>
          <a:p>
            <a:pPr>
              <a:buNone/>
            </a:pPr>
            <a:r>
              <a:rPr lang="en-US" sz="2680" dirty="0">
                <a:solidFill>
                  <a:srgbClr val="C00000"/>
                </a:solidFill>
                <a:latin typeface="Arial Narrow" pitchFamily="34" charset="0"/>
              </a:rPr>
              <a:t>     </a:t>
            </a:r>
            <a:r>
              <a:rPr lang="en-US" sz="2680" dirty="0">
                <a:solidFill>
                  <a:srgbClr val="C00000"/>
                </a:solidFill>
                <a:latin typeface="Arial Narrow" pitchFamily="34" charset="0"/>
                <a:sym typeface="Wingdings" pitchFamily="2" charset="2"/>
              </a:rPr>
              <a:t> ~ Determined by the statistics of initial fluctuations</a:t>
            </a:r>
            <a:r>
              <a:rPr lang="en-US" sz="2680" dirty="0">
                <a:solidFill>
                  <a:srgbClr val="C00000"/>
                </a:solidFill>
                <a:latin typeface="Arial Narrow" pitchFamily="34" charset="0"/>
              </a:rPr>
              <a:t> </a:t>
            </a:r>
          </a:p>
          <a:p>
            <a:r>
              <a:rPr lang="en-US" dirty="0">
                <a:latin typeface="Agency FB" pitchFamily="34" charset="0"/>
                <a:sym typeface="Wingdings" pitchFamily="2" charset="2"/>
              </a:rPr>
              <a:t>Some predictions appear borne out:   </a:t>
            </a:r>
            <a:r>
              <a:rPr lang="en-US" dirty="0" err="1">
                <a:latin typeface="Agency FB" pitchFamily="34" charset="0"/>
                <a:sym typeface="Wingdings" pitchFamily="2" charset="2"/>
              </a:rPr>
              <a:t>e.g</a:t>
            </a:r>
            <a:r>
              <a:rPr lang="en-US" dirty="0">
                <a:latin typeface="Agency FB" pitchFamily="34" charset="0"/>
                <a:sym typeface="Wingdings" pitchFamily="2" charset="2"/>
              </a:rPr>
              <a:t>, fraction of large disk </a:t>
            </a:r>
          </a:p>
          <a:p>
            <a:pPr>
              <a:buNone/>
            </a:pPr>
            <a:r>
              <a:rPr lang="en-US" dirty="0">
                <a:latin typeface="Agency FB" pitchFamily="34" charset="0"/>
                <a:sym typeface="Wingdings" pitchFamily="2" charset="2"/>
              </a:rPr>
              <a:t>   galaxies increases with time </a:t>
            </a:r>
            <a:r>
              <a:rPr lang="en-US" dirty="0">
                <a:latin typeface="Agency FB" pitchFamily="34" charset="0"/>
              </a:rPr>
              <a:t> </a:t>
            </a:r>
          </a:p>
          <a:p>
            <a:pPr>
              <a:buNone/>
            </a:pPr>
            <a:endParaRPr lang="en-US" sz="2680" b="1" dirty="0"/>
          </a:p>
        </p:txBody>
      </p:sp>
      <p:pic>
        <p:nvPicPr>
          <p:cNvPr id="4" name="Picture 3" descr="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48600" y="3886200"/>
            <a:ext cx="2590800" cy="2590800"/>
          </a:xfrm>
          <a:prstGeom prst="rect">
            <a:avLst/>
          </a:prstGeom>
        </p:spPr>
      </p:pic>
      <p:pic>
        <p:nvPicPr>
          <p:cNvPr id="5" name="Picture 4" descr="Barred-Spiral-Galaxy-M95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2600" y="4267200"/>
            <a:ext cx="2844800" cy="2133600"/>
          </a:xfrm>
          <a:prstGeom prst="rect">
            <a:avLst/>
          </a:prstGeom>
        </p:spPr>
      </p:pic>
      <p:pic>
        <p:nvPicPr>
          <p:cNvPr id="6" name="Picture 5" descr="merging-galaxies_1083_600x4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29200" y="4495800"/>
            <a:ext cx="2438400" cy="1828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91400" y="53340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ym typeface="Wingdings" pitchFamily="2" charset="2"/>
              </a:rPr>
              <a:t></a:t>
            </a:r>
            <a:r>
              <a:rPr lang="en-US" dirty="0">
                <a:sym typeface="Wingdings" pitchFamily="2" charset="2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80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0"/>
            <a:ext cx="8153400" cy="914400"/>
          </a:xfrm>
        </p:spPr>
        <p:txBody>
          <a:bodyPr/>
          <a:lstStyle/>
          <a:p>
            <a:r>
              <a:rPr lang="en-US" dirty="0" smtClean="0"/>
              <a:t>Small Scale Failures of CDM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762000"/>
            <a:ext cx="9144000" cy="6096000"/>
          </a:xfrm>
        </p:spPr>
        <p:txBody>
          <a:bodyPr/>
          <a:lstStyle/>
          <a:p>
            <a:r>
              <a:rPr lang="en-US" dirty="0" smtClean="0"/>
              <a:t>The central parts of CDM structures are too dense.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Too many small structures </a:t>
            </a:r>
            <a:r>
              <a:rPr lang="en-US" sz="2000" b="1" dirty="0">
                <a:solidFill>
                  <a:srgbClr val="FF0000"/>
                </a:solidFill>
              </a:rPr>
              <a:t>(also of  wrong mass profile!)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Milky_Way_satellite_galaxi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0" y="3886201"/>
            <a:ext cx="2743200" cy="2527541"/>
          </a:xfrm>
          <a:prstGeom prst="rect">
            <a:avLst/>
          </a:prstGeom>
        </p:spPr>
      </p:pic>
      <p:pic>
        <p:nvPicPr>
          <p:cNvPr id="8" name="Picture 7" descr="cusp_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91000" y="1295400"/>
            <a:ext cx="2781300" cy="2096052"/>
          </a:xfrm>
          <a:prstGeom prst="rect">
            <a:avLst/>
          </a:prstGeom>
        </p:spPr>
      </p:pic>
      <p:pic>
        <p:nvPicPr>
          <p:cNvPr id="9" name="z12to0_smallfr_lowq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295087" y="4006970"/>
            <a:ext cx="3209028" cy="2406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0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-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4480" dirty="0">
                <a:solidFill>
                  <a:srgbClr val="C00000"/>
                </a:solidFill>
                <a:latin typeface="Bauhaus 93" pitchFamily="82" charset="0"/>
              </a:rPr>
              <a:t>Proposed solutions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762000"/>
            <a:ext cx="9144000" cy="5867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Pump energy </a:t>
            </a:r>
            <a:r>
              <a:rPr lang="en-US" dirty="0" smtClean="0">
                <a:sym typeface="Wingdings" pitchFamily="2" charset="2"/>
              </a:rPr>
              <a:t> decrease</a:t>
            </a:r>
            <a:r>
              <a:rPr lang="en-US" dirty="0" smtClean="0"/>
              <a:t>  DM density: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** </a:t>
            </a:r>
            <a:r>
              <a:rPr lang="en-US" dirty="0" smtClean="0">
                <a:solidFill>
                  <a:schemeClr val="accent2"/>
                </a:solidFill>
              </a:rPr>
              <a:t>Warm  DM </a:t>
            </a:r>
            <a:r>
              <a:rPr lang="en-US" dirty="0" smtClean="0"/>
              <a:t>(smaller mass) </a:t>
            </a:r>
            <a:r>
              <a:rPr lang="en-US" dirty="0" smtClean="0">
                <a:sym typeface="Wingdings" pitchFamily="2" charset="2"/>
              </a:rPr>
              <a:t> preheat! </a:t>
            </a:r>
          </a:p>
          <a:p>
            <a:pPr>
              <a:buNone/>
            </a:pPr>
            <a:r>
              <a:rPr lang="en-US" sz="2000" dirty="0">
                <a:sym typeface="Wingdings" pitchFamily="2" charset="2"/>
              </a:rPr>
              <a:t>(e.g., Lowell et. al. 2013; El-</a:t>
            </a:r>
            <a:r>
              <a:rPr lang="en-US" sz="2000" dirty="0" err="1">
                <a:sym typeface="Wingdings" pitchFamily="2" charset="2"/>
              </a:rPr>
              <a:t>Zant</a:t>
            </a:r>
            <a:r>
              <a:rPr lang="en-US" sz="2000" dirty="0">
                <a:sym typeface="Wingdings" pitchFamily="2" charset="2"/>
              </a:rPr>
              <a:t>, </a:t>
            </a:r>
            <a:r>
              <a:rPr lang="en-US" sz="2000" dirty="0" err="1">
                <a:sym typeface="Wingdings" pitchFamily="2" charset="2"/>
              </a:rPr>
              <a:t>Sil</a:t>
            </a:r>
            <a:r>
              <a:rPr lang="en-US" sz="2000" dirty="0">
                <a:sym typeface="Wingdings" pitchFamily="2" charset="2"/>
              </a:rPr>
              <a:t> &amp; </a:t>
            </a:r>
            <a:r>
              <a:rPr lang="en-US" sz="2000" dirty="0" err="1">
                <a:sym typeface="Wingdings" pitchFamily="2" charset="2"/>
              </a:rPr>
              <a:t>Khalil</a:t>
            </a:r>
            <a:r>
              <a:rPr lang="en-US" sz="2000" dirty="0">
                <a:sym typeface="Wingdings" pitchFamily="2" charset="2"/>
              </a:rPr>
              <a:t> 2015)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r>
              <a:rPr lang="en-US" dirty="0" smtClean="0"/>
              <a:t>**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Self interacting  DM </a:t>
            </a:r>
            <a:r>
              <a:rPr lang="en-US" dirty="0" smtClean="0">
                <a:sym typeface="Wingdings" pitchFamily="2" charset="2"/>
              </a:rPr>
              <a:t> Conduction </a:t>
            </a:r>
          </a:p>
          <a:p>
            <a:pPr>
              <a:buNone/>
            </a:pPr>
            <a:r>
              <a:rPr lang="en-US" sz="2000" dirty="0">
                <a:sym typeface="Wingdings" pitchFamily="2" charset="2"/>
              </a:rPr>
              <a:t>(</a:t>
            </a:r>
            <a:r>
              <a:rPr lang="en-US" sz="2000" dirty="0" err="1">
                <a:sym typeface="Wingdings" pitchFamily="2" charset="2"/>
              </a:rPr>
              <a:t>Spergel</a:t>
            </a:r>
            <a:r>
              <a:rPr lang="en-US" sz="2000" dirty="0">
                <a:sym typeface="Wingdings" pitchFamily="2" charset="2"/>
              </a:rPr>
              <a:t> &amp; Steinhardt 2000;  Elbert et. al. 2015)</a:t>
            </a:r>
          </a:p>
          <a:p>
            <a:pPr>
              <a:buNone/>
            </a:pPr>
            <a:endParaRPr lang="en-US" sz="2000" dirty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**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Quantum effects </a:t>
            </a:r>
            <a:r>
              <a:rPr lang="en-US" dirty="0" smtClean="0">
                <a:sym typeface="Wingdings" pitchFamily="2" charset="2"/>
              </a:rPr>
              <a:t>(on </a:t>
            </a:r>
            <a:r>
              <a:rPr lang="en-US" dirty="0" err="1" smtClean="0">
                <a:sym typeface="Wingdings" pitchFamily="2" charset="2"/>
              </a:rPr>
              <a:t>kpc</a:t>
            </a:r>
            <a:r>
              <a:rPr lang="en-US" dirty="0" smtClean="0">
                <a:sym typeface="Wingdings" pitchFamily="2" charset="2"/>
              </a:rPr>
              <a:t> scale!)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** Baryonic solutions</a:t>
            </a:r>
            <a:r>
              <a:rPr lang="en-US" dirty="0" smtClean="0">
                <a:sym typeface="Wingdings" pitchFamily="2" charset="2"/>
              </a:rPr>
              <a:t>: gas gives off energy to DM as it settles into halo </a:t>
            </a:r>
            <a:r>
              <a:rPr lang="en-US" sz="2000" dirty="0">
                <a:sym typeface="Wingdings" pitchFamily="2" charset="2"/>
              </a:rPr>
              <a:t>(El-</a:t>
            </a:r>
            <a:r>
              <a:rPr lang="en-US" sz="2000" dirty="0" err="1">
                <a:sym typeface="Wingdings" pitchFamily="2" charset="2"/>
              </a:rPr>
              <a:t>Zant</a:t>
            </a:r>
            <a:r>
              <a:rPr lang="en-US" sz="2000" dirty="0">
                <a:sym typeface="Wingdings" pitchFamily="2" charset="2"/>
              </a:rPr>
              <a:t> et. al 2001;2004;2016)</a:t>
            </a:r>
            <a:endParaRPr lang="en-US" sz="2000" dirty="0"/>
          </a:p>
        </p:txBody>
      </p:sp>
      <p:pic>
        <p:nvPicPr>
          <p:cNvPr id="5" name="Picture 4" descr="EZfg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23252" y="2072074"/>
            <a:ext cx="3947349" cy="379532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7651311" y="3695700"/>
            <a:ext cx="2362200" cy="1752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991600" y="4495800"/>
            <a:ext cx="1427186" cy="369332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Density </a:t>
            </a:r>
            <a:r>
              <a:rPr lang="en-US" dirty="0" err="1"/>
              <a:t>prof</a:t>
            </a:r>
            <a:r>
              <a:rPr lang="en-US" dirty="0"/>
              <a:t>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832411" y="2740336"/>
            <a:ext cx="1580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Rotation Curve</a:t>
            </a:r>
          </a:p>
        </p:txBody>
      </p:sp>
    </p:spTree>
    <p:extLst>
      <p:ext uri="{BB962C8B-B14F-4D97-AF65-F5344CB8AC3E}">
        <p14:creationId xmlns:p14="http://schemas.microsoft.com/office/powerpoint/2010/main" val="426710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886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latin typeface="Aharoni" panose="02010803020104030203" pitchFamily="2" charset="-79"/>
                <a:cs typeface="Aharoni" panose="02010803020104030203" pitchFamily="2" charset="-79"/>
              </a:rPr>
              <a:t>Toward a Consistent Picture of </a:t>
            </a:r>
            <a:br>
              <a:rPr lang="en-US" sz="3200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32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Cosmic Evolution and Fundamental Physics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1114"/>
            <a:ext cx="9122228" cy="610688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060" dirty="0">
                <a:solidFill>
                  <a:schemeClr val="accent2"/>
                </a:solidFill>
                <a:latin typeface="Baskerville Old Face" pitchFamily="18" charset="0"/>
              </a:rPr>
              <a:t>     </a:t>
            </a:r>
          </a:p>
          <a:p>
            <a:pPr marL="0" indent="0">
              <a:buNone/>
            </a:pPr>
            <a:r>
              <a:rPr lang="en-US" sz="4700" b="1" dirty="0">
                <a:solidFill>
                  <a:srgbClr val="0070C0"/>
                </a:solidFill>
                <a:latin typeface="Baskerville Old Face" pitchFamily="18" charset="0"/>
              </a:rPr>
              <a:t>Our model of the universe </a:t>
            </a:r>
            <a:r>
              <a:rPr lang="en-US" dirty="0" smtClean="0">
                <a:latin typeface="Baskerville Old Face" pitchFamily="18" charset="0"/>
                <a:sym typeface="Wingdings" panose="05000000000000000000" pitchFamily="2" charset="2"/>
              </a:rPr>
              <a:t> </a:t>
            </a:r>
            <a:r>
              <a:rPr lang="en-US" dirty="0" smtClean="0">
                <a:latin typeface="Baskerville Old Face" pitchFamily="18" charset="0"/>
              </a:rPr>
              <a:t> </a:t>
            </a:r>
          </a:p>
          <a:p>
            <a:pPr marL="0" indent="0">
              <a:buNone/>
            </a:pPr>
            <a:endParaRPr lang="en-US" dirty="0" smtClean="0">
              <a:latin typeface="Baskerville Old Face" pitchFamily="18" charset="0"/>
            </a:endParaRPr>
          </a:p>
          <a:p>
            <a:r>
              <a:rPr lang="en-US" dirty="0">
                <a:latin typeface="Baskerville Old Face" pitchFamily="18" charset="0"/>
              </a:rPr>
              <a:t>P</a:t>
            </a:r>
            <a:r>
              <a:rPr lang="en-US" dirty="0" smtClean="0">
                <a:latin typeface="Baskerville Old Face" pitchFamily="18" charset="0"/>
              </a:rPr>
              <a:t>recise: explains spatial distribution and many galaxy </a:t>
            </a:r>
            <a:r>
              <a:rPr lang="en-US" dirty="0" smtClean="0">
                <a:solidFill>
                  <a:srgbClr val="FF0000"/>
                </a:solidFill>
                <a:latin typeface="Baskerville Old Face" pitchFamily="18" charset="0"/>
              </a:rPr>
              <a:t>properties</a:t>
            </a:r>
          </a:p>
          <a:p>
            <a:pPr>
              <a:buNone/>
            </a:pPr>
            <a:r>
              <a:rPr lang="en-US" dirty="0" smtClean="0">
                <a:latin typeface="Baskerville Old Face" pitchFamily="18" charset="0"/>
              </a:rPr>
              <a:t>    from </a:t>
            </a:r>
            <a:r>
              <a:rPr lang="en-US" dirty="0" smtClean="0">
                <a:solidFill>
                  <a:srgbClr val="FF0000"/>
                </a:solidFill>
                <a:latin typeface="Baskerville Old Face" pitchFamily="18" charset="0"/>
              </a:rPr>
              <a:t>primordial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skerville Old Face" pitchFamily="18" charset="0"/>
              </a:rPr>
              <a:t>(quantum) </a:t>
            </a:r>
            <a:r>
              <a:rPr lang="en-US" dirty="0" smtClean="0">
                <a:solidFill>
                  <a:srgbClr val="FF0000"/>
                </a:solidFill>
                <a:latin typeface="Baskerville Old Face" pitchFamily="18" charset="0"/>
              </a:rPr>
              <a:t>fluctuations  </a:t>
            </a:r>
          </a:p>
          <a:p>
            <a:endParaRPr lang="en-US" dirty="0">
              <a:latin typeface="Baskerville Old Face" pitchFamily="18" charset="0"/>
            </a:endParaRPr>
          </a:p>
          <a:p>
            <a:r>
              <a:rPr lang="en-US" dirty="0" smtClean="0">
                <a:latin typeface="Baskerville Old Face" pitchFamily="18" charset="0"/>
              </a:rPr>
              <a:t>BUT </a:t>
            </a:r>
            <a:r>
              <a:rPr lang="en-US" dirty="0" smtClean="0">
                <a:solidFill>
                  <a:srgbClr val="FF0000"/>
                </a:solidFill>
                <a:latin typeface="Baskerville Old Face" pitchFamily="18" charset="0"/>
              </a:rPr>
              <a:t>most of it is missing: </a:t>
            </a:r>
            <a:r>
              <a:rPr lang="en-US" sz="2990" dirty="0">
                <a:solidFill>
                  <a:schemeClr val="tx2"/>
                </a:solidFill>
                <a:latin typeface="Baskerville Old Face" pitchFamily="18" charset="0"/>
              </a:rPr>
              <a:t>we know the parameters but not content</a:t>
            </a:r>
          </a:p>
          <a:p>
            <a:pPr>
              <a:buNone/>
            </a:pPr>
            <a:endParaRPr lang="en-US" sz="2990" dirty="0">
              <a:solidFill>
                <a:schemeClr val="tx2"/>
              </a:solidFill>
              <a:latin typeface="Baskerville Old Face" pitchFamily="18" charset="0"/>
            </a:endParaRPr>
          </a:p>
          <a:p>
            <a:r>
              <a:rPr lang="en-US" dirty="0" smtClean="0">
                <a:latin typeface="Baskerville Old Face" pitchFamily="18" charset="0"/>
              </a:rPr>
              <a:t>Non-gravitational physics of galaxy formation and internal not well understood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  <a:t>(intense research ongoing on small scale problem and other conundrums…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  <a:t>)</a:t>
            </a:r>
          </a:p>
          <a:p>
            <a:pPr marL="0" indent="0">
              <a:buNone/>
            </a:pPr>
            <a:r>
              <a:rPr lang="en-US" dirty="0" smtClean="0">
                <a:latin typeface="Baskerville Old Face" pitchFamily="18" charset="0"/>
                <a:sym typeface="Wingdings" pitchFamily="2" charset="2"/>
              </a:rPr>
              <a:t>   </a:t>
            </a:r>
            <a:r>
              <a:rPr lang="en-US" dirty="0" smtClean="0">
                <a:solidFill>
                  <a:srgbClr val="FF0000"/>
                </a:solidFill>
                <a:latin typeface="Baskerville Old Face" pitchFamily="18" charset="0"/>
                <a:sym typeface="Wingdings" pitchFamily="2" charset="2"/>
              </a:rPr>
              <a:t>stringent tests as we obtain complete time maps</a:t>
            </a:r>
            <a:endParaRPr lang="en-US" dirty="0" smtClean="0">
              <a:solidFill>
                <a:srgbClr val="FF0000"/>
              </a:solidFill>
              <a:latin typeface="Baskerville Old Face" pitchFamily="18" charset="0"/>
            </a:endParaRPr>
          </a:p>
          <a:p>
            <a:pPr>
              <a:buNone/>
            </a:pPr>
            <a:endParaRPr lang="en-US" dirty="0" smtClean="0">
              <a:latin typeface="Baskerville Old Face" pitchFamily="18" charset="0"/>
            </a:endParaRPr>
          </a:p>
          <a:p>
            <a:r>
              <a:rPr lang="en-US" dirty="0" smtClean="0">
                <a:latin typeface="Baskerville Old Face" pitchFamily="18" charset="0"/>
              </a:rPr>
              <a:t>All salvageable; or </a:t>
            </a:r>
            <a:r>
              <a:rPr lang="en-US" dirty="0" smtClean="0">
                <a:solidFill>
                  <a:srgbClr val="C00000"/>
                </a:solidFill>
                <a:latin typeface="Baskerville Old Face" pitchFamily="18" charset="0"/>
              </a:rPr>
              <a:t>completely new physics?</a:t>
            </a:r>
          </a:p>
          <a:p>
            <a:pPr>
              <a:buNone/>
            </a:pPr>
            <a:r>
              <a:rPr lang="en-US" sz="2680" dirty="0">
                <a:solidFill>
                  <a:schemeClr val="accent1"/>
                </a:solidFill>
                <a:latin typeface="Baskerville Old Face" pitchFamily="18" charset="0"/>
              </a:rPr>
              <a:t>   </a:t>
            </a:r>
            <a:r>
              <a:rPr lang="en-US" sz="2680" dirty="0" smtClean="0">
                <a:solidFill>
                  <a:schemeClr val="accent1"/>
                </a:solidFill>
                <a:latin typeface="Baskerville Old Face" pitchFamily="18" charset="0"/>
              </a:rPr>
              <a:t>(</a:t>
            </a:r>
            <a:r>
              <a:rPr lang="en-US" sz="2680" dirty="0">
                <a:solidFill>
                  <a:schemeClr val="accent1"/>
                </a:solidFill>
                <a:latin typeface="Baskerville Old Face" pitchFamily="18" charset="0"/>
              </a:rPr>
              <a:t>e.g., serious modifications to gravity theory)</a:t>
            </a:r>
          </a:p>
          <a:p>
            <a:pPr>
              <a:buNone/>
            </a:pPr>
            <a:endParaRPr lang="en-US" dirty="0" smtClean="0">
              <a:solidFill>
                <a:srgbClr val="C00000"/>
              </a:solidFill>
              <a:latin typeface="Agency FB" pitchFamily="34" charset="0"/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7522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172" y="-11906"/>
            <a:ext cx="10368456" cy="831713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The Power Spectrum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028" y="1690688"/>
            <a:ext cx="10817772" cy="448627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Fourier </a:t>
            </a:r>
            <a:r>
              <a:rPr lang="en-US" dirty="0" err="1" smtClean="0"/>
              <a:t>analyse</a:t>
            </a:r>
            <a:r>
              <a:rPr lang="en-US" dirty="0" smtClean="0"/>
              <a:t> as we did with temp of CMB                                       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Dimensionless Power spectrum (measures fluctuations per log. Interval in k)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2768" y="2519305"/>
            <a:ext cx="1980225" cy="520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5405" y="5014968"/>
            <a:ext cx="3605026" cy="927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8285" y="1690688"/>
            <a:ext cx="2695742" cy="1657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0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8104" y="357809"/>
            <a:ext cx="9924393" cy="4587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Dynamical Equilibrium for Self Gravity</a:t>
            </a:r>
            <a:endParaRPr lang="en-US" sz="2700" dirty="0">
              <a:solidFill>
                <a:srgbClr val="C00000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2349062" y="1455175"/>
          <a:ext cx="5927725" cy="165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0" name="Equation" r:id="rId3" imgW="1498320" imgH="419040" progId="Equation.DSMT4">
                  <p:embed/>
                </p:oleObj>
              </mc:Choice>
              <mc:Fallback>
                <p:oleObj name="Equation" r:id="rId3" imgW="149832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9062" y="1455175"/>
                        <a:ext cx="5927725" cy="1657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058870" y="4355712"/>
                <a:ext cx="101079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dirty="0" smtClean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~  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8870" y="4355712"/>
                <a:ext cx="1010790" cy="430887"/>
              </a:xfrm>
              <a:prstGeom prst="rect">
                <a:avLst/>
              </a:prstGeom>
              <a:blipFill rotWithShape="0">
                <a:blip r:embed="rId5"/>
                <a:stretch>
                  <a:fillRect l="-14458" b="-2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069660" y="4044985"/>
                <a:ext cx="1771125" cy="89845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52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2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352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en-US" sz="352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sz="352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52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𝐺𝑀</m:t>
                        </m:r>
                      </m:num>
                      <m:den>
                        <m:d>
                          <m:dPr>
                            <m:begChr m:val="⟨"/>
                            <m:endChr m:val="⟩"/>
                            <m:ctrlPr>
                              <a:rPr lang="en-US" sz="352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352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52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p>
                                <m:r>
                                  <a:rPr lang="en-US" sz="352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den>
                    </m:f>
                    <m:r>
                      <a:rPr lang="en-US" sz="352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sz="352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52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52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52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</m:t>
                            </m:r>
                            <m:r>
                              <a:rPr lang="en-US" sz="352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52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sz="352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sz="352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num>
                      <m:den>
                        <m:d>
                          <m:dPr>
                            <m:begChr m:val="⟨"/>
                            <m:endChr m:val="⟩"/>
                            <m:ctrlPr>
                              <a:rPr lang="en-US" sz="352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352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52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p>
                                <m:r>
                                  <a:rPr lang="en-US" sz="352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den>
                    </m:f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9660" y="4044985"/>
                <a:ext cx="1771125" cy="898451"/>
              </a:xfrm>
              <a:prstGeom prst="rect">
                <a:avLst/>
              </a:prstGeom>
              <a:blipFill rotWithShape="0">
                <a:blip r:embed="rId6"/>
                <a:stretch>
                  <a:fillRect r="-62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ight Arrow 11"/>
          <p:cNvSpPr/>
          <p:nvPr/>
        </p:nvSpPr>
        <p:spPr>
          <a:xfrm>
            <a:off x="2048842" y="5875896"/>
            <a:ext cx="1020818" cy="1385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226675" y="5605214"/>
                <a:ext cx="3321270" cy="81836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~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6675" y="5605214"/>
                <a:ext cx="3321270" cy="81836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6951415" y="5414232"/>
            <a:ext cx="36681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speeds are too large for given density system unravels.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Size determined by completion density .vs. ‘pressure’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66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0" y="470263"/>
            <a:ext cx="10454640" cy="1384663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latin typeface="Impact" pitchFamily="34" charset="0"/>
              </a:rPr>
              <a:t>F</a:t>
            </a:r>
            <a:r>
              <a:rPr lang="en-US" sz="3600" dirty="0" smtClean="0">
                <a:latin typeface="Impact" pitchFamily="34" charset="0"/>
              </a:rPr>
              <a:t>undamental  Aspect of Gravity : </a:t>
            </a:r>
            <a:r>
              <a:rPr lang="en-US" sz="3600" dirty="0" smtClean="0">
                <a:solidFill>
                  <a:srgbClr val="FF0000"/>
                </a:solidFill>
                <a:latin typeface="Impact" pitchFamily="34" charset="0"/>
              </a:rPr>
              <a:t>Clustering Instability </a:t>
            </a:r>
            <a:br>
              <a:rPr lang="en-US" sz="3600" dirty="0" smtClean="0">
                <a:solidFill>
                  <a:srgbClr val="FF0000"/>
                </a:solidFill>
                <a:latin typeface="Impact" pitchFamily="34" charset="0"/>
              </a:rPr>
            </a:br>
            <a:r>
              <a:rPr lang="en-US" sz="3600" dirty="0" smtClean="0">
                <a:solidFill>
                  <a:srgbClr val="FF0000"/>
                </a:solidFill>
                <a:latin typeface="Impact" pitchFamily="34" charset="0"/>
              </a:rPr>
              <a:t/>
            </a:r>
            <a:br>
              <a:rPr lang="en-US" sz="3600" dirty="0" smtClean="0">
                <a:solidFill>
                  <a:srgbClr val="FF0000"/>
                </a:solidFill>
                <a:latin typeface="Impact" pitchFamily="34" charset="0"/>
              </a:rPr>
            </a:br>
            <a:r>
              <a:rPr lang="en-US" sz="3600" dirty="0" smtClean="0">
                <a:solidFill>
                  <a:srgbClr val="7030A0"/>
                </a:solidFill>
                <a:latin typeface="Impact" pitchFamily="34" charset="0"/>
              </a:rPr>
              <a:t>Gravity:</a:t>
            </a:r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Bernard MT Condensed" pitchFamily="18" charset="0"/>
              </a:rPr>
              <a:t/>
            </a:r>
            <a:br>
              <a:rPr lang="en-US" sz="3600" dirty="0">
                <a:solidFill>
                  <a:schemeClr val="accent6">
                    <a:lumMod val="75000"/>
                  </a:schemeClr>
                </a:solidFill>
                <a:latin typeface="Bernard MT Condensed" pitchFamily="18" charset="0"/>
              </a:rPr>
            </a:br>
            <a:r>
              <a:rPr lang="en-US" sz="3600" dirty="0" err="1">
                <a:latin typeface="Bauhaus 93" pitchFamily="82" charset="0"/>
              </a:rPr>
              <a:t>i</a:t>
            </a:r>
            <a:r>
              <a:rPr lang="en-US" sz="3600" dirty="0">
                <a:solidFill>
                  <a:schemeClr val="tx2">
                    <a:lumMod val="75000"/>
                  </a:schemeClr>
                </a:solidFill>
                <a:latin typeface="Bauhaus 93" pitchFamily="82" charset="0"/>
              </a:rPr>
              <a:t>) always attractive      ii) Long range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auhaus 93" pitchFamily="82" charset="0"/>
              </a:rPr>
              <a:t/>
            </a:r>
            <a:br>
              <a:rPr lang="en-US" dirty="0" smtClean="0">
                <a:solidFill>
                  <a:schemeClr val="tx2">
                    <a:lumMod val="75000"/>
                  </a:schemeClr>
                </a:solidFill>
                <a:latin typeface="Bauhaus 93" pitchFamily="82" charset="0"/>
              </a:rPr>
            </a:br>
            <a:endParaRPr lang="en-US" dirty="0">
              <a:solidFill>
                <a:schemeClr val="tx2">
                  <a:lumMod val="75000"/>
                </a:schemeClr>
              </a:solidFill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89916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50" dirty="0"/>
              <a:t>    </a:t>
            </a:r>
            <a:endParaRPr lang="en-US" dirty="0" smtClean="0"/>
          </a:p>
          <a:p>
            <a:pPr>
              <a:buNone/>
            </a:pPr>
            <a:r>
              <a:rPr lang="en-US" sz="2450" dirty="0"/>
              <a:t> </a:t>
            </a:r>
          </a:p>
          <a:p>
            <a:pPr>
              <a:buNone/>
            </a:pPr>
            <a:r>
              <a:rPr lang="en-US" sz="2450" dirty="0"/>
              <a:t> </a:t>
            </a:r>
            <a:r>
              <a:rPr lang="en-US" sz="2450" dirty="0">
                <a:latin typeface="Arial Black" pitchFamily="34" charset="0"/>
              </a:rPr>
              <a:t>I) ‘Normal’ sound wave</a:t>
            </a:r>
          </a:p>
          <a:p>
            <a:pPr>
              <a:buNone/>
            </a:pPr>
            <a:endParaRPr lang="en-US" sz="2450" dirty="0"/>
          </a:p>
          <a:p>
            <a:pPr>
              <a:buNone/>
            </a:pPr>
            <a:endParaRPr lang="en-US" sz="3600" b="1" dirty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en-US" b="1" dirty="0">
                <a:solidFill>
                  <a:schemeClr val="accent6"/>
                </a:solidFill>
              </a:rPr>
              <a:t>Gravity  against Pressure</a:t>
            </a:r>
          </a:p>
          <a:p>
            <a:pPr>
              <a:buNone/>
            </a:pPr>
            <a:r>
              <a:rPr lang="en-US" sz="3600" b="1" dirty="0"/>
              <a:t>  </a:t>
            </a:r>
            <a:endParaRPr lang="en-US" sz="2450" dirty="0"/>
          </a:p>
          <a:p>
            <a:pPr>
              <a:buNone/>
            </a:pPr>
            <a:r>
              <a:rPr lang="en-US" sz="2450" dirty="0">
                <a:latin typeface="Arial Black" pitchFamily="34" charset="0"/>
              </a:rPr>
              <a:t> ii</a:t>
            </a:r>
            <a:r>
              <a:rPr lang="en-US" sz="2450" dirty="0">
                <a:latin typeface="Copperplate Gothic Bold" panose="020E0705020206020404" pitchFamily="34" charset="0"/>
              </a:rPr>
              <a:t>) </a:t>
            </a:r>
            <a:r>
              <a:rPr lang="en-US" sz="2000" b="1" dirty="0">
                <a:solidFill>
                  <a:srgbClr val="FF0000"/>
                </a:solidFill>
                <a:latin typeface="Copperplate Gothic Bold" panose="020E0705020206020404" pitchFamily="34" charset="0"/>
              </a:rPr>
              <a:t>Gravity beats pressure</a:t>
            </a:r>
          </a:p>
          <a:p>
            <a:pPr>
              <a:buNone/>
            </a:pPr>
            <a:r>
              <a:rPr lang="en-US" sz="2000" b="1" dirty="0">
                <a:solidFill>
                  <a:srgbClr val="FF0000"/>
                </a:solidFill>
                <a:latin typeface="Copperplate Gothic Bold" panose="020E0705020206020404" pitchFamily="34" charset="0"/>
              </a:rPr>
              <a:t>  </a:t>
            </a:r>
            <a:r>
              <a:rPr lang="en-US" sz="2000" b="1" dirty="0">
                <a:solidFill>
                  <a:srgbClr val="FF0000"/>
                </a:solidFill>
                <a:latin typeface="Copperplate Gothic Bold" panose="020E0705020206020404" pitchFamily="34" charset="0"/>
                <a:sym typeface="Wingdings" panose="05000000000000000000" pitchFamily="2" charset="2"/>
              </a:rPr>
              <a:t> Collapse</a:t>
            </a:r>
            <a:r>
              <a:rPr lang="en-US" sz="2000" b="1" dirty="0">
                <a:latin typeface="Copperplate Gothic Bold" panose="020E0705020206020404" pitchFamily="34" charset="0"/>
                <a:sym typeface="Wingdings" panose="05000000000000000000" pitchFamily="2" charset="2"/>
              </a:rPr>
              <a:t>!</a:t>
            </a:r>
            <a:r>
              <a:rPr lang="en-US" sz="2000" b="1" dirty="0">
                <a:latin typeface="Copperplate Gothic Bold" panose="020E0705020206020404" pitchFamily="34" charset="0"/>
              </a:rPr>
              <a:t>                                      </a:t>
            </a:r>
          </a:p>
        </p:txBody>
      </p:sp>
      <p:pic>
        <p:nvPicPr>
          <p:cNvPr id="4" name="Picture 3" descr="sound-waves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1905000"/>
            <a:ext cx="4303059" cy="2057400"/>
          </a:xfrm>
          <a:prstGeom prst="rect">
            <a:avLst/>
          </a:prstGeom>
        </p:spPr>
      </p:pic>
      <p:pic>
        <p:nvPicPr>
          <p:cNvPr id="6" name="Picture 5" descr="Amplitud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4114800"/>
            <a:ext cx="4953000" cy="2362200"/>
          </a:xfrm>
          <a:prstGeom prst="rect">
            <a:avLst/>
          </a:prstGeom>
        </p:spPr>
      </p:pic>
      <p:pic>
        <p:nvPicPr>
          <p:cNvPr id="7" name="Picture 6" descr="e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48400" y="5638800"/>
            <a:ext cx="685800" cy="685800"/>
          </a:xfrm>
          <a:prstGeom prst="rect">
            <a:avLst/>
          </a:prstGeom>
        </p:spPr>
      </p:pic>
      <p:pic>
        <p:nvPicPr>
          <p:cNvPr id="8" name="Picture 7" descr="e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1600" y="5638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86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13508"/>
            <a:ext cx="10515600" cy="1325563"/>
          </a:xfrm>
        </p:spPr>
        <p:txBody>
          <a:bodyPr/>
          <a:lstStyle/>
          <a:p>
            <a:r>
              <a:rPr lang="en-US" dirty="0" smtClean="0"/>
              <a:t>Fluids with Gravity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069" y="705394"/>
            <a:ext cx="11969931" cy="6244045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Mass Conservation </a:t>
            </a:r>
            <a:r>
              <a:rPr lang="en-US" dirty="0" smtClean="0"/>
              <a:t>(continuity eq.):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Momentum Conservation </a:t>
            </a:r>
            <a:r>
              <a:rPr lang="en-US" dirty="0" smtClean="0"/>
              <a:t>(Euler eq.):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Poisson Eq. (Gauss law in differential form):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6909" y="1440407"/>
            <a:ext cx="3300376" cy="1181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1481" y="5873730"/>
            <a:ext cx="2639425" cy="9842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8652" y="3348843"/>
            <a:ext cx="4782541" cy="12638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6909" y="4372310"/>
            <a:ext cx="2427515" cy="28732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2274909" y="3980747"/>
            <a:ext cx="0" cy="296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716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45218"/>
          </a:xfrm>
        </p:spPr>
        <p:txBody>
          <a:bodyPr/>
          <a:lstStyle/>
          <a:p>
            <a:r>
              <a:rPr lang="en-US" dirty="0" smtClean="0"/>
              <a:t>Small </a:t>
            </a:r>
            <a:r>
              <a:rPr lang="en-US" dirty="0"/>
              <a:t>P</a:t>
            </a:r>
            <a:r>
              <a:rPr lang="en-US" dirty="0" smtClean="0"/>
              <a:t>erturbation Propagation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/>
              <a:t>Linearise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779" y="956442"/>
            <a:ext cx="11773237" cy="590155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Meaning: Expand variables in power series and only take first order terms (as in Taylor expansion)…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(much of the physics you learned is a consequence of this ‘trick’)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First Ignore gravity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++ Introduce  adiabatic </a:t>
            </a:r>
            <a:r>
              <a:rPr lang="en-US" dirty="0" smtClean="0">
                <a:solidFill>
                  <a:srgbClr val="FF0000"/>
                </a:solidFill>
              </a:rPr>
              <a:t>sound speed 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à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Wave equation</a:t>
            </a:r>
            <a:r>
              <a:rPr lang="en-US" dirty="0" smtClean="0"/>
              <a:t>: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Solutions in terms of Fourier modes                                            and  </a:t>
            </a:r>
            <a:r>
              <a:rPr lang="en-US" dirty="0" smtClean="0"/>
              <a:t>   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0886" y="1287433"/>
            <a:ext cx="2949135" cy="4512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3808" y="2516456"/>
            <a:ext cx="3706576" cy="1663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7998" y="4351545"/>
            <a:ext cx="1404797" cy="5247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0599" y="5144428"/>
            <a:ext cx="2894175" cy="749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4774" y="6225007"/>
            <a:ext cx="2774731" cy="3822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29506" y="6010707"/>
            <a:ext cx="1724294" cy="8108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629506" y="5974231"/>
            <a:ext cx="1847228" cy="84729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45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297" y="116931"/>
            <a:ext cx="10468303" cy="798155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Add Gravity </a:t>
            </a:r>
            <a:r>
              <a:rPr lang="en-US" dirty="0" smtClean="0">
                <a:solidFill>
                  <a:schemeClr val="accent1"/>
                </a:solidFill>
              </a:rPr>
              <a:t>and </a:t>
            </a:r>
            <a:r>
              <a:rPr lang="en-US" dirty="0" smtClean="0">
                <a:solidFill>
                  <a:srgbClr val="C00000"/>
                </a:solidFill>
              </a:rPr>
              <a:t>Start to Cluster 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4905" y="1518534"/>
            <a:ext cx="5247225" cy="10864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8802" y="3208449"/>
            <a:ext cx="4859429" cy="11925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184" y="4709864"/>
            <a:ext cx="2726575" cy="16268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04989" y="1518534"/>
            <a:ext cx="2890345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Gravitational source term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“Loading”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>
            <a:stCxn id="3" idx="1"/>
          </p:cNvCxnSpPr>
          <p:nvPr/>
        </p:nvCxnSpPr>
        <p:spPr>
          <a:xfrm flipH="1">
            <a:off x="7018231" y="1841700"/>
            <a:ext cx="1786758" cy="4616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710152" y="5034454"/>
            <a:ext cx="756744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ym typeface="Wingdings" panose="05000000000000000000" pitchFamily="2" charset="2"/>
              </a:rPr>
              <a:t>  Jeans (clustering or collapse) scale ~ Dynamical time / sound horizon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762703" y="5791200"/>
            <a:ext cx="7451835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If Gravity can start collapse before pressure can act </a:t>
            </a:r>
            <a:r>
              <a:rPr lang="en-US" b="1" dirty="0" smtClean="0">
                <a:sym typeface="Wingdings" panose="05000000000000000000" pitchFamily="2" charset="2"/>
              </a:rPr>
              <a:t> collapse </a:t>
            </a:r>
            <a:endParaRPr lang="en-US" b="1" dirty="0"/>
          </a:p>
        </p:txBody>
      </p:sp>
      <p:sp>
        <p:nvSpPr>
          <p:cNvPr id="14" name="Right Arrow 13"/>
          <p:cNvSpPr/>
          <p:nvPr/>
        </p:nvSpPr>
        <p:spPr>
          <a:xfrm>
            <a:off x="231228" y="3437355"/>
            <a:ext cx="1716243" cy="377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5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1417" y="0"/>
            <a:ext cx="10454640" cy="1384663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latin typeface="Impact" pitchFamily="34" charset="0"/>
              </a:rPr>
              <a:t>F</a:t>
            </a:r>
            <a:r>
              <a:rPr lang="en-US" sz="3600" dirty="0" smtClean="0">
                <a:latin typeface="Impact" pitchFamily="34" charset="0"/>
              </a:rPr>
              <a:t>undamental  Aspect of Gravity : </a:t>
            </a:r>
            <a:r>
              <a:rPr lang="en-US" sz="3600" dirty="0" smtClean="0">
                <a:solidFill>
                  <a:srgbClr val="FF0000"/>
                </a:solidFill>
                <a:latin typeface="Impact" pitchFamily="34" charset="0"/>
              </a:rPr>
              <a:t>Clustering Instability </a:t>
            </a:r>
            <a:br>
              <a:rPr lang="en-US" sz="3600" dirty="0" smtClean="0">
                <a:solidFill>
                  <a:srgbClr val="FF0000"/>
                </a:solidFill>
                <a:latin typeface="Impact" pitchFamily="34" charset="0"/>
              </a:rPr>
            </a:b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auhaus 93" pitchFamily="82" charset="0"/>
              </a:rPr>
              <a:t/>
            </a:r>
            <a:br>
              <a:rPr lang="en-US" dirty="0" smtClean="0">
                <a:solidFill>
                  <a:schemeClr val="tx2">
                    <a:lumMod val="75000"/>
                  </a:schemeClr>
                </a:solidFill>
                <a:latin typeface="Bauhaus 93" pitchFamily="82" charset="0"/>
              </a:rPr>
            </a:br>
            <a:endParaRPr lang="en-US" dirty="0">
              <a:solidFill>
                <a:schemeClr val="tx2">
                  <a:lumMod val="75000"/>
                </a:schemeClr>
              </a:solidFill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162594"/>
            <a:ext cx="9966960" cy="546680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450" dirty="0"/>
              <a:t>    </a:t>
            </a:r>
            <a:endParaRPr lang="en-US" sz="2450" dirty="0" smtClean="0"/>
          </a:p>
          <a:p>
            <a:pPr>
              <a:buNone/>
            </a:pPr>
            <a:r>
              <a:rPr lang="en-US" sz="2450" dirty="0" smtClean="0">
                <a:latin typeface="Arial Black" pitchFamily="34" charset="0"/>
              </a:rPr>
              <a:t>I</a:t>
            </a:r>
            <a:r>
              <a:rPr lang="en-US" sz="2450" dirty="0">
                <a:latin typeface="Arial Black" pitchFamily="34" charset="0"/>
              </a:rPr>
              <a:t>) </a:t>
            </a:r>
            <a:r>
              <a:rPr lang="en-US" sz="2450" dirty="0" smtClean="0">
                <a:latin typeface="Arial Black" pitchFamily="34" charset="0"/>
              </a:rPr>
              <a:t>Small scales </a:t>
            </a:r>
          </a:p>
          <a:p>
            <a:pPr>
              <a:buNone/>
            </a:pPr>
            <a:endParaRPr lang="en-US" sz="2450" dirty="0">
              <a:latin typeface="Arial Black" pitchFamily="34" charset="0"/>
            </a:endParaRPr>
          </a:p>
          <a:p>
            <a:pPr>
              <a:buNone/>
            </a:pPr>
            <a:r>
              <a:rPr lang="en-US" sz="2450" dirty="0" smtClean="0"/>
              <a:t>Wavelength &lt;&lt;</a:t>
            </a:r>
            <a:endParaRPr lang="en-US" sz="3600" b="1" dirty="0">
              <a:solidFill>
                <a:schemeClr val="accent6"/>
              </a:solidFill>
            </a:endParaRPr>
          </a:p>
          <a:p>
            <a:pPr>
              <a:buNone/>
            </a:pPr>
            <a:endParaRPr lang="en-US" b="1" dirty="0" smtClean="0">
              <a:solidFill>
                <a:schemeClr val="accent6"/>
              </a:solidFill>
            </a:endParaRPr>
          </a:p>
          <a:p>
            <a:pPr>
              <a:buNone/>
            </a:pPr>
            <a:endParaRPr lang="en-US" sz="2450" dirty="0"/>
          </a:p>
          <a:p>
            <a:pPr marL="514350" indent="-514350">
              <a:buAutoNum type="romanLcParenR" startAt="2"/>
            </a:pPr>
            <a:r>
              <a:rPr lang="en-US" sz="2000" b="1" dirty="0" smtClean="0">
                <a:solidFill>
                  <a:srgbClr val="FF0000"/>
                </a:solidFill>
                <a:latin typeface="Copperplate Gothic Bold" panose="020E0705020206020404" pitchFamily="34" charset="0"/>
              </a:rPr>
              <a:t>Larger Scales</a:t>
            </a:r>
          </a:p>
          <a:p>
            <a:pPr marL="514350" indent="-514350">
              <a:buAutoNum type="romanLcParenR" startAt="2"/>
            </a:pPr>
            <a:endParaRPr lang="en-US" sz="2000" b="1" dirty="0" smtClean="0">
              <a:solidFill>
                <a:srgbClr val="FF0000"/>
              </a:solidFill>
              <a:latin typeface="Copperplate Gothic Bold" panose="020E0705020206020404" pitchFamily="34" charset="0"/>
            </a:endParaRPr>
          </a:p>
          <a:p>
            <a:pPr>
              <a:buNone/>
            </a:pPr>
            <a:r>
              <a:rPr lang="en-US" sz="2000" b="1" dirty="0">
                <a:solidFill>
                  <a:srgbClr val="FF0000"/>
                </a:solidFill>
                <a:latin typeface="Copperplate Gothic Bold" panose="020E0705020206020404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opperplate Gothic Bold" panose="020E0705020206020404" pitchFamily="34" charset="0"/>
              </a:rPr>
              <a:t>       ** Slower Propagation</a:t>
            </a:r>
            <a:endParaRPr lang="en-US" sz="2000" b="1" dirty="0" smtClean="0">
              <a:latin typeface="Copperplate Gothic Bold" panose="020E0705020206020404" pitchFamily="34" charset="0"/>
            </a:endParaRPr>
          </a:p>
          <a:p>
            <a:pPr>
              <a:buNone/>
            </a:pPr>
            <a:r>
              <a:rPr lang="en-US" sz="2000" b="1" dirty="0" smtClean="0">
                <a:latin typeface="Copperplate Gothic Bold" panose="020E0705020206020404" pitchFamily="34" charset="0"/>
                <a:sym typeface="Wingdings" panose="05000000000000000000" pitchFamily="2" charset="2"/>
              </a:rPr>
              <a:t>        ** Larger Amplitude </a:t>
            </a:r>
          </a:p>
          <a:p>
            <a:pPr>
              <a:buNone/>
            </a:pPr>
            <a:endParaRPr lang="en-US" sz="2000" b="1" dirty="0" smtClean="0">
              <a:latin typeface="Copperplate Gothic Bold" panose="020E0705020206020404" pitchFamily="34" charset="0"/>
              <a:sym typeface="Wingdings" panose="05000000000000000000" pitchFamily="2" charset="2"/>
            </a:endParaRPr>
          </a:p>
          <a:p>
            <a:pPr>
              <a:buNone/>
            </a:pPr>
            <a:r>
              <a:rPr lang="en-US" sz="2000" b="1" dirty="0" smtClean="0">
                <a:latin typeface="Copperplate Gothic Bold" panose="020E0705020206020404" pitchFamily="34" charset="0"/>
                <a:sym typeface="Wingdings" panose="05000000000000000000" pitchFamily="2" charset="2"/>
              </a:rPr>
              <a:t> Then collapse</a:t>
            </a:r>
            <a:endParaRPr lang="en-US" sz="2000" b="1" dirty="0">
              <a:latin typeface="Copperplate Gothic Bold" panose="020E0705020206020404" pitchFamily="34" charset="0"/>
            </a:endParaRPr>
          </a:p>
          <a:p>
            <a:pPr>
              <a:buNone/>
            </a:pPr>
            <a:endParaRPr lang="en-US" sz="2000" b="1" dirty="0" smtClean="0">
              <a:latin typeface="Copperplate Gothic Bold" panose="020E0705020206020404" pitchFamily="34" charset="0"/>
            </a:endParaRPr>
          </a:p>
          <a:p>
            <a:pPr>
              <a:buNone/>
            </a:pPr>
            <a:r>
              <a:rPr lang="en-US" sz="2000" b="1" dirty="0" smtClean="0">
                <a:latin typeface="Copperplate Gothic Bold" panose="020E0705020206020404" pitchFamily="34" charset="0"/>
              </a:rPr>
              <a:t>Wavelength  &gt;                                      </a:t>
            </a:r>
            <a:endParaRPr lang="en-US" sz="2000" b="1" dirty="0">
              <a:latin typeface="Copperplate Gothic Bold" panose="020E0705020206020404" pitchFamily="34" charset="0"/>
            </a:endParaRPr>
          </a:p>
        </p:txBody>
      </p:sp>
      <p:pic>
        <p:nvPicPr>
          <p:cNvPr id="4" name="Picture 3" descr="sound-waves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32120" y="1295400"/>
            <a:ext cx="4303059" cy="2057400"/>
          </a:xfrm>
          <a:prstGeom prst="rect">
            <a:avLst/>
          </a:prstGeom>
        </p:spPr>
      </p:pic>
      <p:pic>
        <p:nvPicPr>
          <p:cNvPr id="6" name="Picture 5" descr="Amplitud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74341" y="4229100"/>
            <a:ext cx="4953000" cy="2362200"/>
          </a:xfrm>
          <a:prstGeom prst="rect">
            <a:avLst/>
          </a:prstGeom>
        </p:spPr>
      </p:pic>
      <p:pic>
        <p:nvPicPr>
          <p:cNvPr id="7" name="Picture 6" descr="e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08303" y="5717323"/>
            <a:ext cx="685800" cy="685800"/>
          </a:xfrm>
          <a:prstGeom prst="rect">
            <a:avLst/>
          </a:prstGeom>
        </p:spPr>
      </p:pic>
      <p:pic>
        <p:nvPicPr>
          <p:cNvPr id="8" name="Picture 7" descr="e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64053" y="5702522"/>
            <a:ext cx="685800" cy="685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3730" y="1999902"/>
            <a:ext cx="1152996" cy="10947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2621" y="5885906"/>
            <a:ext cx="924105" cy="877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85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6383"/>
            <a:ext cx="10405654" cy="4702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Sound Waves in a Photon Fluid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051035"/>
                <a:ext cx="12097407" cy="6562820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Remember recombination?</a:t>
                </a:r>
              </a:p>
              <a:p>
                <a:r>
                  <a:rPr lang="en-US" dirty="0" smtClean="0"/>
                  <a:t>Before that Baryons tightly coupled with photon gas. </a:t>
                </a:r>
              </a:p>
              <a:p>
                <a:r>
                  <a:rPr lang="en-US" dirty="0" smtClean="0"/>
                  <a:t>The latter behaves as ideal fluid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>
                    <a:solidFill>
                      <a:srgbClr val="C00000"/>
                    </a:solidFill>
                  </a:rPr>
                  <a:t>It obeys a continuity equation for photon number ~ T</a:t>
                </a:r>
                <a:r>
                  <a:rPr lang="en-US" baseline="58000" dirty="0" smtClean="0">
                    <a:solidFill>
                      <a:srgbClr val="C00000"/>
                    </a:solidFill>
                  </a:rPr>
                  <a:t>3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rgbClr val="C00000"/>
                    </a:solidFill>
                  </a:rPr>
                  <a:t>  ++ a momentum conservation equation. 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>
                  <a:buFont typeface="Wingdings" panose="05000000000000000000" pitchFamily="2" charset="2"/>
                  <a:buChar char="à"/>
                </a:pPr>
                <a:r>
                  <a:rPr lang="en-US" dirty="0" smtClean="0">
                    <a:sym typeface="Wingdings" panose="05000000000000000000" pitchFamily="2" charset="2"/>
                  </a:rPr>
                  <a:t>  Wave Eq. for Temp. Perturbations:                                      </a:t>
                </a:r>
              </a:p>
              <a:p>
                <a:pPr marL="0" indent="0">
                  <a:buNone/>
                </a:pPr>
                <a:endParaRPr lang="en-US" dirty="0" smtClean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 smtClean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 smtClean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** Transformed wave equation obtained earlier   </a:t>
                </a:r>
                <a:r>
                  <a:rPr lang="en-US" sz="3400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acoustic waves travelling at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3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a:rPr lang="en-US" sz="3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𝟏</m:t>
                            </m:r>
                          </m:num>
                          <m:den>
                            <m:r>
                              <a:rPr lang="en-US" sz="3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𝟑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3400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 c</a:t>
                </a:r>
              </a:p>
              <a:p>
                <a:pPr marL="0" indent="0">
                  <a:buNone/>
                </a:pPr>
                <a:endParaRPr lang="en-US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**</a:t>
                </a:r>
                <a:r>
                  <a:rPr lang="en-US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If system expanding</a:t>
                </a:r>
                <a:r>
                  <a:rPr lang="en-US" dirty="0" smtClean="0">
                    <a:sym typeface="Wingdings" panose="05000000000000000000" pitchFamily="2" charset="2"/>
                  </a:rPr>
                  <a:t>, equation remains with t   </a:t>
                </a:r>
                <a:endParaRPr lang="en-US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 Valid in terms of this ‘conformal time’ (</a:t>
                </a:r>
                <a:r>
                  <a:rPr lang="en-US" dirty="0" err="1" smtClean="0">
                    <a:sym typeface="Wingdings" panose="05000000000000000000" pitchFamily="2" charset="2"/>
                  </a:rPr>
                  <a:t>comoving</a:t>
                </a:r>
                <a:r>
                  <a:rPr lang="en-US" dirty="0" smtClean="0">
                    <a:sym typeface="Wingdings" panose="05000000000000000000" pitchFamily="2" charset="2"/>
                  </a:rPr>
                  <a:t> </a:t>
                </a:r>
                <a:r>
                  <a:rPr lang="en-US" dirty="0" err="1" smtClean="0">
                    <a:sym typeface="Wingdings" panose="05000000000000000000" pitchFamily="2" charset="2"/>
                  </a:rPr>
                  <a:t>dist</a:t>
                </a:r>
                <a:r>
                  <a:rPr lang="en-US" dirty="0" smtClean="0">
                    <a:sym typeface="Wingdings" panose="05000000000000000000" pitchFamily="2" charset="2"/>
                  </a:rPr>
                  <a:t> light travels since </a:t>
                </a:r>
                <a:r>
                  <a:rPr lang="en-US" i="1" dirty="0" smtClean="0">
                    <a:sym typeface="Wingdings" panose="05000000000000000000" pitchFamily="2" charset="2"/>
                  </a:rPr>
                  <a:t>t=0</a:t>
                </a:r>
                <a:r>
                  <a:rPr lang="en-US" dirty="0" smtClean="0">
                    <a:sym typeface="Wingdings" panose="05000000000000000000" pitchFamily="2" charset="2"/>
                  </a:rPr>
                  <a:t>)</a:t>
                </a:r>
                <a:endParaRPr lang="en-US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 </a:t>
                </a:r>
              </a:p>
              <a:p>
                <a:pPr marL="0" indent="0">
                  <a:buNone/>
                </a:pPr>
                <a:endParaRPr lang="en-US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 smtClean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 smtClean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 smtClean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051035"/>
                <a:ext cx="12097407" cy="6562820"/>
              </a:xfrm>
              <a:blipFill rotWithShape="0">
                <a:blip r:embed="rId2"/>
                <a:stretch>
                  <a:fillRect l="-655" t="-1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\begin{displaymath}&#10;\ddot\Theta + {c_s^2 k^2 }\Theta = 0 \,,&#10;\end{displaymath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378" y="3967159"/>
            <a:ext cx="2286001" cy="40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$\eta \equiv \int dt/a(t)$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048" y="6141416"/>
            <a:ext cx="1621590" cy="285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\begin{displaymath}&#10;\Theta_{\ell=0,m=0}({\bf x}) = \int {d^3k \over (2\pi)^3} e^{i{\bf k}\cdot {\bf x}}&#10;\Theta({\bf k})&#10;\,,&#10;\end{displaymath}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218" y="2086298"/>
            <a:ext cx="3325572" cy="564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Documents and Settings\amr.elzant\My Documents\My Pictures\planc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72101" y="126383"/>
            <a:ext cx="3373806" cy="16869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1710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7074" y="-180975"/>
            <a:ext cx="10387148" cy="862149"/>
          </a:xfrm>
        </p:spPr>
        <p:txBody>
          <a:bodyPr/>
          <a:lstStyle/>
          <a:p>
            <a:r>
              <a:rPr lang="en-US" dirty="0" smtClean="0"/>
              <a:t>Acoustic Peaks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771616"/>
                <a:ext cx="11658599" cy="6234302"/>
              </a:xfrm>
            </p:spPr>
            <p:txBody>
              <a:bodyPr>
                <a:norm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Photon fluid is permeated by sound waves</a:t>
                </a:r>
              </a:p>
              <a:p>
                <a:r>
                  <a:rPr lang="en-US" b="1" dirty="0">
                    <a:solidFill>
                      <a:srgbClr val="FF0000"/>
                    </a:solidFill>
                  </a:rPr>
                  <a:t>F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rozen at recombination </a:t>
                </a:r>
              </a:p>
              <a:p>
                <a:pPr marL="0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 </a:t>
                </a:r>
                <a:r>
                  <a:rPr lang="en-US" dirty="0" smtClean="0"/>
                  <a:t>Temperature fluctuations: </a:t>
                </a:r>
              </a:p>
              <a:p>
                <a:pPr marL="0" indent="0">
                  <a:buNone/>
                </a:pPr>
                <a:r>
                  <a:rPr lang="en-US" dirty="0" smtClean="0"/>
                  <a:t> where                             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US" dirty="0" smtClean="0"/>
                  <a:t> and indicates </a:t>
                </a:r>
                <a:r>
                  <a:rPr lang="en-US" dirty="0" err="1" smtClean="0"/>
                  <a:t>recomb</a:t>
                </a:r>
                <a:r>
                  <a:rPr lang="en-US" dirty="0" smtClean="0"/>
                  <a:t>. </a:t>
                </a:r>
                <a:r>
                  <a:rPr lang="en-US" dirty="0"/>
                  <a:t>e</a:t>
                </a:r>
                <a:r>
                  <a:rPr lang="en-US" dirty="0" smtClean="0"/>
                  <a:t>ra.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** Peaks indicate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 First peak </a:t>
                </a:r>
                <a:r>
                  <a:rPr lang="en-US" dirty="0" smtClean="0">
                    <a:sym typeface="Wingdings" panose="05000000000000000000" pitchFamily="2" charset="2"/>
                  </a:rPr>
                  <a:t> 1</a:t>
                </a:r>
                <a:r>
                  <a:rPr lang="en-US" baseline="30000" dirty="0" smtClean="0">
                    <a:sym typeface="Wingdings" panose="05000000000000000000" pitchFamily="2" charset="2"/>
                  </a:rPr>
                  <a:t>st</a:t>
                </a:r>
                <a:r>
                  <a:rPr lang="en-US" dirty="0" smtClean="0">
                    <a:sym typeface="Wingdings" panose="05000000000000000000" pitchFamily="2" charset="2"/>
                  </a:rPr>
                  <a:t>  Compression </a:t>
                </a:r>
              </a:p>
              <a:p>
                <a:pPr marL="0" indent="0">
                  <a:buNone/>
                </a:pPr>
                <a:r>
                  <a:rPr lang="en-US" dirty="0">
                    <a:sym typeface="Wingdings" panose="05000000000000000000" pitchFamily="2" charset="2"/>
                  </a:rPr>
                  <a:t> </a:t>
                </a:r>
                <a:r>
                  <a:rPr lang="en-US" dirty="0" smtClean="0">
                    <a:sym typeface="Wingdings" panose="05000000000000000000" pitchFamily="2" charset="2"/>
                  </a:rPr>
                  <a:t>Second      1</a:t>
                </a:r>
                <a:r>
                  <a:rPr lang="en-US" baseline="30000" dirty="0" smtClean="0">
                    <a:sym typeface="Wingdings" panose="05000000000000000000" pitchFamily="2" charset="2"/>
                  </a:rPr>
                  <a:t>st</a:t>
                </a:r>
                <a:r>
                  <a:rPr lang="en-US" dirty="0" smtClean="0">
                    <a:sym typeface="Wingdings" panose="05000000000000000000" pitchFamily="2" charset="2"/>
                  </a:rPr>
                  <a:t>  Rarefication </a:t>
                </a:r>
              </a:p>
              <a:p>
                <a:pPr marL="0" indent="0">
                  <a:buNone/>
                </a:pPr>
                <a:r>
                  <a:rPr lang="en-US" dirty="0" smtClean="0"/>
                  <a:t> Third         </a:t>
                </a:r>
                <a:r>
                  <a:rPr lang="en-US" dirty="0" smtClean="0">
                    <a:sym typeface="Wingdings" panose="05000000000000000000" pitchFamily="2" charset="2"/>
                  </a:rPr>
                  <a:t> 2</a:t>
                </a:r>
                <a:r>
                  <a:rPr lang="en-US" baseline="30000" dirty="0" smtClean="0">
                    <a:sym typeface="Wingdings" panose="05000000000000000000" pitchFamily="2" charset="2"/>
                  </a:rPr>
                  <a:t>nd</a:t>
                </a:r>
                <a:r>
                  <a:rPr lang="en-US" dirty="0" smtClean="0">
                    <a:sym typeface="Wingdings" panose="05000000000000000000" pitchFamily="2" charset="2"/>
                  </a:rPr>
                  <a:t> Compression 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        </a:t>
                </a:r>
              </a:p>
              <a:p>
                <a:pPr marL="0" indent="0">
                  <a:buNone/>
                </a:pPr>
                <a:r>
                  <a:rPr lang="en-US" dirty="0">
                    <a:sym typeface="Wingdings" panose="05000000000000000000" pitchFamily="2" charset="2"/>
                  </a:rPr>
                  <a:t> </a:t>
                </a:r>
                <a:r>
                  <a:rPr lang="en-US" dirty="0" smtClean="0">
                    <a:sym typeface="Wingdings" panose="05000000000000000000" pitchFamily="2" charset="2"/>
                  </a:rPr>
                  <a:t>      more oscillations damping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771616"/>
                <a:ext cx="11658599" cy="6234302"/>
              </a:xfrm>
              <a:blipFill rotWithShape="0">
                <a:blip r:embed="rId2"/>
                <a:stretch>
                  <a:fillRect l="-1046" t="-1663" b="-6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\begin{displaymath}&#10;\Theta(\eta_*) = \Theta(0) \cos(ks_*)\,,&#10;\end{displaymath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605" y="1879787"/>
            <a:ext cx="3064788" cy="332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$s= \int c_s d\eta \approx \eta/\sqrt{3}$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346" y="2395880"/>
            <a:ext cx="2195740" cy="306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scitechdaily.com/images/Temperature-Fluctuations-in-the-Cosmic-Microwave-Background-Detected-by-Planc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830" y="3109601"/>
            <a:ext cx="6063122" cy="3748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ilteranimation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550" y="336654"/>
            <a:ext cx="3657226" cy="164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56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5240</TotalTime>
  <Words>978</Words>
  <Application>Microsoft Office PowerPoint</Application>
  <PresentationFormat>Widescreen</PresentationFormat>
  <Paragraphs>264</Paragraphs>
  <Slides>25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45" baseType="lpstr">
      <vt:lpstr>Arial Unicode MS</vt:lpstr>
      <vt:lpstr>Agency FB</vt:lpstr>
      <vt:lpstr>Aharoni</vt:lpstr>
      <vt:lpstr>Arial</vt:lpstr>
      <vt:lpstr>Arial Black</vt:lpstr>
      <vt:lpstr>Arial Narrow</vt:lpstr>
      <vt:lpstr>Arial Rounded MT Bold</vt:lpstr>
      <vt:lpstr>Baskerville Old Face</vt:lpstr>
      <vt:lpstr>Bauhaus 93</vt:lpstr>
      <vt:lpstr>Bernard MT Condensed</vt:lpstr>
      <vt:lpstr>Calibri</vt:lpstr>
      <vt:lpstr>Calibri Light</vt:lpstr>
      <vt:lpstr>Cambria Math</vt:lpstr>
      <vt:lpstr>Copperplate Gothic Bold</vt:lpstr>
      <vt:lpstr>Impact</vt:lpstr>
      <vt:lpstr>Stencil</vt:lpstr>
      <vt:lpstr>Wingdings</vt:lpstr>
      <vt:lpstr>Office Theme</vt:lpstr>
      <vt:lpstr>Packager Shell Object</vt:lpstr>
      <vt:lpstr>Equation</vt:lpstr>
      <vt:lpstr>Physical Cosmology II</vt:lpstr>
      <vt:lpstr>Forming Structure from Fluctuations</vt:lpstr>
      <vt:lpstr>Fundamental  Aspect of Gravity : Clustering Instability   Gravity: i) always attractive      ii) Long range </vt:lpstr>
      <vt:lpstr>Fluids with Gravity</vt:lpstr>
      <vt:lpstr>Small Perturbation Propagation  Linearise</vt:lpstr>
      <vt:lpstr>Add Gravity and Start to Cluster </vt:lpstr>
      <vt:lpstr>Fundamental  Aspect of Gravity : Clustering Instability   </vt:lpstr>
      <vt:lpstr>Sound Waves in a Photon Fluid </vt:lpstr>
      <vt:lpstr>Acoustic Peaks</vt:lpstr>
      <vt:lpstr>Location of the Peaks  </vt:lpstr>
      <vt:lpstr>Curvature and Cosmological Constant</vt:lpstr>
      <vt:lpstr>Baryon Loading </vt:lpstr>
      <vt:lpstr>Radiation Driving and DM  fraction </vt:lpstr>
      <vt:lpstr>Summary of CMB Parameter Sensitivity </vt:lpstr>
      <vt:lpstr> Now remember the WIMPS? Not coupled to photon bath and are heavy and slow moving!  </vt:lpstr>
      <vt:lpstr>Shape of Matter  Spectrum of Fluctuations</vt:lpstr>
      <vt:lpstr>CDM Seeding of Hierarchical Formation</vt:lpstr>
      <vt:lpstr>Modelling Cosmic Structure Formation </vt:lpstr>
      <vt:lpstr>PowerPoint Presentation</vt:lpstr>
      <vt:lpstr>The Galaxy Population</vt:lpstr>
      <vt:lpstr>Small Scale Failures of CDM</vt:lpstr>
      <vt:lpstr>Proposed solutions  </vt:lpstr>
      <vt:lpstr>Toward a Consistent Picture of  Cosmic Evolution and Fundamental Physics</vt:lpstr>
      <vt:lpstr>The Power Spectrum </vt:lpstr>
      <vt:lpstr>Dynamical Equilibrium for Self Gravity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DELL</cp:lastModifiedBy>
  <cp:revision>170</cp:revision>
  <dcterms:created xsi:type="dcterms:W3CDTF">2016-12-03T15:18:27Z</dcterms:created>
  <dcterms:modified xsi:type="dcterms:W3CDTF">2016-12-08T07:25:26Z</dcterms:modified>
</cp:coreProperties>
</file>