
<file path=[Content_Types].xml><?xml version="1.0" encoding="utf-8"?>
<Types xmlns="http://schemas.openxmlformats.org/package/2006/content-types">
  <Default Extension="xml" ContentType="application/xml"/>
  <Default Extension="wmf" ContentType="image/x-wmf"/>
  <Default Extension="jpeg" ContentType="image/jpeg"/>
  <Default Extension="jpg" ContentType="image/jpeg"/>
  <Default Extension="emf" ContentType="image/x-emf"/>
  <Default Extension="rels" ContentType="application/vnd.openxmlformats-package.relationships+xml"/>
  <Default Extension="vml" ContentType="application/vnd.openxmlformats-officedocument.vmlDrawing"/>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embeddings/oleObject1.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7" r:id="rId1"/>
  </p:sldMasterIdLst>
  <p:notesMasterIdLst>
    <p:notesMasterId r:id="rId55"/>
  </p:notesMasterIdLst>
  <p:handoutMasterIdLst>
    <p:handoutMasterId r:id="rId56"/>
  </p:handoutMasterIdLst>
  <p:sldIdLst>
    <p:sldId id="256" r:id="rId2"/>
    <p:sldId id="272" r:id="rId3"/>
    <p:sldId id="284" r:id="rId4"/>
    <p:sldId id="285" r:id="rId5"/>
    <p:sldId id="286" r:id="rId6"/>
    <p:sldId id="287" r:id="rId7"/>
    <p:sldId id="291" r:id="rId8"/>
    <p:sldId id="294" r:id="rId9"/>
    <p:sldId id="295" r:id="rId10"/>
    <p:sldId id="296" r:id="rId11"/>
    <p:sldId id="297" r:id="rId12"/>
    <p:sldId id="298" r:id="rId13"/>
    <p:sldId id="299" r:id="rId14"/>
    <p:sldId id="300" r:id="rId15"/>
    <p:sldId id="301" r:id="rId16"/>
    <p:sldId id="328" r:id="rId17"/>
    <p:sldId id="329" r:id="rId18"/>
    <p:sldId id="275" r:id="rId19"/>
    <p:sldId id="333" r:id="rId20"/>
    <p:sldId id="334" r:id="rId21"/>
    <p:sldId id="335" r:id="rId22"/>
    <p:sldId id="336" r:id="rId23"/>
    <p:sldId id="337" r:id="rId24"/>
    <p:sldId id="338" r:id="rId25"/>
    <p:sldId id="302" r:id="rId26"/>
    <p:sldId id="303" r:id="rId27"/>
    <p:sldId id="330" r:id="rId28"/>
    <p:sldId id="331" r:id="rId29"/>
    <p:sldId id="304" r:id="rId30"/>
    <p:sldId id="339" r:id="rId31"/>
    <p:sldId id="332" r:id="rId32"/>
    <p:sldId id="340" r:id="rId33"/>
    <p:sldId id="306" r:id="rId34"/>
    <p:sldId id="308" r:id="rId35"/>
    <p:sldId id="309" r:id="rId36"/>
    <p:sldId id="310" r:id="rId37"/>
    <p:sldId id="311" r:id="rId38"/>
    <p:sldId id="312" r:id="rId39"/>
    <p:sldId id="313" r:id="rId40"/>
    <p:sldId id="341" r:id="rId41"/>
    <p:sldId id="277" r:id="rId42"/>
    <p:sldId id="317" r:id="rId43"/>
    <p:sldId id="279" r:id="rId44"/>
    <p:sldId id="278" r:id="rId45"/>
    <p:sldId id="280" r:id="rId46"/>
    <p:sldId id="281" r:id="rId47"/>
    <p:sldId id="282" r:id="rId48"/>
    <p:sldId id="318" r:id="rId49"/>
    <p:sldId id="319" r:id="rId50"/>
    <p:sldId id="324" r:id="rId51"/>
    <p:sldId id="320" r:id="rId52"/>
    <p:sldId id="321" r:id="rId53"/>
    <p:sldId id="271" r:id="rId5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1" d="100"/>
          <a:sy n="71" d="100"/>
        </p:scale>
        <p:origin x="-2080"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notesMaster" Target="notesMasters/notesMaster1.xml"/><Relationship Id="rId56" Type="http://schemas.openxmlformats.org/officeDocument/2006/relationships/handoutMaster" Target="handoutMasters/handoutMaster1.xml"/><Relationship Id="rId57" Type="http://schemas.openxmlformats.org/officeDocument/2006/relationships/printerSettings" Target="printerSettings/printerSettings1.bin"/><Relationship Id="rId58" Type="http://schemas.openxmlformats.org/officeDocument/2006/relationships/presProps" Target="presProps.xml"/><Relationship Id="rId59" Type="http://schemas.openxmlformats.org/officeDocument/2006/relationships/viewProps" Target="viewProp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theme" Target="theme/theme1.xml"/><Relationship Id="rId6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2C1FE9D-02A6-1E4A-8698-2158E7ED0E1A}" type="datetimeFigureOut">
              <a:rPr lang="en-US" smtClean="0"/>
              <a:t>07/12/16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6738F99-1976-D44E-9393-885469EA2630}" type="slidenum">
              <a:rPr lang="en-US" smtClean="0"/>
              <a:t>‹#›</a:t>
            </a:fld>
            <a:endParaRPr lang="en-US"/>
          </a:p>
        </p:txBody>
      </p:sp>
    </p:spTree>
    <p:extLst>
      <p:ext uri="{BB962C8B-B14F-4D97-AF65-F5344CB8AC3E}">
        <p14:creationId xmlns:p14="http://schemas.microsoft.com/office/powerpoint/2010/main" val="119838878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5C8B389-DAE1-054E-8FD0-2F1E9D1CD15C}" type="datetimeFigureOut">
              <a:rPr lang="en-US" smtClean="0"/>
              <a:t>07/12/16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5D10A1C-1CCB-1D45-A439-3FA4C6A63A25}" type="slidenum">
              <a:rPr lang="en-US" smtClean="0"/>
              <a:t>‹#›</a:t>
            </a:fld>
            <a:endParaRPr lang="en-US"/>
          </a:p>
        </p:txBody>
      </p:sp>
    </p:spTree>
    <p:extLst>
      <p:ext uri="{BB962C8B-B14F-4D97-AF65-F5344CB8AC3E}">
        <p14:creationId xmlns:p14="http://schemas.microsoft.com/office/powerpoint/2010/main" val="372818253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Buttons. Click</a:t>
            </a:r>
            <a:r>
              <a:rPr lang="en-US" baseline="0" dirty="0" smtClean="0"/>
              <a:t> on any particle type to display the relevant slide with animations. Clicking again will return to this slide. </a:t>
            </a:r>
          </a:p>
          <a:p>
            <a:r>
              <a:rPr lang="en-US" baseline="0" dirty="0" smtClean="0"/>
              <a:t>Recommend putting this slide in the middle of your presentation and putting the other 5 slides at the end. </a:t>
            </a:r>
          </a:p>
          <a:p>
            <a:r>
              <a:rPr lang="en-US" baseline="0" dirty="0" smtClean="0"/>
              <a:t>If you have any difficulties, contact </a:t>
            </a:r>
            <a:r>
              <a:rPr lang="en-US" baseline="0" dirty="0" err="1" smtClean="0"/>
              <a:t>David.Barney</a:t>
            </a:r>
            <a:r>
              <a:rPr lang="en-US" baseline="0" err="1" smtClean="0"/>
              <a:t>@</a:t>
            </a:r>
            <a:r>
              <a:rPr lang="en-US" baseline="0" smtClean="0"/>
              <a:t>cern.ch</a:t>
            </a:r>
            <a:endParaRPr lang="en-US" dirty="0"/>
          </a:p>
        </p:txBody>
      </p:sp>
      <p:sp>
        <p:nvSpPr>
          <p:cNvPr id="4" name="Slide Number Placeholder 3"/>
          <p:cNvSpPr>
            <a:spLocks noGrp="1"/>
          </p:cNvSpPr>
          <p:nvPr>
            <p:ph type="sldNum" sz="quarter" idx="10"/>
          </p:nvPr>
        </p:nvSpPr>
        <p:spPr/>
        <p:txBody>
          <a:bodyPr/>
          <a:lstStyle/>
          <a:p>
            <a:fld id="{4BD9B1CB-B517-8247-A800-B09F55A4D130}" type="slidenum">
              <a:rPr lang="en-US" smtClean="0"/>
              <a:t>19</a:t>
            </a:fld>
            <a:endParaRPr lang="en-US"/>
          </a:p>
        </p:txBody>
      </p:sp>
    </p:spTree>
    <p:extLst>
      <p:ext uri="{BB962C8B-B14F-4D97-AF65-F5344CB8AC3E}">
        <p14:creationId xmlns:p14="http://schemas.microsoft.com/office/powerpoint/2010/main" val="10767773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Muon</a:t>
            </a:r>
            <a:r>
              <a:rPr lang="en-US" dirty="0" smtClean="0"/>
              <a:t>: passing</a:t>
            </a:r>
            <a:r>
              <a:rPr lang="en-US" baseline="0" dirty="0" smtClean="0"/>
              <a:t> through CMS, bending in the field (both ways, depending on when it is inside or outside of the solenoid) leaving hits in the Tracker layers and the </a:t>
            </a:r>
            <a:r>
              <a:rPr lang="en-US" baseline="0" dirty="0" err="1" smtClean="0"/>
              <a:t>muon</a:t>
            </a:r>
            <a:r>
              <a:rPr lang="en-US" baseline="0" dirty="0" smtClean="0"/>
              <a:t> chambers before escaping completely</a:t>
            </a:r>
            <a:endParaRPr lang="en-US" dirty="0"/>
          </a:p>
        </p:txBody>
      </p:sp>
      <p:sp>
        <p:nvSpPr>
          <p:cNvPr id="4" name="Slide Number Placeholder 3"/>
          <p:cNvSpPr>
            <a:spLocks noGrp="1"/>
          </p:cNvSpPr>
          <p:nvPr>
            <p:ph type="sldNum" sz="quarter" idx="10"/>
          </p:nvPr>
        </p:nvSpPr>
        <p:spPr/>
        <p:txBody>
          <a:bodyPr/>
          <a:lstStyle/>
          <a:p>
            <a:fld id="{4BD9B1CB-B517-8247-A800-B09F55A4D130}" type="slidenum">
              <a:rPr lang="en-US" smtClean="0"/>
              <a:t>20</a:t>
            </a:fld>
            <a:endParaRPr lang="en-US"/>
          </a:p>
        </p:txBody>
      </p:sp>
    </p:spTree>
    <p:extLst>
      <p:ext uri="{BB962C8B-B14F-4D97-AF65-F5344CB8AC3E}">
        <p14:creationId xmlns:p14="http://schemas.microsoft.com/office/powerpoint/2010/main" val="15957527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Electron: Bending in the magnetic field, leaving hits in the tracker layers</a:t>
            </a:r>
            <a:r>
              <a:rPr lang="en-US" baseline="0" dirty="0" smtClean="0"/>
              <a:t> and being “stopped” by the electromagnetic calorimeter</a:t>
            </a:r>
            <a:endParaRPr lang="en-US" dirty="0"/>
          </a:p>
        </p:txBody>
      </p:sp>
      <p:sp>
        <p:nvSpPr>
          <p:cNvPr id="4" name="Slide Number Placeholder 3"/>
          <p:cNvSpPr>
            <a:spLocks noGrp="1"/>
          </p:cNvSpPr>
          <p:nvPr>
            <p:ph type="sldNum" sz="quarter" idx="10"/>
          </p:nvPr>
        </p:nvSpPr>
        <p:spPr/>
        <p:txBody>
          <a:bodyPr/>
          <a:lstStyle/>
          <a:p>
            <a:fld id="{4BD9B1CB-B517-8247-A800-B09F55A4D130}" type="slidenum">
              <a:rPr lang="en-US" smtClean="0"/>
              <a:t>21</a:t>
            </a:fld>
            <a:endParaRPr lang="en-US"/>
          </a:p>
        </p:txBody>
      </p:sp>
    </p:spTree>
    <p:extLst>
      <p:ext uri="{BB962C8B-B14F-4D97-AF65-F5344CB8AC3E}">
        <p14:creationId xmlns:p14="http://schemas.microsoft.com/office/powerpoint/2010/main" val="15536484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Charged hadron: Bends in the magnetic field and leaves signals in the tracker layers; passes through the electromagnetic</a:t>
            </a:r>
            <a:r>
              <a:rPr lang="en-US" baseline="0" dirty="0" smtClean="0"/>
              <a:t> calorimeter leaving essentially no signal, and is “stopped” by the hadron calorimeter</a:t>
            </a:r>
            <a:endParaRPr lang="en-US" dirty="0"/>
          </a:p>
        </p:txBody>
      </p:sp>
      <p:sp>
        <p:nvSpPr>
          <p:cNvPr id="4" name="Slide Number Placeholder 3"/>
          <p:cNvSpPr>
            <a:spLocks noGrp="1"/>
          </p:cNvSpPr>
          <p:nvPr>
            <p:ph type="sldNum" sz="quarter" idx="10"/>
          </p:nvPr>
        </p:nvSpPr>
        <p:spPr/>
        <p:txBody>
          <a:bodyPr/>
          <a:lstStyle/>
          <a:p>
            <a:fld id="{4BD9B1CB-B517-8247-A800-B09F55A4D130}" type="slidenum">
              <a:rPr lang="en-US" smtClean="0"/>
              <a:t>22</a:t>
            </a:fld>
            <a:endParaRPr lang="en-US"/>
          </a:p>
        </p:txBody>
      </p:sp>
    </p:spTree>
    <p:extLst>
      <p:ext uri="{BB962C8B-B14F-4D97-AF65-F5344CB8AC3E}">
        <p14:creationId xmlns:p14="http://schemas.microsoft.com/office/powerpoint/2010/main" val="33755800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Neutral hadron: Does not bend in the magnetic field and does not leave any signal in the tracker layers; passes through the electromagnetic</a:t>
            </a:r>
            <a:r>
              <a:rPr lang="en-US" baseline="0" dirty="0" smtClean="0"/>
              <a:t> calorimeter leaving essentially no signal, and is “stopped” by the hadron calorimeter</a:t>
            </a:r>
            <a:endParaRPr lang="en-US" dirty="0" smtClean="0"/>
          </a:p>
          <a:p>
            <a:endParaRPr lang="en-US" dirty="0"/>
          </a:p>
        </p:txBody>
      </p:sp>
      <p:sp>
        <p:nvSpPr>
          <p:cNvPr id="4" name="Slide Number Placeholder 3"/>
          <p:cNvSpPr>
            <a:spLocks noGrp="1"/>
          </p:cNvSpPr>
          <p:nvPr>
            <p:ph type="sldNum" sz="quarter" idx="10"/>
          </p:nvPr>
        </p:nvSpPr>
        <p:spPr/>
        <p:txBody>
          <a:bodyPr/>
          <a:lstStyle/>
          <a:p>
            <a:fld id="{4BD9B1CB-B517-8247-A800-B09F55A4D130}" type="slidenum">
              <a:rPr lang="en-US" smtClean="0"/>
              <a:t>23</a:t>
            </a:fld>
            <a:endParaRPr lang="en-US"/>
          </a:p>
        </p:txBody>
      </p:sp>
    </p:spTree>
    <p:extLst>
      <p:ext uri="{BB962C8B-B14F-4D97-AF65-F5344CB8AC3E}">
        <p14:creationId xmlns:p14="http://schemas.microsoft.com/office/powerpoint/2010/main" val="5985673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Photon: passes through</a:t>
            </a:r>
            <a:r>
              <a:rPr lang="en-US" baseline="0" dirty="0" smtClean="0"/>
              <a:t> the tracker without bending in the magnetic field or leaving hits, is “stopped” by the electromagnetic calorimeter</a:t>
            </a:r>
            <a:endParaRPr lang="en-US" dirty="0"/>
          </a:p>
        </p:txBody>
      </p:sp>
      <p:sp>
        <p:nvSpPr>
          <p:cNvPr id="4" name="Slide Number Placeholder 3"/>
          <p:cNvSpPr>
            <a:spLocks noGrp="1"/>
          </p:cNvSpPr>
          <p:nvPr>
            <p:ph type="sldNum" sz="quarter" idx="10"/>
          </p:nvPr>
        </p:nvSpPr>
        <p:spPr/>
        <p:txBody>
          <a:bodyPr/>
          <a:lstStyle/>
          <a:p>
            <a:fld id="{4BD9B1CB-B517-8247-A800-B09F55A4D130}" type="slidenum">
              <a:rPr lang="en-US" smtClean="0"/>
              <a:t>24</a:t>
            </a:fld>
            <a:endParaRPr lang="en-US"/>
          </a:p>
        </p:txBody>
      </p:sp>
    </p:spTree>
    <p:extLst>
      <p:ext uri="{BB962C8B-B14F-4D97-AF65-F5344CB8AC3E}">
        <p14:creationId xmlns:p14="http://schemas.microsoft.com/office/powerpoint/2010/main" val="9016261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CH" smtClean="0"/>
              <a:t>Click to edit Master subtitle style</a:t>
            </a:r>
            <a:endParaRPr kumimoji="0" lang="en-US"/>
          </a:p>
        </p:txBody>
      </p:sp>
      <p:sp>
        <p:nvSpPr>
          <p:cNvPr id="28" name="Date Placeholder 27"/>
          <p:cNvSpPr>
            <a:spLocks noGrp="1"/>
          </p:cNvSpPr>
          <p:nvPr>
            <p:ph type="dt" sz="half" idx="10"/>
          </p:nvPr>
        </p:nvSpPr>
        <p:spPr/>
        <p:txBody>
          <a:bodyPr/>
          <a:lstStyle/>
          <a:p>
            <a:r>
              <a:rPr lang="fr-CH" smtClean="0"/>
              <a:t>07/12/16</a:t>
            </a:r>
            <a:endParaRPr lang="en-US"/>
          </a:p>
        </p:txBody>
      </p:sp>
      <p:sp>
        <p:nvSpPr>
          <p:cNvPr id="17" name="Footer Placeholder 16"/>
          <p:cNvSpPr>
            <a:spLocks noGrp="1"/>
          </p:cNvSpPr>
          <p:nvPr>
            <p:ph type="ftr" sz="quarter" idx="11"/>
          </p:nvPr>
        </p:nvSpPr>
        <p:spPr/>
        <p:txBody>
          <a:bodyPr/>
          <a:lstStyle/>
          <a:p>
            <a:r>
              <a:rPr lang="en-US" smtClean="0"/>
              <a:t>6th Egyptian School</a:t>
            </a:r>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25DE792E-2623-444D-B161-6A202EE3BC41}" type="slidenum">
              <a:rPr lang="en-US" smtClean="0"/>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fr-CH"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fr-CH"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Date Placeholder 3"/>
          <p:cNvSpPr>
            <a:spLocks noGrp="1"/>
          </p:cNvSpPr>
          <p:nvPr>
            <p:ph type="dt" sz="half" idx="10"/>
          </p:nvPr>
        </p:nvSpPr>
        <p:spPr/>
        <p:txBody>
          <a:bodyPr/>
          <a:lstStyle/>
          <a:p>
            <a:r>
              <a:rPr lang="fr-CH" smtClean="0"/>
              <a:t>07/12/16</a:t>
            </a:r>
            <a:endParaRPr lang="en-US"/>
          </a:p>
        </p:txBody>
      </p:sp>
      <p:sp>
        <p:nvSpPr>
          <p:cNvPr id="5" name="Footer Placeholder 4"/>
          <p:cNvSpPr>
            <a:spLocks noGrp="1"/>
          </p:cNvSpPr>
          <p:nvPr>
            <p:ph type="ftr" sz="quarter" idx="11"/>
          </p:nvPr>
        </p:nvSpPr>
        <p:spPr/>
        <p:txBody>
          <a:bodyPr/>
          <a:lstStyle/>
          <a:p>
            <a:r>
              <a:rPr lang="en-US" smtClean="0"/>
              <a:t>6th Egyptian School</a:t>
            </a:r>
            <a:endParaRPr lang="en-US"/>
          </a:p>
        </p:txBody>
      </p:sp>
      <p:sp>
        <p:nvSpPr>
          <p:cNvPr id="6" name="Slide Number Placeholder 5"/>
          <p:cNvSpPr>
            <a:spLocks noGrp="1"/>
          </p:cNvSpPr>
          <p:nvPr>
            <p:ph type="sldNum" sz="quarter" idx="12"/>
          </p:nvPr>
        </p:nvSpPr>
        <p:spPr/>
        <p:txBody>
          <a:bodyPr/>
          <a:lstStyle/>
          <a:p>
            <a:fld id="{25DE792E-2623-444D-B161-6A202EE3BC41}"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25DE792E-2623-444D-B161-6A202EE3BC41}" type="slidenum">
              <a:rPr lang="en-US" smtClean="0"/>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Date Placeholder 3"/>
          <p:cNvSpPr>
            <a:spLocks noGrp="1"/>
          </p:cNvSpPr>
          <p:nvPr>
            <p:ph type="dt" sz="half" idx="10"/>
          </p:nvPr>
        </p:nvSpPr>
        <p:spPr/>
        <p:txBody>
          <a:bodyPr/>
          <a:lstStyle/>
          <a:p>
            <a:r>
              <a:rPr lang="fr-CH" smtClean="0"/>
              <a:t>07/12/16</a:t>
            </a:r>
            <a:endParaRPr lang="en-US"/>
          </a:p>
        </p:txBody>
      </p:sp>
      <p:sp>
        <p:nvSpPr>
          <p:cNvPr id="5" name="Footer Placeholder 4"/>
          <p:cNvSpPr>
            <a:spLocks noGrp="1"/>
          </p:cNvSpPr>
          <p:nvPr>
            <p:ph type="ftr" sz="quarter" idx="11"/>
          </p:nvPr>
        </p:nvSpPr>
        <p:spPr/>
        <p:txBody>
          <a:bodyPr/>
          <a:lstStyle/>
          <a:p>
            <a:r>
              <a:rPr lang="en-US" smtClean="0"/>
              <a:t>6th Egyptian School</a:t>
            </a:r>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fr-CH"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fr-CH" smtClean="0"/>
              <a:t>Click to edit Master title style</a:t>
            </a:r>
            <a:endParaRPr kumimoji="0" lang="en-US"/>
          </a:p>
        </p:txBody>
      </p:sp>
      <p:sp>
        <p:nvSpPr>
          <p:cNvPr id="4" name="Date Placeholder 3"/>
          <p:cNvSpPr>
            <a:spLocks noGrp="1"/>
          </p:cNvSpPr>
          <p:nvPr>
            <p:ph type="dt" sz="half" idx="10"/>
          </p:nvPr>
        </p:nvSpPr>
        <p:spPr/>
        <p:txBody>
          <a:bodyPr/>
          <a:lstStyle/>
          <a:p>
            <a:r>
              <a:rPr lang="fr-CH" smtClean="0"/>
              <a:t>07/12/16</a:t>
            </a:r>
            <a:endParaRPr lang="en-US"/>
          </a:p>
        </p:txBody>
      </p:sp>
      <p:sp>
        <p:nvSpPr>
          <p:cNvPr id="5" name="Footer Placeholder 4"/>
          <p:cNvSpPr>
            <a:spLocks noGrp="1"/>
          </p:cNvSpPr>
          <p:nvPr>
            <p:ph type="ftr" sz="quarter" idx="11"/>
          </p:nvPr>
        </p:nvSpPr>
        <p:spPr/>
        <p:txBody>
          <a:bodyPr/>
          <a:lstStyle/>
          <a:p>
            <a:r>
              <a:rPr lang="en-US" smtClean="0"/>
              <a:t>6th Egyptian School</a:t>
            </a:r>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25DE792E-2623-444D-B161-6A202EE3BC41}" type="slidenum">
              <a:rPr lang="en-US" smtClean="0"/>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CH"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r>
              <a:rPr lang="en-US" smtClean="0"/>
              <a:t>6th Egyptian School</a:t>
            </a:r>
            <a:endParaRPr lang="en-US"/>
          </a:p>
        </p:txBody>
      </p:sp>
      <p:sp>
        <p:nvSpPr>
          <p:cNvPr id="4" name="Date Placeholder 3"/>
          <p:cNvSpPr>
            <a:spLocks noGrp="1"/>
          </p:cNvSpPr>
          <p:nvPr>
            <p:ph type="dt" sz="half" idx="10"/>
          </p:nvPr>
        </p:nvSpPr>
        <p:spPr/>
        <p:txBody>
          <a:bodyPr/>
          <a:lstStyle/>
          <a:p>
            <a:r>
              <a:rPr lang="fr-CH" smtClean="0"/>
              <a:t>07/12/16</a:t>
            </a:r>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25DE792E-2623-444D-B161-6A202EE3BC41}" type="slidenum">
              <a:rPr lang="en-US" smtClean="0"/>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fr-CH"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fr-CH"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r>
              <a:rPr lang="fr-CH" smtClean="0"/>
              <a:t>07/12/16</a:t>
            </a:r>
            <a:endParaRPr lang="en-US"/>
          </a:p>
        </p:txBody>
      </p:sp>
      <p:sp>
        <p:nvSpPr>
          <p:cNvPr id="6" name="Footer Placeholder 5"/>
          <p:cNvSpPr>
            <a:spLocks noGrp="1"/>
          </p:cNvSpPr>
          <p:nvPr>
            <p:ph type="ftr" sz="quarter" idx="11"/>
          </p:nvPr>
        </p:nvSpPr>
        <p:spPr/>
        <p:txBody>
          <a:bodyPr/>
          <a:lstStyle/>
          <a:p>
            <a:r>
              <a:rPr lang="en-US" smtClean="0"/>
              <a:t>6th Egyptian School</a:t>
            </a:r>
            <a:endParaRPr lang="en-US"/>
          </a:p>
        </p:txBody>
      </p:sp>
      <p:sp>
        <p:nvSpPr>
          <p:cNvPr id="7" name="Slide Number Placeholder 6"/>
          <p:cNvSpPr>
            <a:spLocks noGrp="1"/>
          </p:cNvSpPr>
          <p:nvPr>
            <p:ph type="sldNum" sz="quarter" idx="12"/>
          </p:nvPr>
        </p:nvSpPr>
        <p:spPr/>
        <p:txBody>
          <a:bodyPr/>
          <a:lstStyle/>
          <a:p>
            <a:fld id="{25DE792E-2623-444D-B161-6A202EE3BC41}" type="slidenum">
              <a:rPr lang="en-US" smtClean="0"/>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7" name="Date Placeholder 6"/>
          <p:cNvSpPr>
            <a:spLocks noGrp="1"/>
          </p:cNvSpPr>
          <p:nvPr>
            <p:ph type="dt" sz="half" idx="10"/>
          </p:nvPr>
        </p:nvSpPr>
        <p:spPr/>
        <p:txBody>
          <a:bodyPr/>
          <a:lstStyle/>
          <a:p>
            <a:r>
              <a:rPr lang="fr-CH" smtClean="0"/>
              <a:t>07/12/16</a:t>
            </a:r>
            <a:endParaRPr lang="en-US"/>
          </a:p>
        </p:txBody>
      </p:sp>
      <p:sp>
        <p:nvSpPr>
          <p:cNvPr id="8" name="Footer Placeholder 7"/>
          <p:cNvSpPr>
            <a:spLocks noGrp="1"/>
          </p:cNvSpPr>
          <p:nvPr>
            <p:ph type="ftr" sz="quarter" idx="11"/>
          </p:nvPr>
        </p:nvSpPr>
        <p:spPr>
          <a:xfrm>
            <a:off x="304800" y="6409944"/>
            <a:ext cx="3581400" cy="365760"/>
          </a:xfrm>
        </p:spPr>
        <p:txBody>
          <a:bodyPr/>
          <a:lstStyle/>
          <a:p>
            <a:r>
              <a:rPr lang="en-US" smtClean="0"/>
              <a:t>6th Egyptian School</a:t>
            </a:r>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25DE792E-2623-444D-B161-6A202EE3BC41}" type="slidenum">
              <a:rPr lang="en-US" smtClean="0"/>
              <a:t>‹#›</a:t>
            </a:fld>
            <a:endParaRPr lang="en-US"/>
          </a:p>
        </p:txBody>
      </p:sp>
      <p:sp>
        <p:nvSpPr>
          <p:cNvPr id="23" name="Title 22"/>
          <p:cNvSpPr>
            <a:spLocks noGrp="1"/>
          </p:cNvSpPr>
          <p:nvPr>
            <p:ph type="title"/>
          </p:nvPr>
        </p:nvSpPr>
        <p:spPr/>
        <p:txBody>
          <a:bodyPr rtlCol="0" anchor="b" anchorCtr="0"/>
          <a:lstStyle/>
          <a:p>
            <a:r>
              <a:rPr kumimoji="0" lang="fr-CH"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fr-CH" smtClean="0"/>
              <a:t>Click to edit Master title style</a:t>
            </a:r>
            <a:endParaRPr kumimoji="0" lang="en-US"/>
          </a:p>
        </p:txBody>
      </p:sp>
      <p:sp>
        <p:nvSpPr>
          <p:cNvPr id="3" name="Date Placeholder 2"/>
          <p:cNvSpPr>
            <a:spLocks noGrp="1"/>
          </p:cNvSpPr>
          <p:nvPr>
            <p:ph type="dt" sz="half" idx="10"/>
          </p:nvPr>
        </p:nvSpPr>
        <p:spPr/>
        <p:txBody>
          <a:bodyPr/>
          <a:lstStyle/>
          <a:p>
            <a:r>
              <a:rPr lang="fr-CH" smtClean="0"/>
              <a:t>07/12/16</a:t>
            </a:r>
            <a:endParaRPr lang="en-US"/>
          </a:p>
        </p:txBody>
      </p:sp>
      <p:sp>
        <p:nvSpPr>
          <p:cNvPr id="4" name="Footer Placeholder 3"/>
          <p:cNvSpPr>
            <a:spLocks noGrp="1"/>
          </p:cNvSpPr>
          <p:nvPr>
            <p:ph type="ftr" sz="quarter" idx="11"/>
          </p:nvPr>
        </p:nvSpPr>
        <p:spPr/>
        <p:txBody>
          <a:bodyPr/>
          <a:lstStyle/>
          <a:p>
            <a:r>
              <a:rPr lang="en-US" smtClean="0"/>
              <a:t>6th Egyptian School</a:t>
            </a:r>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25DE792E-2623-444D-B161-6A202EE3BC4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r>
              <a:rPr lang="fr-CH" smtClean="0"/>
              <a:t>07/12/16</a:t>
            </a:r>
            <a:endParaRPr lang="en-US"/>
          </a:p>
        </p:txBody>
      </p:sp>
      <p:sp>
        <p:nvSpPr>
          <p:cNvPr id="3" name="Footer Placeholder 2"/>
          <p:cNvSpPr>
            <a:spLocks noGrp="1"/>
          </p:cNvSpPr>
          <p:nvPr>
            <p:ph type="ftr" sz="quarter" idx="11"/>
          </p:nvPr>
        </p:nvSpPr>
        <p:spPr/>
        <p:txBody>
          <a:bodyPr/>
          <a:lstStyle/>
          <a:p>
            <a:r>
              <a:rPr lang="en-US" smtClean="0"/>
              <a:t>6th Egyptian School</a:t>
            </a:r>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25DE792E-2623-444D-B161-6A202EE3BC4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fr-CH"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25DE792E-2623-444D-B161-6A202EE3BC41}" type="slidenum">
              <a:rPr lang="en-US" smtClean="0"/>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r>
              <a:rPr lang="fr-CH" smtClean="0"/>
              <a:t>07/12/16</a:t>
            </a:r>
            <a:endParaRPr lang="en-US"/>
          </a:p>
        </p:txBody>
      </p:sp>
      <p:sp>
        <p:nvSpPr>
          <p:cNvPr id="6" name="Footer Placeholder 5"/>
          <p:cNvSpPr>
            <a:spLocks noGrp="1"/>
          </p:cNvSpPr>
          <p:nvPr>
            <p:ph type="ftr" sz="quarter" idx="11"/>
          </p:nvPr>
        </p:nvSpPr>
        <p:spPr>
          <a:xfrm>
            <a:off x="301752" y="6410848"/>
            <a:ext cx="3383280" cy="365760"/>
          </a:xfrm>
        </p:spPr>
        <p:txBody>
          <a:bodyPr/>
          <a:lstStyle/>
          <a:p>
            <a:r>
              <a:rPr lang="en-US" smtClean="0"/>
              <a:t>6th Egyptian School</a:t>
            </a: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25DE792E-2623-444D-B161-6A202EE3BC41}" type="slidenum">
              <a:rPr lang="en-US" smtClean="0"/>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fr-CH"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fr-CH" smtClean="0"/>
              <a:t>Drag picture to placeholder or click icon to add</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fr-CH"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r>
              <a:rPr lang="fr-CH" smtClean="0"/>
              <a:t>07/12/16</a:t>
            </a:r>
            <a:endParaRPr lang="en-US"/>
          </a:p>
        </p:txBody>
      </p:sp>
      <p:sp>
        <p:nvSpPr>
          <p:cNvPr id="6" name="Footer Placeholder 5"/>
          <p:cNvSpPr>
            <a:spLocks noGrp="1"/>
          </p:cNvSpPr>
          <p:nvPr>
            <p:ph type="ftr" sz="quarter" idx="11"/>
          </p:nvPr>
        </p:nvSpPr>
        <p:spPr>
          <a:xfrm>
            <a:off x="301752" y="6410848"/>
            <a:ext cx="3584448" cy="365760"/>
          </a:xfrm>
        </p:spPr>
        <p:txBody>
          <a:bodyPr/>
          <a:lstStyle/>
          <a:p>
            <a:r>
              <a:rPr lang="en-US" smtClean="0"/>
              <a:t>6th Egyptian School</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r>
              <a:rPr lang="fr-CH" smtClean="0"/>
              <a:t>07/12/16</a:t>
            </a:r>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r>
              <a:rPr lang="en-US" smtClean="0"/>
              <a:t>6th Egyptian School</a:t>
            </a:r>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25DE792E-2623-444D-B161-6A202EE3BC41}" type="slidenum">
              <a:rPr lang="en-US" smtClean="0"/>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fr-CH"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fr-CH" smtClean="0"/>
              <a:t>Click to edit Master text styles</a:t>
            </a:r>
          </a:p>
          <a:p>
            <a:pPr lvl="1" eaLnBrk="1" latinLnBrk="0" hangingPunct="1"/>
            <a:r>
              <a:rPr kumimoji="0" lang="fr-CH" smtClean="0"/>
              <a:t>Second level</a:t>
            </a:r>
          </a:p>
          <a:p>
            <a:pPr lvl="2" eaLnBrk="1" latinLnBrk="0" hangingPunct="1"/>
            <a:r>
              <a:rPr kumimoji="0" lang="fr-CH" smtClean="0"/>
              <a:t>Third level</a:t>
            </a:r>
          </a:p>
          <a:p>
            <a:pPr lvl="3" eaLnBrk="1" latinLnBrk="0" hangingPunct="1"/>
            <a:r>
              <a:rPr kumimoji="0" lang="fr-CH" smtClean="0"/>
              <a:t>Fourth level</a:t>
            </a:r>
          </a:p>
          <a:p>
            <a:pPr lvl="4" eaLnBrk="1" latinLnBrk="0" hangingPunct="1"/>
            <a:r>
              <a:rPr kumimoji="0" lang="fr-CH"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hf hdr="0"/>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5.png"/><Relationship Id="rId5" Type="http://schemas.openxmlformats.org/officeDocument/2006/relationships/image" Target="../media/image6.png"/><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2.wmf"/></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png"/><Relationship Id="rId5" Type="http://schemas.openxmlformats.org/officeDocument/2006/relationships/image" Target="../media/image26.png"/><Relationship Id="rId6" Type="http://schemas.openxmlformats.org/officeDocument/2006/relationships/image" Target="../media/image27.png"/><Relationship Id="rId7" Type="http://schemas.openxmlformats.org/officeDocument/2006/relationships/image" Target="../media/image28.png"/><Relationship Id="rId1" Type="http://schemas.openxmlformats.org/officeDocument/2006/relationships/slideLayout" Target="../slideLayouts/slideLayout7.xml"/><Relationship Id="rId2"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4" Type="http://schemas.openxmlformats.org/officeDocument/2006/relationships/image" Target="../media/image31.png"/><Relationship Id="rId5" Type="http://schemas.openxmlformats.org/officeDocument/2006/relationships/image" Target="../media/image32.png"/><Relationship Id="rId6" Type="http://schemas.openxmlformats.org/officeDocument/2006/relationships/image" Target="../media/image33.png"/><Relationship Id="rId7" Type="http://schemas.openxmlformats.org/officeDocument/2006/relationships/image" Target="../media/image34.png"/><Relationship Id="rId1" Type="http://schemas.openxmlformats.org/officeDocument/2006/relationships/slideLayout" Target="../slideLayouts/slideLayout7.xml"/><Relationship Id="rId2" Type="http://schemas.openxmlformats.org/officeDocument/2006/relationships/image" Target="../media/image2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2.png"/><Relationship Id="rId3" Type="http://schemas.openxmlformats.org/officeDocument/2006/relationships/image" Target="../media/image3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5.jpeg"/></Relationships>
</file>

<file path=ppt/slides/_rels/slide17.xml.rels><?xml version="1.0" encoding="UTF-8" standalone="yes"?>
<Relationships xmlns="http://schemas.openxmlformats.org/package/2006/relationships"><Relationship Id="rId3" Type="http://schemas.openxmlformats.org/officeDocument/2006/relationships/image" Target="../media/image37.png"/><Relationship Id="rId4" Type="http://schemas.openxmlformats.org/officeDocument/2006/relationships/image" Target="../media/image38.png"/><Relationship Id="rId5" Type="http://schemas.openxmlformats.org/officeDocument/2006/relationships/image" Target="../media/image39.png"/><Relationship Id="rId1" Type="http://schemas.openxmlformats.org/officeDocument/2006/relationships/slideLayout" Target="../slideLayouts/slideLayout2.xml"/><Relationship Id="rId2" Type="http://schemas.openxmlformats.org/officeDocument/2006/relationships/image" Target="../media/image3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0.png"/></Relationships>
</file>

<file path=ppt/slides/_rels/slide19.xml.rels><?xml version="1.0" encoding="UTF-8" standalone="yes"?>
<Relationships xmlns="http://schemas.openxmlformats.org/package/2006/relationships"><Relationship Id="rId3" Type="http://schemas.openxmlformats.org/officeDocument/2006/relationships/image" Target="../media/image41.gif"/><Relationship Id="rId4" Type="http://schemas.openxmlformats.org/officeDocument/2006/relationships/slide" Target="slide3.xml"/><Relationship Id="rId5" Type="http://schemas.openxmlformats.org/officeDocument/2006/relationships/slide" Target="slide1.xml"/><Relationship Id="rId6" Type="http://schemas.openxmlformats.org/officeDocument/2006/relationships/slide" Target="slide4.xml"/><Relationship Id="rId7" Type="http://schemas.openxmlformats.org/officeDocument/2006/relationships/slide" Target="slide5.xml"/><Relationship Id="rId8" Type="http://schemas.openxmlformats.org/officeDocument/2006/relationships/slide" Target="slide6.xml"/><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1.gif"/><Relationship Id="rId4" Type="http://schemas.openxmlformats.org/officeDocument/2006/relationships/image" Target="../media/image42.gif"/><Relationship Id="rId5" Type="http://schemas.openxmlformats.org/officeDocument/2006/relationships/image" Target="../media/image43.gif"/><Relationship Id="rId6" Type="http://schemas.openxmlformats.org/officeDocument/2006/relationships/image" Target="../media/image44.gif"/><Relationship Id="rId7" Type="http://schemas.openxmlformats.org/officeDocument/2006/relationships/image" Target="../media/image45.gif"/><Relationship Id="rId8" Type="http://schemas.openxmlformats.org/officeDocument/2006/relationships/slide" Target="slide1.xml"/><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21.xml.rels><?xml version="1.0" encoding="UTF-8" standalone="yes"?>
<Relationships xmlns="http://schemas.openxmlformats.org/package/2006/relationships"><Relationship Id="rId3" Type="http://schemas.openxmlformats.org/officeDocument/2006/relationships/image" Target="../media/image41.gif"/><Relationship Id="rId4" Type="http://schemas.openxmlformats.org/officeDocument/2006/relationships/image" Target="../media/image46.gif"/><Relationship Id="rId5" Type="http://schemas.openxmlformats.org/officeDocument/2006/relationships/image" Target="../media/image47.gif"/><Relationship Id="rId6" Type="http://schemas.openxmlformats.org/officeDocument/2006/relationships/image" Target="../media/image48.gif"/><Relationship Id="rId7" Type="http://schemas.openxmlformats.org/officeDocument/2006/relationships/slide" Target="slide1.xml"/><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22.xml.rels><?xml version="1.0" encoding="UTF-8" standalone="yes"?>
<Relationships xmlns="http://schemas.openxmlformats.org/package/2006/relationships"><Relationship Id="rId3" Type="http://schemas.openxmlformats.org/officeDocument/2006/relationships/image" Target="../media/image41.gif"/><Relationship Id="rId4" Type="http://schemas.openxmlformats.org/officeDocument/2006/relationships/image" Target="../media/image49.gif"/><Relationship Id="rId5" Type="http://schemas.openxmlformats.org/officeDocument/2006/relationships/image" Target="../media/image50.gif"/><Relationship Id="rId6" Type="http://schemas.openxmlformats.org/officeDocument/2006/relationships/image" Target="../media/image51.gif"/><Relationship Id="rId7" Type="http://schemas.openxmlformats.org/officeDocument/2006/relationships/slide" Target="slide1.xml"/><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23.xml.rels><?xml version="1.0" encoding="UTF-8" standalone="yes"?>
<Relationships xmlns="http://schemas.openxmlformats.org/package/2006/relationships"><Relationship Id="rId3" Type="http://schemas.openxmlformats.org/officeDocument/2006/relationships/image" Target="../media/image41.gif"/><Relationship Id="rId4" Type="http://schemas.openxmlformats.org/officeDocument/2006/relationships/image" Target="../media/image52.gif"/><Relationship Id="rId5" Type="http://schemas.openxmlformats.org/officeDocument/2006/relationships/image" Target="../media/image53.gif"/><Relationship Id="rId6" Type="http://schemas.openxmlformats.org/officeDocument/2006/relationships/image" Target="../media/image54.gif"/><Relationship Id="rId7" Type="http://schemas.openxmlformats.org/officeDocument/2006/relationships/slide" Target="slide1.xml"/><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24.xml.rels><?xml version="1.0" encoding="UTF-8" standalone="yes"?>
<Relationships xmlns="http://schemas.openxmlformats.org/package/2006/relationships"><Relationship Id="rId3" Type="http://schemas.openxmlformats.org/officeDocument/2006/relationships/image" Target="../media/image41.gif"/><Relationship Id="rId4" Type="http://schemas.openxmlformats.org/officeDocument/2006/relationships/image" Target="../media/image55.gif"/><Relationship Id="rId5" Type="http://schemas.openxmlformats.org/officeDocument/2006/relationships/image" Target="../media/image56.gif"/><Relationship Id="rId6" Type="http://schemas.openxmlformats.org/officeDocument/2006/relationships/image" Target="../media/image57.gif"/><Relationship Id="rId7" Type="http://schemas.openxmlformats.org/officeDocument/2006/relationships/slide" Target="slide1.xml"/><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9.e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0.png"/><Relationship Id="rId3" Type="http://schemas.openxmlformats.org/officeDocument/2006/relationships/image" Target="../media/image61.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2.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3.jpeg"/><Relationship Id="rId3" Type="http://schemas.openxmlformats.org/officeDocument/2006/relationships/image" Target="../media/image64.jpe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5.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6.png"/><Relationship Id="rId3" Type="http://schemas.openxmlformats.org/officeDocument/2006/relationships/image" Target="../media/image67.png"/></Relationships>
</file>

<file path=ppt/slides/_rels/slide32.xml.rels><?xml version="1.0" encoding="UTF-8" standalone="yes"?>
<Relationships xmlns="http://schemas.openxmlformats.org/package/2006/relationships"><Relationship Id="rId3" Type="http://schemas.openxmlformats.org/officeDocument/2006/relationships/image" Target="../media/image69.png"/><Relationship Id="rId4" Type="http://schemas.openxmlformats.org/officeDocument/2006/relationships/image" Target="../media/image70.png"/><Relationship Id="rId5" Type="http://schemas.openxmlformats.org/officeDocument/2006/relationships/image" Target="../media/image71.jpeg"/><Relationship Id="rId6" Type="http://schemas.openxmlformats.org/officeDocument/2006/relationships/image" Target="../media/image72.jpeg"/><Relationship Id="rId1" Type="http://schemas.openxmlformats.org/officeDocument/2006/relationships/slideLayout" Target="../slideLayouts/slideLayout7.xml"/><Relationship Id="rId2" Type="http://schemas.openxmlformats.org/officeDocument/2006/relationships/image" Target="../media/image68.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3.e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4.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5.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6.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7.jpeg"/><Relationship Id="rId3" Type="http://schemas.openxmlformats.org/officeDocument/2006/relationships/image" Target="../media/image78.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9.jpeg"/></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12.png"/><Relationship Id="rId1" Type="http://schemas.openxmlformats.org/officeDocument/2006/relationships/slideLayout" Target="../slideLayouts/slideLayout7.xml"/><Relationship Id="rId2" Type="http://schemas.openxmlformats.org/officeDocument/2006/relationships/image" Target="../media/image10.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0.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82.png"/><Relationship Id="rId4" Type="http://schemas.openxmlformats.org/officeDocument/2006/relationships/image" Target="../media/image83.jpeg"/><Relationship Id="rId5" Type="http://schemas.openxmlformats.org/officeDocument/2006/relationships/oleObject" Target="../embeddings/oleObject1.bin"/><Relationship Id="rId6" Type="http://schemas.openxmlformats.org/officeDocument/2006/relationships/image" Target="../media/image81.png"/><Relationship Id="rId7" Type="http://schemas.openxmlformats.org/officeDocument/2006/relationships/image" Target="../media/image84.png"/><Relationship Id="rId8" Type="http://schemas.openxmlformats.org/officeDocument/2006/relationships/image" Target="../media/image85.jpeg"/><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6.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7.png"/><Relationship Id="rId3" Type="http://schemas.openxmlformats.org/officeDocument/2006/relationships/image" Target="../media/image88.jpe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9.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media/image15.png"/><Relationship Id="rId1" Type="http://schemas.openxmlformats.org/officeDocument/2006/relationships/slideLayout" Target="../slideLayouts/slideLayout7.xml"/><Relationship Id="rId2" Type="http://schemas.openxmlformats.org/officeDocument/2006/relationships/image" Target="../media/image13.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0.jpe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1.png"/><Relationship Id="rId3" Type="http://schemas.openxmlformats.org/officeDocument/2006/relationships/image" Target="../media/image92.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jpeg"/><Relationship Id="rId3" Type="http://schemas.openxmlformats.org/officeDocument/2006/relationships/image" Target="../media/image1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9.png"/><Relationship Id="rId3"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2819399"/>
            <a:ext cx="6400800" cy="3235701"/>
          </a:xfrm>
        </p:spPr>
        <p:txBody>
          <a:bodyPr>
            <a:normAutofit fontScale="92500" lnSpcReduction="10000"/>
          </a:bodyPr>
          <a:lstStyle/>
          <a:p>
            <a:r>
              <a:rPr lang="en-US" sz="2400" b="1" dirty="0" smtClean="0"/>
              <a:t>The 6</a:t>
            </a:r>
            <a:r>
              <a:rPr lang="en-US" sz="2400" b="1" baseline="30000" dirty="0" smtClean="0"/>
              <a:t>th</a:t>
            </a:r>
            <a:r>
              <a:rPr lang="en-US" sz="2400" b="1" dirty="0" smtClean="0"/>
              <a:t> Egyptian school for high energy physics </a:t>
            </a:r>
          </a:p>
          <a:p>
            <a:r>
              <a:rPr lang="en-US" sz="2400" dirty="0" smtClean="0"/>
              <a:t>December 3-8, 2016</a:t>
            </a:r>
          </a:p>
          <a:p>
            <a:r>
              <a:rPr lang="en-US" sz="2400" dirty="0" smtClean="0"/>
              <a:t>The British university in Egypt</a:t>
            </a:r>
          </a:p>
          <a:p>
            <a:endParaRPr lang="en-US" sz="2400" dirty="0" smtClean="0"/>
          </a:p>
          <a:p>
            <a:r>
              <a:rPr lang="en-US" sz="2400" dirty="0" smtClean="0"/>
              <a:t>by </a:t>
            </a:r>
          </a:p>
          <a:p>
            <a:endParaRPr lang="en-US" sz="2400" dirty="0" smtClean="0"/>
          </a:p>
          <a:p>
            <a:r>
              <a:rPr lang="en-US" sz="2400" b="1" dirty="0" smtClean="0"/>
              <a:t>Yasser Assran</a:t>
            </a:r>
          </a:p>
        </p:txBody>
      </p:sp>
      <p:sp>
        <p:nvSpPr>
          <p:cNvPr id="4" name="Slide Number Placeholder 3"/>
          <p:cNvSpPr>
            <a:spLocks noGrp="1"/>
          </p:cNvSpPr>
          <p:nvPr>
            <p:ph type="sldNum" sz="quarter" idx="12"/>
          </p:nvPr>
        </p:nvSpPr>
        <p:spPr/>
        <p:txBody>
          <a:bodyPr/>
          <a:lstStyle/>
          <a:p>
            <a:fld id="{25DE792E-2623-444D-B161-6A202EE3BC41}" type="slidenum">
              <a:rPr lang="en-US" smtClean="0"/>
              <a:t>1</a:t>
            </a:fld>
            <a:endParaRPr lang="en-US"/>
          </a:p>
        </p:txBody>
      </p:sp>
      <p:sp>
        <p:nvSpPr>
          <p:cNvPr id="2" name="Title 1"/>
          <p:cNvSpPr>
            <a:spLocks noGrp="1"/>
          </p:cNvSpPr>
          <p:nvPr>
            <p:ph type="ctrTitle"/>
          </p:nvPr>
        </p:nvSpPr>
        <p:spPr/>
        <p:txBody>
          <a:bodyPr/>
          <a:lstStyle/>
          <a:p>
            <a:r>
              <a:rPr lang="en-US" dirty="0" smtClean="0"/>
              <a:t>Gas Detectors (RPC)</a:t>
            </a:r>
            <a:endParaRPr lang="en-US" dirty="0"/>
          </a:p>
        </p:txBody>
      </p:sp>
      <p:pic>
        <p:nvPicPr>
          <p:cNvPr id="5" name="Immagine 52" descr="CMS_logo_col.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9756" y="181450"/>
            <a:ext cx="968866" cy="941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2245733" y="1251510"/>
            <a:ext cx="184666" cy="369332"/>
          </a:xfrm>
          <a:prstGeom prst="rect">
            <a:avLst/>
          </a:prstGeom>
          <a:noFill/>
        </p:spPr>
        <p:txBody>
          <a:bodyPr wrap="none" rtlCol="0">
            <a:spAutoFit/>
          </a:bodyPr>
          <a:lstStyle/>
          <a:p>
            <a:endParaRPr lang="en-US" dirty="0"/>
          </a:p>
        </p:txBody>
      </p:sp>
      <p:pic>
        <p:nvPicPr>
          <p:cNvPr id="7" name="Picture 6" descr="logo.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30765" y="192605"/>
            <a:ext cx="1021870" cy="930073"/>
          </a:xfrm>
          <a:prstGeom prst="rect">
            <a:avLst/>
          </a:prstGeom>
        </p:spPr>
      </p:pic>
      <p:pic>
        <p:nvPicPr>
          <p:cNvPr id="8" name="Picture 7" descr="BUE logo.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72400" y="132222"/>
            <a:ext cx="1215808" cy="990456"/>
          </a:xfrm>
          <a:prstGeom prst="rect">
            <a:avLst/>
          </a:prstGeom>
        </p:spPr>
      </p:pic>
      <p:pic>
        <p:nvPicPr>
          <p:cNvPr id="9" name="Picture 8" descr="Screen Shot 2016-12-02 at 13.42.57.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03233" y="192605"/>
            <a:ext cx="1068870" cy="930073"/>
          </a:xfrm>
          <a:prstGeom prst="rect">
            <a:avLst/>
          </a:prstGeom>
        </p:spPr>
      </p:pic>
      <p:sp>
        <p:nvSpPr>
          <p:cNvPr id="10" name="Date Placeholder 9"/>
          <p:cNvSpPr>
            <a:spLocks noGrp="1"/>
          </p:cNvSpPr>
          <p:nvPr>
            <p:ph type="dt" sz="half" idx="10"/>
          </p:nvPr>
        </p:nvSpPr>
        <p:spPr/>
        <p:txBody>
          <a:bodyPr/>
          <a:lstStyle/>
          <a:p>
            <a:r>
              <a:rPr lang="fr-CH" smtClean="0"/>
              <a:t>07/12/16</a:t>
            </a:r>
            <a:endParaRPr lang="en-US"/>
          </a:p>
        </p:txBody>
      </p:sp>
      <p:sp>
        <p:nvSpPr>
          <p:cNvPr id="11" name="Footer Placeholder 10"/>
          <p:cNvSpPr>
            <a:spLocks noGrp="1"/>
          </p:cNvSpPr>
          <p:nvPr>
            <p:ph type="ftr" sz="quarter" idx="11"/>
          </p:nvPr>
        </p:nvSpPr>
        <p:spPr/>
        <p:txBody>
          <a:bodyPr/>
          <a:lstStyle/>
          <a:p>
            <a:r>
              <a:rPr lang="en-US" smtClean="0"/>
              <a:t>6th Egyptian School</a:t>
            </a:r>
            <a:endParaRPr lang="en-US"/>
          </a:p>
        </p:txBody>
      </p:sp>
    </p:spTree>
    <p:extLst>
      <p:ext uri="{BB962C8B-B14F-4D97-AF65-F5344CB8AC3E}">
        <p14:creationId xmlns:p14="http://schemas.microsoft.com/office/powerpoint/2010/main" val="71273971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Line 4"/>
          <p:cNvSpPr>
            <a:spLocks noChangeShapeType="1"/>
          </p:cNvSpPr>
          <p:nvPr/>
        </p:nvSpPr>
        <p:spPr bwMode="auto">
          <a:xfrm>
            <a:off x="1295400" y="4114800"/>
            <a:ext cx="152400" cy="762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lIns="92075" tIns="46038" rIns="92075" bIns="46038"/>
          <a:lstStyle/>
          <a:p>
            <a:endParaRPr lang="en-US"/>
          </a:p>
        </p:txBody>
      </p:sp>
      <p:sp>
        <p:nvSpPr>
          <p:cNvPr id="19459" name="Freeform 5"/>
          <p:cNvSpPr>
            <a:spLocks/>
          </p:cNvSpPr>
          <p:nvPr/>
        </p:nvSpPr>
        <p:spPr bwMode="auto">
          <a:xfrm>
            <a:off x="1066800" y="4648200"/>
            <a:ext cx="1289050" cy="1944688"/>
          </a:xfrm>
          <a:custGeom>
            <a:avLst/>
            <a:gdLst>
              <a:gd name="T0" fmla="*/ 2147483647 w 812"/>
              <a:gd name="T1" fmla="*/ 2147483647 h 1225"/>
              <a:gd name="T2" fmla="*/ 2147483647 w 812"/>
              <a:gd name="T3" fmla="*/ 0 h 1225"/>
              <a:gd name="T4" fmla="*/ 2147483647 w 812"/>
              <a:gd name="T5" fmla="*/ 2147483647 h 1225"/>
              <a:gd name="T6" fmla="*/ 2147483647 w 812"/>
              <a:gd name="T7" fmla="*/ 2147483647 h 1225"/>
              <a:gd name="T8" fmla="*/ 2147483647 w 812"/>
              <a:gd name="T9" fmla="*/ 2147483647 h 1225"/>
              <a:gd name="T10" fmla="*/ 2147483647 w 812"/>
              <a:gd name="T11" fmla="*/ 2147483647 h 1225"/>
              <a:gd name="T12" fmla="*/ 2147483647 w 812"/>
              <a:gd name="T13" fmla="*/ 2147483647 h 1225"/>
              <a:gd name="T14" fmla="*/ 2147483647 w 812"/>
              <a:gd name="T15" fmla="*/ 2147483647 h 1225"/>
              <a:gd name="T16" fmla="*/ 2147483647 w 812"/>
              <a:gd name="T17" fmla="*/ 2147483647 h 1225"/>
              <a:gd name="T18" fmla="*/ 0 w 812"/>
              <a:gd name="T19" fmla="*/ 2147483647 h 1225"/>
              <a:gd name="T20" fmla="*/ 2147483647 w 812"/>
              <a:gd name="T21" fmla="*/ 2147483647 h 1225"/>
              <a:gd name="T22" fmla="*/ 0 w 812"/>
              <a:gd name="T23" fmla="*/ 2147483647 h 122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12"/>
              <a:gd name="T37" fmla="*/ 0 h 1225"/>
              <a:gd name="T38" fmla="*/ 812 w 812"/>
              <a:gd name="T39" fmla="*/ 1225 h 122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12" h="1225">
                <a:moveTo>
                  <a:pt x="812" y="57"/>
                </a:moveTo>
                <a:cubicBezTo>
                  <a:pt x="760" y="17"/>
                  <a:pt x="716" y="10"/>
                  <a:pt x="651" y="0"/>
                </a:cubicBezTo>
                <a:cubicBezTo>
                  <a:pt x="546" y="11"/>
                  <a:pt x="450" y="49"/>
                  <a:pt x="349" y="76"/>
                </a:cubicBezTo>
                <a:cubicBezTo>
                  <a:pt x="317" y="97"/>
                  <a:pt x="301" y="124"/>
                  <a:pt x="274" y="151"/>
                </a:cubicBezTo>
                <a:cubicBezTo>
                  <a:pt x="258" y="196"/>
                  <a:pt x="234" y="243"/>
                  <a:pt x="207" y="283"/>
                </a:cubicBezTo>
                <a:cubicBezTo>
                  <a:pt x="181" y="393"/>
                  <a:pt x="218" y="258"/>
                  <a:pt x="179" y="349"/>
                </a:cubicBezTo>
                <a:cubicBezTo>
                  <a:pt x="164" y="385"/>
                  <a:pt x="157" y="427"/>
                  <a:pt x="141" y="463"/>
                </a:cubicBezTo>
                <a:cubicBezTo>
                  <a:pt x="131" y="486"/>
                  <a:pt x="115" y="506"/>
                  <a:pt x="104" y="529"/>
                </a:cubicBezTo>
                <a:cubicBezTo>
                  <a:pt x="88" y="604"/>
                  <a:pt x="61" y="671"/>
                  <a:pt x="47" y="746"/>
                </a:cubicBezTo>
                <a:cubicBezTo>
                  <a:pt x="42" y="866"/>
                  <a:pt x="62" y="963"/>
                  <a:pt x="0" y="1058"/>
                </a:cubicBezTo>
                <a:cubicBezTo>
                  <a:pt x="6" y="1106"/>
                  <a:pt x="14" y="1136"/>
                  <a:pt x="28" y="1180"/>
                </a:cubicBezTo>
                <a:cubicBezTo>
                  <a:pt x="17" y="1225"/>
                  <a:pt x="31" y="1224"/>
                  <a:pt x="0" y="1209"/>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2075" tIns="46038" rIns="92075" bIns="46038"/>
          <a:lstStyle/>
          <a:p>
            <a:endParaRPr lang="en-US"/>
          </a:p>
        </p:txBody>
      </p:sp>
      <p:sp>
        <p:nvSpPr>
          <p:cNvPr id="19460" name="Line 6"/>
          <p:cNvSpPr>
            <a:spLocks noChangeShapeType="1"/>
          </p:cNvSpPr>
          <p:nvPr/>
        </p:nvSpPr>
        <p:spPr bwMode="auto">
          <a:xfrm>
            <a:off x="228600" y="5029200"/>
            <a:ext cx="8229600" cy="1588"/>
          </a:xfrm>
          <a:prstGeom prst="line">
            <a:avLst/>
          </a:prstGeom>
          <a:noFill/>
          <a:ln w="12700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19461" name="Oval 8"/>
          <p:cNvSpPr>
            <a:spLocks noChangeArrowheads="1"/>
          </p:cNvSpPr>
          <p:nvPr/>
        </p:nvSpPr>
        <p:spPr bwMode="auto">
          <a:xfrm>
            <a:off x="4267200" y="3048000"/>
            <a:ext cx="228600" cy="228600"/>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p>
            <a:endParaRPr lang="en-US">
              <a:solidFill>
                <a:srgbClr val="FF0000"/>
              </a:solidFill>
            </a:endParaRPr>
          </a:p>
        </p:txBody>
      </p:sp>
      <p:sp>
        <p:nvSpPr>
          <p:cNvPr id="19462" name="Text Box 10"/>
          <p:cNvSpPr txBox="1">
            <a:spLocks noChangeArrowheads="1"/>
          </p:cNvSpPr>
          <p:nvPr/>
        </p:nvSpPr>
        <p:spPr bwMode="auto">
          <a:xfrm>
            <a:off x="4648200" y="2895600"/>
            <a:ext cx="369888"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nSpc>
                <a:spcPct val="90000"/>
              </a:lnSpc>
              <a:spcBef>
                <a:spcPct val="30000"/>
              </a:spcBef>
              <a:buClr>
                <a:srgbClr val="008000"/>
              </a:buClr>
              <a:buSzPct val="70000"/>
              <a:buFont typeface="Wingdings" charset="0"/>
              <a:buNone/>
            </a:pPr>
            <a:r>
              <a:rPr lang="en-US" sz="2400" b="1"/>
              <a:t>q</a:t>
            </a:r>
          </a:p>
        </p:txBody>
      </p:sp>
      <p:sp>
        <p:nvSpPr>
          <p:cNvPr id="19463" name="Text Box 12"/>
          <p:cNvSpPr txBox="1">
            <a:spLocks noChangeArrowheads="1"/>
          </p:cNvSpPr>
          <p:nvPr/>
        </p:nvSpPr>
        <p:spPr bwMode="auto">
          <a:xfrm>
            <a:off x="609600" y="914400"/>
            <a:ext cx="8226072" cy="18719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just">
              <a:lnSpc>
                <a:spcPct val="90000"/>
              </a:lnSpc>
              <a:spcBef>
                <a:spcPct val="30000"/>
              </a:spcBef>
              <a:buClr>
                <a:srgbClr val="008000"/>
              </a:buClr>
              <a:buSzPct val="70000"/>
              <a:buFont typeface="Wingdings" charset="0"/>
              <a:buNone/>
            </a:pPr>
            <a:r>
              <a:rPr lang="en-US" sz="2400" b="1" dirty="0">
                <a:solidFill>
                  <a:srgbClr val="002060"/>
                </a:solidFill>
                <a:latin typeface="Times New Roman"/>
                <a:cs typeface="Times New Roman"/>
              </a:rPr>
              <a:t>The total charge induced by a point charge q on an infinitely large grounded metal plate is equal to –q, independent of the distance of the charge from the plate</a:t>
            </a:r>
            <a:r>
              <a:rPr lang="en-US" sz="2400" b="1" dirty="0" smtClean="0">
                <a:solidFill>
                  <a:srgbClr val="002060"/>
                </a:solidFill>
                <a:latin typeface="Times New Roman"/>
                <a:cs typeface="Times New Roman"/>
              </a:rPr>
              <a:t>.</a:t>
            </a:r>
            <a:endParaRPr lang="en-US" sz="2400" b="1" dirty="0">
              <a:solidFill>
                <a:srgbClr val="002060"/>
              </a:solidFill>
              <a:latin typeface="Times New Roman"/>
              <a:cs typeface="Times New Roman"/>
            </a:endParaRPr>
          </a:p>
          <a:p>
            <a:pPr algn="just">
              <a:lnSpc>
                <a:spcPct val="90000"/>
              </a:lnSpc>
              <a:spcBef>
                <a:spcPct val="30000"/>
              </a:spcBef>
              <a:buClr>
                <a:srgbClr val="008000"/>
              </a:buClr>
              <a:buSzPct val="70000"/>
              <a:buFont typeface="Wingdings" charset="0"/>
              <a:buNone/>
            </a:pPr>
            <a:r>
              <a:rPr lang="en-US" sz="2400" b="1" dirty="0">
                <a:solidFill>
                  <a:srgbClr val="FF0000"/>
                </a:solidFill>
                <a:latin typeface="Times New Roman"/>
                <a:cs typeface="Times New Roman"/>
              </a:rPr>
              <a:t>The surface charge distribution is however depending on the distance z</a:t>
            </a:r>
            <a:r>
              <a:rPr lang="en-US" sz="2400" b="1" baseline="-25000" dirty="0">
                <a:solidFill>
                  <a:srgbClr val="FF0000"/>
                </a:solidFill>
                <a:latin typeface="Times New Roman"/>
                <a:cs typeface="Times New Roman"/>
              </a:rPr>
              <a:t>0</a:t>
            </a:r>
            <a:r>
              <a:rPr lang="en-US" sz="2400" b="1" dirty="0">
                <a:solidFill>
                  <a:srgbClr val="FF0000"/>
                </a:solidFill>
                <a:latin typeface="Times New Roman"/>
                <a:cs typeface="Times New Roman"/>
              </a:rPr>
              <a:t> of the charge q.</a:t>
            </a:r>
          </a:p>
        </p:txBody>
      </p:sp>
      <p:sp>
        <p:nvSpPr>
          <p:cNvPr id="19464" name="Line 15"/>
          <p:cNvSpPr>
            <a:spLocks noChangeShapeType="1"/>
          </p:cNvSpPr>
          <p:nvPr/>
        </p:nvSpPr>
        <p:spPr bwMode="auto">
          <a:xfrm>
            <a:off x="4191000" y="58674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19465" name="Line 16"/>
          <p:cNvSpPr>
            <a:spLocks noChangeShapeType="1"/>
          </p:cNvSpPr>
          <p:nvPr/>
        </p:nvSpPr>
        <p:spPr bwMode="auto">
          <a:xfrm>
            <a:off x="4343400" y="51054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19466" name="Line 17"/>
          <p:cNvSpPr>
            <a:spLocks noChangeShapeType="1"/>
          </p:cNvSpPr>
          <p:nvPr/>
        </p:nvSpPr>
        <p:spPr bwMode="auto">
          <a:xfrm>
            <a:off x="4191000" y="58674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19467" name="Line 18"/>
          <p:cNvSpPr>
            <a:spLocks noChangeShapeType="1"/>
          </p:cNvSpPr>
          <p:nvPr/>
        </p:nvSpPr>
        <p:spPr bwMode="auto">
          <a:xfrm>
            <a:off x="4267200" y="59436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19468" name="Line 19"/>
          <p:cNvSpPr>
            <a:spLocks noChangeShapeType="1"/>
          </p:cNvSpPr>
          <p:nvPr/>
        </p:nvSpPr>
        <p:spPr bwMode="auto">
          <a:xfrm>
            <a:off x="4343400" y="60198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19469" name="Text Box 24"/>
          <p:cNvSpPr txBox="1">
            <a:spLocks noChangeArrowheads="1"/>
          </p:cNvSpPr>
          <p:nvPr/>
        </p:nvSpPr>
        <p:spPr bwMode="auto">
          <a:xfrm>
            <a:off x="6994525" y="392271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endParaRPr lang="en-US"/>
          </a:p>
        </p:txBody>
      </p:sp>
      <p:sp>
        <p:nvSpPr>
          <p:cNvPr id="48154" name="Slide Number Placeholder 25"/>
          <p:cNvSpPr>
            <a:spLocks noGrp="1"/>
          </p:cNvSpPr>
          <p:nvPr>
            <p:ph type="sldNum" sz="quarter" idx="12"/>
          </p:nvPr>
        </p:nvSpPr>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6696D5AA-07CA-144F-A7DD-CCC94A0F1B2D}" type="slidenum">
              <a:rPr lang="en-US">
                <a:solidFill>
                  <a:srgbClr val="898989"/>
                </a:solidFill>
              </a:rPr>
              <a:pPr eaLnBrk="1" hangingPunct="1"/>
              <a:t>10</a:t>
            </a:fld>
            <a:endParaRPr lang="en-US">
              <a:solidFill>
                <a:srgbClr val="898989"/>
              </a:solidFill>
            </a:endParaRPr>
          </a:p>
        </p:txBody>
      </p:sp>
      <p:sp>
        <p:nvSpPr>
          <p:cNvPr id="19472" name="TextBox 26"/>
          <p:cNvSpPr txBox="1">
            <a:spLocks noChangeArrowheads="1"/>
          </p:cNvSpPr>
          <p:nvPr/>
        </p:nvSpPr>
        <p:spPr bwMode="auto">
          <a:xfrm>
            <a:off x="0" y="152400"/>
            <a:ext cx="9144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800" b="1">
                <a:solidFill>
                  <a:srgbClr val="FF0000"/>
                </a:solidFill>
                <a:cs typeface="Arial" charset="0"/>
              </a:rPr>
              <a:t>Induced Charges</a:t>
            </a:r>
          </a:p>
        </p:txBody>
      </p:sp>
      <p:grpSp>
        <p:nvGrpSpPr>
          <p:cNvPr id="19473" name="Group 36"/>
          <p:cNvGrpSpPr>
            <a:grpSpLocks/>
          </p:cNvGrpSpPr>
          <p:nvPr/>
        </p:nvGrpSpPr>
        <p:grpSpPr bwMode="auto">
          <a:xfrm>
            <a:off x="228600" y="4038600"/>
            <a:ext cx="8212138" cy="855663"/>
            <a:chOff x="214313" y="3854453"/>
            <a:chExt cx="8212137" cy="855664"/>
          </a:xfrm>
        </p:grpSpPr>
        <p:sp>
          <p:nvSpPr>
            <p:cNvPr id="131080" name="Freeform 8"/>
            <p:cNvSpPr>
              <a:spLocks/>
            </p:cNvSpPr>
            <p:nvPr/>
          </p:nvSpPr>
          <p:spPr bwMode="auto">
            <a:xfrm>
              <a:off x="214313" y="3854453"/>
              <a:ext cx="4770438" cy="855664"/>
            </a:xfrm>
            <a:custGeom>
              <a:avLst/>
              <a:gdLst>
                <a:gd name="T0" fmla="*/ 0 w 3005"/>
                <a:gd name="T1" fmla="*/ 539 h 539"/>
                <a:gd name="T2" fmla="*/ 99 w 3005"/>
                <a:gd name="T3" fmla="*/ 539 h 539"/>
                <a:gd name="T4" fmla="*/ 212 w 3005"/>
                <a:gd name="T5" fmla="*/ 539 h 539"/>
                <a:gd name="T6" fmla="*/ 326 w 3005"/>
                <a:gd name="T7" fmla="*/ 539 h 539"/>
                <a:gd name="T8" fmla="*/ 439 w 3005"/>
                <a:gd name="T9" fmla="*/ 539 h 539"/>
                <a:gd name="T10" fmla="*/ 645 w 3005"/>
                <a:gd name="T11" fmla="*/ 539 h 539"/>
                <a:gd name="T12" fmla="*/ 758 w 3005"/>
                <a:gd name="T13" fmla="*/ 539 h 539"/>
                <a:gd name="T14" fmla="*/ 857 w 3005"/>
                <a:gd name="T15" fmla="*/ 532 h 539"/>
                <a:gd name="T16" fmla="*/ 963 w 3005"/>
                <a:gd name="T17" fmla="*/ 532 h 539"/>
                <a:gd name="T18" fmla="*/ 1077 w 3005"/>
                <a:gd name="T19" fmla="*/ 532 h 539"/>
                <a:gd name="T20" fmla="*/ 1183 w 3005"/>
                <a:gd name="T21" fmla="*/ 532 h 539"/>
                <a:gd name="T22" fmla="*/ 1297 w 3005"/>
                <a:gd name="T23" fmla="*/ 525 h 539"/>
                <a:gd name="T24" fmla="*/ 1403 w 3005"/>
                <a:gd name="T25" fmla="*/ 518 h 539"/>
                <a:gd name="T26" fmla="*/ 1502 w 3005"/>
                <a:gd name="T27" fmla="*/ 518 h 539"/>
                <a:gd name="T28" fmla="*/ 1608 w 3005"/>
                <a:gd name="T29" fmla="*/ 503 h 539"/>
                <a:gd name="T30" fmla="*/ 1715 w 3005"/>
                <a:gd name="T31" fmla="*/ 496 h 539"/>
                <a:gd name="T32" fmla="*/ 1764 w 3005"/>
                <a:gd name="T33" fmla="*/ 489 h 539"/>
                <a:gd name="T34" fmla="*/ 1814 w 3005"/>
                <a:gd name="T35" fmla="*/ 482 h 539"/>
                <a:gd name="T36" fmla="*/ 1871 w 3005"/>
                <a:gd name="T37" fmla="*/ 468 h 539"/>
                <a:gd name="T38" fmla="*/ 1927 w 3005"/>
                <a:gd name="T39" fmla="*/ 454 h 539"/>
                <a:gd name="T40" fmla="*/ 1984 w 3005"/>
                <a:gd name="T41" fmla="*/ 440 h 539"/>
                <a:gd name="T42" fmla="*/ 2041 w 3005"/>
                <a:gd name="T43" fmla="*/ 411 h 539"/>
                <a:gd name="T44" fmla="*/ 2140 w 3005"/>
                <a:gd name="T45" fmla="*/ 362 h 539"/>
                <a:gd name="T46" fmla="*/ 2190 w 3005"/>
                <a:gd name="T47" fmla="*/ 326 h 539"/>
                <a:gd name="T48" fmla="*/ 2246 w 3005"/>
                <a:gd name="T49" fmla="*/ 277 h 539"/>
                <a:gd name="T50" fmla="*/ 2360 w 3005"/>
                <a:gd name="T51" fmla="*/ 163 h 539"/>
                <a:gd name="T52" fmla="*/ 2423 w 3005"/>
                <a:gd name="T53" fmla="*/ 99 h 539"/>
                <a:gd name="T54" fmla="*/ 2480 w 3005"/>
                <a:gd name="T55" fmla="*/ 50 h 539"/>
                <a:gd name="T56" fmla="*/ 2501 w 3005"/>
                <a:gd name="T57" fmla="*/ 29 h 539"/>
                <a:gd name="T58" fmla="*/ 2530 w 3005"/>
                <a:gd name="T59" fmla="*/ 14 h 539"/>
                <a:gd name="T60" fmla="*/ 2544 w 3005"/>
                <a:gd name="T61" fmla="*/ 7 h 539"/>
                <a:gd name="T62" fmla="*/ 2551 w 3005"/>
                <a:gd name="T63" fmla="*/ 7 h 539"/>
                <a:gd name="T64" fmla="*/ 2558 w 3005"/>
                <a:gd name="T65" fmla="*/ 0 h 539"/>
                <a:gd name="T66" fmla="*/ 2565 w 3005"/>
                <a:gd name="T67" fmla="*/ 0 h 539"/>
                <a:gd name="T68" fmla="*/ 2572 w 3005"/>
                <a:gd name="T69" fmla="*/ 0 h 539"/>
                <a:gd name="T70" fmla="*/ 2579 w 3005"/>
                <a:gd name="T71" fmla="*/ 0 h 539"/>
                <a:gd name="T72" fmla="*/ 2579 w 3005"/>
                <a:gd name="T73" fmla="*/ 0 h 539"/>
                <a:gd name="T74" fmla="*/ 2586 w 3005"/>
                <a:gd name="T75" fmla="*/ 0 h 539"/>
                <a:gd name="T76" fmla="*/ 2594 w 3005"/>
                <a:gd name="T77" fmla="*/ 0 h 539"/>
                <a:gd name="T78" fmla="*/ 2601 w 3005"/>
                <a:gd name="T79" fmla="*/ 0 h 539"/>
                <a:gd name="T80" fmla="*/ 2608 w 3005"/>
                <a:gd name="T81" fmla="*/ 0 h 539"/>
                <a:gd name="T82" fmla="*/ 2615 w 3005"/>
                <a:gd name="T83" fmla="*/ 0 h 539"/>
                <a:gd name="T84" fmla="*/ 2622 w 3005"/>
                <a:gd name="T85" fmla="*/ 7 h 539"/>
                <a:gd name="T86" fmla="*/ 2636 w 3005"/>
                <a:gd name="T87" fmla="*/ 7 h 539"/>
                <a:gd name="T88" fmla="*/ 2657 w 3005"/>
                <a:gd name="T89" fmla="*/ 22 h 539"/>
                <a:gd name="T90" fmla="*/ 2686 w 3005"/>
                <a:gd name="T91" fmla="*/ 36 h 539"/>
                <a:gd name="T92" fmla="*/ 2742 w 3005"/>
                <a:gd name="T93" fmla="*/ 92 h 539"/>
                <a:gd name="T94" fmla="*/ 2792 w 3005"/>
                <a:gd name="T95" fmla="*/ 142 h 539"/>
                <a:gd name="T96" fmla="*/ 2898 w 3005"/>
                <a:gd name="T97" fmla="*/ 248 h 539"/>
                <a:gd name="T98" fmla="*/ 3005 w 3005"/>
                <a:gd name="T99" fmla="*/ 340 h 53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005"/>
                <a:gd name="T151" fmla="*/ 0 h 539"/>
                <a:gd name="T152" fmla="*/ 3005 w 3005"/>
                <a:gd name="T153" fmla="*/ 539 h 53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005" h="539">
                  <a:moveTo>
                    <a:pt x="0" y="539"/>
                  </a:moveTo>
                  <a:lnTo>
                    <a:pt x="99" y="539"/>
                  </a:lnTo>
                  <a:lnTo>
                    <a:pt x="212" y="539"/>
                  </a:lnTo>
                  <a:lnTo>
                    <a:pt x="326" y="539"/>
                  </a:lnTo>
                  <a:lnTo>
                    <a:pt x="439" y="539"/>
                  </a:lnTo>
                  <a:lnTo>
                    <a:pt x="645" y="539"/>
                  </a:lnTo>
                  <a:lnTo>
                    <a:pt x="758" y="539"/>
                  </a:lnTo>
                  <a:lnTo>
                    <a:pt x="857" y="532"/>
                  </a:lnTo>
                  <a:lnTo>
                    <a:pt x="963" y="532"/>
                  </a:lnTo>
                  <a:lnTo>
                    <a:pt x="1077" y="532"/>
                  </a:lnTo>
                  <a:lnTo>
                    <a:pt x="1183" y="532"/>
                  </a:lnTo>
                  <a:lnTo>
                    <a:pt x="1297" y="525"/>
                  </a:lnTo>
                  <a:lnTo>
                    <a:pt x="1403" y="518"/>
                  </a:lnTo>
                  <a:lnTo>
                    <a:pt x="1502" y="518"/>
                  </a:lnTo>
                  <a:lnTo>
                    <a:pt x="1608" y="503"/>
                  </a:lnTo>
                  <a:lnTo>
                    <a:pt x="1715" y="496"/>
                  </a:lnTo>
                  <a:lnTo>
                    <a:pt x="1764" y="489"/>
                  </a:lnTo>
                  <a:lnTo>
                    <a:pt x="1814" y="482"/>
                  </a:lnTo>
                  <a:lnTo>
                    <a:pt x="1871" y="468"/>
                  </a:lnTo>
                  <a:lnTo>
                    <a:pt x="1927" y="454"/>
                  </a:lnTo>
                  <a:lnTo>
                    <a:pt x="1984" y="440"/>
                  </a:lnTo>
                  <a:lnTo>
                    <a:pt x="2041" y="411"/>
                  </a:lnTo>
                  <a:lnTo>
                    <a:pt x="2140" y="362"/>
                  </a:lnTo>
                  <a:lnTo>
                    <a:pt x="2190" y="326"/>
                  </a:lnTo>
                  <a:lnTo>
                    <a:pt x="2246" y="277"/>
                  </a:lnTo>
                  <a:lnTo>
                    <a:pt x="2360" y="163"/>
                  </a:lnTo>
                  <a:lnTo>
                    <a:pt x="2423" y="99"/>
                  </a:lnTo>
                  <a:lnTo>
                    <a:pt x="2480" y="50"/>
                  </a:lnTo>
                  <a:lnTo>
                    <a:pt x="2501" y="29"/>
                  </a:lnTo>
                  <a:lnTo>
                    <a:pt x="2530" y="14"/>
                  </a:lnTo>
                  <a:lnTo>
                    <a:pt x="2544" y="7"/>
                  </a:lnTo>
                  <a:lnTo>
                    <a:pt x="2551" y="7"/>
                  </a:lnTo>
                  <a:lnTo>
                    <a:pt x="2558" y="0"/>
                  </a:lnTo>
                  <a:lnTo>
                    <a:pt x="2565" y="0"/>
                  </a:lnTo>
                  <a:lnTo>
                    <a:pt x="2572" y="0"/>
                  </a:lnTo>
                  <a:lnTo>
                    <a:pt x="2579" y="0"/>
                  </a:lnTo>
                  <a:lnTo>
                    <a:pt x="2586" y="0"/>
                  </a:lnTo>
                  <a:lnTo>
                    <a:pt x="2594" y="0"/>
                  </a:lnTo>
                  <a:lnTo>
                    <a:pt x="2601" y="0"/>
                  </a:lnTo>
                  <a:lnTo>
                    <a:pt x="2608" y="0"/>
                  </a:lnTo>
                  <a:lnTo>
                    <a:pt x="2615" y="0"/>
                  </a:lnTo>
                  <a:lnTo>
                    <a:pt x="2622" y="7"/>
                  </a:lnTo>
                  <a:lnTo>
                    <a:pt x="2636" y="7"/>
                  </a:lnTo>
                  <a:lnTo>
                    <a:pt x="2657" y="22"/>
                  </a:lnTo>
                  <a:lnTo>
                    <a:pt x="2686" y="36"/>
                  </a:lnTo>
                  <a:lnTo>
                    <a:pt x="2742" y="92"/>
                  </a:lnTo>
                  <a:lnTo>
                    <a:pt x="2792" y="142"/>
                  </a:lnTo>
                  <a:lnTo>
                    <a:pt x="2898" y="248"/>
                  </a:lnTo>
                  <a:lnTo>
                    <a:pt x="3005" y="340"/>
                  </a:lnTo>
                </a:path>
              </a:pathLst>
            </a:custGeom>
            <a:noFill/>
            <a:ln w="38100">
              <a:solidFill>
                <a:schemeClr val="accent1"/>
              </a:solidFill>
              <a:miter lim="800000"/>
              <a:headEnd/>
              <a:tailEnd/>
            </a:ln>
            <a:effectLst>
              <a:outerShdw blurRad="63500" dist="23000" dir="5400000" rotWithShape="0">
                <a:srgbClr val="000000">
                  <a:alpha val="34999"/>
                </a:srgbClr>
              </a:outerShdw>
            </a:effectLst>
            <a:extLst>
              <a:ext uri="{909E8E84-426E-40dd-AFC4-6F175D3DCCD1}">
                <a14:hiddenFill xmlns:a14="http://schemas.microsoft.com/office/drawing/2010/main">
                  <a:solidFill>
                    <a:srgbClr val="FFFFFF"/>
                  </a:solidFill>
                </a14:hiddenFill>
              </a:ext>
            </a:extLst>
          </p:spPr>
          <p:txBody>
            <a:bodyPr/>
            <a:lstStyle/>
            <a:p>
              <a:pPr>
                <a:defRPr/>
              </a:pPr>
              <a:endParaRPr lang="en-US">
                <a:latin typeface="+mn-lt"/>
                <a:ea typeface="+mn-ea"/>
              </a:endParaRPr>
            </a:p>
          </p:txBody>
        </p:sp>
        <p:sp>
          <p:nvSpPr>
            <p:cNvPr id="131081" name="Freeform 9"/>
            <p:cNvSpPr>
              <a:spLocks/>
            </p:cNvSpPr>
            <p:nvPr/>
          </p:nvSpPr>
          <p:spPr bwMode="auto">
            <a:xfrm>
              <a:off x="4984750" y="4394204"/>
              <a:ext cx="3441700" cy="315913"/>
            </a:xfrm>
            <a:custGeom>
              <a:avLst/>
              <a:gdLst>
                <a:gd name="T0" fmla="*/ 0 w 2168"/>
                <a:gd name="T1" fmla="*/ 0 h 199"/>
                <a:gd name="T2" fmla="*/ 56 w 2168"/>
                <a:gd name="T3" fmla="*/ 36 h 199"/>
                <a:gd name="T4" fmla="*/ 113 w 2168"/>
                <a:gd name="T5" fmla="*/ 64 h 199"/>
                <a:gd name="T6" fmla="*/ 226 w 2168"/>
                <a:gd name="T7" fmla="*/ 107 h 199"/>
                <a:gd name="T8" fmla="*/ 283 w 2168"/>
                <a:gd name="T9" fmla="*/ 121 h 199"/>
                <a:gd name="T10" fmla="*/ 333 w 2168"/>
                <a:gd name="T11" fmla="*/ 135 h 199"/>
                <a:gd name="T12" fmla="*/ 439 w 2168"/>
                <a:gd name="T13" fmla="*/ 156 h 199"/>
                <a:gd name="T14" fmla="*/ 489 w 2168"/>
                <a:gd name="T15" fmla="*/ 156 h 199"/>
                <a:gd name="T16" fmla="*/ 545 w 2168"/>
                <a:gd name="T17" fmla="*/ 163 h 199"/>
                <a:gd name="T18" fmla="*/ 644 w 2168"/>
                <a:gd name="T19" fmla="*/ 170 h 199"/>
                <a:gd name="T20" fmla="*/ 751 w 2168"/>
                <a:gd name="T21" fmla="*/ 178 h 199"/>
                <a:gd name="T22" fmla="*/ 850 w 2168"/>
                <a:gd name="T23" fmla="*/ 185 h 199"/>
                <a:gd name="T24" fmla="*/ 963 w 2168"/>
                <a:gd name="T25" fmla="*/ 185 h 199"/>
                <a:gd name="T26" fmla="*/ 1063 w 2168"/>
                <a:gd name="T27" fmla="*/ 192 h 199"/>
                <a:gd name="T28" fmla="*/ 1169 w 2168"/>
                <a:gd name="T29" fmla="*/ 192 h 199"/>
                <a:gd name="T30" fmla="*/ 1282 w 2168"/>
                <a:gd name="T31" fmla="*/ 192 h 199"/>
                <a:gd name="T32" fmla="*/ 1389 w 2168"/>
                <a:gd name="T33" fmla="*/ 199 h 199"/>
                <a:gd name="T34" fmla="*/ 1502 w 2168"/>
                <a:gd name="T35" fmla="*/ 199 h 199"/>
                <a:gd name="T36" fmla="*/ 1708 w 2168"/>
                <a:gd name="T37" fmla="*/ 199 h 199"/>
                <a:gd name="T38" fmla="*/ 1814 w 2168"/>
                <a:gd name="T39" fmla="*/ 199 h 199"/>
                <a:gd name="T40" fmla="*/ 1927 w 2168"/>
                <a:gd name="T41" fmla="*/ 199 h 199"/>
                <a:gd name="T42" fmla="*/ 2154 w 2168"/>
                <a:gd name="T43" fmla="*/ 199 h 199"/>
                <a:gd name="T44" fmla="*/ 2168 w 2168"/>
                <a:gd name="T45" fmla="*/ 199 h 19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168"/>
                <a:gd name="T70" fmla="*/ 0 h 199"/>
                <a:gd name="T71" fmla="*/ 2168 w 2168"/>
                <a:gd name="T72" fmla="*/ 199 h 19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168" h="199">
                  <a:moveTo>
                    <a:pt x="0" y="0"/>
                  </a:moveTo>
                  <a:lnTo>
                    <a:pt x="56" y="36"/>
                  </a:lnTo>
                  <a:lnTo>
                    <a:pt x="113" y="64"/>
                  </a:lnTo>
                  <a:lnTo>
                    <a:pt x="226" y="107"/>
                  </a:lnTo>
                  <a:lnTo>
                    <a:pt x="283" y="121"/>
                  </a:lnTo>
                  <a:lnTo>
                    <a:pt x="333" y="135"/>
                  </a:lnTo>
                  <a:lnTo>
                    <a:pt x="439" y="156"/>
                  </a:lnTo>
                  <a:lnTo>
                    <a:pt x="489" y="156"/>
                  </a:lnTo>
                  <a:lnTo>
                    <a:pt x="545" y="163"/>
                  </a:lnTo>
                  <a:lnTo>
                    <a:pt x="644" y="170"/>
                  </a:lnTo>
                  <a:lnTo>
                    <a:pt x="751" y="178"/>
                  </a:lnTo>
                  <a:lnTo>
                    <a:pt x="850" y="185"/>
                  </a:lnTo>
                  <a:lnTo>
                    <a:pt x="963" y="185"/>
                  </a:lnTo>
                  <a:lnTo>
                    <a:pt x="1063" y="192"/>
                  </a:lnTo>
                  <a:lnTo>
                    <a:pt x="1169" y="192"/>
                  </a:lnTo>
                  <a:lnTo>
                    <a:pt x="1282" y="192"/>
                  </a:lnTo>
                  <a:lnTo>
                    <a:pt x="1389" y="199"/>
                  </a:lnTo>
                  <a:lnTo>
                    <a:pt x="1502" y="199"/>
                  </a:lnTo>
                  <a:lnTo>
                    <a:pt x="1708" y="199"/>
                  </a:lnTo>
                  <a:lnTo>
                    <a:pt x="1814" y="199"/>
                  </a:lnTo>
                  <a:lnTo>
                    <a:pt x="1927" y="199"/>
                  </a:lnTo>
                  <a:lnTo>
                    <a:pt x="2154" y="199"/>
                  </a:lnTo>
                  <a:lnTo>
                    <a:pt x="2168" y="199"/>
                  </a:lnTo>
                </a:path>
              </a:pathLst>
            </a:custGeom>
            <a:noFill/>
            <a:ln w="38100">
              <a:solidFill>
                <a:schemeClr val="accent1"/>
              </a:solidFill>
              <a:miter lim="800000"/>
              <a:headEnd/>
              <a:tailEnd/>
            </a:ln>
            <a:effectLst>
              <a:outerShdw blurRad="63500" dist="23000" dir="5400000" rotWithShape="0">
                <a:srgbClr val="000000">
                  <a:alpha val="34999"/>
                </a:srgbClr>
              </a:outerShdw>
            </a:effectLst>
            <a:extLst>
              <a:ext uri="{909E8E84-426E-40dd-AFC4-6F175D3DCCD1}">
                <a14:hiddenFill xmlns:a14="http://schemas.microsoft.com/office/drawing/2010/main">
                  <a:solidFill>
                    <a:srgbClr val="FFFFFF"/>
                  </a:solidFill>
                </a14:hiddenFill>
              </a:ext>
            </a:extLst>
          </p:spPr>
          <p:txBody>
            <a:bodyPr/>
            <a:lstStyle/>
            <a:p>
              <a:pPr>
                <a:defRPr/>
              </a:pPr>
              <a:endParaRPr lang="en-US">
                <a:latin typeface="+mn-lt"/>
                <a:ea typeface="+mn-ea"/>
              </a:endParaRPr>
            </a:p>
          </p:txBody>
        </p:sp>
      </p:grpSp>
      <p:cxnSp>
        <p:nvCxnSpPr>
          <p:cNvPr id="39" name="Straight Arrow Connector 38"/>
          <p:cNvCxnSpPr>
            <a:cxnSpLocks noChangeShapeType="1"/>
          </p:cNvCxnSpPr>
          <p:nvPr/>
        </p:nvCxnSpPr>
        <p:spPr bwMode="auto">
          <a:xfrm rot="5400000">
            <a:off x="4953001" y="4038600"/>
            <a:ext cx="1828800" cy="3175"/>
          </a:xfrm>
          <a:prstGeom prst="straightConnector1">
            <a:avLst/>
          </a:prstGeom>
          <a:noFill/>
          <a:ln w="25400">
            <a:solidFill>
              <a:schemeClr val="tx1"/>
            </a:solidFill>
            <a:round/>
            <a:headEnd type="arrow" w="med" len="me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19475" name="Rectangle 39"/>
          <p:cNvSpPr>
            <a:spLocks noChangeArrowheads="1"/>
          </p:cNvSpPr>
          <p:nvPr/>
        </p:nvSpPr>
        <p:spPr bwMode="auto">
          <a:xfrm>
            <a:off x="6019800" y="3733800"/>
            <a:ext cx="3857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t>z</a:t>
            </a:r>
            <a:r>
              <a:rPr lang="en-US" b="1" baseline="-25000"/>
              <a:t>0</a:t>
            </a:r>
            <a:endParaRPr lang="en-US"/>
          </a:p>
        </p:txBody>
      </p:sp>
      <p:sp>
        <p:nvSpPr>
          <p:cNvPr id="19476" name="TextBox 40"/>
          <p:cNvSpPr txBox="1">
            <a:spLocks noChangeArrowheads="1"/>
          </p:cNvSpPr>
          <p:nvPr/>
        </p:nvSpPr>
        <p:spPr bwMode="auto">
          <a:xfrm>
            <a:off x="3886200" y="2928938"/>
            <a:ext cx="3635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400">
                <a:solidFill>
                  <a:srgbClr val="FF0000"/>
                </a:solidFill>
              </a:rPr>
              <a:t>+</a:t>
            </a:r>
          </a:p>
        </p:txBody>
      </p:sp>
      <p:sp>
        <p:nvSpPr>
          <p:cNvPr id="19477" name="TextBox 41"/>
          <p:cNvSpPr txBox="1">
            <a:spLocks noChangeArrowheads="1"/>
          </p:cNvSpPr>
          <p:nvPr/>
        </p:nvSpPr>
        <p:spPr bwMode="auto">
          <a:xfrm>
            <a:off x="3810000" y="4648200"/>
            <a:ext cx="2873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400">
                <a:solidFill>
                  <a:srgbClr val="00269E"/>
                </a:solidFill>
              </a:rPr>
              <a:t>-</a:t>
            </a:r>
          </a:p>
        </p:txBody>
      </p:sp>
      <p:sp>
        <p:nvSpPr>
          <p:cNvPr id="19478" name="TextBox 42"/>
          <p:cNvSpPr txBox="1">
            <a:spLocks noChangeArrowheads="1"/>
          </p:cNvSpPr>
          <p:nvPr/>
        </p:nvSpPr>
        <p:spPr bwMode="auto">
          <a:xfrm>
            <a:off x="3429000" y="4648200"/>
            <a:ext cx="2873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400">
                <a:solidFill>
                  <a:srgbClr val="00269E"/>
                </a:solidFill>
              </a:rPr>
              <a:t>-</a:t>
            </a:r>
          </a:p>
        </p:txBody>
      </p:sp>
      <p:sp>
        <p:nvSpPr>
          <p:cNvPr id="19479" name="TextBox 43"/>
          <p:cNvSpPr txBox="1">
            <a:spLocks noChangeArrowheads="1"/>
          </p:cNvSpPr>
          <p:nvPr/>
        </p:nvSpPr>
        <p:spPr bwMode="auto">
          <a:xfrm>
            <a:off x="4038600" y="4648200"/>
            <a:ext cx="2873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400">
                <a:solidFill>
                  <a:srgbClr val="00269E"/>
                </a:solidFill>
              </a:rPr>
              <a:t>-</a:t>
            </a:r>
          </a:p>
        </p:txBody>
      </p:sp>
      <p:sp>
        <p:nvSpPr>
          <p:cNvPr id="19480" name="TextBox 44"/>
          <p:cNvSpPr txBox="1">
            <a:spLocks noChangeArrowheads="1"/>
          </p:cNvSpPr>
          <p:nvPr/>
        </p:nvSpPr>
        <p:spPr bwMode="auto">
          <a:xfrm>
            <a:off x="4894263" y="4648200"/>
            <a:ext cx="2873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400">
                <a:solidFill>
                  <a:srgbClr val="00269E"/>
                </a:solidFill>
              </a:rPr>
              <a:t>-</a:t>
            </a:r>
          </a:p>
        </p:txBody>
      </p:sp>
      <p:sp>
        <p:nvSpPr>
          <p:cNvPr id="19481" name="TextBox 45"/>
          <p:cNvSpPr txBox="1">
            <a:spLocks noChangeArrowheads="1"/>
          </p:cNvSpPr>
          <p:nvPr/>
        </p:nvSpPr>
        <p:spPr bwMode="auto">
          <a:xfrm>
            <a:off x="4191000" y="4648200"/>
            <a:ext cx="2873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400">
                <a:solidFill>
                  <a:srgbClr val="00269E"/>
                </a:solidFill>
              </a:rPr>
              <a:t>-</a:t>
            </a:r>
          </a:p>
        </p:txBody>
      </p:sp>
      <p:sp>
        <p:nvSpPr>
          <p:cNvPr id="19482" name="TextBox 46"/>
          <p:cNvSpPr txBox="1">
            <a:spLocks noChangeArrowheads="1"/>
          </p:cNvSpPr>
          <p:nvPr/>
        </p:nvSpPr>
        <p:spPr bwMode="auto">
          <a:xfrm>
            <a:off x="4572000" y="4648200"/>
            <a:ext cx="2873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400">
                <a:solidFill>
                  <a:srgbClr val="00269E"/>
                </a:solidFill>
              </a:rPr>
              <a:t>-</a:t>
            </a:r>
          </a:p>
        </p:txBody>
      </p:sp>
      <p:sp>
        <p:nvSpPr>
          <p:cNvPr id="19483" name="TextBox 47"/>
          <p:cNvSpPr txBox="1">
            <a:spLocks noChangeArrowheads="1"/>
          </p:cNvSpPr>
          <p:nvPr/>
        </p:nvSpPr>
        <p:spPr bwMode="auto">
          <a:xfrm>
            <a:off x="4343400" y="4648200"/>
            <a:ext cx="2873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400">
                <a:solidFill>
                  <a:srgbClr val="00269E"/>
                </a:solidFill>
              </a:rPr>
              <a:t>-</a:t>
            </a:r>
          </a:p>
        </p:txBody>
      </p:sp>
      <p:sp>
        <p:nvSpPr>
          <p:cNvPr id="19484" name="TextBox 48"/>
          <p:cNvSpPr txBox="1">
            <a:spLocks noChangeArrowheads="1"/>
          </p:cNvSpPr>
          <p:nvPr/>
        </p:nvSpPr>
        <p:spPr bwMode="auto">
          <a:xfrm>
            <a:off x="5503863" y="4648200"/>
            <a:ext cx="2873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400">
                <a:solidFill>
                  <a:srgbClr val="00269E"/>
                </a:solidFill>
              </a:rPr>
              <a:t>-</a:t>
            </a:r>
          </a:p>
        </p:txBody>
      </p:sp>
      <p:sp>
        <p:nvSpPr>
          <p:cNvPr id="19485" name="TextBox 49"/>
          <p:cNvSpPr txBox="1">
            <a:spLocks noChangeArrowheads="1"/>
          </p:cNvSpPr>
          <p:nvPr/>
        </p:nvSpPr>
        <p:spPr bwMode="auto">
          <a:xfrm>
            <a:off x="2895600" y="4648200"/>
            <a:ext cx="2873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400">
                <a:solidFill>
                  <a:srgbClr val="00269E"/>
                </a:solidFill>
              </a:rPr>
              <a:t>-</a:t>
            </a:r>
          </a:p>
        </p:txBody>
      </p:sp>
      <p:sp>
        <p:nvSpPr>
          <p:cNvPr id="19486" name="Text Box 10"/>
          <p:cNvSpPr txBox="1">
            <a:spLocks noChangeArrowheads="1"/>
          </p:cNvSpPr>
          <p:nvPr/>
        </p:nvSpPr>
        <p:spPr bwMode="auto">
          <a:xfrm>
            <a:off x="2743200" y="4267200"/>
            <a:ext cx="476250"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nSpc>
                <a:spcPct val="90000"/>
              </a:lnSpc>
              <a:spcBef>
                <a:spcPct val="30000"/>
              </a:spcBef>
              <a:buClr>
                <a:srgbClr val="008000"/>
              </a:buClr>
              <a:buSzPct val="70000"/>
              <a:buFont typeface="Wingdings" charset="0"/>
              <a:buNone/>
            </a:pPr>
            <a:r>
              <a:rPr lang="en-US" sz="2400" b="1"/>
              <a:t>-q</a:t>
            </a:r>
          </a:p>
        </p:txBody>
      </p:sp>
      <p:sp>
        <p:nvSpPr>
          <p:cNvPr id="2" name="Date Placeholder 1"/>
          <p:cNvSpPr>
            <a:spLocks noGrp="1"/>
          </p:cNvSpPr>
          <p:nvPr>
            <p:ph type="dt" sz="half" idx="10"/>
          </p:nvPr>
        </p:nvSpPr>
        <p:spPr/>
        <p:txBody>
          <a:bodyPr/>
          <a:lstStyle/>
          <a:p>
            <a:r>
              <a:rPr lang="fr-CH" smtClean="0"/>
              <a:t>07/12/16</a:t>
            </a:r>
            <a:endParaRPr lang="en-US"/>
          </a:p>
        </p:txBody>
      </p:sp>
      <p:sp>
        <p:nvSpPr>
          <p:cNvPr id="3" name="Footer Placeholder 2"/>
          <p:cNvSpPr>
            <a:spLocks noGrp="1"/>
          </p:cNvSpPr>
          <p:nvPr>
            <p:ph type="ftr" sz="quarter" idx="11"/>
          </p:nvPr>
        </p:nvSpPr>
        <p:spPr/>
        <p:txBody>
          <a:bodyPr/>
          <a:lstStyle/>
          <a:p>
            <a:r>
              <a:rPr lang="en-US" smtClean="0"/>
              <a:t>6th Egyptian School</a:t>
            </a:r>
            <a:endParaRPr lang="en-US"/>
          </a:p>
        </p:txBody>
      </p:sp>
    </p:spTree>
    <p:extLst>
      <p:ext uri="{BB962C8B-B14F-4D97-AF65-F5344CB8AC3E}">
        <p14:creationId xmlns:p14="http://schemas.microsoft.com/office/powerpoint/2010/main" val="115563220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Line 4"/>
          <p:cNvSpPr>
            <a:spLocks noChangeShapeType="1"/>
          </p:cNvSpPr>
          <p:nvPr/>
        </p:nvSpPr>
        <p:spPr bwMode="auto">
          <a:xfrm>
            <a:off x="1295400" y="4038600"/>
            <a:ext cx="152400" cy="762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lIns="92075" tIns="46038" rIns="92075" bIns="46038"/>
          <a:lstStyle/>
          <a:p>
            <a:endParaRPr lang="en-US"/>
          </a:p>
        </p:txBody>
      </p:sp>
      <p:sp>
        <p:nvSpPr>
          <p:cNvPr id="20483" name="Freeform 5"/>
          <p:cNvSpPr>
            <a:spLocks/>
          </p:cNvSpPr>
          <p:nvPr/>
        </p:nvSpPr>
        <p:spPr bwMode="auto">
          <a:xfrm>
            <a:off x="1066800" y="3886200"/>
            <a:ext cx="1289050" cy="1944688"/>
          </a:xfrm>
          <a:custGeom>
            <a:avLst/>
            <a:gdLst>
              <a:gd name="T0" fmla="*/ 2147483647 w 812"/>
              <a:gd name="T1" fmla="*/ 2147483647 h 1225"/>
              <a:gd name="T2" fmla="*/ 2147483647 w 812"/>
              <a:gd name="T3" fmla="*/ 0 h 1225"/>
              <a:gd name="T4" fmla="*/ 2147483647 w 812"/>
              <a:gd name="T5" fmla="*/ 2147483647 h 1225"/>
              <a:gd name="T6" fmla="*/ 2147483647 w 812"/>
              <a:gd name="T7" fmla="*/ 2147483647 h 1225"/>
              <a:gd name="T8" fmla="*/ 2147483647 w 812"/>
              <a:gd name="T9" fmla="*/ 2147483647 h 1225"/>
              <a:gd name="T10" fmla="*/ 2147483647 w 812"/>
              <a:gd name="T11" fmla="*/ 2147483647 h 1225"/>
              <a:gd name="T12" fmla="*/ 2147483647 w 812"/>
              <a:gd name="T13" fmla="*/ 2147483647 h 1225"/>
              <a:gd name="T14" fmla="*/ 2147483647 w 812"/>
              <a:gd name="T15" fmla="*/ 2147483647 h 1225"/>
              <a:gd name="T16" fmla="*/ 2147483647 w 812"/>
              <a:gd name="T17" fmla="*/ 2147483647 h 1225"/>
              <a:gd name="T18" fmla="*/ 0 w 812"/>
              <a:gd name="T19" fmla="*/ 2147483647 h 1225"/>
              <a:gd name="T20" fmla="*/ 2147483647 w 812"/>
              <a:gd name="T21" fmla="*/ 2147483647 h 1225"/>
              <a:gd name="T22" fmla="*/ 0 w 812"/>
              <a:gd name="T23" fmla="*/ 2147483647 h 122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12"/>
              <a:gd name="T37" fmla="*/ 0 h 1225"/>
              <a:gd name="T38" fmla="*/ 812 w 812"/>
              <a:gd name="T39" fmla="*/ 1225 h 122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12" h="1225">
                <a:moveTo>
                  <a:pt x="812" y="57"/>
                </a:moveTo>
                <a:cubicBezTo>
                  <a:pt x="760" y="17"/>
                  <a:pt x="716" y="10"/>
                  <a:pt x="651" y="0"/>
                </a:cubicBezTo>
                <a:cubicBezTo>
                  <a:pt x="546" y="11"/>
                  <a:pt x="450" y="49"/>
                  <a:pt x="349" y="76"/>
                </a:cubicBezTo>
                <a:cubicBezTo>
                  <a:pt x="317" y="97"/>
                  <a:pt x="301" y="124"/>
                  <a:pt x="274" y="151"/>
                </a:cubicBezTo>
                <a:cubicBezTo>
                  <a:pt x="258" y="196"/>
                  <a:pt x="234" y="243"/>
                  <a:pt x="207" y="283"/>
                </a:cubicBezTo>
                <a:cubicBezTo>
                  <a:pt x="181" y="393"/>
                  <a:pt x="218" y="258"/>
                  <a:pt x="179" y="349"/>
                </a:cubicBezTo>
                <a:cubicBezTo>
                  <a:pt x="164" y="385"/>
                  <a:pt x="157" y="427"/>
                  <a:pt x="141" y="463"/>
                </a:cubicBezTo>
                <a:cubicBezTo>
                  <a:pt x="131" y="486"/>
                  <a:pt x="115" y="506"/>
                  <a:pt x="104" y="529"/>
                </a:cubicBezTo>
                <a:cubicBezTo>
                  <a:pt x="88" y="604"/>
                  <a:pt x="61" y="671"/>
                  <a:pt x="47" y="746"/>
                </a:cubicBezTo>
                <a:cubicBezTo>
                  <a:pt x="42" y="866"/>
                  <a:pt x="62" y="963"/>
                  <a:pt x="0" y="1058"/>
                </a:cubicBezTo>
                <a:cubicBezTo>
                  <a:pt x="6" y="1106"/>
                  <a:pt x="14" y="1136"/>
                  <a:pt x="28" y="1180"/>
                </a:cubicBezTo>
                <a:cubicBezTo>
                  <a:pt x="17" y="1225"/>
                  <a:pt x="31" y="1224"/>
                  <a:pt x="0" y="1209"/>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2075" tIns="46038" rIns="92075" bIns="46038"/>
          <a:lstStyle/>
          <a:p>
            <a:endParaRPr lang="en-US"/>
          </a:p>
        </p:txBody>
      </p:sp>
      <p:sp>
        <p:nvSpPr>
          <p:cNvPr id="20484" name="Line 6"/>
          <p:cNvSpPr>
            <a:spLocks noChangeShapeType="1"/>
          </p:cNvSpPr>
          <p:nvPr/>
        </p:nvSpPr>
        <p:spPr bwMode="auto">
          <a:xfrm>
            <a:off x="228600" y="4953000"/>
            <a:ext cx="8229600" cy="1588"/>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0485" name="Oval 8"/>
          <p:cNvSpPr>
            <a:spLocks noChangeArrowheads="1"/>
          </p:cNvSpPr>
          <p:nvPr/>
        </p:nvSpPr>
        <p:spPr bwMode="auto">
          <a:xfrm>
            <a:off x="4191000" y="1828800"/>
            <a:ext cx="228600" cy="228600"/>
          </a:xfrm>
          <a:prstGeom prst="ellipse">
            <a:avLst/>
          </a:prstGeom>
          <a:solidFill>
            <a:srgbClr val="FF0000"/>
          </a:solidFill>
          <a:ln>
            <a:noFill/>
          </a:ln>
        </p:spPr>
        <p:txBody>
          <a:bodyPr wrap="none" lIns="92075" tIns="46038" rIns="92075" bIns="46038" anchor="ctr"/>
          <a:lstStyle/>
          <a:p>
            <a:endParaRPr lang="en-US"/>
          </a:p>
        </p:txBody>
      </p:sp>
      <p:sp>
        <p:nvSpPr>
          <p:cNvPr id="20486" name="Oval 9"/>
          <p:cNvSpPr>
            <a:spLocks noChangeArrowheads="1"/>
          </p:cNvSpPr>
          <p:nvPr/>
        </p:nvSpPr>
        <p:spPr bwMode="auto">
          <a:xfrm>
            <a:off x="4191000" y="2438400"/>
            <a:ext cx="228600" cy="228600"/>
          </a:xfrm>
          <a:prstGeom prst="ellipse">
            <a:avLst/>
          </a:prstGeom>
          <a:solidFill>
            <a:schemeClr val="accent2"/>
          </a:solidFill>
          <a:ln w="9525">
            <a:solidFill>
              <a:srgbClr val="000000"/>
            </a:solidFill>
            <a:round/>
            <a:headEnd/>
            <a:tailEnd/>
          </a:ln>
        </p:spPr>
        <p:txBody>
          <a:bodyPr wrap="none" lIns="92075" tIns="46038" rIns="92075" bIns="46038" anchor="ctr"/>
          <a:lstStyle/>
          <a:p>
            <a:endParaRPr lang="en-US"/>
          </a:p>
        </p:txBody>
      </p:sp>
      <p:sp>
        <p:nvSpPr>
          <p:cNvPr id="20487" name="Text Box 10"/>
          <p:cNvSpPr txBox="1">
            <a:spLocks noChangeArrowheads="1"/>
          </p:cNvSpPr>
          <p:nvPr/>
        </p:nvSpPr>
        <p:spPr bwMode="auto">
          <a:xfrm>
            <a:off x="4556125" y="1670050"/>
            <a:ext cx="369888"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nSpc>
                <a:spcPct val="90000"/>
              </a:lnSpc>
              <a:spcBef>
                <a:spcPct val="30000"/>
              </a:spcBef>
              <a:buClr>
                <a:srgbClr val="008000"/>
              </a:buClr>
              <a:buSzPct val="70000"/>
              <a:buFont typeface="Wingdings" charset="0"/>
              <a:buNone/>
            </a:pPr>
            <a:r>
              <a:rPr lang="en-US" sz="2400" b="1"/>
              <a:t>q</a:t>
            </a:r>
          </a:p>
        </p:txBody>
      </p:sp>
      <p:sp>
        <p:nvSpPr>
          <p:cNvPr id="20488" name="Text Box 11"/>
          <p:cNvSpPr txBox="1">
            <a:spLocks noChangeArrowheads="1"/>
          </p:cNvSpPr>
          <p:nvPr/>
        </p:nvSpPr>
        <p:spPr bwMode="auto">
          <a:xfrm>
            <a:off x="4572000" y="2286000"/>
            <a:ext cx="369888"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nSpc>
                <a:spcPct val="90000"/>
              </a:lnSpc>
              <a:spcBef>
                <a:spcPct val="30000"/>
              </a:spcBef>
              <a:buClr>
                <a:srgbClr val="008000"/>
              </a:buClr>
              <a:buSzPct val="70000"/>
              <a:buFont typeface="Wingdings" charset="0"/>
              <a:buNone/>
            </a:pPr>
            <a:r>
              <a:rPr lang="en-US" sz="2400" b="1"/>
              <a:t>q</a:t>
            </a:r>
          </a:p>
        </p:txBody>
      </p:sp>
      <p:sp>
        <p:nvSpPr>
          <p:cNvPr id="20489" name="Text Box 12"/>
          <p:cNvSpPr txBox="1">
            <a:spLocks noChangeArrowheads="1"/>
          </p:cNvSpPr>
          <p:nvPr/>
        </p:nvSpPr>
        <p:spPr bwMode="auto">
          <a:xfrm>
            <a:off x="214313" y="609600"/>
            <a:ext cx="8658173" cy="1096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just">
              <a:lnSpc>
                <a:spcPct val="90000"/>
              </a:lnSpc>
              <a:spcBef>
                <a:spcPct val="30000"/>
              </a:spcBef>
              <a:buClr>
                <a:srgbClr val="008000"/>
              </a:buClr>
              <a:buSzPct val="70000"/>
              <a:buFont typeface="Wingdings" charset="0"/>
              <a:buNone/>
            </a:pPr>
            <a:r>
              <a:rPr lang="en-US" sz="2400" b="1" dirty="0">
                <a:solidFill>
                  <a:srgbClr val="000066"/>
                </a:solidFill>
                <a:latin typeface="Times New Roman"/>
                <a:cs typeface="Times New Roman"/>
              </a:rPr>
              <a:t>Moving the point charge closer to the metal plate, the surface charge distribution becomes more peaked, the total induced charge is however always equal to –q. </a:t>
            </a:r>
          </a:p>
        </p:txBody>
      </p:sp>
      <p:sp>
        <p:nvSpPr>
          <p:cNvPr id="20490" name="Text Box 13"/>
          <p:cNvSpPr txBox="1">
            <a:spLocks noChangeArrowheads="1"/>
          </p:cNvSpPr>
          <p:nvPr/>
        </p:nvSpPr>
        <p:spPr bwMode="auto">
          <a:xfrm>
            <a:off x="5029200" y="4114800"/>
            <a:ext cx="471488"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nSpc>
                <a:spcPct val="90000"/>
              </a:lnSpc>
              <a:spcBef>
                <a:spcPct val="30000"/>
              </a:spcBef>
              <a:buClr>
                <a:srgbClr val="008000"/>
              </a:buClr>
              <a:buSzPct val="70000"/>
              <a:buFont typeface="Wingdings" charset="0"/>
              <a:buNone/>
            </a:pPr>
            <a:r>
              <a:rPr lang="en-US" sz="2400" b="1">
                <a:solidFill>
                  <a:srgbClr val="0000FF"/>
                </a:solidFill>
              </a:rPr>
              <a:t>-q</a:t>
            </a:r>
          </a:p>
        </p:txBody>
      </p:sp>
      <p:sp>
        <p:nvSpPr>
          <p:cNvPr id="20491" name="Text Box 14"/>
          <p:cNvSpPr txBox="1">
            <a:spLocks noChangeArrowheads="1"/>
          </p:cNvSpPr>
          <p:nvPr/>
        </p:nvSpPr>
        <p:spPr bwMode="auto">
          <a:xfrm>
            <a:off x="4572000" y="3429000"/>
            <a:ext cx="476250"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nSpc>
                <a:spcPct val="90000"/>
              </a:lnSpc>
              <a:spcBef>
                <a:spcPct val="30000"/>
              </a:spcBef>
              <a:buClr>
                <a:srgbClr val="008000"/>
              </a:buClr>
              <a:buSzPct val="70000"/>
              <a:buFont typeface="Wingdings" charset="0"/>
              <a:buNone/>
            </a:pPr>
            <a:r>
              <a:rPr lang="en-US" sz="2400" b="1">
                <a:solidFill>
                  <a:srgbClr val="FF0000"/>
                </a:solidFill>
              </a:rPr>
              <a:t>-q</a:t>
            </a:r>
          </a:p>
        </p:txBody>
      </p:sp>
      <p:sp>
        <p:nvSpPr>
          <p:cNvPr id="20492" name="Line 15"/>
          <p:cNvSpPr>
            <a:spLocks noChangeShapeType="1"/>
          </p:cNvSpPr>
          <p:nvPr/>
        </p:nvSpPr>
        <p:spPr bwMode="auto">
          <a:xfrm>
            <a:off x="4191000" y="57150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0493" name="Line 16"/>
          <p:cNvSpPr>
            <a:spLocks noChangeShapeType="1"/>
          </p:cNvSpPr>
          <p:nvPr/>
        </p:nvSpPr>
        <p:spPr bwMode="auto">
          <a:xfrm>
            <a:off x="4343400" y="49530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0494" name="Line 17"/>
          <p:cNvSpPr>
            <a:spLocks noChangeShapeType="1"/>
          </p:cNvSpPr>
          <p:nvPr/>
        </p:nvSpPr>
        <p:spPr bwMode="auto">
          <a:xfrm>
            <a:off x="4191000" y="57150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0495" name="Line 18"/>
          <p:cNvSpPr>
            <a:spLocks noChangeShapeType="1"/>
          </p:cNvSpPr>
          <p:nvPr/>
        </p:nvSpPr>
        <p:spPr bwMode="auto">
          <a:xfrm>
            <a:off x="4267200" y="57912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0496" name="Line 19"/>
          <p:cNvSpPr>
            <a:spLocks noChangeShapeType="1"/>
          </p:cNvSpPr>
          <p:nvPr/>
        </p:nvSpPr>
        <p:spPr bwMode="auto">
          <a:xfrm>
            <a:off x="4343400" y="58674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0497" name="Text Box 21"/>
          <p:cNvSpPr txBox="1">
            <a:spLocks noChangeArrowheads="1"/>
          </p:cNvSpPr>
          <p:nvPr/>
        </p:nvSpPr>
        <p:spPr bwMode="auto">
          <a:xfrm>
            <a:off x="4495800" y="5257800"/>
            <a:ext cx="5080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nSpc>
                <a:spcPct val="90000"/>
              </a:lnSpc>
              <a:spcBef>
                <a:spcPct val="30000"/>
              </a:spcBef>
              <a:buClr>
                <a:srgbClr val="008000"/>
              </a:buClr>
              <a:buSzPct val="70000"/>
              <a:buFont typeface="Wingdings" charset="0"/>
              <a:buNone/>
            </a:pPr>
            <a:r>
              <a:rPr lang="en-US" b="1"/>
              <a:t>I=0</a:t>
            </a:r>
          </a:p>
        </p:txBody>
      </p:sp>
      <p:sp>
        <p:nvSpPr>
          <p:cNvPr id="20498" name="Text Box 24"/>
          <p:cNvSpPr txBox="1">
            <a:spLocks noChangeArrowheads="1"/>
          </p:cNvSpPr>
          <p:nvPr/>
        </p:nvSpPr>
        <p:spPr bwMode="auto">
          <a:xfrm>
            <a:off x="6994525" y="384651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endParaRPr lang="en-US"/>
          </a:p>
        </p:txBody>
      </p:sp>
      <p:sp>
        <p:nvSpPr>
          <p:cNvPr id="48154" name="Slide Number Placeholder 25"/>
          <p:cNvSpPr>
            <a:spLocks noGrp="1"/>
          </p:cNvSpPr>
          <p:nvPr>
            <p:ph type="sldNum" sz="quarter" idx="12"/>
          </p:nvPr>
        </p:nvSpPr>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BA88B287-F4C3-D54E-904E-40B580F1C109}" type="slidenum">
              <a:rPr lang="en-US">
                <a:solidFill>
                  <a:srgbClr val="898989"/>
                </a:solidFill>
              </a:rPr>
              <a:pPr eaLnBrk="1" hangingPunct="1"/>
              <a:t>11</a:t>
            </a:fld>
            <a:endParaRPr lang="en-US">
              <a:solidFill>
                <a:srgbClr val="898989"/>
              </a:solidFill>
            </a:endParaRPr>
          </a:p>
        </p:txBody>
      </p:sp>
      <p:sp>
        <p:nvSpPr>
          <p:cNvPr id="20501" name="Rectangle 2"/>
          <p:cNvSpPr>
            <a:spLocks noChangeArrowheads="1"/>
          </p:cNvSpPr>
          <p:nvPr/>
        </p:nvSpPr>
        <p:spPr bwMode="auto">
          <a:xfrm>
            <a:off x="0" y="85725"/>
            <a:ext cx="9144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FF0000"/>
                </a:solidFill>
              </a:rPr>
              <a:t>Induced Charges</a:t>
            </a:r>
          </a:p>
        </p:txBody>
      </p:sp>
      <p:grpSp>
        <p:nvGrpSpPr>
          <p:cNvPr id="20502" name="Group 26"/>
          <p:cNvGrpSpPr>
            <a:grpSpLocks/>
          </p:cNvGrpSpPr>
          <p:nvPr/>
        </p:nvGrpSpPr>
        <p:grpSpPr bwMode="auto">
          <a:xfrm>
            <a:off x="228600" y="3200400"/>
            <a:ext cx="8212138" cy="1720850"/>
            <a:chOff x="214313" y="2989264"/>
            <a:chExt cx="8212137" cy="1720853"/>
          </a:xfrm>
        </p:grpSpPr>
        <p:sp>
          <p:nvSpPr>
            <p:cNvPr id="28" name="Freeform 6"/>
            <p:cNvSpPr>
              <a:spLocks/>
            </p:cNvSpPr>
            <p:nvPr/>
          </p:nvSpPr>
          <p:spPr bwMode="auto">
            <a:xfrm>
              <a:off x="214313" y="2989264"/>
              <a:ext cx="4151313" cy="1720853"/>
            </a:xfrm>
            <a:custGeom>
              <a:avLst/>
              <a:gdLst>
                <a:gd name="T0" fmla="*/ 0 w 2615"/>
                <a:gd name="T1" fmla="*/ 1084 h 1084"/>
                <a:gd name="T2" fmla="*/ 99 w 2615"/>
                <a:gd name="T3" fmla="*/ 1084 h 1084"/>
                <a:gd name="T4" fmla="*/ 212 w 2615"/>
                <a:gd name="T5" fmla="*/ 1084 h 1084"/>
                <a:gd name="T6" fmla="*/ 326 w 2615"/>
                <a:gd name="T7" fmla="*/ 1084 h 1084"/>
                <a:gd name="T8" fmla="*/ 439 w 2615"/>
                <a:gd name="T9" fmla="*/ 1084 h 1084"/>
                <a:gd name="T10" fmla="*/ 645 w 2615"/>
                <a:gd name="T11" fmla="*/ 1084 h 1084"/>
                <a:gd name="T12" fmla="*/ 758 w 2615"/>
                <a:gd name="T13" fmla="*/ 1084 h 1084"/>
                <a:gd name="T14" fmla="*/ 857 w 2615"/>
                <a:gd name="T15" fmla="*/ 1084 h 1084"/>
                <a:gd name="T16" fmla="*/ 963 w 2615"/>
                <a:gd name="T17" fmla="*/ 1084 h 1084"/>
                <a:gd name="T18" fmla="*/ 1077 w 2615"/>
                <a:gd name="T19" fmla="*/ 1084 h 1084"/>
                <a:gd name="T20" fmla="*/ 1183 w 2615"/>
                <a:gd name="T21" fmla="*/ 1084 h 1084"/>
                <a:gd name="T22" fmla="*/ 1297 w 2615"/>
                <a:gd name="T23" fmla="*/ 1084 h 1084"/>
                <a:gd name="T24" fmla="*/ 1403 w 2615"/>
                <a:gd name="T25" fmla="*/ 1084 h 1084"/>
                <a:gd name="T26" fmla="*/ 1502 w 2615"/>
                <a:gd name="T27" fmla="*/ 1077 h 1084"/>
                <a:gd name="T28" fmla="*/ 1559 w 2615"/>
                <a:gd name="T29" fmla="*/ 1077 h 1084"/>
                <a:gd name="T30" fmla="*/ 1608 w 2615"/>
                <a:gd name="T31" fmla="*/ 1077 h 1084"/>
                <a:gd name="T32" fmla="*/ 1715 w 2615"/>
                <a:gd name="T33" fmla="*/ 1070 h 1084"/>
                <a:gd name="T34" fmla="*/ 1764 w 2615"/>
                <a:gd name="T35" fmla="*/ 1070 h 1084"/>
                <a:gd name="T36" fmla="*/ 1821 w 2615"/>
                <a:gd name="T37" fmla="*/ 1063 h 1084"/>
                <a:gd name="T38" fmla="*/ 1871 w 2615"/>
                <a:gd name="T39" fmla="*/ 1063 h 1084"/>
                <a:gd name="T40" fmla="*/ 1920 w 2615"/>
                <a:gd name="T41" fmla="*/ 1055 h 1084"/>
                <a:gd name="T42" fmla="*/ 1977 w 2615"/>
                <a:gd name="T43" fmla="*/ 1048 h 1084"/>
                <a:gd name="T44" fmla="*/ 2027 w 2615"/>
                <a:gd name="T45" fmla="*/ 1034 h 1084"/>
                <a:gd name="T46" fmla="*/ 2076 w 2615"/>
                <a:gd name="T47" fmla="*/ 1020 h 1084"/>
                <a:gd name="T48" fmla="*/ 2104 w 2615"/>
                <a:gd name="T49" fmla="*/ 1013 h 1084"/>
                <a:gd name="T50" fmla="*/ 2140 w 2615"/>
                <a:gd name="T51" fmla="*/ 999 h 1084"/>
                <a:gd name="T52" fmla="*/ 2168 w 2615"/>
                <a:gd name="T53" fmla="*/ 985 h 1084"/>
                <a:gd name="T54" fmla="*/ 2190 w 2615"/>
                <a:gd name="T55" fmla="*/ 970 h 1084"/>
                <a:gd name="T56" fmla="*/ 2246 w 2615"/>
                <a:gd name="T57" fmla="*/ 921 h 1084"/>
                <a:gd name="T58" fmla="*/ 2275 w 2615"/>
                <a:gd name="T59" fmla="*/ 892 h 1084"/>
                <a:gd name="T60" fmla="*/ 2296 w 2615"/>
                <a:gd name="T61" fmla="*/ 857 h 1084"/>
                <a:gd name="T62" fmla="*/ 2324 w 2615"/>
                <a:gd name="T63" fmla="*/ 807 h 1084"/>
                <a:gd name="T64" fmla="*/ 2360 w 2615"/>
                <a:gd name="T65" fmla="*/ 737 h 1084"/>
                <a:gd name="T66" fmla="*/ 2409 w 2615"/>
                <a:gd name="T67" fmla="*/ 588 h 1084"/>
                <a:gd name="T68" fmla="*/ 2459 w 2615"/>
                <a:gd name="T69" fmla="*/ 396 h 1084"/>
                <a:gd name="T70" fmla="*/ 2508 w 2615"/>
                <a:gd name="T71" fmla="*/ 170 h 1084"/>
                <a:gd name="T72" fmla="*/ 2530 w 2615"/>
                <a:gd name="T73" fmla="*/ 120 h 1084"/>
                <a:gd name="T74" fmla="*/ 2544 w 2615"/>
                <a:gd name="T75" fmla="*/ 63 h 1084"/>
                <a:gd name="T76" fmla="*/ 2551 w 2615"/>
                <a:gd name="T77" fmla="*/ 49 h 1084"/>
                <a:gd name="T78" fmla="*/ 2558 w 2615"/>
                <a:gd name="T79" fmla="*/ 28 h 1084"/>
                <a:gd name="T80" fmla="*/ 2565 w 2615"/>
                <a:gd name="T81" fmla="*/ 21 h 1084"/>
                <a:gd name="T82" fmla="*/ 2572 w 2615"/>
                <a:gd name="T83" fmla="*/ 7 h 1084"/>
                <a:gd name="T84" fmla="*/ 2579 w 2615"/>
                <a:gd name="T85" fmla="*/ 7 h 1084"/>
                <a:gd name="T86" fmla="*/ 2586 w 2615"/>
                <a:gd name="T87" fmla="*/ 0 h 1084"/>
                <a:gd name="T88" fmla="*/ 2594 w 2615"/>
                <a:gd name="T89" fmla="*/ 0 h 1084"/>
                <a:gd name="T90" fmla="*/ 2594 w 2615"/>
                <a:gd name="T91" fmla="*/ 0 h 1084"/>
                <a:gd name="T92" fmla="*/ 2601 w 2615"/>
                <a:gd name="T93" fmla="*/ 7 h 1084"/>
                <a:gd name="T94" fmla="*/ 2601 w 2615"/>
                <a:gd name="T95" fmla="*/ 14 h 1084"/>
                <a:gd name="T96" fmla="*/ 2608 w 2615"/>
                <a:gd name="T97" fmla="*/ 21 h 1084"/>
                <a:gd name="T98" fmla="*/ 2615 w 2615"/>
                <a:gd name="T99" fmla="*/ 35 h 108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615"/>
                <a:gd name="T151" fmla="*/ 0 h 1084"/>
                <a:gd name="T152" fmla="*/ 2615 w 2615"/>
                <a:gd name="T153" fmla="*/ 1084 h 108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615" h="1084">
                  <a:moveTo>
                    <a:pt x="0" y="1084"/>
                  </a:moveTo>
                  <a:lnTo>
                    <a:pt x="99" y="1084"/>
                  </a:lnTo>
                  <a:lnTo>
                    <a:pt x="212" y="1084"/>
                  </a:lnTo>
                  <a:lnTo>
                    <a:pt x="326" y="1084"/>
                  </a:lnTo>
                  <a:lnTo>
                    <a:pt x="439" y="1084"/>
                  </a:lnTo>
                  <a:lnTo>
                    <a:pt x="645" y="1084"/>
                  </a:lnTo>
                  <a:lnTo>
                    <a:pt x="758" y="1084"/>
                  </a:lnTo>
                  <a:lnTo>
                    <a:pt x="857" y="1084"/>
                  </a:lnTo>
                  <a:lnTo>
                    <a:pt x="963" y="1084"/>
                  </a:lnTo>
                  <a:lnTo>
                    <a:pt x="1077" y="1084"/>
                  </a:lnTo>
                  <a:lnTo>
                    <a:pt x="1183" y="1084"/>
                  </a:lnTo>
                  <a:lnTo>
                    <a:pt x="1297" y="1084"/>
                  </a:lnTo>
                  <a:lnTo>
                    <a:pt x="1403" y="1084"/>
                  </a:lnTo>
                  <a:lnTo>
                    <a:pt x="1502" y="1077"/>
                  </a:lnTo>
                  <a:lnTo>
                    <a:pt x="1559" y="1077"/>
                  </a:lnTo>
                  <a:lnTo>
                    <a:pt x="1608" y="1077"/>
                  </a:lnTo>
                  <a:lnTo>
                    <a:pt x="1715" y="1070"/>
                  </a:lnTo>
                  <a:lnTo>
                    <a:pt x="1764" y="1070"/>
                  </a:lnTo>
                  <a:lnTo>
                    <a:pt x="1821" y="1063"/>
                  </a:lnTo>
                  <a:lnTo>
                    <a:pt x="1871" y="1063"/>
                  </a:lnTo>
                  <a:lnTo>
                    <a:pt x="1920" y="1055"/>
                  </a:lnTo>
                  <a:lnTo>
                    <a:pt x="1977" y="1048"/>
                  </a:lnTo>
                  <a:lnTo>
                    <a:pt x="2027" y="1034"/>
                  </a:lnTo>
                  <a:lnTo>
                    <a:pt x="2076" y="1020"/>
                  </a:lnTo>
                  <a:lnTo>
                    <a:pt x="2104" y="1013"/>
                  </a:lnTo>
                  <a:lnTo>
                    <a:pt x="2140" y="999"/>
                  </a:lnTo>
                  <a:lnTo>
                    <a:pt x="2168" y="985"/>
                  </a:lnTo>
                  <a:lnTo>
                    <a:pt x="2190" y="970"/>
                  </a:lnTo>
                  <a:lnTo>
                    <a:pt x="2246" y="921"/>
                  </a:lnTo>
                  <a:lnTo>
                    <a:pt x="2275" y="892"/>
                  </a:lnTo>
                  <a:lnTo>
                    <a:pt x="2296" y="857"/>
                  </a:lnTo>
                  <a:lnTo>
                    <a:pt x="2324" y="807"/>
                  </a:lnTo>
                  <a:lnTo>
                    <a:pt x="2360" y="737"/>
                  </a:lnTo>
                  <a:lnTo>
                    <a:pt x="2409" y="588"/>
                  </a:lnTo>
                  <a:lnTo>
                    <a:pt x="2459" y="396"/>
                  </a:lnTo>
                  <a:lnTo>
                    <a:pt x="2508" y="170"/>
                  </a:lnTo>
                  <a:lnTo>
                    <a:pt x="2530" y="120"/>
                  </a:lnTo>
                  <a:lnTo>
                    <a:pt x="2544" y="63"/>
                  </a:lnTo>
                  <a:lnTo>
                    <a:pt x="2551" y="49"/>
                  </a:lnTo>
                  <a:lnTo>
                    <a:pt x="2558" y="28"/>
                  </a:lnTo>
                  <a:lnTo>
                    <a:pt x="2565" y="21"/>
                  </a:lnTo>
                  <a:lnTo>
                    <a:pt x="2572" y="7"/>
                  </a:lnTo>
                  <a:lnTo>
                    <a:pt x="2579" y="7"/>
                  </a:lnTo>
                  <a:lnTo>
                    <a:pt x="2586" y="0"/>
                  </a:lnTo>
                  <a:lnTo>
                    <a:pt x="2594" y="0"/>
                  </a:lnTo>
                  <a:lnTo>
                    <a:pt x="2601" y="7"/>
                  </a:lnTo>
                  <a:lnTo>
                    <a:pt x="2601" y="14"/>
                  </a:lnTo>
                  <a:lnTo>
                    <a:pt x="2608" y="21"/>
                  </a:lnTo>
                  <a:lnTo>
                    <a:pt x="2615" y="35"/>
                  </a:lnTo>
                </a:path>
              </a:pathLst>
            </a:custGeom>
            <a:noFill/>
            <a:ln w="25400">
              <a:solidFill>
                <a:schemeClr val="accent2"/>
              </a:solidFill>
              <a:miter lim="800000"/>
              <a:headEnd/>
              <a:tailEnd/>
            </a:ln>
            <a:effectLst>
              <a:outerShdw blurRad="63500" dist="20000" dir="5400000" rotWithShape="0">
                <a:srgbClr val="000000">
                  <a:alpha val="37999"/>
                </a:srgbClr>
              </a:outerShdw>
            </a:effectLst>
            <a:extLst>
              <a:ext uri="{909E8E84-426E-40dd-AFC4-6F175D3DCCD1}">
                <a14:hiddenFill xmlns:a14="http://schemas.microsoft.com/office/drawing/2010/main">
                  <a:solidFill>
                    <a:srgbClr val="FFFFFF"/>
                  </a:solidFill>
                </a14:hiddenFill>
              </a:ext>
            </a:extLst>
          </p:spPr>
          <p:txBody>
            <a:bodyPr/>
            <a:lstStyle/>
            <a:p>
              <a:pPr>
                <a:defRPr/>
              </a:pPr>
              <a:endParaRPr lang="en-US">
                <a:latin typeface="+mn-lt"/>
                <a:ea typeface="+mn-ea"/>
              </a:endParaRPr>
            </a:p>
          </p:txBody>
        </p:sp>
        <p:sp>
          <p:nvSpPr>
            <p:cNvPr id="29" name="Freeform 7"/>
            <p:cNvSpPr>
              <a:spLocks/>
            </p:cNvSpPr>
            <p:nvPr/>
          </p:nvSpPr>
          <p:spPr bwMode="auto">
            <a:xfrm>
              <a:off x="4365625" y="3044827"/>
              <a:ext cx="4060825" cy="1665290"/>
            </a:xfrm>
            <a:custGeom>
              <a:avLst/>
              <a:gdLst>
                <a:gd name="T0" fmla="*/ 0 w 2558"/>
                <a:gd name="T1" fmla="*/ 0 h 1049"/>
                <a:gd name="T2" fmla="*/ 7 w 2558"/>
                <a:gd name="T3" fmla="*/ 7 h 1049"/>
                <a:gd name="T4" fmla="*/ 35 w 2558"/>
                <a:gd name="T5" fmla="*/ 92 h 1049"/>
                <a:gd name="T6" fmla="*/ 64 w 2558"/>
                <a:gd name="T7" fmla="*/ 206 h 1049"/>
                <a:gd name="T8" fmla="*/ 120 w 2558"/>
                <a:gd name="T9" fmla="*/ 461 h 1049"/>
                <a:gd name="T10" fmla="*/ 177 w 2558"/>
                <a:gd name="T11" fmla="*/ 645 h 1049"/>
                <a:gd name="T12" fmla="*/ 205 w 2558"/>
                <a:gd name="T13" fmla="*/ 716 h 1049"/>
                <a:gd name="T14" fmla="*/ 234 w 2558"/>
                <a:gd name="T15" fmla="*/ 772 h 1049"/>
                <a:gd name="T16" fmla="*/ 269 w 2558"/>
                <a:gd name="T17" fmla="*/ 829 h 1049"/>
                <a:gd name="T18" fmla="*/ 297 w 2558"/>
                <a:gd name="T19" fmla="*/ 865 h 1049"/>
                <a:gd name="T20" fmla="*/ 347 w 2558"/>
                <a:gd name="T21" fmla="*/ 921 h 1049"/>
                <a:gd name="T22" fmla="*/ 375 w 2558"/>
                <a:gd name="T23" fmla="*/ 935 h 1049"/>
                <a:gd name="T24" fmla="*/ 404 w 2558"/>
                <a:gd name="T25" fmla="*/ 957 h 1049"/>
                <a:gd name="T26" fmla="*/ 460 w 2558"/>
                <a:gd name="T27" fmla="*/ 978 h 1049"/>
                <a:gd name="T28" fmla="*/ 489 w 2558"/>
                <a:gd name="T29" fmla="*/ 992 h 1049"/>
                <a:gd name="T30" fmla="*/ 517 w 2558"/>
                <a:gd name="T31" fmla="*/ 999 h 1049"/>
                <a:gd name="T32" fmla="*/ 574 w 2558"/>
                <a:gd name="T33" fmla="*/ 1013 h 1049"/>
                <a:gd name="T34" fmla="*/ 631 w 2558"/>
                <a:gd name="T35" fmla="*/ 1020 h 1049"/>
                <a:gd name="T36" fmla="*/ 680 w 2558"/>
                <a:gd name="T37" fmla="*/ 1028 h 1049"/>
                <a:gd name="T38" fmla="*/ 737 w 2558"/>
                <a:gd name="T39" fmla="*/ 1028 h 1049"/>
                <a:gd name="T40" fmla="*/ 786 w 2558"/>
                <a:gd name="T41" fmla="*/ 1035 h 1049"/>
                <a:gd name="T42" fmla="*/ 836 w 2558"/>
                <a:gd name="T43" fmla="*/ 1035 h 1049"/>
                <a:gd name="T44" fmla="*/ 935 w 2558"/>
                <a:gd name="T45" fmla="*/ 1042 h 1049"/>
                <a:gd name="T46" fmla="*/ 999 w 2558"/>
                <a:gd name="T47" fmla="*/ 1042 h 1049"/>
                <a:gd name="T48" fmla="*/ 1049 w 2558"/>
                <a:gd name="T49" fmla="*/ 1042 h 1049"/>
                <a:gd name="T50" fmla="*/ 1162 w 2558"/>
                <a:gd name="T51" fmla="*/ 1049 h 1049"/>
                <a:gd name="T52" fmla="*/ 1261 w 2558"/>
                <a:gd name="T53" fmla="*/ 1049 h 1049"/>
                <a:gd name="T54" fmla="*/ 1368 w 2558"/>
                <a:gd name="T55" fmla="*/ 1049 h 1049"/>
                <a:gd name="T56" fmla="*/ 1481 w 2558"/>
                <a:gd name="T57" fmla="*/ 1049 h 1049"/>
                <a:gd name="T58" fmla="*/ 1587 w 2558"/>
                <a:gd name="T59" fmla="*/ 1049 h 1049"/>
                <a:gd name="T60" fmla="*/ 1701 w 2558"/>
                <a:gd name="T61" fmla="*/ 1049 h 1049"/>
                <a:gd name="T62" fmla="*/ 1807 w 2558"/>
                <a:gd name="T63" fmla="*/ 1049 h 1049"/>
                <a:gd name="T64" fmla="*/ 1906 w 2558"/>
                <a:gd name="T65" fmla="*/ 1049 h 1049"/>
                <a:gd name="T66" fmla="*/ 2119 w 2558"/>
                <a:gd name="T67" fmla="*/ 1049 h 1049"/>
                <a:gd name="T68" fmla="*/ 2239 w 2558"/>
                <a:gd name="T69" fmla="*/ 1049 h 1049"/>
                <a:gd name="T70" fmla="*/ 2346 w 2558"/>
                <a:gd name="T71" fmla="*/ 1049 h 1049"/>
                <a:gd name="T72" fmla="*/ 2551 w 2558"/>
                <a:gd name="T73" fmla="*/ 1049 h 1049"/>
                <a:gd name="T74" fmla="*/ 2558 w 2558"/>
                <a:gd name="T75" fmla="*/ 1049 h 1049"/>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558"/>
                <a:gd name="T115" fmla="*/ 0 h 1049"/>
                <a:gd name="T116" fmla="*/ 2558 w 2558"/>
                <a:gd name="T117" fmla="*/ 1049 h 1049"/>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558" h="1049">
                  <a:moveTo>
                    <a:pt x="0" y="0"/>
                  </a:moveTo>
                  <a:lnTo>
                    <a:pt x="7" y="7"/>
                  </a:lnTo>
                  <a:lnTo>
                    <a:pt x="35" y="92"/>
                  </a:lnTo>
                  <a:lnTo>
                    <a:pt x="64" y="206"/>
                  </a:lnTo>
                  <a:lnTo>
                    <a:pt x="120" y="461"/>
                  </a:lnTo>
                  <a:lnTo>
                    <a:pt x="177" y="645"/>
                  </a:lnTo>
                  <a:lnTo>
                    <a:pt x="205" y="716"/>
                  </a:lnTo>
                  <a:lnTo>
                    <a:pt x="234" y="772"/>
                  </a:lnTo>
                  <a:lnTo>
                    <a:pt x="269" y="829"/>
                  </a:lnTo>
                  <a:lnTo>
                    <a:pt x="297" y="865"/>
                  </a:lnTo>
                  <a:lnTo>
                    <a:pt x="347" y="921"/>
                  </a:lnTo>
                  <a:lnTo>
                    <a:pt x="375" y="935"/>
                  </a:lnTo>
                  <a:lnTo>
                    <a:pt x="404" y="957"/>
                  </a:lnTo>
                  <a:lnTo>
                    <a:pt x="460" y="978"/>
                  </a:lnTo>
                  <a:lnTo>
                    <a:pt x="489" y="992"/>
                  </a:lnTo>
                  <a:lnTo>
                    <a:pt x="517" y="999"/>
                  </a:lnTo>
                  <a:lnTo>
                    <a:pt x="574" y="1013"/>
                  </a:lnTo>
                  <a:lnTo>
                    <a:pt x="631" y="1020"/>
                  </a:lnTo>
                  <a:lnTo>
                    <a:pt x="680" y="1028"/>
                  </a:lnTo>
                  <a:lnTo>
                    <a:pt x="737" y="1028"/>
                  </a:lnTo>
                  <a:lnTo>
                    <a:pt x="786" y="1035"/>
                  </a:lnTo>
                  <a:lnTo>
                    <a:pt x="836" y="1035"/>
                  </a:lnTo>
                  <a:lnTo>
                    <a:pt x="935" y="1042"/>
                  </a:lnTo>
                  <a:lnTo>
                    <a:pt x="999" y="1042"/>
                  </a:lnTo>
                  <a:lnTo>
                    <a:pt x="1049" y="1042"/>
                  </a:lnTo>
                  <a:lnTo>
                    <a:pt x="1162" y="1049"/>
                  </a:lnTo>
                  <a:lnTo>
                    <a:pt x="1261" y="1049"/>
                  </a:lnTo>
                  <a:lnTo>
                    <a:pt x="1368" y="1049"/>
                  </a:lnTo>
                  <a:lnTo>
                    <a:pt x="1481" y="1049"/>
                  </a:lnTo>
                  <a:lnTo>
                    <a:pt x="1587" y="1049"/>
                  </a:lnTo>
                  <a:lnTo>
                    <a:pt x="1701" y="1049"/>
                  </a:lnTo>
                  <a:lnTo>
                    <a:pt x="1807" y="1049"/>
                  </a:lnTo>
                  <a:lnTo>
                    <a:pt x="1906" y="1049"/>
                  </a:lnTo>
                  <a:lnTo>
                    <a:pt x="2119" y="1049"/>
                  </a:lnTo>
                  <a:lnTo>
                    <a:pt x="2239" y="1049"/>
                  </a:lnTo>
                  <a:lnTo>
                    <a:pt x="2346" y="1049"/>
                  </a:lnTo>
                  <a:lnTo>
                    <a:pt x="2551" y="1049"/>
                  </a:lnTo>
                  <a:lnTo>
                    <a:pt x="2558" y="1049"/>
                  </a:lnTo>
                </a:path>
              </a:pathLst>
            </a:custGeom>
            <a:noFill/>
            <a:ln w="25400">
              <a:solidFill>
                <a:schemeClr val="accent2"/>
              </a:solidFill>
              <a:miter lim="800000"/>
              <a:headEnd/>
              <a:tailEnd/>
            </a:ln>
            <a:effectLst>
              <a:outerShdw blurRad="63500" dist="20000" dir="5400000" rotWithShape="0">
                <a:srgbClr val="000000">
                  <a:alpha val="37999"/>
                </a:srgbClr>
              </a:outerShdw>
            </a:effectLst>
            <a:extLst>
              <a:ext uri="{909E8E84-426E-40dd-AFC4-6F175D3DCCD1}">
                <a14:hiddenFill xmlns:a14="http://schemas.microsoft.com/office/drawing/2010/main">
                  <a:solidFill>
                    <a:srgbClr val="FFFFFF"/>
                  </a:solidFill>
                </a14:hiddenFill>
              </a:ext>
            </a:extLst>
          </p:spPr>
          <p:txBody>
            <a:bodyPr/>
            <a:lstStyle/>
            <a:p>
              <a:pPr>
                <a:defRPr/>
              </a:pPr>
              <a:endParaRPr lang="en-US">
                <a:latin typeface="+mn-lt"/>
                <a:ea typeface="+mn-ea"/>
              </a:endParaRPr>
            </a:p>
          </p:txBody>
        </p:sp>
      </p:grpSp>
      <p:grpSp>
        <p:nvGrpSpPr>
          <p:cNvPr id="20503" name="Group 29"/>
          <p:cNvGrpSpPr>
            <a:grpSpLocks/>
          </p:cNvGrpSpPr>
          <p:nvPr/>
        </p:nvGrpSpPr>
        <p:grpSpPr bwMode="auto">
          <a:xfrm>
            <a:off x="214313" y="4006850"/>
            <a:ext cx="8212137" cy="855663"/>
            <a:chOff x="214313" y="3854453"/>
            <a:chExt cx="8212137" cy="855664"/>
          </a:xfrm>
        </p:grpSpPr>
        <p:sp>
          <p:nvSpPr>
            <p:cNvPr id="31" name="Freeform 8"/>
            <p:cNvSpPr>
              <a:spLocks/>
            </p:cNvSpPr>
            <p:nvPr/>
          </p:nvSpPr>
          <p:spPr bwMode="auto">
            <a:xfrm>
              <a:off x="214313" y="3854453"/>
              <a:ext cx="4770438" cy="855664"/>
            </a:xfrm>
            <a:custGeom>
              <a:avLst/>
              <a:gdLst>
                <a:gd name="T0" fmla="*/ 0 w 3005"/>
                <a:gd name="T1" fmla="*/ 539 h 539"/>
                <a:gd name="T2" fmla="*/ 99 w 3005"/>
                <a:gd name="T3" fmla="*/ 539 h 539"/>
                <a:gd name="T4" fmla="*/ 212 w 3005"/>
                <a:gd name="T5" fmla="*/ 539 h 539"/>
                <a:gd name="T6" fmla="*/ 326 w 3005"/>
                <a:gd name="T7" fmla="*/ 539 h 539"/>
                <a:gd name="T8" fmla="*/ 439 w 3005"/>
                <a:gd name="T9" fmla="*/ 539 h 539"/>
                <a:gd name="T10" fmla="*/ 645 w 3005"/>
                <a:gd name="T11" fmla="*/ 539 h 539"/>
                <a:gd name="T12" fmla="*/ 758 w 3005"/>
                <a:gd name="T13" fmla="*/ 539 h 539"/>
                <a:gd name="T14" fmla="*/ 857 w 3005"/>
                <a:gd name="T15" fmla="*/ 532 h 539"/>
                <a:gd name="T16" fmla="*/ 963 w 3005"/>
                <a:gd name="T17" fmla="*/ 532 h 539"/>
                <a:gd name="T18" fmla="*/ 1077 w 3005"/>
                <a:gd name="T19" fmla="*/ 532 h 539"/>
                <a:gd name="T20" fmla="*/ 1183 w 3005"/>
                <a:gd name="T21" fmla="*/ 532 h 539"/>
                <a:gd name="T22" fmla="*/ 1297 w 3005"/>
                <a:gd name="T23" fmla="*/ 525 h 539"/>
                <a:gd name="T24" fmla="*/ 1403 w 3005"/>
                <a:gd name="T25" fmla="*/ 518 h 539"/>
                <a:gd name="T26" fmla="*/ 1502 w 3005"/>
                <a:gd name="T27" fmla="*/ 518 h 539"/>
                <a:gd name="T28" fmla="*/ 1608 w 3005"/>
                <a:gd name="T29" fmla="*/ 503 h 539"/>
                <a:gd name="T30" fmla="*/ 1715 w 3005"/>
                <a:gd name="T31" fmla="*/ 496 h 539"/>
                <a:gd name="T32" fmla="*/ 1764 w 3005"/>
                <a:gd name="T33" fmla="*/ 489 h 539"/>
                <a:gd name="T34" fmla="*/ 1814 w 3005"/>
                <a:gd name="T35" fmla="*/ 482 h 539"/>
                <a:gd name="T36" fmla="*/ 1871 w 3005"/>
                <a:gd name="T37" fmla="*/ 468 h 539"/>
                <a:gd name="T38" fmla="*/ 1927 w 3005"/>
                <a:gd name="T39" fmla="*/ 454 h 539"/>
                <a:gd name="T40" fmla="*/ 1984 w 3005"/>
                <a:gd name="T41" fmla="*/ 440 h 539"/>
                <a:gd name="T42" fmla="*/ 2041 w 3005"/>
                <a:gd name="T43" fmla="*/ 411 h 539"/>
                <a:gd name="T44" fmla="*/ 2140 w 3005"/>
                <a:gd name="T45" fmla="*/ 362 h 539"/>
                <a:gd name="T46" fmla="*/ 2190 w 3005"/>
                <a:gd name="T47" fmla="*/ 326 h 539"/>
                <a:gd name="T48" fmla="*/ 2246 w 3005"/>
                <a:gd name="T49" fmla="*/ 277 h 539"/>
                <a:gd name="T50" fmla="*/ 2360 w 3005"/>
                <a:gd name="T51" fmla="*/ 163 h 539"/>
                <a:gd name="T52" fmla="*/ 2423 w 3005"/>
                <a:gd name="T53" fmla="*/ 99 h 539"/>
                <a:gd name="T54" fmla="*/ 2480 w 3005"/>
                <a:gd name="T55" fmla="*/ 50 h 539"/>
                <a:gd name="T56" fmla="*/ 2501 w 3005"/>
                <a:gd name="T57" fmla="*/ 29 h 539"/>
                <a:gd name="T58" fmla="*/ 2530 w 3005"/>
                <a:gd name="T59" fmla="*/ 14 h 539"/>
                <a:gd name="T60" fmla="*/ 2544 w 3005"/>
                <a:gd name="T61" fmla="*/ 7 h 539"/>
                <a:gd name="T62" fmla="*/ 2551 w 3005"/>
                <a:gd name="T63" fmla="*/ 7 h 539"/>
                <a:gd name="T64" fmla="*/ 2558 w 3005"/>
                <a:gd name="T65" fmla="*/ 0 h 539"/>
                <a:gd name="T66" fmla="*/ 2565 w 3005"/>
                <a:gd name="T67" fmla="*/ 0 h 539"/>
                <a:gd name="T68" fmla="*/ 2572 w 3005"/>
                <a:gd name="T69" fmla="*/ 0 h 539"/>
                <a:gd name="T70" fmla="*/ 2579 w 3005"/>
                <a:gd name="T71" fmla="*/ 0 h 539"/>
                <a:gd name="T72" fmla="*/ 2579 w 3005"/>
                <a:gd name="T73" fmla="*/ 0 h 539"/>
                <a:gd name="T74" fmla="*/ 2586 w 3005"/>
                <a:gd name="T75" fmla="*/ 0 h 539"/>
                <a:gd name="T76" fmla="*/ 2594 w 3005"/>
                <a:gd name="T77" fmla="*/ 0 h 539"/>
                <a:gd name="T78" fmla="*/ 2601 w 3005"/>
                <a:gd name="T79" fmla="*/ 0 h 539"/>
                <a:gd name="T80" fmla="*/ 2608 w 3005"/>
                <a:gd name="T81" fmla="*/ 0 h 539"/>
                <a:gd name="T82" fmla="*/ 2615 w 3005"/>
                <a:gd name="T83" fmla="*/ 0 h 539"/>
                <a:gd name="T84" fmla="*/ 2622 w 3005"/>
                <a:gd name="T85" fmla="*/ 7 h 539"/>
                <a:gd name="T86" fmla="*/ 2636 w 3005"/>
                <a:gd name="T87" fmla="*/ 7 h 539"/>
                <a:gd name="T88" fmla="*/ 2657 w 3005"/>
                <a:gd name="T89" fmla="*/ 22 h 539"/>
                <a:gd name="T90" fmla="*/ 2686 w 3005"/>
                <a:gd name="T91" fmla="*/ 36 h 539"/>
                <a:gd name="T92" fmla="*/ 2742 w 3005"/>
                <a:gd name="T93" fmla="*/ 92 h 539"/>
                <a:gd name="T94" fmla="*/ 2792 w 3005"/>
                <a:gd name="T95" fmla="*/ 142 h 539"/>
                <a:gd name="T96" fmla="*/ 2898 w 3005"/>
                <a:gd name="T97" fmla="*/ 248 h 539"/>
                <a:gd name="T98" fmla="*/ 3005 w 3005"/>
                <a:gd name="T99" fmla="*/ 340 h 53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005"/>
                <a:gd name="T151" fmla="*/ 0 h 539"/>
                <a:gd name="T152" fmla="*/ 3005 w 3005"/>
                <a:gd name="T153" fmla="*/ 539 h 53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005" h="539">
                  <a:moveTo>
                    <a:pt x="0" y="539"/>
                  </a:moveTo>
                  <a:lnTo>
                    <a:pt x="99" y="539"/>
                  </a:lnTo>
                  <a:lnTo>
                    <a:pt x="212" y="539"/>
                  </a:lnTo>
                  <a:lnTo>
                    <a:pt x="326" y="539"/>
                  </a:lnTo>
                  <a:lnTo>
                    <a:pt x="439" y="539"/>
                  </a:lnTo>
                  <a:lnTo>
                    <a:pt x="645" y="539"/>
                  </a:lnTo>
                  <a:lnTo>
                    <a:pt x="758" y="539"/>
                  </a:lnTo>
                  <a:lnTo>
                    <a:pt x="857" y="532"/>
                  </a:lnTo>
                  <a:lnTo>
                    <a:pt x="963" y="532"/>
                  </a:lnTo>
                  <a:lnTo>
                    <a:pt x="1077" y="532"/>
                  </a:lnTo>
                  <a:lnTo>
                    <a:pt x="1183" y="532"/>
                  </a:lnTo>
                  <a:lnTo>
                    <a:pt x="1297" y="525"/>
                  </a:lnTo>
                  <a:lnTo>
                    <a:pt x="1403" y="518"/>
                  </a:lnTo>
                  <a:lnTo>
                    <a:pt x="1502" y="518"/>
                  </a:lnTo>
                  <a:lnTo>
                    <a:pt x="1608" y="503"/>
                  </a:lnTo>
                  <a:lnTo>
                    <a:pt x="1715" y="496"/>
                  </a:lnTo>
                  <a:lnTo>
                    <a:pt x="1764" y="489"/>
                  </a:lnTo>
                  <a:lnTo>
                    <a:pt x="1814" y="482"/>
                  </a:lnTo>
                  <a:lnTo>
                    <a:pt x="1871" y="468"/>
                  </a:lnTo>
                  <a:lnTo>
                    <a:pt x="1927" y="454"/>
                  </a:lnTo>
                  <a:lnTo>
                    <a:pt x="1984" y="440"/>
                  </a:lnTo>
                  <a:lnTo>
                    <a:pt x="2041" y="411"/>
                  </a:lnTo>
                  <a:lnTo>
                    <a:pt x="2140" y="362"/>
                  </a:lnTo>
                  <a:lnTo>
                    <a:pt x="2190" y="326"/>
                  </a:lnTo>
                  <a:lnTo>
                    <a:pt x="2246" y="277"/>
                  </a:lnTo>
                  <a:lnTo>
                    <a:pt x="2360" y="163"/>
                  </a:lnTo>
                  <a:lnTo>
                    <a:pt x="2423" y="99"/>
                  </a:lnTo>
                  <a:lnTo>
                    <a:pt x="2480" y="50"/>
                  </a:lnTo>
                  <a:lnTo>
                    <a:pt x="2501" y="29"/>
                  </a:lnTo>
                  <a:lnTo>
                    <a:pt x="2530" y="14"/>
                  </a:lnTo>
                  <a:lnTo>
                    <a:pt x="2544" y="7"/>
                  </a:lnTo>
                  <a:lnTo>
                    <a:pt x="2551" y="7"/>
                  </a:lnTo>
                  <a:lnTo>
                    <a:pt x="2558" y="0"/>
                  </a:lnTo>
                  <a:lnTo>
                    <a:pt x="2565" y="0"/>
                  </a:lnTo>
                  <a:lnTo>
                    <a:pt x="2572" y="0"/>
                  </a:lnTo>
                  <a:lnTo>
                    <a:pt x="2579" y="0"/>
                  </a:lnTo>
                  <a:lnTo>
                    <a:pt x="2586" y="0"/>
                  </a:lnTo>
                  <a:lnTo>
                    <a:pt x="2594" y="0"/>
                  </a:lnTo>
                  <a:lnTo>
                    <a:pt x="2601" y="0"/>
                  </a:lnTo>
                  <a:lnTo>
                    <a:pt x="2608" y="0"/>
                  </a:lnTo>
                  <a:lnTo>
                    <a:pt x="2615" y="0"/>
                  </a:lnTo>
                  <a:lnTo>
                    <a:pt x="2622" y="7"/>
                  </a:lnTo>
                  <a:lnTo>
                    <a:pt x="2636" y="7"/>
                  </a:lnTo>
                  <a:lnTo>
                    <a:pt x="2657" y="22"/>
                  </a:lnTo>
                  <a:lnTo>
                    <a:pt x="2686" y="36"/>
                  </a:lnTo>
                  <a:lnTo>
                    <a:pt x="2742" y="92"/>
                  </a:lnTo>
                  <a:lnTo>
                    <a:pt x="2792" y="142"/>
                  </a:lnTo>
                  <a:lnTo>
                    <a:pt x="2898" y="248"/>
                  </a:lnTo>
                  <a:lnTo>
                    <a:pt x="3005" y="340"/>
                  </a:lnTo>
                </a:path>
              </a:pathLst>
            </a:custGeom>
            <a:noFill/>
            <a:ln w="38100">
              <a:solidFill>
                <a:schemeClr val="accent1"/>
              </a:solidFill>
              <a:miter lim="800000"/>
              <a:headEnd/>
              <a:tailEnd/>
            </a:ln>
            <a:effectLst>
              <a:outerShdw blurRad="63500" dist="23000" dir="5400000" rotWithShape="0">
                <a:srgbClr val="000000">
                  <a:alpha val="34999"/>
                </a:srgbClr>
              </a:outerShdw>
            </a:effectLst>
            <a:extLst>
              <a:ext uri="{909E8E84-426E-40dd-AFC4-6F175D3DCCD1}">
                <a14:hiddenFill xmlns:a14="http://schemas.microsoft.com/office/drawing/2010/main">
                  <a:solidFill>
                    <a:srgbClr val="FFFFFF"/>
                  </a:solidFill>
                </a14:hiddenFill>
              </a:ext>
            </a:extLst>
          </p:spPr>
          <p:txBody>
            <a:bodyPr/>
            <a:lstStyle/>
            <a:p>
              <a:pPr>
                <a:defRPr/>
              </a:pPr>
              <a:endParaRPr lang="en-US">
                <a:latin typeface="+mn-lt"/>
                <a:ea typeface="+mn-ea"/>
              </a:endParaRPr>
            </a:p>
          </p:txBody>
        </p:sp>
        <p:sp>
          <p:nvSpPr>
            <p:cNvPr id="32" name="Freeform 9"/>
            <p:cNvSpPr>
              <a:spLocks/>
            </p:cNvSpPr>
            <p:nvPr/>
          </p:nvSpPr>
          <p:spPr bwMode="auto">
            <a:xfrm>
              <a:off x="4984750" y="4394204"/>
              <a:ext cx="3441700" cy="315913"/>
            </a:xfrm>
            <a:custGeom>
              <a:avLst/>
              <a:gdLst>
                <a:gd name="T0" fmla="*/ 0 w 2168"/>
                <a:gd name="T1" fmla="*/ 0 h 199"/>
                <a:gd name="T2" fmla="*/ 56 w 2168"/>
                <a:gd name="T3" fmla="*/ 36 h 199"/>
                <a:gd name="T4" fmla="*/ 113 w 2168"/>
                <a:gd name="T5" fmla="*/ 64 h 199"/>
                <a:gd name="T6" fmla="*/ 226 w 2168"/>
                <a:gd name="T7" fmla="*/ 107 h 199"/>
                <a:gd name="T8" fmla="*/ 283 w 2168"/>
                <a:gd name="T9" fmla="*/ 121 h 199"/>
                <a:gd name="T10" fmla="*/ 333 w 2168"/>
                <a:gd name="T11" fmla="*/ 135 h 199"/>
                <a:gd name="T12" fmla="*/ 439 w 2168"/>
                <a:gd name="T13" fmla="*/ 156 h 199"/>
                <a:gd name="T14" fmla="*/ 489 w 2168"/>
                <a:gd name="T15" fmla="*/ 156 h 199"/>
                <a:gd name="T16" fmla="*/ 545 w 2168"/>
                <a:gd name="T17" fmla="*/ 163 h 199"/>
                <a:gd name="T18" fmla="*/ 644 w 2168"/>
                <a:gd name="T19" fmla="*/ 170 h 199"/>
                <a:gd name="T20" fmla="*/ 751 w 2168"/>
                <a:gd name="T21" fmla="*/ 178 h 199"/>
                <a:gd name="T22" fmla="*/ 850 w 2168"/>
                <a:gd name="T23" fmla="*/ 185 h 199"/>
                <a:gd name="T24" fmla="*/ 963 w 2168"/>
                <a:gd name="T25" fmla="*/ 185 h 199"/>
                <a:gd name="T26" fmla="*/ 1063 w 2168"/>
                <a:gd name="T27" fmla="*/ 192 h 199"/>
                <a:gd name="T28" fmla="*/ 1169 w 2168"/>
                <a:gd name="T29" fmla="*/ 192 h 199"/>
                <a:gd name="T30" fmla="*/ 1282 w 2168"/>
                <a:gd name="T31" fmla="*/ 192 h 199"/>
                <a:gd name="T32" fmla="*/ 1389 w 2168"/>
                <a:gd name="T33" fmla="*/ 199 h 199"/>
                <a:gd name="T34" fmla="*/ 1502 w 2168"/>
                <a:gd name="T35" fmla="*/ 199 h 199"/>
                <a:gd name="T36" fmla="*/ 1708 w 2168"/>
                <a:gd name="T37" fmla="*/ 199 h 199"/>
                <a:gd name="T38" fmla="*/ 1814 w 2168"/>
                <a:gd name="T39" fmla="*/ 199 h 199"/>
                <a:gd name="T40" fmla="*/ 1927 w 2168"/>
                <a:gd name="T41" fmla="*/ 199 h 199"/>
                <a:gd name="T42" fmla="*/ 2154 w 2168"/>
                <a:gd name="T43" fmla="*/ 199 h 199"/>
                <a:gd name="T44" fmla="*/ 2168 w 2168"/>
                <a:gd name="T45" fmla="*/ 199 h 19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168"/>
                <a:gd name="T70" fmla="*/ 0 h 199"/>
                <a:gd name="T71" fmla="*/ 2168 w 2168"/>
                <a:gd name="T72" fmla="*/ 199 h 19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168" h="199">
                  <a:moveTo>
                    <a:pt x="0" y="0"/>
                  </a:moveTo>
                  <a:lnTo>
                    <a:pt x="56" y="36"/>
                  </a:lnTo>
                  <a:lnTo>
                    <a:pt x="113" y="64"/>
                  </a:lnTo>
                  <a:lnTo>
                    <a:pt x="226" y="107"/>
                  </a:lnTo>
                  <a:lnTo>
                    <a:pt x="283" y="121"/>
                  </a:lnTo>
                  <a:lnTo>
                    <a:pt x="333" y="135"/>
                  </a:lnTo>
                  <a:lnTo>
                    <a:pt x="439" y="156"/>
                  </a:lnTo>
                  <a:lnTo>
                    <a:pt x="489" y="156"/>
                  </a:lnTo>
                  <a:lnTo>
                    <a:pt x="545" y="163"/>
                  </a:lnTo>
                  <a:lnTo>
                    <a:pt x="644" y="170"/>
                  </a:lnTo>
                  <a:lnTo>
                    <a:pt x="751" y="178"/>
                  </a:lnTo>
                  <a:lnTo>
                    <a:pt x="850" y="185"/>
                  </a:lnTo>
                  <a:lnTo>
                    <a:pt x="963" y="185"/>
                  </a:lnTo>
                  <a:lnTo>
                    <a:pt x="1063" y="192"/>
                  </a:lnTo>
                  <a:lnTo>
                    <a:pt x="1169" y="192"/>
                  </a:lnTo>
                  <a:lnTo>
                    <a:pt x="1282" y="192"/>
                  </a:lnTo>
                  <a:lnTo>
                    <a:pt x="1389" y="199"/>
                  </a:lnTo>
                  <a:lnTo>
                    <a:pt x="1502" y="199"/>
                  </a:lnTo>
                  <a:lnTo>
                    <a:pt x="1708" y="199"/>
                  </a:lnTo>
                  <a:lnTo>
                    <a:pt x="1814" y="199"/>
                  </a:lnTo>
                  <a:lnTo>
                    <a:pt x="1927" y="199"/>
                  </a:lnTo>
                  <a:lnTo>
                    <a:pt x="2154" y="199"/>
                  </a:lnTo>
                  <a:lnTo>
                    <a:pt x="2168" y="199"/>
                  </a:lnTo>
                </a:path>
              </a:pathLst>
            </a:custGeom>
            <a:noFill/>
            <a:ln w="38100">
              <a:solidFill>
                <a:schemeClr val="accent1"/>
              </a:solidFill>
              <a:miter lim="800000"/>
              <a:headEnd/>
              <a:tailEnd/>
            </a:ln>
            <a:effectLst>
              <a:outerShdw blurRad="63500" dist="23000" dir="5400000" rotWithShape="0">
                <a:srgbClr val="000000">
                  <a:alpha val="34999"/>
                </a:srgbClr>
              </a:outerShdw>
            </a:effectLst>
            <a:extLst>
              <a:ext uri="{909E8E84-426E-40dd-AFC4-6F175D3DCCD1}">
                <a14:hiddenFill xmlns:a14="http://schemas.microsoft.com/office/drawing/2010/main">
                  <a:solidFill>
                    <a:srgbClr val="FFFFFF"/>
                  </a:solidFill>
                </a14:hiddenFill>
              </a:ext>
            </a:extLst>
          </p:spPr>
          <p:txBody>
            <a:bodyPr/>
            <a:lstStyle/>
            <a:p>
              <a:pPr>
                <a:defRPr/>
              </a:pPr>
              <a:endParaRPr lang="en-US">
                <a:latin typeface="+mn-lt"/>
                <a:ea typeface="+mn-ea"/>
              </a:endParaRPr>
            </a:p>
          </p:txBody>
        </p:sp>
      </p:grpSp>
      <p:pic>
        <p:nvPicPr>
          <p:cNvPr id="20504" name="Picture 2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514600"/>
            <a:ext cx="3063875"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1"/>
          <p:cNvSpPr>
            <a:spLocks noGrp="1"/>
          </p:cNvSpPr>
          <p:nvPr>
            <p:ph type="dt" sz="half" idx="10"/>
          </p:nvPr>
        </p:nvSpPr>
        <p:spPr/>
        <p:txBody>
          <a:bodyPr/>
          <a:lstStyle/>
          <a:p>
            <a:r>
              <a:rPr lang="fr-CH" smtClean="0"/>
              <a:t>07/12/16</a:t>
            </a:r>
            <a:endParaRPr lang="en-US"/>
          </a:p>
        </p:txBody>
      </p:sp>
      <p:sp>
        <p:nvSpPr>
          <p:cNvPr id="3" name="Footer Placeholder 2"/>
          <p:cNvSpPr>
            <a:spLocks noGrp="1"/>
          </p:cNvSpPr>
          <p:nvPr>
            <p:ph type="ftr" sz="quarter" idx="11"/>
          </p:nvPr>
        </p:nvSpPr>
        <p:spPr/>
        <p:txBody>
          <a:bodyPr/>
          <a:lstStyle/>
          <a:p>
            <a:r>
              <a:rPr lang="en-US" smtClean="0"/>
              <a:t>6th Egyptian School</a:t>
            </a:r>
            <a:endParaRPr lang="en-US"/>
          </a:p>
        </p:txBody>
      </p:sp>
    </p:spTree>
    <p:extLst>
      <p:ext uri="{BB962C8B-B14F-4D97-AF65-F5344CB8AC3E}">
        <p14:creationId xmlns:p14="http://schemas.microsoft.com/office/powerpoint/2010/main" val="376521559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Line 5"/>
          <p:cNvSpPr>
            <a:spLocks noChangeShapeType="1"/>
          </p:cNvSpPr>
          <p:nvPr/>
        </p:nvSpPr>
        <p:spPr bwMode="auto">
          <a:xfrm>
            <a:off x="1295400" y="2743200"/>
            <a:ext cx="152400" cy="762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lIns="92075" tIns="46038" rIns="92075" bIns="46038"/>
          <a:lstStyle/>
          <a:p>
            <a:endParaRPr lang="en-US"/>
          </a:p>
        </p:txBody>
      </p:sp>
      <p:sp>
        <p:nvSpPr>
          <p:cNvPr id="21507" name="Freeform 6"/>
          <p:cNvSpPr>
            <a:spLocks/>
          </p:cNvSpPr>
          <p:nvPr/>
        </p:nvSpPr>
        <p:spPr bwMode="auto">
          <a:xfrm>
            <a:off x="1066800" y="2667000"/>
            <a:ext cx="1289050" cy="1944688"/>
          </a:xfrm>
          <a:custGeom>
            <a:avLst/>
            <a:gdLst>
              <a:gd name="T0" fmla="*/ 2147483647 w 812"/>
              <a:gd name="T1" fmla="*/ 2147483647 h 1225"/>
              <a:gd name="T2" fmla="*/ 2147483647 w 812"/>
              <a:gd name="T3" fmla="*/ 0 h 1225"/>
              <a:gd name="T4" fmla="*/ 2147483647 w 812"/>
              <a:gd name="T5" fmla="*/ 2147483647 h 1225"/>
              <a:gd name="T6" fmla="*/ 2147483647 w 812"/>
              <a:gd name="T7" fmla="*/ 2147483647 h 1225"/>
              <a:gd name="T8" fmla="*/ 2147483647 w 812"/>
              <a:gd name="T9" fmla="*/ 2147483647 h 1225"/>
              <a:gd name="T10" fmla="*/ 2147483647 w 812"/>
              <a:gd name="T11" fmla="*/ 2147483647 h 1225"/>
              <a:gd name="T12" fmla="*/ 2147483647 w 812"/>
              <a:gd name="T13" fmla="*/ 2147483647 h 1225"/>
              <a:gd name="T14" fmla="*/ 2147483647 w 812"/>
              <a:gd name="T15" fmla="*/ 2147483647 h 1225"/>
              <a:gd name="T16" fmla="*/ 2147483647 w 812"/>
              <a:gd name="T17" fmla="*/ 2147483647 h 1225"/>
              <a:gd name="T18" fmla="*/ 0 w 812"/>
              <a:gd name="T19" fmla="*/ 2147483647 h 1225"/>
              <a:gd name="T20" fmla="*/ 2147483647 w 812"/>
              <a:gd name="T21" fmla="*/ 2147483647 h 1225"/>
              <a:gd name="T22" fmla="*/ 0 w 812"/>
              <a:gd name="T23" fmla="*/ 2147483647 h 122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12"/>
              <a:gd name="T37" fmla="*/ 0 h 1225"/>
              <a:gd name="T38" fmla="*/ 812 w 812"/>
              <a:gd name="T39" fmla="*/ 1225 h 122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12" h="1225">
                <a:moveTo>
                  <a:pt x="812" y="57"/>
                </a:moveTo>
                <a:cubicBezTo>
                  <a:pt x="760" y="17"/>
                  <a:pt x="716" y="10"/>
                  <a:pt x="651" y="0"/>
                </a:cubicBezTo>
                <a:cubicBezTo>
                  <a:pt x="546" y="11"/>
                  <a:pt x="450" y="49"/>
                  <a:pt x="349" y="76"/>
                </a:cubicBezTo>
                <a:cubicBezTo>
                  <a:pt x="317" y="97"/>
                  <a:pt x="301" y="124"/>
                  <a:pt x="274" y="151"/>
                </a:cubicBezTo>
                <a:cubicBezTo>
                  <a:pt x="258" y="196"/>
                  <a:pt x="234" y="243"/>
                  <a:pt x="207" y="283"/>
                </a:cubicBezTo>
                <a:cubicBezTo>
                  <a:pt x="181" y="393"/>
                  <a:pt x="218" y="258"/>
                  <a:pt x="179" y="349"/>
                </a:cubicBezTo>
                <a:cubicBezTo>
                  <a:pt x="164" y="385"/>
                  <a:pt x="157" y="427"/>
                  <a:pt x="141" y="463"/>
                </a:cubicBezTo>
                <a:cubicBezTo>
                  <a:pt x="131" y="486"/>
                  <a:pt x="115" y="506"/>
                  <a:pt x="104" y="529"/>
                </a:cubicBezTo>
                <a:cubicBezTo>
                  <a:pt x="88" y="604"/>
                  <a:pt x="61" y="671"/>
                  <a:pt x="47" y="746"/>
                </a:cubicBezTo>
                <a:cubicBezTo>
                  <a:pt x="42" y="866"/>
                  <a:pt x="62" y="963"/>
                  <a:pt x="0" y="1058"/>
                </a:cubicBezTo>
                <a:cubicBezTo>
                  <a:pt x="6" y="1106"/>
                  <a:pt x="14" y="1136"/>
                  <a:pt x="28" y="1180"/>
                </a:cubicBezTo>
                <a:cubicBezTo>
                  <a:pt x="17" y="1225"/>
                  <a:pt x="31" y="1224"/>
                  <a:pt x="0" y="1209"/>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2075" tIns="46038" rIns="92075" bIns="46038"/>
          <a:lstStyle/>
          <a:p>
            <a:endParaRPr lang="en-US"/>
          </a:p>
        </p:txBody>
      </p:sp>
      <p:sp>
        <p:nvSpPr>
          <p:cNvPr id="21508" name="Line 7"/>
          <p:cNvSpPr>
            <a:spLocks noChangeShapeType="1"/>
          </p:cNvSpPr>
          <p:nvPr/>
        </p:nvSpPr>
        <p:spPr bwMode="auto">
          <a:xfrm>
            <a:off x="3352800" y="47244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pic>
        <p:nvPicPr>
          <p:cNvPr id="21509"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95400"/>
            <a:ext cx="8662988" cy="2598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0" name="Oval 9"/>
          <p:cNvSpPr>
            <a:spLocks noChangeArrowheads="1"/>
          </p:cNvSpPr>
          <p:nvPr/>
        </p:nvSpPr>
        <p:spPr bwMode="auto">
          <a:xfrm>
            <a:off x="2743200" y="5486400"/>
            <a:ext cx="914400" cy="914400"/>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p>
            <a:endParaRPr lang="en-US"/>
          </a:p>
        </p:txBody>
      </p:sp>
      <p:sp>
        <p:nvSpPr>
          <p:cNvPr id="21511" name="Oval 10"/>
          <p:cNvSpPr>
            <a:spLocks noChangeArrowheads="1"/>
          </p:cNvSpPr>
          <p:nvPr/>
        </p:nvSpPr>
        <p:spPr bwMode="auto">
          <a:xfrm>
            <a:off x="4191000" y="838200"/>
            <a:ext cx="228600" cy="228600"/>
          </a:xfrm>
          <a:prstGeom prst="ellipse">
            <a:avLst/>
          </a:prstGeom>
          <a:solidFill>
            <a:srgbClr val="000099"/>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p>
            <a:endParaRPr lang="en-US">
              <a:solidFill>
                <a:srgbClr val="002060"/>
              </a:solidFill>
            </a:endParaRPr>
          </a:p>
        </p:txBody>
      </p:sp>
      <p:sp>
        <p:nvSpPr>
          <p:cNvPr id="21512" name="Oval 11"/>
          <p:cNvSpPr>
            <a:spLocks noChangeArrowheads="1"/>
          </p:cNvSpPr>
          <p:nvPr/>
        </p:nvSpPr>
        <p:spPr bwMode="auto">
          <a:xfrm>
            <a:off x="4191000" y="1447800"/>
            <a:ext cx="228600" cy="228600"/>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p>
            <a:endParaRPr lang="en-US"/>
          </a:p>
        </p:txBody>
      </p:sp>
      <p:sp>
        <p:nvSpPr>
          <p:cNvPr id="21513" name="Text Box 12"/>
          <p:cNvSpPr txBox="1">
            <a:spLocks noChangeArrowheads="1"/>
          </p:cNvSpPr>
          <p:nvPr/>
        </p:nvSpPr>
        <p:spPr bwMode="auto">
          <a:xfrm>
            <a:off x="3886200" y="990600"/>
            <a:ext cx="369888"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nSpc>
                <a:spcPct val="90000"/>
              </a:lnSpc>
              <a:spcBef>
                <a:spcPct val="30000"/>
              </a:spcBef>
              <a:buClr>
                <a:srgbClr val="008000"/>
              </a:buClr>
              <a:buSzPct val="70000"/>
              <a:buFont typeface="Wingdings" charset="0"/>
              <a:buNone/>
            </a:pPr>
            <a:r>
              <a:rPr lang="en-US" sz="2400" b="1"/>
              <a:t>q</a:t>
            </a:r>
          </a:p>
        </p:txBody>
      </p:sp>
      <p:sp>
        <p:nvSpPr>
          <p:cNvPr id="21514" name="Text Box 13"/>
          <p:cNvSpPr txBox="1">
            <a:spLocks noChangeArrowheads="1"/>
          </p:cNvSpPr>
          <p:nvPr/>
        </p:nvSpPr>
        <p:spPr bwMode="auto">
          <a:xfrm>
            <a:off x="228600" y="990600"/>
            <a:ext cx="3581400" cy="140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nSpc>
                <a:spcPct val="90000"/>
              </a:lnSpc>
              <a:spcBef>
                <a:spcPct val="30000"/>
              </a:spcBef>
              <a:buClr>
                <a:srgbClr val="008000"/>
              </a:buClr>
              <a:buSzPct val="70000"/>
              <a:buFont typeface="Wingdings" charset="0"/>
              <a:buNone/>
            </a:pPr>
            <a:r>
              <a:rPr lang="en-US" sz="1500" b="1">
                <a:solidFill>
                  <a:srgbClr val="000066"/>
                </a:solidFill>
              </a:rPr>
              <a:t>If we segment the grounded metal plate and if we ground the individual strips, the surface charge density doesn</a:t>
            </a:r>
            <a:r>
              <a:rPr lang="ja-JP" altLang="en-US" sz="1500" b="1">
                <a:solidFill>
                  <a:srgbClr val="000066"/>
                </a:solidFill>
              </a:rPr>
              <a:t>’</a:t>
            </a:r>
            <a:r>
              <a:rPr lang="en-US" sz="1500" b="1">
                <a:solidFill>
                  <a:srgbClr val="000066"/>
                </a:solidFill>
              </a:rPr>
              <a:t>t change with respect to the continuous metal plate.</a:t>
            </a:r>
          </a:p>
          <a:p>
            <a:pPr>
              <a:lnSpc>
                <a:spcPct val="90000"/>
              </a:lnSpc>
              <a:spcBef>
                <a:spcPct val="30000"/>
              </a:spcBef>
              <a:buClr>
                <a:srgbClr val="008000"/>
              </a:buClr>
              <a:buSzPct val="70000"/>
              <a:buFont typeface="Wingdings" charset="0"/>
              <a:buNone/>
            </a:pPr>
            <a:endParaRPr lang="en-US" sz="1500" b="1"/>
          </a:p>
        </p:txBody>
      </p:sp>
      <p:sp>
        <p:nvSpPr>
          <p:cNvPr id="21515" name="Text Box 14"/>
          <p:cNvSpPr txBox="1">
            <a:spLocks noChangeArrowheads="1"/>
          </p:cNvSpPr>
          <p:nvPr/>
        </p:nvSpPr>
        <p:spPr bwMode="auto">
          <a:xfrm>
            <a:off x="5029200" y="3124200"/>
            <a:ext cx="471488"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nSpc>
                <a:spcPct val="90000"/>
              </a:lnSpc>
              <a:spcBef>
                <a:spcPct val="30000"/>
              </a:spcBef>
              <a:buClr>
                <a:srgbClr val="008000"/>
              </a:buClr>
              <a:buSzPct val="70000"/>
              <a:buFont typeface="Wingdings" charset="0"/>
              <a:buNone/>
            </a:pPr>
            <a:r>
              <a:rPr lang="en-US" sz="2400" b="1">
                <a:solidFill>
                  <a:srgbClr val="0000FF"/>
                </a:solidFill>
              </a:rPr>
              <a:t>-q</a:t>
            </a:r>
          </a:p>
        </p:txBody>
      </p:sp>
      <p:sp>
        <p:nvSpPr>
          <p:cNvPr id="21516" name="Text Box 15"/>
          <p:cNvSpPr txBox="1">
            <a:spLocks noChangeArrowheads="1"/>
          </p:cNvSpPr>
          <p:nvPr/>
        </p:nvSpPr>
        <p:spPr bwMode="auto">
          <a:xfrm>
            <a:off x="4572000" y="2438400"/>
            <a:ext cx="476250" cy="42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nSpc>
                <a:spcPct val="90000"/>
              </a:lnSpc>
              <a:spcBef>
                <a:spcPct val="30000"/>
              </a:spcBef>
              <a:buClr>
                <a:srgbClr val="008000"/>
              </a:buClr>
              <a:buSzPct val="70000"/>
              <a:buFont typeface="Wingdings" charset="0"/>
              <a:buNone/>
            </a:pPr>
            <a:r>
              <a:rPr lang="en-US" sz="2400" b="1">
                <a:solidFill>
                  <a:srgbClr val="FF0000"/>
                </a:solidFill>
              </a:rPr>
              <a:t>-q</a:t>
            </a:r>
          </a:p>
        </p:txBody>
      </p:sp>
      <p:sp>
        <p:nvSpPr>
          <p:cNvPr id="21517" name="Line 16"/>
          <p:cNvSpPr>
            <a:spLocks noChangeShapeType="1"/>
          </p:cNvSpPr>
          <p:nvPr/>
        </p:nvSpPr>
        <p:spPr bwMode="auto">
          <a:xfrm>
            <a:off x="3962400" y="3962400"/>
            <a:ext cx="762000"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18" name="Line 17"/>
          <p:cNvSpPr>
            <a:spLocks noChangeShapeType="1"/>
          </p:cNvSpPr>
          <p:nvPr/>
        </p:nvSpPr>
        <p:spPr bwMode="auto">
          <a:xfrm>
            <a:off x="4800600" y="3962400"/>
            <a:ext cx="762000"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19" name="Line 18"/>
          <p:cNvSpPr>
            <a:spLocks noChangeShapeType="1"/>
          </p:cNvSpPr>
          <p:nvPr/>
        </p:nvSpPr>
        <p:spPr bwMode="auto">
          <a:xfrm>
            <a:off x="3124200" y="3962400"/>
            <a:ext cx="762000"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20" name="Line 19"/>
          <p:cNvSpPr>
            <a:spLocks noChangeShapeType="1"/>
          </p:cNvSpPr>
          <p:nvPr/>
        </p:nvSpPr>
        <p:spPr bwMode="auto">
          <a:xfrm>
            <a:off x="5638800" y="3962400"/>
            <a:ext cx="762000"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21" name="Line 20"/>
          <p:cNvSpPr>
            <a:spLocks noChangeShapeType="1"/>
          </p:cNvSpPr>
          <p:nvPr/>
        </p:nvSpPr>
        <p:spPr bwMode="auto">
          <a:xfrm>
            <a:off x="2286000" y="3962400"/>
            <a:ext cx="762000"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22" name="Line 21"/>
          <p:cNvSpPr>
            <a:spLocks noChangeShapeType="1"/>
          </p:cNvSpPr>
          <p:nvPr/>
        </p:nvSpPr>
        <p:spPr bwMode="auto">
          <a:xfrm>
            <a:off x="6477000" y="3962400"/>
            <a:ext cx="762000"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23" name="Line 22"/>
          <p:cNvSpPr>
            <a:spLocks noChangeShapeType="1"/>
          </p:cNvSpPr>
          <p:nvPr/>
        </p:nvSpPr>
        <p:spPr bwMode="auto">
          <a:xfrm>
            <a:off x="1447800" y="3962400"/>
            <a:ext cx="762000"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24" name="Line 23"/>
          <p:cNvSpPr>
            <a:spLocks noChangeShapeType="1"/>
          </p:cNvSpPr>
          <p:nvPr/>
        </p:nvSpPr>
        <p:spPr bwMode="auto">
          <a:xfrm>
            <a:off x="7315200" y="3962400"/>
            <a:ext cx="762000"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25" name="Line 24"/>
          <p:cNvSpPr>
            <a:spLocks noChangeShapeType="1"/>
          </p:cNvSpPr>
          <p:nvPr/>
        </p:nvSpPr>
        <p:spPr bwMode="auto">
          <a:xfrm>
            <a:off x="609600" y="3962400"/>
            <a:ext cx="762000" cy="0"/>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26" name="Line 25"/>
          <p:cNvSpPr>
            <a:spLocks noChangeShapeType="1"/>
          </p:cNvSpPr>
          <p:nvPr/>
        </p:nvSpPr>
        <p:spPr bwMode="auto">
          <a:xfrm>
            <a:off x="3505200" y="39624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27" name="Line 26"/>
          <p:cNvSpPr>
            <a:spLocks noChangeShapeType="1"/>
          </p:cNvSpPr>
          <p:nvPr/>
        </p:nvSpPr>
        <p:spPr bwMode="auto">
          <a:xfrm>
            <a:off x="3352800" y="47244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28" name="Line 27"/>
          <p:cNvSpPr>
            <a:spLocks noChangeShapeType="1"/>
          </p:cNvSpPr>
          <p:nvPr/>
        </p:nvSpPr>
        <p:spPr bwMode="auto">
          <a:xfrm>
            <a:off x="3429000" y="48006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29" name="Line 28"/>
          <p:cNvSpPr>
            <a:spLocks noChangeShapeType="1"/>
          </p:cNvSpPr>
          <p:nvPr/>
        </p:nvSpPr>
        <p:spPr bwMode="auto">
          <a:xfrm>
            <a:off x="3505200" y="48768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30" name="Line 29"/>
          <p:cNvSpPr>
            <a:spLocks noChangeShapeType="1"/>
          </p:cNvSpPr>
          <p:nvPr/>
        </p:nvSpPr>
        <p:spPr bwMode="auto">
          <a:xfrm>
            <a:off x="1600200" y="47244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31" name="Line 30"/>
          <p:cNvSpPr>
            <a:spLocks noChangeShapeType="1"/>
          </p:cNvSpPr>
          <p:nvPr/>
        </p:nvSpPr>
        <p:spPr bwMode="auto">
          <a:xfrm>
            <a:off x="1752600" y="39624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32" name="Line 31"/>
          <p:cNvSpPr>
            <a:spLocks noChangeShapeType="1"/>
          </p:cNvSpPr>
          <p:nvPr/>
        </p:nvSpPr>
        <p:spPr bwMode="auto">
          <a:xfrm>
            <a:off x="1600200" y="47244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33" name="Line 32"/>
          <p:cNvSpPr>
            <a:spLocks noChangeShapeType="1"/>
          </p:cNvSpPr>
          <p:nvPr/>
        </p:nvSpPr>
        <p:spPr bwMode="auto">
          <a:xfrm>
            <a:off x="1676400" y="48006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34" name="Line 33"/>
          <p:cNvSpPr>
            <a:spLocks noChangeShapeType="1"/>
          </p:cNvSpPr>
          <p:nvPr/>
        </p:nvSpPr>
        <p:spPr bwMode="auto">
          <a:xfrm>
            <a:off x="1752600" y="48768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35" name="Line 34"/>
          <p:cNvSpPr>
            <a:spLocks noChangeShapeType="1"/>
          </p:cNvSpPr>
          <p:nvPr/>
        </p:nvSpPr>
        <p:spPr bwMode="auto">
          <a:xfrm>
            <a:off x="990600" y="39624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36" name="Line 35"/>
          <p:cNvSpPr>
            <a:spLocks noChangeShapeType="1"/>
          </p:cNvSpPr>
          <p:nvPr/>
        </p:nvSpPr>
        <p:spPr bwMode="auto">
          <a:xfrm>
            <a:off x="838200" y="47244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37" name="Line 36"/>
          <p:cNvSpPr>
            <a:spLocks noChangeShapeType="1"/>
          </p:cNvSpPr>
          <p:nvPr/>
        </p:nvSpPr>
        <p:spPr bwMode="auto">
          <a:xfrm>
            <a:off x="914400" y="48006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38" name="Line 37"/>
          <p:cNvSpPr>
            <a:spLocks noChangeShapeType="1"/>
          </p:cNvSpPr>
          <p:nvPr/>
        </p:nvSpPr>
        <p:spPr bwMode="auto">
          <a:xfrm>
            <a:off x="990600" y="48768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39" name="Line 38"/>
          <p:cNvSpPr>
            <a:spLocks noChangeShapeType="1"/>
          </p:cNvSpPr>
          <p:nvPr/>
        </p:nvSpPr>
        <p:spPr bwMode="auto">
          <a:xfrm>
            <a:off x="2438400" y="47244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40" name="Line 39"/>
          <p:cNvSpPr>
            <a:spLocks noChangeShapeType="1"/>
          </p:cNvSpPr>
          <p:nvPr/>
        </p:nvSpPr>
        <p:spPr bwMode="auto">
          <a:xfrm>
            <a:off x="2590800" y="39624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41" name="Line 40"/>
          <p:cNvSpPr>
            <a:spLocks noChangeShapeType="1"/>
          </p:cNvSpPr>
          <p:nvPr/>
        </p:nvSpPr>
        <p:spPr bwMode="auto">
          <a:xfrm>
            <a:off x="2438400" y="47244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42" name="Line 41"/>
          <p:cNvSpPr>
            <a:spLocks noChangeShapeType="1"/>
          </p:cNvSpPr>
          <p:nvPr/>
        </p:nvSpPr>
        <p:spPr bwMode="auto">
          <a:xfrm>
            <a:off x="2514600" y="48006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43" name="Line 42"/>
          <p:cNvSpPr>
            <a:spLocks noChangeShapeType="1"/>
          </p:cNvSpPr>
          <p:nvPr/>
        </p:nvSpPr>
        <p:spPr bwMode="auto">
          <a:xfrm>
            <a:off x="2590800" y="48768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44" name="Line 43"/>
          <p:cNvSpPr>
            <a:spLocks noChangeShapeType="1"/>
          </p:cNvSpPr>
          <p:nvPr/>
        </p:nvSpPr>
        <p:spPr bwMode="auto">
          <a:xfrm>
            <a:off x="4191000" y="47244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45" name="Line 44"/>
          <p:cNvSpPr>
            <a:spLocks noChangeShapeType="1"/>
          </p:cNvSpPr>
          <p:nvPr/>
        </p:nvSpPr>
        <p:spPr bwMode="auto">
          <a:xfrm>
            <a:off x="4343400" y="39624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46" name="Line 45"/>
          <p:cNvSpPr>
            <a:spLocks noChangeShapeType="1"/>
          </p:cNvSpPr>
          <p:nvPr/>
        </p:nvSpPr>
        <p:spPr bwMode="auto">
          <a:xfrm>
            <a:off x="4191000" y="47244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47" name="Line 46"/>
          <p:cNvSpPr>
            <a:spLocks noChangeShapeType="1"/>
          </p:cNvSpPr>
          <p:nvPr/>
        </p:nvSpPr>
        <p:spPr bwMode="auto">
          <a:xfrm>
            <a:off x="4267200" y="48006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48" name="Line 47"/>
          <p:cNvSpPr>
            <a:spLocks noChangeShapeType="1"/>
          </p:cNvSpPr>
          <p:nvPr/>
        </p:nvSpPr>
        <p:spPr bwMode="auto">
          <a:xfrm>
            <a:off x="4343400" y="48768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49" name="Line 48"/>
          <p:cNvSpPr>
            <a:spLocks noChangeShapeType="1"/>
          </p:cNvSpPr>
          <p:nvPr/>
        </p:nvSpPr>
        <p:spPr bwMode="auto">
          <a:xfrm>
            <a:off x="4953000" y="47244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50" name="Line 49"/>
          <p:cNvSpPr>
            <a:spLocks noChangeShapeType="1"/>
          </p:cNvSpPr>
          <p:nvPr/>
        </p:nvSpPr>
        <p:spPr bwMode="auto">
          <a:xfrm>
            <a:off x="5105400" y="39624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51" name="Line 50"/>
          <p:cNvSpPr>
            <a:spLocks noChangeShapeType="1"/>
          </p:cNvSpPr>
          <p:nvPr/>
        </p:nvSpPr>
        <p:spPr bwMode="auto">
          <a:xfrm>
            <a:off x="4953000" y="47244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52" name="Line 51"/>
          <p:cNvSpPr>
            <a:spLocks noChangeShapeType="1"/>
          </p:cNvSpPr>
          <p:nvPr/>
        </p:nvSpPr>
        <p:spPr bwMode="auto">
          <a:xfrm>
            <a:off x="5029200" y="48006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53" name="Line 52"/>
          <p:cNvSpPr>
            <a:spLocks noChangeShapeType="1"/>
          </p:cNvSpPr>
          <p:nvPr/>
        </p:nvSpPr>
        <p:spPr bwMode="auto">
          <a:xfrm>
            <a:off x="5105400" y="48768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54" name="Line 53"/>
          <p:cNvSpPr>
            <a:spLocks noChangeShapeType="1"/>
          </p:cNvSpPr>
          <p:nvPr/>
        </p:nvSpPr>
        <p:spPr bwMode="auto">
          <a:xfrm>
            <a:off x="5867400" y="47244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55" name="Line 54"/>
          <p:cNvSpPr>
            <a:spLocks noChangeShapeType="1"/>
          </p:cNvSpPr>
          <p:nvPr/>
        </p:nvSpPr>
        <p:spPr bwMode="auto">
          <a:xfrm>
            <a:off x="6019800" y="39624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56" name="Line 55"/>
          <p:cNvSpPr>
            <a:spLocks noChangeShapeType="1"/>
          </p:cNvSpPr>
          <p:nvPr/>
        </p:nvSpPr>
        <p:spPr bwMode="auto">
          <a:xfrm>
            <a:off x="5867400" y="47244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57" name="Line 56"/>
          <p:cNvSpPr>
            <a:spLocks noChangeShapeType="1"/>
          </p:cNvSpPr>
          <p:nvPr/>
        </p:nvSpPr>
        <p:spPr bwMode="auto">
          <a:xfrm>
            <a:off x="5943600" y="48006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58" name="Line 57"/>
          <p:cNvSpPr>
            <a:spLocks noChangeShapeType="1"/>
          </p:cNvSpPr>
          <p:nvPr/>
        </p:nvSpPr>
        <p:spPr bwMode="auto">
          <a:xfrm>
            <a:off x="6019800" y="48768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59" name="Line 58"/>
          <p:cNvSpPr>
            <a:spLocks noChangeShapeType="1"/>
          </p:cNvSpPr>
          <p:nvPr/>
        </p:nvSpPr>
        <p:spPr bwMode="auto">
          <a:xfrm>
            <a:off x="6705600" y="47244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60" name="Line 59"/>
          <p:cNvSpPr>
            <a:spLocks noChangeShapeType="1"/>
          </p:cNvSpPr>
          <p:nvPr/>
        </p:nvSpPr>
        <p:spPr bwMode="auto">
          <a:xfrm>
            <a:off x="6858000" y="39624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61" name="Line 60"/>
          <p:cNvSpPr>
            <a:spLocks noChangeShapeType="1"/>
          </p:cNvSpPr>
          <p:nvPr/>
        </p:nvSpPr>
        <p:spPr bwMode="auto">
          <a:xfrm>
            <a:off x="6705600" y="47244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62" name="Line 61"/>
          <p:cNvSpPr>
            <a:spLocks noChangeShapeType="1"/>
          </p:cNvSpPr>
          <p:nvPr/>
        </p:nvSpPr>
        <p:spPr bwMode="auto">
          <a:xfrm>
            <a:off x="6781800" y="48006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63" name="Line 62"/>
          <p:cNvSpPr>
            <a:spLocks noChangeShapeType="1"/>
          </p:cNvSpPr>
          <p:nvPr/>
        </p:nvSpPr>
        <p:spPr bwMode="auto">
          <a:xfrm>
            <a:off x="6858000" y="48768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64" name="Line 63"/>
          <p:cNvSpPr>
            <a:spLocks noChangeShapeType="1"/>
          </p:cNvSpPr>
          <p:nvPr/>
        </p:nvSpPr>
        <p:spPr bwMode="auto">
          <a:xfrm>
            <a:off x="7543800" y="47244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65" name="Line 64"/>
          <p:cNvSpPr>
            <a:spLocks noChangeShapeType="1"/>
          </p:cNvSpPr>
          <p:nvPr/>
        </p:nvSpPr>
        <p:spPr bwMode="auto">
          <a:xfrm>
            <a:off x="7696200" y="39624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66" name="Line 65"/>
          <p:cNvSpPr>
            <a:spLocks noChangeShapeType="1"/>
          </p:cNvSpPr>
          <p:nvPr/>
        </p:nvSpPr>
        <p:spPr bwMode="auto">
          <a:xfrm>
            <a:off x="7543800" y="47244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67" name="Line 66"/>
          <p:cNvSpPr>
            <a:spLocks noChangeShapeType="1"/>
          </p:cNvSpPr>
          <p:nvPr/>
        </p:nvSpPr>
        <p:spPr bwMode="auto">
          <a:xfrm>
            <a:off x="7620000" y="48006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68" name="Line 67"/>
          <p:cNvSpPr>
            <a:spLocks noChangeShapeType="1"/>
          </p:cNvSpPr>
          <p:nvPr/>
        </p:nvSpPr>
        <p:spPr bwMode="auto">
          <a:xfrm>
            <a:off x="7696200" y="48768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69" name="Line 68"/>
          <p:cNvSpPr>
            <a:spLocks noChangeShapeType="1"/>
          </p:cNvSpPr>
          <p:nvPr/>
        </p:nvSpPr>
        <p:spPr bwMode="auto">
          <a:xfrm>
            <a:off x="4648200" y="990600"/>
            <a:ext cx="0" cy="6096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70" name="Text Box 69"/>
          <p:cNvSpPr txBox="1">
            <a:spLocks noChangeArrowheads="1"/>
          </p:cNvSpPr>
          <p:nvPr/>
        </p:nvSpPr>
        <p:spPr bwMode="auto">
          <a:xfrm>
            <a:off x="4708525" y="1158875"/>
            <a:ext cx="311150"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nSpc>
                <a:spcPct val="90000"/>
              </a:lnSpc>
              <a:spcBef>
                <a:spcPct val="30000"/>
              </a:spcBef>
              <a:buClr>
                <a:srgbClr val="008000"/>
              </a:buClr>
              <a:buSzPct val="70000"/>
              <a:buFont typeface="Wingdings" charset="0"/>
              <a:buNone/>
            </a:pPr>
            <a:r>
              <a:rPr lang="en-US" sz="1500" b="1"/>
              <a:t>V</a:t>
            </a:r>
          </a:p>
        </p:txBody>
      </p:sp>
      <p:sp>
        <p:nvSpPr>
          <p:cNvPr id="21571" name="Line 70"/>
          <p:cNvSpPr>
            <a:spLocks noChangeShapeType="1"/>
          </p:cNvSpPr>
          <p:nvPr/>
        </p:nvSpPr>
        <p:spPr bwMode="auto">
          <a:xfrm flipV="1">
            <a:off x="4343400" y="4114800"/>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72" name="Line 71"/>
          <p:cNvSpPr>
            <a:spLocks noChangeShapeType="1"/>
          </p:cNvSpPr>
          <p:nvPr/>
        </p:nvSpPr>
        <p:spPr bwMode="auto">
          <a:xfrm flipV="1">
            <a:off x="5105400" y="4114800"/>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73" name="Line 72"/>
          <p:cNvSpPr>
            <a:spLocks noChangeShapeType="1"/>
          </p:cNvSpPr>
          <p:nvPr/>
        </p:nvSpPr>
        <p:spPr bwMode="auto">
          <a:xfrm flipV="1">
            <a:off x="3505200" y="4114800"/>
            <a:ext cx="0" cy="4572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74" name="Text Box 73"/>
          <p:cNvSpPr txBox="1">
            <a:spLocks noChangeArrowheads="1"/>
          </p:cNvSpPr>
          <p:nvPr/>
        </p:nvSpPr>
        <p:spPr bwMode="auto">
          <a:xfrm>
            <a:off x="4343400" y="4191000"/>
            <a:ext cx="35814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nSpc>
                <a:spcPct val="90000"/>
              </a:lnSpc>
              <a:spcBef>
                <a:spcPct val="30000"/>
              </a:spcBef>
              <a:buClr>
                <a:srgbClr val="008000"/>
              </a:buClr>
              <a:buSzPct val="70000"/>
              <a:buFont typeface="Wingdings" charset="0"/>
              <a:buNone/>
            </a:pPr>
            <a:r>
              <a:rPr lang="en-US" b="1"/>
              <a:t>I</a:t>
            </a:r>
            <a:r>
              <a:rPr lang="en-US" b="1" baseline="-25000"/>
              <a:t>1</a:t>
            </a:r>
            <a:r>
              <a:rPr lang="en-US" b="1"/>
              <a:t>(t)      I</a:t>
            </a:r>
            <a:r>
              <a:rPr lang="en-US" b="1" baseline="-25000"/>
              <a:t>2</a:t>
            </a:r>
            <a:r>
              <a:rPr lang="en-US" b="1"/>
              <a:t>(t)         I</a:t>
            </a:r>
            <a:r>
              <a:rPr lang="en-US" b="1" baseline="-25000"/>
              <a:t>3</a:t>
            </a:r>
            <a:r>
              <a:rPr lang="en-US" b="1"/>
              <a:t>(t)       I</a:t>
            </a:r>
            <a:r>
              <a:rPr lang="en-US" b="1" baseline="-25000"/>
              <a:t>4</a:t>
            </a:r>
            <a:r>
              <a:rPr lang="en-US" b="1"/>
              <a:t>(t) </a:t>
            </a:r>
          </a:p>
        </p:txBody>
      </p:sp>
      <p:sp>
        <p:nvSpPr>
          <p:cNvPr id="21575" name="Line 74"/>
          <p:cNvSpPr>
            <a:spLocks noChangeShapeType="1"/>
          </p:cNvSpPr>
          <p:nvPr/>
        </p:nvSpPr>
        <p:spPr bwMode="auto">
          <a:xfrm>
            <a:off x="6019800" y="4191000"/>
            <a:ext cx="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76" name="Line 75"/>
          <p:cNvSpPr>
            <a:spLocks noChangeShapeType="1"/>
          </p:cNvSpPr>
          <p:nvPr/>
        </p:nvSpPr>
        <p:spPr bwMode="auto">
          <a:xfrm>
            <a:off x="6858000" y="4191000"/>
            <a:ext cx="0" cy="30480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1577" name="Rectangle 81"/>
          <p:cNvSpPr>
            <a:spLocks noChangeArrowheads="1"/>
          </p:cNvSpPr>
          <p:nvPr/>
        </p:nvSpPr>
        <p:spPr bwMode="auto">
          <a:xfrm>
            <a:off x="5029200" y="914400"/>
            <a:ext cx="3962400" cy="210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90000"/>
              </a:lnSpc>
              <a:spcBef>
                <a:spcPct val="50000"/>
              </a:spcBef>
              <a:buClr>
                <a:srgbClr val="008000"/>
              </a:buClr>
              <a:buSzPct val="70000"/>
              <a:buFont typeface="Wingdings" charset="0"/>
              <a:buNone/>
            </a:pPr>
            <a:r>
              <a:rPr lang="en-US" sz="1500" b="1" dirty="0">
                <a:solidFill>
                  <a:srgbClr val="008000"/>
                </a:solidFill>
              </a:rPr>
              <a:t>The charge induced on the individual strips is now depending on the position z</a:t>
            </a:r>
            <a:r>
              <a:rPr lang="en-US" sz="1500" b="1" baseline="-25000" dirty="0">
                <a:solidFill>
                  <a:srgbClr val="008000"/>
                </a:solidFill>
              </a:rPr>
              <a:t>0 </a:t>
            </a:r>
            <a:r>
              <a:rPr lang="en-US" sz="1500" b="1" dirty="0">
                <a:solidFill>
                  <a:srgbClr val="008000"/>
                </a:solidFill>
              </a:rPr>
              <a:t> of the charge.</a:t>
            </a:r>
          </a:p>
          <a:p>
            <a:pPr eaLnBrk="0" hangingPunct="0">
              <a:lnSpc>
                <a:spcPct val="90000"/>
              </a:lnSpc>
              <a:spcBef>
                <a:spcPct val="50000"/>
              </a:spcBef>
              <a:buClr>
                <a:srgbClr val="008000"/>
              </a:buClr>
              <a:buSzPct val="70000"/>
              <a:buFont typeface="Wingdings" charset="0"/>
              <a:buNone/>
            </a:pPr>
            <a:r>
              <a:rPr lang="en-US" sz="1500" b="1" dirty="0">
                <a:solidFill>
                  <a:srgbClr val="002060"/>
                </a:solidFill>
              </a:rPr>
              <a:t>If the charge is moving there are currents flowing between the strips and ground</a:t>
            </a:r>
            <a:r>
              <a:rPr lang="en-US" sz="1500" b="1" dirty="0">
                <a:solidFill>
                  <a:srgbClr val="008000"/>
                </a:solidFill>
              </a:rPr>
              <a:t>.</a:t>
            </a:r>
          </a:p>
          <a:p>
            <a:pPr eaLnBrk="0" hangingPunct="0">
              <a:lnSpc>
                <a:spcPct val="90000"/>
              </a:lnSpc>
              <a:spcBef>
                <a:spcPct val="50000"/>
              </a:spcBef>
              <a:buClr>
                <a:srgbClr val="008000"/>
              </a:buClr>
              <a:buSzPct val="70000"/>
              <a:buFont typeface="Wingdings" charset="0"/>
              <a:buNone/>
            </a:pPr>
            <a:r>
              <a:rPr lang="en-US" sz="1500" b="1" dirty="0">
                <a:solidFill>
                  <a:srgbClr val="008000"/>
                </a:solidFill>
                <a:sym typeface="Wingdings" charset="0"/>
              </a:rPr>
              <a:t> The </a:t>
            </a:r>
            <a:r>
              <a:rPr lang="en-US" sz="1500" b="1" dirty="0">
                <a:solidFill>
                  <a:srgbClr val="FF0000"/>
                </a:solidFill>
                <a:sym typeface="Wingdings" charset="0"/>
              </a:rPr>
              <a:t>movement </a:t>
            </a:r>
            <a:r>
              <a:rPr lang="en-US" sz="1500" b="1" dirty="0">
                <a:solidFill>
                  <a:srgbClr val="008000"/>
                </a:solidFill>
                <a:sym typeface="Wingdings" charset="0"/>
              </a:rPr>
              <a:t>of the charge </a:t>
            </a:r>
            <a:r>
              <a:rPr lang="en-US" sz="1500" b="1" dirty="0">
                <a:solidFill>
                  <a:srgbClr val="FF0000"/>
                </a:solidFill>
                <a:sym typeface="Wingdings" charset="0"/>
              </a:rPr>
              <a:t>induces </a:t>
            </a:r>
            <a:r>
              <a:rPr lang="en-US" sz="1500" b="1" dirty="0">
                <a:solidFill>
                  <a:srgbClr val="008000"/>
                </a:solidFill>
                <a:sym typeface="Wingdings" charset="0"/>
              </a:rPr>
              <a:t>a current. </a:t>
            </a:r>
          </a:p>
          <a:p>
            <a:pPr eaLnBrk="0" hangingPunct="0">
              <a:lnSpc>
                <a:spcPct val="90000"/>
              </a:lnSpc>
              <a:spcBef>
                <a:spcPct val="50000"/>
              </a:spcBef>
              <a:buClr>
                <a:srgbClr val="008000"/>
              </a:buClr>
              <a:buSzPct val="70000"/>
              <a:buFont typeface="Wingdings" charset="0"/>
              <a:buNone/>
            </a:pPr>
            <a:endParaRPr lang="en-US" sz="1500" b="1" dirty="0">
              <a:solidFill>
                <a:srgbClr val="009900"/>
              </a:solidFill>
            </a:endParaRPr>
          </a:p>
        </p:txBody>
      </p:sp>
      <p:sp>
        <p:nvSpPr>
          <p:cNvPr id="49232" name="Slide Number Placeholder 79"/>
          <p:cNvSpPr>
            <a:spLocks noGrp="1"/>
          </p:cNvSpPr>
          <p:nvPr>
            <p:ph type="sldNum" sz="quarter" idx="12"/>
          </p:nvPr>
        </p:nvSpPr>
        <p:spPr>
          <a:xfrm>
            <a:off x="6629400" y="6492875"/>
            <a:ext cx="2133600" cy="365125"/>
          </a:xfrm>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3D5BB918-A2F0-F14A-BE31-4B63BEDB1F2A}" type="slidenum">
              <a:rPr lang="en-US">
                <a:solidFill>
                  <a:srgbClr val="898989"/>
                </a:solidFill>
              </a:rPr>
              <a:pPr eaLnBrk="1" hangingPunct="1"/>
              <a:t>12</a:t>
            </a:fld>
            <a:endParaRPr lang="en-US">
              <a:solidFill>
                <a:srgbClr val="898989"/>
              </a:solidFill>
            </a:endParaRPr>
          </a:p>
        </p:txBody>
      </p:sp>
      <p:sp>
        <p:nvSpPr>
          <p:cNvPr id="21583" name="Rectangle 2"/>
          <p:cNvSpPr>
            <a:spLocks noChangeArrowheads="1"/>
          </p:cNvSpPr>
          <p:nvPr/>
        </p:nvSpPr>
        <p:spPr bwMode="auto">
          <a:xfrm>
            <a:off x="0" y="85725"/>
            <a:ext cx="9144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FF0000"/>
                </a:solidFill>
              </a:rPr>
              <a:t>Signal Induction by Moving Charges</a:t>
            </a:r>
          </a:p>
        </p:txBody>
      </p:sp>
      <p:sp>
        <p:nvSpPr>
          <p:cNvPr id="2" name="Date Placeholder 1"/>
          <p:cNvSpPr>
            <a:spLocks noGrp="1"/>
          </p:cNvSpPr>
          <p:nvPr>
            <p:ph type="dt" sz="half" idx="10"/>
          </p:nvPr>
        </p:nvSpPr>
        <p:spPr/>
        <p:txBody>
          <a:bodyPr/>
          <a:lstStyle/>
          <a:p>
            <a:r>
              <a:rPr lang="fr-CH" smtClean="0"/>
              <a:t>07/12/16</a:t>
            </a:r>
            <a:endParaRPr lang="en-US"/>
          </a:p>
        </p:txBody>
      </p:sp>
      <p:sp>
        <p:nvSpPr>
          <p:cNvPr id="3" name="Footer Placeholder 2"/>
          <p:cNvSpPr>
            <a:spLocks noGrp="1"/>
          </p:cNvSpPr>
          <p:nvPr>
            <p:ph type="ftr" sz="quarter" idx="11"/>
          </p:nvPr>
        </p:nvSpPr>
        <p:spPr/>
        <p:txBody>
          <a:bodyPr/>
          <a:lstStyle/>
          <a:p>
            <a:r>
              <a:rPr lang="en-US" smtClean="0"/>
              <a:t>6th Egyptian School</a:t>
            </a:r>
            <a:endParaRPr lang="en-US"/>
          </a:p>
        </p:txBody>
      </p:sp>
    </p:spTree>
    <p:extLst>
      <p:ext uri="{BB962C8B-B14F-4D97-AF65-F5344CB8AC3E}">
        <p14:creationId xmlns:p14="http://schemas.microsoft.com/office/powerpoint/2010/main" val="2698128935"/>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fr-CH" smtClean="0">
                <a:solidFill>
                  <a:srgbClr val="898989"/>
                </a:solidFill>
                <a:latin typeface="Calibri" charset="0"/>
              </a:rPr>
              <a:t>07/12/16</a:t>
            </a:r>
            <a:endParaRPr lang="en-US">
              <a:solidFill>
                <a:srgbClr val="898989"/>
              </a:solidFill>
              <a:latin typeface="Calibri" charset="0"/>
            </a:endParaRPr>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A9F6258D-5DBA-AC4C-A11F-5AFAE6FE886F}" type="slidenum">
              <a:rPr lang="en-US">
                <a:solidFill>
                  <a:srgbClr val="898989"/>
                </a:solidFill>
                <a:latin typeface="Calibri" charset="0"/>
              </a:rPr>
              <a:pPr eaLnBrk="1" hangingPunct="1"/>
              <a:t>13</a:t>
            </a:fld>
            <a:endParaRPr lang="en-US">
              <a:solidFill>
                <a:srgbClr val="898989"/>
              </a:solidFill>
              <a:latin typeface="Calibri" charset="0"/>
            </a:endParaRPr>
          </a:p>
        </p:txBody>
      </p:sp>
      <p:sp>
        <p:nvSpPr>
          <p:cNvPr id="26629" name="Rectangle 2"/>
          <p:cNvSpPr>
            <a:spLocks noChangeArrowheads="1"/>
          </p:cNvSpPr>
          <p:nvPr/>
        </p:nvSpPr>
        <p:spPr bwMode="auto">
          <a:xfrm>
            <a:off x="0" y="85725"/>
            <a:ext cx="9144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FF0000"/>
                </a:solidFill>
              </a:rPr>
              <a:t>Parallel Plate Chamber</a:t>
            </a:r>
          </a:p>
        </p:txBody>
      </p:sp>
      <p:grpSp>
        <p:nvGrpSpPr>
          <p:cNvPr id="26630" name="Group 50"/>
          <p:cNvGrpSpPr>
            <a:grpSpLocks/>
          </p:cNvGrpSpPr>
          <p:nvPr/>
        </p:nvGrpSpPr>
        <p:grpSpPr bwMode="auto">
          <a:xfrm>
            <a:off x="685800" y="838200"/>
            <a:ext cx="7391400" cy="2514600"/>
            <a:chOff x="214313" y="914401"/>
            <a:chExt cx="8320077" cy="4952993"/>
          </a:xfrm>
        </p:grpSpPr>
        <p:sp>
          <p:nvSpPr>
            <p:cNvPr id="26639" name="Line 4"/>
            <p:cNvSpPr>
              <a:spLocks noChangeShapeType="1"/>
            </p:cNvSpPr>
            <p:nvPr/>
          </p:nvSpPr>
          <p:spPr bwMode="auto">
            <a:xfrm>
              <a:off x="1295398" y="4038596"/>
              <a:ext cx="152400" cy="76199"/>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lIns="92075" tIns="46038" rIns="92075" bIns="46038"/>
            <a:lstStyle/>
            <a:p>
              <a:endParaRPr lang="en-US"/>
            </a:p>
          </p:txBody>
        </p:sp>
        <p:sp>
          <p:nvSpPr>
            <p:cNvPr id="26640" name="Freeform 5"/>
            <p:cNvSpPr>
              <a:spLocks/>
            </p:cNvSpPr>
            <p:nvPr/>
          </p:nvSpPr>
          <p:spPr bwMode="auto">
            <a:xfrm>
              <a:off x="1066799" y="3886196"/>
              <a:ext cx="1289049" cy="1944686"/>
            </a:xfrm>
            <a:custGeom>
              <a:avLst/>
              <a:gdLst>
                <a:gd name="T0" fmla="*/ 2147483647 w 812"/>
                <a:gd name="T1" fmla="*/ 2147483647 h 1225"/>
                <a:gd name="T2" fmla="*/ 2147483647 w 812"/>
                <a:gd name="T3" fmla="*/ 0 h 1225"/>
                <a:gd name="T4" fmla="*/ 2147483647 w 812"/>
                <a:gd name="T5" fmla="*/ 2147483647 h 1225"/>
                <a:gd name="T6" fmla="*/ 2147483647 w 812"/>
                <a:gd name="T7" fmla="*/ 2147483647 h 1225"/>
                <a:gd name="T8" fmla="*/ 2147483647 w 812"/>
                <a:gd name="T9" fmla="*/ 2147483647 h 1225"/>
                <a:gd name="T10" fmla="*/ 2147483647 w 812"/>
                <a:gd name="T11" fmla="*/ 2147483647 h 1225"/>
                <a:gd name="T12" fmla="*/ 2147483647 w 812"/>
                <a:gd name="T13" fmla="*/ 2147483647 h 1225"/>
                <a:gd name="T14" fmla="*/ 2147483647 w 812"/>
                <a:gd name="T15" fmla="*/ 2147483647 h 1225"/>
                <a:gd name="T16" fmla="*/ 2147483647 w 812"/>
                <a:gd name="T17" fmla="*/ 2147483647 h 1225"/>
                <a:gd name="T18" fmla="*/ 0 w 812"/>
                <a:gd name="T19" fmla="*/ 2147483647 h 1225"/>
                <a:gd name="T20" fmla="*/ 2147483647 w 812"/>
                <a:gd name="T21" fmla="*/ 2147483647 h 1225"/>
                <a:gd name="T22" fmla="*/ 0 w 812"/>
                <a:gd name="T23" fmla="*/ 2147483647 h 122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12"/>
                <a:gd name="T37" fmla="*/ 0 h 1225"/>
                <a:gd name="T38" fmla="*/ 812 w 812"/>
                <a:gd name="T39" fmla="*/ 1225 h 122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12" h="1225">
                  <a:moveTo>
                    <a:pt x="812" y="57"/>
                  </a:moveTo>
                  <a:cubicBezTo>
                    <a:pt x="760" y="17"/>
                    <a:pt x="716" y="10"/>
                    <a:pt x="651" y="0"/>
                  </a:cubicBezTo>
                  <a:cubicBezTo>
                    <a:pt x="546" y="11"/>
                    <a:pt x="450" y="49"/>
                    <a:pt x="349" y="76"/>
                  </a:cubicBezTo>
                  <a:cubicBezTo>
                    <a:pt x="317" y="97"/>
                    <a:pt x="301" y="124"/>
                    <a:pt x="274" y="151"/>
                  </a:cubicBezTo>
                  <a:cubicBezTo>
                    <a:pt x="258" y="196"/>
                    <a:pt x="234" y="243"/>
                    <a:pt x="207" y="283"/>
                  </a:cubicBezTo>
                  <a:cubicBezTo>
                    <a:pt x="181" y="393"/>
                    <a:pt x="218" y="258"/>
                    <a:pt x="179" y="349"/>
                  </a:cubicBezTo>
                  <a:cubicBezTo>
                    <a:pt x="164" y="385"/>
                    <a:pt x="157" y="427"/>
                    <a:pt x="141" y="463"/>
                  </a:cubicBezTo>
                  <a:cubicBezTo>
                    <a:pt x="131" y="486"/>
                    <a:pt x="115" y="506"/>
                    <a:pt x="104" y="529"/>
                  </a:cubicBezTo>
                  <a:cubicBezTo>
                    <a:pt x="88" y="604"/>
                    <a:pt x="61" y="671"/>
                    <a:pt x="47" y="746"/>
                  </a:cubicBezTo>
                  <a:cubicBezTo>
                    <a:pt x="42" y="866"/>
                    <a:pt x="62" y="963"/>
                    <a:pt x="0" y="1058"/>
                  </a:cubicBezTo>
                  <a:cubicBezTo>
                    <a:pt x="6" y="1106"/>
                    <a:pt x="14" y="1136"/>
                    <a:pt x="28" y="1180"/>
                  </a:cubicBezTo>
                  <a:cubicBezTo>
                    <a:pt x="17" y="1225"/>
                    <a:pt x="31" y="1224"/>
                    <a:pt x="0" y="1209"/>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2075" tIns="46038" rIns="92075" bIns="46038"/>
            <a:lstStyle/>
            <a:p>
              <a:endParaRPr lang="en-US"/>
            </a:p>
          </p:txBody>
        </p:sp>
        <p:sp>
          <p:nvSpPr>
            <p:cNvPr id="26641" name="Oval 9"/>
            <p:cNvSpPr>
              <a:spLocks noChangeArrowheads="1"/>
            </p:cNvSpPr>
            <p:nvPr/>
          </p:nvSpPr>
          <p:spPr bwMode="auto">
            <a:xfrm>
              <a:off x="4190997" y="3390896"/>
              <a:ext cx="140469" cy="190501"/>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p>
              <a:endParaRPr lang="en-US"/>
            </a:p>
          </p:txBody>
        </p:sp>
        <p:sp>
          <p:nvSpPr>
            <p:cNvPr id="26642" name="Text Box 14"/>
            <p:cNvSpPr txBox="1">
              <a:spLocks noChangeArrowheads="1"/>
            </p:cNvSpPr>
            <p:nvPr/>
          </p:nvSpPr>
          <p:spPr bwMode="auto">
            <a:xfrm>
              <a:off x="3733796" y="3276597"/>
              <a:ext cx="343042"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nSpc>
                  <a:spcPct val="90000"/>
                </a:lnSpc>
                <a:spcBef>
                  <a:spcPct val="30000"/>
                </a:spcBef>
                <a:buClr>
                  <a:srgbClr val="008000"/>
                </a:buClr>
                <a:buSzPct val="70000"/>
                <a:buFont typeface="Wingdings" charset="0"/>
                <a:buNone/>
              </a:pPr>
              <a:r>
                <a:rPr lang="en-US" sz="2000" b="1">
                  <a:solidFill>
                    <a:srgbClr val="FF0000"/>
                  </a:solidFill>
                </a:rPr>
                <a:t>q</a:t>
              </a:r>
            </a:p>
          </p:txBody>
        </p:sp>
        <p:grpSp>
          <p:nvGrpSpPr>
            <p:cNvPr id="26643" name="Group 28"/>
            <p:cNvGrpSpPr>
              <a:grpSpLocks/>
            </p:cNvGrpSpPr>
            <p:nvPr/>
          </p:nvGrpSpPr>
          <p:grpSpPr bwMode="auto">
            <a:xfrm>
              <a:off x="228600" y="4952996"/>
              <a:ext cx="8229591" cy="914398"/>
              <a:chOff x="228600" y="4953000"/>
              <a:chExt cx="8229600" cy="914400"/>
            </a:xfrm>
          </p:grpSpPr>
          <p:sp>
            <p:nvSpPr>
              <p:cNvPr id="26665" name="Line 6"/>
              <p:cNvSpPr>
                <a:spLocks noChangeShapeType="1"/>
              </p:cNvSpPr>
              <p:nvPr/>
            </p:nvSpPr>
            <p:spPr bwMode="auto">
              <a:xfrm>
                <a:off x="228600" y="4953000"/>
                <a:ext cx="8229600" cy="1588"/>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6666" name="Line 15"/>
              <p:cNvSpPr>
                <a:spLocks noChangeShapeType="1"/>
              </p:cNvSpPr>
              <p:nvPr/>
            </p:nvSpPr>
            <p:spPr bwMode="auto">
              <a:xfrm>
                <a:off x="4191000" y="57150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6667" name="Line 16"/>
              <p:cNvSpPr>
                <a:spLocks noChangeShapeType="1"/>
              </p:cNvSpPr>
              <p:nvPr/>
            </p:nvSpPr>
            <p:spPr bwMode="auto">
              <a:xfrm>
                <a:off x="4343400" y="49530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6668" name="Line 17"/>
              <p:cNvSpPr>
                <a:spLocks noChangeShapeType="1"/>
              </p:cNvSpPr>
              <p:nvPr/>
            </p:nvSpPr>
            <p:spPr bwMode="auto">
              <a:xfrm>
                <a:off x="4191000" y="57150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6669" name="Line 18"/>
              <p:cNvSpPr>
                <a:spLocks noChangeShapeType="1"/>
              </p:cNvSpPr>
              <p:nvPr/>
            </p:nvSpPr>
            <p:spPr bwMode="auto">
              <a:xfrm>
                <a:off x="4267200" y="57912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6670" name="Line 19"/>
              <p:cNvSpPr>
                <a:spLocks noChangeShapeType="1"/>
              </p:cNvSpPr>
              <p:nvPr/>
            </p:nvSpPr>
            <p:spPr bwMode="auto">
              <a:xfrm>
                <a:off x="4343400" y="58674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grpSp>
        <p:sp>
          <p:nvSpPr>
            <p:cNvPr id="26644" name="Text Box 24"/>
            <p:cNvSpPr txBox="1">
              <a:spLocks noChangeArrowheads="1"/>
            </p:cNvSpPr>
            <p:nvPr/>
          </p:nvSpPr>
          <p:spPr bwMode="auto">
            <a:xfrm>
              <a:off x="6994517" y="3846509"/>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endParaRPr lang="en-US"/>
            </a:p>
          </p:txBody>
        </p:sp>
        <p:grpSp>
          <p:nvGrpSpPr>
            <p:cNvPr id="26645" name="Group 24"/>
            <p:cNvGrpSpPr>
              <a:grpSpLocks/>
            </p:cNvGrpSpPr>
            <p:nvPr/>
          </p:nvGrpSpPr>
          <p:grpSpPr bwMode="auto">
            <a:xfrm>
              <a:off x="214313" y="4006850"/>
              <a:ext cx="8212128" cy="855663"/>
              <a:chOff x="214313" y="3854453"/>
              <a:chExt cx="8212137" cy="855664"/>
            </a:xfrm>
          </p:grpSpPr>
          <p:sp>
            <p:nvSpPr>
              <p:cNvPr id="26" name="Freeform 8"/>
              <p:cNvSpPr>
                <a:spLocks/>
              </p:cNvSpPr>
              <p:nvPr/>
            </p:nvSpPr>
            <p:spPr bwMode="auto">
              <a:xfrm>
                <a:off x="214313" y="3854453"/>
                <a:ext cx="4770438" cy="855664"/>
              </a:xfrm>
              <a:custGeom>
                <a:avLst/>
                <a:gdLst>
                  <a:gd name="T0" fmla="*/ 0 w 3005"/>
                  <a:gd name="T1" fmla="*/ 539 h 539"/>
                  <a:gd name="T2" fmla="*/ 99 w 3005"/>
                  <a:gd name="T3" fmla="*/ 539 h 539"/>
                  <a:gd name="T4" fmla="*/ 212 w 3005"/>
                  <a:gd name="T5" fmla="*/ 539 h 539"/>
                  <a:gd name="T6" fmla="*/ 326 w 3005"/>
                  <a:gd name="T7" fmla="*/ 539 h 539"/>
                  <a:gd name="T8" fmla="*/ 439 w 3005"/>
                  <a:gd name="T9" fmla="*/ 539 h 539"/>
                  <a:gd name="T10" fmla="*/ 645 w 3005"/>
                  <a:gd name="T11" fmla="*/ 539 h 539"/>
                  <a:gd name="T12" fmla="*/ 758 w 3005"/>
                  <a:gd name="T13" fmla="*/ 539 h 539"/>
                  <a:gd name="T14" fmla="*/ 857 w 3005"/>
                  <a:gd name="T15" fmla="*/ 532 h 539"/>
                  <a:gd name="T16" fmla="*/ 963 w 3005"/>
                  <a:gd name="T17" fmla="*/ 532 h 539"/>
                  <a:gd name="T18" fmla="*/ 1077 w 3005"/>
                  <a:gd name="T19" fmla="*/ 532 h 539"/>
                  <a:gd name="T20" fmla="*/ 1183 w 3005"/>
                  <a:gd name="T21" fmla="*/ 532 h 539"/>
                  <a:gd name="T22" fmla="*/ 1297 w 3005"/>
                  <a:gd name="T23" fmla="*/ 525 h 539"/>
                  <a:gd name="T24" fmla="*/ 1403 w 3005"/>
                  <a:gd name="T25" fmla="*/ 518 h 539"/>
                  <a:gd name="T26" fmla="*/ 1502 w 3005"/>
                  <a:gd name="T27" fmla="*/ 518 h 539"/>
                  <a:gd name="T28" fmla="*/ 1608 w 3005"/>
                  <a:gd name="T29" fmla="*/ 503 h 539"/>
                  <a:gd name="T30" fmla="*/ 1715 w 3005"/>
                  <a:gd name="T31" fmla="*/ 496 h 539"/>
                  <a:gd name="T32" fmla="*/ 1764 w 3005"/>
                  <a:gd name="T33" fmla="*/ 489 h 539"/>
                  <a:gd name="T34" fmla="*/ 1814 w 3005"/>
                  <a:gd name="T35" fmla="*/ 482 h 539"/>
                  <a:gd name="T36" fmla="*/ 1871 w 3005"/>
                  <a:gd name="T37" fmla="*/ 468 h 539"/>
                  <a:gd name="T38" fmla="*/ 1927 w 3005"/>
                  <a:gd name="T39" fmla="*/ 454 h 539"/>
                  <a:gd name="T40" fmla="*/ 1984 w 3005"/>
                  <a:gd name="T41" fmla="*/ 440 h 539"/>
                  <a:gd name="T42" fmla="*/ 2041 w 3005"/>
                  <a:gd name="T43" fmla="*/ 411 h 539"/>
                  <a:gd name="T44" fmla="*/ 2140 w 3005"/>
                  <a:gd name="T45" fmla="*/ 362 h 539"/>
                  <a:gd name="T46" fmla="*/ 2190 w 3005"/>
                  <a:gd name="T47" fmla="*/ 326 h 539"/>
                  <a:gd name="T48" fmla="*/ 2246 w 3005"/>
                  <a:gd name="T49" fmla="*/ 277 h 539"/>
                  <a:gd name="T50" fmla="*/ 2360 w 3005"/>
                  <a:gd name="T51" fmla="*/ 163 h 539"/>
                  <a:gd name="T52" fmla="*/ 2423 w 3005"/>
                  <a:gd name="T53" fmla="*/ 99 h 539"/>
                  <a:gd name="T54" fmla="*/ 2480 w 3005"/>
                  <a:gd name="T55" fmla="*/ 50 h 539"/>
                  <a:gd name="T56" fmla="*/ 2501 w 3005"/>
                  <a:gd name="T57" fmla="*/ 29 h 539"/>
                  <a:gd name="T58" fmla="*/ 2530 w 3005"/>
                  <a:gd name="T59" fmla="*/ 14 h 539"/>
                  <a:gd name="T60" fmla="*/ 2544 w 3005"/>
                  <a:gd name="T61" fmla="*/ 7 h 539"/>
                  <a:gd name="T62" fmla="*/ 2551 w 3005"/>
                  <a:gd name="T63" fmla="*/ 7 h 539"/>
                  <a:gd name="T64" fmla="*/ 2558 w 3005"/>
                  <a:gd name="T65" fmla="*/ 0 h 539"/>
                  <a:gd name="T66" fmla="*/ 2565 w 3005"/>
                  <a:gd name="T67" fmla="*/ 0 h 539"/>
                  <a:gd name="T68" fmla="*/ 2572 w 3005"/>
                  <a:gd name="T69" fmla="*/ 0 h 539"/>
                  <a:gd name="T70" fmla="*/ 2579 w 3005"/>
                  <a:gd name="T71" fmla="*/ 0 h 539"/>
                  <a:gd name="T72" fmla="*/ 2579 w 3005"/>
                  <a:gd name="T73" fmla="*/ 0 h 539"/>
                  <a:gd name="T74" fmla="*/ 2586 w 3005"/>
                  <a:gd name="T75" fmla="*/ 0 h 539"/>
                  <a:gd name="T76" fmla="*/ 2594 w 3005"/>
                  <a:gd name="T77" fmla="*/ 0 h 539"/>
                  <a:gd name="T78" fmla="*/ 2601 w 3005"/>
                  <a:gd name="T79" fmla="*/ 0 h 539"/>
                  <a:gd name="T80" fmla="*/ 2608 w 3005"/>
                  <a:gd name="T81" fmla="*/ 0 h 539"/>
                  <a:gd name="T82" fmla="*/ 2615 w 3005"/>
                  <a:gd name="T83" fmla="*/ 0 h 539"/>
                  <a:gd name="T84" fmla="*/ 2622 w 3005"/>
                  <a:gd name="T85" fmla="*/ 7 h 539"/>
                  <a:gd name="T86" fmla="*/ 2636 w 3005"/>
                  <a:gd name="T87" fmla="*/ 7 h 539"/>
                  <a:gd name="T88" fmla="*/ 2657 w 3005"/>
                  <a:gd name="T89" fmla="*/ 22 h 539"/>
                  <a:gd name="T90" fmla="*/ 2686 w 3005"/>
                  <a:gd name="T91" fmla="*/ 36 h 539"/>
                  <a:gd name="T92" fmla="*/ 2742 w 3005"/>
                  <a:gd name="T93" fmla="*/ 92 h 539"/>
                  <a:gd name="T94" fmla="*/ 2792 w 3005"/>
                  <a:gd name="T95" fmla="*/ 142 h 539"/>
                  <a:gd name="T96" fmla="*/ 2898 w 3005"/>
                  <a:gd name="T97" fmla="*/ 248 h 539"/>
                  <a:gd name="T98" fmla="*/ 3005 w 3005"/>
                  <a:gd name="T99" fmla="*/ 340 h 53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005"/>
                  <a:gd name="T151" fmla="*/ 0 h 539"/>
                  <a:gd name="T152" fmla="*/ 3005 w 3005"/>
                  <a:gd name="T153" fmla="*/ 539 h 53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005" h="539">
                    <a:moveTo>
                      <a:pt x="0" y="539"/>
                    </a:moveTo>
                    <a:lnTo>
                      <a:pt x="99" y="539"/>
                    </a:lnTo>
                    <a:lnTo>
                      <a:pt x="212" y="539"/>
                    </a:lnTo>
                    <a:lnTo>
                      <a:pt x="326" y="539"/>
                    </a:lnTo>
                    <a:lnTo>
                      <a:pt x="439" y="539"/>
                    </a:lnTo>
                    <a:lnTo>
                      <a:pt x="645" y="539"/>
                    </a:lnTo>
                    <a:lnTo>
                      <a:pt x="758" y="539"/>
                    </a:lnTo>
                    <a:lnTo>
                      <a:pt x="857" y="532"/>
                    </a:lnTo>
                    <a:lnTo>
                      <a:pt x="963" y="532"/>
                    </a:lnTo>
                    <a:lnTo>
                      <a:pt x="1077" y="532"/>
                    </a:lnTo>
                    <a:lnTo>
                      <a:pt x="1183" y="532"/>
                    </a:lnTo>
                    <a:lnTo>
                      <a:pt x="1297" y="525"/>
                    </a:lnTo>
                    <a:lnTo>
                      <a:pt x="1403" y="518"/>
                    </a:lnTo>
                    <a:lnTo>
                      <a:pt x="1502" y="518"/>
                    </a:lnTo>
                    <a:lnTo>
                      <a:pt x="1608" y="503"/>
                    </a:lnTo>
                    <a:lnTo>
                      <a:pt x="1715" y="496"/>
                    </a:lnTo>
                    <a:lnTo>
                      <a:pt x="1764" y="489"/>
                    </a:lnTo>
                    <a:lnTo>
                      <a:pt x="1814" y="482"/>
                    </a:lnTo>
                    <a:lnTo>
                      <a:pt x="1871" y="468"/>
                    </a:lnTo>
                    <a:lnTo>
                      <a:pt x="1927" y="454"/>
                    </a:lnTo>
                    <a:lnTo>
                      <a:pt x="1984" y="440"/>
                    </a:lnTo>
                    <a:lnTo>
                      <a:pt x="2041" y="411"/>
                    </a:lnTo>
                    <a:lnTo>
                      <a:pt x="2140" y="362"/>
                    </a:lnTo>
                    <a:lnTo>
                      <a:pt x="2190" y="326"/>
                    </a:lnTo>
                    <a:lnTo>
                      <a:pt x="2246" y="277"/>
                    </a:lnTo>
                    <a:lnTo>
                      <a:pt x="2360" y="163"/>
                    </a:lnTo>
                    <a:lnTo>
                      <a:pt x="2423" y="99"/>
                    </a:lnTo>
                    <a:lnTo>
                      <a:pt x="2480" y="50"/>
                    </a:lnTo>
                    <a:lnTo>
                      <a:pt x="2501" y="29"/>
                    </a:lnTo>
                    <a:lnTo>
                      <a:pt x="2530" y="14"/>
                    </a:lnTo>
                    <a:lnTo>
                      <a:pt x="2544" y="7"/>
                    </a:lnTo>
                    <a:lnTo>
                      <a:pt x="2551" y="7"/>
                    </a:lnTo>
                    <a:lnTo>
                      <a:pt x="2558" y="0"/>
                    </a:lnTo>
                    <a:lnTo>
                      <a:pt x="2565" y="0"/>
                    </a:lnTo>
                    <a:lnTo>
                      <a:pt x="2572" y="0"/>
                    </a:lnTo>
                    <a:lnTo>
                      <a:pt x="2579" y="0"/>
                    </a:lnTo>
                    <a:lnTo>
                      <a:pt x="2586" y="0"/>
                    </a:lnTo>
                    <a:lnTo>
                      <a:pt x="2594" y="0"/>
                    </a:lnTo>
                    <a:lnTo>
                      <a:pt x="2601" y="0"/>
                    </a:lnTo>
                    <a:lnTo>
                      <a:pt x="2608" y="0"/>
                    </a:lnTo>
                    <a:lnTo>
                      <a:pt x="2615" y="0"/>
                    </a:lnTo>
                    <a:lnTo>
                      <a:pt x="2622" y="7"/>
                    </a:lnTo>
                    <a:lnTo>
                      <a:pt x="2636" y="7"/>
                    </a:lnTo>
                    <a:lnTo>
                      <a:pt x="2657" y="22"/>
                    </a:lnTo>
                    <a:lnTo>
                      <a:pt x="2686" y="36"/>
                    </a:lnTo>
                    <a:lnTo>
                      <a:pt x="2742" y="92"/>
                    </a:lnTo>
                    <a:lnTo>
                      <a:pt x="2792" y="142"/>
                    </a:lnTo>
                    <a:lnTo>
                      <a:pt x="2898" y="248"/>
                    </a:lnTo>
                    <a:lnTo>
                      <a:pt x="3005" y="340"/>
                    </a:lnTo>
                  </a:path>
                </a:pathLst>
              </a:custGeom>
              <a:noFill/>
              <a:ln w="38100">
                <a:solidFill>
                  <a:schemeClr val="accent1"/>
                </a:solidFill>
                <a:miter lim="800000"/>
                <a:headEnd/>
                <a:tailEnd/>
              </a:ln>
              <a:effectLst>
                <a:outerShdw blurRad="63500" dist="23000" dir="5400000" rotWithShape="0">
                  <a:srgbClr val="000000">
                    <a:alpha val="34999"/>
                  </a:srgbClr>
                </a:outerShdw>
              </a:effectLst>
              <a:extLst>
                <a:ext uri="{909E8E84-426E-40dd-AFC4-6F175D3DCCD1}">
                  <a14:hiddenFill xmlns:a14="http://schemas.microsoft.com/office/drawing/2010/main">
                    <a:solidFill>
                      <a:srgbClr val="FFFFFF"/>
                    </a:solidFill>
                  </a14:hiddenFill>
                </a:ext>
              </a:extLst>
            </p:spPr>
            <p:txBody>
              <a:bodyPr/>
              <a:lstStyle/>
              <a:p>
                <a:pPr>
                  <a:defRPr/>
                </a:pPr>
                <a:endParaRPr lang="en-US">
                  <a:latin typeface="+mn-lt"/>
                  <a:ea typeface="+mn-ea"/>
                </a:endParaRPr>
              </a:p>
            </p:txBody>
          </p:sp>
          <p:sp>
            <p:nvSpPr>
              <p:cNvPr id="27" name="Freeform 9"/>
              <p:cNvSpPr>
                <a:spLocks/>
              </p:cNvSpPr>
              <p:nvPr/>
            </p:nvSpPr>
            <p:spPr bwMode="auto">
              <a:xfrm>
                <a:off x="4984750" y="4394204"/>
                <a:ext cx="3441700" cy="315913"/>
              </a:xfrm>
              <a:custGeom>
                <a:avLst/>
                <a:gdLst>
                  <a:gd name="T0" fmla="*/ 0 w 2168"/>
                  <a:gd name="T1" fmla="*/ 0 h 199"/>
                  <a:gd name="T2" fmla="*/ 56 w 2168"/>
                  <a:gd name="T3" fmla="*/ 36 h 199"/>
                  <a:gd name="T4" fmla="*/ 113 w 2168"/>
                  <a:gd name="T5" fmla="*/ 64 h 199"/>
                  <a:gd name="T6" fmla="*/ 226 w 2168"/>
                  <a:gd name="T7" fmla="*/ 107 h 199"/>
                  <a:gd name="T8" fmla="*/ 283 w 2168"/>
                  <a:gd name="T9" fmla="*/ 121 h 199"/>
                  <a:gd name="T10" fmla="*/ 333 w 2168"/>
                  <a:gd name="T11" fmla="*/ 135 h 199"/>
                  <a:gd name="T12" fmla="*/ 439 w 2168"/>
                  <a:gd name="T13" fmla="*/ 156 h 199"/>
                  <a:gd name="T14" fmla="*/ 489 w 2168"/>
                  <a:gd name="T15" fmla="*/ 156 h 199"/>
                  <a:gd name="T16" fmla="*/ 545 w 2168"/>
                  <a:gd name="T17" fmla="*/ 163 h 199"/>
                  <a:gd name="T18" fmla="*/ 644 w 2168"/>
                  <a:gd name="T19" fmla="*/ 170 h 199"/>
                  <a:gd name="T20" fmla="*/ 751 w 2168"/>
                  <a:gd name="T21" fmla="*/ 178 h 199"/>
                  <a:gd name="T22" fmla="*/ 850 w 2168"/>
                  <a:gd name="T23" fmla="*/ 185 h 199"/>
                  <a:gd name="T24" fmla="*/ 963 w 2168"/>
                  <a:gd name="T25" fmla="*/ 185 h 199"/>
                  <a:gd name="T26" fmla="*/ 1063 w 2168"/>
                  <a:gd name="T27" fmla="*/ 192 h 199"/>
                  <a:gd name="T28" fmla="*/ 1169 w 2168"/>
                  <a:gd name="T29" fmla="*/ 192 h 199"/>
                  <a:gd name="T30" fmla="*/ 1282 w 2168"/>
                  <a:gd name="T31" fmla="*/ 192 h 199"/>
                  <a:gd name="T32" fmla="*/ 1389 w 2168"/>
                  <a:gd name="T33" fmla="*/ 199 h 199"/>
                  <a:gd name="T34" fmla="*/ 1502 w 2168"/>
                  <a:gd name="T35" fmla="*/ 199 h 199"/>
                  <a:gd name="T36" fmla="*/ 1708 w 2168"/>
                  <a:gd name="T37" fmla="*/ 199 h 199"/>
                  <a:gd name="T38" fmla="*/ 1814 w 2168"/>
                  <a:gd name="T39" fmla="*/ 199 h 199"/>
                  <a:gd name="T40" fmla="*/ 1927 w 2168"/>
                  <a:gd name="T41" fmla="*/ 199 h 199"/>
                  <a:gd name="T42" fmla="*/ 2154 w 2168"/>
                  <a:gd name="T43" fmla="*/ 199 h 199"/>
                  <a:gd name="T44" fmla="*/ 2168 w 2168"/>
                  <a:gd name="T45" fmla="*/ 199 h 19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168"/>
                  <a:gd name="T70" fmla="*/ 0 h 199"/>
                  <a:gd name="T71" fmla="*/ 2168 w 2168"/>
                  <a:gd name="T72" fmla="*/ 199 h 19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168" h="199">
                    <a:moveTo>
                      <a:pt x="0" y="0"/>
                    </a:moveTo>
                    <a:lnTo>
                      <a:pt x="56" y="36"/>
                    </a:lnTo>
                    <a:lnTo>
                      <a:pt x="113" y="64"/>
                    </a:lnTo>
                    <a:lnTo>
                      <a:pt x="226" y="107"/>
                    </a:lnTo>
                    <a:lnTo>
                      <a:pt x="283" y="121"/>
                    </a:lnTo>
                    <a:lnTo>
                      <a:pt x="333" y="135"/>
                    </a:lnTo>
                    <a:lnTo>
                      <a:pt x="439" y="156"/>
                    </a:lnTo>
                    <a:lnTo>
                      <a:pt x="489" y="156"/>
                    </a:lnTo>
                    <a:lnTo>
                      <a:pt x="545" y="163"/>
                    </a:lnTo>
                    <a:lnTo>
                      <a:pt x="644" y="170"/>
                    </a:lnTo>
                    <a:lnTo>
                      <a:pt x="751" y="178"/>
                    </a:lnTo>
                    <a:lnTo>
                      <a:pt x="850" y="185"/>
                    </a:lnTo>
                    <a:lnTo>
                      <a:pt x="963" y="185"/>
                    </a:lnTo>
                    <a:lnTo>
                      <a:pt x="1063" y="192"/>
                    </a:lnTo>
                    <a:lnTo>
                      <a:pt x="1169" y="192"/>
                    </a:lnTo>
                    <a:lnTo>
                      <a:pt x="1282" y="192"/>
                    </a:lnTo>
                    <a:lnTo>
                      <a:pt x="1389" y="199"/>
                    </a:lnTo>
                    <a:lnTo>
                      <a:pt x="1502" y="199"/>
                    </a:lnTo>
                    <a:lnTo>
                      <a:pt x="1708" y="199"/>
                    </a:lnTo>
                    <a:lnTo>
                      <a:pt x="1814" y="199"/>
                    </a:lnTo>
                    <a:lnTo>
                      <a:pt x="1927" y="199"/>
                    </a:lnTo>
                    <a:lnTo>
                      <a:pt x="2154" y="199"/>
                    </a:lnTo>
                    <a:lnTo>
                      <a:pt x="2168" y="199"/>
                    </a:lnTo>
                  </a:path>
                </a:pathLst>
              </a:custGeom>
              <a:noFill/>
              <a:ln w="38100">
                <a:solidFill>
                  <a:schemeClr val="accent1"/>
                </a:solidFill>
                <a:miter lim="800000"/>
                <a:headEnd/>
                <a:tailEnd/>
              </a:ln>
              <a:effectLst>
                <a:outerShdw blurRad="63500" dist="23000" dir="5400000" rotWithShape="0">
                  <a:srgbClr val="000000">
                    <a:alpha val="34999"/>
                  </a:srgbClr>
                </a:outerShdw>
              </a:effectLst>
              <a:extLst>
                <a:ext uri="{909E8E84-426E-40dd-AFC4-6F175D3DCCD1}">
                  <a14:hiddenFill xmlns:a14="http://schemas.microsoft.com/office/drawing/2010/main">
                    <a:solidFill>
                      <a:srgbClr val="FFFFFF"/>
                    </a:solidFill>
                  </a14:hiddenFill>
                </a:ext>
              </a:extLst>
            </p:spPr>
            <p:txBody>
              <a:bodyPr/>
              <a:lstStyle/>
              <a:p>
                <a:pPr>
                  <a:defRPr/>
                </a:pPr>
                <a:endParaRPr lang="en-US">
                  <a:latin typeface="+mn-lt"/>
                  <a:ea typeface="+mn-ea"/>
                </a:endParaRPr>
              </a:p>
            </p:txBody>
          </p:sp>
        </p:grpSp>
        <p:grpSp>
          <p:nvGrpSpPr>
            <p:cNvPr id="26646" name="Group 29"/>
            <p:cNvGrpSpPr>
              <a:grpSpLocks/>
            </p:cNvGrpSpPr>
            <p:nvPr/>
          </p:nvGrpSpPr>
          <p:grpSpPr bwMode="auto">
            <a:xfrm rot="10800000">
              <a:off x="304799" y="914401"/>
              <a:ext cx="8229591" cy="914398"/>
              <a:chOff x="228600" y="4953000"/>
              <a:chExt cx="8229600" cy="914400"/>
            </a:xfrm>
          </p:grpSpPr>
          <p:sp>
            <p:nvSpPr>
              <p:cNvPr id="26657" name="Line 6"/>
              <p:cNvSpPr>
                <a:spLocks noChangeShapeType="1"/>
              </p:cNvSpPr>
              <p:nvPr/>
            </p:nvSpPr>
            <p:spPr bwMode="auto">
              <a:xfrm>
                <a:off x="228600" y="4953000"/>
                <a:ext cx="8229600" cy="1588"/>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6658" name="Line 15"/>
              <p:cNvSpPr>
                <a:spLocks noChangeShapeType="1"/>
              </p:cNvSpPr>
              <p:nvPr/>
            </p:nvSpPr>
            <p:spPr bwMode="auto">
              <a:xfrm>
                <a:off x="4191000" y="57150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6659" name="Line 16"/>
              <p:cNvSpPr>
                <a:spLocks noChangeShapeType="1"/>
              </p:cNvSpPr>
              <p:nvPr/>
            </p:nvSpPr>
            <p:spPr bwMode="auto">
              <a:xfrm>
                <a:off x="4343400" y="49530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6660" name="Line 17"/>
              <p:cNvSpPr>
                <a:spLocks noChangeShapeType="1"/>
              </p:cNvSpPr>
              <p:nvPr/>
            </p:nvSpPr>
            <p:spPr bwMode="auto">
              <a:xfrm>
                <a:off x="4191000" y="57150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6661" name="Line 18"/>
              <p:cNvSpPr>
                <a:spLocks noChangeShapeType="1"/>
              </p:cNvSpPr>
              <p:nvPr/>
            </p:nvSpPr>
            <p:spPr bwMode="auto">
              <a:xfrm>
                <a:off x="4267200" y="57912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6662" name="Line 19"/>
              <p:cNvSpPr>
                <a:spLocks noChangeShapeType="1"/>
              </p:cNvSpPr>
              <p:nvPr/>
            </p:nvSpPr>
            <p:spPr bwMode="auto">
              <a:xfrm>
                <a:off x="4343400" y="58674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grpSp>
        <p:grpSp>
          <p:nvGrpSpPr>
            <p:cNvPr id="26647" name="Group 36"/>
            <p:cNvGrpSpPr>
              <a:grpSpLocks/>
            </p:cNvGrpSpPr>
            <p:nvPr/>
          </p:nvGrpSpPr>
          <p:grpSpPr bwMode="auto">
            <a:xfrm rot="10800000">
              <a:off x="228600" y="1904999"/>
              <a:ext cx="8212127" cy="855663"/>
              <a:chOff x="214313" y="3854453"/>
              <a:chExt cx="8212137" cy="855664"/>
            </a:xfrm>
          </p:grpSpPr>
          <p:sp>
            <p:nvSpPr>
              <p:cNvPr id="38" name="Freeform 8"/>
              <p:cNvSpPr>
                <a:spLocks/>
              </p:cNvSpPr>
              <p:nvPr/>
            </p:nvSpPr>
            <p:spPr bwMode="auto">
              <a:xfrm>
                <a:off x="214313" y="3854453"/>
                <a:ext cx="4770438" cy="855664"/>
              </a:xfrm>
              <a:custGeom>
                <a:avLst/>
                <a:gdLst>
                  <a:gd name="T0" fmla="*/ 0 w 3005"/>
                  <a:gd name="T1" fmla="*/ 539 h 539"/>
                  <a:gd name="T2" fmla="*/ 99 w 3005"/>
                  <a:gd name="T3" fmla="*/ 539 h 539"/>
                  <a:gd name="T4" fmla="*/ 212 w 3005"/>
                  <a:gd name="T5" fmla="*/ 539 h 539"/>
                  <a:gd name="T6" fmla="*/ 326 w 3005"/>
                  <a:gd name="T7" fmla="*/ 539 h 539"/>
                  <a:gd name="T8" fmla="*/ 439 w 3005"/>
                  <a:gd name="T9" fmla="*/ 539 h 539"/>
                  <a:gd name="T10" fmla="*/ 645 w 3005"/>
                  <a:gd name="T11" fmla="*/ 539 h 539"/>
                  <a:gd name="T12" fmla="*/ 758 w 3005"/>
                  <a:gd name="T13" fmla="*/ 539 h 539"/>
                  <a:gd name="T14" fmla="*/ 857 w 3005"/>
                  <a:gd name="T15" fmla="*/ 532 h 539"/>
                  <a:gd name="T16" fmla="*/ 963 w 3005"/>
                  <a:gd name="T17" fmla="*/ 532 h 539"/>
                  <a:gd name="T18" fmla="*/ 1077 w 3005"/>
                  <a:gd name="T19" fmla="*/ 532 h 539"/>
                  <a:gd name="T20" fmla="*/ 1183 w 3005"/>
                  <a:gd name="T21" fmla="*/ 532 h 539"/>
                  <a:gd name="T22" fmla="*/ 1297 w 3005"/>
                  <a:gd name="T23" fmla="*/ 525 h 539"/>
                  <a:gd name="T24" fmla="*/ 1403 w 3005"/>
                  <a:gd name="T25" fmla="*/ 518 h 539"/>
                  <a:gd name="T26" fmla="*/ 1502 w 3005"/>
                  <a:gd name="T27" fmla="*/ 518 h 539"/>
                  <a:gd name="T28" fmla="*/ 1608 w 3005"/>
                  <a:gd name="T29" fmla="*/ 503 h 539"/>
                  <a:gd name="T30" fmla="*/ 1715 w 3005"/>
                  <a:gd name="T31" fmla="*/ 496 h 539"/>
                  <a:gd name="T32" fmla="*/ 1764 w 3005"/>
                  <a:gd name="T33" fmla="*/ 489 h 539"/>
                  <a:gd name="T34" fmla="*/ 1814 w 3005"/>
                  <a:gd name="T35" fmla="*/ 482 h 539"/>
                  <a:gd name="T36" fmla="*/ 1871 w 3005"/>
                  <a:gd name="T37" fmla="*/ 468 h 539"/>
                  <a:gd name="T38" fmla="*/ 1927 w 3005"/>
                  <a:gd name="T39" fmla="*/ 454 h 539"/>
                  <a:gd name="T40" fmla="*/ 1984 w 3005"/>
                  <a:gd name="T41" fmla="*/ 440 h 539"/>
                  <a:gd name="T42" fmla="*/ 2041 w 3005"/>
                  <a:gd name="T43" fmla="*/ 411 h 539"/>
                  <a:gd name="T44" fmla="*/ 2140 w 3005"/>
                  <a:gd name="T45" fmla="*/ 362 h 539"/>
                  <a:gd name="T46" fmla="*/ 2190 w 3005"/>
                  <a:gd name="T47" fmla="*/ 326 h 539"/>
                  <a:gd name="T48" fmla="*/ 2246 w 3005"/>
                  <a:gd name="T49" fmla="*/ 277 h 539"/>
                  <a:gd name="T50" fmla="*/ 2360 w 3005"/>
                  <a:gd name="T51" fmla="*/ 163 h 539"/>
                  <a:gd name="T52" fmla="*/ 2423 w 3005"/>
                  <a:gd name="T53" fmla="*/ 99 h 539"/>
                  <a:gd name="T54" fmla="*/ 2480 w 3005"/>
                  <a:gd name="T55" fmla="*/ 50 h 539"/>
                  <a:gd name="T56" fmla="*/ 2501 w 3005"/>
                  <a:gd name="T57" fmla="*/ 29 h 539"/>
                  <a:gd name="T58" fmla="*/ 2530 w 3005"/>
                  <a:gd name="T59" fmla="*/ 14 h 539"/>
                  <a:gd name="T60" fmla="*/ 2544 w 3005"/>
                  <a:gd name="T61" fmla="*/ 7 h 539"/>
                  <a:gd name="T62" fmla="*/ 2551 w 3005"/>
                  <a:gd name="T63" fmla="*/ 7 h 539"/>
                  <a:gd name="T64" fmla="*/ 2558 w 3005"/>
                  <a:gd name="T65" fmla="*/ 0 h 539"/>
                  <a:gd name="T66" fmla="*/ 2565 w 3005"/>
                  <a:gd name="T67" fmla="*/ 0 h 539"/>
                  <a:gd name="T68" fmla="*/ 2572 w 3005"/>
                  <a:gd name="T69" fmla="*/ 0 h 539"/>
                  <a:gd name="T70" fmla="*/ 2579 w 3005"/>
                  <a:gd name="T71" fmla="*/ 0 h 539"/>
                  <a:gd name="T72" fmla="*/ 2579 w 3005"/>
                  <a:gd name="T73" fmla="*/ 0 h 539"/>
                  <a:gd name="T74" fmla="*/ 2586 w 3005"/>
                  <a:gd name="T75" fmla="*/ 0 h 539"/>
                  <a:gd name="T76" fmla="*/ 2594 w 3005"/>
                  <a:gd name="T77" fmla="*/ 0 h 539"/>
                  <a:gd name="T78" fmla="*/ 2601 w 3005"/>
                  <a:gd name="T79" fmla="*/ 0 h 539"/>
                  <a:gd name="T80" fmla="*/ 2608 w 3005"/>
                  <a:gd name="T81" fmla="*/ 0 h 539"/>
                  <a:gd name="T82" fmla="*/ 2615 w 3005"/>
                  <a:gd name="T83" fmla="*/ 0 h 539"/>
                  <a:gd name="T84" fmla="*/ 2622 w 3005"/>
                  <a:gd name="T85" fmla="*/ 7 h 539"/>
                  <a:gd name="T86" fmla="*/ 2636 w 3005"/>
                  <a:gd name="T87" fmla="*/ 7 h 539"/>
                  <a:gd name="T88" fmla="*/ 2657 w 3005"/>
                  <a:gd name="T89" fmla="*/ 22 h 539"/>
                  <a:gd name="T90" fmla="*/ 2686 w 3005"/>
                  <a:gd name="T91" fmla="*/ 36 h 539"/>
                  <a:gd name="T92" fmla="*/ 2742 w 3005"/>
                  <a:gd name="T93" fmla="*/ 92 h 539"/>
                  <a:gd name="T94" fmla="*/ 2792 w 3005"/>
                  <a:gd name="T95" fmla="*/ 142 h 539"/>
                  <a:gd name="T96" fmla="*/ 2898 w 3005"/>
                  <a:gd name="T97" fmla="*/ 248 h 539"/>
                  <a:gd name="T98" fmla="*/ 3005 w 3005"/>
                  <a:gd name="T99" fmla="*/ 340 h 53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005"/>
                  <a:gd name="T151" fmla="*/ 0 h 539"/>
                  <a:gd name="T152" fmla="*/ 3005 w 3005"/>
                  <a:gd name="T153" fmla="*/ 539 h 53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005" h="539">
                    <a:moveTo>
                      <a:pt x="0" y="539"/>
                    </a:moveTo>
                    <a:lnTo>
                      <a:pt x="99" y="539"/>
                    </a:lnTo>
                    <a:lnTo>
                      <a:pt x="212" y="539"/>
                    </a:lnTo>
                    <a:lnTo>
                      <a:pt x="326" y="539"/>
                    </a:lnTo>
                    <a:lnTo>
                      <a:pt x="439" y="539"/>
                    </a:lnTo>
                    <a:lnTo>
                      <a:pt x="645" y="539"/>
                    </a:lnTo>
                    <a:lnTo>
                      <a:pt x="758" y="539"/>
                    </a:lnTo>
                    <a:lnTo>
                      <a:pt x="857" y="532"/>
                    </a:lnTo>
                    <a:lnTo>
                      <a:pt x="963" y="532"/>
                    </a:lnTo>
                    <a:lnTo>
                      <a:pt x="1077" y="532"/>
                    </a:lnTo>
                    <a:lnTo>
                      <a:pt x="1183" y="532"/>
                    </a:lnTo>
                    <a:lnTo>
                      <a:pt x="1297" y="525"/>
                    </a:lnTo>
                    <a:lnTo>
                      <a:pt x="1403" y="518"/>
                    </a:lnTo>
                    <a:lnTo>
                      <a:pt x="1502" y="518"/>
                    </a:lnTo>
                    <a:lnTo>
                      <a:pt x="1608" y="503"/>
                    </a:lnTo>
                    <a:lnTo>
                      <a:pt x="1715" y="496"/>
                    </a:lnTo>
                    <a:lnTo>
                      <a:pt x="1764" y="489"/>
                    </a:lnTo>
                    <a:lnTo>
                      <a:pt x="1814" y="482"/>
                    </a:lnTo>
                    <a:lnTo>
                      <a:pt x="1871" y="468"/>
                    </a:lnTo>
                    <a:lnTo>
                      <a:pt x="1927" y="454"/>
                    </a:lnTo>
                    <a:lnTo>
                      <a:pt x="1984" y="440"/>
                    </a:lnTo>
                    <a:lnTo>
                      <a:pt x="2041" y="411"/>
                    </a:lnTo>
                    <a:lnTo>
                      <a:pt x="2140" y="362"/>
                    </a:lnTo>
                    <a:lnTo>
                      <a:pt x="2190" y="326"/>
                    </a:lnTo>
                    <a:lnTo>
                      <a:pt x="2246" y="277"/>
                    </a:lnTo>
                    <a:lnTo>
                      <a:pt x="2360" y="163"/>
                    </a:lnTo>
                    <a:lnTo>
                      <a:pt x="2423" y="99"/>
                    </a:lnTo>
                    <a:lnTo>
                      <a:pt x="2480" y="50"/>
                    </a:lnTo>
                    <a:lnTo>
                      <a:pt x="2501" y="29"/>
                    </a:lnTo>
                    <a:lnTo>
                      <a:pt x="2530" y="14"/>
                    </a:lnTo>
                    <a:lnTo>
                      <a:pt x="2544" y="7"/>
                    </a:lnTo>
                    <a:lnTo>
                      <a:pt x="2551" y="7"/>
                    </a:lnTo>
                    <a:lnTo>
                      <a:pt x="2558" y="0"/>
                    </a:lnTo>
                    <a:lnTo>
                      <a:pt x="2565" y="0"/>
                    </a:lnTo>
                    <a:lnTo>
                      <a:pt x="2572" y="0"/>
                    </a:lnTo>
                    <a:lnTo>
                      <a:pt x="2579" y="0"/>
                    </a:lnTo>
                    <a:lnTo>
                      <a:pt x="2586" y="0"/>
                    </a:lnTo>
                    <a:lnTo>
                      <a:pt x="2594" y="0"/>
                    </a:lnTo>
                    <a:lnTo>
                      <a:pt x="2601" y="0"/>
                    </a:lnTo>
                    <a:lnTo>
                      <a:pt x="2608" y="0"/>
                    </a:lnTo>
                    <a:lnTo>
                      <a:pt x="2615" y="0"/>
                    </a:lnTo>
                    <a:lnTo>
                      <a:pt x="2622" y="7"/>
                    </a:lnTo>
                    <a:lnTo>
                      <a:pt x="2636" y="7"/>
                    </a:lnTo>
                    <a:lnTo>
                      <a:pt x="2657" y="22"/>
                    </a:lnTo>
                    <a:lnTo>
                      <a:pt x="2686" y="36"/>
                    </a:lnTo>
                    <a:lnTo>
                      <a:pt x="2742" y="92"/>
                    </a:lnTo>
                    <a:lnTo>
                      <a:pt x="2792" y="142"/>
                    </a:lnTo>
                    <a:lnTo>
                      <a:pt x="2898" y="248"/>
                    </a:lnTo>
                    <a:lnTo>
                      <a:pt x="3005" y="340"/>
                    </a:lnTo>
                  </a:path>
                </a:pathLst>
              </a:custGeom>
              <a:noFill/>
              <a:ln w="38100">
                <a:solidFill>
                  <a:schemeClr val="accent1"/>
                </a:solidFill>
                <a:miter lim="800000"/>
                <a:headEnd/>
                <a:tailEnd/>
              </a:ln>
              <a:effectLst>
                <a:outerShdw blurRad="63500" dist="23000" dir="5400000" rotWithShape="0">
                  <a:srgbClr val="000000">
                    <a:alpha val="34999"/>
                  </a:srgbClr>
                </a:outerShdw>
              </a:effectLst>
              <a:extLst>
                <a:ext uri="{909E8E84-426E-40dd-AFC4-6F175D3DCCD1}">
                  <a14:hiddenFill xmlns:a14="http://schemas.microsoft.com/office/drawing/2010/main">
                    <a:solidFill>
                      <a:srgbClr val="FFFFFF"/>
                    </a:solidFill>
                  </a14:hiddenFill>
                </a:ext>
              </a:extLst>
            </p:spPr>
            <p:txBody>
              <a:bodyPr/>
              <a:lstStyle/>
              <a:p>
                <a:pPr>
                  <a:defRPr/>
                </a:pPr>
                <a:endParaRPr lang="en-US">
                  <a:latin typeface="+mn-lt"/>
                  <a:ea typeface="+mn-ea"/>
                </a:endParaRPr>
              </a:p>
            </p:txBody>
          </p:sp>
          <p:sp>
            <p:nvSpPr>
              <p:cNvPr id="39" name="Freeform 9"/>
              <p:cNvSpPr>
                <a:spLocks/>
              </p:cNvSpPr>
              <p:nvPr/>
            </p:nvSpPr>
            <p:spPr bwMode="auto">
              <a:xfrm>
                <a:off x="4984750" y="4394204"/>
                <a:ext cx="3441700" cy="315913"/>
              </a:xfrm>
              <a:custGeom>
                <a:avLst/>
                <a:gdLst>
                  <a:gd name="T0" fmla="*/ 0 w 2168"/>
                  <a:gd name="T1" fmla="*/ 0 h 199"/>
                  <a:gd name="T2" fmla="*/ 56 w 2168"/>
                  <a:gd name="T3" fmla="*/ 36 h 199"/>
                  <a:gd name="T4" fmla="*/ 113 w 2168"/>
                  <a:gd name="T5" fmla="*/ 64 h 199"/>
                  <a:gd name="T6" fmla="*/ 226 w 2168"/>
                  <a:gd name="T7" fmla="*/ 107 h 199"/>
                  <a:gd name="T8" fmla="*/ 283 w 2168"/>
                  <a:gd name="T9" fmla="*/ 121 h 199"/>
                  <a:gd name="T10" fmla="*/ 333 w 2168"/>
                  <a:gd name="T11" fmla="*/ 135 h 199"/>
                  <a:gd name="T12" fmla="*/ 439 w 2168"/>
                  <a:gd name="T13" fmla="*/ 156 h 199"/>
                  <a:gd name="T14" fmla="*/ 489 w 2168"/>
                  <a:gd name="T15" fmla="*/ 156 h 199"/>
                  <a:gd name="T16" fmla="*/ 545 w 2168"/>
                  <a:gd name="T17" fmla="*/ 163 h 199"/>
                  <a:gd name="T18" fmla="*/ 644 w 2168"/>
                  <a:gd name="T19" fmla="*/ 170 h 199"/>
                  <a:gd name="T20" fmla="*/ 751 w 2168"/>
                  <a:gd name="T21" fmla="*/ 178 h 199"/>
                  <a:gd name="T22" fmla="*/ 850 w 2168"/>
                  <a:gd name="T23" fmla="*/ 185 h 199"/>
                  <a:gd name="T24" fmla="*/ 963 w 2168"/>
                  <a:gd name="T25" fmla="*/ 185 h 199"/>
                  <a:gd name="T26" fmla="*/ 1063 w 2168"/>
                  <a:gd name="T27" fmla="*/ 192 h 199"/>
                  <a:gd name="T28" fmla="*/ 1169 w 2168"/>
                  <a:gd name="T29" fmla="*/ 192 h 199"/>
                  <a:gd name="T30" fmla="*/ 1282 w 2168"/>
                  <a:gd name="T31" fmla="*/ 192 h 199"/>
                  <a:gd name="T32" fmla="*/ 1389 w 2168"/>
                  <a:gd name="T33" fmla="*/ 199 h 199"/>
                  <a:gd name="T34" fmla="*/ 1502 w 2168"/>
                  <a:gd name="T35" fmla="*/ 199 h 199"/>
                  <a:gd name="T36" fmla="*/ 1708 w 2168"/>
                  <a:gd name="T37" fmla="*/ 199 h 199"/>
                  <a:gd name="T38" fmla="*/ 1814 w 2168"/>
                  <a:gd name="T39" fmla="*/ 199 h 199"/>
                  <a:gd name="T40" fmla="*/ 1927 w 2168"/>
                  <a:gd name="T41" fmla="*/ 199 h 199"/>
                  <a:gd name="T42" fmla="*/ 2154 w 2168"/>
                  <a:gd name="T43" fmla="*/ 199 h 199"/>
                  <a:gd name="T44" fmla="*/ 2168 w 2168"/>
                  <a:gd name="T45" fmla="*/ 199 h 19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168"/>
                  <a:gd name="T70" fmla="*/ 0 h 199"/>
                  <a:gd name="T71" fmla="*/ 2168 w 2168"/>
                  <a:gd name="T72" fmla="*/ 199 h 19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168" h="199">
                    <a:moveTo>
                      <a:pt x="0" y="0"/>
                    </a:moveTo>
                    <a:lnTo>
                      <a:pt x="56" y="36"/>
                    </a:lnTo>
                    <a:lnTo>
                      <a:pt x="113" y="64"/>
                    </a:lnTo>
                    <a:lnTo>
                      <a:pt x="226" y="107"/>
                    </a:lnTo>
                    <a:lnTo>
                      <a:pt x="283" y="121"/>
                    </a:lnTo>
                    <a:lnTo>
                      <a:pt x="333" y="135"/>
                    </a:lnTo>
                    <a:lnTo>
                      <a:pt x="439" y="156"/>
                    </a:lnTo>
                    <a:lnTo>
                      <a:pt x="489" y="156"/>
                    </a:lnTo>
                    <a:lnTo>
                      <a:pt x="545" y="163"/>
                    </a:lnTo>
                    <a:lnTo>
                      <a:pt x="644" y="170"/>
                    </a:lnTo>
                    <a:lnTo>
                      <a:pt x="751" y="178"/>
                    </a:lnTo>
                    <a:lnTo>
                      <a:pt x="850" y="185"/>
                    </a:lnTo>
                    <a:lnTo>
                      <a:pt x="963" y="185"/>
                    </a:lnTo>
                    <a:lnTo>
                      <a:pt x="1063" y="192"/>
                    </a:lnTo>
                    <a:lnTo>
                      <a:pt x="1169" y="192"/>
                    </a:lnTo>
                    <a:lnTo>
                      <a:pt x="1282" y="192"/>
                    </a:lnTo>
                    <a:lnTo>
                      <a:pt x="1389" y="199"/>
                    </a:lnTo>
                    <a:lnTo>
                      <a:pt x="1502" y="199"/>
                    </a:lnTo>
                    <a:lnTo>
                      <a:pt x="1708" y="199"/>
                    </a:lnTo>
                    <a:lnTo>
                      <a:pt x="1814" y="199"/>
                    </a:lnTo>
                    <a:lnTo>
                      <a:pt x="1927" y="199"/>
                    </a:lnTo>
                    <a:lnTo>
                      <a:pt x="2154" y="199"/>
                    </a:lnTo>
                    <a:lnTo>
                      <a:pt x="2168" y="199"/>
                    </a:lnTo>
                  </a:path>
                </a:pathLst>
              </a:custGeom>
              <a:noFill/>
              <a:ln w="38100">
                <a:solidFill>
                  <a:schemeClr val="accent1"/>
                </a:solidFill>
                <a:miter lim="800000"/>
                <a:headEnd/>
                <a:tailEnd/>
              </a:ln>
              <a:effectLst>
                <a:outerShdw blurRad="63500" dist="23000" dir="5400000" rotWithShape="0">
                  <a:srgbClr val="000000">
                    <a:alpha val="34999"/>
                  </a:srgbClr>
                </a:outerShdw>
              </a:effectLst>
              <a:extLst>
                <a:ext uri="{909E8E84-426E-40dd-AFC4-6F175D3DCCD1}">
                  <a14:hiddenFill xmlns:a14="http://schemas.microsoft.com/office/drawing/2010/main">
                    <a:solidFill>
                      <a:srgbClr val="FFFFFF"/>
                    </a:solidFill>
                  </a14:hiddenFill>
                </a:ext>
              </a:extLst>
            </p:spPr>
            <p:txBody>
              <a:bodyPr/>
              <a:lstStyle/>
              <a:p>
                <a:pPr>
                  <a:defRPr/>
                </a:pPr>
                <a:endParaRPr lang="en-US">
                  <a:latin typeface="+mn-lt"/>
                  <a:ea typeface="+mn-ea"/>
                </a:endParaRPr>
              </a:p>
            </p:txBody>
          </p:sp>
        </p:grpSp>
        <p:cxnSp>
          <p:nvCxnSpPr>
            <p:cNvPr id="41" name="Straight Arrow Connector 40"/>
            <p:cNvCxnSpPr>
              <a:cxnSpLocks noChangeShapeType="1"/>
            </p:cNvCxnSpPr>
            <p:nvPr/>
          </p:nvCxnSpPr>
          <p:spPr bwMode="auto">
            <a:xfrm rot="5400000">
              <a:off x="6058686" y="3390896"/>
              <a:ext cx="2971003" cy="793"/>
            </a:xfrm>
            <a:prstGeom prst="straightConnector1">
              <a:avLst/>
            </a:prstGeom>
            <a:noFill/>
            <a:ln w="19050">
              <a:solidFill>
                <a:schemeClr val="tx1"/>
              </a:solidFill>
              <a:round/>
              <a:headEnd type="arrow" w="med" len="me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26649" name="TextBox 41"/>
            <p:cNvSpPr txBox="1">
              <a:spLocks noChangeArrowheads="1"/>
            </p:cNvSpPr>
            <p:nvPr/>
          </p:nvSpPr>
          <p:spPr bwMode="auto">
            <a:xfrm>
              <a:off x="7696191" y="3276596"/>
              <a:ext cx="351377" cy="369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b="1"/>
                <a:t>D</a:t>
              </a:r>
            </a:p>
          </p:txBody>
        </p:sp>
        <p:cxnSp>
          <p:nvCxnSpPr>
            <p:cNvPr id="43" name="Straight Arrow Connector 42"/>
            <p:cNvCxnSpPr>
              <a:cxnSpLocks noChangeShapeType="1"/>
            </p:cNvCxnSpPr>
            <p:nvPr/>
          </p:nvCxnSpPr>
          <p:spPr bwMode="auto">
            <a:xfrm rot="5400000">
              <a:off x="4114796" y="4190996"/>
              <a:ext cx="1523998" cy="1588"/>
            </a:xfrm>
            <a:prstGeom prst="straightConnector1">
              <a:avLst/>
            </a:prstGeom>
            <a:noFill/>
            <a:ln w="19050">
              <a:solidFill>
                <a:schemeClr val="tx1"/>
              </a:solidFill>
              <a:round/>
              <a:headEnd type="arrow" w="med" len="me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26651" name="TextBox 45"/>
            <p:cNvSpPr txBox="1">
              <a:spLocks noChangeArrowheads="1"/>
            </p:cNvSpPr>
            <p:nvPr/>
          </p:nvSpPr>
          <p:spPr bwMode="auto">
            <a:xfrm>
              <a:off x="1447798" y="5105394"/>
              <a:ext cx="902810" cy="369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t>Plate 1</a:t>
              </a:r>
            </a:p>
          </p:txBody>
        </p:sp>
        <p:sp>
          <p:nvSpPr>
            <p:cNvPr id="26652" name="TextBox 46"/>
            <p:cNvSpPr txBox="1">
              <a:spLocks noChangeArrowheads="1"/>
            </p:cNvSpPr>
            <p:nvPr/>
          </p:nvSpPr>
          <p:spPr bwMode="auto">
            <a:xfrm>
              <a:off x="1329375" y="1214582"/>
              <a:ext cx="902810" cy="369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t>Plate 2</a:t>
              </a:r>
            </a:p>
          </p:txBody>
        </p:sp>
        <p:sp>
          <p:nvSpPr>
            <p:cNvPr id="26653" name="TextBox 47"/>
            <p:cNvSpPr txBox="1">
              <a:spLocks noChangeArrowheads="1"/>
            </p:cNvSpPr>
            <p:nvPr/>
          </p:nvSpPr>
          <p:spPr bwMode="auto">
            <a:xfrm>
              <a:off x="2514600" y="2057398"/>
              <a:ext cx="397866" cy="369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t>q</a:t>
              </a:r>
              <a:r>
                <a:rPr lang="en-US" baseline="-25000"/>
                <a:t>2</a:t>
              </a:r>
            </a:p>
          </p:txBody>
        </p:sp>
        <p:sp>
          <p:nvSpPr>
            <p:cNvPr id="26654" name="TextBox 48"/>
            <p:cNvSpPr txBox="1">
              <a:spLocks noChangeArrowheads="1"/>
            </p:cNvSpPr>
            <p:nvPr/>
          </p:nvSpPr>
          <p:spPr bwMode="auto">
            <a:xfrm>
              <a:off x="2444437" y="4172949"/>
              <a:ext cx="397866" cy="369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t>q</a:t>
              </a:r>
              <a:r>
                <a:rPr lang="en-US" baseline="-25000"/>
                <a:t>1</a:t>
              </a:r>
            </a:p>
          </p:txBody>
        </p:sp>
      </p:grpSp>
      <p:grpSp>
        <p:nvGrpSpPr>
          <p:cNvPr id="26631" name="Group 49"/>
          <p:cNvGrpSpPr>
            <a:grpSpLocks/>
          </p:cNvGrpSpPr>
          <p:nvPr/>
        </p:nvGrpSpPr>
        <p:grpSpPr bwMode="auto">
          <a:xfrm>
            <a:off x="609600" y="3810000"/>
            <a:ext cx="7648575" cy="628650"/>
            <a:chOff x="533400" y="4191000"/>
            <a:chExt cx="7648575" cy="628650"/>
          </a:xfrm>
        </p:grpSpPr>
        <p:pic>
          <p:nvPicPr>
            <p:cNvPr id="2663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4191000"/>
              <a:ext cx="5700713" cy="61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8400" y="4191000"/>
              <a:ext cx="1933575" cy="628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6632"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 y="5257800"/>
            <a:ext cx="1304925" cy="481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3"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200" y="4648200"/>
            <a:ext cx="1314450" cy="509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4"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5800" y="5181600"/>
            <a:ext cx="1338263" cy="48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5" name="Picture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5800" y="5791200"/>
            <a:ext cx="1319213"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6" name="TextBox 54"/>
          <p:cNvSpPr txBox="1">
            <a:spLocks noChangeArrowheads="1"/>
          </p:cNvSpPr>
          <p:nvPr/>
        </p:nvSpPr>
        <p:spPr bwMode="auto">
          <a:xfrm>
            <a:off x="4895850" y="2346325"/>
            <a:ext cx="3841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b="1"/>
              <a:t>z</a:t>
            </a:r>
            <a:r>
              <a:rPr lang="en-US" b="1" baseline="-25000"/>
              <a:t>0</a:t>
            </a:r>
          </a:p>
        </p:txBody>
      </p:sp>
      <p:sp>
        <p:nvSpPr>
          <p:cNvPr id="3" name="Footer Placeholder 2"/>
          <p:cNvSpPr>
            <a:spLocks noGrp="1"/>
          </p:cNvSpPr>
          <p:nvPr>
            <p:ph type="ftr" sz="quarter" idx="11"/>
          </p:nvPr>
        </p:nvSpPr>
        <p:spPr/>
        <p:txBody>
          <a:bodyPr/>
          <a:lstStyle/>
          <a:p>
            <a:r>
              <a:rPr lang="en-US" smtClean="0"/>
              <a:t>6th Egyptian School</a:t>
            </a:r>
            <a:endParaRPr lang="en-US"/>
          </a:p>
        </p:txBody>
      </p:sp>
    </p:spTree>
    <p:extLst>
      <p:ext uri="{BB962C8B-B14F-4D97-AF65-F5344CB8AC3E}">
        <p14:creationId xmlns:p14="http://schemas.microsoft.com/office/powerpoint/2010/main" val="330464671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fr-CH" smtClean="0">
                <a:solidFill>
                  <a:srgbClr val="898989"/>
                </a:solidFill>
                <a:latin typeface="Calibri" charset="0"/>
              </a:rPr>
              <a:t>07/12/16</a:t>
            </a:r>
            <a:endParaRPr lang="en-US">
              <a:solidFill>
                <a:srgbClr val="898989"/>
              </a:solidFill>
              <a:latin typeface="Calibri" charset="0"/>
            </a:endParaRPr>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28E299C2-4C5F-6D45-AFD5-7BA6B06A1D1E}" type="slidenum">
              <a:rPr lang="en-US">
                <a:solidFill>
                  <a:srgbClr val="898989"/>
                </a:solidFill>
                <a:latin typeface="Calibri" charset="0"/>
              </a:rPr>
              <a:pPr eaLnBrk="1" hangingPunct="1"/>
              <a:t>14</a:t>
            </a:fld>
            <a:endParaRPr lang="en-US">
              <a:solidFill>
                <a:srgbClr val="898989"/>
              </a:solidFill>
              <a:latin typeface="Calibri" charset="0"/>
            </a:endParaRPr>
          </a:p>
        </p:txBody>
      </p:sp>
      <p:sp>
        <p:nvSpPr>
          <p:cNvPr id="27653" name="Rectangle 2"/>
          <p:cNvSpPr>
            <a:spLocks noChangeArrowheads="1"/>
          </p:cNvSpPr>
          <p:nvPr/>
        </p:nvSpPr>
        <p:spPr bwMode="auto">
          <a:xfrm>
            <a:off x="0" y="85725"/>
            <a:ext cx="9144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FF0000"/>
                </a:solidFill>
              </a:rPr>
              <a:t>Parallel Plate Chamber</a:t>
            </a:r>
          </a:p>
        </p:txBody>
      </p:sp>
      <p:grpSp>
        <p:nvGrpSpPr>
          <p:cNvPr id="27654" name="Group 50"/>
          <p:cNvGrpSpPr>
            <a:grpSpLocks/>
          </p:cNvGrpSpPr>
          <p:nvPr/>
        </p:nvGrpSpPr>
        <p:grpSpPr bwMode="auto">
          <a:xfrm>
            <a:off x="685800" y="838200"/>
            <a:ext cx="7391400" cy="2514600"/>
            <a:chOff x="214313" y="914401"/>
            <a:chExt cx="8320077" cy="4952993"/>
          </a:xfrm>
        </p:grpSpPr>
        <p:sp>
          <p:nvSpPr>
            <p:cNvPr id="27666" name="Line 4"/>
            <p:cNvSpPr>
              <a:spLocks noChangeShapeType="1"/>
            </p:cNvSpPr>
            <p:nvPr/>
          </p:nvSpPr>
          <p:spPr bwMode="auto">
            <a:xfrm>
              <a:off x="1295398" y="4038596"/>
              <a:ext cx="152400" cy="76199"/>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lIns="92075" tIns="46038" rIns="92075" bIns="46038"/>
            <a:lstStyle/>
            <a:p>
              <a:endParaRPr lang="en-US"/>
            </a:p>
          </p:txBody>
        </p:sp>
        <p:sp>
          <p:nvSpPr>
            <p:cNvPr id="27667" name="Freeform 5"/>
            <p:cNvSpPr>
              <a:spLocks/>
            </p:cNvSpPr>
            <p:nvPr/>
          </p:nvSpPr>
          <p:spPr bwMode="auto">
            <a:xfrm>
              <a:off x="1066799" y="3886196"/>
              <a:ext cx="1289049" cy="1944686"/>
            </a:xfrm>
            <a:custGeom>
              <a:avLst/>
              <a:gdLst>
                <a:gd name="T0" fmla="*/ 2147483647 w 812"/>
                <a:gd name="T1" fmla="*/ 2147483647 h 1225"/>
                <a:gd name="T2" fmla="*/ 2147483647 w 812"/>
                <a:gd name="T3" fmla="*/ 0 h 1225"/>
                <a:gd name="T4" fmla="*/ 2147483647 w 812"/>
                <a:gd name="T5" fmla="*/ 2147483647 h 1225"/>
                <a:gd name="T6" fmla="*/ 2147483647 w 812"/>
                <a:gd name="T7" fmla="*/ 2147483647 h 1225"/>
                <a:gd name="T8" fmla="*/ 2147483647 w 812"/>
                <a:gd name="T9" fmla="*/ 2147483647 h 1225"/>
                <a:gd name="T10" fmla="*/ 2147483647 w 812"/>
                <a:gd name="T11" fmla="*/ 2147483647 h 1225"/>
                <a:gd name="T12" fmla="*/ 2147483647 w 812"/>
                <a:gd name="T13" fmla="*/ 2147483647 h 1225"/>
                <a:gd name="T14" fmla="*/ 2147483647 w 812"/>
                <a:gd name="T15" fmla="*/ 2147483647 h 1225"/>
                <a:gd name="T16" fmla="*/ 2147483647 w 812"/>
                <a:gd name="T17" fmla="*/ 2147483647 h 1225"/>
                <a:gd name="T18" fmla="*/ 0 w 812"/>
                <a:gd name="T19" fmla="*/ 2147483647 h 1225"/>
                <a:gd name="T20" fmla="*/ 2147483647 w 812"/>
                <a:gd name="T21" fmla="*/ 2147483647 h 1225"/>
                <a:gd name="T22" fmla="*/ 0 w 812"/>
                <a:gd name="T23" fmla="*/ 2147483647 h 122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12"/>
                <a:gd name="T37" fmla="*/ 0 h 1225"/>
                <a:gd name="T38" fmla="*/ 812 w 812"/>
                <a:gd name="T39" fmla="*/ 1225 h 122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12" h="1225">
                  <a:moveTo>
                    <a:pt x="812" y="57"/>
                  </a:moveTo>
                  <a:cubicBezTo>
                    <a:pt x="760" y="17"/>
                    <a:pt x="716" y="10"/>
                    <a:pt x="651" y="0"/>
                  </a:cubicBezTo>
                  <a:cubicBezTo>
                    <a:pt x="546" y="11"/>
                    <a:pt x="450" y="49"/>
                    <a:pt x="349" y="76"/>
                  </a:cubicBezTo>
                  <a:cubicBezTo>
                    <a:pt x="317" y="97"/>
                    <a:pt x="301" y="124"/>
                    <a:pt x="274" y="151"/>
                  </a:cubicBezTo>
                  <a:cubicBezTo>
                    <a:pt x="258" y="196"/>
                    <a:pt x="234" y="243"/>
                    <a:pt x="207" y="283"/>
                  </a:cubicBezTo>
                  <a:cubicBezTo>
                    <a:pt x="181" y="393"/>
                    <a:pt x="218" y="258"/>
                    <a:pt x="179" y="349"/>
                  </a:cubicBezTo>
                  <a:cubicBezTo>
                    <a:pt x="164" y="385"/>
                    <a:pt x="157" y="427"/>
                    <a:pt x="141" y="463"/>
                  </a:cubicBezTo>
                  <a:cubicBezTo>
                    <a:pt x="131" y="486"/>
                    <a:pt x="115" y="506"/>
                    <a:pt x="104" y="529"/>
                  </a:cubicBezTo>
                  <a:cubicBezTo>
                    <a:pt x="88" y="604"/>
                    <a:pt x="61" y="671"/>
                    <a:pt x="47" y="746"/>
                  </a:cubicBezTo>
                  <a:cubicBezTo>
                    <a:pt x="42" y="866"/>
                    <a:pt x="62" y="963"/>
                    <a:pt x="0" y="1058"/>
                  </a:cubicBezTo>
                  <a:cubicBezTo>
                    <a:pt x="6" y="1106"/>
                    <a:pt x="14" y="1136"/>
                    <a:pt x="28" y="1180"/>
                  </a:cubicBezTo>
                  <a:cubicBezTo>
                    <a:pt x="17" y="1225"/>
                    <a:pt x="31" y="1224"/>
                    <a:pt x="0" y="1209"/>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2075" tIns="46038" rIns="92075" bIns="46038"/>
            <a:lstStyle/>
            <a:p>
              <a:endParaRPr lang="en-US"/>
            </a:p>
          </p:txBody>
        </p:sp>
        <p:sp>
          <p:nvSpPr>
            <p:cNvPr id="27668" name="Oval 9"/>
            <p:cNvSpPr>
              <a:spLocks noChangeArrowheads="1"/>
            </p:cNvSpPr>
            <p:nvPr/>
          </p:nvSpPr>
          <p:spPr bwMode="auto">
            <a:xfrm>
              <a:off x="4190997" y="3390896"/>
              <a:ext cx="140469" cy="190501"/>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p>
              <a:endParaRPr lang="en-US"/>
            </a:p>
          </p:txBody>
        </p:sp>
        <p:sp>
          <p:nvSpPr>
            <p:cNvPr id="27669" name="Text Box 14"/>
            <p:cNvSpPr txBox="1">
              <a:spLocks noChangeArrowheads="1"/>
            </p:cNvSpPr>
            <p:nvPr/>
          </p:nvSpPr>
          <p:spPr bwMode="auto">
            <a:xfrm>
              <a:off x="3733796" y="3276597"/>
              <a:ext cx="343042"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nSpc>
                  <a:spcPct val="90000"/>
                </a:lnSpc>
                <a:spcBef>
                  <a:spcPct val="30000"/>
                </a:spcBef>
                <a:buClr>
                  <a:srgbClr val="008000"/>
                </a:buClr>
                <a:buSzPct val="70000"/>
                <a:buFont typeface="Wingdings" charset="0"/>
                <a:buNone/>
              </a:pPr>
              <a:r>
                <a:rPr lang="en-US" sz="2000" b="1">
                  <a:solidFill>
                    <a:srgbClr val="FF0000"/>
                  </a:solidFill>
                </a:rPr>
                <a:t>q</a:t>
              </a:r>
            </a:p>
          </p:txBody>
        </p:sp>
        <p:grpSp>
          <p:nvGrpSpPr>
            <p:cNvPr id="27670" name="Group 28"/>
            <p:cNvGrpSpPr>
              <a:grpSpLocks/>
            </p:cNvGrpSpPr>
            <p:nvPr/>
          </p:nvGrpSpPr>
          <p:grpSpPr bwMode="auto">
            <a:xfrm>
              <a:off x="228600" y="4952996"/>
              <a:ext cx="8229591" cy="914398"/>
              <a:chOff x="228600" y="4953000"/>
              <a:chExt cx="8229600" cy="914400"/>
            </a:xfrm>
          </p:grpSpPr>
          <p:sp>
            <p:nvSpPr>
              <p:cNvPr id="27692" name="Line 6"/>
              <p:cNvSpPr>
                <a:spLocks noChangeShapeType="1"/>
              </p:cNvSpPr>
              <p:nvPr/>
            </p:nvSpPr>
            <p:spPr bwMode="auto">
              <a:xfrm>
                <a:off x="228600" y="4953000"/>
                <a:ext cx="8229600" cy="1588"/>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7693" name="Line 15"/>
              <p:cNvSpPr>
                <a:spLocks noChangeShapeType="1"/>
              </p:cNvSpPr>
              <p:nvPr/>
            </p:nvSpPr>
            <p:spPr bwMode="auto">
              <a:xfrm>
                <a:off x="4191000" y="57150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7694" name="Line 16"/>
              <p:cNvSpPr>
                <a:spLocks noChangeShapeType="1"/>
              </p:cNvSpPr>
              <p:nvPr/>
            </p:nvSpPr>
            <p:spPr bwMode="auto">
              <a:xfrm>
                <a:off x="4343400" y="49530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7695" name="Line 17"/>
              <p:cNvSpPr>
                <a:spLocks noChangeShapeType="1"/>
              </p:cNvSpPr>
              <p:nvPr/>
            </p:nvSpPr>
            <p:spPr bwMode="auto">
              <a:xfrm>
                <a:off x="4191000" y="57150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7696" name="Line 18"/>
              <p:cNvSpPr>
                <a:spLocks noChangeShapeType="1"/>
              </p:cNvSpPr>
              <p:nvPr/>
            </p:nvSpPr>
            <p:spPr bwMode="auto">
              <a:xfrm>
                <a:off x="4267200" y="57912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7697" name="Line 19"/>
              <p:cNvSpPr>
                <a:spLocks noChangeShapeType="1"/>
              </p:cNvSpPr>
              <p:nvPr/>
            </p:nvSpPr>
            <p:spPr bwMode="auto">
              <a:xfrm>
                <a:off x="4343400" y="58674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grpSp>
        <p:sp>
          <p:nvSpPr>
            <p:cNvPr id="27671" name="Text Box 24"/>
            <p:cNvSpPr txBox="1">
              <a:spLocks noChangeArrowheads="1"/>
            </p:cNvSpPr>
            <p:nvPr/>
          </p:nvSpPr>
          <p:spPr bwMode="auto">
            <a:xfrm>
              <a:off x="6994517" y="3846509"/>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endParaRPr lang="en-US"/>
            </a:p>
          </p:txBody>
        </p:sp>
        <p:grpSp>
          <p:nvGrpSpPr>
            <p:cNvPr id="27672" name="Group 24"/>
            <p:cNvGrpSpPr>
              <a:grpSpLocks/>
            </p:cNvGrpSpPr>
            <p:nvPr/>
          </p:nvGrpSpPr>
          <p:grpSpPr bwMode="auto">
            <a:xfrm>
              <a:off x="214313" y="4006850"/>
              <a:ext cx="8212128" cy="855663"/>
              <a:chOff x="214313" y="3854453"/>
              <a:chExt cx="8212137" cy="855664"/>
            </a:xfrm>
          </p:grpSpPr>
          <p:sp>
            <p:nvSpPr>
              <p:cNvPr id="26" name="Freeform 8"/>
              <p:cNvSpPr>
                <a:spLocks/>
              </p:cNvSpPr>
              <p:nvPr/>
            </p:nvSpPr>
            <p:spPr bwMode="auto">
              <a:xfrm>
                <a:off x="214313" y="3854453"/>
                <a:ext cx="4770438" cy="855664"/>
              </a:xfrm>
              <a:custGeom>
                <a:avLst/>
                <a:gdLst>
                  <a:gd name="T0" fmla="*/ 0 w 3005"/>
                  <a:gd name="T1" fmla="*/ 539 h 539"/>
                  <a:gd name="T2" fmla="*/ 99 w 3005"/>
                  <a:gd name="T3" fmla="*/ 539 h 539"/>
                  <a:gd name="T4" fmla="*/ 212 w 3005"/>
                  <a:gd name="T5" fmla="*/ 539 h 539"/>
                  <a:gd name="T6" fmla="*/ 326 w 3005"/>
                  <a:gd name="T7" fmla="*/ 539 h 539"/>
                  <a:gd name="T8" fmla="*/ 439 w 3005"/>
                  <a:gd name="T9" fmla="*/ 539 h 539"/>
                  <a:gd name="T10" fmla="*/ 645 w 3005"/>
                  <a:gd name="T11" fmla="*/ 539 h 539"/>
                  <a:gd name="T12" fmla="*/ 758 w 3005"/>
                  <a:gd name="T13" fmla="*/ 539 h 539"/>
                  <a:gd name="T14" fmla="*/ 857 w 3005"/>
                  <a:gd name="T15" fmla="*/ 532 h 539"/>
                  <a:gd name="T16" fmla="*/ 963 w 3005"/>
                  <a:gd name="T17" fmla="*/ 532 h 539"/>
                  <a:gd name="T18" fmla="*/ 1077 w 3005"/>
                  <a:gd name="T19" fmla="*/ 532 h 539"/>
                  <a:gd name="T20" fmla="*/ 1183 w 3005"/>
                  <a:gd name="T21" fmla="*/ 532 h 539"/>
                  <a:gd name="T22" fmla="*/ 1297 w 3005"/>
                  <a:gd name="T23" fmla="*/ 525 h 539"/>
                  <a:gd name="T24" fmla="*/ 1403 w 3005"/>
                  <a:gd name="T25" fmla="*/ 518 h 539"/>
                  <a:gd name="T26" fmla="*/ 1502 w 3005"/>
                  <a:gd name="T27" fmla="*/ 518 h 539"/>
                  <a:gd name="T28" fmla="*/ 1608 w 3005"/>
                  <a:gd name="T29" fmla="*/ 503 h 539"/>
                  <a:gd name="T30" fmla="*/ 1715 w 3005"/>
                  <a:gd name="T31" fmla="*/ 496 h 539"/>
                  <a:gd name="T32" fmla="*/ 1764 w 3005"/>
                  <a:gd name="T33" fmla="*/ 489 h 539"/>
                  <a:gd name="T34" fmla="*/ 1814 w 3005"/>
                  <a:gd name="T35" fmla="*/ 482 h 539"/>
                  <a:gd name="T36" fmla="*/ 1871 w 3005"/>
                  <a:gd name="T37" fmla="*/ 468 h 539"/>
                  <a:gd name="T38" fmla="*/ 1927 w 3005"/>
                  <a:gd name="T39" fmla="*/ 454 h 539"/>
                  <a:gd name="T40" fmla="*/ 1984 w 3005"/>
                  <a:gd name="T41" fmla="*/ 440 h 539"/>
                  <a:gd name="T42" fmla="*/ 2041 w 3005"/>
                  <a:gd name="T43" fmla="*/ 411 h 539"/>
                  <a:gd name="T44" fmla="*/ 2140 w 3005"/>
                  <a:gd name="T45" fmla="*/ 362 h 539"/>
                  <a:gd name="T46" fmla="*/ 2190 w 3005"/>
                  <a:gd name="T47" fmla="*/ 326 h 539"/>
                  <a:gd name="T48" fmla="*/ 2246 w 3005"/>
                  <a:gd name="T49" fmla="*/ 277 h 539"/>
                  <a:gd name="T50" fmla="*/ 2360 w 3005"/>
                  <a:gd name="T51" fmla="*/ 163 h 539"/>
                  <a:gd name="T52" fmla="*/ 2423 w 3005"/>
                  <a:gd name="T53" fmla="*/ 99 h 539"/>
                  <a:gd name="T54" fmla="*/ 2480 w 3005"/>
                  <a:gd name="T55" fmla="*/ 50 h 539"/>
                  <a:gd name="T56" fmla="*/ 2501 w 3005"/>
                  <a:gd name="T57" fmla="*/ 29 h 539"/>
                  <a:gd name="T58" fmla="*/ 2530 w 3005"/>
                  <a:gd name="T59" fmla="*/ 14 h 539"/>
                  <a:gd name="T60" fmla="*/ 2544 w 3005"/>
                  <a:gd name="T61" fmla="*/ 7 h 539"/>
                  <a:gd name="T62" fmla="*/ 2551 w 3005"/>
                  <a:gd name="T63" fmla="*/ 7 h 539"/>
                  <a:gd name="T64" fmla="*/ 2558 w 3005"/>
                  <a:gd name="T65" fmla="*/ 0 h 539"/>
                  <a:gd name="T66" fmla="*/ 2565 w 3005"/>
                  <a:gd name="T67" fmla="*/ 0 h 539"/>
                  <a:gd name="T68" fmla="*/ 2572 w 3005"/>
                  <a:gd name="T69" fmla="*/ 0 h 539"/>
                  <a:gd name="T70" fmla="*/ 2579 w 3005"/>
                  <a:gd name="T71" fmla="*/ 0 h 539"/>
                  <a:gd name="T72" fmla="*/ 2579 w 3005"/>
                  <a:gd name="T73" fmla="*/ 0 h 539"/>
                  <a:gd name="T74" fmla="*/ 2586 w 3005"/>
                  <a:gd name="T75" fmla="*/ 0 h 539"/>
                  <a:gd name="T76" fmla="*/ 2594 w 3005"/>
                  <a:gd name="T77" fmla="*/ 0 h 539"/>
                  <a:gd name="T78" fmla="*/ 2601 w 3005"/>
                  <a:gd name="T79" fmla="*/ 0 h 539"/>
                  <a:gd name="T80" fmla="*/ 2608 w 3005"/>
                  <a:gd name="T81" fmla="*/ 0 h 539"/>
                  <a:gd name="T82" fmla="*/ 2615 w 3005"/>
                  <a:gd name="T83" fmla="*/ 0 h 539"/>
                  <a:gd name="T84" fmla="*/ 2622 w 3005"/>
                  <a:gd name="T85" fmla="*/ 7 h 539"/>
                  <a:gd name="T86" fmla="*/ 2636 w 3005"/>
                  <a:gd name="T87" fmla="*/ 7 h 539"/>
                  <a:gd name="T88" fmla="*/ 2657 w 3005"/>
                  <a:gd name="T89" fmla="*/ 22 h 539"/>
                  <a:gd name="T90" fmla="*/ 2686 w 3005"/>
                  <a:gd name="T91" fmla="*/ 36 h 539"/>
                  <a:gd name="T92" fmla="*/ 2742 w 3005"/>
                  <a:gd name="T93" fmla="*/ 92 h 539"/>
                  <a:gd name="T94" fmla="*/ 2792 w 3005"/>
                  <a:gd name="T95" fmla="*/ 142 h 539"/>
                  <a:gd name="T96" fmla="*/ 2898 w 3005"/>
                  <a:gd name="T97" fmla="*/ 248 h 539"/>
                  <a:gd name="T98" fmla="*/ 3005 w 3005"/>
                  <a:gd name="T99" fmla="*/ 340 h 53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005"/>
                  <a:gd name="T151" fmla="*/ 0 h 539"/>
                  <a:gd name="T152" fmla="*/ 3005 w 3005"/>
                  <a:gd name="T153" fmla="*/ 539 h 53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005" h="539">
                    <a:moveTo>
                      <a:pt x="0" y="539"/>
                    </a:moveTo>
                    <a:lnTo>
                      <a:pt x="99" y="539"/>
                    </a:lnTo>
                    <a:lnTo>
                      <a:pt x="212" y="539"/>
                    </a:lnTo>
                    <a:lnTo>
                      <a:pt x="326" y="539"/>
                    </a:lnTo>
                    <a:lnTo>
                      <a:pt x="439" y="539"/>
                    </a:lnTo>
                    <a:lnTo>
                      <a:pt x="645" y="539"/>
                    </a:lnTo>
                    <a:lnTo>
                      <a:pt x="758" y="539"/>
                    </a:lnTo>
                    <a:lnTo>
                      <a:pt x="857" y="532"/>
                    </a:lnTo>
                    <a:lnTo>
                      <a:pt x="963" y="532"/>
                    </a:lnTo>
                    <a:lnTo>
                      <a:pt x="1077" y="532"/>
                    </a:lnTo>
                    <a:lnTo>
                      <a:pt x="1183" y="532"/>
                    </a:lnTo>
                    <a:lnTo>
                      <a:pt x="1297" y="525"/>
                    </a:lnTo>
                    <a:lnTo>
                      <a:pt x="1403" y="518"/>
                    </a:lnTo>
                    <a:lnTo>
                      <a:pt x="1502" y="518"/>
                    </a:lnTo>
                    <a:lnTo>
                      <a:pt x="1608" y="503"/>
                    </a:lnTo>
                    <a:lnTo>
                      <a:pt x="1715" y="496"/>
                    </a:lnTo>
                    <a:lnTo>
                      <a:pt x="1764" y="489"/>
                    </a:lnTo>
                    <a:lnTo>
                      <a:pt x="1814" y="482"/>
                    </a:lnTo>
                    <a:lnTo>
                      <a:pt x="1871" y="468"/>
                    </a:lnTo>
                    <a:lnTo>
                      <a:pt x="1927" y="454"/>
                    </a:lnTo>
                    <a:lnTo>
                      <a:pt x="1984" y="440"/>
                    </a:lnTo>
                    <a:lnTo>
                      <a:pt x="2041" y="411"/>
                    </a:lnTo>
                    <a:lnTo>
                      <a:pt x="2140" y="362"/>
                    </a:lnTo>
                    <a:lnTo>
                      <a:pt x="2190" y="326"/>
                    </a:lnTo>
                    <a:lnTo>
                      <a:pt x="2246" y="277"/>
                    </a:lnTo>
                    <a:lnTo>
                      <a:pt x="2360" y="163"/>
                    </a:lnTo>
                    <a:lnTo>
                      <a:pt x="2423" y="99"/>
                    </a:lnTo>
                    <a:lnTo>
                      <a:pt x="2480" y="50"/>
                    </a:lnTo>
                    <a:lnTo>
                      <a:pt x="2501" y="29"/>
                    </a:lnTo>
                    <a:lnTo>
                      <a:pt x="2530" y="14"/>
                    </a:lnTo>
                    <a:lnTo>
                      <a:pt x="2544" y="7"/>
                    </a:lnTo>
                    <a:lnTo>
                      <a:pt x="2551" y="7"/>
                    </a:lnTo>
                    <a:lnTo>
                      <a:pt x="2558" y="0"/>
                    </a:lnTo>
                    <a:lnTo>
                      <a:pt x="2565" y="0"/>
                    </a:lnTo>
                    <a:lnTo>
                      <a:pt x="2572" y="0"/>
                    </a:lnTo>
                    <a:lnTo>
                      <a:pt x="2579" y="0"/>
                    </a:lnTo>
                    <a:lnTo>
                      <a:pt x="2586" y="0"/>
                    </a:lnTo>
                    <a:lnTo>
                      <a:pt x="2594" y="0"/>
                    </a:lnTo>
                    <a:lnTo>
                      <a:pt x="2601" y="0"/>
                    </a:lnTo>
                    <a:lnTo>
                      <a:pt x="2608" y="0"/>
                    </a:lnTo>
                    <a:lnTo>
                      <a:pt x="2615" y="0"/>
                    </a:lnTo>
                    <a:lnTo>
                      <a:pt x="2622" y="7"/>
                    </a:lnTo>
                    <a:lnTo>
                      <a:pt x="2636" y="7"/>
                    </a:lnTo>
                    <a:lnTo>
                      <a:pt x="2657" y="22"/>
                    </a:lnTo>
                    <a:lnTo>
                      <a:pt x="2686" y="36"/>
                    </a:lnTo>
                    <a:lnTo>
                      <a:pt x="2742" y="92"/>
                    </a:lnTo>
                    <a:lnTo>
                      <a:pt x="2792" y="142"/>
                    </a:lnTo>
                    <a:lnTo>
                      <a:pt x="2898" y="248"/>
                    </a:lnTo>
                    <a:lnTo>
                      <a:pt x="3005" y="340"/>
                    </a:lnTo>
                  </a:path>
                </a:pathLst>
              </a:custGeom>
              <a:noFill/>
              <a:ln w="38100">
                <a:solidFill>
                  <a:schemeClr val="accent1"/>
                </a:solidFill>
                <a:miter lim="800000"/>
                <a:headEnd/>
                <a:tailEnd/>
              </a:ln>
              <a:effectLst>
                <a:outerShdw blurRad="63500" dist="23000" dir="5400000" rotWithShape="0">
                  <a:srgbClr val="000000">
                    <a:alpha val="34999"/>
                  </a:srgbClr>
                </a:outerShdw>
              </a:effectLst>
              <a:extLst>
                <a:ext uri="{909E8E84-426E-40dd-AFC4-6F175D3DCCD1}">
                  <a14:hiddenFill xmlns:a14="http://schemas.microsoft.com/office/drawing/2010/main">
                    <a:solidFill>
                      <a:srgbClr val="FFFFFF"/>
                    </a:solidFill>
                  </a14:hiddenFill>
                </a:ext>
              </a:extLst>
            </p:spPr>
            <p:txBody>
              <a:bodyPr/>
              <a:lstStyle/>
              <a:p>
                <a:pPr>
                  <a:defRPr/>
                </a:pPr>
                <a:endParaRPr lang="en-US">
                  <a:latin typeface="+mn-lt"/>
                  <a:ea typeface="+mn-ea"/>
                </a:endParaRPr>
              </a:p>
            </p:txBody>
          </p:sp>
          <p:sp>
            <p:nvSpPr>
              <p:cNvPr id="27" name="Freeform 9"/>
              <p:cNvSpPr>
                <a:spLocks/>
              </p:cNvSpPr>
              <p:nvPr/>
            </p:nvSpPr>
            <p:spPr bwMode="auto">
              <a:xfrm>
                <a:off x="4984750" y="4394204"/>
                <a:ext cx="3441700" cy="315913"/>
              </a:xfrm>
              <a:custGeom>
                <a:avLst/>
                <a:gdLst>
                  <a:gd name="T0" fmla="*/ 0 w 2168"/>
                  <a:gd name="T1" fmla="*/ 0 h 199"/>
                  <a:gd name="T2" fmla="*/ 56 w 2168"/>
                  <a:gd name="T3" fmla="*/ 36 h 199"/>
                  <a:gd name="T4" fmla="*/ 113 w 2168"/>
                  <a:gd name="T5" fmla="*/ 64 h 199"/>
                  <a:gd name="T6" fmla="*/ 226 w 2168"/>
                  <a:gd name="T7" fmla="*/ 107 h 199"/>
                  <a:gd name="T8" fmla="*/ 283 w 2168"/>
                  <a:gd name="T9" fmla="*/ 121 h 199"/>
                  <a:gd name="T10" fmla="*/ 333 w 2168"/>
                  <a:gd name="T11" fmla="*/ 135 h 199"/>
                  <a:gd name="T12" fmla="*/ 439 w 2168"/>
                  <a:gd name="T13" fmla="*/ 156 h 199"/>
                  <a:gd name="T14" fmla="*/ 489 w 2168"/>
                  <a:gd name="T15" fmla="*/ 156 h 199"/>
                  <a:gd name="T16" fmla="*/ 545 w 2168"/>
                  <a:gd name="T17" fmla="*/ 163 h 199"/>
                  <a:gd name="T18" fmla="*/ 644 w 2168"/>
                  <a:gd name="T19" fmla="*/ 170 h 199"/>
                  <a:gd name="T20" fmla="*/ 751 w 2168"/>
                  <a:gd name="T21" fmla="*/ 178 h 199"/>
                  <a:gd name="T22" fmla="*/ 850 w 2168"/>
                  <a:gd name="T23" fmla="*/ 185 h 199"/>
                  <a:gd name="T24" fmla="*/ 963 w 2168"/>
                  <a:gd name="T25" fmla="*/ 185 h 199"/>
                  <a:gd name="T26" fmla="*/ 1063 w 2168"/>
                  <a:gd name="T27" fmla="*/ 192 h 199"/>
                  <a:gd name="T28" fmla="*/ 1169 w 2168"/>
                  <a:gd name="T29" fmla="*/ 192 h 199"/>
                  <a:gd name="T30" fmla="*/ 1282 w 2168"/>
                  <a:gd name="T31" fmla="*/ 192 h 199"/>
                  <a:gd name="T32" fmla="*/ 1389 w 2168"/>
                  <a:gd name="T33" fmla="*/ 199 h 199"/>
                  <a:gd name="T34" fmla="*/ 1502 w 2168"/>
                  <a:gd name="T35" fmla="*/ 199 h 199"/>
                  <a:gd name="T36" fmla="*/ 1708 w 2168"/>
                  <a:gd name="T37" fmla="*/ 199 h 199"/>
                  <a:gd name="T38" fmla="*/ 1814 w 2168"/>
                  <a:gd name="T39" fmla="*/ 199 h 199"/>
                  <a:gd name="T40" fmla="*/ 1927 w 2168"/>
                  <a:gd name="T41" fmla="*/ 199 h 199"/>
                  <a:gd name="T42" fmla="*/ 2154 w 2168"/>
                  <a:gd name="T43" fmla="*/ 199 h 199"/>
                  <a:gd name="T44" fmla="*/ 2168 w 2168"/>
                  <a:gd name="T45" fmla="*/ 199 h 19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168"/>
                  <a:gd name="T70" fmla="*/ 0 h 199"/>
                  <a:gd name="T71" fmla="*/ 2168 w 2168"/>
                  <a:gd name="T72" fmla="*/ 199 h 19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168" h="199">
                    <a:moveTo>
                      <a:pt x="0" y="0"/>
                    </a:moveTo>
                    <a:lnTo>
                      <a:pt x="56" y="36"/>
                    </a:lnTo>
                    <a:lnTo>
                      <a:pt x="113" y="64"/>
                    </a:lnTo>
                    <a:lnTo>
                      <a:pt x="226" y="107"/>
                    </a:lnTo>
                    <a:lnTo>
                      <a:pt x="283" y="121"/>
                    </a:lnTo>
                    <a:lnTo>
                      <a:pt x="333" y="135"/>
                    </a:lnTo>
                    <a:lnTo>
                      <a:pt x="439" y="156"/>
                    </a:lnTo>
                    <a:lnTo>
                      <a:pt x="489" y="156"/>
                    </a:lnTo>
                    <a:lnTo>
                      <a:pt x="545" y="163"/>
                    </a:lnTo>
                    <a:lnTo>
                      <a:pt x="644" y="170"/>
                    </a:lnTo>
                    <a:lnTo>
                      <a:pt x="751" y="178"/>
                    </a:lnTo>
                    <a:lnTo>
                      <a:pt x="850" y="185"/>
                    </a:lnTo>
                    <a:lnTo>
                      <a:pt x="963" y="185"/>
                    </a:lnTo>
                    <a:lnTo>
                      <a:pt x="1063" y="192"/>
                    </a:lnTo>
                    <a:lnTo>
                      <a:pt x="1169" y="192"/>
                    </a:lnTo>
                    <a:lnTo>
                      <a:pt x="1282" y="192"/>
                    </a:lnTo>
                    <a:lnTo>
                      <a:pt x="1389" y="199"/>
                    </a:lnTo>
                    <a:lnTo>
                      <a:pt x="1502" y="199"/>
                    </a:lnTo>
                    <a:lnTo>
                      <a:pt x="1708" y="199"/>
                    </a:lnTo>
                    <a:lnTo>
                      <a:pt x="1814" y="199"/>
                    </a:lnTo>
                    <a:lnTo>
                      <a:pt x="1927" y="199"/>
                    </a:lnTo>
                    <a:lnTo>
                      <a:pt x="2154" y="199"/>
                    </a:lnTo>
                    <a:lnTo>
                      <a:pt x="2168" y="199"/>
                    </a:lnTo>
                  </a:path>
                </a:pathLst>
              </a:custGeom>
              <a:noFill/>
              <a:ln w="38100">
                <a:solidFill>
                  <a:schemeClr val="accent1"/>
                </a:solidFill>
                <a:miter lim="800000"/>
                <a:headEnd/>
                <a:tailEnd/>
              </a:ln>
              <a:effectLst>
                <a:outerShdw blurRad="63500" dist="23000" dir="5400000" rotWithShape="0">
                  <a:srgbClr val="000000">
                    <a:alpha val="34999"/>
                  </a:srgbClr>
                </a:outerShdw>
              </a:effectLst>
              <a:extLst>
                <a:ext uri="{909E8E84-426E-40dd-AFC4-6F175D3DCCD1}">
                  <a14:hiddenFill xmlns:a14="http://schemas.microsoft.com/office/drawing/2010/main">
                    <a:solidFill>
                      <a:srgbClr val="FFFFFF"/>
                    </a:solidFill>
                  </a14:hiddenFill>
                </a:ext>
              </a:extLst>
            </p:spPr>
            <p:txBody>
              <a:bodyPr/>
              <a:lstStyle/>
              <a:p>
                <a:pPr>
                  <a:defRPr/>
                </a:pPr>
                <a:endParaRPr lang="en-US">
                  <a:latin typeface="+mn-lt"/>
                  <a:ea typeface="+mn-ea"/>
                </a:endParaRPr>
              </a:p>
            </p:txBody>
          </p:sp>
        </p:grpSp>
        <p:grpSp>
          <p:nvGrpSpPr>
            <p:cNvPr id="27673" name="Group 29"/>
            <p:cNvGrpSpPr>
              <a:grpSpLocks/>
            </p:cNvGrpSpPr>
            <p:nvPr/>
          </p:nvGrpSpPr>
          <p:grpSpPr bwMode="auto">
            <a:xfrm rot="10800000">
              <a:off x="304799" y="914401"/>
              <a:ext cx="8229591" cy="914398"/>
              <a:chOff x="228600" y="4953000"/>
              <a:chExt cx="8229600" cy="914400"/>
            </a:xfrm>
          </p:grpSpPr>
          <p:sp>
            <p:nvSpPr>
              <p:cNvPr id="27684" name="Line 6"/>
              <p:cNvSpPr>
                <a:spLocks noChangeShapeType="1"/>
              </p:cNvSpPr>
              <p:nvPr/>
            </p:nvSpPr>
            <p:spPr bwMode="auto">
              <a:xfrm>
                <a:off x="228600" y="4953000"/>
                <a:ext cx="8229600" cy="1588"/>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7685" name="Line 15"/>
              <p:cNvSpPr>
                <a:spLocks noChangeShapeType="1"/>
              </p:cNvSpPr>
              <p:nvPr/>
            </p:nvSpPr>
            <p:spPr bwMode="auto">
              <a:xfrm>
                <a:off x="4191000" y="57150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7686" name="Line 16"/>
              <p:cNvSpPr>
                <a:spLocks noChangeShapeType="1"/>
              </p:cNvSpPr>
              <p:nvPr/>
            </p:nvSpPr>
            <p:spPr bwMode="auto">
              <a:xfrm>
                <a:off x="4343400" y="49530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7687" name="Line 17"/>
              <p:cNvSpPr>
                <a:spLocks noChangeShapeType="1"/>
              </p:cNvSpPr>
              <p:nvPr/>
            </p:nvSpPr>
            <p:spPr bwMode="auto">
              <a:xfrm>
                <a:off x="4191000" y="57150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7688" name="Line 18"/>
              <p:cNvSpPr>
                <a:spLocks noChangeShapeType="1"/>
              </p:cNvSpPr>
              <p:nvPr/>
            </p:nvSpPr>
            <p:spPr bwMode="auto">
              <a:xfrm>
                <a:off x="4267200" y="57912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7689" name="Line 19"/>
              <p:cNvSpPr>
                <a:spLocks noChangeShapeType="1"/>
              </p:cNvSpPr>
              <p:nvPr/>
            </p:nvSpPr>
            <p:spPr bwMode="auto">
              <a:xfrm>
                <a:off x="4343400" y="58674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grpSp>
        <p:grpSp>
          <p:nvGrpSpPr>
            <p:cNvPr id="27674" name="Group 36"/>
            <p:cNvGrpSpPr>
              <a:grpSpLocks/>
            </p:cNvGrpSpPr>
            <p:nvPr/>
          </p:nvGrpSpPr>
          <p:grpSpPr bwMode="auto">
            <a:xfrm rot="10800000">
              <a:off x="228600" y="1904999"/>
              <a:ext cx="8212127" cy="855663"/>
              <a:chOff x="214313" y="3854453"/>
              <a:chExt cx="8212137" cy="855664"/>
            </a:xfrm>
          </p:grpSpPr>
          <p:sp>
            <p:nvSpPr>
              <p:cNvPr id="38" name="Freeform 8"/>
              <p:cNvSpPr>
                <a:spLocks/>
              </p:cNvSpPr>
              <p:nvPr/>
            </p:nvSpPr>
            <p:spPr bwMode="auto">
              <a:xfrm>
                <a:off x="214313" y="3854453"/>
                <a:ext cx="4770438" cy="855664"/>
              </a:xfrm>
              <a:custGeom>
                <a:avLst/>
                <a:gdLst>
                  <a:gd name="T0" fmla="*/ 0 w 3005"/>
                  <a:gd name="T1" fmla="*/ 539 h 539"/>
                  <a:gd name="T2" fmla="*/ 99 w 3005"/>
                  <a:gd name="T3" fmla="*/ 539 h 539"/>
                  <a:gd name="T4" fmla="*/ 212 w 3005"/>
                  <a:gd name="T5" fmla="*/ 539 h 539"/>
                  <a:gd name="T6" fmla="*/ 326 w 3005"/>
                  <a:gd name="T7" fmla="*/ 539 h 539"/>
                  <a:gd name="T8" fmla="*/ 439 w 3005"/>
                  <a:gd name="T9" fmla="*/ 539 h 539"/>
                  <a:gd name="T10" fmla="*/ 645 w 3005"/>
                  <a:gd name="T11" fmla="*/ 539 h 539"/>
                  <a:gd name="T12" fmla="*/ 758 w 3005"/>
                  <a:gd name="T13" fmla="*/ 539 h 539"/>
                  <a:gd name="T14" fmla="*/ 857 w 3005"/>
                  <a:gd name="T15" fmla="*/ 532 h 539"/>
                  <a:gd name="T16" fmla="*/ 963 w 3005"/>
                  <a:gd name="T17" fmla="*/ 532 h 539"/>
                  <a:gd name="T18" fmla="*/ 1077 w 3005"/>
                  <a:gd name="T19" fmla="*/ 532 h 539"/>
                  <a:gd name="T20" fmla="*/ 1183 w 3005"/>
                  <a:gd name="T21" fmla="*/ 532 h 539"/>
                  <a:gd name="T22" fmla="*/ 1297 w 3005"/>
                  <a:gd name="T23" fmla="*/ 525 h 539"/>
                  <a:gd name="T24" fmla="*/ 1403 w 3005"/>
                  <a:gd name="T25" fmla="*/ 518 h 539"/>
                  <a:gd name="T26" fmla="*/ 1502 w 3005"/>
                  <a:gd name="T27" fmla="*/ 518 h 539"/>
                  <a:gd name="T28" fmla="*/ 1608 w 3005"/>
                  <a:gd name="T29" fmla="*/ 503 h 539"/>
                  <a:gd name="T30" fmla="*/ 1715 w 3005"/>
                  <a:gd name="T31" fmla="*/ 496 h 539"/>
                  <a:gd name="T32" fmla="*/ 1764 w 3005"/>
                  <a:gd name="T33" fmla="*/ 489 h 539"/>
                  <a:gd name="T34" fmla="*/ 1814 w 3005"/>
                  <a:gd name="T35" fmla="*/ 482 h 539"/>
                  <a:gd name="T36" fmla="*/ 1871 w 3005"/>
                  <a:gd name="T37" fmla="*/ 468 h 539"/>
                  <a:gd name="T38" fmla="*/ 1927 w 3005"/>
                  <a:gd name="T39" fmla="*/ 454 h 539"/>
                  <a:gd name="T40" fmla="*/ 1984 w 3005"/>
                  <a:gd name="T41" fmla="*/ 440 h 539"/>
                  <a:gd name="T42" fmla="*/ 2041 w 3005"/>
                  <a:gd name="T43" fmla="*/ 411 h 539"/>
                  <a:gd name="T44" fmla="*/ 2140 w 3005"/>
                  <a:gd name="T45" fmla="*/ 362 h 539"/>
                  <a:gd name="T46" fmla="*/ 2190 w 3005"/>
                  <a:gd name="T47" fmla="*/ 326 h 539"/>
                  <a:gd name="T48" fmla="*/ 2246 w 3005"/>
                  <a:gd name="T49" fmla="*/ 277 h 539"/>
                  <a:gd name="T50" fmla="*/ 2360 w 3005"/>
                  <a:gd name="T51" fmla="*/ 163 h 539"/>
                  <a:gd name="T52" fmla="*/ 2423 w 3005"/>
                  <a:gd name="T53" fmla="*/ 99 h 539"/>
                  <a:gd name="T54" fmla="*/ 2480 w 3005"/>
                  <a:gd name="T55" fmla="*/ 50 h 539"/>
                  <a:gd name="T56" fmla="*/ 2501 w 3005"/>
                  <a:gd name="T57" fmla="*/ 29 h 539"/>
                  <a:gd name="T58" fmla="*/ 2530 w 3005"/>
                  <a:gd name="T59" fmla="*/ 14 h 539"/>
                  <a:gd name="T60" fmla="*/ 2544 w 3005"/>
                  <a:gd name="T61" fmla="*/ 7 h 539"/>
                  <a:gd name="T62" fmla="*/ 2551 w 3005"/>
                  <a:gd name="T63" fmla="*/ 7 h 539"/>
                  <a:gd name="T64" fmla="*/ 2558 w 3005"/>
                  <a:gd name="T65" fmla="*/ 0 h 539"/>
                  <a:gd name="T66" fmla="*/ 2565 w 3005"/>
                  <a:gd name="T67" fmla="*/ 0 h 539"/>
                  <a:gd name="T68" fmla="*/ 2572 w 3005"/>
                  <a:gd name="T69" fmla="*/ 0 h 539"/>
                  <a:gd name="T70" fmla="*/ 2579 w 3005"/>
                  <a:gd name="T71" fmla="*/ 0 h 539"/>
                  <a:gd name="T72" fmla="*/ 2579 w 3005"/>
                  <a:gd name="T73" fmla="*/ 0 h 539"/>
                  <a:gd name="T74" fmla="*/ 2586 w 3005"/>
                  <a:gd name="T75" fmla="*/ 0 h 539"/>
                  <a:gd name="T76" fmla="*/ 2594 w 3005"/>
                  <a:gd name="T77" fmla="*/ 0 h 539"/>
                  <a:gd name="T78" fmla="*/ 2601 w 3005"/>
                  <a:gd name="T79" fmla="*/ 0 h 539"/>
                  <a:gd name="T80" fmla="*/ 2608 w 3005"/>
                  <a:gd name="T81" fmla="*/ 0 h 539"/>
                  <a:gd name="T82" fmla="*/ 2615 w 3005"/>
                  <a:gd name="T83" fmla="*/ 0 h 539"/>
                  <a:gd name="T84" fmla="*/ 2622 w 3005"/>
                  <a:gd name="T85" fmla="*/ 7 h 539"/>
                  <a:gd name="T86" fmla="*/ 2636 w 3005"/>
                  <a:gd name="T87" fmla="*/ 7 h 539"/>
                  <a:gd name="T88" fmla="*/ 2657 w 3005"/>
                  <a:gd name="T89" fmla="*/ 22 h 539"/>
                  <a:gd name="T90" fmla="*/ 2686 w 3005"/>
                  <a:gd name="T91" fmla="*/ 36 h 539"/>
                  <a:gd name="T92" fmla="*/ 2742 w 3005"/>
                  <a:gd name="T93" fmla="*/ 92 h 539"/>
                  <a:gd name="T94" fmla="*/ 2792 w 3005"/>
                  <a:gd name="T95" fmla="*/ 142 h 539"/>
                  <a:gd name="T96" fmla="*/ 2898 w 3005"/>
                  <a:gd name="T97" fmla="*/ 248 h 539"/>
                  <a:gd name="T98" fmla="*/ 3005 w 3005"/>
                  <a:gd name="T99" fmla="*/ 340 h 53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005"/>
                  <a:gd name="T151" fmla="*/ 0 h 539"/>
                  <a:gd name="T152" fmla="*/ 3005 w 3005"/>
                  <a:gd name="T153" fmla="*/ 539 h 53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005" h="539">
                    <a:moveTo>
                      <a:pt x="0" y="539"/>
                    </a:moveTo>
                    <a:lnTo>
                      <a:pt x="99" y="539"/>
                    </a:lnTo>
                    <a:lnTo>
                      <a:pt x="212" y="539"/>
                    </a:lnTo>
                    <a:lnTo>
                      <a:pt x="326" y="539"/>
                    </a:lnTo>
                    <a:lnTo>
                      <a:pt x="439" y="539"/>
                    </a:lnTo>
                    <a:lnTo>
                      <a:pt x="645" y="539"/>
                    </a:lnTo>
                    <a:lnTo>
                      <a:pt x="758" y="539"/>
                    </a:lnTo>
                    <a:lnTo>
                      <a:pt x="857" y="532"/>
                    </a:lnTo>
                    <a:lnTo>
                      <a:pt x="963" y="532"/>
                    </a:lnTo>
                    <a:lnTo>
                      <a:pt x="1077" y="532"/>
                    </a:lnTo>
                    <a:lnTo>
                      <a:pt x="1183" y="532"/>
                    </a:lnTo>
                    <a:lnTo>
                      <a:pt x="1297" y="525"/>
                    </a:lnTo>
                    <a:lnTo>
                      <a:pt x="1403" y="518"/>
                    </a:lnTo>
                    <a:lnTo>
                      <a:pt x="1502" y="518"/>
                    </a:lnTo>
                    <a:lnTo>
                      <a:pt x="1608" y="503"/>
                    </a:lnTo>
                    <a:lnTo>
                      <a:pt x="1715" y="496"/>
                    </a:lnTo>
                    <a:lnTo>
                      <a:pt x="1764" y="489"/>
                    </a:lnTo>
                    <a:lnTo>
                      <a:pt x="1814" y="482"/>
                    </a:lnTo>
                    <a:lnTo>
                      <a:pt x="1871" y="468"/>
                    </a:lnTo>
                    <a:lnTo>
                      <a:pt x="1927" y="454"/>
                    </a:lnTo>
                    <a:lnTo>
                      <a:pt x="1984" y="440"/>
                    </a:lnTo>
                    <a:lnTo>
                      <a:pt x="2041" y="411"/>
                    </a:lnTo>
                    <a:lnTo>
                      <a:pt x="2140" y="362"/>
                    </a:lnTo>
                    <a:lnTo>
                      <a:pt x="2190" y="326"/>
                    </a:lnTo>
                    <a:lnTo>
                      <a:pt x="2246" y="277"/>
                    </a:lnTo>
                    <a:lnTo>
                      <a:pt x="2360" y="163"/>
                    </a:lnTo>
                    <a:lnTo>
                      <a:pt x="2423" y="99"/>
                    </a:lnTo>
                    <a:lnTo>
                      <a:pt x="2480" y="50"/>
                    </a:lnTo>
                    <a:lnTo>
                      <a:pt x="2501" y="29"/>
                    </a:lnTo>
                    <a:lnTo>
                      <a:pt x="2530" y="14"/>
                    </a:lnTo>
                    <a:lnTo>
                      <a:pt x="2544" y="7"/>
                    </a:lnTo>
                    <a:lnTo>
                      <a:pt x="2551" y="7"/>
                    </a:lnTo>
                    <a:lnTo>
                      <a:pt x="2558" y="0"/>
                    </a:lnTo>
                    <a:lnTo>
                      <a:pt x="2565" y="0"/>
                    </a:lnTo>
                    <a:lnTo>
                      <a:pt x="2572" y="0"/>
                    </a:lnTo>
                    <a:lnTo>
                      <a:pt x="2579" y="0"/>
                    </a:lnTo>
                    <a:lnTo>
                      <a:pt x="2586" y="0"/>
                    </a:lnTo>
                    <a:lnTo>
                      <a:pt x="2594" y="0"/>
                    </a:lnTo>
                    <a:lnTo>
                      <a:pt x="2601" y="0"/>
                    </a:lnTo>
                    <a:lnTo>
                      <a:pt x="2608" y="0"/>
                    </a:lnTo>
                    <a:lnTo>
                      <a:pt x="2615" y="0"/>
                    </a:lnTo>
                    <a:lnTo>
                      <a:pt x="2622" y="7"/>
                    </a:lnTo>
                    <a:lnTo>
                      <a:pt x="2636" y="7"/>
                    </a:lnTo>
                    <a:lnTo>
                      <a:pt x="2657" y="22"/>
                    </a:lnTo>
                    <a:lnTo>
                      <a:pt x="2686" y="36"/>
                    </a:lnTo>
                    <a:lnTo>
                      <a:pt x="2742" y="92"/>
                    </a:lnTo>
                    <a:lnTo>
                      <a:pt x="2792" y="142"/>
                    </a:lnTo>
                    <a:lnTo>
                      <a:pt x="2898" y="248"/>
                    </a:lnTo>
                    <a:lnTo>
                      <a:pt x="3005" y="340"/>
                    </a:lnTo>
                  </a:path>
                </a:pathLst>
              </a:custGeom>
              <a:noFill/>
              <a:ln w="38100">
                <a:solidFill>
                  <a:schemeClr val="accent1"/>
                </a:solidFill>
                <a:miter lim="800000"/>
                <a:headEnd/>
                <a:tailEnd/>
              </a:ln>
              <a:effectLst>
                <a:outerShdw blurRad="63500" dist="23000" dir="5400000" rotWithShape="0">
                  <a:srgbClr val="000000">
                    <a:alpha val="34999"/>
                  </a:srgbClr>
                </a:outerShdw>
              </a:effectLst>
              <a:extLst>
                <a:ext uri="{909E8E84-426E-40dd-AFC4-6F175D3DCCD1}">
                  <a14:hiddenFill xmlns:a14="http://schemas.microsoft.com/office/drawing/2010/main">
                    <a:solidFill>
                      <a:srgbClr val="FFFFFF"/>
                    </a:solidFill>
                  </a14:hiddenFill>
                </a:ext>
              </a:extLst>
            </p:spPr>
            <p:txBody>
              <a:bodyPr/>
              <a:lstStyle/>
              <a:p>
                <a:pPr>
                  <a:defRPr/>
                </a:pPr>
                <a:endParaRPr lang="en-US">
                  <a:latin typeface="+mn-lt"/>
                  <a:ea typeface="+mn-ea"/>
                </a:endParaRPr>
              </a:p>
            </p:txBody>
          </p:sp>
          <p:sp>
            <p:nvSpPr>
              <p:cNvPr id="39" name="Freeform 9"/>
              <p:cNvSpPr>
                <a:spLocks/>
              </p:cNvSpPr>
              <p:nvPr/>
            </p:nvSpPr>
            <p:spPr bwMode="auto">
              <a:xfrm>
                <a:off x="4984750" y="4394204"/>
                <a:ext cx="3441700" cy="315913"/>
              </a:xfrm>
              <a:custGeom>
                <a:avLst/>
                <a:gdLst>
                  <a:gd name="T0" fmla="*/ 0 w 2168"/>
                  <a:gd name="T1" fmla="*/ 0 h 199"/>
                  <a:gd name="T2" fmla="*/ 56 w 2168"/>
                  <a:gd name="T3" fmla="*/ 36 h 199"/>
                  <a:gd name="T4" fmla="*/ 113 w 2168"/>
                  <a:gd name="T5" fmla="*/ 64 h 199"/>
                  <a:gd name="T6" fmla="*/ 226 w 2168"/>
                  <a:gd name="T7" fmla="*/ 107 h 199"/>
                  <a:gd name="T8" fmla="*/ 283 w 2168"/>
                  <a:gd name="T9" fmla="*/ 121 h 199"/>
                  <a:gd name="T10" fmla="*/ 333 w 2168"/>
                  <a:gd name="T11" fmla="*/ 135 h 199"/>
                  <a:gd name="T12" fmla="*/ 439 w 2168"/>
                  <a:gd name="T13" fmla="*/ 156 h 199"/>
                  <a:gd name="T14" fmla="*/ 489 w 2168"/>
                  <a:gd name="T15" fmla="*/ 156 h 199"/>
                  <a:gd name="T16" fmla="*/ 545 w 2168"/>
                  <a:gd name="T17" fmla="*/ 163 h 199"/>
                  <a:gd name="T18" fmla="*/ 644 w 2168"/>
                  <a:gd name="T19" fmla="*/ 170 h 199"/>
                  <a:gd name="T20" fmla="*/ 751 w 2168"/>
                  <a:gd name="T21" fmla="*/ 178 h 199"/>
                  <a:gd name="T22" fmla="*/ 850 w 2168"/>
                  <a:gd name="T23" fmla="*/ 185 h 199"/>
                  <a:gd name="T24" fmla="*/ 963 w 2168"/>
                  <a:gd name="T25" fmla="*/ 185 h 199"/>
                  <a:gd name="T26" fmla="*/ 1063 w 2168"/>
                  <a:gd name="T27" fmla="*/ 192 h 199"/>
                  <a:gd name="T28" fmla="*/ 1169 w 2168"/>
                  <a:gd name="T29" fmla="*/ 192 h 199"/>
                  <a:gd name="T30" fmla="*/ 1282 w 2168"/>
                  <a:gd name="T31" fmla="*/ 192 h 199"/>
                  <a:gd name="T32" fmla="*/ 1389 w 2168"/>
                  <a:gd name="T33" fmla="*/ 199 h 199"/>
                  <a:gd name="T34" fmla="*/ 1502 w 2168"/>
                  <a:gd name="T35" fmla="*/ 199 h 199"/>
                  <a:gd name="T36" fmla="*/ 1708 w 2168"/>
                  <a:gd name="T37" fmla="*/ 199 h 199"/>
                  <a:gd name="T38" fmla="*/ 1814 w 2168"/>
                  <a:gd name="T39" fmla="*/ 199 h 199"/>
                  <a:gd name="T40" fmla="*/ 1927 w 2168"/>
                  <a:gd name="T41" fmla="*/ 199 h 199"/>
                  <a:gd name="T42" fmla="*/ 2154 w 2168"/>
                  <a:gd name="T43" fmla="*/ 199 h 199"/>
                  <a:gd name="T44" fmla="*/ 2168 w 2168"/>
                  <a:gd name="T45" fmla="*/ 199 h 19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168"/>
                  <a:gd name="T70" fmla="*/ 0 h 199"/>
                  <a:gd name="T71" fmla="*/ 2168 w 2168"/>
                  <a:gd name="T72" fmla="*/ 199 h 19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168" h="199">
                    <a:moveTo>
                      <a:pt x="0" y="0"/>
                    </a:moveTo>
                    <a:lnTo>
                      <a:pt x="56" y="36"/>
                    </a:lnTo>
                    <a:lnTo>
                      <a:pt x="113" y="64"/>
                    </a:lnTo>
                    <a:lnTo>
                      <a:pt x="226" y="107"/>
                    </a:lnTo>
                    <a:lnTo>
                      <a:pt x="283" y="121"/>
                    </a:lnTo>
                    <a:lnTo>
                      <a:pt x="333" y="135"/>
                    </a:lnTo>
                    <a:lnTo>
                      <a:pt x="439" y="156"/>
                    </a:lnTo>
                    <a:lnTo>
                      <a:pt x="489" y="156"/>
                    </a:lnTo>
                    <a:lnTo>
                      <a:pt x="545" y="163"/>
                    </a:lnTo>
                    <a:lnTo>
                      <a:pt x="644" y="170"/>
                    </a:lnTo>
                    <a:lnTo>
                      <a:pt x="751" y="178"/>
                    </a:lnTo>
                    <a:lnTo>
                      <a:pt x="850" y="185"/>
                    </a:lnTo>
                    <a:lnTo>
                      <a:pt x="963" y="185"/>
                    </a:lnTo>
                    <a:lnTo>
                      <a:pt x="1063" y="192"/>
                    </a:lnTo>
                    <a:lnTo>
                      <a:pt x="1169" y="192"/>
                    </a:lnTo>
                    <a:lnTo>
                      <a:pt x="1282" y="192"/>
                    </a:lnTo>
                    <a:lnTo>
                      <a:pt x="1389" y="199"/>
                    </a:lnTo>
                    <a:lnTo>
                      <a:pt x="1502" y="199"/>
                    </a:lnTo>
                    <a:lnTo>
                      <a:pt x="1708" y="199"/>
                    </a:lnTo>
                    <a:lnTo>
                      <a:pt x="1814" y="199"/>
                    </a:lnTo>
                    <a:lnTo>
                      <a:pt x="1927" y="199"/>
                    </a:lnTo>
                    <a:lnTo>
                      <a:pt x="2154" y="199"/>
                    </a:lnTo>
                    <a:lnTo>
                      <a:pt x="2168" y="199"/>
                    </a:lnTo>
                  </a:path>
                </a:pathLst>
              </a:custGeom>
              <a:noFill/>
              <a:ln w="38100">
                <a:solidFill>
                  <a:schemeClr val="accent1"/>
                </a:solidFill>
                <a:miter lim="800000"/>
                <a:headEnd/>
                <a:tailEnd/>
              </a:ln>
              <a:effectLst>
                <a:outerShdw blurRad="63500" dist="23000" dir="5400000" rotWithShape="0">
                  <a:srgbClr val="000000">
                    <a:alpha val="34999"/>
                  </a:srgbClr>
                </a:outerShdw>
              </a:effectLst>
              <a:extLst>
                <a:ext uri="{909E8E84-426E-40dd-AFC4-6F175D3DCCD1}">
                  <a14:hiddenFill xmlns:a14="http://schemas.microsoft.com/office/drawing/2010/main">
                    <a:solidFill>
                      <a:srgbClr val="FFFFFF"/>
                    </a:solidFill>
                  </a14:hiddenFill>
                </a:ext>
              </a:extLst>
            </p:spPr>
            <p:txBody>
              <a:bodyPr/>
              <a:lstStyle/>
              <a:p>
                <a:pPr>
                  <a:defRPr/>
                </a:pPr>
                <a:endParaRPr lang="en-US">
                  <a:latin typeface="+mn-lt"/>
                  <a:ea typeface="+mn-ea"/>
                </a:endParaRPr>
              </a:p>
            </p:txBody>
          </p:sp>
        </p:grpSp>
        <p:cxnSp>
          <p:nvCxnSpPr>
            <p:cNvPr id="41" name="Straight Arrow Connector 40"/>
            <p:cNvCxnSpPr>
              <a:cxnSpLocks noChangeShapeType="1"/>
            </p:cNvCxnSpPr>
            <p:nvPr/>
          </p:nvCxnSpPr>
          <p:spPr bwMode="auto">
            <a:xfrm rot="5400000">
              <a:off x="6058686" y="3390896"/>
              <a:ext cx="2971003" cy="793"/>
            </a:xfrm>
            <a:prstGeom prst="straightConnector1">
              <a:avLst/>
            </a:prstGeom>
            <a:noFill/>
            <a:ln w="19050">
              <a:solidFill>
                <a:schemeClr val="tx1"/>
              </a:solidFill>
              <a:round/>
              <a:headEnd type="arrow" w="med" len="me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27676" name="TextBox 41"/>
            <p:cNvSpPr txBox="1">
              <a:spLocks noChangeArrowheads="1"/>
            </p:cNvSpPr>
            <p:nvPr/>
          </p:nvSpPr>
          <p:spPr bwMode="auto">
            <a:xfrm>
              <a:off x="7696191" y="3276596"/>
              <a:ext cx="351377" cy="369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b="1"/>
                <a:t>D</a:t>
              </a:r>
            </a:p>
          </p:txBody>
        </p:sp>
        <p:cxnSp>
          <p:nvCxnSpPr>
            <p:cNvPr id="43" name="Straight Arrow Connector 42"/>
            <p:cNvCxnSpPr>
              <a:cxnSpLocks noChangeShapeType="1"/>
            </p:cNvCxnSpPr>
            <p:nvPr/>
          </p:nvCxnSpPr>
          <p:spPr bwMode="auto">
            <a:xfrm rot="5400000">
              <a:off x="4114796" y="4190996"/>
              <a:ext cx="1523998" cy="1588"/>
            </a:xfrm>
            <a:prstGeom prst="straightConnector1">
              <a:avLst/>
            </a:prstGeom>
            <a:noFill/>
            <a:ln w="19050">
              <a:solidFill>
                <a:schemeClr val="tx1"/>
              </a:solidFill>
              <a:round/>
              <a:headEnd type="arrow" w="med" len="me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27678" name="TextBox 45"/>
            <p:cNvSpPr txBox="1">
              <a:spLocks noChangeArrowheads="1"/>
            </p:cNvSpPr>
            <p:nvPr/>
          </p:nvSpPr>
          <p:spPr bwMode="auto">
            <a:xfrm>
              <a:off x="1447798" y="5105394"/>
              <a:ext cx="902810" cy="369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t>Plate 1</a:t>
              </a:r>
            </a:p>
          </p:txBody>
        </p:sp>
        <p:sp>
          <p:nvSpPr>
            <p:cNvPr id="27679" name="TextBox 46"/>
            <p:cNvSpPr txBox="1">
              <a:spLocks noChangeArrowheads="1"/>
            </p:cNvSpPr>
            <p:nvPr/>
          </p:nvSpPr>
          <p:spPr bwMode="auto">
            <a:xfrm>
              <a:off x="1329375" y="1214582"/>
              <a:ext cx="902810" cy="369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t>Plate 2</a:t>
              </a:r>
            </a:p>
          </p:txBody>
        </p:sp>
        <p:sp>
          <p:nvSpPr>
            <p:cNvPr id="27680" name="TextBox 47"/>
            <p:cNvSpPr txBox="1">
              <a:spLocks noChangeArrowheads="1"/>
            </p:cNvSpPr>
            <p:nvPr/>
          </p:nvSpPr>
          <p:spPr bwMode="auto">
            <a:xfrm>
              <a:off x="2514600" y="2057398"/>
              <a:ext cx="397866" cy="369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t>q</a:t>
              </a:r>
              <a:r>
                <a:rPr lang="en-US" baseline="-25000"/>
                <a:t>2</a:t>
              </a:r>
            </a:p>
          </p:txBody>
        </p:sp>
        <p:sp>
          <p:nvSpPr>
            <p:cNvPr id="27681" name="TextBox 48"/>
            <p:cNvSpPr txBox="1">
              <a:spLocks noChangeArrowheads="1"/>
            </p:cNvSpPr>
            <p:nvPr/>
          </p:nvSpPr>
          <p:spPr bwMode="auto">
            <a:xfrm>
              <a:off x="2444437" y="4172949"/>
              <a:ext cx="397866" cy="369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t>q</a:t>
              </a:r>
              <a:r>
                <a:rPr lang="en-US" baseline="-25000"/>
                <a:t>1</a:t>
              </a:r>
            </a:p>
          </p:txBody>
        </p:sp>
      </p:grpSp>
      <p:pic>
        <p:nvPicPr>
          <p:cNvPr id="27655" name="Picture 3"/>
          <p:cNvPicPr>
            <a:picLocks noChangeAspect="1" noChangeArrowheads="1"/>
          </p:cNvPicPr>
          <p:nvPr/>
        </p:nvPicPr>
        <p:blipFill>
          <a:blip r:embed="rId2">
            <a:extLst>
              <a:ext uri="{28A0092B-C50C-407E-A947-70E740481C1C}">
                <a14:useLocalDpi xmlns:a14="http://schemas.microsoft.com/office/drawing/2010/main" val="0"/>
              </a:ext>
            </a:extLst>
          </a:blip>
          <a:srcRect r="49896" b="490"/>
          <a:stretch>
            <a:fillRect/>
          </a:stretch>
        </p:blipFill>
        <p:spPr bwMode="auto">
          <a:xfrm>
            <a:off x="6096000" y="3810000"/>
            <a:ext cx="1371600" cy="38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5562600"/>
            <a:ext cx="1646238"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3" name="Straight Arrow Connector 52"/>
          <p:cNvCxnSpPr>
            <a:cxnSpLocks noChangeShapeType="1"/>
          </p:cNvCxnSpPr>
          <p:nvPr/>
        </p:nvCxnSpPr>
        <p:spPr bwMode="auto">
          <a:xfrm rot="5400000" flipH="1" flipV="1">
            <a:off x="4458494" y="1027906"/>
            <a:ext cx="381000" cy="1588"/>
          </a:xfrm>
          <a:prstGeom prst="straightConnector1">
            <a:avLst/>
          </a:prstGeom>
          <a:noFill/>
          <a:ln w="25400">
            <a:solidFill>
              <a:srgbClr val="006600"/>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54" name="Straight Arrow Connector 53"/>
          <p:cNvCxnSpPr>
            <a:cxnSpLocks noChangeShapeType="1"/>
          </p:cNvCxnSpPr>
          <p:nvPr/>
        </p:nvCxnSpPr>
        <p:spPr bwMode="auto">
          <a:xfrm rot="5400000">
            <a:off x="4458495" y="3237706"/>
            <a:ext cx="379412" cy="3175"/>
          </a:xfrm>
          <a:prstGeom prst="straightConnector1">
            <a:avLst/>
          </a:prstGeom>
          <a:noFill/>
          <a:ln w="25400">
            <a:solidFill>
              <a:srgbClr val="006600"/>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27659" name="TextBox 58"/>
          <p:cNvSpPr txBox="1">
            <a:spLocks noChangeArrowheads="1"/>
          </p:cNvSpPr>
          <p:nvPr/>
        </p:nvSpPr>
        <p:spPr bwMode="auto">
          <a:xfrm>
            <a:off x="4800600" y="838200"/>
            <a:ext cx="565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b="1">
                <a:solidFill>
                  <a:srgbClr val="006600"/>
                </a:solidFill>
              </a:rPr>
              <a:t>I</a:t>
            </a:r>
            <a:r>
              <a:rPr lang="en-US" b="1" baseline="-25000">
                <a:solidFill>
                  <a:srgbClr val="006600"/>
                </a:solidFill>
              </a:rPr>
              <a:t>2</a:t>
            </a:r>
            <a:r>
              <a:rPr lang="en-US" b="1">
                <a:solidFill>
                  <a:srgbClr val="006600"/>
                </a:solidFill>
              </a:rPr>
              <a:t>(t)</a:t>
            </a:r>
          </a:p>
        </p:txBody>
      </p:sp>
      <p:sp>
        <p:nvSpPr>
          <p:cNvPr id="27660" name="TextBox 59"/>
          <p:cNvSpPr txBox="1">
            <a:spLocks noChangeArrowheads="1"/>
          </p:cNvSpPr>
          <p:nvPr/>
        </p:nvSpPr>
        <p:spPr bwMode="auto">
          <a:xfrm>
            <a:off x="4724400" y="3048000"/>
            <a:ext cx="565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b="1">
                <a:solidFill>
                  <a:srgbClr val="006600"/>
                </a:solidFill>
              </a:rPr>
              <a:t>I</a:t>
            </a:r>
            <a:r>
              <a:rPr lang="en-US" b="1" baseline="-25000">
                <a:solidFill>
                  <a:srgbClr val="006600"/>
                </a:solidFill>
              </a:rPr>
              <a:t>1</a:t>
            </a:r>
            <a:r>
              <a:rPr lang="en-US" b="1">
                <a:solidFill>
                  <a:srgbClr val="006600"/>
                </a:solidFill>
              </a:rPr>
              <a:t>(t)</a:t>
            </a:r>
          </a:p>
        </p:txBody>
      </p:sp>
      <p:pic>
        <p:nvPicPr>
          <p:cNvPr id="2766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88050" y="4648200"/>
            <a:ext cx="1708150" cy="417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62"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3400" y="4419600"/>
            <a:ext cx="4308475"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63" name="Picture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3400" y="5334000"/>
            <a:ext cx="5075238" cy="639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64" name="TextBox 65"/>
          <p:cNvSpPr txBox="1">
            <a:spLocks noChangeArrowheads="1"/>
          </p:cNvSpPr>
          <p:nvPr/>
        </p:nvSpPr>
        <p:spPr bwMode="auto">
          <a:xfrm>
            <a:off x="4895850" y="2346325"/>
            <a:ext cx="6159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b="1"/>
              <a:t>z</a:t>
            </a:r>
            <a:r>
              <a:rPr lang="en-US" b="1" baseline="-25000"/>
              <a:t>0</a:t>
            </a:r>
            <a:r>
              <a:rPr lang="en-US" b="1"/>
              <a:t>(t)</a:t>
            </a:r>
            <a:endParaRPr lang="en-US" b="1" baseline="-25000"/>
          </a:p>
        </p:txBody>
      </p:sp>
      <p:pic>
        <p:nvPicPr>
          <p:cNvPr id="27665" name="Picture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3400" y="3657600"/>
            <a:ext cx="3778250"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Footer Placeholder 2"/>
          <p:cNvSpPr>
            <a:spLocks noGrp="1"/>
          </p:cNvSpPr>
          <p:nvPr>
            <p:ph type="ftr" sz="quarter" idx="11"/>
          </p:nvPr>
        </p:nvSpPr>
        <p:spPr/>
        <p:txBody>
          <a:bodyPr/>
          <a:lstStyle/>
          <a:p>
            <a:r>
              <a:rPr lang="en-US" smtClean="0"/>
              <a:t>6th Egyptian School</a:t>
            </a:r>
            <a:endParaRPr lang="en-US"/>
          </a:p>
        </p:txBody>
      </p:sp>
    </p:spTree>
    <p:extLst>
      <p:ext uri="{BB962C8B-B14F-4D97-AF65-F5344CB8AC3E}">
        <p14:creationId xmlns:p14="http://schemas.microsoft.com/office/powerpoint/2010/main" val="393441371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fr-CH" smtClean="0">
                <a:solidFill>
                  <a:srgbClr val="898989"/>
                </a:solidFill>
                <a:latin typeface="Calibri" charset="0"/>
              </a:rPr>
              <a:t>07/12/16</a:t>
            </a:r>
            <a:endParaRPr lang="en-US">
              <a:solidFill>
                <a:srgbClr val="898989"/>
              </a:solidFill>
              <a:latin typeface="Calibri" charset="0"/>
            </a:endParaRPr>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8514EB90-E25B-6943-810D-AC2E3B382413}" type="slidenum">
              <a:rPr lang="en-US">
                <a:solidFill>
                  <a:srgbClr val="898989"/>
                </a:solidFill>
                <a:latin typeface="Calibri" charset="0"/>
              </a:rPr>
              <a:pPr eaLnBrk="1" hangingPunct="1"/>
              <a:t>15</a:t>
            </a:fld>
            <a:endParaRPr lang="en-US">
              <a:solidFill>
                <a:srgbClr val="898989"/>
              </a:solidFill>
              <a:latin typeface="Calibri" charset="0"/>
            </a:endParaRPr>
          </a:p>
        </p:txBody>
      </p:sp>
      <p:sp>
        <p:nvSpPr>
          <p:cNvPr id="28677" name="Rectangle 2"/>
          <p:cNvSpPr>
            <a:spLocks noChangeArrowheads="1"/>
          </p:cNvSpPr>
          <p:nvPr/>
        </p:nvSpPr>
        <p:spPr bwMode="auto">
          <a:xfrm>
            <a:off x="0" y="85725"/>
            <a:ext cx="9144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sz="2800" b="1">
                <a:solidFill>
                  <a:srgbClr val="FF0000"/>
                </a:solidFill>
              </a:rPr>
              <a:t>Parallel Plate Chamber</a:t>
            </a:r>
          </a:p>
        </p:txBody>
      </p:sp>
      <p:grpSp>
        <p:nvGrpSpPr>
          <p:cNvPr id="28678" name="Group 50"/>
          <p:cNvGrpSpPr>
            <a:grpSpLocks/>
          </p:cNvGrpSpPr>
          <p:nvPr/>
        </p:nvGrpSpPr>
        <p:grpSpPr bwMode="auto">
          <a:xfrm>
            <a:off x="685800" y="838200"/>
            <a:ext cx="7391400" cy="2514600"/>
            <a:chOff x="214313" y="914401"/>
            <a:chExt cx="8320077" cy="4952993"/>
          </a:xfrm>
        </p:grpSpPr>
        <p:sp>
          <p:nvSpPr>
            <p:cNvPr id="28686" name="Line 4"/>
            <p:cNvSpPr>
              <a:spLocks noChangeShapeType="1"/>
            </p:cNvSpPr>
            <p:nvPr/>
          </p:nvSpPr>
          <p:spPr bwMode="auto">
            <a:xfrm>
              <a:off x="1295398" y="4038596"/>
              <a:ext cx="152400" cy="76199"/>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lIns="92075" tIns="46038" rIns="92075" bIns="46038"/>
            <a:lstStyle/>
            <a:p>
              <a:endParaRPr lang="en-US"/>
            </a:p>
          </p:txBody>
        </p:sp>
        <p:sp>
          <p:nvSpPr>
            <p:cNvPr id="28687" name="Freeform 5"/>
            <p:cNvSpPr>
              <a:spLocks/>
            </p:cNvSpPr>
            <p:nvPr/>
          </p:nvSpPr>
          <p:spPr bwMode="auto">
            <a:xfrm>
              <a:off x="1066799" y="3886196"/>
              <a:ext cx="1289049" cy="1944686"/>
            </a:xfrm>
            <a:custGeom>
              <a:avLst/>
              <a:gdLst>
                <a:gd name="T0" fmla="*/ 2147483647 w 812"/>
                <a:gd name="T1" fmla="*/ 2147483647 h 1225"/>
                <a:gd name="T2" fmla="*/ 2147483647 w 812"/>
                <a:gd name="T3" fmla="*/ 0 h 1225"/>
                <a:gd name="T4" fmla="*/ 2147483647 w 812"/>
                <a:gd name="T5" fmla="*/ 2147483647 h 1225"/>
                <a:gd name="T6" fmla="*/ 2147483647 w 812"/>
                <a:gd name="T7" fmla="*/ 2147483647 h 1225"/>
                <a:gd name="T8" fmla="*/ 2147483647 w 812"/>
                <a:gd name="T9" fmla="*/ 2147483647 h 1225"/>
                <a:gd name="T10" fmla="*/ 2147483647 w 812"/>
                <a:gd name="T11" fmla="*/ 2147483647 h 1225"/>
                <a:gd name="T12" fmla="*/ 2147483647 w 812"/>
                <a:gd name="T13" fmla="*/ 2147483647 h 1225"/>
                <a:gd name="T14" fmla="*/ 2147483647 w 812"/>
                <a:gd name="T15" fmla="*/ 2147483647 h 1225"/>
                <a:gd name="T16" fmla="*/ 2147483647 w 812"/>
                <a:gd name="T17" fmla="*/ 2147483647 h 1225"/>
                <a:gd name="T18" fmla="*/ 0 w 812"/>
                <a:gd name="T19" fmla="*/ 2147483647 h 1225"/>
                <a:gd name="T20" fmla="*/ 2147483647 w 812"/>
                <a:gd name="T21" fmla="*/ 2147483647 h 1225"/>
                <a:gd name="T22" fmla="*/ 0 w 812"/>
                <a:gd name="T23" fmla="*/ 2147483647 h 122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12"/>
                <a:gd name="T37" fmla="*/ 0 h 1225"/>
                <a:gd name="T38" fmla="*/ 812 w 812"/>
                <a:gd name="T39" fmla="*/ 1225 h 122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12" h="1225">
                  <a:moveTo>
                    <a:pt x="812" y="57"/>
                  </a:moveTo>
                  <a:cubicBezTo>
                    <a:pt x="760" y="17"/>
                    <a:pt x="716" y="10"/>
                    <a:pt x="651" y="0"/>
                  </a:cubicBezTo>
                  <a:cubicBezTo>
                    <a:pt x="546" y="11"/>
                    <a:pt x="450" y="49"/>
                    <a:pt x="349" y="76"/>
                  </a:cubicBezTo>
                  <a:cubicBezTo>
                    <a:pt x="317" y="97"/>
                    <a:pt x="301" y="124"/>
                    <a:pt x="274" y="151"/>
                  </a:cubicBezTo>
                  <a:cubicBezTo>
                    <a:pt x="258" y="196"/>
                    <a:pt x="234" y="243"/>
                    <a:pt x="207" y="283"/>
                  </a:cubicBezTo>
                  <a:cubicBezTo>
                    <a:pt x="181" y="393"/>
                    <a:pt x="218" y="258"/>
                    <a:pt x="179" y="349"/>
                  </a:cubicBezTo>
                  <a:cubicBezTo>
                    <a:pt x="164" y="385"/>
                    <a:pt x="157" y="427"/>
                    <a:pt x="141" y="463"/>
                  </a:cubicBezTo>
                  <a:cubicBezTo>
                    <a:pt x="131" y="486"/>
                    <a:pt x="115" y="506"/>
                    <a:pt x="104" y="529"/>
                  </a:cubicBezTo>
                  <a:cubicBezTo>
                    <a:pt x="88" y="604"/>
                    <a:pt x="61" y="671"/>
                    <a:pt x="47" y="746"/>
                  </a:cubicBezTo>
                  <a:cubicBezTo>
                    <a:pt x="42" y="866"/>
                    <a:pt x="62" y="963"/>
                    <a:pt x="0" y="1058"/>
                  </a:cubicBezTo>
                  <a:cubicBezTo>
                    <a:pt x="6" y="1106"/>
                    <a:pt x="14" y="1136"/>
                    <a:pt x="28" y="1180"/>
                  </a:cubicBezTo>
                  <a:cubicBezTo>
                    <a:pt x="17" y="1225"/>
                    <a:pt x="31" y="1224"/>
                    <a:pt x="0" y="1209"/>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2075" tIns="46038" rIns="92075" bIns="46038"/>
            <a:lstStyle/>
            <a:p>
              <a:endParaRPr lang="en-US"/>
            </a:p>
          </p:txBody>
        </p:sp>
        <p:sp>
          <p:nvSpPr>
            <p:cNvPr id="28688" name="Oval 9"/>
            <p:cNvSpPr>
              <a:spLocks noChangeArrowheads="1"/>
            </p:cNvSpPr>
            <p:nvPr/>
          </p:nvSpPr>
          <p:spPr bwMode="auto">
            <a:xfrm>
              <a:off x="4190997" y="3390896"/>
              <a:ext cx="140469" cy="190501"/>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p>
              <a:endParaRPr lang="en-US"/>
            </a:p>
          </p:txBody>
        </p:sp>
        <p:sp>
          <p:nvSpPr>
            <p:cNvPr id="28689" name="Text Box 14"/>
            <p:cNvSpPr txBox="1">
              <a:spLocks noChangeArrowheads="1"/>
            </p:cNvSpPr>
            <p:nvPr/>
          </p:nvSpPr>
          <p:spPr bwMode="auto">
            <a:xfrm>
              <a:off x="3733796" y="3276597"/>
              <a:ext cx="343042"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nSpc>
                  <a:spcPct val="90000"/>
                </a:lnSpc>
                <a:spcBef>
                  <a:spcPct val="30000"/>
                </a:spcBef>
                <a:buClr>
                  <a:srgbClr val="008000"/>
                </a:buClr>
                <a:buSzPct val="70000"/>
                <a:buFont typeface="Wingdings" charset="0"/>
                <a:buNone/>
              </a:pPr>
              <a:r>
                <a:rPr lang="en-US" sz="2000" b="1">
                  <a:solidFill>
                    <a:srgbClr val="FF0000"/>
                  </a:solidFill>
                </a:rPr>
                <a:t>q</a:t>
              </a:r>
            </a:p>
          </p:txBody>
        </p:sp>
        <p:grpSp>
          <p:nvGrpSpPr>
            <p:cNvPr id="28690" name="Group 28"/>
            <p:cNvGrpSpPr>
              <a:grpSpLocks/>
            </p:cNvGrpSpPr>
            <p:nvPr/>
          </p:nvGrpSpPr>
          <p:grpSpPr bwMode="auto">
            <a:xfrm>
              <a:off x="228600" y="4952996"/>
              <a:ext cx="8229591" cy="914398"/>
              <a:chOff x="228600" y="4953000"/>
              <a:chExt cx="8229600" cy="914400"/>
            </a:xfrm>
          </p:grpSpPr>
          <p:sp>
            <p:nvSpPr>
              <p:cNvPr id="28713" name="Line 6"/>
              <p:cNvSpPr>
                <a:spLocks noChangeShapeType="1"/>
              </p:cNvSpPr>
              <p:nvPr/>
            </p:nvSpPr>
            <p:spPr bwMode="auto">
              <a:xfrm>
                <a:off x="228600" y="4953000"/>
                <a:ext cx="8229600" cy="1588"/>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8714" name="Line 15"/>
              <p:cNvSpPr>
                <a:spLocks noChangeShapeType="1"/>
              </p:cNvSpPr>
              <p:nvPr/>
            </p:nvSpPr>
            <p:spPr bwMode="auto">
              <a:xfrm>
                <a:off x="4191000" y="57150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8715" name="Line 16"/>
              <p:cNvSpPr>
                <a:spLocks noChangeShapeType="1"/>
              </p:cNvSpPr>
              <p:nvPr/>
            </p:nvSpPr>
            <p:spPr bwMode="auto">
              <a:xfrm>
                <a:off x="4343400" y="49530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8716" name="Line 17"/>
              <p:cNvSpPr>
                <a:spLocks noChangeShapeType="1"/>
              </p:cNvSpPr>
              <p:nvPr/>
            </p:nvSpPr>
            <p:spPr bwMode="auto">
              <a:xfrm>
                <a:off x="4191000" y="57150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8717" name="Line 18"/>
              <p:cNvSpPr>
                <a:spLocks noChangeShapeType="1"/>
              </p:cNvSpPr>
              <p:nvPr/>
            </p:nvSpPr>
            <p:spPr bwMode="auto">
              <a:xfrm>
                <a:off x="4267200" y="57912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8718" name="Line 19"/>
              <p:cNvSpPr>
                <a:spLocks noChangeShapeType="1"/>
              </p:cNvSpPr>
              <p:nvPr/>
            </p:nvSpPr>
            <p:spPr bwMode="auto">
              <a:xfrm>
                <a:off x="4343400" y="58674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grpSp>
        <p:sp>
          <p:nvSpPr>
            <p:cNvPr id="28691" name="Text Box 24"/>
            <p:cNvSpPr txBox="1">
              <a:spLocks noChangeArrowheads="1"/>
            </p:cNvSpPr>
            <p:nvPr/>
          </p:nvSpPr>
          <p:spPr bwMode="auto">
            <a:xfrm>
              <a:off x="6994517" y="3846509"/>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endParaRPr lang="en-US"/>
            </a:p>
          </p:txBody>
        </p:sp>
        <p:grpSp>
          <p:nvGrpSpPr>
            <p:cNvPr id="28692" name="Group 24"/>
            <p:cNvGrpSpPr>
              <a:grpSpLocks/>
            </p:cNvGrpSpPr>
            <p:nvPr/>
          </p:nvGrpSpPr>
          <p:grpSpPr bwMode="auto">
            <a:xfrm>
              <a:off x="214313" y="4006850"/>
              <a:ext cx="8212128" cy="855663"/>
              <a:chOff x="214313" y="3854453"/>
              <a:chExt cx="8212137" cy="855664"/>
            </a:xfrm>
          </p:grpSpPr>
          <p:sp>
            <p:nvSpPr>
              <p:cNvPr id="26" name="Freeform 8"/>
              <p:cNvSpPr>
                <a:spLocks/>
              </p:cNvSpPr>
              <p:nvPr/>
            </p:nvSpPr>
            <p:spPr bwMode="auto">
              <a:xfrm>
                <a:off x="214313" y="3854453"/>
                <a:ext cx="4770438" cy="855664"/>
              </a:xfrm>
              <a:custGeom>
                <a:avLst/>
                <a:gdLst>
                  <a:gd name="T0" fmla="*/ 0 w 3005"/>
                  <a:gd name="T1" fmla="*/ 539 h 539"/>
                  <a:gd name="T2" fmla="*/ 99 w 3005"/>
                  <a:gd name="T3" fmla="*/ 539 h 539"/>
                  <a:gd name="T4" fmla="*/ 212 w 3005"/>
                  <a:gd name="T5" fmla="*/ 539 h 539"/>
                  <a:gd name="T6" fmla="*/ 326 w 3005"/>
                  <a:gd name="T7" fmla="*/ 539 h 539"/>
                  <a:gd name="T8" fmla="*/ 439 w 3005"/>
                  <a:gd name="T9" fmla="*/ 539 h 539"/>
                  <a:gd name="T10" fmla="*/ 645 w 3005"/>
                  <a:gd name="T11" fmla="*/ 539 h 539"/>
                  <a:gd name="T12" fmla="*/ 758 w 3005"/>
                  <a:gd name="T13" fmla="*/ 539 h 539"/>
                  <a:gd name="T14" fmla="*/ 857 w 3005"/>
                  <a:gd name="T15" fmla="*/ 532 h 539"/>
                  <a:gd name="T16" fmla="*/ 963 w 3005"/>
                  <a:gd name="T17" fmla="*/ 532 h 539"/>
                  <a:gd name="T18" fmla="*/ 1077 w 3005"/>
                  <a:gd name="T19" fmla="*/ 532 h 539"/>
                  <a:gd name="T20" fmla="*/ 1183 w 3005"/>
                  <a:gd name="T21" fmla="*/ 532 h 539"/>
                  <a:gd name="T22" fmla="*/ 1297 w 3005"/>
                  <a:gd name="T23" fmla="*/ 525 h 539"/>
                  <a:gd name="T24" fmla="*/ 1403 w 3005"/>
                  <a:gd name="T25" fmla="*/ 518 h 539"/>
                  <a:gd name="T26" fmla="*/ 1502 w 3005"/>
                  <a:gd name="T27" fmla="*/ 518 h 539"/>
                  <a:gd name="T28" fmla="*/ 1608 w 3005"/>
                  <a:gd name="T29" fmla="*/ 503 h 539"/>
                  <a:gd name="T30" fmla="*/ 1715 w 3005"/>
                  <a:gd name="T31" fmla="*/ 496 h 539"/>
                  <a:gd name="T32" fmla="*/ 1764 w 3005"/>
                  <a:gd name="T33" fmla="*/ 489 h 539"/>
                  <a:gd name="T34" fmla="*/ 1814 w 3005"/>
                  <a:gd name="T35" fmla="*/ 482 h 539"/>
                  <a:gd name="T36" fmla="*/ 1871 w 3005"/>
                  <a:gd name="T37" fmla="*/ 468 h 539"/>
                  <a:gd name="T38" fmla="*/ 1927 w 3005"/>
                  <a:gd name="T39" fmla="*/ 454 h 539"/>
                  <a:gd name="T40" fmla="*/ 1984 w 3005"/>
                  <a:gd name="T41" fmla="*/ 440 h 539"/>
                  <a:gd name="T42" fmla="*/ 2041 w 3005"/>
                  <a:gd name="T43" fmla="*/ 411 h 539"/>
                  <a:gd name="T44" fmla="*/ 2140 w 3005"/>
                  <a:gd name="T45" fmla="*/ 362 h 539"/>
                  <a:gd name="T46" fmla="*/ 2190 w 3005"/>
                  <a:gd name="T47" fmla="*/ 326 h 539"/>
                  <a:gd name="T48" fmla="*/ 2246 w 3005"/>
                  <a:gd name="T49" fmla="*/ 277 h 539"/>
                  <a:gd name="T50" fmla="*/ 2360 w 3005"/>
                  <a:gd name="T51" fmla="*/ 163 h 539"/>
                  <a:gd name="T52" fmla="*/ 2423 w 3005"/>
                  <a:gd name="T53" fmla="*/ 99 h 539"/>
                  <a:gd name="T54" fmla="*/ 2480 w 3005"/>
                  <a:gd name="T55" fmla="*/ 50 h 539"/>
                  <a:gd name="T56" fmla="*/ 2501 w 3005"/>
                  <a:gd name="T57" fmla="*/ 29 h 539"/>
                  <a:gd name="T58" fmla="*/ 2530 w 3005"/>
                  <a:gd name="T59" fmla="*/ 14 h 539"/>
                  <a:gd name="T60" fmla="*/ 2544 w 3005"/>
                  <a:gd name="T61" fmla="*/ 7 h 539"/>
                  <a:gd name="T62" fmla="*/ 2551 w 3005"/>
                  <a:gd name="T63" fmla="*/ 7 h 539"/>
                  <a:gd name="T64" fmla="*/ 2558 w 3005"/>
                  <a:gd name="T65" fmla="*/ 0 h 539"/>
                  <a:gd name="T66" fmla="*/ 2565 w 3005"/>
                  <a:gd name="T67" fmla="*/ 0 h 539"/>
                  <a:gd name="T68" fmla="*/ 2572 w 3005"/>
                  <a:gd name="T69" fmla="*/ 0 h 539"/>
                  <a:gd name="T70" fmla="*/ 2579 w 3005"/>
                  <a:gd name="T71" fmla="*/ 0 h 539"/>
                  <a:gd name="T72" fmla="*/ 2579 w 3005"/>
                  <a:gd name="T73" fmla="*/ 0 h 539"/>
                  <a:gd name="T74" fmla="*/ 2586 w 3005"/>
                  <a:gd name="T75" fmla="*/ 0 h 539"/>
                  <a:gd name="T76" fmla="*/ 2594 w 3005"/>
                  <a:gd name="T77" fmla="*/ 0 h 539"/>
                  <a:gd name="T78" fmla="*/ 2601 w 3005"/>
                  <a:gd name="T79" fmla="*/ 0 h 539"/>
                  <a:gd name="T80" fmla="*/ 2608 w 3005"/>
                  <a:gd name="T81" fmla="*/ 0 h 539"/>
                  <a:gd name="T82" fmla="*/ 2615 w 3005"/>
                  <a:gd name="T83" fmla="*/ 0 h 539"/>
                  <a:gd name="T84" fmla="*/ 2622 w 3005"/>
                  <a:gd name="T85" fmla="*/ 7 h 539"/>
                  <a:gd name="T86" fmla="*/ 2636 w 3005"/>
                  <a:gd name="T87" fmla="*/ 7 h 539"/>
                  <a:gd name="T88" fmla="*/ 2657 w 3005"/>
                  <a:gd name="T89" fmla="*/ 22 h 539"/>
                  <a:gd name="T90" fmla="*/ 2686 w 3005"/>
                  <a:gd name="T91" fmla="*/ 36 h 539"/>
                  <a:gd name="T92" fmla="*/ 2742 w 3005"/>
                  <a:gd name="T93" fmla="*/ 92 h 539"/>
                  <a:gd name="T94" fmla="*/ 2792 w 3005"/>
                  <a:gd name="T95" fmla="*/ 142 h 539"/>
                  <a:gd name="T96" fmla="*/ 2898 w 3005"/>
                  <a:gd name="T97" fmla="*/ 248 h 539"/>
                  <a:gd name="T98" fmla="*/ 3005 w 3005"/>
                  <a:gd name="T99" fmla="*/ 340 h 53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005"/>
                  <a:gd name="T151" fmla="*/ 0 h 539"/>
                  <a:gd name="T152" fmla="*/ 3005 w 3005"/>
                  <a:gd name="T153" fmla="*/ 539 h 53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005" h="539">
                    <a:moveTo>
                      <a:pt x="0" y="539"/>
                    </a:moveTo>
                    <a:lnTo>
                      <a:pt x="99" y="539"/>
                    </a:lnTo>
                    <a:lnTo>
                      <a:pt x="212" y="539"/>
                    </a:lnTo>
                    <a:lnTo>
                      <a:pt x="326" y="539"/>
                    </a:lnTo>
                    <a:lnTo>
                      <a:pt x="439" y="539"/>
                    </a:lnTo>
                    <a:lnTo>
                      <a:pt x="645" y="539"/>
                    </a:lnTo>
                    <a:lnTo>
                      <a:pt x="758" y="539"/>
                    </a:lnTo>
                    <a:lnTo>
                      <a:pt x="857" y="532"/>
                    </a:lnTo>
                    <a:lnTo>
                      <a:pt x="963" y="532"/>
                    </a:lnTo>
                    <a:lnTo>
                      <a:pt x="1077" y="532"/>
                    </a:lnTo>
                    <a:lnTo>
                      <a:pt x="1183" y="532"/>
                    </a:lnTo>
                    <a:lnTo>
                      <a:pt x="1297" y="525"/>
                    </a:lnTo>
                    <a:lnTo>
                      <a:pt x="1403" y="518"/>
                    </a:lnTo>
                    <a:lnTo>
                      <a:pt x="1502" y="518"/>
                    </a:lnTo>
                    <a:lnTo>
                      <a:pt x="1608" y="503"/>
                    </a:lnTo>
                    <a:lnTo>
                      <a:pt x="1715" y="496"/>
                    </a:lnTo>
                    <a:lnTo>
                      <a:pt x="1764" y="489"/>
                    </a:lnTo>
                    <a:lnTo>
                      <a:pt x="1814" y="482"/>
                    </a:lnTo>
                    <a:lnTo>
                      <a:pt x="1871" y="468"/>
                    </a:lnTo>
                    <a:lnTo>
                      <a:pt x="1927" y="454"/>
                    </a:lnTo>
                    <a:lnTo>
                      <a:pt x="1984" y="440"/>
                    </a:lnTo>
                    <a:lnTo>
                      <a:pt x="2041" y="411"/>
                    </a:lnTo>
                    <a:lnTo>
                      <a:pt x="2140" y="362"/>
                    </a:lnTo>
                    <a:lnTo>
                      <a:pt x="2190" y="326"/>
                    </a:lnTo>
                    <a:lnTo>
                      <a:pt x="2246" y="277"/>
                    </a:lnTo>
                    <a:lnTo>
                      <a:pt x="2360" y="163"/>
                    </a:lnTo>
                    <a:lnTo>
                      <a:pt x="2423" y="99"/>
                    </a:lnTo>
                    <a:lnTo>
                      <a:pt x="2480" y="50"/>
                    </a:lnTo>
                    <a:lnTo>
                      <a:pt x="2501" y="29"/>
                    </a:lnTo>
                    <a:lnTo>
                      <a:pt x="2530" y="14"/>
                    </a:lnTo>
                    <a:lnTo>
                      <a:pt x="2544" y="7"/>
                    </a:lnTo>
                    <a:lnTo>
                      <a:pt x="2551" y="7"/>
                    </a:lnTo>
                    <a:lnTo>
                      <a:pt x="2558" y="0"/>
                    </a:lnTo>
                    <a:lnTo>
                      <a:pt x="2565" y="0"/>
                    </a:lnTo>
                    <a:lnTo>
                      <a:pt x="2572" y="0"/>
                    </a:lnTo>
                    <a:lnTo>
                      <a:pt x="2579" y="0"/>
                    </a:lnTo>
                    <a:lnTo>
                      <a:pt x="2586" y="0"/>
                    </a:lnTo>
                    <a:lnTo>
                      <a:pt x="2594" y="0"/>
                    </a:lnTo>
                    <a:lnTo>
                      <a:pt x="2601" y="0"/>
                    </a:lnTo>
                    <a:lnTo>
                      <a:pt x="2608" y="0"/>
                    </a:lnTo>
                    <a:lnTo>
                      <a:pt x="2615" y="0"/>
                    </a:lnTo>
                    <a:lnTo>
                      <a:pt x="2622" y="7"/>
                    </a:lnTo>
                    <a:lnTo>
                      <a:pt x="2636" y="7"/>
                    </a:lnTo>
                    <a:lnTo>
                      <a:pt x="2657" y="22"/>
                    </a:lnTo>
                    <a:lnTo>
                      <a:pt x="2686" y="36"/>
                    </a:lnTo>
                    <a:lnTo>
                      <a:pt x="2742" y="92"/>
                    </a:lnTo>
                    <a:lnTo>
                      <a:pt x="2792" y="142"/>
                    </a:lnTo>
                    <a:lnTo>
                      <a:pt x="2898" y="248"/>
                    </a:lnTo>
                    <a:lnTo>
                      <a:pt x="3005" y="340"/>
                    </a:lnTo>
                  </a:path>
                </a:pathLst>
              </a:custGeom>
              <a:noFill/>
              <a:ln w="38100">
                <a:solidFill>
                  <a:schemeClr val="accent1"/>
                </a:solidFill>
                <a:miter lim="800000"/>
                <a:headEnd/>
                <a:tailEnd/>
              </a:ln>
              <a:effectLst>
                <a:outerShdw blurRad="63500" dist="23000" dir="5400000" rotWithShape="0">
                  <a:srgbClr val="000000">
                    <a:alpha val="34999"/>
                  </a:srgbClr>
                </a:outerShdw>
              </a:effectLst>
              <a:extLst>
                <a:ext uri="{909E8E84-426E-40dd-AFC4-6F175D3DCCD1}">
                  <a14:hiddenFill xmlns:a14="http://schemas.microsoft.com/office/drawing/2010/main">
                    <a:solidFill>
                      <a:srgbClr val="FFFFFF"/>
                    </a:solidFill>
                  </a14:hiddenFill>
                </a:ext>
              </a:extLst>
            </p:spPr>
            <p:txBody>
              <a:bodyPr/>
              <a:lstStyle/>
              <a:p>
                <a:pPr>
                  <a:defRPr/>
                </a:pPr>
                <a:endParaRPr lang="en-US">
                  <a:latin typeface="+mn-lt"/>
                  <a:ea typeface="+mn-ea"/>
                </a:endParaRPr>
              </a:p>
            </p:txBody>
          </p:sp>
          <p:sp>
            <p:nvSpPr>
              <p:cNvPr id="27" name="Freeform 9"/>
              <p:cNvSpPr>
                <a:spLocks/>
              </p:cNvSpPr>
              <p:nvPr/>
            </p:nvSpPr>
            <p:spPr bwMode="auto">
              <a:xfrm>
                <a:off x="4984750" y="4394204"/>
                <a:ext cx="3441700" cy="315913"/>
              </a:xfrm>
              <a:custGeom>
                <a:avLst/>
                <a:gdLst>
                  <a:gd name="T0" fmla="*/ 0 w 2168"/>
                  <a:gd name="T1" fmla="*/ 0 h 199"/>
                  <a:gd name="T2" fmla="*/ 56 w 2168"/>
                  <a:gd name="T3" fmla="*/ 36 h 199"/>
                  <a:gd name="T4" fmla="*/ 113 w 2168"/>
                  <a:gd name="T5" fmla="*/ 64 h 199"/>
                  <a:gd name="T6" fmla="*/ 226 w 2168"/>
                  <a:gd name="T7" fmla="*/ 107 h 199"/>
                  <a:gd name="T8" fmla="*/ 283 w 2168"/>
                  <a:gd name="T9" fmla="*/ 121 h 199"/>
                  <a:gd name="T10" fmla="*/ 333 w 2168"/>
                  <a:gd name="T11" fmla="*/ 135 h 199"/>
                  <a:gd name="T12" fmla="*/ 439 w 2168"/>
                  <a:gd name="T13" fmla="*/ 156 h 199"/>
                  <a:gd name="T14" fmla="*/ 489 w 2168"/>
                  <a:gd name="T15" fmla="*/ 156 h 199"/>
                  <a:gd name="T16" fmla="*/ 545 w 2168"/>
                  <a:gd name="T17" fmla="*/ 163 h 199"/>
                  <a:gd name="T18" fmla="*/ 644 w 2168"/>
                  <a:gd name="T19" fmla="*/ 170 h 199"/>
                  <a:gd name="T20" fmla="*/ 751 w 2168"/>
                  <a:gd name="T21" fmla="*/ 178 h 199"/>
                  <a:gd name="T22" fmla="*/ 850 w 2168"/>
                  <a:gd name="T23" fmla="*/ 185 h 199"/>
                  <a:gd name="T24" fmla="*/ 963 w 2168"/>
                  <a:gd name="T25" fmla="*/ 185 h 199"/>
                  <a:gd name="T26" fmla="*/ 1063 w 2168"/>
                  <a:gd name="T27" fmla="*/ 192 h 199"/>
                  <a:gd name="T28" fmla="*/ 1169 w 2168"/>
                  <a:gd name="T29" fmla="*/ 192 h 199"/>
                  <a:gd name="T30" fmla="*/ 1282 w 2168"/>
                  <a:gd name="T31" fmla="*/ 192 h 199"/>
                  <a:gd name="T32" fmla="*/ 1389 w 2168"/>
                  <a:gd name="T33" fmla="*/ 199 h 199"/>
                  <a:gd name="T34" fmla="*/ 1502 w 2168"/>
                  <a:gd name="T35" fmla="*/ 199 h 199"/>
                  <a:gd name="T36" fmla="*/ 1708 w 2168"/>
                  <a:gd name="T37" fmla="*/ 199 h 199"/>
                  <a:gd name="T38" fmla="*/ 1814 w 2168"/>
                  <a:gd name="T39" fmla="*/ 199 h 199"/>
                  <a:gd name="T40" fmla="*/ 1927 w 2168"/>
                  <a:gd name="T41" fmla="*/ 199 h 199"/>
                  <a:gd name="T42" fmla="*/ 2154 w 2168"/>
                  <a:gd name="T43" fmla="*/ 199 h 199"/>
                  <a:gd name="T44" fmla="*/ 2168 w 2168"/>
                  <a:gd name="T45" fmla="*/ 199 h 19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168"/>
                  <a:gd name="T70" fmla="*/ 0 h 199"/>
                  <a:gd name="T71" fmla="*/ 2168 w 2168"/>
                  <a:gd name="T72" fmla="*/ 199 h 19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168" h="199">
                    <a:moveTo>
                      <a:pt x="0" y="0"/>
                    </a:moveTo>
                    <a:lnTo>
                      <a:pt x="56" y="36"/>
                    </a:lnTo>
                    <a:lnTo>
                      <a:pt x="113" y="64"/>
                    </a:lnTo>
                    <a:lnTo>
                      <a:pt x="226" y="107"/>
                    </a:lnTo>
                    <a:lnTo>
                      <a:pt x="283" y="121"/>
                    </a:lnTo>
                    <a:lnTo>
                      <a:pt x="333" y="135"/>
                    </a:lnTo>
                    <a:lnTo>
                      <a:pt x="439" y="156"/>
                    </a:lnTo>
                    <a:lnTo>
                      <a:pt x="489" y="156"/>
                    </a:lnTo>
                    <a:lnTo>
                      <a:pt x="545" y="163"/>
                    </a:lnTo>
                    <a:lnTo>
                      <a:pt x="644" y="170"/>
                    </a:lnTo>
                    <a:lnTo>
                      <a:pt x="751" y="178"/>
                    </a:lnTo>
                    <a:lnTo>
                      <a:pt x="850" y="185"/>
                    </a:lnTo>
                    <a:lnTo>
                      <a:pt x="963" y="185"/>
                    </a:lnTo>
                    <a:lnTo>
                      <a:pt x="1063" y="192"/>
                    </a:lnTo>
                    <a:lnTo>
                      <a:pt x="1169" y="192"/>
                    </a:lnTo>
                    <a:lnTo>
                      <a:pt x="1282" y="192"/>
                    </a:lnTo>
                    <a:lnTo>
                      <a:pt x="1389" y="199"/>
                    </a:lnTo>
                    <a:lnTo>
                      <a:pt x="1502" y="199"/>
                    </a:lnTo>
                    <a:lnTo>
                      <a:pt x="1708" y="199"/>
                    </a:lnTo>
                    <a:lnTo>
                      <a:pt x="1814" y="199"/>
                    </a:lnTo>
                    <a:lnTo>
                      <a:pt x="1927" y="199"/>
                    </a:lnTo>
                    <a:lnTo>
                      <a:pt x="2154" y="199"/>
                    </a:lnTo>
                    <a:lnTo>
                      <a:pt x="2168" y="199"/>
                    </a:lnTo>
                  </a:path>
                </a:pathLst>
              </a:custGeom>
              <a:noFill/>
              <a:ln w="38100">
                <a:solidFill>
                  <a:schemeClr val="accent1"/>
                </a:solidFill>
                <a:miter lim="800000"/>
                <a:headEnd/>
                <a:tailEnd/>
              </a:ln>
              <a:effectLst>
                <a:outerShdw blurRad="63500" dist="23000" dir="5400000" rotWithShape="0">
                  <a:srgbClr val="000000">
                    <a:alpha val="34999"/>
                  </a:srgbClr>
                </a:outerShdw>
              </a:effectLst>
              <a:extLst>
                <a:ext uri="{909E8E84-426E-40dd-AFC4-6F175D3DCCD1}">
                  <a14:hiddenFill xmlns:a14="http://schemas.microsoft.com/office/drawing/2010/main">
                    <a:solidFill>
                      <a:srgbClr val="FFFFFF"/>
                    </a:solidFill>
                  </a14:hiddenFill>
                </a:ext>
              </a:extLst>
            </p:spPr>
            <p:txBody>
              <a:bodyPr/>
              <a:lstStyle/>
              <a:p>
                <a:pPr>
                  <a:defRPr/>
                </a:pPr>
                <a:endParaRPr lang="en-US">
                  <a:latin typeface="+mn-lt"/>
                  <a:ea typeface="+mn-ea"/>
                </a:endParaRPr>
              </a:p>
            </p:txBody>
          </p:sp>
        </p:grpSp>
        <p:grpSp>
          <p:nvGrpSpPr>
            <p:cNvPr id="28693" name="Group 29"/>
            <p:cNvGrpSpPr>
              <a:grpSpLocks/>
            </p:cNvGrpSpPr>
            <p:nvPr/>
          </p:nvGrpSpPr>
          <p:grpSpPr bwMode="auto">
            <a:xfrm rot="10800000">
              <a:off x="304799" y="914401"/>
              <a:ext cx="8229591" cy="914398"/>
              <a:chOff x="228600" y="4953000"/>
              <a:chExt cx="8229600" cy="914400"/>
            </a:xfrm>
          </p:grpSpPr>
          <p:sp>
            <p:nvSpPr>
              <p:cNvPr id="28705" name="Line 6"/>
              <p:cNvSpPr>
                <a:spLocks noChangeShapeType="1"/>
              </p:cNvSpPr>
              <p:nvPr/>
            </p:nvSpPr>
            <p:spPr bwMode="auto">
              <a:xfrm>
                <a:off x="228600" y="4953000"/>
                <a:ext cx="8229600" cy="1588"/>
              </a:xfrm>
              <a:prstGeom prst="line">
                <a:avLst/>
              </a:prstGeom>
              <a:noFill/>
              <a:ln w="571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8706" name="Line 15"/>
              <p:cNvSpPr>
                <a:spLocks noChangeShapeType="1"/>
              </p:cNvSpPr>
              <p:nvPr/>
            </p:nvSpPr>
            <p:spPr bwMode="auto">
              <a:xfrm>
                <a:off x="4191000" y="57150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8707" name="Line 16"/>
              <p:cNvSpPr>
                <a:spLocks noChangeShapeType="1"/>
              </p:cNvSpPr>
              <p:nvPr/>
            </p:nvSpPr>
            <p:spPr bwMode="auto">
              <a:xfrm>
                <a:off x="4343400" y="49530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8708" name="Line 17"/>
              <p:cNvSpPr>
                <a:spLocks noChangeShapeType="1"/>
              </p:cNvSpPr>
              <p:nvPr/>
            </p:nvSpPr>
            <p:spPr bwMode="auto">
              <a:xfrm>
                <a:off x="4191000" y="5715000"/>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8709" name="Line 18"/>
              <p:cNvSpPr>
                <a:spLocks noChangeShapeType="1"/>
              </p:cNvSpPr>
              <p:nvPr/>
            </p:nvSpPr>
            <p:spPr bwMode="auto">
              <a:xfrm>
                <a:off x="4267200" y="5791200"/>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28710" name="Line 19"/>
              <p:cNvSpPr>
                <a:spLocks noChangeShapeType="1"/>
              </p:cNvSpPr>
              <p:nvPr/>
            </p:nvSpPr>
            <p:spPr bwMode="auto">
              <a:xfrm>
                <a:off x="4343400" y="5867400"/>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grpSp>
        <p:grpSp>
          <p:nvGrpSpPr>
            <p:cNvPr id="28694" name="Group 36"/>
            <p:cNvGrpSpPr>
              <a:grpSpLocks/>
            </p:cNvGrpSpPr>
            <p:nvPr/>
          </p:nvGrpSpPr>
          <p:grpSpPr bwMode="auto">
            <a:xfrm rot="10800000">
              <a:off x="228600" y="1904999"/>
              <a:ext cx="8212127" cy="855663"/>
              <a:chOff x="214313" y="3854453"/>
              <a:chExt cx="8212137" cy="855664"/>
            </a:xfrm>
          </p:grpSpPr>
          <p:sp>
            <p:nvSpPr>
              <p:cNvPr id="38" name="Freeform 8"/>
              <p:cNvSpPr>
                <a:spLocks/>
              </p:cNvSpPr>
              <p:nvPr/>
            </p:nvSpPr>
            <p:spPr bwMode="auto">
              <a:xfrm>
                <a:off x="214313" y="3854453"/>
                <a:ext cx="4770438" cy="855664"/>
              </a:xfrm>
              <a:custGeom>
                <a:avLst/>
                <a:gdLst>
                  <a:gd name="T0" fmla="*/ 0 w 3005"/>
                  <a:gd name="T1" fmla="*/ 539 h 539"/>
                  <a:gd name="T2" fmla="*/ 99 w 3005"/>
                  <a:gd name="T3" fmla="*/ 539 h 539"/>
                  <a:gd name="T4" fmla="*/ 212 w 3005"/>
                  <a:gd name="T5" fmla="*/ 539 h 539"/>
                  <a:gd name="T6" fmla="*/ 326 w 3005"/>
                  <a:gd name="T7" fmla="*/ 539 h 539"/>
                  <a:gd name="T8" fmla="*/ 439 w 3005"/>
                  <a:gd name="T9" fmla="*/ 539 h 539"/>
                  <a:gd name="T10" fmla="*/ 645 w 3005"/>
                  <a:gd name="T11" fmla="*/ 539 h 539"/>
                  <a:gd name="T12" fmla="*/ 758 w 3005"/>
                  <a:gd name="T13" fmla="*/ 539 h 539"/>
                  <a:gd name="T14" fmla="*/ 857 w 3005"/>
                  <a:gd name="T15" fmla="*/ 532 h 539"/>
                  <a:gd name="T16" fmla="*/ 963 w 3005"/>
                  <a:gd name="T17" fmla="*/ 532 h 539"/>
                  <a:gd name="T18" fmla="*/ 1077 w 3005"/>
                  <a:gd name="T19" fmla="*/ 532 h 539"/>
                  <a:gd name="T20" fmla="*/ 1183 w 3005"/>
                  <a:gd name="T21" fmla="*/ 532 h 539"/>
                  <a:gd name="T22" fmla="*/ 1297 w 3005"/>
                  <a:gd name="T23" fmla="*/ 525 h 539"/>
                  <a:gd name="T24" fmla="*/ 1403 w 3005"/>
                  <a:gd name="T25" fmla="*/ 518 h 539"/>
                  <a:gd name="T26" fmla="*/ 1502 w 3005"/>
                  <a:gd name="T27" fmla="*/ 518 h 539"/>
                  <a:gd name="T28" fmla="*/ 1608 w 3005"/>
                  <a:gd name="T29" fmla="*/ 503 h 539"/>
                  <a:gd name="T30" fmla="*/ 1715 w 3005"/>
                  <a:gd name="T31" fmla="*/ 496 h 539"/>
                  <a:gd name="T32" fmla="*/ 1764 w 3005"/>
                  <a:gd name="T33" fmla="*/ 489 h 539"/>
                  <a:gd name="T34" fmla="*/ 1814 w 3005"/>
                  <a:gd name="T35" fmla="*/ 482 h 539"/>
                  <a:gd name="T36" fmla="*/ 1871 w 3005"/>
                  <a:gd name="T37" fmla="*/ 468 h 539"/>
                  <a:gd name="T38" fmla="*/ 1927 w 3005"/>
                  <a:gd name="T39" fmla="*/ 454 h 539"/>
                  <a:gd name="T40" fmla="*/ 1984 w 3005"/>
                  <a:gd name="T41" fmla="*/ 440 h 539"/>
                  <a:gd name="T42" fmla="*/ 2041 w 3005"/>
                  <a:gd name="T43" fmla="*/ 411 h 539"/>
                  <a:gd name="T44" fmla="*/ 2140 w 3005"/>
                  <a:gd name="T45" fmla="*/ 362 h 539"/>
                  <a:gd name="T46" fmla="*/ 2190 w 3005"/>
                  <a:gd name="T47" fmla="*/ 326 h 539"/>
                  <a:gd name="T48" fmla="*/ 2246 w 3005"/>
                  <a:gd name="T49" fmla="*/ 277 h 539"/>
                  <a:gd name="T50" fmla="*/ 2360 w 3005"/>
                  <a:gd name="T51" fmla="*/ 163 h 539"/>
                  <a:gd name="T52" fmla="*/ 2423 w 3005"/>
                  <a:gd name="T53" fmla="*/ 99 h 539"/>
                  <a:gd name="T54" fmla="*/ 2480 w 3005"/>
                  <a:gd name="T55" fmla="*/ 50 h 539"/>
                  <a:gd name="T56" fmla="*/ 2501 w 3005"/>
                  <a:gd name="T57" fmla="*/ 29 h 539"/>
                  <a:gd name="T58" fmla="*/ 2530 w 3005"/>
                  <a:gd name="T59" fmla="*/ 14 h 539"/>
                  <a:gd name="T60" fmla="*/ 2544 w 3005"/>
                  <a:gd name="T61" fmla="*/ 7 h 539"/>
                  <a:gd name="T62" fmla="*/ 2551 w 3005"/>
                  <a:gd name="T63" fmla="*/ 7 h 539"/>
                  <a:gd name="T64" fmla="*/ 2558 w 3005"/>
                  <a:gd name="T65" fmla="*/ 0 h 539"/>
                  <a:gd name="T66" fmla="*/ 2565 w 3005"/>
                  <a:gd name="T67" fmla="*/ 0 h 539"/>
                  <a:gd name="T68" fmla="*/ 2572 w 3005"/>
                  <a:gd name="T69" fmla="*/ 0 h 539"/>
                  <a:gd name="T70" fmla="*/ 2579 w 3005"/>
                  <a:gd name="T71" fmla="*/ 0 h 539"/>
                  <a:gd name="T72" fmla="*/ 2579 w 3005"/>
                  <a:gd name="T73" fmla="*/ 0 h 539"/>
                  <a:gd name="T74" fmla="*/ 2586 w 3005"/>
                  <a:gd name="T75" fmla="*/ 0 h 539"/>
                  <a:gd name="T76" fmla="*/ 2594 w 3005"/>
                  <a:gd name="T77" fmla="*/ 0 h 539"/>
                  <a:gd name="T78" fmla="*/ 2601 w 3005"/>
                  <a:gd name="T79" fmla="*/ 0 h 539"/>
                  <a:gd name="T80" fmla="*/ 2608 w 3005"/>
                  <a:gd name="T81" fmla="*/ 0 h 539"/>
                  <a:gd name="T82" fmla="*/ 2615 w 3005"/>
                  <a:gd name="T83" fmla="*/ 0 h 539"/>
                  <a:gd name="T84" fmla="*/ 2622 w 3005"/>
                  <a:gd name="T85" fmla="*/ 7 h 539"/>
                  <a:gd name="T86" fmla="*/ 2636 w 3005"/>
                  <a:gd name="T87" fmla="*/ 7 h 539"/>
                  <a:gd name="T88" fmla="*/ 2657 w 3005"/>
                  <a:gd name="T89" fmla="*/ 22 h 539"/>
                  <a:gd name="T90" fmla="*/ 2686 w 3005"/>
                  <a:gd name="T91" fmla="*/ 36 h 539"/>
                  <a:gd name="T92" fmla="*/ 2742 w 3005"/>
                  <a:gd name="T93" fmla="*/ 92 h 539"/>
                  <a:gd name="T94" fmla="*/ 2792 w 3005"/>
                  <a:gd name="T95" fmla="*/ 142 h 539"/>
                  <a:gd name="T96" fmla="*/ 2898 w 3005"/>
                  <a:gd name="T97" fmla="*/ 248 h 539"/>
                  <a:gd name="T98" fmla="*/ 3005 w 3005"/>
                  <a:gd name="T99" fmla="*/ 340 h 53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005"/>
                  <a:gd name="T151" fmla="*/ 0 h 539"/>
                  <a:gd name="T152" fmla="*/ 3005 w 3005"/>
                  <a:gd name="T153" fmla="*/ 539 h 53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005" h="539">
                    <a:moveTo>
                      <a:pt x="0" y="539"/>
                    </a:moveTo>
                    <a:lnTo>
                      <a:pt x="99" y="539"/>
                    </a:lnTo>
                    <a:lnTo>
                      <a:pt x="212" y="539"/>
                    </a:lnTo>
                    <a:lnTo>
                      <a:pt x="326" y="539"/>
                    </a:lnTo>
                    <a:lnTo>
                      <a:pt x="439" y="539"/>
                    </a:lnTo>
                    <a:lnTo>
                      <a:pt x="645" y="539"/>
                    </a:lnTo>
                    <a:lnTo>
                      <a:pt x="758" y="539"/>
                    </a:lnTo>
                    <a:lnTo>
                      <a:pt x="857" y="532"/>
                    </a:lnTo>
                    <a:lnTo>
                      <a:pt x="963" y="532"/>
                    </a:lnTo>
                    <a:lnTo>
                      <a:pt x="1077" y="532"/>
                    </a:lnTo>
                    <a:lnTo>
                      <a:pt x="1183" y="532"/>
                    </a:lnTo>
                    <a:lnTo>
                      <a:pt x="1297" y="525"/>
                    </a:lnTo>
                    <a:lnTo>
                      <a:pt x="1403" y="518"/>
                    </a:lnTo>
                    <a:lnTo>
                      <a:pt x="1502" y="518"/>
                    </a:lnTo>
                    <a:lnTo>
                      <a:pt x="1608" y="503"/>
                    </a:lnTo>
                    <a:lnTo>
                      <a:pt x="1715" y="496"/>
                    </a:lnTo>
                    <a:lnTo>
                      <a:pt x="1764" y="489"/>
                    </a:lnTo>
                    <a:lnTo>
                      <a:pt x="1814" y="482"/>
                    </a:lnTo>
                    <a:lnTo>
                      <a:pt x="1871" y="468"/>
                    </a:lnTo>
                    <a:lnTo>
                      <a:pt x="1927" y="454"/>
                    </a:lnTo>
                    <a:lnTo>
                      <a:pt x="1984" y="440"/>
                    </a:lnTo>
                    <a:lnTo>
                      <a:pt x="2041" y="411"/>
                    </a:lnTo>
                    <a:lnTo>
                      <a:pt x="2140" y="362"/>
                    </a:lnTo>
                    <a:lnTo>
                      <a:pt x="2190" y="326"/>
                    </a:lnTo>
                    <a:lnTo>
                      <a:pt x="2246" y="277"/>
                    </a:lnTo>
                    <a:lnTo>
                      <a:pt x="2360" y="163"/>
                    </a:lnTo>
                    <a:lnTo>
                      <a:pt x="2423" y="99"/>
                    </a:lnTo>
                    <a:lnTo>
                      <a:pt x="2480" y="50"/>
                    </a:lnTo>
                    <a:lnTo>
                      <a:pt x="2501" y="29"/>
                    </a:lnTo>
                    <a:lnTo>
                      <a:pt x="2530" y="14"/>
                    </a:lnTo>
                    <a:lnTo>
                      <a:pt x="2544" y="7"/>
                    </a:lnTo>
                    <a:lnTo>
                      <a:pt x="2551" y="7"/>
                    </a:lnTo>
                    <a:lnTo>
                      <a:pt x="2558" y="0"/>
                    </a:lnTo>
                    <a:lnTo>
                      <a:pt x="2565" y="0"/>
                    </a:lnTo>
                    <a:lnTo>
                      <a:pt x="2572" y="0"/>
                    </a:lnTo>
                    <a:lnTo>
                      <a:pt x="2579" y="0"/>
                    </a:lnTo>
                    <a:lnTo>
                      <a:pt x="2586" y="0"/>
                    </a:lnTo>
                    <a:lnTo>
                      <a:pt x="2594" y="0"/>
                    </a:lnTo>
                    <a:lnTo>
                      <a:pt x="2601" y="0"/>
                    </a:lnTo>
                    <a:lnTo>
                      <a:pt x="2608" y="0"/>
                    </a:lnTo>
                    <a:lnTo>
                      <a:pt x="2615" y="0"/>
                    </a:lnTo>
                    <a:lnTo>
                      <a:pt x="2622" y="7"/>
                    </a:lnTo>
                    <a:lnTo>
                      <a:pt x="2636" y="7"/>
                    </a:lnTo>
                    <a:lnTo>
                      <a:pt x="2657" y="22"/>
                    </a:lnTo>
                    <a:lnTo>
                      <a:pt x="2686" y="36"/>
                    </a:lnTo>
                    <a:lnTo>
                      <a:pt x="2742" y="92"/>
                    </a:lnTo>
                    <a:lnTo>
                      <a:pt x="2792" y="142"/>
                    </a:lnTo>
                    <a:lnTo>
                      <a:pt x="2898" y="248"/>
                    </a:lnTo>
                    <a:lnTo>
                      <a:pt x="3005" y="340"/>
                    </a:lnTo>
                  </a:path>
                </a:pathLst>
              </a:custGeom>
              <a:noFill/>
              <a:ln w="38100">
                <a:solidFill>
                  <a:schemeClr val="accent1"/>
                </a:solidFill>
                <a:miter lim="800000"/>
                <a:headEnd/>
                <a:tailEnd/>
              </a:ln>
              <a:effectLst>
                <a:outerShdw blurRad="63500" dist="23000" dir="5400000" rotWithShape="0">
                  <a:srgbClr val="000000">
                    <a:alpha val="34999"/>
                  </a:srgbClr>
                </a:outerShdw>
              </a:effectLst>
              <a:extLst>
                <a:ext uri="{909E8E84-426E-40dd-AFC4-6F175D3DCCD1}">
                  <a14:hiddenFill xmlns:a14="http://schemas.microsoft.com/office/drawing/2010/main">
                    <a:solidFill>
                      <a:srgbClr val="FFFFFF"/>
                    </a:solidFill>
                  </a14:hiddenFill>
                </a:ext>
              </a:extLst>
            </p:spPr>
            <p:txBody>
              <a:bodyPr/>
              <a:lstStyle/>
              <a:p>
                <a:pPr>
                  <a:defRPr/>
                </a:pPr>
                <a:endParaRPr lang="en-US">
                  <a:latin typeface="+mn-lt"/>
                  <a:ea typeface="+mn-ea"/>
                </a:endParaRPr>
              </a:p>
            </p:txBody>
          </p:sp>
          <p:sp>
            <p:nvSpPr>
              <p:cNvPr id="39" name="Freeform 9"/>
              <p:cNvSpPr>
                <a:spLocks/>
              </p:cNvSpPr>
              <p:nvPr/>
            </p:nvSpPr>
            <p:spPr bwMode="auto">
              <a:xfrm>
                <a:off x="4984750" y="4394204"/>
                <a:ext cx="3441700" cy="315913"/>
              </a:xfrm>
              <a:custGeom>
                <a:avLst/>
                <a:gdLst>
                  <a:gd name="T0" fmla="*/ 0 w 2168"/>
                  <a:gd name="T1" fmla="*/ 0 h 199"/>
                  <a:gd name="T2" fmla="*/ 56 w 2168"/>
                  <a:gd name="T3" fmla="*/ 36 h 199"/>
                  <a:gd name="T4" fmla="*/ 113 w 2168"/>
                  <a:gd name="T5" fmla="*/ 64 h 199"/>
                  <a:gd name="T6" fmla="*/ 226 w 2168"/>
                  <a:gd name="T7" fmla="*/ 107 h 199"/>
                  <a:gd name="T8" fmla="*/ 283 w 2168"/>
                  <a:gd name="T9" fmla="*/ 121 h 199"/>
                  <a:gd name="T10" fmla="*/ 333 w 2168"/>
                  <a:gd name="T11" fmla="*/ 135 h 199"/>
                  <a:gd name="T12" fmla="*/ 439 w 2168"/>
                  <a:gd name="T13" fmla="*/ 156 h 199"/>
                  <a:gd name="T14" fmla="*/ 489 w 2168"/>
                  <a:gd name="T15" fmla="*/ 156 h 199"/>
                  <a:gd name="T16" fmla="*/ 545 w 2168"/>
                  <a:gd name="T17" fmla="*/ 163 h 199"/>
                  <a:gd name="T18" fmla="*/ 644 w 2168"/>
                  <a:gd name="T19" fmla="*/ 170 h 199"/>
                  <a:gd name="T20" fmla="*/ 751 w 2168"/>
                  <a:gd name="T21" fmla="*/ 178 h 199"/>
                  <a:gd name="T22" fmla="*/ 850 w 2168"/>
                  <a:gd name="T23" fmla="*/ 185 h 199"/>
                  <a:gd name="T24" fmla="*/ 963 w 2168"/>
                  <a:gd name="T25" fmla="*/ 185 h 199"/>
                  <a:gd name="T26" fmla="*/ 1063 w 2168"/>
                  <a:gd name="T27" fmla="*/ 192 h 199"/>
                  <a:gd name="T28" fmla="*/ 1169 w 2168"/>
                  <a:gd name="T29" fmla="*/ 192 h 199"/>
                  <a:gd name="T30" fmla="*/ 1282 w 2168"/>
                  <a:gd name="T31" fmla="*/ 192 h 199"/>
                  <a:gd name="T32" fmla="*/ 1389 w 2168"/>
                  <a:gd name="T33" fmla="*/ 199 h 199"/>
                  <a:gd name="T34" fmla="*/ 1502 w 2168"/>
                  <a:gd name="T35" fmla="*/ 199 h 199"/>
                  <a:gd name="T36" fmla="*/ 1708 w 2168"/>
                  <a:gd name="T37" fmla="*/ 199 h 199"/>
                  <a:gd name="T38" fmla="*/ 1814 w 2168"/>
                  <a:gd name="T39" fmla="*/ 199 h 199"/>
                  <a:gd name="T40" fmla="*/ 1927 w 2168"/>
                  <a:gd name="T41" fmla="*/ 199 h 199"/>
                  <a:gd name="T42" fmla="*/ 2154 w 2168"/>
                  <a:gd name="T43" fmla="*/ 199 h 199"/>
                  <a:gd name="T44" fmla="*/ 2168 w 2168"/>
                  <a:gd name="T45" fmla="*/ 199 h 19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168"/>
                  <a:gd name="T70" fmla="*/ 0 h 199"/>
                  <a:gd name="T71" fmla="*/ 2168 w 2168"/>
                  <a:gd name="T72" fmla="*/ 199 h 19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168" h="199">
                    <a:moveTo>
                      <a:pt x="0" y="0"/>
                    </a:moveTo>
                    <a:lnTo>
                      <a:pt x="56" y="36"/>
                    </a:lnTo>
                    <a:lnTo>
                      <a:pt x="113" y="64"/>
                    </a:lnTo>
                    <a:lnTo>
                      <a:pt x="226" y="107"/>
                    </a:lnTo>
                    <a:lnTo>
                      <a:pt x="283" y="121"/>
                    </a:lnTo>
                    <a:lnTo>
                      <a:pt x="333" y="135"/>
                    </a:lnTo>
                    <a:lnTo>
                      <a:pt x="439" y="156"/>
                    </a:lnTo>
                    <a:lnTo>
                      <a:pt x="489" y="156"/>
                    </a:lnTo>
                    <a:lnTo>
                      <a:pt x="545" y="163"/>
                    </a:lnTo>
                    <a:lnTo>
                      <a:pt x="644" y="170"/>
                    </a:lnTo>
                    <a:lnTo>
                      <a:pt x="751" y="178"/>
                    </a:lnTo>
                    <a:lnTo>
                      <a:pt x="850" y="185"/>
                    </a:lnTo>
                    <a:lnTo>
                      <a:pt x="963" y="185"/>
                    </a:lnTo>
                    <a:lnTo>
                      <a:pt x="1063" y="192"/>
                    </a:lnTo>
                    <a:lnTo>
                      <a:pt x="1169" y="192"/>
                    </a:lnTo>
                    <a:lnTo>
                      <a:pt x="1282" y="192"/>
                    </a:lnTo>
                    <a:lnTo>
                      <a:pt x="1389" y="199"/>
                    </a:lnTo>
                    <a:lnTo>
                      <a:pt x="1502" y="199"/>
                    </a:lnTo>
                    <a:lnTo>
                      <a:pt x="1708" y="199"/>
                    </a:lnTo>
                    <a:lnTo>
                      <a:pt x="1814" y="199"/>
                    </a:lnTo>
                    <a:lnTo>
                      <a:pt x="1927" y="199"/>
                    </a:lnTo>
                    <a:lnTo>
                      <a:pt x="2154" y="199"/>
                    </a:lnTo>
                    <a:lnTo>
                      <a:pt x="2168" y="199"/>
                    </a:lnTo>
                  </a:path>
                </a:pathLst>
              </a:custGeom>
              <a:noFill/>
              <a:ln w="38100">
                <a:solidFill>
                  <a:schemeClr val="accent1"/>
                </a:solidFill>
                <a:miter lim="800000"/>
                <a:headEnd/>
                <a:tailEnd/>
              </a:ln>
              <a:effectLst>
                <a:outerShdw blurRad="63500" dist="23000" dir="5400000" rotWithShape="0">
                  <a:srgbClr val="000000">
                    <a:alpha val="34999"/>
                  </a:srgbClr>
                </a:outerShdw>
              </a:effectLst>
              <a:extLst>
                <a:ext uri="{909E8E84-426E-40dd-AFC4-6F175D3DCCD1}">
                  <a14:hiddenFill xmlns:a14="http://schemas.microsoft.com/office/drawing/2010/main">
                    <a:solidFill>
                      <a:srgbClr val="FFFFFF"/>
                    </a:solidFill>
                  </a14:hiddenFill>
                </a:ext>
              </a:extLst>
            </p:spPr>
            <p:txBody>
              <a:bodyPr/>
              <a:lstStyle/>
              <a:p>
                <a:pPr>
                  <a:defRPr/>
                </a:pPr>
                <a:endParaRPr lang="en-US">
                  <a:latin typeface="+mn-lt"/>
                  <a:ea typeface="+mn-ea"/>
                </a:endParaRPr>
              </a:p>
            </p:txBody>
          </p:sp>
        </p:grpSp>
        <p:cxnSp>
          <p:nvCxnSpPr>
            <p:cNvPr id="41" name="Straight Arrow Connector 40"/>
            <p:cNvCxnSpPr>
              <a:cxnSpLocks noChangeShapeType="1"/>
            </p:cNvCxnSpPr>
            <p:nvPr/>
          </p:nvCxnSpPr>
          <p:spPr bwMode="auto">
            <a:xfrm rot="5400000">
              <a:off x="6058686" y="3390896"/>
              <a:ext cx="2971003" cy="793"/>
            </a:xfrm>
            <a:prstGeom prst="straightConnector1">
              <a:avLst/>
            </a:prstGeom>
            <a:noFill/>
            <a:ln w="19050">
              <a:solidFill>
                <a:schemeClr val="tx1"/>
              </a:solidFill>
              <a:round/>
              <a:headEnd type="arrow" w="med" len="me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28696" name="TextBox 41"/>
            <p:cNvSpPr txBox="1">
              <a:spLocks noChangeArrowheads="1"/>
            </p:cNvSpPr>
            <p:nvPr/>
          </p:nvSpPr>
          <p:spPr bwMode="auto">
            <a:xfrm>
              <a:off x="7696191" y="3276596"/>
              <a:ext cx="351377" cy="369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b="1"/>
                <a:t>D</a:t>
              </a:r>
            </a:p>
          </p:txBody>
        </p:sp>
        <p:cxnSp>
          <p:nvCxnSpPr>
            <p:cNvPr id="43" name="Straight Arrow Connector 42"/>
            <p:cNvCxnSpPr>
              <a:cxnSpLocks noChangeShapeType="1"/>
            </p:cNvCxnSpPr>
            <p:nvPr/>
          </p:nvCxnSpPr>
          <p:spPr bwMode="auto">
            <a:xfrm rot="5400000">
              <a:off x="4114796" y="4190996"/>
              <a:ext cx="1523998" cy="1588"/>
            </a:xfrm>
            <a:prstGeom prst="straightConnector1">
              <a:avLst/>
            </a:prstGeom>
            <a:noFill/>
            <a:ln w="19050">
              <a:solidFill>
                <a:schemeClr val="tx1"/>
              </a:solidFill>
              <a:round/>
              <a:headEnd type="arrow" w="med" len="me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28698" name="TextBox 44"/>
            <p:cNvSpPr txBox="1">
              <a:spLocks noChangeArrowheads="1"/>
            </p:cNvSpPr>
            <p:nvPr/>
          </p:nvSpPr>
          <p:spPr bwMode="auto">
            <a:xfrm>
              <a:off x="4952994" y="3886196"/>
              <a:ext cx="385042" cy="369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b="1"/>
                <a:t>z</a:t>
              </a:r>
              <a:r>
                <a:rPr lang="en-US" b="1" baseline="-25000"/>
                <a:t>0</a:t>
              </a:r>
            </a:p>
          </p:txBody>
        </p:sp>
        <p:sp>
          <p:nvSpPr>
            <p:cNvPr id="28699" name="TextBox 45"/>
            <p:cNvSpPr txBox="1">
              <a:spLocks noChangeArrowheads="1"/>
            </p:cNvSpPr>
            <p:nvPr/>
          </p:nvSpPr>
          <p:spPr bwMode="auto">
            <a:xfrm>
              <a:off x="1447798" y="5105394"/>
              <a:ext cx="902810" cy="369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t>Plate 1</a:t>
              </a:r>
            </a:p>
          </p:txBody>
        </p:sp>
        <p:sp>
          <p:nvSpPr>
            <p:cNvPr id="28700" name="TextBox 46"/>
            <p:cNvSpPr txBox="1">
              <a:spLocks noChangeArrowheads="1"/>
            </p:cNvSpPr>
            <p:nvPr/>
          </p:nvSpPr>
          <p:spPr bwMode="auto">
            <a:xfrm>
              <a:off x="1329375" y="1214582"/>
              <a:ext cx="902810" cy="369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t>Plate 2</a:t>
              </a:r>
            </a:p>
          </p:txBody>
        </p:sp>
        <p:sp>
          <p:nvSpPr>
            <p:cNvPr id="28701" name="TextBox 47"/>
            <p:cNvSpPr txBox="1">
              <a:spLocks noChangeArrowheads="1"/>
            </p:cNvSpPr>
            <p:nvPr/>
          </p:nvSpPr>
          <p:spPr bwMode="auto">
            <a:xfrm>
              <a:off x="2514600" y="2057398"/>
              <a:ext cx="397866" cy="369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t>q</a:t>
              </a:r>
              <a:r>
                <a:rPr lang="en-US" baseline="-25000"/>
                <a:t>2</a:t>
              </a:r>
            </a:p>
          </p:txBody>
        </p:sp>
        <p:sp>
          <p:nvSpPr>
            <p:cNvPr id="28702" name="TextBox 48"/>
            <p:cNvSpPr txBox="1">
              <a:spLocks noChangeArrowheads="1"/>
            </p:cNvSpPr>
            <p:nvPr/>
          </p:nvSpPr>
          <p:spPr bwMode="auto">
            <a:xfrm>
              <a:off x="2530211" y="4066306"/>
              <a:ext cx="397866" cy="369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a:t>q</a:t>
              </a:r>
              <a:r>
                <a:rPr lang="en-US" baseline="-25000"/>
                <a:t>1</a:t>
              </a:r>
            </a:p>
          </p:txBody>
        </p:sp>
      </p:grpSp>
      <p:cxnSp>
        <p:nvCxnSpPr>
          <p:cNvPr id="53" name="Straight Arrow Connector 52"/>
          <p:cNvCxnSpPr>
            <a:cxnSpLocks noChangeShapeType="1"/>
          </p:cNvCxnSpPr>
          <p:nvPr/>
        </p:nvCxnSpPr>
        <p:spPr bwMode="auto">
          <a:xfrm rot="5400000" flipH="1" flipV="1">
            <a:off x="4458494" y="1027906"/>
            <a:ext cx="381000" cy="1588"/>
          </a:xfrm>
          <a:prstGeom prst="straightConnector1">
            <a:avLst/>
          </a:prstGeom>
          <a:noFill/>
          <a:ln w="25400">
            <a:solidFill>
              <a:srgbClr val="006600"/>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cxnSp>
        <p:nvCxnSpPr>
          <p:cNvPr id="54" name="Straight Arrow Connector 53"/>
          <p:cNvCxnSpPr>
            <a:cxnSpLocks noChangeShapeType="1"/>
          </p:cNvCxnSpPr>
          <p:nvPr/>
        </p:nvCxnSpPr>
        <p:spPr bwMode="auto">
          <a:xfrm rot="5400000">
            <a:off x="4458495" y="3237706"/>
            <a:ext cx="379412" cy="3175"/>
          </a:xfrm>
          <a:prstGeom prst="straightConnector1">
            <a:avLst/>
          </a:prstGeom>
          <a:noFill/>
          <a:ln w="25400">
            <a:solidFill>
              <a:srgbClr val="006600"/>
            </a:solidFill>
            <a:round/>
            <a:headEn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28681" name="TextBox 58"/>
          <p:cNvSpPr txBox="1">
            <a:spLocks noChangeArrowheads="1"/>
          </p:cNvSpPr>
          <p:nvPr/>
        </p:nvSpPr>
        <p:spPr bwMode="auto">
          <a:xfrm>
            <a:off x="4800600" y="838200"/>
            <a:ext cx="565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b="1">
                <a:solidFill>
                  <a:srgbClr val="006600"/>
                </a:solidFill>
              </a:rPr>
              <a:t>I</a:t>
            </a:r>
            <a:r>
              <a:rPr lang="en-US" b="1" baseline="-25000">
                <a:solidFill>
                  <a:srgbClr val="006600"/>
                </a:solidFill>
              </a:rPr>
              <a:t>2</a:t>
            </a:r>
            <a:r>
              <a:rPr lang="en-US" b="1">
                <a:solidFill>
                  <a:srgbClr val="006600"/>
                </a:solidFill>
              </a:rPr>
              <a:t>(t)</a:t>
            </a:r>
          </a:p>
        </p:txBody>
      </p:sp>
      <p:sp>
        <p:nvSpPr>
          <p:cNvPr id="28682" name="TextBox 59"/>
          <p:cNvSpPr txBox="1">
            <a:spLocks noChangeArrowheads="1"/>
          </p:cNvSpPr>
          <p:nvPr/>
        </p:nvSpPr>
        <p:spPr bwMode="auto">
          <a:xfrm>
            <a:off x="4724400" y="3048000"/>
            <a:ext cx="565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b="1">
                <a:solidFill>
                  <a:srgbClr val="006600"/>
                </a:solidFill>
              </a:rPr>
              <a:t>I</a:t>
            </a:r>
            <a:r>
              <a:rPr lang="en-US" b="1" baseline="-25000">
                <a:solidFill>
                  <a:srgbClr val="006600"/>
                </a:solidFill>
              </a:rPr>
              <a:t>1</a:t>
            </a:r>
            <a:r>
              <a:rPr lang="en-US" b="1">
                <a:solidFill>
                  <a:srgbClr val="006600"/>
                </a:solidFill>
              </a:rPr>
              <a:t>(t)</a:t>
            </a:r>
          </a:p>
        </p:txBody>
      </p:sp>
      <p:sp>
        <p:nvSpPr>
          <p:cNvPr id="28683" name="Text Box 13"/>
          <p:cNvSpPr txBox="1">
            <a:spLocks noChangeArrowheads="1"/>
          </p:cNvSpPr>
          <p:nvPr/>
        </p:nvSpPr>
        <p:spPr bwMode="auto">
          <a:xfrm>
            <a:off x="304800" y="4638170"/>
            <a:ext cx="8001000" cy="11355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nSpc>
                <a:spcPct val="90000"/>
              </a:lnSpc>
              <a:spcBef>
                <a:spcPct val="30000"/>
              </a:spcBef>
              <a:buClr>
                <a:srgbClr val="008000"/>
              </a:buClr>
              <a:buSzPct val="70000"/>
              <a:buFont typeface="Wingdings" charset="0"/>
              <a:buNone/>
            </a:pPr>
            <a:r>
              <a:rPr lang="en-US" sz="1500" b="1" dirty="0">
                <a:solidFill>
                  <a:srgbClr val="000066"/>
                </a:solidFill>
              </a:rPr>
              <a:t>The sum of all induced charges is equal to the moving charge at any time.</a:t>
            </a:r>
          </a:p>
          <a:p>
            <a:pPr>
              <a:lnSpc>
                <a:spcPct val="90000"/>
              </a:lnSpc>
              <a:spcBef>
                <a:spcPct val="30000"/>
              </a:spcBef>
              <a:buClr>
                <a:srgbClr val="008000"/>
              </a:buClr>
              <a:buSzPct val="70000"/>
              <a:buFont typeface="Wingdings" charset="0"/>
              <a:buNone/>
            </a:pPr>
            <a:endParaRPr lang="en-US" sz="1500" b="1" dirty="0">
              <a:solidFill>
                <a:srgbClr val="000066"/>
              </a:solidFill>
            </a:endParaRPr>
          </a:p>
          <a:p>
            <a:pPr>
              <a:lnSpc>
                <a:spcPct val="90000"/>
              </a:lnSpc>
              <a:spcBef>
                <a:spcPct val="30000"/>
              </a:spcBef>
              <a:buClr>
                <a:srgbClr val="008000"/>
              </a:buClr>
              <a:buSzPct val="70000"/>
              <a:buFont typeface="Wingdings" charset="0"/>
              <a:buNone/>
            </a:pPr>
            <a:r>
              <a:rPr lang="en-US" sz="1500" b="1" dirty="0">
                <a:solidFill>
                  <a:srgbClr val="006600"/>
                </a:solidFill>
              </a:rPr>
              <a:t>The sum of the induced currents is zero at any time.</a:t>
            </a:r>
          </a:p>
          <a:p>
            <a:pPr>
              <a:lnSpc>
                <a:spcPct val="90000"/>
              </a:lnSpc>
              <a:spcBef>
                <a:spcPct val="30000"/>
              </a:spcBef>
              <a:buClr>
                <a:srgbClr val="008000"/>
              </a:buClr>
              <a:buSzPct val="70000"/>
              <a:buFont typeface="Wingdings" charset="0"/>
              <a:buNone/>
            </a:pPr>
            <a:endParaRPr lang="en-US" sz="1500" b="1" dirty="0">
              <a:solidFill>
                <a:srgbClr val="000066"/>
              </a:solidFill>
            </a:endParaRPr>
          </a:p>
        </p:txBody>
      </p:sp>
      <p:pic>
        <p:nvPicPr>
          <p:cNvPr id="28684"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3581400"/>
            <a:ext cx="3590925" cy="57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5"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3657600"/>
            <a:ext cx="42291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Footer Placeholder 2"/>
          <p:cNvSpPr>
            <a:spLocks noGrp="1"/>
          </p:cNvSpPr>
          <p:nvPr>
            <p:ph type="ftr" sz="quarter" idx="11"/>
          </p:nvPr>
        </p:nvSpPr>
        <p:spPr/>
        <p:txBody>
          <a:bodyPr/>
          <a:lstStyle/>
          <a:p>
            <a:r>
              <a:rPr lang="en-US" smtClean="0"/>
              <a:t>6th Egyptian School</a:t>
            </a:r>
            <a:endParaRPr lang="en-US"/>
          </a:p>
        </p:txBody>
      </p:sp>
    </p:spTree>
    <p:extLst>
      <p:ext uri="{BB962C8B-B14F-4D97-AF65-F5344CB8AC3E}">
        <p14:creationId xmlns:p14="http://schemas.microsoft.com/office/powerpoint/2010/main" val="99552264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3"/>
          <p:cNvSpPr>
            <a:spLocks noChangeArrowheads="1"/>
          </p:cNvSpPr>
          <p:nvPr/>
        </p:nvSpPr>
        <p:spPr bwMode="auto">
          <a:xfrm>
            <a:off x="2836541" y="598488"/>
            <a:ext cx="4114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b="1" dirty="0">
                <a:latin typeface="Century Schoolbook" charset="0"/>
              </a:rPr>
              <a:t>Large Hadron Collider</a:t>
            </a:r>
          </a:p>
        </p:txBody>
      </p:sp>
      <p:pic>
        <p:nvPicPr>
          <p:cNvPr id="16386" name="Picture 4" descr="lhc-schematic.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9600" y="1418973"/>
            <a:ext cx="7543800" cy="498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B67AA45-5028-A34C-A01A-9E7FA88B2B4B}" type="slidenum">
              <a:rPr lang="en-US" sz="1400">
                <a:solidFill>
                  <a:srgbClr val="FFFFFF"/>
                </a:solidFill>
                <a:latin typeface="Century Schoolbook" charset="0"/>
              </a:rPr>
              <a:pPr eaLnBrk="1" hangingPunct="1"/>
              <a:t>16</a:t>
            </a:fld>
            <a:endParaRPr lang="en-US" sz="1400">
              <a:solidFill>
                <a:srgbClr val="FFFFFF"/>
              </a:solidFill>
              <a:latin typeface="Century Schoolbook" charset="0"/>
            </a:endParaRPr>
          </a:p>
        </p:txBody>
      </p:sp>
      <p:sp>
        <p:nvSpPr>
          <p:cNvPr id="2" name="Date Placeholder 1"/>
          <p:cNvSpPr>
            <a:spLocks noGrp="1"/>
          </p:cNvSpPr>
          <p:nvPr>
            <p:ph type="dt" sz="half" idx="10"/>
          </p:nvPr>
        </p:nvSpPr>
        <p:spPr/>
        <p:txBody>
          <a:bodyPr/>
          <a:lstStyle/>
          <a:p>
            <a:r>
              <a:rPr lang="fr-CH" smtClean="0"/>
              <a:t>07/12/16</a:t>
            </a:r>
            <a:endParaRPr lang="en-US"/>
          </a:p>
        </p:txBody>
      </p:sp>
      <p:sp>
        <p:nvSpPr>
          <p:cNvPr id="3" name="Footer Placeholder 2"/>
          <p:cNvSpPr>
            <a:spLocks noGrp="1"/>
          </p:cNvSpPr>
          <p:nvPr>
            <p:ph type="ftr" sz="quarter" idx="11"/>
          </p:nvPr>
        </p:nvSpPr>
        <p:spPr/>
        <p:txBody>
          <a:bodyPr/>
          <a:lstStyle/>
          <a:p>
            <a:r>
              <a:rPr lang="en-US" smtClean="0"/>
              <a:t>6th Egyptian School</a:t>
            </a:r>
            <a:endParaRPr lang="en-US"/>
          </a:p>
        </p:txBody>
      </p:sp>
      <p:sp>
        <p:nvSpPr>
          <p:cNvPr id="6" name="TextBox 5"/>
          <p:cNvSpPr txBox="1"/>
          <p:nvPr/>
        </p:nvSpPr>
        <p:spPr>
          <a:xfrm>
            <a:off x="4364081" y="1049640"/>
            <a:ext cx="435064" cy="369332"/>
          </a:xfrm>
          <a:prstGeom prst="rect">
            <a:avLst/>
          </a:prstGeom>
          <a:noFill/>
        </p:spPr>
        <p:txBody>
          <a:bodyPr wrap="square" rtlCol="0">
            <a:spAutoFit/>
          </a:bodyPr>
          <a:lstStyle/>
          <a:p>
            <a:r>
              <a:rPr lang="en-US" dirty="0" smtClean="0"/>
              <a:t>18</a:t>
            </a:r>
            <a:endParaRPr lang="en-US" dirty="0"/>
          </a:p>
        </p:txBody>
      </p:sp>
    </p:spTree>
    <p:extLst>
      <p:ext uri="{BB962C8B-B14F-4D97-AF65-F5344CB8AC3E}">
        <p14:creationId xmlns:p14="http://schemas.microsoft.com/office/powerpoint/2010/main" val="123830933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4495800" cy="373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57763" y="0"/>
            <a:ext cx="4186237"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1"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733800"/>
            <a:ext cx="4800600" cy="312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2"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76800" y="3657600"/>
            <a:ext cx="42672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3" name="Slide Number Placeholder 5"/>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FAAE31F-7DE5-D342-9FBC-AAE714C2EB31}" type="slidenum">
              <a:rPr lang="en-US" sz="1400">
                <a:solidFill>
                  <a:srgbClr val="FFFFFF"/>
                </a:solidFill>
                <a:latin typeface="Century Schoolbook" charset="0"/>
              </a:rPr>
              <a:pPr eaLnBrk="1" hangingPunct="1"/>
              <a:t>17</a:t>
            </a:fld>
            <a:endParaRPr lang="en-US" sz="1400">
              <a:solidFill>
                <a:srgbClr val="FFFFFF"/>
              </a:solidFill>
              <a:latin typeface="Century Schoolbook" charset="0"/>
            </a:endParaRPr>
          </a:p>
        </p:txBody>
      </p:sp>
      <p:sp>
        <p:nvSpPr>
          <p:cNvPr id="2" name="Date Placeholder 1"/>
          <p:cNvSpPr>
            <a:spLocks noGrp="1"/>
          </p:cNvSpPr>
          <p:nvPr>
            <p:ph type="dt" sz="half" idx="10"/>
          </p:nvPr>
        </p:nvSpPr>
        <p:spPr/>
        <p:txBody>
          <a:bodyPr/>
          <a:lstStyle/>
          <a:p>
            <a:r>
              <a:rPr lang="fr-CH" smtClean="0"/>
              <a:t>07/12/16</a:t>
            </a:r>
            <a:endParaRPr lang="en-US"/>
          </a:p>
        </p:txBody>
      </p:sp>
      <p:sp>
        <p:nvSpPr>
          <p:cNvPr id="3" name="Footer Placeholder 2"/>
          <p:cNvSpPr>
            <a:spLocks noGrp="1"/>
          </p:cNvSpPr>
          <p:nvPr>
            <p:ph type="ftr" sz="quarter" idx="11"/>
          </p:nvPr>
        </p:nvSpPr>
        <p:spPr/>
        <p:txBody>
          <a:bodyPr/>
          <a:lstStyle/>
          <a:p>
            <a:r>
              <a:rPr lang="en-US" smtClean="0"/>
              <a:t>6th Egyptian School</a:t>
            </a:r>
            <a:endParaRPr lang="en-US"/>
          </a:p>
        </p:txBody>
      </p:sp>
    </p:spTree>
    <p:extLst>
      <p:ext uri="{BB962C8B-B14F-4D97-AF65-F5344CB8AC3E}">
        <p14:creationId xmlns:p14="http://schemas.microsoft.com/office/powerpoint/2010/main" val="2434271571"/>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RPC in CMS </a:t>
            </a:r>
            <a:endParaRPr lang="en-US" dirty="0"/>
          </a:p>
        </p:txBody>
      </p:sp>
      <p:sp>
        <p:nvSpPr>
          <p:cNvPr id="3" name="Slide Number Placeholder 2"/>
          <p:cNvSpPr>
            <a:spLocks noGrp="1"/>
          </p:cNvSpPr>
          <p:nvPr>
            <p:ph type="sldNum" sz="quarter" idx="12"/>
          </p:nvPr>
        </p:nvSpPr>
        <p:spPr/>
        <p:txBody>
          <a:bodyPr/>
          <a:lstStyle/>
          <a:p>
            <a:fld id="{25DE792E-2623-444D-B161-6A202EE3BC41}" type="slidenum">
              <a:rPr lang="en-US" smtClean="0"/>
              <a:t>18</a:t>
            </a:fld>
            <a:endParaRPr lang="en-US"/>
          </a:p>
        </p:txBody>
      </p:sp>
      <p:pic>
        <p:nvPicPr>
          <p:cNvPr id="6" name="Picture 6" descr="cmsnc"/>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l="-10264" r="-10264"/>
          <a:stretch>
            <a:fillRect/>
          </a:stretch>
        </p:blipFill>
        <p:spPr bwMode="auto">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p:cNvSpPr>
            <a:spLocks noGrp="1"/>
          </p:cNvSpPr>
          <p:nvPr>
            <p:ph type="dt" sz="half" idx="10"/>
          </p:nvPr>
        </p:nvSpPr>
        <p:spPr/>
        <p:txBody>
          <a:bodyPr/>
          <a:lstStyle/>
          <a:p>
            <a:r>
              <a:rPr lang="fr-CH" smtClean="0"/>
              <a:t>07/12/16</a:t>
            </a:r>
            <a:endParaRPr lang="en-US"/>
          </a:p>
        </p:txBody>
      </p:sp>
      <p:sp>
        <p:nvSpPr>
          <p:cNvPr id="8" name="Footer Placeholder 7"/>
          <p:cNvSpPr>
            <a:spLocks noGrp="1"/>
          </p:cNvSpPr>
          <p:nvPr>
            <p:ph type="ftr" sz="quarter" idx="11"/>
          </p:nvPr>
        </p:nvSpPr>
        <p:spPr/>
        <p:txBody>
          <a:bodyPr/>
          <a:lstStyle/>
          <a:p>
            <a:r>
              <a:rPr lang="en-US" smtClean="0"/>
              <a:t>6th Egyptian School</a:t>
            </a:r>
            <a:endParaRPr lang="en-US"/>
          </a:p>
        </p:txBody>
      </p:sp>
    </p:spTree>
    <p:extLst>
      <p:ext uri="{BB962C8B-B14F-4D97-AF65-F5344CB8AC3E}">
        <p14:creationId xmlns:p14="http://schemas.microsoft.com/office/powerpoint/2010/main" val="3353336931"/>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199" y="125219"/>
            <a:ext cx="8853359" cy="6527712"/>
          </a:xfrm>
          <a:prstGeom prst="rect">
            <a:avLst/>
          </a:prstGeom>
        </p:spPr>
      </p:pic>
      <p:sp>
        <p:nvSpPr>
          <p:cNvPr id="3" name="Rectangle 2">
            <a:hlinkClick r:id="rId4" action="ppaction://hlinksldjump"/>
          </p:cNvPr>
          <p:cNvSpPr/>
          <p:nvPr/>
        </p:nvSpPr>
        <p:spPr>
          <a:xfrm>
            <a:off x="2481708" y="5787835"/>
            <a:ext cx="1518222" cy="350335"/>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Rectangle 3">
            <a:hlinkClick r:id="rId5" action="ppaction://hlinksldjump"/>
          </p:cNvPr>
          <p:cNvSpPr/>
          <p:nvPr/>
        </p:nvSpPr>
        <p:spPr>
          <a:xfrm>
            <a:off x="370812" y="5794187"/>
            <a:ext cx="1270033" cy="343016"/>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a:hlinkClick r:id="rId6" action="ppaction://hlinksldjump"/>
          </p:cNvPr>
          <p:cNvSpPr/>
          <p:nvPr/>
        </p:nvSpPr>
        <p:spPr>
          <a:xfrm>
            <a:off x="4580445" y="5782268"/>
            <a:ext cx="3269816" cy="391790"/>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a:hlinkClick r:id="rId7" action="ppaction://hlinksldjump"/>
          </p:cNvPr>
          <p:cNvSpPr/>
          <p:nvPr/>
        </p:nvSpPr>
        <p:spPr>
          <a:xfrm>
            <a:off x="364814" y="6214588"/>
            <a:ext cx="3513026" cy="351259"/>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a:hlinkClick r:id="rId8" action="ppaction://hlinksldjump"/>
          </p:cNvPr>
          <p:cNvSpPr/>
          <p:nvPr/>
        </p:nvSpPr>
        <p:spPr>
          <a:xfrm>
            <a:off x="4593956" y="6228098"/>
            <a:ext cx="1445746" cy="364769"/>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7872633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Creation of signal</a:t>
            </a:r>
            <a:endParaRPr lang="en-US" dirty="0"/>
          </a:p>
        </p:txBody>
      </p:sp>
      <p:sp>
        <p:nvSpPr>
          <p:cNvPr id="3" name="Slide Number Placeholder 2"/>
          <p:cNvSpPr>
            <a:spLocks noGrp="1"/>
          </p:cNvSpPr>
          <p:nvPr>
            <p:ph type="sldNum" sz="quarter" idx="12"/>
          </p:nvPr>
        </p:nvSpPr>
        <p:spPr/>
        <p:txBody>
          <a:bodyPr/>
          <a:lstStyle/>
          <a:p>
            <a:fld id="{25DE792E-2623-444D-B161-6A202EE3BC41}" type="slidenum">
              <a:rPr lang="en-US" smtClean="0"/>
              <a:t>2</a:t>
            </a:fld>
            <a:endParaRPr lang="en-US"/>
          </a:p>
        </p:txBody>
      </p:sp>
      <p:sp>
        <p:nvSpPr>
          <p:cNvPr id="4" name="Content Placeholder 3"/>
          <p:cNvSpPr>
            <a:spLocks noGrp="1"/>
          </p:cNvSpPr>
          <p:nvPr>
            <p:ph sz="quarter" idx="1"/>
          </p:nvPr>
        </p:nvSpPr>
        <p:spPr>
          <a:xfrm>
            <a:off x="301752" y="1527048"/>
            <a:ext cx="8503920" cy="5098594"/>
          </a:xfrm>
        </p:spPr>
        <p:txBody>
          <a:bodyPr>
            <a:normAutofit fontScale="55000" lnSpcReduction="20000"/>
          </a:bodyPr>
          <a:lstStyle/>
          <a:p>
            <a:r>
              <a:rPr lang="en-US" sz="2800" b="1" dirty="0">
                <a:solidFill>
                  <a:srgbClr val="002060"/>
                </a:solidFill>
              </a:rPr>
              <a:t>Charged particles leave a trail of ions </a:t>
            </a:r>
            <a:r>
              <a:rPr lang="en-US" sz="2800" b="1" dirty="0" smtClean="0">
                <a:solidFill>
                  <a:srgbClr val="002060"/>
                </a:solidFill>
              </a:rPr>
              <a:t>and electrons along </a:t>
            </a:r>
            <a:r>
              <a:rPr lang="en-US" sz="2800" b="1" dirty="0">
                <a:solidFill>
                  <a:srgbClr val="002060"/>
                </a:solidFill>
              </a:rPr>
              <a:t>their path: Electron-Ion pairs in gases and liquids, electron hole pairs in solids.</a:t>
            </a:r>
          </a:p>
          <a:p>
            <a:endParaRPr lang="en-US" sz="2800" b="1" dirty="0">
              <a:solidFill>
                <a:srgbClr val="002060"/>
              </a:solidFill>
            </a:endParaRPr>
          </a:p>
          <a:p>
            <a:r>
              <a:rPr lang="en-US" sz="2800" b="1" dirty="0">
                <a:solidFill>
                  <a:srgbClr val="FF0000"/>
                </a:solidFill>
              </a:rPr>
              <a:t>Photons from de-excitation are usually converted to electrons for detection.</a:t>
            </a:r>
          </a:p>
          <a:p>
            <a:endParaRPr lang="en-US" sz="2800" b="1" dirty="0">
              <a:solidFill>
                <a:schemeClr val="accent2"/>
              </a:solidFill>
            </a:endParaRPr>
          </a:p>
          <a:p>
            <a:r>
              <a:rPr lang="en-US" sz="2800" b="1" dirty="0">
                <a:solidFill>
                  <a:srgbClr val="002060"/>
                </a:solidFill>
              </a:rPr>
              <a:t>The produced charges can be registered </a:t>
            </a:r>
            <a:r>
              <a:rPr lang="en-US" sz="2800" b="1" dirty="0">
                <a:solidFill>
                  <a:srgbClr val="002060"/>
                </a:solidFill>
                <a:sym typeface="Wingdings" charset="0"/>
              </a:rPr>
              <a:t> Position measurement  Time measurement  Tracking Detectors ....</a:t>
            </a:r>
            <a:endParaRPr lang="en-US" sz="2800" b="1" dirty="0">
              <a:solidFill>
                <a:srgbClr val="002060"/>
              </a:solidFill>
            </a:endParaRPr>
          </a:p>
          <a:p>
            <a:endParaRPr lang="en-US" sz="2800" b="1" dirty="0">
              <a:solidFill>
                <a:srgbClr val="009900"/>
              </a:solidFill>
              <a:sym typeface="Wingdings" charset="0"/>
            </a:endParaRPr>
          </a:p>
          <a:p>
            <a:r>
              <a:rPr lang="en-US" sz="2800" b="1" dirty="0">
                <a:solidFill>
                  <a:srgbClr val="002060"/>
                </a:solidFill>
                <a:sym typeface="Wingdings" charset="0"/>
              </a:rPr>
              <a:t>Cloud Chamber: 	</a:t>
            </a:r>
            <a:r>
              <a:rPr lang="en-US" sz="2800" b="1" dirty="0">
                <a:solidFill>
                  <a:srgbClr val="008000"/>
                </a:solidFill>
                <a:sym typeface="Wingdings" charset="0"/>
              </a:rPr>
              <a:t>Charges create </a:t>
            </a:r>
            <a:r>
              <a:rPr lang="en-US" sz="2800" b="1" dirty="0" smtClean="0">
                <a:solidFill>
                  <a:srgbClr val="008000"/>
                </a:solidFill>
                <a:sym typeface="Wingdings" charset="0"/>
              </a:rPr>
              <a:t>drops.</a:t>
            </a:r>
            <a:endParaRPr lang="en-US" sz="2800" b="1" dirty="0">
              <a:solidFill>
                <a:srgbClr val="008000"/>
              </a:solidFill>
              <a:sym typeface="Wingdings" charset="0"/>
            </a:endParaRPr>
          </a:p>
          <a:p>
            <a:r>
              <a:rPr lang="en-US" sz="2800" b="1" dirty="0">
                <a:solidFill>
                  <a:srgbClr val="002060"/>
                </a:solidFill>
                <a:sym typeface="Wingdings" charset="0"/>
              </a:rPr>
              <a:t>Bubble Chamber:	</a:t>
            </a:r>
            <a:r>
              <a:rPr lang="en-US" sz="2800" b="1" dirty="0">
                <a:solidFill>
                  <a:srgbClr val="008000"/>
                </a:solidFill>
                <a:sym typeface="Wingdings" charset="0"/>
              </a:rPr>
              <a:t>Charges create </a:t>
            </a:r>
            <a:r>
              <a:rPr lang="en-US" sz="2800" b="1" dirty="0" smtClean="0">
                <a:solidFill>
                  <a:srgbClr val="008000"/>
                </a:solidFill>
                <a:sym typeface="Wingdings" charset="0"/>
              </a:rPr>
              <a:t>bubbles.</a:t>
            </a:r>
            <a:endParaRPr lang="en-US" sz="2800" b="1" dirty="0">
              <a:solidFill>
                <a:srgbClr val="008000"/>
              </a:solidFill>
              <a:sym typeface="Wingdings" charset="0"/>
            </a:endParaRPr>
          </a:p>
          <a:p>
            <a:r>
              <a:rPr lang="en-US" sz="2800" b="1" dirty="0">
                <a:solidFill>
                  <a:srgbClr val="002060"/>
                </a:solidFill>
                <a:sym typeface="Wingdings" charset="0"/>
              </a:rPr>
              <a:t>Emulsion:	</a:t>
            </a:r>
            <a:r>
              <a:rPr lang="en-US" sz="2800" b="1" dirty="0" smtClean="0">
                <a:solidFill>
                  <a:srgbClr val="002060"/>
                </a:solidFill>
                <a:sym typeface="Wingdings" charset="0"/>
              </a:rPr>
              <a:t>                   </a:t>
            </a:r>
            <a:r>
              <a:rPr lang="en-US" sz="2800" b="1" dirty="0" smtClean="0">
                <a:solidFill>
                  <a:srgbClr val="008000"/>
                </a:solidFill>
                <a:sym typeface="Wingdings" charset="0"/>
              </a:rPr>
              <a:t>Charges </a:t>
            </a:r>
            <a:r>
              <a:rPr lang="ja-JP" altLang="en-US" sz="2800" b="1" dirty="0">
                <a:solidFill>
                  <a:srgbClr val="008000"/>
                </a:solidFill>
                <a:sym typeface="Wingdings" charset="0"/>
              </a:rPr>
              <a:t>‘</a:t>
            </a:r>
            <a:r>
              <a:rPr lang="en-US" sz="2800" b="1" dirty="0">
                <a:solidFill>
                  <a:srgbClr val="008000"/>
                </a:solidFill>
                <a:sym typeface="Wingdings" charset="0"/>
              </a:rPr>
              <a:t>blacked</a:t>
            </a:r>
            <a:r>
              <a:rPr lang="ja-JP" altLang="en-US" sz="2800" b="1" dirty="0">
                <a:solidFill>
                  <a:srgbClr val="008000"/>
                </a:solidFill>
                <a:sym typeface="Wingdings" charset="0"/>
              </a:rPr>
              <a:t>’</a:t>
            </a:r>
            <a:r>
              <a:rPr lang="en-US" sz="2800" b="1" dirty="0">
                <a:solidFill>
                  <a:srgbClr val="008000"/>
                </a:solidFill>
                <a:sym typeface="Wingdings" charset="0"/>
              </a:rPr>
              <a:t> the film.</a:t>
            </a:r>
          </a:p>
          <a:p>
            <a:r>
              <a:rPr lang="en-US" sz="2800" b="1" dirty="0">
                <a:solidFill>
                  <a:srgbClr val="000066"/>
                </a:solidFill>
                <a:sym typeface="Wingdings" charset="0"/>
              </a:rPr>
              <a:t>Spark Chamber: 	</a:t>
            </a:r>
            <a:r>
              <a:rPr lang="en-US" sz="2800" b="1" dirty="0" smtClean="0">
                <a:solidFill>
                  <a:srgbClr val="008000"/>
                </a:solidFill>
                <a:sym typeface="Wingdings" charset="0"/>
              </a:rPr>
              <a:t>Charges produce a conductive channel that create a 			                   discharge</a:t>
            </a:r>
          </a:p>
          <a:p>
            <a:pPr marL="0" indent="0">
              <a:buNone/>
            </a:pPr>
            <a:endParaRPr lang="en-US" sz="2800" b="1" dirty="0">
              <a:solidFill>
                <a:schemeClr val="accent2"/>
              </a:solidFill>
              <a:sym typeface="Wingdings" charset="0"/>
            </a:endParaRPr>
          </a:p>
          <a:p>
            <a:r>
              <a:rPr lang="en-US" sz="2800" b="1" dirty="0">
                <a:solidFill>
                  <a:srgbClr val="002060"/>
                </a:solidFill>
                <a:sym typeface="Wingdings" charset="0"/>
              </a:rPr>
              <a:t>Gas and Solid State Detectors</a:t>
            </a:r>
            <a:r>
              <a:rPr lang="en-US" sz="2800" b="1" dirty="0">
                <a:solidFill>
                  <a:srgbClr val="FF0000"/>
                </a:solidFill>
                <a:sym typeface="Wingdings" charset="0"/>
              </a:rPr>
              <a:t>: Moving Charges (electric fields) induce electronic signals on metallic electrons that can be read by dedicated electronics.</a:t>
            </a:r>
          </a:p>
          <a:p>
            <a:pPr marL="0" indent="0">
              <a:buNone/>
            </a:pPr>
            <a:endParaRPr lang="en-US" sz="2800" b="1" dirty="0">
              <a:solidFill>
                <a:srgbClr val="009900"/>
              </a:solidFill>
              <a:sym typeface="Wingdings" charset="0"/>
            </a:endParaRPr>
          </a:p>
          <a:p>
            <a:pPr>
              <a:buFont typeface="Wingdings" charset="0"/>
              <a:buChar char="à"/>
            </a:pPr>
            <a:r>
              <a:rPr lang="en-US" sz="2800" b="1" dirty="0">
                <a:solidFill>
                  <a:srgbClr val="002060"/>
                </a:solidFill>
                <a:sym typeface="Wingdings" charset="0"/>
              </a:rPr>
              <a:t>In solid state detectors the charge created by the incoming particle is </a:t>
            </a:r>
            <a:r>
              <a:rPr lang="en-US" sz="2800" b="1" dirty="0" smtClean="0">
                <a:solidFill>
                  <a:srgbClr val="002060"/>
                </a:solidFill>
                <a:sym typeface="Wingdings" charset="0"/>
              </a:rPr>
              <a:t>sufficient</a:t>
            </a:r>
          </a:p>
          <a:p>
            <a:pPr marL="0" indent="0">
              <a:buNone/>
            </a:pPr>
            <a:endParaRPr lang="en-US" sz="2800" b="1" dirty="0">
              <a:solidFill>
                <a:schemeClr val="accent2"/>
              </a:solidFill>
            </a:endParaRPr>
          </a:p>
          <a:p>
            <a:pPr>
              <a:buFont typeface="Wingdings" charset="0"/>
              <a:buChar char="à"/>
            </a:pPr>
            <a:r>
              <a:rPr lang="en-US" sz="2800" b="1" dirty="0">
                <a:solidFill>
                  <a:srgbClr val="FF0000"/>
                </a:solidFill>
              </a:rPr>
              <a:t>In gas detectors (e.g. wire chamber) the charges are internally multiplied in order to provide a measurable signal. </a:t>
            </a:r>
          </a:p>
          <a:p>
            <a:endParaRPr lang="en-US" dirty="0"/>
          </a:p>
        </p:txBody>
      </p:sp>
      <p:sp>
        <p:nvSpPr>
          <p:cNvPr id="5" name="Date Placeholder 4"/>
          <p:cNvSpPr>
            <a:spLocks noGrp="1"/>
          </p:cNvSpPr>
          <p:nvPr>
            <p:ph type="dt" sz="half" idx="10"/>
          </p:nvPr>
        </p:nvSpPr>
        <p:spPr/>
        <p:txBody>
          <a:bodyPr/>
          <a:lstStyle/>
          <a:p>
            <a:r>
              <a:rPr lang="fr-CH" smtClean="0"/>
              <a:t>07/12/16</a:t>
            </a:r>
            <a:endParaRPr lang="en-US"/>
          </a:p>
        </p:txBody>
      </p:sp>
      <p:sp>
        <p:nvSpPr>
          <p:cNvPr id="6" name="Footer Placeholder 5"/>
          <p:cNvSpPr>
            <a:spLocks noGrp="1"/>
          </p:cNvSpPr>
          <p:nvPr>
            <p:ph type="ftr" sz="quarter" idx="11"/>
          </p:nvPr>
        </p:nvSpPr>
        <p:spPr/>
        <p:txBody>
          <a:bodyPr/>
          <a:lstStyle/>
          <a:p>
            <a:r>
              <a:rPr lang="en-US" smtClean="0"/>
              <a:t>6th Egyptian School</a:t>
            </a:r>
            <a:endParaRPr lang="en-US"/>
          </a:p>
        </p:txBody>
      </p:sp>
    </p:spTree>
    <p:extLst>
      <p:ext uri="{BB962C8B-B14F-4D97-AF65-F5344CB8AC3E}">
        <p14:creationId xmlns:p14="http://schemas.microsoft.com/office/powerpoint/2010/main" val="2619491624"/>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ictureforPoint5_oct04_nopa.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
            <a:ext cx="9144000" cy="6629400"/>
          </a:xfrm>
          <a:prstGeom prst="rect">
            <a:avLst/>
          </a:prstGeom>
        </p:spPr>
      </p:pic>
      <p:pic>
        <p:nvPicPr>
          <p:cNvPr id="7" name="Picture 6" descr="MuonHits.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65856" y="1569891"/>
            <a:ext cx="4257340" cy="1788082"/>
          </a:xfrm>
          <a:prstGeom prst="rect">
            <a:avLst/>
          </a:prstGeom>
        </p:spPr>
      </p:pic>
      <p:pic>
        <p:nvPicPr>
          <p:cNvPr id="6" name="Picture 5" descr="MuonTrack.g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0021" y="2092062"/>
            <a:ext cx="8460009" cy="873760"/>
          </a:xfrm>
          <a:prstGeom prst="rect">
            <a:avLst/>
          </a:prstGeom>
        </p:spPr>
      </p:pic>
      <p:pic>
        <p:nvPicPr>
          <p:cNvPr id="11" name="Picture 10" descr="MuonHitsInTracker.gi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86281" y="2050921"/>
            <a:ext cx="1665012" cy="532804"/>
          </a:xfrm>
          <a:prstGeom prst="rect">
            <a:avLst/>
          </a:prstGeom>
        </p:spPr>
      </p:pic>
      <p:pic>
        <p:nvPicPr>
          <p:cNvPr id="5" name="Picture 4" descr="MuonKey.gi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11591" y="5838925"/>
            <a:ext cx="1395167" cy="240666"/>
          </a:xfrm>
          <a:prstGeom prst="rect">
            <a:avLst/>
          </a:prstGeom>
        </p:spPr>
      </p:pic>
      <p:sp>
        <p:nvSpPr>
          <p:cNvPr id="8" name="Rectangle 7">
            <a:hlinkClick r:id="rId8" action="ppaction://hlinksldjump"/>
          </p:cNvPr>
          <p:cNvSpPr/>
          <p:nvPr/>
        </p:nvSpPr>
        <p:spPr>
          <a:xfrm>
            <a:off x="0" y="120519"/>
            <a:ext cx="9144000" cy="6647092"/>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736482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withEffect">
                                  <p:stCondLst>
                                    <p:cond delay="0"/>
                                  </p:stCondLst>
                                  <p:childTnLst>
                                    <p:animScale>
                                      <p:cBhvr>
                                        <p:cTn id="6" dur="2000" fill="hold"/>
                                        <p:tgtEl>
                                          <p:spTgt spid="5"/>
                                        </p:tgtEl>
                                      </p:cBhvr>
                                      <p:by x="150000" y="150000"/>
                                    </p:animScale>
                                  </p:childTnLst>
                                </p:cTn>
                              </p:par>
                              <p:par>
                                <p:cTn id="7" presetID="22" presetClass="entr" presetSubtype="8" fill="hold" nodeType="withEffect">
                                  <p:stCondLst>
                                    <p:cond delay="2000"/>
                                  </p:stCondLst>
                                  <p:childTnLst>
                                    <p:set>
                                      <p:cBhvr>
                                        <p:cTn id="8" dur="1" fill="hold">
                                          <p:stCondLst>
                                            <p:cond delay="0"/>
                                          </p:stCondLst>
                                        </p:cTn>
                                        <p:tgtEl>
                                          <p:spTgt spid="6"/>
                                        </p:tgtEl>
                                        <p:attrNameLst>
                                          <p:attrName>style.visibility</p:attrName>
                                        </p:attrNameLst>
                                      </p:cBhvr>
                                      <p:to>
                                        <p:strVal val="visible"/>
                                      </p:to>
                                    </p:set>
                                    <p:animEffect transition="in" filter="wipe(left)">
                                      <p:cBhvr>
                                        <p:cTn id="9" dur="5000"/>
                                        <p:tgtEl>
                                          <p:spTgt spid="6"/>
                                        </p:tgtEl>
                                      </p:cBhvr>
                                    </p:animEffect>
                                  </p:childTnLst>
                                </p:cTn>
                              </p:par>
                              <p:par>
                                <p:cTn id="10" presetID="22" presetClass="entr" presetSubtype="8" fill="hold" nodeType="withEffect">
                                  <p:stCondLst>
                                    <p:cond delay="200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1000"/>
                                        <p:tgtEl>
                                          <p:spTgt spid="11"/>
                                        </p:tgtEl>
                                      </p:cBhvr>
                                    </p:animEffect>
                                  </p:childTnLst>
                                </p:cTn>
                              </p:par>
                              <p:par>
                                <p:cTn id="13" presetID="22" presetClass="entr" presetSubtype="8" fill="hold" nodeType="withEffect">
                                  <p:stCondLst>
                                    <p:cond delay="420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2000"/>
                                        <p:tgtEl>
                                          <p:spTgt spid="7"/>
                                        </p:tgtEl>
                                      </p:cBhvr>
                                    </p:animEffect>
                                  </p:childTnLst>
                                </p:cTn>
                              </p:par>
                              <p:par>
                                <p:cTn id="16" presetID="22" presetClass="exit" presetSubtype="8" fill="hold" nodeType="withEffect">
                                  <p:stCondLst>
                                    <p:cond delay="10000"/>
                                  </p:stCondLst>
                                  <p:childTnLst>
                                    <p:animEffect transition="out" filter="wipe(left)">
                                      <p:cBhvr>
                                        <p:cTn id="17" dur="3000"/>
                                        <p:tgtEl>
                                          <p:spTgt spid="6"/>
                                        </p:tgtEl>
                                      </p:cBhvr>
                                    </p:animEffect>
                                    <p:set>
                                      <p:cBhvr>
                                        <p:cTn id="18" dur="1" fill="hold">
                                          <p:stCondLst>
                                            <p:cond delay="29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
            <a:ext cx="9144000" cy="6629400"/>
          </a:xfrm>
          <a:prstGeom prst="rect">
            <a:avLst/>
          </a:prstGeom>
        </p:spPr>
      </p:pic>
      <p:pic>
        <p:nvPicPr>
          <p:cNvPr id="3" name="Picture 2" descr="Electron.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5702" y="2370662"/>
            <a:ext cx="1323884" cy="526906"/>
          </a:xfrm>
          <a:prstGeom prst="rect">
            <a:avLst/>
          </a:prstGeom>
        </p:spPr>
      </p:pic>
      <p:pic>
        <p:nvPicPr>
          <p:cNvPr id="4" name="Picture 3" descr="ElectronHits.g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7599" y="2358255"/>
            <a:ext cx="1522655" cy="636470"/>
          </a:xfrm>
          <a:prstGeom prst="rect">
            <a:avLst/>
          </a:prstGeom>
        </p:spPr>
      </p:pic>
      <p:pic>
        <p:nvPicPr>
          <p:cNvPr id="5" name="Picture 4" descr="ElectronKey.gi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91872" y="5824326"/>
            <a:ext cx="1415328" cy="229283"/>
          </a:xfrm>
          <a:prstGeom prst="rect">
            <a:avLst/>
          </a:prstGeom>
        </p:spPr>
      </p:pic>
      <p:sp>
        <p:nvSpPr>
          <p:cNvPr id="6" name="Rectangle 5">
            <a:hlinkClick r:id="rId7" action="ppaction://hlinksldjump"/>
          </p:cNvPr>
          <p:cNvSpPr/>
          <p:nvPr/>
        </p:nvSpPr>
        <p:spPr>
          <a:xfrm>
            <a:off x="0" y="120519"/>
            <a:ext cx="9144000" cy="6647092"/>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0017308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afterEffect">
                                  <p:stCondLst>
                                    <p:cond delay="0"/>
                                  </p:stCondLst>
                                  <p:childTnLst>
                                    <p:animScale>
                                      <p:cBhvr>
                                        <p:cTn id="6" dur="2000" fill="hold"/>
                                        <p:tgtEl>
                                          <p:spTgt spid="5"/>
                                        </p:tgtEl>
                                      </p:cBhvr>
                                      <p:by x="150000" y="150000"/>
                                    </p:animScale>
                                  </p:childTnLst>
                                </p:cTn>
                              </p:par>
                              <p:par>
                                <p:cTn id="7" presetID="22" presetClass="entr" presetSubtype="8" fill="hold" nodeType="withEffect">
                                  <p:stCondLst>
                                    <p:cond delay="2000"/>
                                  </p:stCondLst>
                                  <p:childTnLst>
                                    <p:set>
                                      <p:cBhvr>
                                        <p:cTn id="8" dur="1" fill="hold">
                                          <p:stCondLst>
                                            <p:cond delay="0"/>
                                          </p:stCondLst>
                                        </p:cTn>
                                        <p:tgtEl>
                                          <p:spTgt spid="3"/>
                                        </p:tgtEl>
                                        <p:attrNameLst>
                                          <p:attrName>style.visibility</p:attrName>
                                        </p:attrNameLst>
                                      </p:cBhvr>
                                      <p:to>
                                        <p:strVal val="visible"/>
                                      </p:to>
                                    </p:set>
                                    <p:animEffect transition="in" filter="wipe(left)">
                                      <p:cBhvr>
                                        <p:cTn id="9" dur="5000"/>
                                        <p:tgtEl>
                                          <p:spTgt spid="3"/>
                                        </p:tgtEl>
                                      </p:cBhvr>
                                    </p:animEffect>
                                  </p:childTnLst>
                                </p:cTn>
                              </p:par>
                              <p:par>
                                <p:cTn id="10" presetID="22" presetClass="entr" presetSubtype="8" fill="hold" nodeType="withEffect">
                                  <p:stCondLst>
                                    <p:cond delay="200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0"/>
                                        <p:tgtEl>
                                          <p:spTgt spid="4"/>
                                        </p:tgtEl>
                                      </p:cBhvr>
                                    </p:animEffect>
                                  </p:childTnLst>
                                </p:cTn>
                              </p:par>
                              <p:par>
                                <p:cTn id="13" presetID="22" presetClass="exit" presetSubtype="8" fill="hold" nodeType="withEffect">
                                  <p:stCondLst>
                                    <p:cond delay="10000"/>
                                  </p:stCondLst>
                                  <p:childTnLst>
                                    <p:animEffect transition="out" filter="wipe(left)">
                                      <p:cBhvr>
                                        <p:cTn id="14" dur="3000"/>
                                        <p:tgtEl>
                                          <p:spTgt spid="3"/>
                                        </p:tgtEl>
                                      </p:cBhvr>
                                    </p:animEffect>
                                    <p:set>
                                      <p:cBhvr>
                                        <p:cTn id="15" dur="1" fill="hold">
                                          <p:stCondLst>
                                            <p:cond delay="2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
            <a:ext cx="9144000" cy="6629400"/>
          </a:xfrm>
          <a:prstGeom prst="rect">
            <a:avLst/>
          </a:prstGeom>
        </p:spPr>
      </p:pic>
      <p:pic>
        <p:nvPicPr>
          <p:cNvPr id="3" name="Picture 2" descr="ChargedHadronTrack.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3284" y="2399547"/>
            <a:ext cx="1859264" cy="862753"/>
          </a:xfrm>
          <a:prstGeom prst="rect">
            <a:avLst/>
          </a:prstGeom>
        </p:spPr>
      </p:pic>
      <p:pic>
        <p:nvPicPr>
          <p:cNvPr id="4" name="Picture 3" descr="ChargedHadronHits.g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7364" y="2362315"/>
            <a:ext cx="2706735" cy="1522108"/>
          </a:xfrm>
          <a:prstGeom prst="rect">
            <a:avLst/>
          </a:prstGeom>
        </p:spPr>
      </p:pic>
      <p:pic>
        <p:nvPicPr>
          <p:cNvPr id="6" name="Picture 5" descr="ChargedHadronKey.gi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48938" y="5757195"/>
            <a:ext cx="3259604" cy="404191"/>
          </a:xfrm>
          <a:prstGeom prst="rect">
            <a:avLst/>
          </a:prstGeom>
        </p:spPr>
      </p:pic>
      <p:sp>
        <p:nvSpPr>
          <p:cNvPr id="7" name="Rectangle 6">
            <a:hlinkClick r:id="rId7" action="ppaction://hlinksldjump"/>
          </p:cNvPr>
          <p:cNvSpPr/>
          <p:nvPr/>
        </p:nvSpPr>
        <p:spPr>
          <a:xfrm>
            <a:off x="0" y="120519"/>
            <a:ext cx="9144000" cy="6647092"/>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8826101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withEffect">
                                  <p:stCondLst>
                                    <p:cond delay="0"/>
                                  </p:stCondLst>
                                  <p:childTnLst>
                                    <p:animScale>
                                      <p:cBhvr>
                                        <p:cTn id="6" dur="2000" fill="hold"/>
                                        <p:tgtEl>
                                          <p:spTgt spid="6"/>
                                        </p:tgtEl>
                                      </p:cBhvr>
                                      <p:by x="150000" y="150000"/>
                                    </p:animScale>
                                  </p:childTnLst>
                                </p:cTn>
                              </p:par>
                              <p:par>
                                <p:cTn id="7" presetID="22" presetClass="entr" presetSubtype="8" fill="hold" nodeType="withEffect">
                                  <p:stCondLst>
                                    <p:cond delay="3000"/>
                                  </p:stCondLst>
                                  <p:childTnLst>
                                    <p:set>
                                      <p:cBhvr>
                                        <p:cTn id="8" dur="1" fill="hold">
                                          <p:stCondLst>
                                            <p:cond delay="0"/>
                                          </p:stCondLst>
                                        </p:cTn>
                                        <p:tgtEl>
                                          <p:spTgt spid="3"/>
                                        </p:tgtEl>
                                        <p:attrNameLst>
                                          <p:attrName>style.visibility</p:attrName>
                                        </p:attrNameLst>
                                      </p:cBhvr>
                                      <p:to>
                                        <p:strVal val="visible"/>
                                      </p:to>
                                    </p:set>
                                    <p:animEffect transition="in" filter="wipe(left)">
                                      <p:cBhvr>
                                        <p:cTn id="9" dur="2000"/>
                                        <p:tgtEl>
                                          <p:spTgt spid="3"/>
                                        </p:tgtEl>
                                      </p:cBhvr>
                                    </p:animEffect>
                                  </p:childTnLst>
                                </p:cTn>
                              </p:par>
                              <p:par>
                                <p:cTn id="10" presetID="22" presetClass="entr" presetSubtype="8" fill="hold" nodeType="withEffect">
                                  <p:stCondLst>
                                    <p:cond delay="300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3000"/>
                                        <p:tgtEl>
                                          <p:spTgt spid="4"/>
                                        </p:tgtEl>
                                      </p:cBhvr>
                                    </p:animEffect>
                                  </p:childTnLst>
                                </p:cTn>
                              </p:par>
                              <p:par>
                                <p:cTn id="13" presetID="22" presetClass="exit" presetSubtype="8" fill="hold" nodeType="withEffect">
                                  <p:stCondLst>
                                    <p:cond delay="10000"/>
                                  </p:stCondLst>
                                  <p:childTnLst>
                                    <p:animEffect transition="out" filter="wipe(left)">
                                      <p:cBhvr>
                                        <p:cTn id="14" dur="3000"/>
                                        <p:tgtEl>
                                          <p:spTgt spid="3"/>
                                        </p:tgtEl>
                                      </p:cBhvr>
                                    </p:animEffect>
                                    <p:set>
                                      <p:cBhvr>
                                        <p:cTn id="15" dur="1" fill="hold">
                                          <p:stCondLst>
                                            <p:cond delay="2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
            <a:ext cx="9144000" cy="6629400"/>
          </a:xfrm>
          <a:prstGeom prst="rect">
            <a:avLst/>
          </a:prstGeom>
        </p:spPr>
      </p:pic>
      <p:pic>
        <p:nvPicPr>
          <p:cNvPr id="3" name="Picture 2" descr="NeutralHadronKey.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7945" y="6246874"/>
            <a:ext cx="3391801" cy="286730"/>
          </a:xfrm>
          <a:prstGeom prst="rect">
            <a:avLst/>
          </a:prstGeom>
        </p:spPr>
      </p:pic>
      <p:pic>
        <p:nvPicPr>
          <p:cNvPr id="4" name="Picture 3" descr="NeutralHadronTrack.g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8374" y="1903776"/>
            <a:ext cx="1995326" cy="597926"/>
          </a:xfrm>
          <a:prstGeom prst="rect">
            <a:avLst/>
          </a:prstGeom>
        </p:spPr>
      </p:pic>
      <p:pic>
        <p:nvPicPr>
          <p:cNvPr id="5" name="Picture 4" descr="NeutralHadronHits.gi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84020" y="1378017"/>
            <a:ext cx="1211828" cy="887536"/>
          </a:xfrm>
          <a:prstGeom prst="rect">
            <a:avLst/>
          </a:prstGeom>
        </p:spPr>
      </p:pic>
      <p:sp>
        <p:nvSpPr>
          <p:cNvPr id="6" name="Rectangle 5">
            <a:hlinkClick r:id="rId7" action="ppaction://hlinksldjump"/>
          </p:cNvPr>
          <p:cNvSpPr/>
          <p:nvPr/>
        </p:nvSpPr>
        <p:spPr>
          <a:xfrm>
            <a:off x="0" y="120519"/>
            <a:ext cx="9144000" cy="6647092"/>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9160572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withEffect">
                                  <p:stCondLst>
                                    <p:cond delay="0"/>
                                  </p:stCondLst>
                                  <p:childTnLst>
                                    <p:animScale>
                                      <p:cBhvr>
                                        <p:cTn id="6" dur="2000" fill="hold"/>
                                        <p:tgtEl>
                                          <p:spTgt spid="3"/>
                                        </p:tgtEl>
                                      </p:cBhvr>
                                      <p:by x="150000" y="150000"/>
                                    </p:animScale>
                                  </p:childTnLst>
                                </p:cTn>
                              </p:par>
                              <p:par>
                                <p:cTn id="7" presetID="22" presetClass="entr" presetSubtype="8" fill="hold" nodeType="withEffect">
                                  <p:stCondLst>
                                    <p:cond delay="3000"/>
                                  </p:stCondLst>
                                  <p:childTnLst>
                                    <p:set>
                                      <p:cBhvr>
                                        <p:cTn id="8" dur="1" fill="hold">
                                          <p:stCondLst>
                                            <p:cond delay="0"/>
                                          </p:stCondLst>
                                        </p:cTn>
                                        <p:tgtEl>
                                          <p:spTgt spid="4"/>
                                        </p:tgtEl>
                                        <p:attrNameLst>
                                          <p:attrName>style.visibility</p:attrName>
                                        </p:attrNameLst>
                                      </p:cBhvr>
                                      <p:to>
                                        <p:strVal val="visible"/>
                                      </p:to>
                                    </p:set>
                                    <p:animEffect transition="in" filter="wipe(left)">
                                      <p:cBhvr>
                                        <p:cTn id="9" dur="3000"/>
                                        <p:tgtEl>
                                          <p:spTgt spid="4"/>
                                        </p:tgtEl>
                                      </p:cBhvr>
                                    </p:animEffect>
                                  </p:childTnLst>
                                </p:cTn>
                              </p:par>
                              <p:par>
                                <p:cTn id="10" presetID="22" presetClass="entr" presetSubtype="8" fill="hold" nodeType="withEffect">
                                  <p:stCondLst>
                                    <p:cond delay="500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2000"/>
                                        <p:tgtEl>
                                          <p:spTgt spid="5"/>
                                        </p:tgtEl>
                                      </p:cBhvr>
                                    </p:animEffect>
                                  </p:childTnLst>
                                </p:cTn>
                              </p:par>
                              <p:par>
                                <p:cTn id="13" presetID="22" presetClass="exit" presetSubtype="8" fill="hold" nodeType="withEffect">
                                  <p:stCondLst>
                                    <p:cond delay="10000"/>
                                  </p:stCondLst>
                                  <p:childTnLst>
                                    <p:animEffect transition="out" filter="wipe(left)">
                                      <p:cBhvr>
                                        <p:cTn id="14" dur="2000"/>
                                        <p:tgtEl>
                                          <p:spTgt spid="4"/>
                                        </p:tgtEl>
                                      </p:cBhvr>
                                    </p:animEffect>
                                    <p:set>
                                      <p:cBhvr>
                                        <p:cTn id="15"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ictureforPoint5_oct04_nopa.gi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
            <a:ext cx="9144000" cy="6629400"/>
          </a:xfrm>
          <a:prstGeom prst="rect">
            <a:avLst/>
          </a:prstGeom>
        </p:spPr>
      </p:pic>
      <p:pic>
        <p:nvPicPr>
          <p:cNvPr id="3" name="Picture 2" descr="PhotonKey.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80446" y="6263143"/>
            <a:ext cx="1351163" cy="233076"/>
          </a:xfrm>
          <a:prstGeom prst="rect">
            <a:avLst/>
          </a:prstGeom>
        </p:spPr>
      </p:pic>
      <p:pic>
        <p:nvPicPr>
          <p:cNvPr id="4" name="Picture 3" descr="PhotonTrack.g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0482" y="1813085"/>
            <a:ext cx="1184961" cy="736988"/>
          </a:xfrm>
          <a:prstGeom prst="rect">
            <a:avLst/>
          </a:prstGeom>
        </p:spPr>
      </p:pic>
      <p:pic>
        <p:nvPicPr>
          <p:cNvPr id="5" name="Picture 4" descr="PhotonHits.gi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09300" y="1622489"/>
            <a:ext cx="349429" cy="319306"/>
          </a:xfrm>
          <a:prstGeom prst="rect">
            <a:avLst/>
          </a:prstGeom>
        </p:spPr>
      </p:pic>
      <p:sp>
        <p:nvSpPr>
          <p:cNvPr id="6" name="Rectangle 5">
            <a:hlinkClick r:id="rId7" action="ppaction://hlinksldjump"/>
          </p:cNvPr>
          <p:cNvSpPr/>
          <p:nvPr/>
        </p:nvSpPr>
        <p:spPr>
          <a:xfrm>
            <a:off x="0" y="120519"/>
            <a:ext cx="9144000" cy="6647092"/>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204242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withEffect">
                                  <p:stCondLst>
                                    <p:cond delay="0"/>
                                  </p:stCondLst>
                                  <p:childTnLst>
                                    <p:animScale>
                                      <p:cBhvr>
                                        <p:cTn id="6" dur="2000" fill="hold"/>
                                        <p:tgtEl>
                                          <p:spTgt spid="3"/>
                                        </p:tgtEl>
                                      </p:cBhvr>
                                      <p:by x="150000" y="150000"/>
                                    </p:animScale>
                                  </p:childTnLst>
                                </p:cTn>
                              </p:par>
                              <p:par>
                                <p:cTn id="7" presetID="22" presetClass="entr" presetSubtype="8" fill="hold" nodeType="withEffect">
                                  <p:stCondLst>
                                    <p:cond delay="3000"/>
                                  </p:stCondLst>
                                  <p:childTnLst>
                                    <p:set>
                                      <p:cBhvr>
                                        <p:cTn id="8" dur="1" fill="hold">
                                          <p:stCondLst>
                                            <p:cond delay="0"/>
                                          </p:stCondLst>
                                        </p:cTn>
                                        <p:tgtEl>
                                          <p:spTgt spid="4"/>
                                        </p:tgtEl>
                                        <p:attrNameLst>
                                          <p:attrName>style.visibility</p:attrName>
                                        </p:attrNameLst>
                                      </p:cBhvr>
                                      <p:to>
                                        <p:strVal val="visible"/>
                                      </p:to>
                                    </p:set>
                                    <p:animEffect transition="in" filter="wipe(left)">
                                      <p:cBhvr>
                                        <p:cTn id="9" dur="3000"/>
                                        <p:tgtEl>
                                          <p:spTgt spid="4"/>
                                        </p:tgtEl>
                                      </p:cBhvr>
                                    </p:animEffect>
                                  </p:childTnLst>
                                </p:cTn>
                              </p:par>
                              <p:par>
                                <p:cTn id="10" presetID="22" presetClass="entr" presetSubtype="8" fill="hold" nodeType="withEffect">
                                  <p:stCondLst>
                                    <p:cond delay="600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1000"/>
                                        <p:tgtEl>
                                          <p:spTgt spid="5"/>
                                        </p:tgtEl>
                                      </p:cBhvr>
                                    </p:animEffect>
                                  </p:childTnLst>
                                </p:cTn>
                              </p:par>
                              <p:par>
                                <p:cTn id="13" presetID="22" presetClass="exit" presetSubtype="8" fill="hold" nodeType="withEffect">
                                  <p:stCondLst>
                                    <p:cond delay="10000"/>
                                  </p:stCondLst>
                                  <p:childTnLst>
                                    <p:animEffect transition="out" filter="wipe(left)">
                                      <p:cBhvr>
                                        <p:cTn id="14" dur="2000"/>
                                        <p:tgtEl>
                                          <p:spTgt spid="4"/>
                                        </p:tgtEl>
                                      </p:cBhvr>
                                    </p:animEffect>
                                    <p:set>
                                      <p:cBhvr>
                                        <p:cTn id="15"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563562"/>
          </a:xfrm>
        </p:spPr>
        <p:txBody>
          <a:bodyPr>
            <a:normAutofit fontScale="90000"/>
          </a:bodyPr>
          <a:lstStyle/>
          <a:p>
            <a:pPr>
              <a:defRPr/>
            </a:pPr>
            <a:r>
              <a:rPr lang="en-US" dirty="0" smtClean="0">
                <a:ea typeface="+mj-ea"/>
                <a:cs typeface="+mj-cs"/>
              </a:rPr>
              <a:t>The </a:t>
            </a:r>
            <a:r>
              <a:rPr lang="en-US" dirty="0" err="1"/>
              <a:t>M</a:t>
            </a:r>
            <a:r>
              <a:rPr lang="en-US" dirty="0" err="1" smtClean="0">
                <a:ea typeface="+mj-ea"/>
                <a:cs typeface="+mj-cs"/>
              </a:rPr>
              <a:t>uon</a:t>
            </a:r>
            <a:r>
              <a:rPr lang="en-US" dirty="0" smtClean="0">
                <a:ea typeface="+mj-ea"/>
                <a:cs typeface="+mj-cs"/>
              </a:rPr>
              <a:t> </a:t>
            </a:r>
            <a:r>
              <a:rPr lang="en-US" dirty="0"/>
              <a:t>S</a:t>
            </a:r>
            <a:r>
              <a:rPr lang="en-US" dirty="0" smtClean="0">
                <a:ea typeface="+mj-ea"/>
                <a:cs typeface="+mj-cs"/>
              </a:rPr>
              <a:t>ystem for the CMS exp.</a:t>
            </a:r>
            <a:endParaRPr lang="en-US" dirty="0">
              <a:ea typeface="+mj-ea"/>
              <a:cs typeface="+mj-cs"/>
            </a:endParaRPr>
          </a:p>
        </p:txBody>
      </p:sp>
      <p:sp>
        <p:nvSpPr>
          <p:cNvPr id="19458"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738760D-5292-714F-847C-1B2D133458AA}" type="slidenum">
              <a:rPr lang="en-US" sz="1400">
                <a:solidFill>
                  <a:srgbClr val="FFFFFF"/>
                </a:solidFill>
                <a:latin typeface="Century Schoolbook" charset="0"/>
              </a:rPr>
              <a:pPr eaLnBrk="1" hangingPunct="1"/>
              <a:t>25</a:t>
            </a:fld>
            <a:endParaRPr lang="en-US" sz="1400">
              <a:solidFill>
                <a:srgbClr val="FFFFFF"/>
              </a:solidFill>
              <a:latin typeface="Century Schoolbook" charset="0"/>
            </a:endParaRPr>
          </a:p>
        </p:txBody>
      </p:sp>
      <p:pic>
        <p:nvPicPr>
          <p:cNvPr id="19459" name="Picture 2" descr="Layou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380342"/>
            <a:ext cx="8610600" cy="5325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Date Placeholder 2"/>
          <p:cNvSpPr>
            <a:spLocks noGrp="1"/>
          </p:cNvSpPr>
          <p:nvPr>
            <p:ph type="dt" sz="half" idx="10"/>
          </p:nvPr>
        </p:nvSpPr>
        <p:spPr/>
        <p:txBody>
          <a:bodyPr/>
          <a:lstStyle/>
          <a:p>
            <a:r>
              <a:rPr lang="fr-CH" smtClean="0"/>
              <a:t>07/12/16</a:t>
            </a:r>
            <a:endParaRPr lang="en-US"/>
          </a:p>
        </p:txBody>
      </p:sp>
      <p:sp>
        <p:nvSpPr>
          <p:cNvPr id="4" name="Footer Placeholder 3"/>
          <p:cNvSpPr>
            <a:spLocks noGrp="1"/>
          </p:cNvSpPr>
          <p:nvPr>
            <p:ph type="ftr" sz="quarter" idx="11"/>
          </p:nvPr>
        </p:nvSpPr>
        <p:spPr/>
        <p:txBody>
          <a:bodyPr/>
          <a:lstStyle/>
          <a:p>
            <a:r>
              <a:rPr lang="en-US" smtClean="0"/>
              <a:t>6th Egyptian School</a:t>
            </a:r>
            <a:endParaRPr lang="en-US"/>
          </a:p>
        </p:txBody>
      </p:sp>
    </p:spTree>
    <p:extLst>
      <p:ext uri="{BB962C8B-B14F-4D97-AF65-F5344CB8AC3E}">
        <p14:creationId xmlns:p14="http://schemas.microsoft.com/office/powerpoint/2010/main" val="555178317"/>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8D3A888-AD1E-4A49-8D19-DEE7F5BE032B}" type="slidenum">
              <a:rPr lang="en-US" sz="1400">
                <a:solidFill>
                  <a:srgbClr val="FFFFFF"/>
                </a:solidFill>
                <a:latin typeface="Century Schoolbook" charset="0"/>
              </a:rPr>
              <a:pPr eaLnBrk="1" hangingPunct="1"/>
              <a:t>26</a:t>
            </a:fld>
            <a:endParaRPr lang="en-US" sz="1400">
              <a:solidFill>
                <a:srgbClr val="FFFFFF"/>
              </a:solidFill>
              <a:latin typeface="Century Schoolbook" charset="0"/>
            </a:endParaRPr>
          </a:p>
        </p:txBody>
      </p:sp>
      <p:sp>
        <p:nvSpPr>
          <p:cNvPr id="5" name="Title 4"/>
          <p:cNvSpPr>
            <a:spLocks noGrp="1"/>
          </p:cNvSpPr>
          <p:nvPr>
            <p:ph type="title"/>
          </p:nvPr>
        </p:nvSpPr>
        <p:spPr>
          <a:xfrm>
            <a:off x="457200" y="274638"/>
            <a:ext cx="7848600" cy="639762"/>
          </a:xfrm>
        </p:spPr>
        <p:txBody>
          <a:bodyPr/>
          <a:lstStyle/>
          <a:p>
            <a:pPr>
              <a:defRPr/>
            </a:pPr>
            <a:r>
              <a:rPr lang="en-US" dirty="0" smtClean="0">
                <a:latin typeface="Times New Roman" pitchFamily="18" charset="0"/>
                <a:ea typeface="+mj-ea"/>
                <a:cs typeface="Times New Roman" pitchFamily="18" charset="0"/>
              </a:rPr>
              <a:t>Principle Aims of the CMS Muon Detector</a:t>
            </a:r>
            <a:endParaRPr lang="en-US" dirty="0">
              <a:latin typeface="Times New Roman" pitchFamily="18" charset="0"/>
              <a:ea typeface="+mj-ea"/>
              <a:cs typeface="Times New Roman" pitchFamily="18" charset="0"/>
            </a:endParaRPr>
          </a:p>
        </p:txBody>
      </p:sp>
      <p:sp>
        <p:nvSpPr>
          <p:cNvPr id="20483" name="TextBox 5"/>
          <p:cNvSpPr txBox="1">
            <a:spLocks noChangeArrowheads="1"/>
          </p:cNvSpPr>
          <p:nvPr/>
        </p:nvSpPr>
        <p:spPr bwMode="auto">
          <a:xfrm>
            <a:off x="381000" y="1447800"/>
            <a:ext cx="83058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buFont typeface="Century Schoolbook" charset="0"/>
              <a:buAutoNum type="arabicPeriod"/>
            </a:pPr>
            <a:r>
              <a:rPr lang="en-US" sz="3200">
                <a:latin typeface="Times New Roman" charset="0"/>
                <a:cs typeface="Times New Roman" charset="0"/>
              </a:rPr>
              <a:t>Muon Identification.</a:t>
            </a:r>
          </a:p>
          <a:p>
            <a:pPr eaLnBrk="1" hangingPunct="1">
              <a:buFont typeface="Century Schoolbook" charset="0"/>
              <a:buAutoNum type="arabicPeriod"/>
            </a:pPr>
            <a:r>
              <a:rPr lang="en-US" sz="3200">
                <a:latin typeface="Times New Roman" charset="0"/>
                <a:cs typeface="Times New Roman" charset="0"/>
              </a:rPr>
              <a:t>Muon Momentum Measurement.</a:t>
            </a:r>
          </a:p>
          <a:p>
            <a:pPr eaLnBrk="1" hangingPunct="1">
              <a:buFont typeface="Century Schoolbook" charset="0"/>
              <a:buAutoNum type="arabicPeriod"/>
            </a:pPr>
            <a:r>
              <a:rPr lang="en-US" sz="3200">
                <a:latin typeface="Times New Roman" charset="0"/>
                <a:cs typeface="Times New Roman" charset="0"/>
              </a:rPr>
              <a:t>Triggering on Muons</a:t>
            </a:r>
          </a:p>
        </p:txBody>
      </p:sp>
      <p:pic>
        <p:nvPicPr>
          <p:cNvPr id="2048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3309938"/>
            <a:ext cx="7239000" cy="3167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1"/>
          <p:cNvSpPr>
            <a:spLocks noGrp="1"/>
          </p:cNvSpPr>
          <p:nvPr>
            <p:ph type="dt" sz="half" idx="10"/>
          </p:nvPr>
        </p:nvSpPr>
        <p:spPr/>
        <p:txBody>
          <a:bodyPr/>
          <a:lstStyle/>
          <a:p>
            <a:r>
              <a:rPr lang="fr-CH" smtClean="0"/>
              <a:t>07/12/16</a:t>
            </a:r>
            <a:endParaRPr lang="en-US"/>
          </a:p>
        </p:txBody>
      </p:sp>
      <p:sp>
        <p:nvSpPr>
          <p:cNvPr id="3" name="Footer Placeholder 2"/>
          <p:cNvSpPr>
            <a:spLocks noGrp="1"/>
          </p:cNvSpPr>
          <p:nvPr>
            <p:ph type="ftr" sz="quarter" idx="11"/>
          </p:nvPr>
        </p:nvSpPr>
        <p:spPr/>
        <p:txBody>
          <a:bodyPr/>
          <a:lstStyle/>
          <a:p>
            <a:r>
              <a:rPr lang="en-US" smtClean="0"/>
              <a:t>6th Egyptian School</a:t>
            </a:r>
            <a:endParaRPr lang="en-US"/>
          </a:p>
        </p:txBody>
      </p:sp>
    </p:spTree>
    <p:extLst>
      <p:ext uri="{BB962C8B-B14F-4D97-AF65-F5344CB8AC3E}">
        <p14:creationId xmlns:p14="http://schemas.microsoft.com/office/powerpoint/2010/main" val="2187500766"/>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639762"/>
          </a:xfrm>
        </p:spPr>
        <p:txBody>
          <a:bodyPr/>
          <a:lstStyle/>
          <a:p>
            <a:pPr>
              <a:defRPr/>
            </a:pPr>
            <a:r>
              <a:rPr lang="en-US" dirty="0" smtClean="0">
                <a:ea typeface="+mj-ea"/>
                <a:cs typeface="+mj-cs"/>
              </a:rPr>
              <a:t>The drift tube (DT).</a:t>
            </a:r>
            <a:endParaRPr lang="en-US" dirty="0">
              <a:ea typeface="+mj-ea"/>
              <a:cs typeface="+mj-cs"/>
            </a:endParaRPr>
          </a:p>
        </p:txBody>
      </p:sp>
      <p:sp>
        <p:nvSpPr>
          <p:cNvPr id="21506"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79456CA8-6168-704F-A453-7E26B3A745E7}" type="slidenum">
              <a:rPr lang="en-US" sz="1400">
                <a:solidFill>
                  <a:srgbClr val="FFFFFF"/>
                </a:solidFill>
                <a:latin typeface="Century Schoolbook" charset="0"/>
              </a:rPr>
              <a:pPr eaLnBrk="1" hangingPunct="1"/>
              <a:t>27</a:t>
            </a:fld>
            <a:endParaRPr lang="en-US" sz="1400">
              <a:solidFill>
                <a:srgbClr val="FFFFFF"/>
              </a:solidFill>
              <a:latin typeface="Century Schoolbook" charset="0"/>
            </a:endParaRPr>
          </a:p>
        </p:txBody>
      </p:sp>
      <p:pic>
        <p:nvPicPr>
          <p:cNvPr id="21507" name="Picture 2" descr="Fiel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1781175"/>
            <a:ext cx="4219575" cy="187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8" name="Picture 3" descr="Chamb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3991498"/>
            <a:ext cx="4114800" cy="2419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9" name="TextBox 6"/>
          <p:cNvSpPr txBox="1">
            <a:spLocks noChangeArrowheads="1"/>
          </p:cNvSpPr>
          <p:nvPr/>
        </p:nvSpPr>
        <p:spPr bwMode="auto">
          <a:xfrm>
            <a:off x="228600" y="1465670"/>
            <a:ext cx="41910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just" eaLnBrk="1" hangingPunct="1"/>
            <a:r>
              <a:rPr lang="en-US" sz="2000" dirty="0">
                <a:latin typeface="Times New Roman" charset="0"/>
                <a:cs typeface="Times New Roman" charset="0"/>
              </a:rPr>
              <a:t>Each tube contains a wire with large pitch (4 cm), and the tubes are arranged in layers. Only the signals from the wires are recorded - resulting in a moderate number of electronic channels needed to read out the detectors</a:t>
            </a:r>
          </a:p>
        </p:txBody>
      </p:sp>
      <p:sp>
        <p:nvSpPr>
          <p:cNvPr id="21510" name="TextBox 8"/>
          <p:cNvSpPr txBox="1">
            <a:spLocks noChangeArrowheads="1"/>
          </p:cNvSpPr>
          <p:nvPr/>
        </p:nvSpPr>
        <p:spPr bwMode="auto">
          <a:xfrm>
            <a:off x="304800" y="3657600"/>
            <a:ext cx="4191000"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just" eaLnBrk="1" hangingPunct="1"/>
            <a:r>
              <a:rPr lang="en-US" sz="2000">
                <a:latin typeface="Times New Roman" charset="0"/>
                <a:cs typeface="Times New Roman" charset="0"/>
              </a:rPr>
              <a:t>When an ionizing particle passes through the tube, it liberates electrons which move along the field lines to the wire, which is at positive potential. The coordinate on the plane perpendicular to the wire is obtained with high precision from the time taken by the ionization electrons to migrate to the wire</a:t>
            </a:r>
          </a:p>
        </p:txBody>
      </p:sp>
      <p:sp>
        <p:nvSpPr>
          <p:cNvPr id="3" name="Date Placeholder 2"/>
          <p:cNvSpPr>
            <a:spLocks noGrp="1"/>
          </p:cNvSpPr>
          <p:nvPr>
            <p:ph type="dt" sz="half" idx="10"/>
          </p:nvPr>
        </p:nvSpPr>
        <p:spPr/>
        <p:txBody>
          <a:bodyPr/>
          <a:lstStyle/>
          <a:p>
            <a:r>
              <a:rPr lang="fr-CH" smtClean="0"/>
              <a:t>07/12/16</a:t>
            </a:r>
            <a:endParaRPr lang="en-US"/>
          </a:p>
        </p:txBody>
      </p:sp>
      <p:sp>
        <p:nvSpPr>
          <p:cNvPr id="4" name="Footer Placeholder 3"/>
          <p:cNvSpPr>
            <a:spLocks noGrp="1"/>
          </p:cNvSpPr>
          <p:nvPr>
            <p:ph type="ftr" sz="quarter" idx="11"/>
          </p:nvPr>
        </p:nvSpPr>
        <p:spPr/>
        <p:txBody>
          <a:bodyPr/>
          <a:lstStyle/>
          <a:p>
            <a:r>
              <a:rPr lang="en-US" smtClean="0"/>
              <a:t>6th Egyptian School</a:t>
            </a:r>
            <a:endParaRPr lang="en-US"/>
          </a:p>
        </p:txBody>
      </p:sp>
    </p:spTree>
    <p:extLst>
      <p:ext uri="{BB962C8B-B14F-4D97-AF65-F5344CB8AC3E}">
        <p14:creationId xmlns:p14="http://schemas.microsoft.com/office/powerpoint/2010/main" val="2765323313"/>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15962"/>
          </a:xfrm>
        </p:spPr>
        <p:txBody>
          <a:bodyPr/>
          <a:lstStyle/>
          <a:p>
            <a:pPr>
              <a:defRPr/>
            </a:pPr>
            <a:r>
              <a:rPr lang="en-US" dirty="0" smtClean="0">
                <a:ea typeface="+mj-ea"/>
                <a:cs typeface="+mj-cs"/>
              </a:rPr>
              <a:t>Cathode strip chamber </a:t>
            </a:r>
            <a:r>
              <a:rPr lang="en-US" dirty="0" smtClean="0">
                <a:ea typeface="+mj-ea"/>
                <a:cs typeface="+mj-cs"/>
              </a:rPr>
              <a:t>(CSC) </a:t>
            </a:r>
            <a:endParaRPr lang="en-US" dirty="0">
              <a:ea typeface="+mj-ea"/>
              <a:cs typeface="+mj-cs"/>
            </a:endParaRPr>
          </a:p>
        </p:txBody>
      </p:sp>
      <p:sp>
        <p:nvSpPr>
          <p:cNvPr id="24578"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51B0B68E-6EC0-DD4C-8F5E-B64F589F0991}" type="slidenum">
              <a:rPr lang="en-US" sz="1400">
                <a:solidFill>
                  <a:srgbClr val="FFFFFF"/>
                </a:solidFill>
                <a:latin typeface="Century Schoolbook" charset="0"/>
              </a:rPr>
              <a:pPr eaLnBrk="1" hangingPunct="1"/>
              <a:t>28</a:t>
            </a:fld>
            <a:endParaRPr lang="en-US" sz="1400">
              <a:solidFill>
                <a:srgbClr val="FFFFFF"/>
              </a:solidFill>
              <a:latin typeface="Century Schoolbook" charset="0"/>
            </a:endParaRPr>
          </a:p>
        </p:txBody>
      </p:sp>
      <p:pic>
        <p:nvPicPr>
          <p:cNvPr id="24579" name="Picture 2" descr="Layer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38159" y="1438275"/>
            <a:ext cx="5598185" cy="275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0" name="TextBox 5"/>
          <p:cNvSpPr txBox="1">
            <a:spLocks noChangeArrowheads="1"/>
          </p:cNvSpPr>
          <p:nvPr/>
        </p:nvSpPr>
        <p:spPr bwMode="auto">
          <a:xfrm>
            <a:off x="304800" y="4191000"/>
            <a:ext cx="79248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just" eaLnBrk="1" hangingPunct="1"/>
            <a:r>
              <a:rPr lang="en-US" sz="2000">
                <a:latin typeface="Times New Roman" charset="0"/>
                <a:cs typeface="Times New Roman" charset="0"/>
              </a:rPr>
              <a:t>CSCs are multiwire proportional chambers in which one cathode plane is segmented intro strips running across wires. An avalanche developed on a wire induces a charge on several strips of the cathode plane. In a CSC plane two coordinates per plane are made available by the simultaneous and independent detection of the signal induced by the same track on the wires and on the strips. The wires give the radial coordinate whereas the strips measure phi.</a:t>
            </a:r>
          </a:p>
        </p:txBody>
      </p:sp>
      <p:sp>
        <p:nvSpPr>
          <p:cNvPr id="3" name="Date Placeholder 2"/>
          <p:cNvSpPr>
            <a:spLocks noGrp="1"/>
          </p:cNvSpPr>
          <p:nvPr>
            <p:ph type="dt" sz="half" idx="10"/>
          </p:nvPr>
        </p:nvSpPr>
        <p:spPr/>
        <p:txBody>
          <a:bodyPr/>
          <a:lstStyle/>
          <a:p>
            <a:r>
              <a:rPr lang="fr-CH" smtClean="0"/>
              <a:t>07/12/16</a:t>
            </a:r>
            <a:endParaRPr lang="en-US"/>
          </a:p>
        </p:txBody>
      </p:sp>
      <p:sp>
        <p:nvSpPr>
          <p:cNvPr id="4" name="Footer Placeholder 3"/>
          <p:cNvSpPr>
            <a:spLocks noGrp="1"/>
          </p:cNvSpPr>
          <p:nvPr>
            <p:ph type="ftr" sz="quarter" idx="11"/>
          </p:nvPr>
        </p:nvSpPr>
        <p:spPr/>
        <p:txBody>
          <a:bodyPr/>
          <a:lstStyle/>
          <a:p>
            <a:r>
              <a:rPr lang="en-US" smtClean="0"/>
              <a:t>6th Egyptian School</a:t>
            </a:r>
            <a:endParaRPr lang="en-US"/>
          </a:p>
        </p:txBody>
      </p:sp>
    </p:spTree>
    <p:extLst>
      <p:ext uri="{BB962C8B-B14F-4D97-AF65-F5344CB8AC3E}">
        <p14:creationId xmlns:p14="http://schemas.microsoft.com/office/powerpoint/2010/main" val="1006429300"/>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bwMode="auto">
          <a:xfrm>
            <a:off x="457200" y="274638"/>
            <a:ext cx="7467600" cy="563562"/>
          </a:xfrm>
        </p:spPr>
        <p:txBody>
          <a:bodyPr wrap="square" lIns="91440" tIns="45720" rIns="91440" bIns="45720" numCol="1" anchorCtr="0" compatLnSpc="1">
            <a:prstTxWarp prst="textNoShape">
              <a:avLst/>
            </a:prstTxWarp>
            <a:normAutofit fontScale="90000"/>
          </a:bodyPr>
          <a:lstStyle/>
          <a:p>
            <a:r>
              <a:rPr lang="en-US" sz="2700" cap="none">
                <a:latin typeface="Century Schoolbook" charset="0"/>
              </a:rPr>
              <a:t/>
            </a:r>
            <a:br>
              <a:rPr lang="en-US" sz="2700" cap="none">
                <a:latin typeface="Century Schoolbook" charset="0"/>
              </a:rPr>
            </a:br>
            <a:r>
              <a:rPr lang="en-US" sz="2700" cap="none">
                <a:latin typeface="Century Schoolbook" charset="0"/>
              </a:rPr>
              <a:t/>
            </a:r>
            <a:br>
              <a:rPr lang="en-US" sz="2700" cap="none">
                <a:latin typeface="Century Schoolbook" charset="0"/>
              </a:rPr>
            </a:br>
            <a:r>
              <a:rPr lang="en-US" sz="2700" cap="none">
                <a:latin typeface="Century Schoolbook" charset="0"/>
              </a:rPr>
              <a:t/>
            </a:r>
            <a:br>
              <a:rPr lang="en-US" sz="2700" cap="none">
                <a:latin typeface="Century Schoolbook" charset="0"/>
              </a:rPr>
            </a:br>
            <a:r>
              <a:rPr lang="en-US" sz="2700" cap="none">
                <a:latin typeface="Century Schoolbook" charset="0"/>
              </a:rPr>
              <a:t/>
            </a:r>
            <a:br>
              <a:rPr lang="en-US" sz="2700" cap="none">
                <a:latin typeface="Century Schoolbook" charset="0"/>
              </a:rPr>
            </a:br>
            <a:r>
              <a:rPr lang="en-US" sz="2700" cap="none">
                <a:latin typeface="Century Schoolbook" charset="0"/>
              </a:rPr>
              <a:t/>
            </a:r>
            <a:br>
              <a:rPr lang="en-US" sz="2700" cap="none">
                <a:latin typeface="Century Schoolbook" charset="0"/>
              </a:rPr>
            </a:br>
            <a:r>
              <a:rPr lang="en-US" sz="2700" cap="none">
                <a:latin typeface="Century Schoolbook" charset="0"/>
              </a:rPr>
              <a:t/>
            </a:r>
            <a:br>
              <a:rPr lang="en-US" sz="2700" cap="none">
                <a:latin typeface="Century Schoolbook" charset="0"/>
              </a:rPr>
            </a:br>
            <a:r>
              <a:rPr lang="en-US" sz="2700" cap="none">
                <a:latin typeface="Century Schoolbook" charset="0"/>
              </a:rPr>
              <a:t/>
            </a:r>
            <a:br>
              <a:rPr lang="en-US" sz="2700" cap="none">
                <a:latin typeface="Century Schoolbook" charset="0"/>
              </a:rPr>
            </a:br>
            <a:r>
              <a:rPr lang="en-US" sz="2700" cap="none">
                <a:latin typeface="Century Schoolbook" charset="0"/>
              </a:rPr>
              <a:t/>
            </a:r>
            <a:br>
              <a:rPr lang="en-US" sz="2700" cap="none">
                <a:latin typeface="Century Schoolbook" charset="0"/>
              </a:rPr>
            </a:br>
            <a:r>
              <a:rPr lang="en-US" sz="2700" cap="none">
                <a:latin typeface="Century Schoolbook" charset="0"/>
              </a:rPr>
              <a:t/>
            </a:r>
            <a:br>
              <a:rPr lang="en-US" sz="2700" cap="none">
                <a:latin typeface="Century Schoolbook" charset="0"/>
              </a:rPr>
            </a:br>
            <a:r>
              <a:rPr lang="en-US" sz="2700" cap="none">
                <a:latin typeface="Century Schoolbook" charset="0"/>
              </a:rPr>
              <a:t>RESISTIVE PLATE CHAMBER (RPC).</a:t>
            </a:r>
          </a:p>
        </p:txBody>
      </p:sp>
      <p:sp>
        <p:nvSpPr>
          <p:cNvPr id="29698"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FA4EC92-19AB-1A49-A529-12964CF56274}" type="slidenum">
              <a:rPr lang="en-US" sz="1400">
                <a:solidFill>
                  <a:srgbClr val="FFFFFF"/>
                </a:solidFill>
                <a:latin typeface="Century Schoolbook" charset="0"/>
              </a:rPr>
              <a:pPr eaLnBrk="1" hangingPunct="1"/>
              <a:t>29</a:t>
            </a:fld>
            <a:endParaRPr lang="en-US" sz="1400">
              <a:solidFill>
                <a:srgbClr val="FFFFFF"/>
              </a:solidFill>
              <a:latin typeface="Century Schoolbook" charset="0"/>
            </a:endParaRPr>
          </a:p>
        </p:txBody>
      </p:sp>
      <p:pic>
        <p:nvPicPr>
          <p:cNvPr id="29699" name="Picture 2" descr="Sandwic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0" y="1600200"/>
            <a:ext cx="3467100" cy="1952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0" name="Picture 3" descr="RPClayer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0" y="3810000"/>
            <a:ext cx="3571875" cy="169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1" name="TextBox 6"/>
          <p:cNvSpPr txBox="1">
            <a:spLocks noChangeArrowheads="1"/>
          </p:cNvSpPr>
          <p:nvPr/>
        </p:nvSpPr>
        <p:spPr bwMode="auto">
          <a:xfrm>
            <a:off x="128854" y="1473285"/>
            <a:ext cx="5052746"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just" eaLnBrk="1" hangingPunct="1"/>
            <a:r>
              <a:rPr lang="en-US" dirty="0">
                <a:latin typeface="Times New Roman" charset="0"/>
                <a:cs typeface="Times New Roman" charset="0"/>
              </a:rPr>
              <a:t>The RPC is a parallel plate counter with the two electrodes made of very high resistivity plastic material. The high resistivity electrodes are transparent to the electric signals generated by the current of the avalanche: the signals are picked up by external metallic strips. </a:t>
            </a:r>
          </a:p>
        </p:txBody>
      </p:sp>
      <p:sp>
        <p:nvSpPr>
          <p:cNvPr id="2" name="Date Placeholder 1"/>
          <p:cNvSpPr>
            <a:spLocks noGrp="1"/>
          </p:cNvSpPr>
          <p:nvPr>
            <p:ph type="dt" sz="half" idx="10"/>
          </p:nvPr>
        </p:nvSpPr>
        <p:spPr/>
        <p:txBody>
          <a:bodyPr/>
          <a:lstStyle/>
          <a:p>
            <a:r>
              <a:rPr lang="fr-CH" smtClean="0"/>
              <a:t>07/12/16</a:t>
            </a:r>
            <a:endParaRPr lang="en-US"/>
          </a:p>
        </p:txBody>
      </p:sp>
      <p:sp>
        <p:nvSpPr>
          <p:cNvPr id="3" name="Footer Placeholder 2"/>
          <p:cNvSpPr>
            <a:spLocks noGrp="1"/>
          </p:cNvSpPr>
          <p:nvPr>
            <p:ph type="ftr" sz="quarter" idx="11"/>
          </p:nvPr>
        </p:nvSpPr>
        <p:spPr/>
        <p:txBody>
          <a:bodyPr/>
          <a:lstStyle/>
          <a:p>
            <a:r>
              <a:rPr lang="en-US" smtClean="0"/>
              <a:t>6th Egyptian School</a:t>
            </a:r>
            <a:endParaRPr lang="en-US"/>
          </a:p>
        </p:txBody>
      </p:sp>
    </p:spTree>
    <p:extLst>
      <p:ext uri="{BB962C8B-B14F-4D97-AF65-F5344CB8AC3E}">
        <p14:creationId xmlns:p14="http://schemas.microsoft.com/office/powerpoint/2010/main" val="24029847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fr-CH" smtClean="0">
                <a:solidFill>
                  <a:srgbClr val="898989"/>
                </a:solidFill>
                <a:latin typeface="Calibri" charset="0"/>
              </a:rPr>
              <a:t>07/12/16</a:t>
            </a:r>
            <a:endParaRPr lang="en-US">
              <a:solidFill>
                <a:srgbClr val="898989"/>
              </a:solidFill>
              <a:latin typeface="Calibri" charset="0"/>
            </a:endParaRPr>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84A84C8F-1E14-8C46-8E79-676379D6C3FB}" type="slidenum">
              <a:rPr lang="en-US">
                <a:solidFill>
                  <a:srgbClr val="898989"/>
                </a:solidFill>
                <a:latin typeface="Calibri" charset="0"/>
              </a:rPr>
              <a:pPr eaLnBrk="1" hangingPunct="1"/>
              <a:t>3</a:t>
            </a:fld>
            <a:endParaRPr lang="en-US">
              <a:solidFill>
                <a:srgbClr val="898989"/>
              </a:solidFill>
              <a:latin typeface="Calibri" charset="0"/>
            </a:endParaRPr>
          </a:p>
        </p:txBody>
      </p:sp>
      <p:pic>
        <p:nvPicPr>
          <p:cNvPr id="6149" name="Picture 4" descr="alphas2_ne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990600"/>
            <a:ext cx="2693988"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0" name="Picture 3" descr="positr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3962400"/>
            <a:ext cx="2286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1" name="Picture 3" descr="v-particles_ne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0200" y="990600"/>
            <a:ext cx="2536825" cy="5167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2" name="TextBox 6"/>
          <p:cNvSpPr txBox="1">
            <a:spLocks noChangeArrowheads="1"/>
          </p:cNvSpPr>
          <p:nvPr/>
        </p:nvSpPr>
        <p:spPr bwMode="auto">
          <a:xfrm>
            <a:off x="0" y="0"/>
            <a:ext cx="9144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800" b="1">
                <a:solidFill>
                  <a:srgbClr val="FF0000"/>
                </a:solidFill>
                <a:cs typeface="Arial" charset="0"/>
              </a:rPr>
              <a:t>Cloud Chamber, C.T.R. Wilson 1910</a:t>
            </a:r>
          </a:p>
        </p:txBody>
      </p:sp>
      <p:sp>
        <p:nvSpPr>
          <p:cNvPr id="6153" name="Rectangle 9"/>
          <p:cNvSpPr>
            <a:spLocks noChangeArrowheads="1"/>
          </p:cNvSpPr>
          <p:nvPr/>
        </p:nvSpPr>
        <p:spPr bwMode="auto">
          <a:xfrm>
            <a:off x="457200" y="533400"/>
            <a:ext cx="7467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2060"/>
                </a:solidFill>
              </a:rPr>
              <a:t>Charges act as condensation nuclei in supersaturated water vapor</a:t>
            </a:r>
          </a:p>
        </p:txBody>
      </p:sp>
      <p:sp>
        <p:nvSpPr>
          <p:cNvPr id="6154" name="Text Box 5"/>
          <p:cNvSpPr txBox="1">
            <a:spLocks noChangeArrowheads="1"/>
          </p:cNvSpPr>
          <p:nvPr/>
        </p:nvSpPr>
        <p:spPr bwMode="auto">
          <a:xfrm>
            <a:off x="1066800" y="3581400"/>
            <a:ext cx="21812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b="1">
                <a:solidFill>
                  <a:srgbClr val="002060"/>
                </a:solidFill>
              </a:rPr>
              <a:t>Alphas, Philipp 1926</a:t>
            </a:r>
          </a:p>
        </p:txBody>
      </p:sp>
      <p:sp>
        <p:nvSpPr>
          <p:cNvPr id="6155" name="Text Box 5"/>
          <p:cNvSpPr txBox="1">
            <a:spLocks noChangeArrowheads="1"/>
          </p:cNvSpPr>
          <p:nvPr/>
        </p:nvSpPr>
        <p:spPr bwMode="auto">
          <a:xfrm>
            <a:off x="228600" y="6096000"/>
            <a:ext cx="42672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b="1">
                <a:solidFill>
                  <a:srgbClr val="008000"/>
                </a:solidFill>
              </a:rPr>
              <a:t>Positron discovery, Carl Andersen 1933</a:t>
            </a:r>
          </a:p>
        </p:txBody>
      </p:sp>
      <p:sp>
        <p:nvSpPr>
          <p:cNvPr id="6156" name="Text Box 7"/>
          <p:cNvSpPr txBox="1">
            <a:spLocks noChangeArrowheads="1"/>
          </p:cNvSpPr>
          <p:nvPr/>
        </p:nvSpPr>
        <p:spPr bwMode="auto">
          <a:xfrm>
            <a:off x="4800600" y="6096000"/>
            <a:ext cx="44640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b="1">
                <a:solidFill>
                  <a:srgbClr val="000066"/>
                </a:solidFill>
              </a:rPr>
              <a:t>V- particles, Rochester and Wilson, 1940ies </a:t>
            </a:r>
          </a:p>
        </p:txBody>
      </p:sp>
      <p:sp>
        <p:nvSpPr>
          <p:cNvPr id="3" name="Footer Placeholder 2"/>
          <p:cNvSpPr>
            <a:spLocks noGrp="1"/>
          </p:cNvSpPr>
          <p:nvPr>
            <p:ph type="ftr" sz="quarter" idx="11"/>
          </p:nvPr>
        </p:nvSpPr>
        <p:spPr/>
        <p:txBody>
          <a:bodyPr/>
          <a:lstStyle/>
          <a:p>
            <a:r>
              <a:rPr lang="en-US" smtClean="0"/>
              <a:t>6th Egyptian School</a:t>
            </a:r>
            <a:endParaRPr lang="en-US"/>
          </a:p>
        </p:txBody>
      </p:sp>
    </p:spTree>
    <p:extLst>
      <p:ext uri="{BB962C8B-B14F-4D97-AF65-F5344CB8AC3E}">
        <p14:creationId xmlns:p14="http://schemas.microsoft.com/office/powerpoint/2010/main" val="1494699404"/>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Date Placeholder 2"/>
          <p:cNvSpPr>
            <a:spLocks noGrp="1"/>
          </p:cNvSpPr>
          <p:nvPr>
            <p:ph type="dt" sz="half" idx="10"/>
          </p:nvPr>
        </p:nvSpPr>
        <p:spPr/>
        <p:txBody>
          <a:bodyPr/>
          <a:lstStyle/>
          <a:p>
            <a:r>
              <a:rPr lang="fr-CH" smtClean="0"/>
              <a:t>07/12/16</a:t>
            </a:r>
            <a:endParaRPr lang="en-US"/>
          </a:p>
        </p:txBody>
      </p:sp>
      <p:sp>
        <p:nvSpPr>
          <p:cNvPr id="4" name="Footer Placeholder 3"/>
          <p:cNvSpPr>
            <a:spLocks noGrp="1"/>
          </p:cNvSpPr>
          <p:nvPr>
            <p:ph type="ftr" sz="quarter" idx="11"/>
          </p:nvPr>
        </p:nvSpPr>
        <p:spPr/>
        <p:txBody>
          <a:bodyPr/>
          <a:lstStyle/>
          <a:p>
            <a:r>
              <a:rPr lang="en-US" smtClean="0"/>
              <a:t>6th Egyptian School</a:t>
            </a:r>
            <a:endParaRPr lang="en-US"/>
          </a:p>
        </p:txBody>
      </p:sp>
      <p:sp>
        <p:nvSpPr>
          <p:cNvPr id="5" name="Slide Number Placeholder 4"/>
          <p:cNvSpPr>
            <a:spLocks noGrp="1"/>
          </p:cNvSpPr>
          <p:nvPr>
            <p:ph type="sldNum" sz="quarter" idx="12"/>
          </p:nvPr>
        </p:nvSpPr>
        <p:spPr/>
        <p:txBody>
          <a:bodyPr/>
          <a:lstStyle/>
          <a:p>
            <a:fld id="{25DE792E-2623-444D-B161-6A202EE3BC41}" type="slidenum">
              <a:rPr lang="en-US" smtClean="0"/>
              <a:t>30</a:t>
            </a:fld>
            <a:endParaRPr lang="en-US"/>
          </a:p>
        </p:txBody>
      </p:sp>
      <p:pic>
        <p:nvPicPr>
          <p:cNvPr id="7" name="Picture 20" descr="Picture3.jpg"/>
          <p:cNvPicPr>
            <a:picLocks noGrp="1" noChangeAspect="1"/>
          </p:cNvPicPr>
          <p:nvPr>
            <p:ph sz="quarter" idx="1"/>
          </p:nvPr>
        </p:nvPicPr>
        <p:blipFill rotWithShape="1">
          <a:blip r:embed="rId2">
            <a:extLst>
              <a:ext uri="{28A0092B-C50C-407E-A947-70E740481C1C}">
                <a14:useLocalDpi xmlns:a14="http://schemas.microsoft.com/office/drawing/2010/main" val="0"/>
              </a:ext>
            </a:extLst>
          </a:blip>
          <a:srcRect t="-61" b="3626"/>
          <a:stretch/>
        </p:blipFill>
        <p:spPr bwMode="auto">
          <a:xfrm>
            <a:off x="0" y="-3950"/>
            <a:ext cx="9144000" cy="6182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4418826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extBox 1"/>
          <p:cNvSpPr txBox="1">
            <a:spLocks noChangeArrowheads="1"/>
          </p:cNvSpPr>
          <p:nvPr/>
        </p:nvSpPr>
        <p:spPr bwMode="auto">
          <a:xfrm>
            <a:off x="228600" y="152400"/>
            <a:ext cx="8534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endParaRPr lang="en-US" sz="1800">
              <a:latin typeface="Century Schoolbook" charset="0"/>
              <a:cs typeface="Arial" charset="0"/>
            </a:endParaRPr>
          </a:p>
          <a:p>
            <a:pPr algn="ctr" eaLnBrk="1" hangingPunct="1"/>
            <a:endParaRPr lang="en-US" sz="1800">
              <a:latin typeface="Century Schoolbook" charset="0"/>
              <a:cs typeface="Arial" charset="0"/>
            </a:endParaRPr>
          </a:p>
        </p:txBody>
      </p:sp>
      <p:pic>
        <p:nvPicPr>
          <p:cNvPr id="4" name="Picture 43"/>
          <p:cNvPicPr>
            <a:picLocks noChangeAspect="1" noChangeArrowheads="1"/>
          </p:cNvPicPr>
          <p:nvPr/>
        </p:nvPicPr>
        <p:blipFill>
          <a:blip r:embed="rId2" cstate="print"/>
          <a:srcRect/>
          <a:stretch>
            <a:fillRect/>
          </a:stretch>
        </p:blipFill>
        <p:spPr bwMode="auto">
          <a:xfrm>
            <a:off x="4572000" y="0"/>
            <a:ext cx="4572000" cy="419100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9525">
            <a:solidFill>
              <a:schemeClr val="bg1"/>
            </a:solidFill>
            <a:miter lim="800000"/>
            <a:headEnd/>
            <a:tailEnd/>
          </a:ln>
          <a:scene3d>
            <a:camera prst="orthographicFront"/>
            <a:lightRig rig="threePt" dir="t"/>
          </a:scene3d>
          <a:sp3d>
            <a:bevelT/>
          </a:sp3d>
        </p:spPr>
      </p:pic>
      <p:pic>
        <p:nvPicPr>
          <p:cNvPr id="15369" name="Picture 9"/>
          <p:cNvPicPr>
            <a:picLocks noChangeAspect="1" noChangeArrowheads="1"/>
          </p:cNvPicPr>
          <p:nvPr/>
        </p:nvPicPr>
        <p:blipFill>
          <a:blip r:embed="rId3"/>
          <a:srcRect/>
          <a:stretch>
            <a:fillRect/>
          </a:stretch>
        </p:blipFill>
        <p:spPr bwMode="auto">
          <a:xfrm>
            <a:off x="0" y="0"/>
            <a:ext cx="4495800" cy="4191000"/>
          </a:xfrm>
          <a:prstGeom prst="rect">
            <a:avLst/>
          </a:prstGeom>
          <a:noFill/>
          <a:ln w="9525">
            <a:noFill/>
            <a:miter lim="800000"/>
            <a:headEnd/>
            <a:tailEnd/>
          </a:ln>
          <a:effectLst>
            <a:outerShdw blurRad="50800" dist="50800" dir="5400000" algn="ctr" rotWithShape="0">
              <a:schemeClr val="tx1"/>
            </a:outerShdw>
          </a:effectLst>
        </p:spPr>
      </p:pic>
      <p:sp>
        <p:nvSpPr>
          <p:cNvPr id="9" name="Rounded Rectangle 8"/>
          <p:cNvSpPr/>
          <p:nvPr/>
        </p:nvSpPr>
        <p:spPr>
          <a:xfrm>
            <a:off x="0" y="4267200"/>
            <a:ext cx="9144000" cy="2590800"/>
          </a:xfrm>
          <a:prstGeom prst="roundRect">
            <a:avLst/>
          </a:prstGeom>
          <a:solidFill>
            <a:schemeClr val="accent2">
              <a:lumMod val="20000"/>
              <a:lumOff val="80000"/>
            </a:schemeClr>
          </a:solidFill>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3559" name="TextBox 10"/>
          <p:cNvSpPr txBox="1">
            <a:spLocks noChangeArrowheads="1"/>
          </p:cNvSpPr>
          <p:nvPr/>
        </p:nvSpPr>
        <p:spPr bwMode="auto">
          <a:xfrm>
            <a:off x="228600" y="4267200"/>
            <a:ext cx="8763000" cy="258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just" eaLnBrk="1" hangingPunct="1">
              <a:lnSpc>
                <a:spcPct val="150000"/>
              </a:lnSpc>
              <a:buFont typeface="Wingdings" charset="0"/>
              <a:buChar char="Ø"/>
            </a:pPr>
            <a:r>
              <a:rPr lang="en-US" dirty="0">
                <a:solidFill>
                  <a:srgbClr val="1107D5"/>
                </a:solidFill>
                <a:latin typeface="Century Schoolbook" charset="0"/>
                <a:cs typeface="Times New Roman" charset="0"/>
              </a:rPr>
              <a:t>The RPC contains two layers of gas gaps with a sheet of Copper readout strips sandwiched between them. </a:t>
            </a:r>
          </a:p>
          <a:p>
            <a:pPr eaLnBrk="1" hangingPunct="1">
              <a:lnSpc>
                <a:spcPct val="150000"/>
              </a:lnSpc>
              <a:buFont typeface="Wingdings" charset="0"/>
              <a:buChar char="Ø"/>
            </a:pPr>
            <a:r>
              <a:rPr lang="en-US" dirty="0">
                <a:solidFill>
                  <a:srgbClr val="1107D5"/>
                </a:solidFill>
                <a:latin typeface="Century Schoolbook" charset="0"/>
                <a:cs typeface="Arial" charset="0"/>
              </a:rPr>
              <a:t>RPC are used in both Barrel (RB) and </a:t>
            </a:r>
            <a:r>
              <a:rPr lang="en-US" dirty="0" err="1">
                <a:solidFill>
                  <a:srgbClr val="1107D5"/>
                </a:solidFill>
                <a:latin typeface="Century Schoolbook" charset="0"/>
                <a:cs typeface="Arial" charset="0"/>
              </a:rPr>
              <a:t>Endcap</a:t>
            </a:r>
            <a:r>
              <a:rPr lang="en-US" dirty="0">
                <a:solidFill>
                  <a:srgbClr val="1107D5"/>
                </a:solidFill>
                <a:latin typeface="Century Schoolbook" charset="0"/>
                <a:cs typeface="Arial" charset="0"/>
              </a:rPr>
              <a:t> (RE) region.</a:t>
            </a:r>
          </a:p>
          <a:p>
            <a:pPr eaLnBrk="1" hangingPunct="1">
              <a:lnSpc>
                <a:spcPct val="150000"/>
              </a:lnSpc>
              <a:buFont typeface="Wingdings" charset="0"/>
              <a:buChar char="Ø"/>
            </a:pPr>
            <a:r>
              <a:rPr lang="en-US" dirty="0">
                <a:solidFill>
                  <a:srgbClr val="1107D5"/>
                </a:solidFill>
                <a:latin typeface="Century Schoolbook" charset="0"/>
                <a:cs typeface="Arial" charset="0"/>
              </a:rPr>
              <a:t>RPC are used for trigger purpose.  </a:t>
            </a:r>
          </a:p>
          <a:p>
            <a:pPr algn="just" eaLnBrk="1" hangingPunct="1"/>
            <a:endParaRPr lang="en-US" sz="1800" dirty="0">
              <a:latin typeface="Century Schoolbook" charset="0"/>
              <a:cs typeface="Times New Roman" charset="0"/>
            </a:endParaRPr>
          </a:p>
        </p:txBody>
      </p:sp>
      <p:sp>
        <p:nvSpPr>
          <p:cNvPr id="23560" name="Slide Number Placeholder 6"/>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B7C80063-0E26-5A42-A07D-CD48A8384391}" type="slidenum">
              <a:rPr lang="en-US" sz="1400">
                <a:solidFill>
                  <a:srgbClr val="FFFFFF"/>
                </a:solidFill>
                <a:latin typeface="Century Schoolbook" charset="0"/>
                <a:cs typeface="Arial" charset="0"/>
              </a:rPr>
              <a:pPr eaLnBrk="1" hangingPunct="1"/>
              <a:t>31</a:t>
            </a:fld>
            <a:endParaRPr lang="en-US" sz="1400">
              <a:solidFill>
                <a:srgbClr val="FFFFFF"/>
              </a:solidFill>
              <a:latin typeface="Century Schoolbook" charset="0"/>
              <a:cs typeface="Arial" charset="0"/>
            </a:endParaRPr>
          </a:p>
        </p:txBody>
      </p:sp>
      <p:sp>
        <p:nvSpPr>
          <p:cNvPr id="3" name="Footer Placeholder 2"/>
          <p:cNvSpPr>
            <a:spLocks noGrp="1"/>
          </p:cNvSpPr>
          <p:nvPr>
            <p:ph type="ftr" sz="quarter" idx="11"/>
          </p:nvPr>
        </p:nvSpPr>
        <p:spPr/>
        <p:txBody>
          <a:bodyPr/>
          <a:lstStyle/>
          <a:p>
            <a:pPr>
              <a:defRPr/>
            </a:pPr>
            <a:r>
              <a:rPr lang="en-US"/>
              <a:t>Arab Academy</a:t>
            </a:r>
          </a:p>
        </p:txBody>
      </p:sp>
    </p:spTree>
    <p:extLst>
      <p:ext uri="{BB962C8B-B14F-4D97-AF65-F5344CB8AC3E}">
        <p14:creationId xmlns:p14="http://schemas.microsoft.com/office/powerpoint/2010/main" val="2137087935"/>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fr-CH" smtClean="0"/>
              <a:t>07/12/16</a:t>
            </a:r>
            <a:endParaRPr lang="en-US"/>
          </a:p>
        </p:txBody>
      </p:sp>
      <p:sp>
        <p:nvSpPr>
          <p:cNvPr id="3" name="Footer Placeholder 2"/>
          <p:cNvSpPr>
            <a:spLocks noGrp="1"/>
          </p:cNvSpPr>
          <p:nvPr>
            <p:ph type="ftr" sz="quarter" idx="11"/>
          </p:nvPr>
        </p:nvSpPr>
        <p:spPr/>
        <p:txBody>
          <a:bodyPr/>
          <a:lstStyle/>
          <a:p>
            <a:r>
              <a:rPr lang="en-US" smtClean="0"/>
              <a:t>6th Egyptian School</a:t>
            </a:r>
            <a:endParaRPr lang="en-US"/>
          </a:p>
        </p:txBody>
      </p:sp>
      <p:sp>
        <p:nvSpPr>
          <p:cNvPr id="4" name="Slide Number Placeholder 3"/>
          <p:cNvSpPr>
            <a:spLocks noGrp="1"/>
          </p:cNvSpPr>
          <p:nvPr>
            <p:ph type="sldNum" sz="quarter" idx="12"/>
          </p:nvPr>
        </p:nvSpPr>
        <p:spPr/>
        <p:txBody>
          <a:bodyPr/>
          <a:lstStyle/>
          <a:p>
            <a:fld id="{25DE792E-2623-444D-B161-6A202EE3BC41}" type="slidenum">
              <a:rPr lang="en-US" smtClean="0"/>
              <a:t>32</a:t>
            </a:fld>
            <a:endParaRPr lang="en-US"/>
          </a:p>
        </p:txBody>
      </p:sp>
      <p:pic>
        <p:nvPicPr>
          <p:cNvPr id="5" name="Picture 5" descr="DSCN0730.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1316933" y="-810911"/>
            <a:ext cx="3066450" cy="5138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1" y="3438526"/>
            <a:ext cx="5114528" cy="2972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67008" y="225034"/>
            <a:ext cx="3269143" cy="1939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3" descr="DSCN0913.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567007" y="2196429"/>
            <a:ext cx="3269143" cy="17569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4" descr="gas gap.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567007" y="4078576"/>
            <a:ext cx="3269143" cy="2281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0231195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020762"/>
          </a:xfrm>
        </p:spPr>
        <p:txBody>
          <a:bodyPr/>
          <a:lstStyle/>
          <a:p>
            <a:pPr>
              <a:defRPr/>
            </a:pPr>
            <a:r>
              <a:rPr lang="en-US" b="1" dirty="0" smtClean="0">
                <a:ea typeface="+mj-ea"/>
                <a:cs typeface="+mj-cs"/>
              </a:rPr>
              <a:t>RPC double gap design</a:t>
            </a:r>
            <a:endParaRPr lang="en-US" dirty="0">
              <a:ea typeface="+mj-ea"/>
              <a:cs typeface="+mj-cs"/>
            </a:endParaRPr>
          </a:p>
        </p:txBody>
      </p:sp>
      <p:sp>
        <p:nvSpPr>
          <p:cNvPr id="31746"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ED14DDF-C2E2-E146-8387-2AD90BC0E937}" type="slidenum">
              <a:rPr lang="en-US" sz="1400">
                <a:solidFill>
                  <a:srgbClr val="FFFFFF"/>
                </a:solidFill>
                <a:latin typeface="Century Schoolbook" charset="0"/>
              </a:rPr>
              <a:pPr eaLnBrk="1" hangingPunct="1"/>
              <a:t>33</a:t>
            </a:fld>
            <a:endParaRPr lang="en-US" sz="1400">
              <a:solidFill>
                <a:srgbClr val="FFFFFF"/>
              </a:solidFill>
              <a:latin typeface="Century Schoolbook" charset="0"/>
            </a:endParaRPr>
          </a:p>
        </p:txBody>
      </p:sp>
      <p:pic>
        <p:nvPicPr>
          <p:cNvPr id="3174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600200"/>
            <a:ext cx="7467600"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Date Placeholder 2"/>
          <p:cNvSpPr>
            <a:spLocks noGrp="1"/>
          </p:cNvSpPr>
          <p:nvPr>
            <p:ph type="dt" sz="half" idx="10"/>
          </p:nvPr>
        </p:nvSpPr>
        <p:spPr/>
        <p:txBody>
          <a:bodyPr/>
          <a:lstStyle/>
          <a:p>
            <a:r>
              <a:rPr lang="fr-CH" smtClean="0"/>
              <a:t>07/12/16</a:t>
            </a:r>
            <a:endParaRPr lang="en-US"/>
          </a:p>
        </p:txBody>
      </p:sp>
      <p:sp>
        <p:nvSpPr>
          <p:cNvPr id="4" name="Footer Placeholder 3"/>
          <p:cNvSpPr>
            <a:spLocks noGrp="1"/>
          </p:cNvSpPr>
          <p:nvPr>
            <p:ph type="ftr" sz="quarter" idx="11"/>
          </p:nvPr>
        </p:nvSpPr>
        <p:spPr/>
        <p:txBody>
          <a:bodyPr/>
          <a:lstStyle/>
          <a:p>
            <a:r>
              <a:rPr lang="en-US" smtClean="0"/>
              <a:t>6th Egyptian School</a:t>
            </a:r>
            <a:endParaRPr lang="en-US"/>
          </a:p>
        </p:txBody>
      </p:sp>
    </p:spTree>
    <p:extLst>
      <p:ext uri="{BB962C8B-B14F-4D97-AF65-F5344CB8AC3E}">
        <p14:creationId xmlns:p14="http://schemas.microsoft.com/office/powerpoint/2010/main" val="2854425074"/>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34096"/>
            <a:ext cx="8399449" cy="835286"/>
          </a:xfrm>
        </p:spPr>
        <p:txBody>
          <a:bodyPr>
            <a:noAutofit/>
          </a:bodyPr>
          <a:lstStyle/>
          <a:p>
            <a:pPr algn="l">
              <a:defRPr/>
            </a:pPr>
            <a:r>
              <a:rPr lang="en-US" sz="4000" dirty="0" smtClean="0">
                <a:latin typeface="Times New Roman" pitchFamily="18" charset="0"/>
                <a:ea typeface="+mj-ea"/>
                <a:cs typeface="Times New Roman" pitchFamily="18" charset="0"/>
              </a:rPr>
              <a:t>Quality control of the RPC detector.</a:t>
            </a:r>
            <a:endParaRPr lang="en-US" sz="4000" dirty="0">
              <a:ea typeface="+mj-ea"/>
              <a:cs typeface="+mj-cs"/>
            </a:endParaRPr>
          </a:p>
        </p:txBody>
      </p:sp>
      <p:sp>
        <p:nvSpPr>
          <p:cNvPr id="33794"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1C86B4A-2DD0-1D44-AC2A-45080D8D91C3}" type="slidenum">
              <a:rPr lang="en-US" sz="1400">
                <a:solidFill>
                  <a:srgbClr val="FFFFFF"/>
                </a:solidFill>
                <a:latin typeface="Century Schoolbook" charset="0"/>
              </a:rPr>
              <a:pPr eaLnBrk="1" hangingPunct="1"/>
              <a:t>34</a:t>
            </a:fld>
            <a:endParaRPr lang="en-US" sz="1400">
              <a:solidFill>
                <a:srgbClr val="FFFFFF"/>
              </a:solidFill>
              <a:latin typeface="Century Schoolbook" charset="0"/>
            </a:endParaRPr>
          </a:p>
        </p:txBody>
      </p:sp>
      <p:sp>
        <p:nvSpPr>
          <p:cNvPr id="33795" name="TextBox 6"/>
          <p:cNvSpPr txBox="1">
            <a:spLocks noChangeArrowheads="1"/>
          </p:cNvSpPr>
          <p:nvPr/>
        </p:nvSpPr>
        <p:spPr bwMode="auto">
          <a:xfrm>
            <a:off x="762000" y="1143000"/>
            <a:ext cx="7391400" cy="45243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just" eaLnBrk="1" hangingPunct="1"/>
            <a:endParaRPr lang="en-US" sz="3600" dirty="0">
              <a:solidFill>
                <a:srgbClr val="1107D5"/>
              </a:solidFill>
              <a:latin typeface="Times New Roman" charset="0"/>
              <a:cs typeface="Times New Roman" charset="0"/>
            </a:endParaRPr>
          </a:p>
          <a:p>
            <a:pPr algn="just" eaLnBrk="1" hangingPunct="1"/>
            <a:r>
              <a:rPr lang="en-US" sz="3600" dirty="0">
                <a:solidFill>
                  <a:srgbClr val="1107D5"/>
                </a:solidFill>
                <a:latin typeface="Times New Roman" charset="0"/>
                <a:cs typeface="Times New Roman" charset="0"/>
              </a:rPr>
              <a:t>The quality control of the RPC detector is divided into two parts :</a:t>
            </a:r>
          </a:p>
          <a:p>
            <a:pPr algn="just" eaLnBrk="1" hangingPunct="1"/>
            <a:endParaRPr lang="en-US" sz="3600" dirty="0">
              <a:latin typeface="Times New Roman" charset="0"/>
              <a:cs typeface="Times New Roman" charset="0"/>
            </a:endParaRPr>
          </a:p>
          <a:p>
            <a:pPr eaLnBrk="1" hangingPunct="1">
              <a:buFont typeface="Wingdings" charset="0"/>
              <a:buChar char="v"/>
            </a:pPr>
            <a:r>
              <a:rPr lang="en-US" sz="3600" dirty="0">
                <a:solidFill>
                  <a:srgbClr val="C00000"/>
                </a:solidFill>
                <a:latin typeface="Times New Roman" charset="0"/>
                <a:cs typeface="Times New Roman" charset="0"/>
              </a:rPr>
              <a:t>Gap quality control.</a:t>
            </a:r>
          </a:p>
          <a:p>
            <a:pPr eaLnBrk="1" hangingPunct="1"/>
            <a:endParaRPr lang="en-US" sz="3600" dirty="0">
              <a:solidFill>
                <a:srgbClr val="C00000"/>
              </a:solidFill>
              <a:latin typeface="Times New Roman" charset="0"/>
              <a:cs typeface="Times New Roman" charset="0"/>
            </a:endParaRPr>
          </a:p>
          <a:p>
            <a:pPr eaLnBrk="1" hangingPunct="1">
              <a:buFont typeface="Wingdings" charset="0"/>
              <a:buChar char="v"/>
            </a:pPr>
            <a:r>
              <a:rPr lang="en-US" sz="3600" dirty="0">
                <a:solidFill>
                  <a:srgbClr val="C00000"/>
                </a:solidFill>
                <a:latin typeface="Times New Roman" charset="0"/>
                <a:cs typeface="Times New Roman" charset="0"/>
              </a:rPr>
              <a:t>Chamber quality control.</a:t>
            </a:r>
          </a:p>
          <a:p>
            <a:pPr eaLnBrk="1" hangingPunct="1"/>
            <a:r>
              <a:rPr lang="en-US" sz="3600" dirty="0">
                <a:latin typeface="Times New Roman" charset="0"/>
                <a:cs typeface="Times New Roman" charset="0"/>
              </a:rPr>
              <a:t>  </a:t>
            </a:r>
          </a:p>
        </p:txBody>
      </p:sp>
      <p:sp>
        <p:nvSpPr>
          <p:cNvPr id="3" name="Date Placeholder 2"/>
          <p:cNvSpPr>
            <a:spLocks noGrp="1"/>
          </p:cNvSpPr>
          <p:nvPr>
            <p:ph type="dt" sz="half" idx="10"/>
          </p:nvPr>
        </p:nvSpPr>
        <p:spPr/>
        <p:txBody>
          <a:bodyPr/>
          <a:lstStyle/>
          <a:p>
            <a:r>
              <a:rPr lang="fr-CH" smtClean="0"/>
              <a:t>07/12/16</a:t>
            </a:r>
            <a:endParaRPr lang="en-US"/>
          </a:p>
        </p:txBody>
      </p:sp>
      <p:sp>
        <p:nvSpPr>
          <p:cNvPr id="4" name="Footer Placeholder 3"/>
          <p:cNvSpPr>
            <a:spLocks noGrp="1"/>
          </p:cNvSpPr>
          <p:nvPr>
            <p:ph type="ftr" sz="quarter" idx="11"/>
          </p:nvPr>
        </p:nvSpPr>
        <p:spPr/>
        <p:txBody>
          <a:bodyPr/>
          <a:lstStyle/>
          <a:p>
            <a:r>
              <a:rPr lang="en-US" smtClean="0"/>
              <a:t>6th Egyptian School</a:t>
            </a:r>
            <a:endParaRPr lang="en-US"/>
          </a:p>
        </p:txBody>
      </p:sp>
    </p:spTree>
    <p:extLst>
      <p:ext uri="{BB962C8B-B14F-4D97-AF65-F5344CB8AC3E}">
        <p14:creationId xmlns:p14="http://schemas.microsoft.com/office/powerpoint/2010/main" val="3340736958"/>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ea typeface="+mj-ea"/>
                <a:cs typeface="+mj-cs"/>
              </a:rPr>
              <a:t>Gap quality control</a:t>
            </a:r>
            <a:endParaRPr lang="en-US" dirty="0">
              <a:ea typeface="+mj-ea"/>
              <a:cs typeface="+mj-cs"/>
            </a:endParaRPr>
          </a:p>
        </p:txBody>
      </p:sp>
      <p:sp>
        <p:nvSpPr>
          <p:cNvPr id="34818"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B857EAED-7026-0C42-BDE3-BAF06E5D9031}" type="slidenum">
              <a:rPr lang="en-US" sz="1400">
                <a:solidFill>
                  <a:srgbClr val="FFFFFF"/>
                </a:solidFill>
                <a:latin typeface="Century Schoolbook" charset="0"/>
              </a:rPr>
              <a:pPr eaLnBrk="1" hangingPunct="1"/>
              <a:t>35</a:t>
            </a:fld>
            <a:endParaRPr lang="en-US" sz="1400">
              <a:solidFill>
                <a:srgbClr val="FFFFFF"/>
              </a:solidFill>
              <a:latin typeface="Century Schoolbook" charset="0"/>
            </a:endParaRPr>
          </a:p>
        </p:txBody>
      </p:sp>
      <p:sp>
        <p:nvSpPr>
          <p:cNvPr id="34819" name="Rectangle 4"/>
          <p:cNvSpPr>
            <a:spLocks noChangeArrowheads="1"/>
          </p:cNvSpPr>
          <p:nvPr/>
        </p:nvSpPr>
        <p:spPr bwMode="auto">
          <a:xfrm>
            <a:off x="457200" y="1524000"/>
            <a:ext cx="80010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GB" sz="2400" b="1">
                <a:latin typeface="Times New Roman" charset="0"/>
                <a:cs typeface="Times New Roman" charset="0"/>
              </a:rPr>
              <a:t>1-leak test:</a:t>
            </a:r>
          </a:p>
          <a:p>
            <a:pPr algn="just"/>
            <a:r>
              <a:rPr lang="en-US" sz="2400">
                <a:latin typeface="Times New Roman" charset="0"/>
                <a:cs typeface="Times New Roman" charset="0"/>
              </a:rPr>
              <a:t>The Gap leak tests were performed by filling up the gaps with gas and applying an overpressure of 20 mbar. Watching the pressure difference after 20 minutes, the leak rate was calculated. if the pressure change is less than 1% the gap is ok.</a:t>
            </a:r>
            <a:endParaRPr lang="en-GB" sz="2400">
              <a:latin typeface="Times New Roman" charset="0"/>
              <a:cs typeface="Times New Roman" charset="0"/>
            </a:endParaRPr>
          </a:p>
        </p:txBody>
      </p:sp>
      <p:pic>
        <p:nvPicPr>
          <p:cNvPr id="3482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32971" y="3581400"/>
            <a:ext cx="3357562" cy="291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Date Placeholder 2"/>
          <p:cNvSpPr>
            <a:spLocks noGrp="1"/>
          </p:cNvSpPr>
          <p:nvPr>
            <p:ph type="dt" sz="half" idx="10"/>
          </p:nvPr>
        </p:nvSpPr>
        <p:spPr/>
        <p:txBody>
          <a:bodyPr/>
          <a:lstStyle/>
          <a:p>
            <a:r>
              <a:rPr lang="fr-CH" smtClean="0"/>
              <a:t>07/12/16</a:t>
            </a:r>
            <a:endParaRPr lang="en-US"/>
          </a:p>
        </p:txBody>
      </p:sp>
      <p:sp>
        <p:nvSpPr>
          <p:cNvPr id="4" name="Footer Placeholder 3"/>
          <p:cNvSpPr>
            <a:spLocks noGrp="1"/>
          </p:cNvSpPr>
          <p:nvPr>
            <p:ph type="ftr" sz="quarter" idx="11"/>
          </p:nvPr>
        </p:nvSpPr>
        <p:spPr/>
        <p:txBody>
          <a:bodyPr/>
          <a:lstStyle/>
          <a:p>
            <a:r>
              <a:rPr lang="en-US" smtClean="0"/>
              <a:t>6th Egyptian School</a:t>
            </a:r>
            <a:endParaRPr lang="en-US"/>
          </a:p>
        </p:txBody>
      </p:sp>
    </p:spTree>
    <p:extLst>
      <p:ext uri="{BB962C8B-B14F-4D97-AF65-F5344CB8AC3E}">
        <p14:creationId xmlns:p14="http://schemas.microsoft.com/office/powerpoint/2010/main" val="4186516416"/>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503C983-B2EA-0844-A130-7E479CCA907B}" type="slidenum">
              <a:rPr lang="en-US" sz="1400">
                <a:solidFill>
                  <a:srgbClr val="FFFFFF"/>
                </a:solidFill>
                <a:latin typeface="Century Schoolbook" charset="0"/>
              </a:rPr>
              <a:pPr eaLnBrk="1" hangingPunct="1"/>
              <a:t>36</a:t>
            </a:fld>
            <a:endParaRPr lang="en-US" sz="1400">
              <a:solidFill>
                <a:srgbClr val="FFFFFF"/>
              </a:solidFill>
              <a:latin typeface="Century Schoolbook" charset="0"/>
            </a:endParaRPr>
          </a:p>
        </p:txBody>
      </p:sp>
      <p:pic>
        <p:nvPicPr>
          <p:cNvPr id="35842"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088" y="0"/>
            <a:ext cx="9078912" cy="671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1"/>
          <p:cNvSpPr>
            <a:spLocks noGrp="1"/>
          </p:cNvSpPr>
          <p:nvPr>
            <p:ph type="dt" sz="half" idx="10"/>
          </p:nvPr>
        </p:nvSpPr>
        <p:spPr/>
        <p:txBody>
          <a:bodyPr/>
          <a:lstStyle/>
          <a:p>
            <a:r>
              <a:rPr lang="fr-CH" smtClean="0"/>
              <a:t>07/12/16</a:t>
            </a:r>
            <a:endParaRPr lang="en-US"/>
          </a:p>
        </p:txBody>
      </p:sp>
      <p:sp>
        <p:nvSpPr>
          <p:cNvPr id="3" name="Footer Placeholder 2"/>
          <p:cNvSpPr>
            <a:spLocks noGrp="1"/>
          </p:cNvSpPr>
          <p:nvPr>
            <p:ph type="ftr" sz="quarter" idx="11"/>
          </p:nvPr>
        </p:nvSpPr>
        <p:spPr/>
        <p:txBody>
          <a:bodyPr/>
          <a:lstStyle/>
          <a:p>
            <a:r>
              <a:rPr lang="en-US" smtClean="0"/>
              <a:t>6th Egyptian School</a:t>
            </a:r>
            <a:endParaRPr lang="en-US"/>
          </a:p>
        </p:txBody>
      </p:sp>
    </p:spTree>
    <p:extLst>
      <p:ext uri="{BB962C8B-B14F-4D97-AF65-F5344CB8AC3E}">
        <p14:creationId xmlns:p14="http://schemas.microsoft.com/office/powerpoint/2010/main" val="4111117371"/>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ea typeface="+mj-ea"/>
                <a:cs typeface="+mj-cs"/>
              </a:rPr>
              <a:t>2- spacer test</a:t>
            </a:r>
            <a:endParaRPr lang="en-US" dirty="0">
              <a:ea typeface="+mj-ea"/>
              <a:cs typeface="+mj-cs"/>
            </a:endParaRPr>
          </a:p>
        </p:txBody>
      </p:sp>
      <p:sp>
        <p:nvSpPr>
          <p:cNvPr id="36866"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B50A79DA-B25A-584C-989B-A0720924EEAF}" type="slidenum">
              <a:rPr lang="en-US" sz="1400">
                <a:solidFill>
                  <a:srgbClr val="FFFFFF"/>
                </a:solidFill>
                <a:latin typeface="Century Schoolbook" charset="0"/>
              </a:rPr>
              <a:pPr eaLnBrk="1" hangingPunct="1"/>
              <a:t>37</a:t>
            </a:fld>
            <a:endParaRPr lang="en-US" sz="1400">
              <a:solidFill>
                <a:srgbClr val="FFFFFF"/>
              </a:solidFill>
              <a:latin typeface="Century Schoolbook" charset="0"/>
            </a:endParaRPr>
          </a:p>
        </p:txBody>
      </p:sp>
      <p:pic>
        <p:nvPicPr>
          <p:cNvPr id="3686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313" y="214313"/>
            <a:ext cx="8643937" cy="6357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Date Placeholder 2"/>
          <p:cNvSpPr>
            <a:spLocks noGrp="1"/>
          </p:cNvSpPr>
          <p:nvPr>
            <p:ph type="dt" sz="half" idx="10"/>
          </p:nvPr>
        </p:nvSpPr>
        <p:spPr/>
        <p:txBody>
          <a:bodyPr/>
          <a:lstStyle/>
          <a:p>
            <a:r>
              <a:rPr lang="fr-CH" smtClean="0"/>
              <a:t>07/12/16</a:t>
            </a:r>
            <a:endParaRPr lang="en-US"/>
          </a:p>
        </p:txBody>
      </p:sp>
      <p:sp>
        <p:nvSpPr>
          <p:cNvPr id="4" name="Footer Placeholder 3"/>
          <p:cNvSpPr>
            <a:spLocks noGrp="1"/>
          </p:cNvSpPr>
          <p:nvPr>
            <p:ph type="ftr" sz="quarter" idx="11"/>
          </p:nvPr>
        </p:nvSpPr>
        <p:spPr/>
        <p:txBody>
          <a:bodyPr/>
          <a:lstStyle/>
          <a:p>
            <a:r>
              <a:rPr lang="en-US" smtClean="0"/>
              <a:t>6th Egyptian School</a:t>
            </a:r>
            <a:endParaRPr lang="en-US"/>
          </a:p>
        </p:txBody>
      </p:sp>
    </p:spTree>
    <p:extLst>
      <p:ext uri="{BB962C8B-B14F-4D97-AF65-F5344CB8AC3E}">
        <p14:creationId xmlns:p14="http://schemas.microsoft.com/office/powerpoint/2010/main" val="1229684872"/>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Number Placeholder 3"/>
          <p:cNvSpPr>
            <a:spLocks noGrp="1"/>
          </p:cNvSpPr>
          <p:nvPr>
            <p:ph type="sldNum"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E5259EA-8CFF-DC4E-ACDD-D0921D68C4A2}" type="slidenum">
              <a:rPr lang="en-US" sz="1400">
                <a:solidFill>
                  <a:srgbClr val="FFFFFF"/>
                </a:solidFill>
                <a:latin typeface="Century Schoolbook" charset="0"/>
              </a:rPr>
              <a:pPr eaLnBrk="1" hangingPunct="1"/>
              <a:t>38</a:t>
            </a:fld>
            <a:endParaRPr lang="en-US" sz="1400">
              <a:solidFill>
                <a:srgbClr val="FFFFFF"/>
              </a:solidFill>
              <a:latin typeface="Century Schoolbook" charset="0"/>
            </a:endParaRPr>
          </a:p>
        </p:txBody>
      </p:sp>
      <p:pic>
        <p:nvPicPr>
          <p:cNvPr id="37890" name="Content Placeholder 3" descr="100_1739.JPG"/>
          <p:cNvPicPr>
            <a:picLocks noChangeAspect="1"/>
          </p:cNvPicPr>
          <p:nvPr/>
        </p:nvPicPr>
        <p:blipFill>
          <a:blip r:embed="rId2">
            <a:extLst>
              <a:ext uri="{28A0092B-C50C-407E-A947-70E740481C1C}">
                <a14:useLocalDpi xmlns:a14="http://schemas.microsoft.com/office/drawing/2010/main" val="0"/>
              </a:ext>
            </a:extLst>
          </a:blip>
          <a:srcRect r="32156"/>
          <a:stretch>
            <a:fillRect/>
          </a:stretch>
        </p:blipFill>
        <p:spPr bwMode="auto">
          <a:xfrm>
            <a:off x="406400" y="214313"/>
            <a:ext cx="4879975" cy="3214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0438" y="3500438"/>
            <a:ext cx="4972050" cy="314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1"/>
          <p:cNvSpPr>
            <a:spLocks noGrp="1"/>
          </p:cNvSpPr>
          <p:nvPr>
            <p:ph type="dt" sz="half" idx="10"/>
          </p:nvPr>
        </p:nvSpPr>
        <p:spPr/>
        <p:txBody>
          <a:bodyPr/>
          <a:lstStyle/>
          <a:p>
            <a:r>
              <a:rPr lang="fr-CH" smtClean="0"/>
              <a:t>07/12/16</a:t>
            </a:r>
            <a:endParaRPr lang="en-US"/>
          </a:p>
        </p:txBody>
      </p:sp>
      <p:sp>
        <p:nvSpPr>
          <p:cNvPr id="3" name="Footer Placeholder 2"/>
          <p:cNvSpPr>
            <a:spLocks noGrp="1"/>
          </p:cNvSpPr>
          <p:nvPr>
            <p:ph type="ftr" sz="quarter" idx="11"/>
          </p:nvPr>
        </p:nvSpPr>
        <p:spPr/>
        <p:txBody>
          <a:bodyPr/>
          <a:lstStyle/>
          <a:p>
            <a:r>
              <a:rPr lang="en-US" smtClean="0"/>
              <a:t>6th Egyptian School</a:t>
            </a:r>
            <a:endParaRPr lang="en-US"/>
          </a:p>
        </p:txBody>
      </p:sp>
    </p:spTree>
    <p:extLst>
      <p:ext uri="{BB962C8B-B14F-4D97-AF65-F5344CB8AC3E}">
        <p14:creationId xmlns:p14="http://schemas.microsoft.com/office/powerpoint/2010/main" val="2066603130"/>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l"/>
            <a:r>
              <a:rPr lang="en-US" dirty="0" smtClean="0"/>
              <a:t>HV Test</a:t>
            </a:r>
            <a:endParaRPr lang="en-US" dirty="0"/>
          </a:p>
        </p:txBody>
      </p:sp>
      <p:sp>
        <p:nvSpPr>
          <p:cNvPr id="38913"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B35474F2-EDE2-564D-BEC1-A03ECEB9CD51}" type="slidenum">
              <a:rPr lang="en-US" sz="1400">
                <a:solidFill>
                  <a:srgbClr val="FFFFFF"/>
                </a:solidFill>
                <a:latin typeface="Century Schoolbook" charset="0"/>
              </a:rPr>
              <a:pPr eaLnBrk="1" hangingPunct="1"/>
              <a:t>39</a:t>
            </a:fld>
            <a:endParaRPr lang="en-US" sz="1400">
              <a:solidFill>
                <a:srgbClr val="FFFFFF"/>
              </a:solidFill>
              <a:latin typeface="Century Schoolbook" charset="0"/>
            </a:endParaRPr>
          </a:p>
        </p:txBody>
      </p:sp>
      <p:sp>
        <p:nvSpPr>
          <p:cNvPr id="5" name="Content Placeholder 4"/>
          <p:cNvSpPr>
            <a:spLocks noGrp="1"/>
          </p:cNvSpPr>
          <p:nvPr>
            <p:ph sz="quarter" idx="1"/>
          </p:nvPr>
        </p:nvSpPr>
        <p:spPr/>
        <p:txBody>
          <a:bodyPr/>
          <a:lstStyle/>
          <a:p>
            <a:pPr algn="just"/>
            <a:r>
              <a:rPr lang="en-US" sz="2400" dirty="0">
                <a:latin typeface="Times New Roman" charset="0"/>
                <a:cs typeface="Times New Roman" charset="0"/>
              </a:rPr>
              <a:t>Method: Gaps were flushed with RPC gas and then subjected to HV after about 50 volume exchanges. With the working gas mixture and HV (9.4 KV), if the current is less than 5 µA, the </a:t>
            </a:r>
            <a:r>
              <a:rPr lang="en-US" sz="2400" dirty="0" smtClean="0">
                <a:latin typeface="Times New Roman" charset="0"/>
                <a:cs typeface="Times New Roman" charset="0"/>
              </a:rPr>
              <a:t>gap </a:t>
            </a:r>
            <a:r>
              <a:rPr lang="en-US" sz="2400" dirty="0">
                <a:latin typeface="Times New Roman" charset="0"/>
                <a:cs typeface="Times New Roman" charset="0"/>
              </a:rPr>
              <a:t>is ok.</a:t>
            </a:r>
            <a:endParaRPr lang="en-GB" sz="2400" dirty="0">
              <a:latin typeface="Times New Roman" charset="0"/>
              <a:cs typeface="Times New Roman" charset="0"/>
            </a:endParaRPr>
          </a:p>
          <a:p>
            <a:pPr marL="0" indent="0">
              <a:buNone/>
            </a:pPr>
            <a:endParaRPr lang="en-US" dirty="0"/>
          </a:p>
        </p:txBody>
      </p:sp>
      <p:pic>
        <p:nvPicPr>
          <p:cNvPr id="3891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8320" y="3244181"/>
            <a:ext cx="6606736" cy="298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304800" y="202450"/>
            <a:ext cx="8659725" cy="369332"/>
          </a:xfrm>
          <a:prstGeom prst="rect">
            <a:avLst/>
          </a:prstGeom>
          <a:noFill/>
        </p:spPr>
        <p:txBody>
          <a:bodyPr wrap="square" rtlCol="0">
            <a:spAutoFit/>
          </a:bodyPr>
          <a:lstStyle/>
          <a:p>
            <a:r>
              <a:rPr lang="en-US" dirty="0" smtClean="0"/>
              <a:t> </a:t>
            </a:r>
            <a:endParaRPr lang="en-US" dirty="0"/>
          </a:p>
        </p:txBody>
      </p:sp>
      <p:sp>
        <p:nvSpPr>
          <p:cNvPr id="2" name="Date Placeholder 1"/>
          <p:cNvSpPr>
            <a:spLocks noGrp="1"/>
          </p:cNvSpPr>
          <p:nvPr>
            <p:ph type="dt" sz="half" idx="10"/>
          </p:nvPr>
        </p:nvSpPr>
        <p:spPr/>
        <p:txBody>
          <a:bodyPr/>
          <a:lstStyle/>
          <a:p>
            <a:r>
              <a:rPr lang="fr-CH" smtClean="0"/>
              <a:t>07/12/16</a:t>
            </a:r>
            <a:endParaRPr lang="en-US"/>
          </a:p>
        </p:txBody>
      </p:sp>
      <p:sp>
        <p:nvSpPr>
          <p:cNvPr id="6" name="Footer Placeholder 5"/>
          <p:cNvSpPr>
            <a:spLocks noGrp="1"/>
          </p:cNvSpPr>
          <p:nvPr>
            <p:ph type="ftr" sz="quarter" idx="11"/>
          </p:nvPr>
        </p:nvSpPr>
        <p:spPr/>
        <p:txBody>
          <a:bodyPr/>
          <a:lstStyle/>
          <a:p>
            <a:r>
              <a:rPr lang="en-US" smtClean="0"/>
              <a:t>6th Egyptian School</a:t>
            </a:r>
            <a:endParaRPr lang="en-US"/>
          </a:p>
        </p:txBody>
      </p:sp>
    </p:spTree>
    <p:extLst>
      <p:ext uri="{BB962C8B-B14F-4D97-AF65-F5344CB8AC3E}">
        <p14:creationId xmlns:p14="http://schemas.microsoft.com/office/powerpoint/2010/main" val="415779958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fr-CH" smtClean="0">
                <a:solidFill>
                  <a:srgbClr val="898989"/>
                </a:solidFill>
                <a:latin typeface="Calibri" charset="0"/>
              </a:rPr>
              <a:t>07/12/16</a:t>
            </a:r>
            <a:endParaRPr lang="en-US">
              <a:solidFill>
                <a:srgbClr val="898989"/>
              </a:solidFill>
              <a:latin typeface="Calibri" charset="0"/>
            </a:endParaRPr>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4B3330A8-278D-654B-BD59-960F47C6B3D2}" type="slidenum">
              <a:rPr lang="en-US">
                <a:solidFill>
                  <a:srgbClr val="898989"/>
                </a:solidFill>
                <a:latin typeface="Calibri" charset="0"/>
              </a:rPr>
              <a:pPr eaLnBrk="1" hangingPunct="1"/>
              <a:t>4</a:t>
            </a:fld>
            <a:endParaRPr lang="en-US">
              <a:solidFill>
                <a:srgbClr val="898989"/>
              </a:solidFill>
              <a:latin typeface="Calibri" charset="0"/>
            </a:endParaRPr>
          </a:p>
        </p:txBody>
      </p:sp>
      <p:pic>
        <p:nvPicPr>
          <p:cNvPr id="7173" name="Picture 1031" descr="muon_ne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914400"/>
            <a:ext cx="2844800"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4" name="Picture 6" descr="tau2_ne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62600" y="990600"/>
            <a:ext cx="2514600" cy="274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5" name="Picture 6" descr="emulnuc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4343400"/>
            <a:ext cx="4800600" cy="178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6" name="TextBox 6"/>
          <p:cNvSpPr txBox="1">
            <a:spLocks noChangeArrowheads="1"/>
          </p:cNvSpPr>
          <p:nvPr/>
        </p:nvSpPr>
        <p:spPr bwMode="auto">
          <a:xfrm>
            <a:off x="0" y="0"/>
            <a:ext cx="9144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800" b="1">
                <a:solidFill>
                  <a:srgbClr val="FF0000"/>
                </a:solidFill>
                <a:cs typeface="Arial" charset="0"/>
              </a:rPr>
              <a:t>Nuclear Emulsion, M. Blau 1930ies</a:t>
            </a:r>
          </a:p>
        </p:txBody>
      </p:sp>
      <p:sp>
        <p:nvSpPr>
          <p:cNvPr id="7177" name="Text Box 1029"/>
          <p:cNvSpPr txBox="1">
            <a:spLocks noChangeArrowheads="1"/>
          </p:cNvSpPr>
          <p:nvPr/>
        </p:nvSpPr>
        <p:spPr bwMode="auto">
          <a:xfrm>
            <a:off x="228600" y="3886200"/>
            <a:ext cx="4567238"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b="1">
                <a:solidFill>
                  <a:srgbClr val="008000"/>
                </a:solidFill>
              </a:rPr>
              <a:t>C. Powell, Discovery of muon and pion, 1947</a:t>
            </a:r>
          </a:p>
        </p:txBody>
      </p:sp>
      <p:sp>
        <p:nvSpPr>
          <p:cNvPr id="7178" name="Text Box 1029"/>
          <p:cNvSpPr txBox="1">
            <a:spLocks noChangeArrowheads="1"/>
          </p:cNvSpPr>
          <p:nvPr/>
        </p:nvSpPr>
        <p:spPr bwMode="auto">
          <a:xfrm>
            <a:off x="5486400" y="3886200"/>
            <a:ext cx="3138488"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b="1">
                <a:solidFill>
                  <a:srgbClr val="008000"/>
                </a:solidFill>
              </a:rPr>
              <a:t>Kaon Decay into 3 pions, 1949</a:t>
            </a:r>
          </a:p>
        </p:txBody>
      </p:sp>
      <p:sp>
        <p:nvSpPr>
          <p:cNvPr id="7179" name="Text Box 1029"/>
          <p:cNvSpPr txBox="1">
            <a:spLocks noChangeArrowheads="1"/>
          </p:cNvSpPr>
          <p:nvPr/>
        </p:nvSpPr>
        <p:spPr bwMode="auto">
          <a:xfrm>
            <a:off x="2362200" y="6172200"/>
            <a:ext cx="267017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b="1">
                <a:solidFill>
                  <a:srgbClr val="008000"/>
                </a:solidFill>
              </a:rPr>
              <a:t>Cosmic Ray Composition</a:t>
            </a:r>
          </a:p>
        </p:txBody>
      </p:sp>
      <p:sp>
        <p:nvSpPr>
          <p:cNvPr id="7180" name="Rectangle 11"/>
          <p:cNvSpPr>
            <a:spLocks noChangeArrowheads="1"/>
          </p:cNvSpPr>
          <p:nvPr/>
        </p:nvSpPr>
        <p:spPr bwMode="auto">
          <a:xfrm>
            <a:off x="457200" y="533400"/>
            <a:ext cx="8458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2060"/>
                </a:solidFill>
              </a:rPr>
              <a:t>Charges initiate a chemical reaction that blackens the emulsion (film)</a:t>
            </a:r>
          </a:p>
        </p:txBody>
      </p:sp>
      <p:sp>
        <p:nvSpPr>
          <p:cNvPr id="3" name="Footer Placeholder 2"/>
          <p:cNvSpPr>
            <a:spLocks noGrp="1"/>
          </p:cNvSpPr>
          <p:nvPr>
            <p:ph type="ftr" sz="quarter" idx="11"/>
          </p:nvPr>
        </p:nvSpPr>
        <p:spPr/>
        <p:txBody>
          <a:bodyPr/>
          <a:lstStyle/>
          <a:p>
            <a:r>
              <a:rPr lang="en-US" smtClean="0"/>
              <a:t>6th Egyptian School</a:t>
            </a:r>
            <a:endParaRPr lang="en-US"/>
          </a:p>
        </p:txBody>
      </p:sp>
    </p:spTree>
    <p:extLst>
      <p:ext uri="{BB962C8B-B14F-4D97-AF65-F5344CB8AC3E}">
        <p14:creationId xmlns:p14="http://schemas.microsoft.com/office/powerpoint/2010/main" val="2683888629"/>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Quality control of chamber </a:t>
            </a:r>
          </a:p>
        </p:txBody>
      </p:sp>
      <p:sp>
        <p:nvSpPr>
          <p:cNvPr id="3" name="Date Placeholder 2"/>
          <p:cNvSpPr>
            <a:spLocks noGrp="1"/>
          </p:cNvSpPr>
          <p:nvPr>
            <p:ph type="dt" sz="half" idx="10"/>
          </p:nvPr>
        </p:nvSpPr>
        <p:spPr/>
        <p:txBody>
          <a:bodyPr/>
          <a:lstStyle/>
          <a:p>
            <a:r>
              <a:rPr lang="fr-CH" smtClean="0"/>
              <a:t>07/12/16</a:t>
            </a:r>
            <a:endParaRPr lang="en-US"/>
          </a:p>
        </p:txBody>
      </p:sp>
      <p:sp>
        <p:nvSpPr>
          <p:cNvPr id="4" name="Footer Placeholder 3"/>
          <p:cNvSpPr>
            <a:spLocks noGrp="1"/>
          </p:cNvSpPr>
          <p:nvPr>
            <p:ph type="ftr" sz="quarter" idx="11"/>
          </p:nvPr>
        </p:nvSpPr>
        <p:spPr/>
        <p:txBody>
          <a:bodyPr/>
          <a:lstStyle/>
          <a:p>
            <a:r>
              <a:rPr lang="en-US" smtClean="0"/>
              <a:t>6th Egyptian School</a:t>
            </a:r>
            <a:endParaRPr lang="en-US"/>
          </a:p>
        </p:txBody>
      </p:sp>
      <p:sp>
        <p:nvSpPr>
          <p:cNvPr id="5" name="Slide Number Placeholder 4"/>
          <p:cNvSpPr>
            <a:spLocks noGrp="1"/>
          </p:cNvSpPr>
          <p:nvPr>
            <p:ph type="sldNum" sz="quarter" idx="12"/>
          </p:nvPr>
        </p:nvSpPr>
        <p:spPr/>
        <p:txBody>
          <a:bodyPr/>
          <a:lstStyle/>
          <a:p>
            <a:fld id="{25DE792E-2623-444D-B161-6A202EE3BC41}" type="slidenum">
              <a:rPr lang="en-US" smtClean="0"/>
              <a:t>40</a:t>
            </a:fld>
            <a:endParaRPr lang="en-US"/>
          </a:p>
        </p:txBody>
      </p:sp>
      <p:pic>
        <p:nvPicPr>
          <p:cNvPr id="7" name="Picture 3" descr="DSCN0526 - Copy.JPG"/>
          <p:cNvPicPr>
            <a:picLocks noGrp="1" noChangeAspect="1"/>
          </p:cNvPicPr>
          <p:nvPr>
            <p:ph sz="quarter" idx="1"/>
          </p:nvPr>
        </p:nvPicPr>
        <p:blipFill>
          <a:blip r:embed="rId2">
            <a:extLst>
              <a:ext uri="{28A0092B-C50C-407E-A947-70E740481C1C}">
                <a14:useLocalDpi xmlns:a14="http://schemas.microsoft.com/office/drawing/2010/main" val="0"/>
              </a:ext>
            </a:extLst>
          </a:blip>
          <a:srcRect l="-5735" r="-5735"/>
          <a:stretch>
            <a:fillRect/>
          </a:stretch>
        </p:blipFill>
        <p:spPr bwMode="auto">
          <a:xfrm>
            <a:off x="301752" y="1527048"/>
            <a:ext cx="850392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3083562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Quality control of chamber </a:t>
            </a:r>
            <a:endParaRPr lang="en-US" dirty="0"/>
          </a:p>
        </p:txBody>
      </p:sp>
      <p:sp>
        <p:nvSpPr>
          <p:cNvPr id="3" name="Slide Number Placeholder 2"/>
          <p:cNvSpPr>
            <a:spLocks noGrp="1"/>
          </p:cNvSpPr>
          <p:nvPr>
            <p:ph type="sldNum" sz="quarter" idx="12"/>
          </p:nvPr>
        </p:nvSpPr>
        <p:spPr/>
        <p:txBody>
          <a:bodyPr/>
          <a:lstStyle/>
          <a:p>
            <a:fld id="{25DE792E-2623-444D-B161-6A202EE3BC41}" type="slidenum">
              <a:rPr lang="en-US" smtClean="0"/>
              <a:t>41</a:t>
            </a:fld>
            <a:endParaRPr lang="en-US"/>
          </a:p>
        </p:txBody>
      </p:sp>
      <p:sp>
        <p:nvSpPr>
          <p:cNvPr id="4" name="Content Placeholder 3"/>
          <p:cNvSpPr>
            <a:spLocks noGrp="1"/>
          </p:cNvSpPr>
          <p:nvPr>
            <p:ph sz="quarter" idx="1"/>
          </p:nvPr>
        </p:nvSpPr>
        <p:spPr>
          <a:xfrm>
            <a:off x="332232" y="1527048"/>
            <a:ext cx="8503920" cy="4572000"/>
          </a:xfrm>
        </p:spPr>
        <p:txBody>
          <a:bodyPr>
            <a:normAutofit/>
          </a:bodyPr>
          <a:lstStyle/>
          <a:p>
            <a:r>
              <a:rPr lang="en-US" dirty="0" smtClean="0"/>
              <a:t>Efficiency</a:t>
            </a:r>
          </a:p>
          <a:p>
            <a:pPr marL="0" indent="0">
              <a:buNone/>
            </a:pPr>
            <a:r>
              <a:rPr lang="en-US" sz="2800" dirty="0">
                <a:solidFill>
                  <a:srgbClr val="1107D5"/>
                </a:solidFill>
                <a:latin typeface="Century Schoolbook" charset="0"/>
              </a:rPr>
              <a:t>E</a:t>
            </a:r>
            <a:r>
              <a:rPr lang="en-US" sz="2800" dirty="0" smtClean="0">
                <a:solidFill>
                  <a:srgbClr val="1107D5"/>
                </a:solidFill>
                <a:latin typeface="Century Schoolbook" charset="0"/>
              </a:rPr>
              <a:t>fficiency </a:t>
            </a:r>
            <a:r>
              <a:rPr lang="en-US" sz="2800" dirty="0">
                <a:solidFill>
                  <a:srgbClr val="1107D5"/>
                </a:solidFill>
                <a:latin typeface="Century Schoolbook" charset="0"/>
              </a:rPr>
              <a:t>is defined as the ratio between the number of chamber signals in a fixed time window and the number of triggers</a:t>
            </a:r>
            <a:r>
              <a:rPr lang="en-US" sz="2800" dirty="0" smtClean="0">
                <a:solidFill>
                  <a:srgbClr val="1107D5"/>
                </a:solidFill>
                <a:latin typeface="Century Schoolbook" charset="0"/>
              </a:rPr>
              <a:t>.</a:t>
            </a:r>
          </a:p>
          <a:p>
            <a:pPr>
              <a:buFont typeface="Arial"/>
              <a:buChar char="•"/>
            </a:pPr>
            <a:r>
              <a:rPr lang="en-US" sz="2800" dirty="0" smtClean="0">
                <a:latin typeface="Century Schoolbook" charset="0"/>
              </a:rPr>
              <a:t>Cluster Size</a:t>
            </a:r>
          </a:p>
          <a:p>
            <a:pPr marL="0" indent="0">
              <a:buNone/>
            </a:pPr>
            <a:r>
              <a:rPr lang="en-US" sz="2800" dirty="0" smtClean="0">
                <a:solidFill>
                  <a:srgbClr val="0000FF"/>
                </a:solidFill>
                <a:latin typeface="Century Schoolbook" charset="0"/>
                <a:cs typeface="Times New Roman" charset="0"/>
              </a:rPr>
              <a:t>Cluster </a:t>
            </a:r>
            <a:r>
              <a:rPr lang="en-US" sz="2800" dirty="0">
                <a:solidFill>
                  <a:srgbClr val="0000FF"/>
                </a:solidFill>
                <a:latin typeface="Century Schoolbook" charset="0"/>
                <a:cs typeface="Times New Roman" charset="0"/>
              </a:rPr>
              <a:t>siz</a:t>
            </a:r>
            <a:r>
              <a:rPr lang="en-US" sz="2800" b="1" dirty="0">
                <a:solidFill>
                  <a:srgbClr val="0000FF"/>
                </a:solidFill>
                <a:latin typeface="Century Schoolbook" charset="0"/>
                <a:cs typeface="Times New Roman" charset="0"/>
              </a:rPr>
              <a:t>e</a:t>
            </a:r>
            <a:r>
              <a:rPr lang="en-US" sz="2800" dirty="0">
                <a:solidFill>
                  <a:srgbClr val="0000FF"/>
                </a:solidFill>
                <a:latin typeface="Century Schoolbook" charset="0"/>
                <a:cs typeface="Times New Roman" charset="0"/>
              </a:rPr>
              <a:t>  is defined as the number of contiguous strips of the same chambers.</a:t>
            </a:r>
          </a:p>
          <a:p>
            <a:r>
              <a:rPr lang="en-US" sz="2800" dirty="0" smtClean="0">
                <a:latin typeface="Century Schoolbook" charset="0"/>
              </a:rPr>
              <a:t>Strip profile</a:t>
            </a:r>
          </a:p>
          <a:p>
            <a:pPr marL="0" indent="0">
              <a:buNone/>
            </a:pPr>
            <a:r>
              <a:rPr lang="en-US" sz="2800" dirty="0" smtClean="0">
                <a:solidFill>
                  <a:srgbClr val="0000FF"/>
                </a:solidFill>
                <a:latin typeface="Century Schoolbook" charset="0"/>
              </a:rPr>
              <a:t>It is a plot shows the response of individual strip.</a:t>
            </a:r>
          </a:p>
          <a:p>
            <a:pPr marL="0" indent="0">
              <a:buNone/>
            </a:pPr>
            <a:endParaRPr lang="en-GB" sz="2800" dirty="0">
              <a:solidFill>
                <a:srgbClr val="0000FF"/>
              </a:solidFill>
              <a:latin typeface="Century Schoolbook" charset="0"/>
            </a:endParaRPr>
          </a:p>
          <a:p>
            <a:pPr marL="0" indent="0">
              <a:buNone/>
            </a:pPr>
            <a:endParaRPr lang="en-US" dirty="0" smtClean="0"/>
          </a:p>
          <a:p>
            <a:pPr marL="0" indent="0">
              <a:buNone/>
            </a:pPr>
            <a:endParaRPr lang="en-US" dirty="0"/>
          </a:p>
        </p:txBody>
      </p:sp>
      <p:sp>
        <p:nvSpPr>
          <p:cNvPr id="5" name="Date Placeholder 4"/>
          <p:cNvSpPr>
            <a:spLocks noGrp="1"/>
          </p:cNvSpPr>
          <p:nvPr>
            <p:ph type="dt" sz="half" idx="10"/>
          </p:nvPr>
        </p:nvSpPr>
        <p:spPr/>
        <p:txBody>
          <a:bodyPr/>
          <a:lstStyle/>
          <a:p>
            <a:r>
              <a:rPr lang="fr-CH" smtClean="0"/>
              <a:t>07/12/16</a:t>
            </a:r>
            <a:endParaRPr lang="en-US"/>
          </a:p>
        </p:txBody>
      </p:sp>
      <p:sp>
        <p:nvSpPr>
          <p:cNvPr id="6" name="Footer Placeholder 5"/>
          <p:cNvSpPr>
            <a:spLocks noGrp="1"/>
          </p:cNvSpPr>
          <p:nvPr>
            <p:ph type="ftr" sz="quarter" idx="11"/>
          </p:nvPr>
        </p:nvSpPr>
        <p:spPr/>
        <p:txBody>
          <a:bodyPr/>
          <a:lstStyle/>
          <a:p>
            <a:r>
              <a:rPr lang="en-US" smtClean="0"/>
              <a:t>6th Egyptian School</a:t>
            </a:r>
            <a:endParaRPr lang="en-US"/>
          </a:p>
        </p:txBody>
      </p:sp>
    </p:spTree>
    <p:extLst>
      <p:ext uri="{BB962C8B-B14F-4D97-AF65-F5344CB8AC3E}">
        <p14:creationId xmlns:p14="http://schemas.microsoft.com/office/powerpoint/2010/main" val="110867705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52400" y="0"/>
            <a:ext cx="8839200" cy="523875"/>
          </a:xfrm>
          <a:prstGeom prst="rect">
            <a:avLst/>
          </a:prstGeom>
          <a:noFill/>
        </p:spPr>
        <p:txBody>
          <a:bodyPr>
            <a:spAutoFit/>
          </a:bodyPr>
          <a:lstStyle/>
          <a:p>
            <a:pPr fontAlgn="auto">
              <a:spcBef>
                <a:spcPts val="0"/>
              </a:spcBef>
              <a:spcAft>
                <a:spcPts val="0"/>
              </a:spcAft>
              <a:defRPr/>
            </a:pPr>
            <a:r>
              <a:rPr lang="en-US" sz="2800" b="1" dirty="0">
                <a:latin typeface="+mj-lt"/>
                <a:ea typeface="+mn-ea"/>
                <a:cs typeface="+mn-cs"/>
              </a:rPr>
              <a:t>Strip profile</a:t>
            </a:r>
          </a:p>
        </p:txBody>
      </p:sp>
      <p:grpSp>
        <p:nvGrpSpPr>
          <p:cNvPr id="43010" name="Group 10"/>
          <p:cNvGrpSpPr>
            <a:grpSpLocks/>
          </p:cNvGrpSpPr>
          <p:nvPr/>
        </p:nvGrpSpPr>
        <p:grpSpPr bwMode="auto">
          <a:xfrm>
            <a:off x="304800" y="1196975"/>
            <a:ext cx="8348663" cy="5400675"/>
            <a:chOff x="304800" y="1196752"/>
            <a:chExt cx="8349233" cy="5400910"/>
          </a:xfrm>
        </p:grpSpPr>
        <p:pic>
          <p:nvPicPr>
            <p:cNvPr id="43013" name="Picture 10" descr="Station%202%20Strip%20Profi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4008" y="1196752"/>
              <a:ext cx="4010025" cy="2664296"/>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43014" name="Picture 24" descr="Check"/>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5008" y="5116318"/>
              <a:ext cx="1981200" cy="1481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3015" name="Object 3"/>
            <p:cNvGraphicFramePr>
              <a:graphicFrameLocks noChangeAspect="1"/>
            </p:cNvGraphicFramePr>
            <p:nvPr/>
          </p:nvGraphicFramePr>
          <p:xfrm>
            <a:off x="323528" y="3834970"/>
            <a:ext cx="4405306" cy="2690374"/>
          </p:xfrm>
          <a:graphic>
            <a:graphicData uri="http://schemas.openxmlformats.org/presentationml/2006/ole">
              <mc:AlternateContent xmlns:mc="http://schemas.openxmlformats.org/markup-compatibility/2006">
                <mc:Choice xmlns:v="urn:schemas-microsoft-com:vml" Requires="v">
                  <p:oleObj spid="_x0000_s35866" name="Photo Editor Photo" r:id="rId5" imgW="15085714" imgH="10364647" progId="">
                    <p:embed/>
                  </p:oleObj>
                </mc:Choice>
                <mc:Fallback>
                  <p:oleObj name="Photo Editor Photo" r:id="rId5" imgW="15085714" imgH="10364647" progId="">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3528" y="3834970"/>
                          <a:ext cx="4405306" cy="26903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15" name="Text Box 27"/>
            <p:cNvSpPr txBox="1">
              <a:spLocks noChangeArrowheads="1"/>
            </p:cNvSpPr>
            <p:nvPr/>
          </p:nvSpPr>
          <p:spPr bwMode="auto">
            <a:xfrm>
              <a:off x="5867780" y="4149630"/>
              <a:ext cx="2613203" cy="708056"/>
            </a:xfrm>
            <a:prstGeom prst="rect">
              <a:avLst/>
            </a:prstGeom>
            <a:noFill/>
            <a:ln w="9525">
              <a:noFill/>
              <a:miter lim="800000"/>
              <a:headEnd/>
              <a:tailEnd/>
            </a:ln>
            <a:effectLst/>
          </p:spPr>
          <p:txBody>
            <a:bodyPr>
              <a:spAutoFit/>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defRPr/>
              </a:pPr>
              <a:r>
                <a:rPr lang="en-US" sz="2000" smtClean="0">
                  <a:solidFill>
                    <a:srgbClr val="002060"/>
                  </a:solidFill>
                  <a:effectLst>
                    <a:outerShdw blurRad="38100" dist="38100" dir="2700000" algn="tl">
                      <a:srgbClr val="DDDDDD"/>
                    </a:outerShdw>
                  </a:effectLst>
                  <a:latin typeface="Century Schoolbook" charset="0"/>
                </a:rPr>
                <a:t>Diagnostic plots: </a:t>
              </a:r>
            </a:p>
            <a:p>
              <a:pPr eaLnBrk="1" hangingPunct="1">
                <a:defRPr/>
              </a:pPr>
              <a:r>
                <a:rPr lang="en-US" sz="2000" smtClean="0">
                  <a:solidFill>
                    <a:srgbClr val="002060"/>
                  </a:solidFill>
                  <a:effectLst>
                    <a:outerShdw blurRad="38100" dist="38100" dir="2700000" algn="tl">
                      <a:srgbClr val="DDDDDD"/>
                    </a:outerShdw>
                  </a:effectLst>
                  <a:latin typeface="Century Schoolbook" charset="0"/>
                </a:rPr>
                <a:t>Strip response profiles</a:t>
              </a:r>
            </a:p>
          </p:txBody>
        </p:sp>
        <p:sp>
          <p:nvSpPr>
            <p:cNvPr id="43017" name="Text Box 28"/>
            <p:cNvSpPr txBox="1">
              <a:spLocks noChangeArrowheads="1"/>
            </p:cNvSpPr>
            <p:nvPr/>
          </p:nvSpPr>
          <p:spPr bwMode="auto">
            <a:xfrm>
              <a:off x="304800" y="2348880"/>
              <a:ext cx="3835152"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a:solidFill>
                    <a:srgbClr val="C00000"/>
                  </a:solidFill>
                  <a:latin typeface="Century Schoolbook" charset="0"/>
                </a:rPr>
                <a:t>The chamber in the 2</a:t>
              </a:r>
              <a:r>
                <a:rPr lang="en-US" sz="2000" baseline="30000">
                  <a:solidFill>
                    <a:srgbClr val="C00000"/>
                  </a:solidFill>
                  <a:latin typeface="Century Schoolbook" charset="0"/>
                </a:rPr>
                <a:t>nd</a:t>
              </a:r>
              <a:r>
                <a:rPr lang="en-US" sz="2000">
                  <a:solidFill>
                    <a:srgbClr val="C00000"/>
                  </a:solidFill>
                  <a:latin typeface="Century Schoolbook" charset="0"/>
                </a:rPr>
                <a:t> station </a:t>
              </a:r>
            </a:p>
            <a:p>
              <a:pPr eaLnBrk="1" hangingPunct="1"/>
              <a:r>
                <a:rPr lang="en-US" sz="2000">
                  <a:solidFill>
                    <a:srgbClr val="C00000"/>
                  </a:solidFill>
                  <a:latin typeface="Century Schoolbook" charset="0"/>
                </a:rPr>
                <a:t>has dead strips and flat signal </a:t>
              </a:r>
            </a:p>
            <a:p>
              <a:pPr eaLnBrk="1" hangingPunct="1"/>
              <a:r>
                <a:rPr lang="en-US" sz="2000">
                  <a:solidFill>
                    <a:srgbClr val="C00000"/>
                  </a:solidFill>
                  <a:latin typeface="Century Schoolbook" charset="0"/>
                </a:rPr>
                <a:t>cables connected incorrectly</a:t>
              </a:r>
            </a:p>
          </p:txBody>
        </p:sp>
        <p:pic>
          <p:nvPicPr>
            <p:cNvPr id="43018" name="Picture 29" descr="BD21298_"/>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57686" y="1841490"/>
              <a:ext cx="381000" cy="388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43011" name="Picture 21" descr="Check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28813" y="1341438"/>
            <a:ext cx="1355725" cy="935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2" name="Slide Number Placeholder 1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26D68F5-D0CE-8C49-8741-A9BDD6BE062C}" type="slidenum">
              <a:rPr lang="en-US" sz="1400">
                <a:solidFill>
                  <a:srgbClr val="FFFFFF"/>
                </a:solidFill>
                <a:latin typeface="Century Schoolbook" charset="0"/>
              </a:rPr>
              <a:pPr eaLnBrk="1" hangingPunct="1"/>
              <a:t>42</a:t>
            </a:fld>
            <a:endParaRPr lang="en-US" sz="1400">
              <a:solidFill>
                <a:srgbClr val="FFFFFF"/>
              </a:solidFill>
              <a:latin typeface="Century Schoolbook" charset="0"/>
            </a:endParaRPr>
          </a:p>
        </p:txBody>
      </p:sp>
      <p:sp>
        <p:nvSpPr>
          <p:cNvPr id="2" name="Date Placeholder 1"/>
          <p:cNvSpPr>
            <a:spLocks noGrp="1"/>
          </p:cNvSpPr>
          <p:nvPr>
            <p:ph type="dt" sz="half" idx="10"/>
          </p:nvPr>
        </p:nvSpPr>
        <p:spPr/>
        <p:txBody>
          <a:bodyPr/>
          <a:lstStyle/>
          <a:p>
            <a:r>
              <a:rPr lang="fr-CH" smtClean="0"/>
              <a:t>07/12/16</a:t>
            </a:r>
            <a:endParaRPr lang="en-US"/>
          </a:p>
        </p:txBody>
      </p:sp>
      <p:sp>
        <p:nvSpPr>
          <p:cNvPr id="3" name="Footer Placeholder 2"/>
          <p:cNvSpPr>
            <a:spLocks noGrp="1"/>
          </p:cNvSpPr>
          <p:nvPr>
            <p:ph type="ftr" sz="quarter" idx="11"/>
          </p:nvPr>
        </p:nvSpPr>
        <p:spPr/>
        <p:txBody>
          <a:bodyPr/>
          <a:lstStyle/>
          <a:p>
            <a:r>
              <a:rPr lang="en-US" smtClean="0"/>
              <a:t>6th Egyptian School</a:t>
            </a:r>
            <a:endParaRPr lang="en-US"/>
          </a:p>
        </p:txBody>
      </p:sp>
    </p:spTree>
    <p:extLst>
      <p:ext uri="{BB962C8B-B14F-4D97-AF65-F5344CB8AC3E}">
        <p14:creationId xmlns:p14="http://schemas.microsoft.com/office/powerpoint/2010/main" val="2036945097"/>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RPC Upgrade Project.</a:t>
            </a:r>
            <a:endParaRPr lang="en-US" dirty="0"/>
          </a:p>
        </p:txBody>
      </p:sp>
      <p:sp>
        <p:nvSpPr>
          <p:cNvPr id="3" name="Slide Number Placeholder 2"/>
          <p:cNvSpPr>
            <a:spLocks noGrp="1"/>
          </p:cNvSpPr>
          <p:nvPr>
            <p:ph type="sldNum" sz="quarter" idx="12"/>
          </p:nvPr>
        </p:nvSpPr>
        <p:spPr/>
        <p:txBody>
          <a:bodyPr/>
          <a:lstStyle/>
          <a:p>
            <a:fld id="{25DE792E-2623-444D-B161-6A202EE3BC41}" type="slidenum">
              <a:rPr lang="en-US" smtClean="0"/>
              <a:t>43</a:t>
            </a:fld>
            <a:endParaRPr lang="en-US"/>
          </a:p>
        </p:txBody>
      </p:sp>
      <p:sp>
        <p:nvSpPr>
          <p:cNvPr id="4" name="Content Placeholder 3"/>
          <p:cNvSpPr>
            <a:spLocks noGrp="1"/>
          </p:cNvSpPr>
          <p:nvPr>
            <p:ph sz="quarter" idx="1"/>
          </p:nvPr>
        </p:nvSpPr>
        <p:spPr/>
        <p:txBody>
          <a:bodyPr/>
          <a:lstStyle/>
          <a:p>
            <a:r>
              <a:rPr lang="en-US" sz="3200" dirty="0" smtClean="0">
                <a:solidFill>
                  <a:srgbClr val="0000FF"/>
                </a:solidFill>
                <a:latin typeface="Times New Roman"/>
                <a:cs typeface="Times New Roman"/>
              </a:rPr>
              <a:t>CMS has decided to split the upgrade project into two distinct phases:</a:t>
            </a:r>
          </a:p>
          <a:p>
            <a:pPr marL="0" indent="0">
              <a:buNone/>
            </a:pPr>
            <a:endParaRPr lang="en-US" sz="3200" dirty="0" smtClean="0">
              <a:latin typeface="Times New Roman"/>
              <a:cs typeface="Times New Roman"/>
            </a:endParaRPr>
          </a:p>
          <a:p>
            <a:pPr lvl="2">
              <a:buFont typeface="Wingdings" charset="2"/>
              <a:buChar char="§"/>
            </a:pPr>
            <a:r>
              <a:rPr lang="en-US" sz="3600" dirty="0" smtClean="0">
                <a:solidFill>
                  <a:srgbClr val="FF0000"/>
                </a:solidFill>
                <a:latin typeface="Times New Roman"/>
                <a:cs typeface="Times New Roman"/>
              </a:rPr>
              <a:t>Phase 1: Competition of the law eta part ( eta &lt; 1.6).</a:t>
            </a:r>
          </a:p>
          <a:p>
            <a:pPr lvl="2">
              <a:buFont typeface="Wingdings" charset="2"/>
              <a:buChar char="§"/>
            </a:pPr>
            <a:r>
              <a:rPr lang="en-US" sz="3600" dirty="0" smtClean="0">
                <a:solidFill>
                  <a:srgbClr val="FF0000"/>
                </a:solidFill>
                <a:latin typeface="Times New Roman"/>
                <a:cs typeface="Times New Roman"/>
              </a:rPr>
              <a:t>Phase 2: Competition of the high eta part ( 1.6 &lt; eta &lt; 2.1).</a:t>
            </a:r>
          </a:p>
        </p:txBody>
      </p:sp>
      <p:sp>
        <p:nvSpPr>
          <p:cNvPr id="5" name="Date Placeholder 4"/>
          <p:cNvSpPr>
            <a:spLocks noGrp="1"/>
          </p:cNvSpPr>
          <p:nvPr>
            <p:ph type="dt" sz="half" idx="10"/>
          </p:nvPr>
        </p:nvSpPr>
        <p:spPr/>
        <p:txBody>
          <a:bodyPr/>
          <a:lstStyle/>
          <a:p>
            <a:r>
              <a:rPr lang="fr-CH" smtClean="0"/>
              <a:t>07/12/16</a:t>
            </a:r>
            <a:endParaRPr lang="en-US"/>
          </a:p>
        </p:txBody>
      </p:sp>
      <p:sp>
        <p:nvSpPr>
          <p:cNvPr id="6" name="Footer Placeholder 5"/>
          <p:cNvSpPr>
            <a:spLocks noGrp="1"/>
          </p:cNvSpPr>
          <p:nvPr>
            <p:ph type="ftr" sz="quarter" idx="11"/>
          </p:nvPr>
        </p:nvSpPr>
        <p:spPr/>
        <p:txBody>
          <a:bodyPr/>
          <a:lstStyle/>
          <a:p>
            <a:r>
              <a:rPr lang="en-US" smtClean="0"/>
              <a:t>6th Egyptian School</a:t>
            </a:r>
            <a:endParaRPr lang="en-US"/>
          </a:p>
        </p:txBody>
      </p:sp>
    </p:spTree>
    <p:extLst>
      <p:ext uri="{BB962C8B-B14F-4D97-AF65-F5344CB8AC3E}">
        <p14:creationId xmlns:p14="http://schemas.microsoft.com/office/powerpoint/2010/main" val="701125741"/>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Low eta upgrade.</a:t>
            </a:r>
            <a:endParaRPr lang="en-US" dirty="0"/>
          </a:p>
        </p:txBody>
      </p:sp>
      <p:sp>
        <p:nvSpPr>
          <p:cNvPr id="3" name="Slide Number Placeholder 2"/>
          <p:cNvSpPr>
            <a:spLocks noGrp="1"/>
          </p:cNvSpPr>
          <p:nvPr>
            <p:ph type="sldNum" sz="quarter" idx="12"/>
          </p:nvPr>
        </p:nvSpPr>
        <p:spPr/>
        <p:txBody>
          <a:bodyPr/>
          <a:lstStyle/>
          <a:p>
            <a:fld id="{25DE792E-2623-444D-B161-6A202EE3BC41}" type="slidenum">
              <a:rPr lang="en-US" smtClean="0"/>
              <a:t>44</a:t>
            </a:fld>
            <a:endParaRPr lang="en-US"/>
          </a:p>
        </p:txBody>
      </p:sp>
      <p:sp>
        <p:nvSpPr>
          <p:cNvPr id="4" name="Content Placeholder 3"/>
          <p:cNvSpPr>
            <a:spLocks noGrp="1"/>
          </p:cNvSpPr>
          <p:nvPr>
            <p:ph sz="quarter" idx="1"/>
          </p:nvPr>
        </p:nvSpPr>
        <p:spPr/>
        <p:txBody>
          <a:bodyPr/>
          <a:lstStyle/>
          <a:p>
            <a:pPr marL="0" indent="0" algn="just">
              <a:buClrTx/>
              <a:buNone/>
            </a:pPr>
            <a:r>
              <a:rPr lang="en-US" sz="2000" b="1" dirty="0">
                <a:solidFill>
                  <a:srgbClr val="000000"/>
                </a:solidFill>
                <a:latin typeface="Times New Roman" charset="0"/>
                <a:cs typeface="XAUTLP+URWPalladioL-Roma" charset="0"/>
              </a:rPr>
              <a:t>The Forward </a:t>
            </a:r>
            <a:r>
              <a:rPr lang="en-US" sz="2000" b="1" dirty="0" err="1">
                <a:solidFill>
                  <a:srgbClr val="000000"/>
                </a:solidFill>
                <a:latin typeface="Times New Roman" charset="0"/>
                <a:cs typeface="XAUTLP+URWPalladioL-Roma" charset="0"/>
              </a:rPr>
              <a:t>Muon</a:t>
            </a:r>
            <a:r>
              <a:rPr lang="en-US" sz="2000" b="1" dirty="0">
                <a:solidFill>
                  <a:srgbClr val="000000"/>
                </a:solidFill>
                <a:latin typeface="Times New Roman" charset="0"/>
                <a:cs typeface="XAUTLP+URWPalladioL-Roma" charset="0"/>
              </a:rPr>
              <a:t> upgrade is  driven by lack of redundancy in the low </a:t>
            </a:r>
            <a:r>
              <a:rPr lang="en-US" sz="2000" b="1" dirty="0" smtClean="0">
                <a:solidFill>
                  <a:srgbClr val="000000"/>
                </a:solidFill>
                <a:latin typeface="Times New Roman" charset="0"/>
                <a:cs typeface="XAUTLP+URWPalladioL-Roma" charset="0"/>
              </a:rPr>
              <a:t>and high </a:t>
            </a:r>
            <a:r>
              <a:rPr lang="en-US" sz="2000" b="1" dirty="0">
                <a:solidFill>
                  <a:srgbClr val="000000"/>
                </a:solidFill>
                <a:latin typeface="Times New Roman" charset="0"/>
                <a:cs typeface="XAUTLP+URWPalladioL-Roma" charset="0"/>
              </a:rPr>
              <a:t>eta region and by unacceptable high </a:t>
            </a:r>
            <a:r>
              <a:rPr lang="en-US" sz="2000" b="1" dirty="0" err="1">
                <a:solidFill>
                  <a:srgbClr val="000000"/>
                </a:solidFill>
                <a:latin typeface="Times New Roman" charset="0"/>
                <a:cs typeface="XAUTLP+URWPalladioL-Roma" charset="0"/>
              </a:rPr>
              <a:t>muon</a:t>
            </a:r>
            <a:r>
              <a:rPr lang="en-US" sz="2000" b="1" dirty="0">
                <a:solidFill>
                  <a:srgbClr val="000000"/>
                </a:solidFill>
                <a:latin typeface="Times New Roman" charset="0"/>
                <a:cs typeface="XAUTLP+URWPalladioL-Roma" charset="0"/>
              </a:rPr>
              <a:t> LV1 trigger threshold at peak instantaneous luminosity.</a:t>
            </a:r>
          </a:p>
          <a:p>
            <a:pPr algn="just">
              <a:buClrTx/>
              <a:buNone/>
            </a:pPr>
            <a:endParaRPr lang="en-US" sz="2000" b="1" dirty="0">
              <a:solidFill>
                <a:srgbClr val="000000"/>
              </a:solidFill>
              <a:latin typeface="Times New Roman" charset="0"/>
              <a:cs typeface="XAUTLP+URWPalladioL-Roma" charset="0"/>
            </a:endParaRPr>
          </a:p>
          <a:p>
            <a:pPr marL="0" indent="0">
              <a:buNone/>
            </a:pPr>
            <a:endParaRPr lang="en-US" dirty="0"/>
          </a:p>
        </p:txBody>
      </p:sp>
      <p:pic>
        <p:nvPicPr>
          <p:cNvPr id="5"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1752" y="2728444"/>
            <a:ext cx="4300160" cy="3602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6" name="TextBox 5"/>
          <p:cNvSpPr txBox="1"/>
          <p:nvPr/>
        </p:nvSpPr>
        <p:spPr>
          <a:xfrm>
            <a:off x="4788408" y="3372603"/>
            <a:ext cx="4017264" cy="2554545"/>
          </a:xfrm>
          <a:prstGeom prst="rect">
            <a:avLst/>
          </a:prstGeom>
          <a:noFill/>
        </p:spPr>
        <p:txBody>
          <a:bodyPr wrap="square" rtlCol="0">
            <a:spAutoFit/>
          </a:bodyPr>
          <a:lstStyle/>
          <a:p>
            <a:r>
              <a:rPr lang="en-US" sz="2000" b="1" dirty="0">
                <a:solidFill>
                  <a:srgbClr val="008000"/>
                </a:solidFill>
                <a:latin typeface="Times New Roman" charset="0"/>
                <a:cs typeface="XAUTLP+URWPalladioL-Roma" charset="0"/>
              </a:rPr>
              <a:t>Up to </a:t>
            </a:r>
            <a:r>
              <a:rPr lang="en-US" sz="2000" b="1" dirty="0">
                <a:solidFill>
                  <a:srgbClr val="008000"/>
                </a:solidFill>
                <a:latin typeface="Symbol" charset="0"/>
                <a:cs typeface="JAMTGG+PazoMath-Italic" charset="0"/>
              </a:rPr>
              <a:t></a:t>
            </a:r>
            <a:r>
              <a:rPr lang="en-US" sz="2000" b="1" dirty="0">
                <a:solidFill>
                  <a:srgbClr val="008000"/>
                </a:solidFill>
                <a:latin typeface="Times New Roman" charset="0"/>
                <a:cs typeface="JAMTGG+PazoMath-Italic" charset="0"/>
              </a:rPr>
              <a:t> </a:t>
            </a:r>
            <a:r>
              <a:rPr lang="en-US" sz="2000" b="1" dirty="0">
                <a:solidFill>
                  <a:srgbClr val="008000"/>
                </a:solidFill>
                <a:latin typeface="Times New Roman" charset="0"/>
                <a:cs typeface="SOSTRQ+CMR10" charset="0"/>
              </a:rPr>
              <a:t>= </a:t>
            </a:r>
            <a:r>
              <a:rPr lang="en-US" sz="2000" b="1" dirty="0">
                <a:solidFill>
                  <a:srgbClr val="008000"/>
                </a:solidFill>
                <a:latin typeface="Times New Roman" charset="0"/>
                <a:cs typeface="XAUTLP+URWPalladioL-Roma" charset="0"/>
              </a:rPr>
              <a:t>1.8 </a:t>
            </a:r>
            <a:r>
              <a:rPr lang="en-US" sz="2000" b="1" u="sng" dirty="0">
                <a:solidFill>
                  <a:srgbClr val="008000"/>
                </a:solidFill>
                <a:latin typeface="Times New Roman" charset="0"/>
                <a:cs typeface="XAUTLP+URWPalladioL-Roma" charset="0"/>
              </a:rPr>
              <a:t>lack of redundancy</a:t>
            </a:r>
            <a:r>
              <a:rPr lang="en-US" sz="2000" b="1" dirty="0">
                <a:solidFill>
                  <a:srgbClr val="008000"/>
                </a:solidFill>
                <a:latin typeface="Times New Roman" charset="0"/>
                <a:cs typeface="XAUTLP+URWPalladioL-Roma" charset="0"/>
              </a:rPr>
              <a:t> in</a:t>
            </a:r>
          </a:p>
          <a:p>
            <a:r>
              <a:rPr lang="en-US" sz="2000" b="1" dirty="0">
                <a:solidFill>
                  <a:srgbClr val="008000"/>
                </a:solidFill>
                <a:latin typeface="Times New Roman" charset="0"/>
                <a:cs typeface="XAUTLP+URWPalladioL-Roma" charset="0"/>
              </a:rPr>
              <a:t>RPC/CSC </a:t>
            </a:r>
            <a:r>
              <a:rPr lang="en-US" sz="2000" b="1" dirty="0">
                <a:solidFill>
                  <a:srgbClr val="000000"/>
                </a:solidFill>
                <a:latin typeface="Times New Roman" charset="0"/>
                <a:cs typeface="XAUTLP+URWPalladioL-Roma" charset="0"/>
              </a:rPr>
              <a:t>:</a:t>
            </a:r>
            <a:r>
              <a:rPr lang="en-US" sz="2000" dirty="0">
                <a:solidFill>
                  <a:srgbClr val="000000"/>
                </a:solidFill>
                <a:latin typeface="Times New Roman" charset="0"/>
                <a:cs typeface="XAUTLP+URWPalladioL-Roma" charset="0"/>
              </a:rPr>
              <a:t> </a:t>
            </a:r>
            <a:endParaRPr lang="en-US" sz="2000" dirty="0" smtClean="0">
              <a:solidFill>
                <a:srgbClr val="000000"/>
              </a:solidFill>
              <a:latin typeface="Times New Roman" charset="0"/>
              <a:cs typeface="XAUTLP+URWPalladioL-Roma" charset="0"/>
            </a:endParaRPr>
          </a:p>
          <a:p>
            <a:endParaRPr lang="en-US" sz="2000" dirty="0">
              <a:solidFill>
                <a:srgbClr val="000000"/>
              </a:solidFill>
              <a:latin typeface="Times New Roman" charset="0"/>
              <a:cs typeface="XAUTLP+URWPalladioL-Roma" charset="0"/>
            </a:endParaRPr>
          </a:p>
          <a:p>
            <a:r>
              <a:rPr lang="en-US" sz="2000" dirty="0">
                <a:solidFill>
                  <a:srgbClr val="000000"/>
                </a:solidFill>
                <a:latin typeface="Times New Roman" charset="0"/>
                <a:cs typeface="XAUTLP+URWPalladioL-Roma" charset="0"/>
              </a:rPr>
              <a:t>restoration of the fourth layer of RPCs (RE4) and </a:t>
            </a:r>
            <a:r>
              <a:rPr lang="en-US" sz="2000" dirty="0" smtClean="0">
                <a:solidFill>
                  <a:srgbClr val="000000"/>
                </a:solidFill>
                <a:latin typeface="Times New Roman" charset="0"/>
                <a:cs typeface="XAUTLP+URWPalladioL-Roma" charset="0"/>
              </a:rPr>
              <a:t>enables </a:t>
            </a:r>
            <a:r>
              <a:rPr lang="en-US" sz="2000" dirty="0">
                <a:solidFill>
                  <a:srgbClr val="000000"/>
                </a:solidFill>
                <a:latin typeface="Times New Roman" charset="0"/>
                <a:cs typeface="XAUTLP+URWPalladioL-Roma" charset="0"/>
              </a:rPr>
              <a:t>efficient 3 out of 4 logic at the level-</a:t>
            </a:r>
            <a:r>
              <a:rPr lang="en-US" sz="2000" dirty="0">
                <a:solidFill>
                  <a:srgbClr val="000000"/>
                </a:solidFill>
                <a:latin typeface="Times New Roman" charset="0"/>
                <a:cs typeface="JXGBJM+NimbusSanL-Regu" charset="0"/>
              </a:rPr>
              <a:t> </a:t>
            </a:r>
            <a:r>
              <a:rPr lang="en-US" sz="2000" dirty="0">
                <a:solidFill>
                  <a:srgbClr val="000000"/>
                </a:solidFill>
                <a:latin typeface="Times New Roman" charset="0"/>
                <a:cs typeface="XAUTLP+URWPalladioL-Roma" charset="0"/>
              </a:rPr>
              <a:t>1 trigger, restoring loss of trigger efficiency in this region. </a:t>
            </a:r>
          </a:p>
        </p:txBody>
      </p:sp>
      <p:sp>
        <p:nvSpPr>
          <p:cNvPr id="7" name="Date Placeholder 6"/>
          <p:cNvSpPr>
            <a:spLocks noGrp="1"/>
          </p:cNvSpPr>
          <p:nvPr>
            <p:ph type="dt" sz="half" idx="10"/>
          </p:nvPr>
        </p:nvSpPr>
        <p:spPr/>
        <p:txBody>
          <a:bodyPr/>
          <a:lstStyle/>
          <a:p>
            <a:r>
              <a:rPr lang="fr-CH" smtClean="0"/>
              <a:t>07/12/16</a:t>
            </a:r>
            <a:endParaRPr lang="en-US"/>
          </a:p>
        </p:txBody>
      </p:sp>
      <p:sp>
        <p:nvSpPr>
          <p:cNvPr id="8" name="Footer Placeholder 7"/>
          <p:cNvSpPr>
            <a:spLocks noGrp="1"/>
          </p:cNvSpPr>
          <p:nvPr>
            <p:ph type="ftr" sz="quarter" idx="11"/>
          </p:nvPr>
        </p:nvSpPr>
        <p:spPr/>
        <p:txBody>
          <a:bodyPr/>
          <a:lstStyle/>
          <a:p>
            <a:r>
              <a:rPr lang="en-US" smtClean="0"/>
              <a:t>6th Egyptian School</a:t>
            </a:r>
            <a:endParaRPr lang="en-US"/>
          </a:p>
        </p:txBody>
      </p:sp>
    </p:spTree>
    <p:extLst>
      <p:ext uri="{BB962C8B-B14F-4D97-AF65-F5344CB8AC3E}">
        <p14:creationId xmlns:p14="http://schemas.microsoft.com/office/powerpoint/2010/main" val="754348809"/>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Low eta upgrade.</a:t>
            </a:r>
          </a:p>
        </p:txBody>
      </p:sp>
      <p:sp>
        <p:nvSpPr>
          <p:cNvPr id="3" name="Slide Number Placeholder 2"/>
          <p:cNvSpPr>
            <a:spLocks noGrp="1"/>
          </p:cNvSpPr>
          <p:nvPr>
            <p:ph type="sldNum" sz="quarter" idx="12"/>
          </p:nvPr>
        </p:nvSpPr>
        <p:spPr/>
        <p:txBody>
          <a:bodyPr/>
          <a:lstStyle/>
          <a:p>
            <a:fld id="{25DE792E-2623-444D-B161-6A202EE3BC41}" type="slidenum">
              <a:rPr lang="en-US" smtClean="0"/>
              <a:t>45</a:t>
            </a:fld>
            <a:endParaRPr lang="en-US"/>
          </a:p>
        </p:txBody>
      </p:sp>
      <p:sp>
        <p:nvSpPr>
          <p:cNvPr id="4" name="Content Placeholder 3"/>
          <p:cNvSpPr>
            <a:spLocks noGrp="1"/>
          </p:cNvSpPr>
          <p:nvPr>
            <p:ph sz="quarter" idx="1"/>
          </p:nvPr>
        </p:nvSpPr>
        <p:spPr/>
        <p:txBody>
          <a:bodyPr/>
          <a:lstStyle/>
          <a:p>
            <a:endParaRPr lang="en-US" dirty="0"/>
          </a:p>
        </p:txBody>
      </p:sp>
      <p:grpSp>
        <p:nvGrpSpPr>
          <p:cNvPr id="5" name="Group 4"/>
          <p:cNvGrpSpPr/>
          <p:nvPr/>
        </p:nvGrpSpPr>
        <p:grpSpPr>
          <a:xfrm>
            <a:off x="301752" y="1527048"/>
            <a:ext cx="8534400" cy="5153808"/>
            <a:chOff x="0" y="1219200"/>
            <a:chExt cx="9204325" cy="4483100"/>
          </a:xfrm>
        </p:grpSpPr>
        <p:pic>
          <p:nvPicPr>
            <p:cNvPr id="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94113" y="1335088"/>
              <a:ext cx="5510212" cy="425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730500"/>
              <a:ext cx="3657600"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8" name="AutoShape 6"/>
            <p:cNvSpPr>
              <a:spLocks noChangeArrowheads="1"/>
            </p:cNvSpPr>
            <p:nvPr/>
          </p:nvSpPr>
          <p:spPr bwMode="auto">
            <a:xfrm>
              <a:off x="3452813" y="2681288"/>
              <a:ext cx="685800" cy="685800"/>
            </a:xfrm>
            <a:prstGeom prst="rightArrow">
              <a:avLst>
                <a:gd name="adj1" fmla="val 50000"/>
                <a:gd name="adj2" fmla="val 25000"/>
              </a:avLst>
            </a:prstGeom>
            <a:solidFill>
              <a:srgbClr val="FFCC99"/>
            </a:solidFill>
            <a:ln w="9360">
              <a:solidFill>
                <a:srgbClr val="000000"/>
              </a:solidFill>
              <a:round/>
              <a:headEnd/>
              <a:tailEnd/>
            </a:ln>
          </p:spPr>
          <p:txBody>
            <a:bodyPr wrap="none" anchor="ctr"/>
            <a:lstStyle/>
            <a:p>
              <a:endParaRPr lang="en-US"/>
            </a:p>
          </p:txBody>
        </p:sp>
        <p:sp>
          <p:nvSpPr>
            <p:cNvPr id="9" name="AutoShape 7"/>
            <p:cNvSpPr>
              <a:spLocks noChangeArrowheads="1"/>
            </p:cNvSpPr>
            <p:nvPr/>
          </p:nvSpPr>
          <p:spPr bwMode="auto">
            <a:xfrm>
              <a:off x="4608513" y="4487863"/>
              <a:ext cx="914400" cy="1143000"/>
            </a:xfrm>
            <a:prstGeom prst="upArrow">
              <a:avLst>
                <a:gd name="adj1" fmla="val 50000"/>
                <a:gd name="adj2" fmla="val 31250"/>
              </a:avLst>
            </a:prstGeom>
            <a:solidFill>
              <a:srgbClr val="198A8A"/>
            </a:solidFill>
            <a:ln w="9360">
              <a:solidFill>
                <a:srgbClr val="000000"/>
              </a:solidFill>
              <a:round/>
              <a:headEnd/>
              <a:tailEnd/>
            </a:ln>
          </p:spPr>
          <p:txBody>
            <a:bodyPr wrap="none" anchor="ctr"/>
            <a:lstStyle/>
            <a:p>
              <a:endParaRPr lang="en-US"/>
            </a:p>
          </p:txBody>
        </p:sp>
        <p:sp>
          <p:nvSpPr>
            <p:cNvPr id="10" name="Text Box 8"/>
            <p:cNvSpPr txBox="1">
              <a:spLocks noChangeArrowheads="1"/>
            </p:cNvSpPr>
            <p:nvPr/>
          </p:nvSpPr>
          <p:spPr bwMode="auto">
            <a:xfrm>
              <a:off x="0" y="1219200"/>
              <a:ext cx="3657600" cy="1495425"/>
            </a:xfrm>
            <a:prstGeom prst="rect">
              <a:avLst/>
            </a:prstGeom>
            <a:solidFill>
              <a:srgbClr val="E6E6E6"/>
            </a:solidFill>
            <a:ln>
              <a:noFill/>
            </a:ln>
            <a:extLst>
              <a:ext uri="{91240B29-F687-4f45-9708-019B960494DF}">
                <a14:hiddenLine xmlns:a14="http://schemas.microsoft.com/office/drawing/2010/main" w="9525">
                  <a:solidFill>
                    <a:srgbClr val="000000"/>
                  </a:solidFill>
                  <a:round/>
                  <a:headEnd/>
                  <a:tailEnd/>
                </a14:hiddenLine>
              </a:ext>
            </a:extLst>
          </p:spPr>
          <p:txBody>
            <a:bodyPr lIns="90000" tIns="45000" rIns="90000" bIns="45000"/>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0"/>
                  <a:cs typeface="ＭＳ Ｐゴシック" charset="0"/>
                </a:defRPr>
              </a:lvl1pPr>
              <a:lvl2pPr marL="37931725" indent="-37474525"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0"/>
                </a:defRPr>
              </a:lvl2pPr>
              <a:lvl3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0"/>
                </a:defRPr>
              </a:lvl3pPr>
              <a:lvl4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0"/>
                </a:defRPr>
              </a:lvl4pPr>
              <a:lvl5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0"/>
                </a:defRPr>
              </a:lvl5pPr>
              <a:lvl6pPr marL="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0"/>
                </a:defRPr>
              </a:lvl6pPr>
              <a:lvl7pPr marL="9144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0"/>
                </a:defRPr>
              </a:lvl7pPr>
              <a:lvl8pPr marL="1371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0"/>
                </a:defRPr>
              </a:lvl8pPr>
              <a:lvl9pPr marL="18288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charset="0"/>
                  <a:ea typeface="ＭＳ Ｐゴシック" charset="0"/>
                </a:defRPr>
              </a:lvl9pPr>
            </a:lstStyle>
            <a:p>
              <a:pPr eaLnBrk="1" hangingPunct="1">
                <a:spcAft>
                  <a:spcPts val="13"/>
                </a:spcAft>
                <a:buClrTx/>
                <a:buFontTx/>
                <a:buNone/>
              </a:pPr>
              <a:r>
                <a:rPr lang="en-US" sz="2000" b="1" u="sng" dirty="0">
                  <a:solidFill>
                    <a:srgbClr val="0000FF"/>
                  </a:solidFill>
                  <a:latin typeface="Times New Roman" charset="0"/>
                  <a:cs typeface="DejaVu Sans" charset="0"/>
                </a:rPr>
                <a:t>1) Restoration 4</a:t>
              </a:r>
              <a:r>
                <a:rPr lang="en-US" sz="2000" b="1" u="sng" baseline="33000" dirty="0">
                  <a:solidFill>
                    <a:srgbClr val="0000FF"/>
                  </a:solidFill>
                  <a:latin typeface="Times New Roman" charset="0"/>
                  <a:cs typeface="DejaVu Sans" charset="0"/>
                </a:rPr>
                <a:t>th</a:t>
              </a:r>
              <a:r>
                <a:rPr lang="en-US" sz="2000" b="1" u="sng" dirty="0">
                  <a:solidFill>
                    <a:srgbClr val="0000FF"/>
                  </a:solidFill>
                  <a:latin typeface="Times New Roman" charset="0"/>
                  <a:cs typeface="DejaVu Sans" charset="0"/>
                </a:rPr>
                <a:t> stations</a:t>
              </a:r>
            </a:p>
            <a:p>
              <a:pPr eaLnBrk="1" hangingPunct="1">
                <a:spcAft>
                  <a:spcPts val="13"/>
                </a:spcAft>
                <a:buClrTx/>
                <a:buFontTx/>
                <a:buNone/>
              </a:pPr>
              <a:r>
                <a:rPr lang="en-US" sz="1800" b="1" dirty="0">
                  <a:solidFill>
                    <a:srgbClr val="000000"/>
                  </a:solidFill>
                  <a:latin typeface="Times New Roman" charset="0"/>
                  <a:cs typeface="DejaVu Sans" charset="0"/>
                </a:rPr>
                <a:t>RPC trigger requires 3/3 algorithm</a:t>
              </a:r>
            </a:p>
            <a:p>
              <a:pPr eaLnBrk="1" hangingPunct="1">
                <a:spcAft>
                  <a:spcPts val="13"/>
                </a:spcAft>
                <a:buClrTx/>
                <a:buFontTx/>
                <a:buNone/>
              </a:pPr>
              <a:r>
                <a:rPr lang="en-US" sz="1800" dirty="0">
                  <a:solidFill>
                    <a:srgbClr val="000000"/>
                  </a:solidFill>
                  <a:latin typeface="Times New Roman" charset="0"/>
                  <a:cs typeface="DejaVu Sans" charset="0"/>
                </a:rPr>
                <a:t>-with 2/3: rate is just too high due to</a:t>
              </a:r>
            </a:p>
            <a:p>
              <a:pPr eaLnBrk="1" hangingPunct="1">
                <a:spcAft>
                  <a:spcPts val="13"/>
                </a:spcAft>
                <a:buClrTx/>
                <a:buFontTx/>
                <a:buNone/>
              </a:pPr>
              <a:r>
                <a:rPr lang="en-US" sz="1800" dirty="0">
                  <a:solidFill>
                    <a:srgbClr val="000000"/>
                  </a:solidFill>
                  <a:latin typeface="Times New Roman" charset="0"/>
                  <a:cs typeface="DejaVu Sans" charset="0"/>
                </a:rPr>
                <a:t> noise  and wrong </a:t>
              </a:r>
              <a:r>
                <a:rPr lang="en-US" sz="1800" dirty="0" err="1">
                  <a:solidFill>
                    <a:srgbClr val="000000"/>
                  </a:solidFill>
                  <a:latin typeface="Times New Roman" charset="0"/>
                  <a:cs typeface="DejaVu Sans" charset="0"/>
                </a:rPr>
                <a:t>pt</a:t>
              </a:r>
              <a:r>
                <a:rPr lang="en-US" sz="1800" dirty="0">
                  <a:solidFill>
                    <a:srgbClr val="000000"/>
                  </a:solidFill>
                  <a:latin typeface="Times New Roman" charset="0"/>
                  <a:cs typeface="DejaVu Sans" charset="0"/>
                </a:rPr>
                <a:t> assignment. </a:t>
              </a:r>
              <a:r>
                <a:rPr lang="en-US" sz="1800" b="1" dirty="0">
                  <a:solidFill>
                    <a:srgbClr val="000000"/>
                  </a:solidFill>
                  <a:latin typeface="Times New Roman" charset="0"/>
                  <a:cs typeface="XAUTLP+URWPalladioL-Roma" charset="0"/>
                </a:rPr>
                <a:t>shutdown 2013 </a:t>
              </a:r>
              <a:r>
                <a:rPr lang="en-US" sz="1800" dirty="0">
                  <a:solidFill>
                    <a:srgbClr val="000000"/>
                  </a:solidFill>
                  <a:latin typeface="Times New Roman" charset="0"/>
                  <a:cs typeface="DejaVu Sans" charset="0"/>
                </a:rPr>
                <a:t> </a:t>
              </a:r>
            </a:p>
          </p:txBody>
        </p:sp>
      </p:grpSp>
      <p:sp>
        <p:nvSpPr>
          <p:cNvPr id="11" name="Date Placeholder 10"/>
          <p:cNvSpPr>
            <a:spLocks noGrp="1"/>
          </p:cNvSpPr>
          <p:nvPr>
            <p:ph type="dt" sz="half" idx="10"/>
          </p:nvPr>
        </p:nvSpPr>
        <p:spPr/>
        <p:txBody>
          <a:bodyPr/>
          <a:lstStyle/>
          <a:p>
            <a:r>
              <a:rPr lang="fr-CH" smtClean="0"/>
              <a:t>07/12/16</a:t>
            </a:r>
            <a:endParaRPr lang="en-US"/>
          </a:p>
        </p:txBody>
      </p:sp>
      <p:sp>
        <p:nvSpPr>
          <p:cNvPr id="12" name="Footer Placeholder 11"/>
          <p:cNvSpPr>
            <a:spLocks noGrp="1"/>
          </p:cNvSpPr>
          <p:nvPr>
            <p:ph type="ftr" sz="quarter" idx="11"/>
          </p:nvPr>
        </p:nvSpPr>
        <p:spPr/>
        <p:txBody>
          <a:bodyPr/>
          <a:lstStyle/>
          <a:p>
            <a:r>
              <a:rPr lang="en-US" smtClean="0"/>
              <a:t>6th Egyptian School</a:t>
            </a:r>
            <a:endParaRPr lang="en-US"/>
          </a:p>
        </p:txBody>
      </p:sp>
    </p:spTree>
    <p:extLst>
      <p:ext uri="{BB962C8B-B14F-4D97-AF65-F5344CB8AC3E}">
        <p14:creationId xmlns:p14="http://schemas.microsoft.com/office/powerpoint/2010/main" val="2708903960"/>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High eta upgrade</a:t>
            </a:r>
            <a:endParaRPr lang="en-US" dirty="0"/>
          </a:p>
        </p:txBody>
      </p:sp>
      <p:sp>
        <p:nvSpPr>
          <p:cNvPr id="3" name="Slide Number Placeholder 2"/>
          <p:cNvSpPr>
            <a:spLocks noGrp="1"/>
          </p:cNvSpPr>
          <p:nvPr>
            <p:ph type="sldNum" sz="quarter" idx="12"/>
          </p:nvPr>
        </p:nvSpPr>
        <p:spPr/>
        <p:txBody>
          <a:bodyPr/>
          <a:lstStyle/>
          <a:p>
            <a:fld id="{25DE792E-2623-444D-B161-6A202EE3BC41}" type="slidenum">
              <a:rPr lang="en-US" smtClean="0"/>
              <a:t>46</a:t>
            </a:fld>
            <a:endParaRPr lang="en-US"/>
          </a:p>
        </p:txBody>
      </p:sp>
      <p:sp>
        <p:nvSpPr>
          <p:cNvPr id="4" name="Content Placeholder 3"/>
          <p:cNvSpPr>
            <a:spLocks noGrp="1"/>
          </p:cNvSpPr>
          <p:nvPr>
            <p:ph sz="quarter" idx="1"/>
          </p:nvPr>
        </p:nvSpPr>
        <p:spPr/>
        <p:txBody>
          <a:bodyPr/>
          <a:lstStyle/>
          <a:p>
            <a:r>
              <a:rPr lang="en-US" dirty="0"/>
              <a:t>Improvement of detector functions for CMS RPCs </a:t>
            </a:r>
          </a:p>
          <a:p>
            <a:pPr marL="0" indent="0">
              <a:buNone/>
            </a:pPr>
            <a:r>
              <a:rPr lang="en-US" dirty="0" smtClean="0">
                <a:latin typeface="Wingdings"/>
              </a:rPr>
              <a:t>  </a:t>
            </a:r>
            <a:r>
              <a:rPr lang="en-US" dirty="0"/>
              <a:t>Higher rate capability ~ 5 kHz cm-2</a:t>
            </a:r>
            <a:br>
              <a:rPr lang="en-US" dirty="0"/>
            </a:br>
            <a:r>
              <a:rPr lang="en-US" dirty="0" smtClean="0"/>
              <a:t>    </a:t>
            </a:r>
            <a:r>
              <a:rPr lang="en-US" dirty="0" smtClean="0">
                <a:latin typeface="Wingdings"/>
              </a:rPr>
              <a:t> </a:t>
            </a:r>
            <a:r>
              <a:rPr lang="en-US" dirty="0"/>
              <a:t>Better longevity by reducing avalanche charges </a:t>
            </a:r>
          </a:p>
          <a:p>
            <a:pPr marL="0" indent="0">
              <a:buNone/>
            </a:pPr>
            <a:endParaRPr lang="en-US" dirty="0" smtClean="0"/>
          </a:p>
          <a:p>
            <a:pPr marL="0" indent="0">
              <a:buNone/>
            </a:pPr>
            <a:r>
              <a:rPr lang="en-US" dirty="0" smtClean="0"/>
              <a:t>Improved RPC could be :</a:t>
            </a:r>
          </a:p>
          <a:p>
            <a:pPr>
              <a:buFont typeface="Arial"/>
              <a:buChar char="•"/>
            </a:pPr>
            <a:r>
              <a:rPr lang="en-US" dirty="0" smtClean="0"/>
              <a:t> </a:t>
            </a:r>
            <a:r>
              <a:rPr lang="en-US" dirty="0" smtClean="0"/>
              <a:t> </a:t>
            </a:r>
            <a:r>
              <a:rPr lang="en-US" dirty="0" err="1" smtClean="0"/>
              <a:t>Backlite</a:t>
            </a:r>
            <a:r>
              <a:rPr lang="en-US" dirty="0" smtClean="0"/>
              <a:t> RPC </a:t>
            </a:r>
          </a:p>
          <a:p>
            <a:pPr>
              <a:buFont typeface="Arial"/>
              <a:buChar char="•"/>
            </a:pPr>
            <a:r>
              <a:rPr lang="en-US" dirty="0" smtClean="0"/>
              <a:t>  Glass RPC</a:t>
            </a:r>
            <a:endParaRPr lang="en-US" dirty="0"/>
          </a:p>
        </p:txBody>
      </p:sp>
      <p:sp>
        <p:nvSpPr>
          <p:cNvPr id="5" name="Date Placeholder 4"/>
          <p:cNvSpPr>
            <a:spLocks noGrp="1"/>
          </p:cNvSpPr>
          <p:nvPr>
            <p:ph type="dt" sz="half" idx="10"/>
          </p:nvPr>
        </p:nvSpPr>
        <p:spPr/>
        <p:txBody>
          <a:bodyPr/>
          <a:lstStyle/>
          <a:p>
            <a:r>
              <a:rPr lang="fr-CH" smtClean="0"/>
              <a:t>07/12/16</a:t>
            </a:r>
            <a:endParaRPr lang="en-US"/>
          </a:p>
        </p:txBody>
      </p:sp>
      <p:sp>
        <p:nvSpPr>
          <p:cNvPr id="6" name="Footer Placeholder 5"/>
          <p:cNvSpPr>
            <a:spLocks noGrp="1"/>
          </p:cNvSpPr>
          <p:nvPr>
            <p:ph type="ftr" sz="quarter" idx="11"/>
          </p:nvPr>
        </p:nvSpPr>
        <p:spPr/>
        <p:txBody>
          <a:bodyPr/>
          <a:lstStyle/>
          <a:p>
            <a:r>
              <a:rPr lang="en-US" smtClean="0"/>
              <a:t>6th Egyptian School</a:t>
            </a:r>
            <a:endParaRPr lang="en-US"/>
          </a:p>
        </p:txBody>
      </p:sp>
    </p:spTree>
    <p:extLst>
      <p:ext uri="{BB962C8B-B14F-4D97-AF65-F5344CB8AC3E}">
        <p14:creationId xmlns:p14="http://schemas.microsoft.com/office/powerpoint/2010/main" val="2268576257"/>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High eta upgrade</a:t>
            </a:r>
          </a:p>
        </p:txBody>
      </p:sp>
      <p:sp>
        <p:nvSpPr>
          <p:cNvPr id="3" name="Slide Number Placeholder 2"/>
          <p:cNvSpPr>
            <a:spLocks noGrp="1"/>
          </p:cNvSpPr>
          <p:nvPr>
            <p:ph type="sldNum" sz="quarter" idx="12"/>
          </p:nvPr>
        </p:nvSpPr>
        <p:spPr/>
        <p:txBody>
          <a:bodyPr/>
          <a:lstStyle/>
          <a:p>
            <a:fld id="{25DE792E-2623-444D-B161-6A202EE3BC41}" type="slidenum">
              <a:rPr lang="en-US" smtClean="0"/>
              <a:t>47</a:t>
            </a:fld>
            <a:endParaRPr lang="en-US"/>
          </a:p>
        </p:txBody>
      </p:sp>
      <p:sp>
        <p:nvSpPr>
          <p:cNvPr id="4" name="Content Placeholder 3"/>
          <p:cNvSpPr>
            <a:spLocks noGrp="1"/>
          </p:cNvSpPr>
          <p:nvPr>
            <p:ph sz="quarter" idx="1"/>
          </p:nvPr>
        </p:nvSpPr>
        <p:spPr/>
        <p:txBody>
          <a:bodyPr/>
          <a:lstStyle/>
          <a:p>
            <a:pPr marL="0" indent="0">
              <a:buNone/>
            </a:pPr>
            <a:endParaRPr lang="en-US" dirty="0"/>
          </a:p>
          <a:p>
            <a:pPr marL="0" indent="0">
              <a:buNone/>
            </a:pPr>
            <a:endParaRPr lang="en-US" dirty="0"/>
          </a:p>
        </p:txBody>
      </p:sp>
      <p:pic>
        <p:nvPicPr>
          <p:cNvPr id="5" name="Picture 4" descr="Screen Shot 2016-12-02 at 16.22.2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1751" y="1527048"/>
            <a:ext cx="8503921" cy="4896144"/>
          </a:xfrm>
          <a:prstGeom prst="rect">
            <a:avLst/>
          </a:prstGeom>
        </p:spPr>
      </p:pic>
      <p:sp>
        <p:nvSpPr>
          <p:cNvPr id="6" name="Date Placeholder 5"/>
          <p:cNvSpPr>
            <a:spLocks noGrp="1"/>
          </p:cNvSpPr>
          <p:nvPr>
            <p:ph type="dt" sz="half" idx="10"/>
          </p:nvPr>
        </p:nvSpPr>
        <p:spPr/>
        <p:txBody>
          <a:bodyPr/>
          <a:lstStyle/>
          <a:p>
            <a:r>
              <a:rPr lang="fr-CH" smtClean="0"/>
              <a:t>07/12/16</a:t>
            </a:r>
            <a:endParaRPr lang="en-US"/>
          </a:p>
        </p:txBody>
      </p:sp>
      <p:sp>
        <p:nvSpPr>
          <p:cNvPr id="7" name="Footer Placeholder 6"/>
          <p:cNvSpPr>
            <a:spLocks noGrp="1"/>
          </p:cNvSpPr>
          <p:nvPr>
            <p:ph type="ftr" sz="quarter" idx="11"/>
          </p:nvPr>
        </p:nvSpPr>
        <p:spPr/>
        <p:txBody>
          <a:bodyPr/>
          <a:lstStyle/>
          <a:p>
            <a:r>
              <a:rPr lang="en-US" smtClean="0"/>
              <a:t>6th Egyptian School</a:t>
            </a:r>
            <a:endParaRPr lang="en-US"/>
          </a:p>
        </p:txBody>
      </p:sp>
    </p:spTree>
    <p:extLst>
      <p:ext uri="{BB962C8B-B14F-4D97-AF65-F5344CB8AC3E}">
        <p14:creationId xmlns:p14="http://schemas.microsoft.com/office/powerpoint/2010/main" val="1029362483"/>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High eta </a:t>
            </a:r>
            <a:r>
              <a:rPr lang="en-US" dirty="0" smtClean="0"/>
              <a:t>upgrade (</a:t>
            </a:r>
            <a:r>
              <a:rPr lang="en-US" dirty="0" err="1" smtClean="0"/>
              <a:t>Backlite</a:t>
            </a:r>
            <a:r>
              <a:rPr lang="en-US" dirty="0" smtClean="0"/>
              <a:t> RPC)</a:t>
            </a:r>
            <a:endParaRPr lang="en-US" dirty="0"/>
          </a:p>
        </p:txBody>
      </p:sp>
      <p:sp>
        <p:nvSpPr>
          <p:cNvPr id="3" name="Slide Number Placeholder 2"/>
          <p:cNvSpPr>
            <a:spLocks noGrp="1"/>
          </p:cNvSpPr>
          <p:nvPr>
            <p:ph type="sldNum" sz="quarter" idx="12"/>
          </p:nvPr>
        </p:nvSpPr>
        <p:spPr/>
        <p:txBody>
          <a:bodyPr/>
          <a:lstStyle/>
          <a:p>
            <a:fld id="{25DE792E-2623-444D-B161-6A202EE3BC41}" type="slidenum">
              <a:rPr lang="en-US" smtClean="0"/>
              <a:t>48</a:t>
            </a:fld>
            <a:endParaRPr lang="en-US"/>
          </a:p>
        </p:txBody>
      </p:sp>
      <p:sp>
        <p:nvSpPr>
          <p:cNvPr id="4" name="Content Placeholder 3"/>
          <p:cNvSpPr>
            <a:spLocks noGrp="1"/>
          </p:cNvSpPr>
          <p:nvPr>
            <p:ph sz="quarter" idx="1"/>
          </p:nvPr>
        </p:nvSpPr>
        <p:spPr/>
        <p:txBody>
          <a:bodyPr>
            <a:normAutofit fontScale="92500" lnSpcReduction="10000"/>
          </a:bodyPr>
          <a:lstStyle/>
          <a:p>
            <a:r>
              <a:rPr lang="en-US" dirty="0"/>
              <a:t>Detector structures </a:t>
            </a:r>
          </a:p>
          <a:p>
            <a:pPr marL="273050" indent="3175">
              <a:buFont typeface="Wingdings" charset="2"/>
              <a:buChar char="Ø"/>
            </a:pPr>
            <a:r>
              <a:rPr lang="en-US" dirty="0" smtClean="0"/>
              <a:t> Use </a:t>
            </a:r>
            <a:r>
              <a:rPr lang="en-US" dirty="0"/>
              <a:t>thinner </a:t>
            </a:r>
            <a:r>
              <a:rPr lang="en-US" dirty="0" smtClean="0"/>
              <a:t>electrode</a:t>
            </a:r>
          </a:p>
          <a:p>
            <a:pPr marL="273050" indent="3175">
              <a:buFont typeface="Wingdings" charset="2"/>
              <a:buChar char="Ø"/>
            </a:pPr>
            <a:r>
              <a:rPr lang="en-US" dirty="0" smtClean="0"/>
              <a:t> Use </a:t>
            </a:r>
            <a:r>
              <a:rPr lang="en-US" dirty="0"/>
              <a:t>thinner gap thickness </a:t>
            </a:r>
          </a:p>
          <a:p>
            <a:r>
              <a:rPr lang="en-US" dirty="0"/>
              <a:t>Electronics </a:t>
            </a:r>
          </a:p>
          <a:p>
            <a:pPr marL="273050" indent="76200">
              <a:buFont typeface="Wingdings" charset="2"/>
              <a:buChar char="Ø"/>
            </a:pPr>
            <a:r>
              <a:rPr lang="en-US" dirty="0" smtClean="0"/>
              <a:t> Use </a:t>
            </a:r>
            <a:r>
              <a:rPr lang="en-US" dirty="0"/>
              <a:t>more sensitive front-end electronics </a:t>
            </a:r>
          </a:p>
          <a:p>
            <a:r>
              <a:rPr lang="en-US" dirty="0" smtClean="0"/>
              <a:t>RPC </a:t>
            </a:r>
            <a:r>
              <a:rPr lang="en-US" dirty="0"/>
              <a:t>models in baseline design in the 2015 R&amp;D </a:t>
            </a:r>
          </a:p>
          <a:p>
            <a:pPr marL="0" indent="0">
              <a:buNone/>
            </a:pPr>
            <a:r>
              <a:rPr lang="en-US" dirty="0" smtClean="0">
                <a:latin typeface="Wingdings"/>
              </a:rPr>
              <a:t>  </a:t>
            </a:r>
            <a:r>
              <a:rPr lang="en-US" dirty="0" smtClean="0"/>
              <a:t>1.6 mm </a:t>
            </a:r>
            <a:r>
              <a:rPr lang="en-US" dirty="0"/>
              <a:t>double-gap RPCs</a:t>
            </a:r>
            <a:br>
              <a:rPr lang="en-US" dirty="0"/>
            </a:br>
            <a:r>
              <a:rPr lang="en-US" dirty="0" smtClean="0"/>
              <a:t>    </a:t>
            </a:r>
            <a:r>
              <a:rPr lang="en-US" dirty="0" smtClean="0">
                <a:latin typeface="Wingdings"/>
              </a:rPr>
              <a:t> </a:t>
            </a:r>
            <a:r>
              <a:rPr lang="en-US" dirty="0"/>
              <a:t>0.8 mm 4-gap(multi-gap) RPCs </a:t>
            </a:r>
          </a:p>
          <a:p>
            <a:r>
              <a:rPr lang="en-US" dirty="0" smtClean="0"/>
              <a:t>RPC </a:t>
            </a:r>
            <a:r>
              <a:rPr lang="en-US" dirty="0"/>
              <a:t>models in baseline design in the 2016 R&amp;D </a:t>
            </a:r>
          </a:p>
          <a:p>
            <a:pPr marL="0" indent="0">
              <a:buNone/>
            </a:pPr>
            <a:r>
              <a:rPr lang="en-US" dirty="0" smtClean="0">
                <a:latin typeface="Wingdings"/>
              </a:rPr>
              <a:t>  </a:t>
            </a:r>
            <a:r>
              <a:rPr lang="en-US" dirty="0"/>
              <a:t>1.2 mm double-gap RPCs</a:t>
            </a:r>
            <a:br>
              <a:rPr lang="en-US" dirty="0"/>
            </a:br>
            <a:r>
              <a:rPr lang="en-US" dirty="0" smtClean="0"/>
              <a:t>    </a:t>
            </a:r>
            <a:r>
              <a:rPr lang="en-US" dirty="0" smtClean="0">
                <a:latin typeface="Wingdings"/>
              </a:rPr>
              <a:t> </a:t>
            </a:r>
            <a:r>
              <a:rPr lang="en-US" dirty="0"/>
              <a:t>0.5 mm 4-gap(multi-gap) RPCs </a:t>
            </a:r>
          </a:p>
          <a:p>
            <a:endParaRPr lang="en-US" dirty="0"/>
          </a:p>
        </p:txBody>
      </p:sp>
      <p:sp>
        <p:nvSpPr>
          <p:cNvPr id="5" name="Date Placeholder 4"/>
          <p:cNvSpPr>
            <a:spLocks noGrp="1"/>
          </p:cNvSpPr>
          <p:nvPr>
            <p:ph type="dt" sz="half" idx="10"/>
          </p:nvPr>
        </p:nvSpPr>
        <p:spPr/>
        <p:txBody>
          <a:bodyPr/>
          <a:lstStyle/>
          <a:p>
            <a:r>
              <a:rPr lang="fr-CH" smtClean="0"/>
              <a:t>07/12/16</a:t>
            </a:r>
            <a:endParaRPr lang="en-US"/>
          </a:p>
        </p:txBody>
      </p:sp>
      <p:sp>
        <p:nvSpPr>
          <p:cNvPr id="6" name="Footer Placeholder 5"/>
          <p:cNvSpPr>
            <a:spLocks noGrp="1"/>
          </p:cNvSpPr>
          <p:nvPr>
            <p:ph type="ftr" sz="quarter" idx="11"/>
          </p:nvPr>
        </p:nvSpPr>
        <p:spPr/>
        <p:txBody>
          <a:bodyPr/>
          <a:lstStyle/>
          <a:p>
            <a:r>
              <a:rPr lang="en-US" smtClean="0"/>
              <a:t>6th Egyptian School</a:t>
            </a:r>
            <a:endParaRPr lang="en-US"/>
          </a:p>
        </p:txBody>
      </p:sp>
    </p:spTree>
    <p:extLst>
      <p:ext uri="{BB962C8B-B14F-4D97-AF65-F5344CB8AC3E}">
        <p14:creationId xmlns:p14="http://schemas.microsoft.com/office/powerpoint/2010/main" val="2683689902"/>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High eta upgrade (</a:t>
            </a:r>
            <a:r>
              <a:rPr lang="en-US" dirty="0" err="1"/>
              <a:t>Backlite</a:t>
            </a:r>
            <a:r>
              <a:rPr lang="en-US" dirty="0"/>
              <a:t> RPC)</a:t>
            </a:r>
          </a:p>
        </p:txBody>
      </p:sp>
      <p:sp>
        <p:nvSpPr>
          <p:cNvPr id="3" name="Slide Number Placeholder 2"/>
          <p:cNvSpPr>
            <a:spLocks noGrp="1"/>
          </p:cNvSpPr>
          <p:nvPr>
            <p:ph type="sldNum" sz="quarter" idx="12"/>
          </p:nvPr>
        </p:nvSpPr>
        <p:spPr/>
        <p:txBody>
          <a:bodyPr/>
          <a:lstStyle/>
          <a:p>
            <a:fld id="{25DE792E-2623-444D-B161-6A202EE3BC41}" type="slidenum">
              <a:rPr lang="en-US" smtClean="0"/>
              <a:t>49</a:t>
            </a:fld>
            <a:endParaRPr lang="en-US"/>
          </a:p>
        </p:txBody>
      </p:sp>
      <p:sp>
        <p:nvSpPr>
          <p:cNvPr id="4" name="Content Placeholder 3"/>
          <p:cNvSpPr>
            <a:spLocks noGrp="1"/>
          </p:cNvSpPr>
          <p:nvPr>
            <p:ph sz="quarter" idx="1"/>
          </p:nvPr>
        </p:nvSpPr>
        <p:spPr>
          <a:xfrm>
            <a:off x="147261" y="1527047"/>
            <a:ext cx="8835671" cy="4932953"/>
          </a:xfrm>
        </p:spPr>
        <p:txBody>
          <a:bodyPr>
            <a:normAutofit fontScale="92500" lnSpcReduction="10000"/>
          </a:bodyPr>
          <a:lstStyle/>
          <a:p>
            <a:r>
              <a:rPr lang="en-US" dirty="0" smtClean="0"/>
              <a:t>Prototype </a:t>
            </a:r>
            <a:r>
              <a:rPr lang="en-US" dirty="0"/>
              <a:t>RPCs </a:t>
            </a:r>
          </a:p>
          <a:p>
            <a:pPr marL="0" indent="349250">
              <a:buNone/>
            </a:pPr>
            <a:r>
              <a:rPr lang="en-US" dirty="0" smtClean="0"/>
              <a:t>   Three </a:t>
            </a:r>
            <a:r>
              <a:rPr lang="en-US" dirty="0"/>
              <a:t>1.2-mm double-gap </a:t>
            </a:r>
            <a:r>
              <a:rPr lang="en-US" dirty="0" smtClean="0"/>
              <a:t>RPC </a:t>
            </a:r>
            <a:r>
              <a:rPr lang="en-US" dirty="0"/>
              <a:t>(two </a:t>
            </a:r>
            <a:r>
              <a:rPr lang="en-US" dirty="0" smtClean="0"/>
              <a:t>are tested </a:t>
            </a:r>
            <a:r>
              <a:rPr lang="en-US" dirty="0"/>
              <a:t>at GIF++) </a:t>
            </a:r>
            <a:r>
              <a:rPr lang="en-US" dirty="0" smtClean="0"/>
              <a:t>  </a:t>
            </a:r>
          </a:p>
          <a:p>
            <a:pPr marL="0" indent="349250">
              <a:buNone/>
            </a:pPr>
            <a:r>
              <a:rPr lang="en-US" dirty="0" smtClean="0"/>
              <a:t>   Two </a:t>
            </a:r>
            <a:r>
              <a:rPr lang="en-US" dirty="0"/>
              <a:t>1.4 mm double-gap RPCs (being constructed)</a:t>
            </a:r>
            <a:br>
              <a:rPr lang="en-US" dirty="0"/>
            </a:br>
            <a:r>
              <a:rPr lang="en-US" dirty="0">
                <a:latin typeface="Wingdings"/>
              </a:rPr>
              <a:t>  </a:t>
            </a:r>
            <a:r>
              <a:rPr lang="en-US" dirty="0" smtClean="0"/>
              <a:t>One </a:t>
            </a:r>
            <a:r>
              <a:rPr lang="en-US" dirty="0"/>
              <a:t>0.5-mm 4-gap RPC (tested at GIF++) </a:t>
            </a:r>
          </a:p>
          <a:p>
            <a:r>
              <a:rPr lang="en-US" dirty="0"/>
              <a:t>Dimensions of prototype RPCs </a:t>
            </a:r>
          </a:p>
          <a:p>
            <a:pPr marL="0" indent="0">
              <a:buNone/>
            </a:pPr>
            <a:r>
              <a:rPr lang="en-US" dirty="0" smtClean="0">
                <a:latin typeface="Wingdings"/>
              </a:rPr>
              <a:t> </a:t>
            </a:r>
            <a:r>
              <a:rPr lang="en-US" dirty="0"/>
              <a:t>Active area = 35.6 cm x 75.6 cm </a:t>
            </a:r>
            <a:endParaRPr lang="en-US" dirty="0" smtClean="0"/>
          </a:p>
          <a:p>
            <a:pPr marL="0" indent="0">
              <a:buNone/>
            </a:pPr>
            <a:r>
              <a:rPr lang="en-US" dirty="0" smtClean="0">
                <a:latin typeface="Wingdings"/>
              </a:rPr>
              <a:t> </a:t>
            </a:r>
            <a:r>
              <a:rPr lang="en-US" dirty="0"/>
              <a:t>R</a:t>
            </a:r>
            <a:r>
              <a:rPr lang="en-US" dirty="0" smtClean="0"/>
              <a:t>esistivity </a:t>
            </a:r>
            <a:r>
              <a:rPr lang="en-US" dirty="0"/>
              <a:t>~ 5 x 10</a:t>
            </a:r>
            <a:r>
              <a:rPr lang="en-US" baseline="30000" dirty="0"/>
              <a:t>10</a:t>
            </a:r>
            <a:r>
              <a:rPr lang="en-US" dirty="0"/>
              <a:t> </a:t>
            </a:r>
            <a:r>
              <a:rPr lang="en-US" dirty="0" err="1"/>
              <a:t>Ωcm</a:t>
            </a:r>
            <a:r>
              <a:rPr lang="en-US" dirty="0"/>
              <a:t/>
            </a:r>
            <a:br>
              <a:rPr lang="en-US" dirty="0"/>
            </a:br>
            <a:r>
              <a:rPr lang="en-US" dirty="0">
                <a:latin typeface="Wingdings"/>
              </a:rPr>
              <a:t> </a:t>
            </a:r>
            <a:r>
              <a:rPr lang="en-US" dirty="0" smtClean="0"/>
              <a:t>Strip </a:t>
            </a:r>
            <a:r>
              <a:rPr lang="en-US" dirty="0"/>
              <a:t>pitch = 11.1 mm </a:t>
            </a:r>
          </a:p>
          <a:p>
            <a:pPr marL="0" indent="0">
              <a:buNone/>
            </a:pPr>
            <a:r>
              <a:rPr lang="en-US" dirty="0">
                <a:latin typeface="Wingdings"/>
              </a:rPr>
              <a:t> </a:t>
            </a:r>
            <a:r>
              <a:rPr lang="en-US" dirty="0" smtClean="0"/>
              <a:t>2 </a:t>
            </a:r>
            <a:r>
              <a:rPr lang="en-US" dirty="0"/>
              <a:t>partitions of 32 strips </a:t>
            </a:r>
          </a:p>
          <a:p>
            <a:pPr marL="0" indent="0">
              <a:buNone/>
            </a:pPr>
            <a:r>
              <a:rPr lang="en-US" dirty="0">
                <a:latin typeface="Wingdings"/>
              </a:rPr>
              <a:t> </a:t>
            </a:r>
            <a:r>
              <a:rPr lang="en-US" dirty="0" smtClean="0"/>
              <a:t>Maximum </a:t>
            </a:r>
            <a:r>
              <a:rPr lang="en-US" dirty="0"/>
              <a:t>rate at GIF++</a:t>
            </a:r>
            <a:br>
              <a:rPr lang="en-US" dirty="0"/>
            </a:br>
            <a:r>
              <a:rPr lang="en-US" dirty="0" smtClean="0">
                <a:latin typeface="Wingdings"/>
              </a:rPr>
              <a:t> </a:t>
            </a:r>
            <a:r>
              <a:rPr lang="en-US" dirty="0"/>
              <a:t>~ 6 kHz cm</a:t>
            </a:r>
            <a:r>
              <a:rPr lang="en-US" baseline="30000" dirty="0"/>
              <a:t>-2</a:t>
            </a:r>
            <a:r>
              <a:rPr lang="en-US" dirty="0"/>
              <a:t> at GIF++ </a:t>
            </a:r>
          </a:p>
          <a:p>
            <a:r>
              <a:rPr lang="en-US" dirty="0" smtClean="0"/>
              <a:t>Gas </a:t>
            </a:r>
            <a:r>
              <a:rPr lang="en-US" dirty="0"/>
              <a:t>= 95.2 TFE+ 4.5 iC4H10 + 0.3 SF6 + water vapor </a:t>
            </a:r>
          </a:p>
          <a:p>
            <a:pPr marL="0" indent="0">
              <a:buNone/>
            </a:pPr>
            <a:endParaRPr lang="en-US" dirty="0"/>
          </a:p>
        </p:txBody>
      </p:sp>
      <p:sp>
        <p:nvSpPr>
          <p:cNvPr id="5" name="Date Placeholder 4"/>
          <p:cNvSpPr>
            <a:spLocks noGrp="1"/>
          </p:cNvSpPr>
          <p:nvPr>
            <p:ph type="dt" sz="half" idx="10"/>
          </p:nvPr>
        </p:nvSpPr>
        <p:spPr/>
        <p:txBody>
          <a:bodyPr/>
          <a:lstStyle/>
          <a:p>
            <a:r>
              <a:rPr lang="fr-CH" smtClean="0"/>
              <a:t>07/12/16</a:t>
            </a:r>
            <a:endParaRPr lang="en-US"/>
          </a:p>
        </p:txBody>
      </p:sp>
      <p:sp>
        <p:nvSpPr>
          <p:cNvPr id="6" name="Footer Placeholder 5"/>
          <p:cNvSpPr>
            <a:spLocks noGrp="1"/>
          </p:cNvSpPr>
          <p:nvPr>
            <p:ph type="ftr" sz="quarter" idx="11"/>
          </p:nvPr>
        </p:nvSpPr>
        <p:spPr/>
        <p:txBody>
          <a:bodyPr/>
          <a:lstStyle/>
          <a:p>
            <a:r>
              <a:rPr lang="en-US" smtClean="0"/>
              <a:t>6th Egyptian School</a:t>
            </a:r>
            <a:endParaRPr lang="en-US"/>
          </a:p>
        </p:txBody>
      </p:sp>
    </p:spTree>
    <p:extLst>
      <p:ext uri="{BB962C8B-B14F-4D97-AF65-F5344CB8AC3E}">
        <p14:creationId xmlns:p14="http://schemas.microsoft.com/office/powerpoint/2010/main" val="202730063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fr-CH" smtClean="0">
                <a:solidFill>
                  <a:srgbClr val="898989"/>
                </a:solidFill>
                <a:latin typeface="Calibri" charset="0"/>
              </a:rPr>
              <a:t>07/12/16</a:t>
            </a:r>
            <a:endParaRPr lang="en-US">
              <a:solidFill>
                <a:srgbClr val="898989"/>
              </a:solidFill>
              <a:latin typeface="Calibri" charset="0"/>
            </a:endParaRPr>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8502E982-DC7A-644C-8A49-39D22C2E51A9}" type="slidenum">
              <a:rPr lang="en-US">
                <a:solidFill>
                  <a:srgbClr val="898989"/>
                </a:solidFill>
                <a:latin typeface="Calibri" charset="0"/>
              </a:rPr>
              <a:pPr eaLnBrk="1" hangingPunct="1"/>
              <a:t>5</a:t>
            </a:fld>
            <a:endParaRPr lang="en-US">
              <a:solidFill>
                <a:srgbClr val="898989"/>
              </a:solidFill>
              <a:latin typeface="Calibri" charset="0"/>
            </a:endParaRPr>
          </a:p>
        </p:txBody>
      </p:sp>
      <p:pic>
        <p:nvPicPr>
          <p:cNvPr id="8197" name="Picture 5" descr="omega-dia-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1066800"/>
            <a:ext cx="3852863"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8" name="Picture 7" descr="neutral_curren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990600"/>
            <a:ext cx="1925638"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9" name="Picture 3" descr="charmed-dia-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28900" y="4267200"/>
            <a:ext cx="2933700" cy="1960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0" name="TextBox 6"/>
          <p:cNvSpPr txBox="1">
            <a:spLocks noChangeArrowheads="1"/>
          </p:cNvSpPr>
          <p:nvPr/>
        </p:nvSpPr>
        <p:spPr bwMode="auto">
          <a:xfrm>
            <a:off x="0" y="0"/>
            <a:ext cx="9144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800" b="1">
                <a:solidFill>
                  <a:srgbClr val="FF0000"/>
                </a:solidFill>
                <a:cs typeface="Arial" charset="0"/>
              </a:rPr>
              <a:t>Bubble Chamber, D. Glaser 1952</a:t>
            </a:r>
          </a:p>
        </p:txBody>
      </p:sp>
      <p:sp>
        <p:nvSpPr>
          <p:cNvPr id="8201" name="Rectangle 8"/>
          <p:cNvSpPr>
            <a:spLocks noChangeArrowheads="1"/>
          </p:cNvSpPr>
          <p:nvPr/>
        </p:nvSpPr>
        <p:spPr bwMode="auto">
          <a:xfrm>
            <a:off x="0" y="533400"/>
            <a:ext cx="9144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2060"/>
                </a:solidFill>
              </a:rPr>
              <a:t>Charges create bubbles in superheated liquid, e.g. propane or Hydrogen (Alvarez)</a:t>
            </a:r>
          </a:p>
        </p:txBody>
      </p:sp>
      <p:sp>
        <p:nvSpPr>
          <p:cNvPr id="8202" name="Text Box 6"/>
          <p:cNvSpPr txBox="1">
            <a:spLocks noChangeArrowheads="1"/>
          </p:cNvSpPr>
          <p:nvPr/>
        </p:nvSpPr>
        <p:spPr bwMode="auto">
          <a:xfrm>
            <a:off x="762000" y="3886200"/>
            <a:ext cx="2811463"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b="1">
                <a:solidFill>
                  <a:srgbClr val="006600"/>
                </a:solidFill>
              </a:rPr>
              <a:t>Discovery of the </a:t>
            </a:r>
            <a:r>
              <a:rPr lang="en-US" sz="1600" b="1">
                <a:solidFill>
                  <a:srgbClr val="006600"/>
                </a:solidFill>
                <a:sym typeface="Mathematica1" charset="0"/>
              </a:rPr>
              <a:t></a:t>
            </a:r>
            <a:r>
              <a:rPr lang="en-US" sz="1600" b="1" baseline="30000">
                <a:solidFill>
                  <a:srgbClr val="006600"/>
                </a:solidFill>
                <a:sym typeface="Mathematica1" charset="0"/>
              </a:rPr>
              <a:t>-  </a:t>
            </a:r>
            <a:r>
              <a:rPr lang="en-US" sz="1600" b="1">
                <a:solidFill>
                  <a:srgbClr val="006600"/>
                </a:solidFill>
              </a:rPr>
              <a:t>in 1964</a:t>
            </a:r>
          </a:p>
        </p:txBody>
      </p:sp>
      <p:sp>
        <p:nvSpPr>
          <p:cNvPr id="8203" name="Text Box 6"/>
          <p:cNvSpPr txBox="1">
            <a:spLocks noChangeArrowheads="1"/>
          </p:cNvSpPr>
          <p:nvPr/>
        </p:nvSpPr>
        <p:spPr bwMode="auto">
          <a:xfrm>
            <a:off x="5562600" y="3886200"/>
            <a:ext cx="23177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b="1">
                <a:solidFill>
                  <a:srgbClr val="006600"/>
                </a:solidFill>
              </a:rPr>
              <a:t>Neutral Currents 1973</a:t>
            </a:r>
          </a:p>
        </p:txBody>
      </p:sp>
      <p:sp>
        <p:nvSpPr>
          <p:cNvPr id="8204" name="Text Box 6"/>
          <p:cNvSpPr txBox="1">
            <a:spLocks noChangeArrowheads="1"/>
          </p:cNvSpPr>
          <p:nvPr/>
        </p:nvSpPr>
        <p:spPr bwMode="auto">
          <a:xfrm>
            <a:off x="2895600" y="6172200"/>
            <a:ext cx="2408238"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b="1">
                <a:solidFill>
                  <a:srgbClr val="006600"/>
                </a:solidFill>
              </a:rPr>
              <a:t>Charmed Baryon, 1975</a:t>
            </a:r>
          </a:p>
        </p:txBody>
      </p:sp>
      <p:sp>
        <p:nvSpPr>
          <p:cNvPr id="3" name="Footer Placeholder 2"/>
          <p:cNvSpPr>
            <a:spLocks noGrp="1"/>
          </p:cNvSpPr>
          <p:nvPr>
            <p:ph type="ftr" sz="quarter" idx="11"/>
          </p:nvPr>
        </p:nvSpPr>
        <p:spPr/>
        <p:txBody>
          <a:bodyPr/>
          <a:lstStyle/>
          <a:p>
            <a:r>
              <a:rPr lang="en-US" smtClean="0"/>
              <a:t>6th Egyptian School</a:t>
            </a:r>
            <a:endParaRPr lang="en-US"/>
          </a:p>
        </p:txBody>
      </p:sp>
    </p:spTree>
    <p:extLst>
      <p:ext uri="{BB962C8B-B14F-4D97-AF65-F5344CB8AC3E}">
        <p14:creationId xmlns:p14="http://schemas.microsoft.com/office/powerpoint/2010/main" val="1768650673"/>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High eta upgrade </a:t>
            </a:r>
            <a:r>
              <a:rPr lang="en-US" dirty="0" smtClean="0"/>
              <a:t>(Glass </a:t>
            </a:r>
            <a:r>
              <a:rPr lang="en-US" dirty="0"/>
              <a:t>RPC)</a:t>
            </a:r>
          </a:p>
        </p:txBody>
      </p:sp>
      <p:sp>
        <p:nvSpPr>
          <p:cNvPr id="3" name="Slide Number Placeholder 2"/>
          <p:cNvSpPr>
            <a:spLocks noGrp="1"/>
          </p:cNvSpPr>
          <p:nvPr>
            <p:ph type="sldNum" sz="quarter" idx="12"/>
          </p:nvPr>
        </p:nvSpPr>
        <p:spPr/>
        <p:txBody>
          <a:bodyPr/>
          <a:lstStyle/>
          <a:p>
            <a:fld id="{25DE792E-2623-444D-B161-6A202EE3BC41}" type="slidenum">
              <a:rPr lang="en-US" smtClean="0"/>
              <a:t>50</a:t>
            </a:fld>
            <a:endParaRPr lang="en-US"/>
          </a:p>
        </p:txBody>
      </p:sp>
      <p:sp>
        <p:nvSpPr>
          <p:cNvPr id="4" name="Content Placeholder 3"/>
          <p:cNvSpPr>
            <a:spLocks noGrp="1"/>
          </p:cNvSpPr>
          <p:nvPr>
            <p:ph sz="quarter" idx="1"/>
          </p:nvPr>
        </p:nvSpPr>
        <p:spPr>
          <a:xfrm>
            <a:off x="165669" y="1527048"/>
            <a:ext cx="8670483" cy="4572000"/>
          </a:xfrm>
        </p:spPr>
        <p:txBody>
          <a:bodyPr>
            <a:normAutofit lnSpcReduction="10000"/>
          </a:bodyPr>
          <a:lstStyle/>
          <a:p>
            <a:pPr algn="just"/>
            <a:r>
              <a:rPr lang="en-GB" dirty="0">
                <a:latin typeface="Times New Roman"/>
                <a:cs typeface="Times New Roman"/>
              </a:rPr>
              <a:t>Current CMS RPC have limited detection capabilities due to the resistive nature of their electrodes 𝞀, the thickness of these </a:t>
            </a:r>
            <a:r>
              <a:rPr lang="en-GB" b="1" dirty="0">
                <a:latin typeface="Times New Roman"/>
                <a:cs typeface="Times New Roman"/>
              </a:rPr>
              <a:t>d</a:t>
            </a:r>
            <a:r>
              <a:rPr lang="en-GB" dirty="0">
                <a:latin typeface="Times New Roman"/>
                <a:cs typeface="Times New Roman"/>
              </a:rPr>
              <a:t> and the charge created by the avalanche </a:t>
            </a:r>
            <a:r>
              <a:rPr lang="en-GB" b="1" dirty="0">
                <a:latin typeface="Times New Roman"/>
                <a:cs typeface="Times New Roman"/>
              </a:rPr>
              <a:t>q </a:t>
            </a:r>
            <a:r>
              <a:rPr lang="en-GB" dirty="0">
                <a:latin typeface="Times New Roman"/>
                <a:cs typeface="Times New Roman"/>
              </a:rPr>
              <a:t>in the gas gap. </a:t>
            </a:r>
          </a:p>
          <a:p>
            <a:pPr algn="just"/>
            <a:endParaRPr lang="en-GB" dirty="0">
              <a:latin typeface="Times New Roman"/>
              <a:cs typeface="Times New Roman"/>
            </a:endParaRPr>
          </a:p>
          <a:p>
            <a:pPr algn="just"/>
            <a:r>
              <a:rPr lang="en-GB" dirty="0">
                <a:latin typeface="Times New Roman"/>
                <a:cs typeface="Times New Roman"/>
              </a:rPr>
              <a:t>To increase rate capability you need to reduce 𝞀 </a:t>
            </a:r>
            <a:r>
              <a:rPr lang="en-GB" dirty="0">
                <a:latin typeface="Times New Roman"/>
                <a:cs typeface="Times New Roman"/>
                <a:sym typeface="Wingdings"/>
              </a:rPr>
              <a:t> Low-resistivity </a:t>
            </a:r>
            <a:r>
              <a:rPr lang="en-GB" dirty="0" smtClean="0">
                <a:latin typeface="Times New Roman"/>
                <a:cs typeface="Times New Roman"/>
                <a:sym typeface="Wingdings"/>
              </a:rPr>
              <a:t>glass.</a:t>
            </a:r>
            <a:endParaRPr lang="en-GB" dirty="0">
              <a:latin typeface="Times New Roman"/>
              <a:cs typeface="Times New Roman"/>
              <a:sym typeface="Wingdings"/>
            </a:endParaRPr>
          </a:p>
          <a:p>
            <a:pPr algn="just"/>
            <a:r>
              <a:rPr lang="en-GB" dirty="0">
                <a:latin typeface="Times New Roman"/>
                <a:cs typeface="Times New Roman"/>
                <a:sym typeface="Wingdings"/>
              </a:rPr>
              <a:t>To reduce the electrodes thickness </a:t>
            </a:r>
            <a:r>
              <a:rPr lang="en-GB" b="1" dirty="0">
                <a:latin typeface="Times New Roman"/>
                <a:cs typeface="Times New Roman"/>
                <a:sym typeface="Wingdings"/>
              </a:rPr>
              <a:t>d  </a:t>
            </a:r>
            <a:r>
              <a:rPr lang="en-GB" dirty="0">
                <a:latin typeface="Times New Roman"/>
                <a:cs typeface="Times New Roman"/>
                <a:sym typeface="Wingdings"/>
              </a:rPr>
              <a:t>Easier for glass than </a:t>
            </a:r>
            <a:r>
              <a:rPr lang="en-GB" dirty="0" smtClean="0">
                <a:latin typeface="Times New Roman"/>
                <a:cs typeface="Times New Roman"/>
                <a:sym typeface="Wingdings"/>
              </a:rPr>
              <a:t>Bakelite.</a:t>
            </a:r>
            <a:endParaRPr lang="en-GB" dirty="0">
              <a:latin typeface="Times New Roman"/>
              <a:cs typeface="Times New Roman"/>
              <a:sym typeface="Wingdings"/>
            </a:endParaRPr>
          </a:p>
          <a:p>
            <a:pPr algn="just"/>
            <a:r>
              <a:rPr lang="en-GB" dirty="0">
                <a:latin typeface="Times New Roman"/>
                <a:cs typeface="Times New Roman"/>
                <a:sym typeface="Wingdings"/>
              </a:rPr>
              <a:t>To reduce the charge </a:t>
            </a:r>
            <a:r>
              <a:rPr lang="en-GB" b="1" dirty="0">
                <a:latin typeface="Times New Roman"/>
                <a:cs typeface="Times New Roman"/>
                <a:sym typeface="Wingdings"/>
              </a:rPr>
              <a:t>q  </a:t>
            </a:r>
            <a:r>
              <a:rPr lang="en-GB" dirty="0">
                <a:latin typeface="Times New Roman"/>
                <a:cs typeface="Times New Roman"/>
                <a:sym typeface="Wingdings"/>
              </a:rPr>
              <a:t>Reduce the gas gap and if possible go multi-</a:t>
            </a:r>
            <a:r>
              <a:rPr lang="en-GB" dirty="0" smtClean="0">
                <a:latin typeface="Times New Roman"/>
                <a:cs typeface="Times New Roman"/>
                <a:sym typeface="Wingdings"/>
              </a:rPr>
              <a:t>gap.</a:t>
            </a:r>
            <a:endParaRPr lang="en-GB" b="1" dirty="0">
              <a:latin typeface="Times New Roman"/>
              <a:cs typeface="Times New Roman"/>
            </a:endParaRPr>
          </a:p>
          <a:p>
            <a:pPr marL="0" indent="0">
              <a:buNone/>
            </a:pPr>
            <a:endParaRPr lang="en-US" dirty="0"/>
          </a:p>
        </p:txBody>
      </p:sp>
      <p:sp>
        <p:nvSpPr>
          <p:cNvPr id="5" name="Date Placeholder 4"/>
          <p:cNvSpPr>
            <a:spLocks noGrp="1"/>
          </p:cNvSpPr>
          <p:nvPr>
            <p:ph type="dt" sz="half" idx="10"/>
          </p:nvPr>
        </p:nvSpPr>
        <p:spPr/>
        <p:txBody>
          <a:bodyPr/>
          <a:lstStyle/>
          <a:p>
            <a:r>
              <a:rPr lang="fr-CH" smtClean="0"/>
              <a:t>07/12/16</a:t>
            </a:r>
            <a:endParaRPr lang="en-US"/>
          </a:p>
        </p:txBody>
      </p:sp>
      <p:sp>
        <p:nvSpPr>
          <p:cNvPr id="6" name="Footer Placeholder 5"/>
          <p:cNvSpPr>
            <a:spLocks noGrp="1"/>
          </p:cNvSpPr>
          <p:nvPr>
            <p:ph type="ftr" sz="quarter" idx="11"/>
          </p:nvPr>
        </p:nvSpPr>
        <p:spPr/>
        <p:txBody>
          <a:bodyPr/>
          <a:lstStyle/>
          <a:p>
            <a:r>
              <a:rPr lang="en-US" smtClean="0"/>
              <a:t>6th Egyptian School</a:t>
            </a:r>
            <a:endParaRPr lang="en-US"/>
          </a:p>
        </p:txBody>
      </p:sp>
    </p:spTree>
    <p:extLst>
      <p:ext uri="{BB962C8B-B14F-4D97-AF65-F5344CB8AC3E}">
        <p14:creationId xmlns:p14="http://schemas.microsoft.com/office/powerpoint/2010/main" val="200968154"/>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a:t>High eta upgrade (Glass RPC)</a:t>
            </a:r>
          </a:p>
        </p:txBody>
      </p:sp>
      <p:sp>
        <p:nvSpPr>
          <p:cNvPr id="3" name="Slide Number Placeholder 2"/>
          <p:cNvSpPr>
            <a:spLocks noGrp="1"/>
          </p:cNvSpPr>
          <p:nvPr>
            <p:ph type="sldNum" sz="quarter" idx="12"/>
          </p:nvPr>
        </p:nvSpPr>
        <p:spPr/>
        <p:txBody>
          <a:bodyPr/>
          <a:lstStyle/>
          <a:p>
            <a:fld id="{25DE792E-2623-444D-B161-6A202EE3BC41}" type="slidenum">
              <a:rPr lang="en-US" smtClean="0"/>
              <a:t>51</a:t>
            </a:fld>
            <a:endParaRPr lang="en-US"/>
          </a:p>
        </p:txBody>
      </p:sp>
      <p:sp>
        <p:nvSpPr>
          <p:cNvPr id="5" name="Date Placeholder 4"/>
          <p:cNvSpPr>
            <a:spLocks noGrp="1"/>
          </p:cNvSpPr>
          <p:nvPr>
            <p:ph type="dt" sz="half" idx="10"/>
          </p:nvPr>
        </p:nvSpPr>
        <p:spPr/>
        <p:txBody>
          <a:bodyPr/>
          <a:lstStyle/>
          <a:p>
            <a:r>
              <a:rPr lang="fr-CH" smtClean="0"/>
              <a:t>07/12/16</a:t>
            </a:r>
            <a:endParaRPr lang="en-US"/>
          </a:p>
        </p:txBody>
      </p:sp>
      <p:sp>
        <p:nvSpPr>
          <p:cNvPr id="6" name="Footer Placeholder 5"/>
          <p:cNvSpPr>
            <a:spLocks noGrp="1"/>
          </p:cNvSpPr>
          <p:nvPr>
            <p:ph type="ftr" sz="quarter" idx="11"/>
          </p:nvPr>
        </p:nvSpPr>
        <p:spPr/>
        <p:txBody>
          <a:bodyPr/>
          <a:lstStyle/>
          <a:p>
            <a:r>
              <a:rPr lang="en-US" smtClean="0"/>
              <a:t>6th Egyptian School</a:t>
            </a:r>
            <a:endParaRPr lang="en-US"/>
          </a:p>
        </p:txBody>
      </p:sp>
      <p:pic>
        <p:nvPicPr>
          <p:cNvPr id="7" name="Content Placeholder 6" descr="F:\工作\CBM合作\玻璃测试\500mm毛坯照片.jpg"/>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t="19425" b="19425"/>
          <a:stretch>
            <a:fillRect/>
          </a:stretch>
        </p:blipFill>
        <p:spPr bwMode="auto">
          <a:xfrm>
            <a:off x="147640" y="1949845"/>
            <a:ext cx="3948158" cy="4149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4095799" y="1717295"/>
            <a:ext cx="4882760" cy="3785652"/>
          </a:xfrm>
          <a:prstGeom prst="rect">
            <a:avLst/>
          </a:prstGeom>
          <a:noFill/>
        </p:spPr>
        <p:txBody>
          <a:bodyPr wrap="square" rtlCol="0">
            <a:spAutoFit/>
          </a:bodyPr>
          <a:lstStyle/>
          <a:p>
            <a:r>
              <a:rPr lang="en-US" altLang="zh-CN" sz="2400" dirty="0">
                <a:solidFill>
                  <a:srgbClr val="C00000"/>
                </a:solidFill>
                <a:latin typeface="Times New Roman"/>
                <a:cs typeface="Times New Roman"/>
              </a:rPr>
              <a:t>Glass Specifications</a:t>
            </a:r>
            <a:r>
              <a:rPr lang="en-US" altLang="zh-CN" sz="2400" dirty="0" smtClean="0">
                <a:solidFill>
                  <a:srgbClr val="C00000"/>
                </a:solidFill>
                <a:latin typeface="Times New Roman"/>
                <a:cs typeface="Times New Roman"/>
              </a:rPr>
              <a:t>:</a:t>
            </a:r>
          </a:p>
          <a:p>
            <a:endParaRPr lang="en-US" altLang="zh-CN" sz="2400" dirty="0">
              <a:solidFill>
                <a:srgbClr val="C00000"/>
              </a:solidFill>
              <a:latin typeface="Times New Roman"/>
              <a:cs typeface="Times New Roman"/>
            </a:endParaRPr>
          </a:p>
          <a:p>
            <a:r>
              <a:rPr lang="en-US" altLang="zh-CN" sz="2400" dirty="0" smtClean="0">
                <a:solidFill>
                  <a:srgbClr val="000000"/>
                </a:solidFill>
                <a:latin typeface="Times New Roman"/>
                <a:cs typeface="Times New Roman"/>
              </a:rPr>
              <a:t>Bulk </a:t>
            </a:r>
            <a:r>
              <a:rPr lang="en-US" altLang="zh-CN" sz="2400" dirty="0">
                <a:solidFill>
                  <a:srgbClr val="000000"/>
                </a:solidFill>
                <a:latin typeface="Times New Roman"/>
                <a:cs typeface="Times New Roman"/>
              </a:rPr>
              <a:t>resistivity:         ≈10</a:t>
            </a:r>
            <a:r>
              <a:rPr lang="en-US" altLang="zh-CN" sz="2400" baseline="30000" dirty="0">
                <a:solidFill>
                  <a:srgbClr val="000000"/>
                </a:solidFill>
                <a:latin typeface="Times New Roman"/>
                <a:cs typeface="Times New Roman"/>
              </a:rPr>
              <a:t>10</a:t>
            </a:r>
            <a:r>
              <a:rPr lang="en-US" altLang="zh-CN" sz="2400" dirty="0">
                <a:solidFill>
                  <a:srgbClr val="000000"/>
                </a:solidFill>
                <a:latin typeface="Times New Roman"/>
                <a:cs typeface="Times New Roman"/>
                <a:sym typeface="Symbol" charset="0"/>
              </a:rPr>
              <a:t>.cm</a:t>
            </a:r>
          </a:p>
          <a:p>
            <a:r>
              <a:rPr lang="en-US" altLang="zh-CN" sz="2400" dirty="0">
                <a:solidFill>
                  <a:srgbClr val="000000"/>
                </a:solidFill>
                <a:latin typeface="Times New Roman"/>
                <a:cs typeface="Times New Roman"/>
                <a:sym typeface="Symbol" charset="0"/>
              </a:rPr>
              <a:t>Standard thickness:  0.5mm--2mm</a:t>
            </a:r>
          </a:p>
          <a:p>
            <a:r>
              <a:rPr lang="en-US" altLang="zh-CN" sz="2400" dirty="0">
                <a:solidFill>
                  <a:srgbClr val="000000"/>
                </a:solidFill>
                <a:latin typeface="Times New Roman"/>
                <a:cs typeface="Times New Roman"/>
                <a:sym typeface="Symbol" charset="0"/>
              </a:rPr>
              <a:t>Thickness uniformity: 0.02</a:t>
            </a:r>
            <a:r>
              <a:rPr lang="en-US" altLang="zh-CN" sz="2400" dirty="0">
                <a:solidFill>
                  <a:srgbClr val="000000"/>
                </a:solidFill>
                <a:latin typeface="Times New Roman"/>
                <a:cs typeface="Times New Roman"/>
              </a:rPr>
              <a:t>mm</a:t>
            </a:r>
          </a:p>
          <a:p>
            <a:r>
              <a:rPr lang="en-US" altLang="zh-CN" sz="2400" dirty="0">
                <a:solidFill>
                  <a:srgbClr val="000000"/>
                </a:solidFill>
                <a:latin typeface="Times New Roman"/>
                <a:cs typeface="Times New Roman"/>
              </a:rPr>
              <a:t>Dielectric constant: ≈7.5-9.5</a:t>
            </a:r>
          </a:p>
          <a:p>
            <a:r>
              <a:rPr lang="en-US" altLang="zh-CN" sz="2400" dirty="0">
                <a:solidFill>
                  <a:srgbClr val="000000"/>
                </a:solidFill>
                <a:latin typeface="Times New Roman"/>
                <a:cs typeface="Times New Roman"/>
              </a:rPr>
              <a:t>Surface roughness: &lt; 10 nm</a:t>
            </a:r>
          </a:p>
          <a:p>
            <a:r>
              <a:rPr lang="en-US" altLang="zh-CN" sz="2400" dirty="0">
                <a:solidFill>
                  <a:srgbClr val="000000"/>
                </a:solidFill>
                <a:latin typeface="Times New Roman"/>
                <a:cs typeface="Times New Roman"/>
              </a:rPr>
              <a:t>DC measurement:    </a:t>
            </a:r>
            <a:r>
              <a:rPr lang="en-US" altLang="zh-CN" sz="2400" dirty="0" err="1">
                <a:solidFill>
                  <a:srgbClr val="000000"/>
                </a:solidFill>
                <a:latin typeface="Times New Roman"/>
                <a:cs typeface="Times New Roman"/>
              </a:rPr>
              <a:t>Ohmic</a:t>
            </a:r>
            <a:r>
              <a:rPr lang="en-US" altLang="zh-CN" sz="2400" dirty="0">
                <a:solidFill>
                  <a:srgbClr val="000000"/>
                </a:solidFill>
                <a:latin typeface="Times New Roman"/>
                <a:cs typeface="Times New Roman"/>
              </a:rPr>
              <a:t> behavior,     </a:t>
            </a:r>
          </a:p>
          <a:p>
            <a:r>
              <a:rPr lang="en-US" altLang="zh-CN" sz="2400" dirty="0">
                <a:solidFill>
                  <a:srgbClr val="000000"/>
                </a:solidFill>
                <a:latin typeface="Times New Roman"/>
                <a:cs typeface="Times New Roman"/>
              </a:rPr>
              <a:t>                            </a:t>
            </a:r>
            <a:r>
              <a:rPr lang="en-US" altLang="zh-CN" sz="2400" dirty="0" smtClean="0">
                <a:solidFill>
                  <a:srgbClr val="000000"/>
                </a:solidFill>
                <a:latin typeface="Times New Roman"/>
                <a:cs typeface="Times New Roman"/>
              </a:rPr>
              <a:t>stable </a:t>
            </a:r>
            <a:r>
              <a:rPr lang="en-US" altLang="zh-CN" sz="2400" dirty="0">
                <a:solidFill>
                  <a:srgbClr val="000000"/>
                </a:solidFill>
                <a:latin typeface="Times New Roman"/>
                <a:cs typeface="Times New Roman"/>
              </a:rPr>
              <a:t>up to 1 C/cm</a:t>
            </a:r>
            <a:r>
              <a:rPr lang="en-US" altLang="zh-CN" sz="2400" baseline="30000" dirty="0">
                <a:solidFill>
                  <a:srgbClr val="000000"/>
                </a:solidFill>
                <a:latin typeface="Times New Roman"/>
                <a:cs typeface="Times New Roman"/>
              </a:rPr>
              <a:t>2</a:t>
            </a:r>
            <a:endParaRPr lang="en-US" altLang="zh-CN" sz="2400" dirty="0">
              <a:solidFill>
                <a:srgbClr val="000000"/>
              </a:solidFill>
              <a:latin typeface="Times New Roman"/>
              <a:cs typeface="Times New Roman"/>
            </a:endParaRPr>
          </a:p>
          <a:p>
            <a:endParaRPr lang="en-US" sz="2400" dirty="0">
              <a:latin typeface="Times New Roman"/>
              <a:cs typeface="Times New Roman"/>
            </a:endParaRPr>
          </a:p>
        </p:txBody>
      </p:sp>
    </p:spTree>
    <p:extLst>
      <p:ext uri="{BB962C8B-B14F-4D97-AF65-F5344CB8AC3E}">
        <p14:creationId xmlns:p14="http://schemas.microsoft.com/office/powerpoint/2010/main" val="64214681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GB" sz="3600" b="1" dirty="0"/>
              <a:t>Single-gap and multi-gap GRPC</a:t>
            </a:r>
            <a:endParaRPr lang="en-US" dirty="0">
              <a:effectLst/>
            </a:endParaRPr>
          </a:p>
        </p:txBody>
      </p:sp>
      <p:sp>
        <p:nvSpPr>
          <p:cNvPr id="3" name="Slide Number Placeholder 2"/>
          <p:cNvSpPr>
            <a:spLocks noGrp="1"/>
          </p:cNvSpPr>
          <p:nvPr>
            <p:ph type="sldNum" sz="quarter" idx="12"/>
          </p:nvPr>
        </p:nvSpPr>
        <p:spPr/>
        <p:txBody>
          <a:bodyPr/>
          <a:lstStyle/>
          <a:p>
            <a:fld id="{25DE792E-2623-444D-B161-6A202EE3BC41}" type="slidenum">
              <a:rPr lang="en-US" smtClean="0"/>
              <a:t>52</a:t>
            </a:fld>
            <a:endParaRPr lang="en-US"/>
          </a:p>
        </p:txBody>
      </p:sp>
      <p:sp>
        <p:nvSpPr>
          <p:cNvPr id="5" name="Date Placeholder 4"/>
          <p:cNvSpPr>
            <a:spLocks noGrp="1"/>
          </p:cNvSpPr>
          <p:nvPr>
            <p:ph type="dt" sz="half" idx="10"/>
          </p:nvPr>
        </p:nvSpPr>
        <p:spPr/>
        <p:txBody>
          <a:bodyPr/>
          <a:lstStyle/>
          <a:p>
            <a:r>
              <a:rPr lang="fr-CH" smtClean="0"/>
              <a:t>07/12/16</a:t>
            </a:r>
            <a:endParaRPr lang="en-US"/>
          </a:p>
        </p:txBody>
      </p:sp>
      <p:sp>
        <p:nvSpPr>
          <p:cNvPr id="6" name="Footer Placeholder 5"/>
          <p:cNvSpPr>
            <a:spLocks noGrp="1"/>
          </p:cNvSpPr>
          <p:nvPr>
            <p:ph type="ftr" sz="quarter" idx="11"/>
          </p:nvPr>
        </p:nvSpPr>
        <p:spPr/>
        <p:txBody>
          <a:bodyPr/>
          <a:lstStyle/>
          <a:p>
            <a:r>
              <a:rPr lang="en-US" smtClean="0"/>
              <a:t>6th Egyptian School</a:t>
            </a:r>
            <a:endParaRPr lang="en-US"/>
          </a:p>
        </p:txBody>
      </p:sp>
      <p:grpSp>
        <p:nvGrpSpPr>
          <p:cNvPr id="7" name="Grouper 3"/>
          <p:cNvGrpSpPr>
            <a:grpSpLocks/>
          </p:cNvGrpSpPr>
          <p:nvPr/>
        </p:nvGrpSpPr>
        <p:grpSpPr bwMode="auto">
          <a:xfrm>
            <a:off x="221914" y="1324533"/>
            <a:ext cx="8464885" cy="2449938"/>
            <a:chOff x="28575" y="1398588"/>
            <a:chExt cx="8762084" cy="3622405"/>
          </a:xfrm>
        </p:grpSpPr>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113" y="2757488"/>
              <a:ext cx="7200900" cy="1103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9" name="Text Box 3"/>
            <p:cNvSpPr txBox="1">
              <a:spLocks noChangeArrowheads="1"/>
            </p:cNvSpPr>
            <p:nvPr/>
          </p:nvSpPr>
          <p:spPr bwMode="auto">
            <a:xfrm>
              <a:off x="735013" y="2147888"/>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endParaRPr lang="fr-FR"/>
            </a:p>
          </p:txBody>
        </p:sp>
        <p:sp>
          <p:nvSpPr>
            <p:cNvPr id="10" name="Text Box 4"/>
            <p:cNvSpPr txBox="1">
              <a:spLocks noChangeArrowheads="1"/>
            </p:cNvSpPr>
            <p:nvPr/>
          </p:nvSpPr>
          <p:spPr bwMode="auto">
            <a:xfrm>
              <a:off x="666750" y="2286000"/>
              <a:ext cx="2043120" cy="32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cs typeface="ＭＳ Ｐゴシック"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9pPr>
            </a:lstStyle>
            <a:p>
              <a:pPr eaLnBrk="1" hangingPunct="1"/>
              <a:r>
                <a:rPr lang="en-US" sz="1000">
                  <a:solidFill>
                    <a:srgbClr val="000000"/>
                  </a:solidFill>
                  <a:latin typeface="Verdana" charset="0"/>
                </a:rPr>
                <a:t>PCB support (polycarbonate)</a:t>
              </a:r>
            </a:p>
          </p:txBody>
        </p:sp>
        <p:sp>
          <p:nvSpPr>
            <p:cNvPr id="11" name="Text Box 5"/>
            <p:cNvSpPr txBox="1">
              <a:spLocks noChangeArrowheads="1"/>
            </p:cNvSpPr>
            <p:nvPr/>
          </p:nvSpPr>
          <p:spPr bwMode="auto">
            <a:xfrm>
              <a:off x="28575" y="1979612"/>
              <a:ext cx="2167979" cy="32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cs typeface="ＭＳ Ｐゴシック"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9pPr>
            </a:lstStyle>
            <a:p>
              <a:pPr eaLnBrk="1" hangingPunct="1"/>
              <a:r>
                <a:rPr lang="en-US" sz="1000">
                  <a:solidFill>
                    <a:srgbClr val="000000"/>
                  </a:solidFill>
                  <a:latin typeface="Verdana" charset="0"/>
                </a:rPr>
                <a:t>PCB (1.2mm)+ASICs(1.7 mm)</a:t>
              </a:r>
            </a:p>
          </p:txBody>
        </p:sp>
        <p:sp>
          <p:nvSpPr>
            <p:cNvPr id="12" name="Text Box 6"/>
            <p:cNvSpPr txBox="1">
              <a:spLocks noChangeArrowheads="1"/>
            </p:cNvSpPr>
            <p:nvPr/>
          </p:nvSpPr>
          <p:spPr bwMode="auto">
            <a:xfrm>
              <a:off x="449263" y="1550988"/>
              <a:ext cx="1301480" cy="32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cs typeface="ＭＳ Ｐゴシック"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9pPr>
            </a:lstStyle>
            <a:p>
              <a:pPr eaLnBrk="1" hangingPunct="1"/>
              <a:r>
                <a:rPr lang="fr-FR" sz="1000" dirty="0" err="1">
                  <a:solidFill>
                    <a:srgbClr val="000000"/>
                  </a:solidFill>
                  <a:latin typeface="Verdana" charset="0"/>
                </a:rPr>
                <a:t>Mylar</a:t>
              </a:r>
              <a:r>
                <a:rPr lang="fr-FR" sz="1000" dirty="0">
                  <a:solidFill>
                    <a:srgbClr val="000000"/>
                  </a:solidFill>
                  <a:latin typeface="Verdana" charset="0"/>
                </a:rPr>
                <a:t> layer (50</a:t>
              </a:r>
              <a:r>
                <a:rPr lang="el-GR" sz="1000" dirty="0">
                  <a:solidFill>
                    <a:srgbClr val="000000"/>
                  </a:solidFill>
                  <a:latin typeface="Verdana" charset="0"/>
                </a:rPr>
                <a:t>μ</a:t>
              </a:r>
              <a:r>
                <a:rPr lang="fr-FR" sz="1000" dirty="0">
                  <a:solidFill>
                    <a:srgbClr val="000000"/>
                  </a:solidFill>
                  <a:latin typeface="Verdana" charset="0"/>
                </a:rPr>
                <a:t>)</a:t>
              </a:r>
            </a:p>
          </p:txBody>
        </p:sp>
        <p:sp>
          <p:nvSpPr>
            <p:cNvPr id="13" name="Line 7"/>
            <p:cNvSpPr>
              <a:spLocks noChangeShapeType="1"/>
            </p:cNvSpPr>
            <p:nvPr/>
          </p:nvSpPr>
          <p:spPr bwMode="auto">
            <a:xfrm>
              <a:off x="6659563" y="2492375"/>
              <a:ext cx="865187" cy="504825"/>
            </a:xfrm>
            <a:prstGeom prst="line">
              <a:avLst/>
            </a:prstGeom>
            <a:noFill/>
            <a:ln w="9360">
              <a:solidFill>
                <a:srgbClr val="FF00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4" name="Text Box 8"/>
            <p:cNvSpPr txBox="1">
              <a:spLocks noChangeArrowheads="1"/>
            </p:cNvSpPr>
            <p:nvPr/>
          </p:nvSpPr>
          <p:spPr bwMode="auto">
            <a:xfrm>
              <a:off x="5726113" y="1974850"/>
              <a:ext cx="1438049" cy="528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cs typeface="ＭＳ Ｐゴシック"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9pPr>
            </a:lstStyle>
            <a:p>
              <a:pPr eaLnBrk="1" hangingPunct="1"/>
              <a:r>
                <a:rPr lang="fr-FR" sz="1000">
                  <a:solidFill>
                    <a:srgbClr val="000000"/>
                  </a:solidFill>
                  <a:latin typeface="Verdana" charset="0"/>
                </a:rPr>
                <a:t>Readout ASIC</a:t>
              </a:r>
            </a:p>
            <a:p>
              <a:pPr eaLnBrk="1" hangingPunct="1"/>
              <a:r>
                <a:rPr lang="fr-FR" sz="1000">
                  <a:solidFill>
                    <a:srgbClr val="000000"/>
                  </a:solidFill>
                  <a:latin typeface="Verdana" charset="0"/>
                </a:rPr>
                <a:t>(Hardroc2, 1.6mm)</a:t>
              </a:r>
            </a:p>
          </p:txBody>
        </p:sp>
        <p:sp>
          <p:nvSpPr>
            <p:cNvPr id="15" name="Line 9"/>
            <p:cNvSpPr>
              <a:spLocks noChangeShapeType="1"/>
            </p:cNvSpPr>
            <p:nvPr/>
          </p:nvSpPr>
          <p:spPr bwMode="auto">
            <a:xfrm flipH="1">
              <a:off x="4492625" y="1989138"/>
              <a:ext cx="158750" cy="1008062"/>
            </a:xfrm>
            <a:prstGeom prst="line">
              <a:avLst/>
            </a:prstGeom>
            <a:noFill/>
            <a:ln w="9360">
              <a:solidFill>
                <a:srgbClr val="0000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6" name="Text Box 10"/>
            <p:cNvSpPr txBox="1">
              <a:spLocks noChangeArrowheads="1"/>
            </p:cNvSpPr>
            <p:nvPr/>
          </p:nvSpPr>
          <p:spPr bwMode="auto">
            <a:xfrm>
              <a:off x="3925888" y="1700214"/>
              <a:ext cx="1284624" cy="32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cs typeface="ＭＳ Ｐゴシック"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9pPr>
            </a:lstStyle>
            <a:p>
              <a:pPr eaLnBrk="1" hangingPunct="1"/>
              <a:r>
                <a:rPr lang="fr-FR" sz="1000">
                  <a:solidFill>
                    <a:srgbClr val="000000"/>
                  </a:solidFill>
                  <a:latin typeface="Verdana" charset="0"/>
                </a:rPr>
                <a:t>PCB interconnect</a:t>
              </a:r>
            </a:p>
          </p:txBody>
        </p:sp>
        <p:sp>
          <p:nvSpPr>
            <p:cNvPr id="17" name="Text Box 11"/>
            <p:cNvSpPr txBox="1">
              <a:spLocks noChangeArrowheads="1"/>
            </p:cNvSpPr>
            <p:nvPr/>
          </p:nvSpPr>
          <p:spPr bwMode="auto">
            <a:xfrm>
              <a:off x="7418388" y="1398588"/>
              <a:ext cx="1059339" cy="528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cs typeface="ＭＳ Ｐゴシック"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9pPr>
            </a:lstStyle>
            <a:p>
              <a:pPr eaLnBrk="1" hangingPunct="1"/>
              <a:r>
                <a:rPr lang="fr-FR" sz="1000">
                  <a:solidFill>
                    <a:srgbClr val="000000"/>
                  </a:solidFill>
                  <a:latin typeface="Verdana" charset="0"/>
                </a:rPr>
                <a:t>Readout pads</a:t>
              </a:r>
            </a:p>
            <a:p>
              <a:pPr eaLnBrk="1" hangingPunct="1"/>
              <a:r>
                <a:rPr lang="fr-FR" sz="1000">
                  <a:solidFill>
                    <a:srgbClr val="000000"/>
                  </a:solidFill>
                  <a:latin typeface="Verdana" charset="0"/>
                </a:rPr>
                <a:t>(1cm x 1cm)</a:t>
              </a:r>
            </a:p>
          </p:txBody>
        </p:sp>
        <p:sp>
          <p:nvSpPr>
            <p:cNvPr id="18" name="Text Box 12"/>
            <p:cNvSpPr txBox="1">
              <a:spLocks noChangeArrowheads="1"/>
            </p:cNvSpPr>
            <p:nvPr/>
          </p:nvSpPr>
          <p:spPr bwMode="auto">
            <a:xfrm>
              <a:off x="808038" y="4143375"/>
              <a:ext cx="1020830" cy="32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cs typeface="ＭＳ Ｐゴシック"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9pPr>
            </a:lstStyle>
            <a:p>
              <a:pPr eaLnBrk="1" hangingPunct="1"/>
              <a:r>
                <a:rPr lang="fr-FR" sz="1000">
                  <a:solidFill>
                    <a:srgbClr val="000000"/>
                  </a:solidFill>
                  <a:latin typeface="Verdana" charset="0"/>
                </a:rPr>
                <a:t>Mylar (175</a:t>
              </a:r>
              <a:r>
                <a:rPr lang="el-GR" sz="1000">
                  <a:solidFill>
                    <a:srgbClr val="000000"/>
                  </a:solidFill>
                  <a:latin typeface="Verdana" charset="0"/>
                </a:rPr>
                <a:t>μ</a:t>
              </a:r>
              <a:r>
                <a:rPr lang="fr-FR" sz="1000">
                  <a:solidFill>
                    <a:srgbClr val="000000"/>
                  </a:solidFill>
                  <a:latin typeface="Verdana" charset="0"/>
                </a:rPr>
                <a:t>)</a:t>
              </a:r>
            </a:p>
          </p:txBody>
        </p:sp>
        <p:sp>
          <p:nvSpPr>
            <p:cNvPr id="19" name="Text Box 13"/>
            <p:cNvSpPr txBox="1">
              <a:spLocks noChangeArrowheads="1"/>
            </p:cNvSpPr>
            <p:nvPr/>
          </p:nvSpPr>
          <p:spPr bwMode="auto">
            <a:xfrm>
              <a:off x="252413" y="4564063"/>
              <a:ext cx="2009870" cy="32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cs typeface="ＭＳ Ｐゴシック"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9pPr>
            </a:lstStyle>
            <a:p>
              <a:pPr eaLnBrk="1" hangingPunct="1"/>
              <a:r>
                <a:rPr lang="fr-FR" sz="1000">
                  <a:solidFill>
                    <a:srgbClr val="000000"/>
                  </a:solidFill>
                  <a:latin typeface="Verdana" charset="0"/>
                </a:rPr>
                <a:t>Glass fiber frame (≈1.2mm)</a:t>
              </a:r>
            </a:p>
          </p:txBody>
        </p:sp>
        <p:sp>
          <p:nvSpPr>
            <p:cNvPr id="20" name="Text Box 14"/>
            <p:cNvSpPr txBox="1">
              <a:spLocks noChangeArrowheads="1"/>
            </p:cNvSpPr>
            <p:nvPr/>
          </p:nvSpPr>
          <p:spPr bwMode="auto">
            <a:xfrm>
              <a:off x="5940425" y="4005263"/>
              <a:ext cx="1705675" cy="528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cs typeface="ＭＳ Ｐゴシック"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9pPr>
            </a:lstStyle>
            <a:p>
              <a:pPr eaLnBrk="1" hangingPunct="1"/>
              <a:r>
                <a:rPr lang="fr-FR" sz="1000">
                  <a:solidFill>
                    <a:srgbClr val="000000"/>
                  </a:solidFill>
                  <a:latin typeface="Verdana" charset="0"/>
                </a:rPr>
                <a:t>Cathode glass (1.1mm)</a:t>
              </a:r>
            </a:p>
            <a:p>
              <a:pPr eaLnBrk="1" hangingPunct="1"/>
              <a:r>
                <a:rPr lang="fr-FR" sz="1000">
                  <a:solidFill>
                    <a:srgbClr val="000000"/>
                  </a:solidFill>
                  <a:latin typeface="Verdana" charset="0"/>
                </a:rPr>
                <a:t>+ resistive coating</a:t>
              </a:r>
            </a:p>
          </p:txBody>
        </p:sp>
        <p:sp>
          <p:nvSpPr>
            <p:cNvPr id="21" name="Text Box 15"/>
            <p:cNvSpPr txBox="1">
              <a:spLocks noChangeArrowheads="1"/>
            </p:cNvSpPr>
            <p:nvPr/>
          </p:nvSpPr>
          <p:spPr bwMode="auto">
            <a:xfrm>
              <a:off x="7214414" y="4492625"/>
              <a:ext cx="1576245" cy="528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cs typeface="ＭＳ Ｐゴシック"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9pPr>
            </a:lstStyle>
            <a:p>
              <a:pPr eaLnBrk="1" hangingPunct="1"/>
              <a:r>
                <a:rPr lang="fr-FR" sz="1000">
                  <a:solidFill>
                    <a:srgbClr val="000000"/>
                  </a:solidFill>
                  <a:latin typeface="Verdana" charset="0"/>
                </a:rPr>
                <a:t>Anode glass (0.7mm)</a:t>
              </a:r>
            </a:p>
            <a:p>
              <a:pPr eaLnBrk="1" hangingPunct="1"/>
              <a:r>
                <a:rPr lang="fr-FR" sz="1000">
                  <a:solidFill>
                    <a:srgbClr val="000000"/>
                  </a:solidFill>
                  <a:latin typeface="Verdana" charset="0"/>
                </a:rPr>
                <a:t>+ resistive coating</a:t>
              </a:r>
            </a:p>
          </p:txBody>
        </p:sp>
        <p:sp>
          <p:nvSpPr>
            <p:cNvPr id="22" name="Line 16"/>
            <p:cNvSpPr>
              <a:spLocks noChangeShapeType="1"/>
            </p:cNvSpPr>
            <p:nvPr/>
          </p:nvSpPr>
          <p:spPr bwMode="auto">
            <a:xfrm flipH="1" flipV="1">
              <a:off x="2835275" y="3492500"/>
              <a:ext cx="952500" cy="808038"/>
            </a:xfrm>
            <a:prstGeom prst="line">
              <a:avLst/>
            </a:prstGeom>
            <a:noFill/>
            <a:ln w="9360">
              <a:solidFill>
                <a:srgbClr val="000000"/>
              </a:solidFill>
              <a:miter lim="800000"/>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23" name="Text Box 17"/>
            <p:cNvSpPr txBox="1">
              <a:spLocks noChangeArrowheads="1"/>
            </p:cNvSpPr>
            <p:nvPr/>
          </p:nvSpPr>
          <p:spPr bwMode="auto">
            <a:xfrm>
              <a:off x="3060700" y="4286251"/>
              <a:ext cx="2461663" cy="417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cs typeface="ＭＳ Ｐゴシック"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9pPr>
            </a:lstStyle>
            <a:p>
              <a:pPr eaLnBrk="1" hangingPunct="1"/>
              <a:r>
                <a:rPr lang="fr-FR" sz="1000">
                  <a:solidFill>
                    <a:srgbClr val="000000"/>
                  </a:solidFill>
                  <a:latin typeface="Verdana" charset="0"/>
                </a:rPr>
                <a:t>Ceramic ball spacer</a:t>
              </a:r>
            </a:p>
          </p:txBody>
        </p:sp>
        <p:sp>
          <p:nvSpPr>
            <p:cNvPr id="24" name="Text Box 19"/>
            <p:cNvSpPr txBox="1">
              <a:spLocks noChangeArrowheads="1"/>
            </p:cNvSpPr>
            <p:nvPr/>
          </p:nvSpPr>
          <p:spPr bwMode="auto">
            <a:xfrm>
              <a:off x="3538222" y="3284538"/>
              <a:ext cx="1316787" cy="417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cs typeface="ＭＳ Ｐゴシック" charset="0"/>
                </a:defRPr>
              </a:lvl1pPr>
              <a:lvl2pPr marL="742950" indent="-28575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2pPr>
              <a:lvl3pPr marL="11430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3pPr>
              <a:lvl4pPr marL="16002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4pPr>
              <a:lvl5pPr marL="2057400" indent="-228600" eaLnBrk="0" hangingPunc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tx1"/>
                  </a:solidFill>
                  <a:latin typeface="Times New Roman" charset="0"/>
                  <a:ea typeface="ＭＳ Ｐゴシック" charset="0"/>
                </a:defRPr>
              </a:lvl9pPr>
            </a:lstStyle>
            <a:p>
              <a:pPr eaLnBrk="1" hangingPunct="1"/>
              <a:r>
                <a:rPr lang="fr-FR" sz="1000">
                  <a:solidFill>
                    <a:srgbClr val="000000"/>
                  </a:solidFill>
                  <a:latin typeface="Verdana" charset="0"/>
                </a:rPr>
                <a:t>Gas gap(1.2mm)</a:t>
              </a:r>
            </a:p>
          </p:txBody>
        </p:sp>
        <p:sp>
          <p:nvSpPr>
            <p:cNvPr id="25" name="Line 21"/>
            <p:cNvSpPr>
              <a:spLocks noChangeShapeType="1"/>
            </p:cNvSpPr>
            <p:nvPr/>
          </p:nvSpPr>
          <p:spPr bwMode="auto">
            <a:xfrm>
              <a:off x="914400" y="1828800"/>
              <a:ext cx="228600" cy="1371600"/>
            </a:xfrm>
            <a:prstGeom prst="line">
              <a:avLst/>
            </a:prstGeom>
            <a:noFill/>
            <a:ln w="936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26" name="Line 22"/>
            <p:cNvSpPr>
              <a:spLocks noChangeShapeType="1"/>
            </p:cNvSpPr>
            <p:nvPr/>
          </p:nvSpPr>
          <p:spPr bwMode="auto">
            <a:xfrm>
              <a:off x="1600200" y="2286000"/>
              <a:ext cx="1588" cy="685800"/>
            </a:xfrm>
            <a:prstGeom prst="line">
              <a:avLst/>
            </a:prstGeom>
            <a:noFill/>
            <a:ln w="936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27" name="Line 23"/>
            <p:cNvSpPr>
              <a:spLocks noChangeShapeType="1"/>
            </p:cNvSpPr>
            <p:nvPr/>
          </p:nvSpPr>
          <p:spPr bwMode="auto">
            <a:xfrm>
              <a:off x="3357563" y="2478088"/>
              <a:ext cx="228600" cy="457200"/>
            </a:xfrm>
            <a:prstGeom prst="line">
              <a:avLst/>
            </a:prstGeom>
            <a:noFill/>
            <a:ln w="936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28" name="Line 24"/>
            <p:cNvSpPr>
              <a:spLocks noChangeShapeType="1"/>
            </p:cNvSpPr>
            <p:nvPr/>
          </p:nvSpPr>
          <p:spPr bwMode="auto">
            <a:xfrm flipH="1">
              <a:off x="7537450" y="1792288"/>
              <a:ext cx="469900" cy="1371600"/>
            </a:xfrm>
            <a:prstGeom prst="line">
              <a:avLst/>
            </a:prstGeom>
            <a:noFill/>
            <a:ln w="936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29" name="Line 25"/>
            <p:cNvSpPr>
              <a:spLocks noChangeShapeType="1"/>
            </p:cNvSpPr>
            <p:nvPr/>
          </p:nvSpPr>
          <p:spPr bwMode="auto">
            <a:xfrm flipV="1">
              <a:off x="1143000" y="3722688"/>
              <a:ext cx="457200" cy="469900"/>
            </a:xfrm>
            <a:prstGeom prst="line">
              <a:avLst/>
            </a:prstGeom>
            <a:noFill/>
            <a:ln w="936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30" name="Line 26"/>
            <p:cNvSpPr>
              <a:spLocks noChangeShapeType="1"/>
            </p:cNvSpPr>
            <p:nvPr/>
          </p:nvSpPr>
          <p:spPr bwMode="auto">
            <a:xfrm flipV="1">
              <a:off x="457200" y="3422650"/>
              <a:ext cx="685800" cy="1155700"/>
            </a:xfrm>
            <a:prstGeom prst="line">
              <a:avLst/>
            </a:prstGeom>
            <a:noFill/>
            <a:ln w="936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31" name="Line 27"/>
            <p:cNvSpPr>
              <a:spLocks noChangeShapeType="1"/>
            </p:cNvSpPr>
            <p:nvPr/>
          </p:nvSpPr>
          <p:spPr bwMode="auto">
            <a:xfrm flipH="1" flipV="1">
              <a:off x="6851650" y="3651250"/>
              <a:ext cx="241300" cy="469900"/>
            </a:xfrm>
            <a:prstGeom prst="line">
              <a:avLst/>
            </a:prstGeom>
            <a:noFill/>
            <a:ln w="936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32" name="Line 28"/>
            <p:cNvSpPr>
              <a:spLocks noChangeShapeType="1"/>
            </p:cNvSpPr>
            <p:nvPr/>
          </p:nvSpPr>
          <p:spPr bwMode="auto">
            <a:xfrm flipH="1" flipV="1">
              <a:off x="7766050" y="3230563"/>
              <a:ext cx="698500" cy="1384300"/>
            </a:xfrm>
            <a:prstGeom prst="line">
              <a:avLst/>
            </a:prstGeom>
            <a:noFill/>
            <a:ln w="9360">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grpSp>
      <p:pic>
        <p:nvPicPr>
          <p:cNvPr id="33"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794207" y="4187091"/>
            <a:ext cx="5480684" cy="1942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0586040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3413" y="1764959"/>
            <a:ext cx="8042276" cy="1336956"/>
          </a:xfrm>
        </p:spPr>
        <p:txBody>
          <a:bodyPr/>
          <a:lstStyle/>
          <a:p>
            <a:r>
              <a:rPr lang="en-US" b="1" i="1" dirty="0" smtClean="0"/>
              <a:t>Thank you!</a:t>
            </a:r>
            <a:endParaRPr lang="en-US" b="1" i="1" dirty="0"/>
          </a:p>
        </p:txBody>
      </p:sp>
      <p:sp>
        <p:nvSpPr>
          <p:cNvPr id="4" name="Slide Number Placeholder 3"/>
          <p:cNvSpPr>
            <a:spLocks noGrp="1"/>
          </p:cNvSpPr>
          <p:nvPr>
            <p:ph type="sldNum" sz="quarter" idx="12"/>
          </p:nvPr>
        </p:nvSpPr>
        <p:spPr/>
        <p:txBody>
          <a:bodyPr/>
          <a:lstStyle/>
          <a:p>
            <a:fld id="{25DE792E-2623-444D-B161-6A202EE3BC41}" type="slidenum">
              <a:rPr lang="en-US" smtClean="0"/>
              <a:t>53</a:t>
            </a:fld>
            <a:endParaRPr lang="en-US"/>
          </a:p>
        </p:txBody>
      </p:sp>
      <p:sp>
        <p:nvSpPr>
          <p:cNvPr id="3" name="Date Placeholder 2"/>
          <p:cNvSpPr>
            <a:spLocks noGrp="1"/>
          </p:cNvSpPr>
          <p:nvPr>
            <p:ph type="dt" sz="half" idx="10"/>
          </p:nvPr>
        </p:nvSpPr>
        <p:spPr/>
        <p:txBody>
          <a:bodyPr/>
          <a:lstStyle/>
          <a:p>
            <a:r>
              <a:rPr lang="fr-CH" smtClean="0"/>
              <a:t>07/12/16</a:t>
            </a:r>
            <a:endParaRPr lang="en-US"/>
          </a:p>
        </p:txBody>
      </p:sp>
      <p:sp>
        <p:nvSpPr>
          <p:cNvPr id="5" name="Footer Placeholder 4"/>
          <p:cNvSpPr>
            <a:spLocks noGrp="1"/>
          </p:cNvSpPr>
          <p:nvPr>
            <p:ph type="ftr" sz="quarter" idx="11"/>
          </p:nvPr>
        </p:nvSpPr>
        <p:spPr/>
        <p:txBody>
          <a:bodyPr/>
          <a:lstStyle/>
          <a:p>
            <a:r>
              <a:rPr lang="en-US" smtClean="0"/>
              <a:t>6th Egyptian School</a:t>
            </a:r>
            <a:endParaRPr lang="en-US"/>
          </a:p>
        </p:txBody>
      </p:sp>
    </p:spTree>
    <p:extLst>
      <p:ext uri="{BB962C8B-B14F-4D97-AF65-F5344CB8AC3E}">
        <p14:creationId xmlns:p14="http://schemas.microsoft.com/office/powerpoint/2010/main" val="14427359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quarter" idx="10"/>
          </p:nvPr>
        </p:nvSpPr>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fr-CH" smtClean="0">
                <a:solidFill>
                  <a:srgbClr val="898989"/>
                </a:solidFill>
                <a:latin typeface="Calibri" charset="0"/>
              </a:rPr>
              <a:t>07/12/16</a:t>
            </a:r>
            <a:endParaRPr lang="en-US">
              <a:solidFill>
                <a:srgbClr val="898989"/>
              </a:solidFill>
              <a:latin typeface="Calibri" charset="0"/>
            </a:endParaRPr>
          </a:p>
        </p:txBody>
      </p:sp>
      <p:sp>
        <p:nvSpPr>
          <p:cNvPr id="4" name="Slide Number Placeholder 3"/>
          <p:cNvSpPr>
            <a:spLocks noGrp="1"/>
          </p:cNvSpPr>
          <p:nvPr>
            <p:ph type="sldNum" sz="quarter" idx="12"/>
          </p:nvPr>
        </p:nvSpPr>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89EEF316-5D78-2044-AEE9-70E0CB384EB7}" type="slidenum">
              <a:rPr lang="en-US">
                <a:solidFill>
                  <a:srgbClr val="898989"/>
                </a:solidFill>
                <a:latin typeface="Calibri" charset="0"/>
              </a:rPr>
              <a:pPr eaLnBrk="1" hangingPunct="1"/>
              <a:t>6</a:t>
            </a:fld>
            <a:endParaRPr lang="en-US">
              <a:solidFill>
                <a:srgbClr val="898989"/>
              </a:solidFill>
              <a:latin typeface="Calibri" charset="0"/>
            </a:endParaRPr>
          </a:p>
        </p:txBody>
      </p:sp>
      <p:pic>
        <p:nvPicPr>
          <p:cNvPr id="9221" name="Picture 4" descr="spark_chamb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752600"/>
            <a:ext cx="3316288"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2" name="Picture 6" descr="muon_neu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6200" y="1600200"/>
            <a:ext cx="4572000" cy="3754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3" name="TextBox 6"/>
          <p:cNvSpPr txBox="1">
            <a:spLocks noChangeArrowheads="1"/>
          </p:cNvSpPr>
          <p:nvPr/>
        </p:nvSpPr>
        <p:spPr bwMode="auto">
          <a:xfrm>
            <a:off x="0" y="0"/>
            <a:ext cx="9144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800" b="1">
                <a:solidFill>
                  <a:srgbClr val="FF0000"/>
                </a:solidFill>
                <a:cs typeface="Arial" charset="0"/>
              </a:rPr>
              <a:t>Spark Chamber, 1960ies</a:t>
            </a:r>
          </a:p>
        </p:txBody>
      </p:sp>
      <p:sp>
        <p:nvSpPr>
          <p:cNvPr id="9224" name="Rectangle 7"/>
          <p:cNvSpPr>
            <a:spLocks noChangeArrowheads="1"/>
          </p:cNvSpPr>
          <p:nvPr/>
        </p:nvSpPr>
        <p:spPr bwMode="auto">
          <a:xfrm>
            <a:off x="76200" y="533400"/>
            <a:ext cx="9144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a:solidFill>
                  <a:srgbClr val="002060"/>
                </a:solidFill>
              </a:rPr>
              <a:t>Charges create </a:t>
            </a:r>
            <a:r>
              <a:rPr lang="ja-JP" altLang="en-US" b="1">
                <a:solidFill>
                  <a:srgbClr val="002060"/>
                </a:solidFill>
              </a:rPr>
              <a:t>‘</a:t>
            </a:r>
            <a:r>
              <a:rPr lang="en-US" b="1">
                <a:solidFill>
                  <a:srgbClr val="002060"/>
                </a:solidFill>
              </a:rPr>
              <a:t>conductive channel</a:t>
            </a:r>
            <a:r>
              <a:rPr lang="ja-JP" altLang="en-US" b="1">
                <a:solidFill>
                  <a:srgbClr val="002060"/>
                </a:solidFill>
              </a:rPr>
              <a:t>’</a:t>
            </a:r>
            <a:r>
              <a:rPr lang="en-US" b="1">
                <a:solidFill>
                  <a:srgbClr val="002060"/>
                </a:solidFill>
              </a:rPr>
              <a:t> which initiates a spark in case HV is applied.</a:t>
            </a:r>
          </a:p>
        </p:txBody>
      </p:sp>
      <p:sp>
        <p:nvSpPr>
          <p:cNvPr id="9225" name="Text Box 6"/>
          <p:cNvSpPr txBox="1">
            <a:spLocks noChangeArrowheads="1"/>
          </p:cNvSpPr>
          <p:nvPr/>
        </p:nvSpPr>
        <p:spPr bwMode="auto">
          <a:xfrm>
            <a:off x="4114800" y="5486400"/>
            <a:ext cx="40862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b="1">
                <a:solidFill>
                  <a:srgbClr val="006600"/>
                </a:solidFill>
              </a:rPr>
              <a:t>Discovery of the Muon Neutrino 1960ies</a:t>
            </a:r>
          </a:p>
        </p:txBody>
      </p:sp>
      <p:sp>
        <p:nvSpPr>
          <p:cNvPr id="3" name="Footer Placeholder 2"/>
          <p:cNvSpPr>
            <a:spLocks noGrp="1"/>
          </p:cNvSpPr>
          <p:nvPr>
            <p:ph type="ftr" sz="quarter" idx="11"/>
          </p:nvPr>
        </p:nvSpPr>
        <p:spPr/>
        <p:txBody>
          <a:bodyPr/>
          <a:lstStyle/>
          <a:p>
            <a:r>
              <a:rPr lang="en-US" smtClean="0"/>
              <a:t>6th Egyptian School</a:t>
            </a:r>
            <a:endParaRPr lang="en-US"/>
          </a:p>
        </p:txBody>
      </p:sp>
    </p:spTree>
    <p:extLst>
      <p:ext uri="{BB962C8B-B14F-4D97-AF65-F5344CB8AC3E}">
        <p14:creationId xmlns:p14="http://schemas.microsoft.com/office/powerpoint/2010/main" val="314998101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12"/>
          <p:cNvSpPr txBox="1">
            <a:spLocks noChangeArrowheads="1"/>
          </p:cNvSpPr>
          <p:nvPr/>
        </p:nvSpPr>
        <p:spPr bwMode="auto">
          <a:xfrm>
            <a:off x="228600" y="1066800"/>
            <a:ext cx="85344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nSpc>
                <a:spcPct val="90000"/>
              </a:lnSpc>
              <a:spcBef>
                <a:spcPct val="30000"/>
              </a:spcBef>
              <a:buClr>
                <a:srgbClr val="008000"/>
              </a:buClr>
              <a:buSzPct val="70000"/>
              <a:buFont typeface="Wingdings" charset="0"/>
              <a:buNone/>
            </a:pPr>
            <a:r>
              <a:rPr lang="en-US" sz="1500" b="1">
                <a:solidFill>
                  <a:srgbClr val="002060"/>
                </a:solidFill>
              </a:rPr>
              <a:t>A point charge q at a distance z</a:t>
            </a:r>
            <a:r>
              <a:rPr lang="en-US" sz="1500" b="1" baseline="-25000">
                <a:solidFill>
                  <a:srgbClr val="002060"/>
                </a:solidFill>
              </a:rPr>
              <a:t>0 </a:t>
            </a:r>
            <a:r>
              <a:rPr lang="en-US" sz="1500" b="1">
                <a:solidFill>
                  <a:srgbClr val="002060"/>
                </a:solidFill>
              </a:rPr>
              <a:t> above a grounded metal plate </a:t>
            </a:r>
            <a:r>
              <a:rPr lang="ja-JP" altLang="en-US" sz="1500" b="1">
                <a:solidFill>
                  <a:srgbClr val="002060"/>
                </a:solidFill>
              </a:rPr>
              <a:t>‘</a:t>
            </a:r>
            <a:r>
              <a:rPr lang="en-US" sz="1500" b="1">
                <a:solidFill>
                  <a:srgbClr val="002060"/>
                </a:solidFill>
              </a:rPr>
              <a:t>induces</a:t>
            </a:r>
            <a:r>
              <a:rPr lang="ja-JP" altLang="en-US" sz="1500" b="1">
                <a:solidFill>
                  <a:srgbClr val="002060"/>
                </a:solidFill>
              </a:rPr>
              <a:t>’</a:t>
            </a:r>
            <a:r>
              <a:rPr lang="en-US" sz="1500" b="1">
                <a:solidFill>
                  <a:srgbClr val="002060"/>
                </a:solidFill>
              </a:rPr>
              <a:t> a surface charge. </a:t>
            </a:r>
          </a:p>
        </p:txBody>
      </p:sp>
      <p:sp>
        <p:nvSpPr>
          <p:cNvPr id="48154" name="Slide Number Placeholder 25"/>
          <p:cNvSpPr>
            <a:spLocks noGrp="1"/>
          </p:cNvSpPr>
          <p:nvPr>
            <p:ph type="sldNum" sz="quarter" idx="12"/>
          </p:nvPr>
        </p:nvSpPr>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227D28BA-3A15-2D42-BFA2-98A0443F9094}" type="slidenum">
              <a:rPr lang="en-US">
                <a:solidFill>
                  <a:srgbClr val="898989"/>
                </a:solidFill>
              </a:rPr>
              <a:pPr eaLnBrk="1" hangingPunct="1"/>
              <a:t>7</a:t>
            </a:fld>
            <a:endParaRPr lang="en-US">
              <a:solidFill>
                <a:srgbClr val="898989"/>
              </a:solidFill>
            </a:endParaRPr>
          </a:p>
        </p:txBody>
      </p:sp>
      <p:sp>
        <p:nvSpPr>
          <p:cNvPr id="14341" name="TextBox 26"/>
          <p:cNvSpPr txBox="1">
            <a:spLocks noChangeArrowheads="1"/>
          </p:cNvSpPr>
          <p:nvPr/>
        </p:nvSpPr>
        <p:spPr bwMode="auto">
          <a:xfrm>
            <a:off x="0" y="152400"/>
            <a:ext cx="9144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800" b="1">
                <a:solidFill>
                  <a:srgbClr val="FF0000"/>
                </a:solidFill>
                <a:cs typeface="Arial" charset="0"/>
              </a:rPr>
              <a:t>Induced Charges</a:t>
            </a:r>
          </a:p>
        </p:txBody>
      </p:sp>
      <p:grpSp>
        <p:nvGrpSpPr>
          <p:cNvPr id="14342" name="Group 50"/>
          <p:cNvGrpSpPr>
            <a:grpSpLocks/>
          </p:cNvGrpSpPr>
          <p:nvPr/>
        </p:nvGrpSpPr>
        <p:grpSpPr bwMode="auto">
          <a:xfrm>
            <a:off x="228600" y="2286000"/>
            <a:ext cx="8229600" cy="3014663"/>
            <a:chOff x="228600" y="2286000"/>
            <a:chExt cx="8229600" cy="3014365"/>
          </a:xfrm>
        </p:grpSpPr>
        <p:sp>
          <p:nvSpPr>
            <p:cNvPr id="14343" name="Line 4"/>
            <p:cNvSpPr>
              <a:spLocks noChangeShapeType="1"/>
            </p:cNvSpPr>
            <p:nvPr/>
          </p:nvSpPr>
          <p:spPr bwMode="auto">
            <a:xfrm>
              <a:off x="1295400" y="3471565"/>
              <a:ext cx="152400" cy="762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lIns="92075" tIns="46038" rIns="92075" bIns="46038"/>
            <a:lstStyle/>
            <a:p>
              <a:endParaRPr lang="en-US"/>
            </a:p>
          </p:txBody>
        </p:sp>
        <p:sp>
          <p:nvSpPr>
            <p:cNvPr id="14344" name="Freeform 5"/>
            <p:cNvSpPr>
              <a:spLocks/>
            </p:cNvSpPr>
            <p:nvPr/>
          </p:nvSpPr>
          <p:spPr bwMode="auto">
            <a:xfrm>
              <a:off x="1066800" y="3319165"/>
              <a:ext cx="1289050" cy="1944688"/>
            </a:xfrm>
            <a:custGeom>
              <a:avLst/>
              <a:gdLst>
                <a:gd name="T0" fmla="*/ 2147483647 w 812"/>
                <a:gd name="T1" fmla="*/ 2147483647 h 1225"/>
                <a:gd name="T2" fmla="*/ 2147483647 w 812"/>
                <a:gd name="T3" fmla="*/ 0 h 1225"/>
                <a:gd name="T4" fmla="*/ 2147483647 w 812"/>
                <a:gd name="T5" fmla="*/ 2147483647 h 1225"/>
                <a:gd name="T6" fmla="*/ 2147483647 w 812"/>
                <a:gd name="T7" fmla="*/ 2147483647 h 1225"/>
                <a:gd name="T8" fmla="*/ 2147483647 w 812"/>
                <a:gd name="T9" fmla="*/ 2147483647 h 1225"/>
                <a:gd name="T10" fmla="*/ 2147483647 w 812"/>
                <a:gd name="T11" fmla="*/ 2147483647 h 1225"/>
                <a:gd name="T12" fmla="*/ 2147483647 w 812"/>
                <a:gd name="T13" fmla="*/ 2147483647 h 1225"/>
                <a:gd name="T14" fmla="*/ 2147483647 w 812"/>
                <a:gd name="T15" fmla="*/ 2147483647 h 1225"/>
                <a:gd name="T16" fmla="*/ 2147483647 w 812"/>
                <a:gd name="T17" fmla="*/ 2147483647 h 1225"/>
                <a:gd name="T18" fmla="*/ 0 w 812"/>
                <a:gd name="T19" fmla="*/ 2147483647 h 1225"/>
                <a:gd name="T20" fmla="*/ 2147483647 w 812"/>
                <a:gd name="T21" fmla="*/ 2147483647 h 1225"/>
                <a:gd name="T22" fmla="*/ 0 w 812"/>
                <a:gd name="T23" fmla="*/ 2147483647 h 122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12"/>
                <a:gd name="T37" fmla="*/ 0 h 1225"/>
                <a:gd name="T38" fmla="*/ 812 w 812"/>
                <a:gd name="T39" fmla="*/ 1225 h 122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12" h="1225">
                  <a:moveTo>
                    <a:pt x="812" y="57"/>
                  </a:moveTo>
                  <a:cubicBezTo>
                    <a:pt x="760" y="17"/>
                    <a:pt x="716" y="10"/>
                    <a:pt x="651" y="0"/>
                  </a:cubicBezTo>
                  <a:cubicBezTo>
                    <a:pt x="546" y="11"/>
                    <a:pt x="450" y="49"/>
                    <a:pt x="349" y="76"/>
                  </a:cubicBezTo>
                  <a:cubicBezTo>
                    <a:pt x="317" y="97"/>
                    <a:pt x="301" y="124"/>
                    <a:pt x="274" y="151"/>
                  </a:cubicBezTo>
                  <a:cubicBezTo>
                    <a:pt x="258" y="196"/>
                    <a:pt x="234" y="243"/>
                    <a:pt x="207" y="283"/>
                  </a:cubicBezTo>
                  <a:cubicBezTo>
                    <a:pt x="181" y="393"/>
                    <a:pt x="218" y="258"/>
                    <a:pt x="179" y="349"/>
                  </a:cubicBezTo>
                  <a:cubicBezTo>
                    <a:pt x="164" y="385"/>
                    <a:pt x="157" y="427"/>
                    <a:pt x="141" y="463"/>
                  </a:cubicBezTo>
                  <a:cubicBezTo>
                    <a:pt x="131" y="486"/>
                    <a:pt x="115" y="506"/>
                    <a:pt x="104" y="529"/>
                  </a:cubicBezTo>
                  <a:cubicBezTo>
                    <a:pt x="88" y="604"/>
                    <a:pt x="61" y="671"/>
                    <a:pt x="47" y="746"/>
                  </a:cubicBezTo>
                  <a:cubicBezTo>
                    <a:pt x="42" y="866"/>
                    <a:pt x="62" y="963"/>
                    <a:pt x="0" y="1058"/>
                  </a:cubicBezTo>
                  <a:cubicBezTo>
                    <a:pt x="6" y="1106"/>
                    <a:pt x="14" y="1136"/>
                    <a:pt x="28" y="1180"/>
                  </a:cubicBezTo>
                  <a:cubicBezTo>
                    <a:pt x="17" y="1225"/>
                    <a:pt x="31" y="1224"/>
                    <a:pt x="0" y="1209"/>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2075" tIns="46038" rIns="92075" bIns="46038"/>
            <a:lstStyle/>
            <a:p>
              <a:endParaRPr lang="en-US"/>
            </a:p>
          </p:txBody>
        </p:sp>
        <p:sp>
          <p:nvSpPr>
            <p:cNvPr id="14345" name="Line 6"/>
            <p:cNvSpPr>
              <a:spLocks noChangeShapeType="1"/>
            </p:cNvSpPr>
            <p:nvPr/>
          </p:nvSpPr>
          <p:spPr bwMode="auto">
            <a:xfrm>
              <a:off x="228600" y="4385965"/>
              <a:ext cx="8229600" cy="1588"/>
            </a:xfrm>
            <a:prstGeom prst="line">
              <a:avLst/>
            </a:prstGeom>
            <a:noFill/>
            <a:ln w="12700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14346" name="Oval 8"/>
            <p:cNvSpPr>
              <a:spLocks noChangeArrowheads="1"/>
            </p:cNvSpPr>
            <p:nvPr/>
          </p:nvSpPr>
          <p:spPr bwMode="auto">
            <a:xfrm>
              <a:off x="4267200" y="2404765"/>
              <a:ext cx="228600" cy="228600"/>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p>
              <a:endParaRPr lang="en-US">
                <a:solidFill>
                  <a:srgbClr val="FF0000"/>
                </a:solidFill>
              </a:endParaRPr>
            </a:p>
          </p:txBody>
        </p:sp>
        <p:sp>
          <p:nvSpPr>
            <p:cNvPr id="14347" name="Text Box 10"/>
            <p:cNvSpPr txBox="1">
              <a:spLocks noChangeArrowheads="1"/>
            </p:cNvSpPr>
            <p:nvPr/>
          </p:nvSpPr>
          <p:spPr bwMode="auto">
            <a:xfrm>
              <a:off x="4648200" y="2328565"/>
              <a:ext cx="369888"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nSpc>
                  <a:spcPct val="90000"/>
                </a:lnSpc>
                <a:spcBef>
                  <a:spcPct val="30000"/>
                </a:spcBef>
                <a:buClr>
                  <a:srgbClr val="008000"/>
                </a:buClr>
                <a:buSzPct val="70000"/>
                <a:buFont typeface="Wingdings" charset="0"/>
                <a:buNone/>
              </a:pPr>
              <a:r>
                <a:rPr lang="en-US" sz="2400" b="1"/>
                <a:t>q</a:t>
              </a:r>
            </a:p>
          </p:txBody>
        </p:sp>
        <p:sp>
          <p:nvSpPr>
            <p:cNvPr id="14348" name="Line 15"/>
            <p:cNvSpPr>
              <a:spLocks noChangeShapeType="1"/>
            </p:cNvSpPr>
            <p:nvPr/>
          </p:nvSpPr>
          <p:spPr bwMode="auto">
            <a:xfrm>
              <a:off x="4191000" y="5147965"/>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14349" name="Line 16"/>
            <p:cNvSpPr>
              <a:spLocks noChangeShapeType="1"/>
            </p:cNvSpPr>
            <p:nvPr/>
          </p:nvSpPr>
          <p:spPr bwMode="auto">
            <a:xfrm>
              <a:off x="4343400" y="4385965"/>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14350" name="Line 17"/>
            <p:cNvSpPr>
              <a:spLocks noChangeShapeType="1"/>
            </p:cNvSpPr>
            <p:nvPr/>
          </p:nvSpPr>
          <p:spPr bwMode="auto">
            <a:xfrm>
              <a:off x="4191000" y="5147965"/>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14351" name="Line 18"/>
            <p:cNvSpPr>
              <a:spLocks noChangeShapeType="1"/>
            </p:cNvSpPr>
            <p:nvPr/>
          </p:nvSpPr>
          <p:spPr bwMode="auto">
            <a:xfrm>
              <a:off x="4267200" y="5224165"/>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14352" name="Line 19"/>
            <p:cNvSpPr>
              <a:spLocks noChangeShapeType="1"/>
            </p:cNvSpPr>
            <p:nvPr/>
          </p:nvSpPr>
          <p:spPr bwMode="auto">
            <a:xfrm>
              <a:off x="4343400" y="5300365"/>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14353" name="Text Box 24"/>
            <p:cNvSpPr txBox="1">
              <a:spLocks noChangeArrowheads="1"/>
            </p:cNvSpPr>
            <p:nvPr/>
          </p:nvSpPr>
          <p:spPr bwMode="auto">
            <a:xfrm>
              <a:off x="6994525" y="3279478"/>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endParaRPr lang="en-US"/>
            </a:p>
          </p:txBody>
        </p:sp>
        <p:grpSp>
          <p:nvGrpSpPr>
            <p:cNvPr id="14354" name="Group 36"/>
            <p:cNvGrpSpPr>
              <a:grpSpLocks/>
            </p:cNvGrpSpPr>
            <p:nvPr/>
          </p:nvGrpSpPr>
          <p:grpSpPr bwMode="auto">
            <a:xfrm>
              <a:off x="228600" y="3395365"/>
              <a:ext cx="8212137" cy="855664"/>
              <a:chOff x="214313" y="3854453"/>
              <a:chExt cx="8212137" cy="855664"/>
            </a:xfrm>
          </p:grpSpPr>
          <p:sp>
            <p:nvSpPr>
              <p:cNvPr id="131080" name="Freeform 8"/>
              <p:cNvSpPr>
                <a:spLocks/>
              </p:cNvSpPr>
              <p:nvPr/>
            </p:nvSpPr>
            <p:spPr bwMode="auto">
              <a:xfrm>
                <a:off x="214313" y="3854453"/>
                <a:ext cx="4770438" cy="855664"/>
              </a:xfrm>
              <a:custGeom>
                <a:avLst/>
                <a:gdLst>
                  <a:gd name="T0" fmla="*/ 0 w 3005"/>
                  <a:gd name="T1" fmla="*/ 539 h 539"/>
                  <a:gd name="T2" fmla="*/ 99 w 3005"/>
                  <a:gd name="T3" fmla="*/ 539 h 539"/>
                  <a:gd name="T4" fmla="*/ 212 w 3005"/>
                  <a:gd name="T5" fmla="*/ 539 h 539"/>
                  <a:gd name="T6" fmla="*/ 326 w 3005"/>
                  <a:gd name="T7" fmla="*/ 539 h 539"/>
                  <a:gd name="T8" fmla="*/ 439 w 3005"/>
                  <a:gd name="T9" fmla="*/ 539 h 539"/>
                  <a:gd name="T10" fmla="*/ 645 w 3005"/>
                  <a:gd name="T11" fmla="*/ 539 h 539"/>
                  <a:gd name="T12" fmla="*/ 758 w 3005"/>
                  <a:gd name="T13" fmla="*/ 539 h 539"/>
                  <a:gd name="T14" fmla="*/ 857 w 3005"/>
                  <a:gd name="T15" fmla="*/ 532 h 539"/>
                  <a:gd name="T16" fmla="*/ 963 w 3005"/>
                  <a:gd name="T17" fmla="*/ 532 h 539"/>
                  <a:gd name="T18" fmla="*/ 1077 w 3005"/>
                  <a:gd name="T19" fmla="*/ 532 h 539"/>
                  <a:gd name="T20" fmla="*/ 1183 w 3005"/>
                  <a:gd name="T21" fmla="*/ 532 h 539"/>
                  <a:gd name="T22" fmla="*/ 1297 w 3005"/>
                  <a:gd name="T23" fmla="*/ 525 h 539"/>
                  <a:gd name="T24" fmla="*/ 1403 w 3005"/>
                  <a:gd name="T25" fmla="*/ 518 h 539"/>
                  <a:gd name="T26" fmla="*/ 1502 w 3005"/>
                  <a:gd name="T27" fmla="*/ 518 h 539"/>
                  <a:gd name="T28" fmla="*/ 1608 w 3005"/>
                  <a:gd name="T29" fmla="*/ 503 h 539"/>
                  <a:gd name="T30" fmla="*/ 1715 w 3005"/>
                  <a:gd name="T31" fmla="*/ 496 h 539"/>
                  <a:gd name="T32" fmla="*/ 1764 w 3005"/>
                  <a:gd name="T33" fmla="*/ 489 h 539"/>
                  <a:gd name="T34" fmla="*/ 1814 w 3005"/>
                  <a:gd name="T35" fmla="*/ 482 h 539"/>
                  <a:gd name="T36" fmla="*/ 1871 w 3005"/>
                  <a:gd name="T37" fmla="*/ 468 h 539"/>
                  <a:gd name="T38" fmla="*/ 1927 w 3005"/>
                  <a:gd name="T39" fmla="*/ 454 h 539"/>
                  <a:gd name="T40" fmla="*/ 1984 w 3005"/>
                  <a:gd name="T41" fmla="*/ 440 h 539"/>
                  <a:gd name="T42" fmla="*/ 2041 w 3005"/>
                  <a:gd name="T43" fmla="*/ 411 h 539"/>
                  <a:gd name="T44" fmla="*/ 2140 w 3005"/>
                  <a:gd name="T45" fmla="*/ 362 h 539"/>
                  <a:gd name="T46" fmla="*/ 2190 w 3005"/>
                  <a:gd name="T47" fmla="*/ 326 h 539"/>
                  <a:gd name="T48" fmla="*/ 2246 w 3005"/>
                  <a:gd name="T49" fmla="*/ 277 h 539"/>
                  <a:gd name="T50" fmla="*/ 2360 w 3005"/>
                  <a:gd name="T51" fmla="*/ 163 h 539"/>
                  <a:gd name="T52" fmla="*/ 2423 w 3005"/>
                  <a:gd name="T53" fmla="*/ 99 h 539"/>
                  <a:gd name="T54" fmla="*/ 2480 w 3005"/>
                  <a:gd name="T55" fmla="*/ 50 h 539"/>
                  <a:gd name="T56" fmla="*/ 2501 w 3005"/>
                  <a:gd name="T57" fmla="*/ 29 h 539"/>
                  <a:gd name="T58" fmla="*/ 2530 w 3005"/>
                  <a:gd name="T59" fmla="*/ 14 h 539"/>
                  <a:gd name="T60" fmla="*/ 2544 w 3005"/>
                  <a:gd name="T61" fmla="*/ 7 h 539"/>
                  <a:gd name="T62" fmla="*/ 2551 w 3005"/>
                  <a:gd name="T63" fmla="*/ 7 h 539"/>
                  <a:gd name="T64" fmla="*/ 2558 w 3005"/>
                  <a:gd name="T65" fmla="*/ 0 h 539"/>
                  <a:gd name="T66" fmla="*/ 2565 w 3005"/>
                  <a:gd name="T67" fmla="*/ 0 h 539"/>
                  <a:gd name="T68" fmla="*/ 2572 w 3005"/>
                  <a:gd name="T69" fmla="*/ 0 h 539"/>
                  <a:gd name="T70" fmla="*/ 2579 w 3005"/>
                  <a:gd name="T71" fmla="*/ 0 h 539"/>
                  <a:gd name="T72" fmla="*/ 2579 w 3005"/>
                  <a:gd name="T73" fmla="*/ 0 h 539"/>
                  <a:gd name="T74" fmla="*/ 2586 w 3005"/>
                  <a:gd name="T75" fmla="*/ 0 h 539"/>
                  <a:gd name="T76" fmla="*/ 2594 w 3005"/>
                  <a:gd name="T77" fmla="*/ 0 h 539"/>
                  <a:gd name="T78" fmla="*/ 2601 w 3005"/>
                  <a:gd name="T79" fmla="*/ 0 h 539"/>
                  <a:gd name="T80" fmla="*/ 2608 w 3005"/>
                  <a:gd name="T81" fmla="*/ 0 h 539"/>
                  <a:gd name="T82" fmla="*/ 2615 w 3005"/>
                  <a:gd name="T83" fmla="*/ 0 h 539"/>
                  <a:gd name="T84" fmla="*/ 2622 w 3005"/>
                  <a:gd name="T85" fmla="*/ 7 h 539"/>
                  <a:gd name="T86" fmla="*/ 2636 w 3005"/>
                  <a:gd name="T87" fmla="*/ 7 h 539"/>
                  <a:gd name="T88" fmla="*/ 2657 w 3005"/>
                  <a:gd name="T89" fmla="*/ 22 h 539"/>
                  <a:gd name="T90" fmla="*/ 2686 w 3005"/>
                  <a:gd name="T91" fmla="*/ 36 h 539"/>
                  <a:gd name="T92" fmla="*/ 2742 w 3005"/>
                  <a:gd name="T93" fmla="*/ 92 h 539"/>
                  <a:gd name="T94" fmla="*/ 2792 w 3005"/>
                  <a:gd name="T95" fmla="*/ 142 h 539"/>
                  <a:gd name="T96" fmla="*/ 2898 w 3005"/>
                  <a:gd name="T97" fmla="*/ 248 h 539"/>
                  <a:gd name="T98" fmla="*/ 3005 w 3005"/>
                  <a:gd name="T99" fmla="*/ 340 h 53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005"/>
                  <a:gd name="T151" fmla="*/ 0 h 539"/>
                  <a:gd name="T152" fmla="*/ 3005 w 3005"/>
                  <a:gd name="T153" fmla="*/ 539 h 53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005" h="539">
                    <a:moveTo>
                      <a:pt x="0" y="539"/>
                    </a:moveTo>
                    <a:lnTo>
                      <a:pt x="99" y="539"/>
                    </a:lnTo>
                    <a:lnTo>
                      <a:pt x="212" y="539"/>
                    </a:lnTo>
                    <a:lnTo>
                      <a:pt x="326" y="539"/>
                    </a:lnTo>
                    <a:lnTo>
                      <a:pt x="439" y="539"/>
                    </a:lnTo>
                    <a:lnTo>
                      <a:pt x="645" y="539"/>
                    </a:lnTo>
                    <a:lnTo>
                      <a:pt x="758" y="539"/>
                    </a:lnTo>
                    <a:lnTo>
                      <a:pt x="857" y="532"/>
                    </a:lnTo>
                    <a:lnTo>
                      <a:pt x="963" y="532"/>
                    </a:lnTo>
                    <a:lnTo>
                      <a:pt x="1077" y="532"/>
                    </a:lnTo>
                    <a:lnTo>
                      <a:pt x="1183" y="532"/>
                    </a:lnTo>
                    <a:lnTo>
                      <a:pt x="1297" y="525"/>
                    </a:lnTo>
                    <a:lnTo>
                      <a:pt x="1403" y="518"/>
                    </a:lnTo>
                    <a:lnTo>
                      <a:pt x="1502" y="518"/>
                    </a:lnTo>
                    <a:lnTo>
                      <a:pt x="1608" y="503"/>
                    </a:lnTo>
                    <a:lnTo>
                      <a:pt x="1715" y="496"/>
                    </a:lnTo>
                    <a:lnTo>
                      <a:pt x="1764" y="489"/>
                    </a:lnTo>
                    <a:lnTo>
                      <a:pt x="1814" y="482"/>
                    </a:lnTo>
                    <a:lnTo>
                      <a:pt x="1871" y="468"/>
                    </a:lnTo>
                    <a:lnTo>
                      <a:pt x="1927" y="454"/>
                    </a:lnTo>
                    <a:lnTo>
                      <a:pt x="1984" y="440"/>
                    </a:lnTo>
                    <a:lnTo>
                      <a:pt x="2041" y="411"/>
                    </a:lnTo>
                    <a:lnTo>
                      <a:pt x="2140" y="362"/>
                    </a:lnTo>
                    <a:lnTo>
                      <a:pt x="2190" y="326"/>
                    </a:lnTo>
                    <a:lnTo>
                      <a:pt x="2246" y="277"/>
                    </a:lnTo>
                    <a:lnTo>
                      <a:pt x="2360" y="163"/>
                    </a:lnTo>
                    <a:lnTo>
                      <a:pt x="2423" y="99"/>
                    </a:lnTo>
                    <a:lnTo>
                      <a:pt x="2480" y="50"/>
                    </a:lnTo>
                    <a:lnTo>
                      <a:pt x="2501" y="29"/>
                    </a:lnTo>
                    <a:lnTo>
                      <a:pt x="2530" y="14"/>
                    </a:lnTo>
                    <a:lnTo>
                      <a:pt x="2544" y="7"/>
                    </a:lnTo>
                    <a:lnTo>
                      <a:pt x="2551" y="7"/>
                    </a:lnTo>
                    <a:lnTo>
                      <a:pt x="2558" y="0"/>
                    </a:lnTo>
                    <a:lnTo>
                      <a:pt x="2565" y="0"/>
                    </a:lnTo>
                    <a:lnTo>
                      <a:pt x="2572" y="0"/>
                    </a:lnTo>
                    <a:lnTo>
                      <a:pt x="2579" y="0"/>
                    </a:lnTo>
                    <a:lnTo>
                      <a:pt x="2586" y="0"/>
                    </a:lnTo>
                    <a:lnTo>
                      <a:pt x="2594" y="0"/>
                    </a:lnTo>
                    <a:lnTo>
                      <a:pt x="2601" y="0"/>
                    </a:lnTo>
                    <a:lnTo>
                      <a:pt x="2608" y="0"/>
                    </a:lnTo>
                    <a:lnTo>
                      <a:pt x="2615" y="0"/>
                    </a:lnTo>
                    <a:lnTo>
                      <a:pt x="2622" y="7"/>
                    </a:lnTo>
                    <a:lnTo>
                      <a:pt x="2636" y="7"/>
                    </a:lnTo>
                    <a:lnTo>
                      <a:pt x="2657" y="22"/>
                    </a:lnTo>
                    <a:lnTo>
                      <a:pt x="2686" y="36"/>
                    </a:lnTo>
                    <a:lnTo>
                      <a:pt x="2742" y="92"/>
                    </a:lnTo>
                    <a:lnTo>
                      <a:pt x="2792" y="142"/>
                    </a:lnTo>
                    <a:lnTo>
                      <a:pt x="2898" y="248"/>
                    </a:lnTo>
                    <a:lnTo>
                      <a:pt x="3005" y="340"/>
                    </a:lnTo>
                  </a:path>
                </a:pathLst>
              </a:custGeom>
              <a:noFill/>
              <a:ln w="38100">
                <a:solidFill>
                  <a:schemeClr val="accent1"/>
                </a:solidFill>
                <a:miter lim="800000"/>
                <a:headEnd/>
                <a:tailEnd/>
              </a:ln>
              <a:effectLst>
                <a:outerShdw blurRad="63500" dist="23000" dir="5400000" rotWithShape="0">
                  <a:srgbClr val="000000">
                    <a:alpha val="34999"/>
                  </a:srgbClr>
                </a:outerShdw>
              </a:effectLst>
              <a:extLst>
                <a:ext uri="{909E8E84-426E-40dd-AFC4-6F175D3DCCD1}">
                  <a14:hiddenFill xmlns:a14="http://schemas.microsoft.com/office/drawing/2010/main">
                    <a:solidFill>
                      <a:srgbClr val="FFFFFF"/>
                    </a:solidFill>
                  </a14:hiddenFill>
                </a:ext>
              </a:extLst>
            </p:spPr>
            <p:txBody>
              <a:bodyPr/>
              <a:lstStyle/>
              <a:p>
                <a:pPr>
                  <a:defRPr/>
                </a:pPr>
                <a:endParaRPr lang="en-US">
                  <a:latin typeface="+mn-lt"/>
                  <a:ea typeface="+mn-ea"/>
                </a:endParaRPr>
              </a:p>
            </p:txBody>
          </p:sp>
          <p:sp>
            <p:nvSpPr>
              <p:cNvPr id="131081" name="Freeform 9"/>
              <p:cNvSpPr>
                <a:spLocks/>
              </p:cNvSpPr>
              <p:nvPr/>
            </p:nvSpPr>
            <p:spPr bwMode="auto">
              <a:xfrm>
                <a:off x="4984750" y="4394204"/>
                <a:ext cx="3441700" cy="315913"/>
              </a:xfrm>
              <a:custGeom>
                <a:avLst/>
                <a:gdLst>
                  <a:gd name="T0" fmla="*/ 0 w 2168"/>
                  <a:gd name="T1" fmla="*/ 0 h 199"/>
                  <a:gd name="T2" fmla="*/ 56 w 2168"/>
                  <a:gd name="T3" fmla="*/ 36 h 199"/>
                  <a:gd name="T4" fmla="*/ 113 w 2168"/>
                  <a:gd name="T5" fmla="*/ 64 h 199"/>
                  <a:gd name="T6" fmla="*/ 226 w 2168"/>
                  <a:gd name="T7" fmla="*/ 107 h 199"/>
                  <a:gd name="T8" fmla="*/ 283 w 2168"/>
                  <a:gd name="T9" fmla="*/ 121 h 199"/>
                  <a:gd name="T10" fmla="*/ 333 w 2168"/>
                  <a:gd name="T11" fmla="*/ 135 h 199"/>
                  <a:gd name="T12" fmla="*/ 439 w 2168"/>
                  <a:gd name="T13" fmla="*/ 156 h 199"/>
                  <a:gd name="T14" fmla="*/ 489 w 2168"/>
                  <a:gd name="T15" fmla="*/ 156 h 199"/>
                  <a:gd name="T16" fmla="*/ 545 w 2168"/>
                  <a:gd name="T17" fmla="*/ 163 h 199"/>
                  <a:gd name="T18" fmla="*/ 644 w 2168"/>
                  <a:gd name="T19" fmla="*/ 170 h 199"/>
                  <a:gd name="T20" fmla="*/ 751 w 2168"/>
                  <a:gd name="T21" fmla="*/ 178 h 199"/>
                  <a:gd name="T22" fmla="*/ 850 w 2168"/>
                  <a:gd name="T23" fmla="*/ 185 h 199"/>
                  <a:gd name="T24" fmla="*/ 963 w 2168"/>
                  <a:gd name="T25" fmla="*/ 185 h 199"/>
                  <a:gd name="T26" fmla="*/ 1063 w 2168"/>
                  <a:gd name="T27" fmla="*/ 192 h 199"/>
                  <a:gd name="T28" fmla="*/ 1169 w 2168"/>
                  <a:gd name="T29" fmla="*/ 192 h 199"/>
                  <a:gd name="T30" fmla="*/ 1282 w 2168"/>
                  <a:gd name="T31" fmla="*/ 192 h 199"/>
                  <a:gd name="T32" fmla="*/ 1389 w 2168"/>
                  <a:gd name="T33" fmla="*/ 199 h 199"/>
                  <a:gd name="T34" fmla="*/ 1502 w 2168"/>
                  <a:gd name="T35" fmla="*/ 199 h 199"/>
                  <a:gd name="T36" fmla="*/ 1708 w 2168"/>
                  <a:gd name="T37" fmla="*/ 199 h 199"/>
                  <a:gd name="T38" fmla="*/ 1814 w 2168"/>
                  <a:gd name="T39" fmla="*/ 199 h 199"/>
                  <a:gd name="T40" fmla="*/ 1927 w 2168"/>
                  <a:gd name="T41" fmla="*/ 199 h 199"/>
                  <a:gd name="T42" fmla="*/ 2154 w 2168"/>
                  <a:gd name="T43" fmla="*/ 199 h 199"/>
                  <a:gd name="T44" fmla="*/ 2168 w 2168"/>
                  <a:gd name="T45" fmla="*/ 199 h 19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168"/>
                  <a:gd name="T70" fmla="*/ 0 h 199"/>
                  <a:gd name="T71" fmla="*/ 2168 w 2168"/>
                  <a:gd name="T72" fmla="*/ 199 h 19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168" h="199">
                    <a:moveTo>
                      <a:pt x="0" y="0"/>
                    </a:moveTo>
                    <a:lnTo>
                      <a:pt x="56" y="36"/>
                    </a:lnTo>
                    <a:lnTo>
                      <a:pt x="113" y="64"/>
                    </a:lnTo>
                    <a:lnTo>
                      <a:pt x="226" y="107"/>
                    </a:lnTo>
                    <a:lnTo>
                      <a:pt x="283" y="121"/>
                    </a:lnTo>
                    <a:lnTo>
                      <a:pt x="333" y="135"/>
                    </a:lnTo>
                    <a:lnTo>
                      <a:pt x="439" y="156"/>
                    </a:lnTo>
                    <a:lnTo>
                      <a:pt x="489" y="156"/>
                    </a:lnTo>
                    <a:lnTo>
                      <a:pt x="545" y="163"/>
                    </a:lnTo>
                    <a:lnTo>
                      <a:pt x="644" y="170"/>
                    </a:lnTo>
                    <a:lnTo>
                      <a:pt x="751" y="178"/>
                    </a:lnTo>
                    <a:lnTo>
                      <a:pt x="850" y="185"/>
                    </a:lnTo>
                    <a:lnTo>
                      <a:pt x="963" y="185"/>
                    </a:lnTo>
                    <a:lnTo>
                      <a:pt x="1063" y="192"/>
                    </a:lnTo>
                    <a:lnTo>
                      <a:pt x="1169" y="192"/>
                    </a:lnTo>
                    <a:lnTo>
                      <a:pt x="1282" y="192"/>
                    </a:lnTo>
                    <a:lnTo>
                      <a:pt x="1389" y="199"/>
                    </a:lnTo>
                    <a:lnTo>
                      <a:pt x="1502" y="199"/>
                    </a:lnTo>
                    <a:lnTo>
                      <a:pt x="1708" y="199"/>
                    </a:lnTo>
                    <a:lnTo>
                      <a:pt x="1814" y="199"/>
                    </a:lnTo>
                    <a:lnTo>
                      <a:pt x="1927" y="199"/>
                    </a:lnTo>
                    <a:lnTo>
                      <a:pt x="2154" y="199"/>
                    </a:lnTo>
                    <a:lnTo>
                      <a:pt x="2168" y="199"/>
                    </a:lnTo>
                  </a:path>
                </a:pathLst>
              </a:custGeom>
              <a:noFill/>
              <a:ln w="38100">
                <a:solidFill>
                  <a:schemeClr val="accent1"/>
                </a:solidFill>
                <a:miter lim="800000"/>
                <a:headEnd/>
                <a:tailEnd/>
              </a:ln>
              <a:effectLst>
                <a:outerShdw blurRad="63500" dist="23000" dir="5400000" rotWithShape="0">
                  <a:srgbClr val="000000">
                    <a:alpha val="34999"/>
                  </a:srgbClr>
                </a:outerShdw>
              </a:effectLst>
              <a:extLst>
                <a:ext uri="{909E8E84-426E-40dd-AFC4-6F175D3DCCD1}">
                  <a14:hiddenFill xmlns:a14="http://schemas.microsoft.com/office/drawing/2010/main">
                    <a:solidFill>
                      <a:srgbClr val="FFFFFF"/>
                    </a:solidFill>
                  </a14:hiddenFill>
                </a:ext>
              </a:extLst>
            </p:spPr>
            <p:txBody>
              <a:bodyPr/>
              <a:lstStyle/>
              <a:p>
                <a:pPr>
                  <a:defRPr/>
                </a:pPr>
                <a:endParaRPr lang="en-US">
                  <a:latin typeface="+mn-lt"/>
                  <a:ea typeface="+mn-ea"/>
                </a:endParaRPr>
              </a:p>
            </p:txBody>
          </p:sp>
        </p:grpSp>
        <p:cxnSp>
          <p:nvCxnSpPr>
            <p:cNvPr id="39" name="Straight Arrow Connector 38"/>
            <p:cNvCxnSpPr>
              <a:cxnSpLocks noChangeShapeType="1"/>
            </p:cNvCxnSpPr>
            <p:nvPr/>
          </p:nvCxnSpPr>
          <p:spPr bwMode="auto">
            <a:xfrm rot="5400000">
              <a:off x="4953000" y="3395365"/>
              <a:ext cx="1828800" cy="1588"/>
            </a:xfrm>
            <a:prstGeom prst="straightConnector1">
              <a:avLst/>
            </a:prstGeom>
            <a:noFill/>
            <a:ln w="25400">
              <a:solidFill>
                <a:schemeClr val="tx1"/>
              </a:solidFill>
              <a:round/>
              <a:headEnd type="arrow" w="med" len="me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14356" name="Rectangle 39"/>
            <p:cNvSpPr>
              <a:spLocks noChangeArrowheads="1"/>
            </p:cNvSpPr>
            <p:nvPr/>
          </p:nvSpPr>
          <p:spPr bwMode="auto">
            <a:xfrm>
              <a:off x="6019800" y="3090565"/>
              <a:ext cx="38504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t>z</a:t>
              </a:r>
              <a:r>
                <a:rPr lang="en-US" b="1" baseline="-25000"/>
                <a:t>0</a:t>
              </a:r>
              <a:endParaRPr lang="en-US"/>
            </a:p>
          </p:txBody>
        </p:sp>
        <p:sp>
          <p:nvSpPr>
            <p:cNvPr id="14357" name="TextBox 40"/>
            <p:cNvSpPr txBox="1">
              <a:spLocks noChangeArrowheads="1"/>
            </p:cNvSpPr>
            <p:nvPr/>
          </p:nvSpPr>
          <p:spPr bwMode="auto">
            <a:xfrm>
              <a:off x="3886200" y="2286000"/>
              <a:ext cx="3642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400">
                  <a:solidFill>
                    <a:srgbClr val="FF0000"/>
                  </a:solidFill>
                </a:rPr>
                <a:t>+</a:t>
              </a:r>
            </a:p>
          </p:txBody>
        </p:sp>
        <p:sp>
          <p:nvSpPr>
            <p:cNvPr id="14358" name="TextBox 41"/>
            <p:cNvSpPr txBox="1">
              <a:spLocks noChangeArrowheads="1"/>
            </p:cNvSpPr>
            <p:nvPr/>
          </p:nvSpPr>
          <p:spPr bwMode="auto">
            <a:xfrm>
              <a:off x="3810000" y="4004965"/>
              <a:ext cx="2872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400">
                  <a:solidFill>
                    <a:srgbClr val="00269E"/>
                  </a:solidFill>
                </a:rPr>
                <a:t>-</a:t>
              </a:r>
            </a:p>
          </p:txBody>
        </p:sp>
        <p:sp>
          <p:nvSpPr>
            <p:cNvPr id="14359" name="TextBox 42"/>
            <p:cNvSpPr txBox="1">
              <a:spLocks noChangeArrowheads="1"/>
            </p:cNvSpPr>
            <p:nvPr/>
          </p:nvSpPr>
          <p:spPr bwMode="auto">
            <a:xfrm>
              <a:off x="3429000" y="4004965"/>
              <a:ext cx="2872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400">
                  <a:solidFill>
                    <a:srgbClr val="00269E"/>
                  </a:solidFill>
                </a:rPr>
                <a:t>-</a:t>
              </a:r>
            </a:p>
          </p:txBody>
        </p:sp>
        <p:sp>
          <p:nvSpPr>
            <p:cNvPr id="14360" name="TextBox 43"/>
            <p:cNvSpPr txBox="1">
              <a:spLocks noChangeArrowheads="1"/>
            </p:cNvSpPr>
            <p:nvPr/>
          </p:nvSpPr>
          <p:spPr bwMode="auto">
            <a:xfrm>
              <a:off x="4038600" y="4004965"/>
              <a:ext cx="2872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400">
                  <a:solidFill>
                    <a:srgbClr val="00269E"/>
                  </a:solidFill>
                </a:rPr>
                <a:t>-</a:t>
              </a:r>
            </a:p>
          </p:txBody>
        </p:sp>
        <p:sp>
          <p:nvSpPr>
            <p:cNvPr id="14361" name="TextBox 44"/>
            <p:cNvSpPr txBox="1">
              <a:spLocks noChangeArrowheads="1"/>
            </p:cNvSpPr>
            <p:nvPr/>
          </p:nvSpPr>
          <p:spPr bwMode="auto">
            <a:xfrm>
              <a:off x="4894342" y="4004965"/>
              <a:ext cx="2872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400">
                  <a:solidFill>
                    <a:srgbClr val="00269E"/>
                  </a:solidFill>
                </a:rPr>
                <a:t>-</a:t>
              </a:r>
            </a:p>
          </p:txBody>
        </p:sp>
        <p:sp>
          <p:nvSpPr>
            <p:cNvPr id="14362" name="TextBox 45"/>
            <p:cNvSpPr txBox="1">
              <a:spLocks noChangeArrowheads="1"/>
            </p:cNvSpPr>
            <p:nvPr/>
          </p:nvSpPr>
          <p:spPr bwMode="auto">
            <a:xfrm>
              <a:off x="4191000" y="4004965"/>
              <a:ext cx="2872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400">
                  <a:solidFill>
                    <a:srgbClr val="00269E"/>
                  </a:solidFill>
                </a:rPr>
                <a:t>-</a:t>
              </a:r>
            </a:p>
          </p:txBody>
        </p:sp>
        <p:sp>
          <p:nvSpPr>
            <p:cNvPr id="14363" name="TextBox 46"/>
            <p:cNvSpPr txBox="1">
              <a:spLocks noChangeArrowheads="1"/>
            </p:cNvSpPr>
            <p:nvPr/>
          </p:nvSpPr>
          <p:spPr bwMode="auto">
            <a:xfrm>
              <a:off x="4572000" y="4004965"/>
              <a:ext cx="2872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400">
                  <a:solidFill>
                    <a:srgbClr val="00269E"/>
                  </a:solidFill>
                </a:rPr>
                <a:t>-</a:t>
              </a:r>
            </a:p>
          </p:txBody>
        </p:sp>
        <p:sp>
          <p:nvSpPr>
            <p:cNvPr id="14364" name="TextBox 47"/>
            <p:cNvSpPr txBox="1">
              <a:spLocks noChangeArrowheads="1"/>
            </p:cNvSpPr>
            <p:nvPr/>
          </p:nvSpPr>
          <p:spPr bwMode="auto">
            <a:xfrm>
              <a:off x="4343400" y="4004965"/>
              <a:ext cx="2872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400">
                  <a:solidFill>
                    <a:srgbClr val="00269E"/>
                  </a:solidFill>
                </a:rPr>
                <a:t>-</a:t>
              </a:r>
            </a:p>
          </p:txBody>
        </p:sp>
        <p:sp>
          <p:nvSpPr>
            <p:cNvPr id="14365" name="TextBox 48"/>
            <p:cNvSpPr txBox="1">
              <a:spLocks noChangeArrowheads="1"/>
            </p:cNvSpPr>
            <p:nvPr/>
          </p:nvSpPr>
          <p:spPr bwMode="auto">
            <a:xfrm>
              <a:off x="5503942" y="4004965"/>
              <a:ext cx="2872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400">
                  <a:solidFill>
                    <a:srgbClr val="00269E"/>
                  </a:solidFill>
                </a:rPr>
                <a:t>-</a:t>
              </a:r>
            </a:p>
          </p:txBody>
        </p:sp>
        <p:sp>
          <p:nvSpPr>
            <p:cNvPr id="14366" name="TextBox 49"/>
            <p:cNvSpPr txBox="1">
              <a:spLocks noChangeArrowheads="1"/>
            </p:cNvSpPr>
            <p:nvPr/>
          </p:nvSpPr>
          <p:spPr bwMode="auto">
            <a:xfrm>
              <a:off x="2895600" y="4004965"/>
              <a:ext cx="2872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400">
                  <a:solidFill>
                    <a:srgbClr val="00269E"/>
                  </a:solidFill>
                </a:rPr>
                <a:t>-</a:t>
              </a:r>
            </a:p>
          </p:txBody>
        </p:sp>
      </p:grpSp>
      <p:sp>
        <p:nvSpPr>
          <p:cNvPr id="2" name="Date Placeholder 1"/>
          <p:cNvSpPr>
            <a:spLocks noGrp="1"/>
          </p:cNvSpPr>
          <p:nvPr>
            <p:ph type="dt" sz="half" idx="10"/>
          </p:nvPr>
        </p:nvSpPr>
        <p:spPr/>
        <p:txBody>
          <a:bodyPr/>
          <a:lstStyle/>
          <a:p>
            <a:r>
              <a:rPr lang="fr-CH" smtClean="0"/>
              <a:t>07/12/16</a:t>
            </a:r>
            <a:endParaRPr lang="en-US"/>
          </a:p>
        </p:txBody>
      </p:sp>
      <p:sp>
        <p:nvSpPr>
          <p:cNvPr id="3" name="Footer Placeholder 2"/>
          <p:cNvSpPr>
            <a:spLocks noGrp="1"/>
          </p:cNvSpPr>
          <p:nvPr>
            <p:ph type="ftr" sz="quarter" idx="11"/>
          </p:nvPr>
        </p:nvSpPr>
        <p:spPr/>
        <p:txBody>
          <a:bodyPr/>
          <a:lstStyle/>
          <a:p>
            <a:r>
              <a:rPr lang="en-US" smtClean="0"/>
              <a:t>6th Egyptian School</a:t>
            </a:r>
            <a:endParaRPr lang="en-US"/>
          </a:p>
        </p:txBody>
      </p:sp>
    </p:spTree>
    <p:extLst>
      <p:ext uri="{BB962C8B-B14F-4D97-AF65-F5344CB8AC3E}">
        <p14:creationId xmlns:p14="http://schemas.microsoft.com/office/powerpoint/2010/main" val="372485622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Oval 8"/>
          <p:cNvSpPr>
            <a:spLocks noChangeArrowheads="1"/>
          </p:cNvSpPr>
          <p:nvPr/>
        </p:nvSpPr>
        <p:spPr bwMode="auto">
          <a:xfrm>
            <a:off x="2057400" y="1752600"/>
            <a:ext cx="228600" cy="228600"/>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p>
            <a:endParaRPr lang="en-US">
              <a:solidFill>
                <a:srgbClr val="FF0000"/>
              </a:solidFill>
            </a:endParaRPr>
          </a:p>
        </p:txBody>
      </p:sp>
      <p:sp>
        <p:nvSpPr>
          <p:cNvPr id="17411" name="Text Box 10"/>
          <p:cNvSpPr txBox="1">
            <a:spLocks noChangeArrowheads="1"/>
          </p:cNvSpPr>
          <p:nvPr/>
        </p:nvSpPr>
        <p:spPr bwMode="auto">
          <a:xfrm>
            <a:off x="2286000" y="1371600"/>
            <a:ext cx="369888" cy="420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nSpc>
                <a:spcPct val="90000"/>
              </a:lnSpc>
              <a:spcBef>
                <a:spcPct val="30000"/>
              </a:spcBef>
              <a:buClr>
                <a:srgbClr val="008000"/>
              </a:buClr>
              <a:buSzPct val="70000"/>
              <a:buFont typeface="Wingdings" charset="0"/>
              <a:buNone/>
            </a:pPr>
            <a:r>
              <a:rPr lang="en-US" sz="2400" b="1"/>
              <a:t>q</a:t>
            </a:r>
          </a:p>
        </p:txBody>
      </p:sp>
      <p:sp>
        <p:nvSpPr>
          <p:cNvPr id="17412" name="Text Box 12"/>
          <p:cNvSpPr txBox="1">
            <a:spLocks noChangeArrowheads="1"/>
          </p:cNvSpPr>
          <p:nvPr/>
        </p:nvSpPr>
        <p:spPr bwMode="auto">
          <a:xfrm>
            <a:off x="152400" y="838200"/>
            <a:ext cx="853440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nSpc>
                <a:spcPct val="90000"/>
              </a:lnSpc>
              <a:spcBef>
                <a:spcPct val="30000"/>
              </a:spcBef>
              <a:buClr>
                <a:srgbClr val="008000"/>
              </a:buClr>
              <a:buSzPct val="70000"/>
              <a:buFont typeface="Wingdings" charset="0"/>
              <a:buNone/>
            </a:pPr>
            <a:r>
              <a:rPr lang="en-US" sz="1500" b="1">
                <a:solidFill>
                  <a:srgbClr val="002060"/>
                </a:solidFill>
              </a:rPr>
              <a:t>The solution for the field of a point charge in front of a metal plate is equal to the solution of the charge together with a (negative) mirror charge at z=-z</a:t>
            </a:r>
            <a:r>
              <a:rPr lang="en-US" sz="1500" b="1" baseline="-25000">
                <a:solidFill>
                  <a:srgbClr val="002060"/>
                </a:solidFill>
              </a:rPr>
              <a:t>0</a:t>
            </a:r>
            <a:r>
              <a:rPr lang="en-US" sz="1500" b="1">
                <a:solidFill>
                  <a:srgbClr val="002060"/>
                </a:solidFill>
              </a:rPr>
              <a:t>.</a:t>
            </a:r>
          </a:p>
        </p:txBody>
      </p:sp>
      <p:sp>
        <p:nvSpPr>
          <p:cNvPr id="48154" name="Slide Number Placeholder 25"/>
          <p:cNvSpPr>
            <a:spLocks noGrp="1"/>
          </p:cNvSpPr>
          <p:nvPr>
            <p:ph type="sldNum" sz="quarter" idx="12"/>
          </p:nvPr>
        </p:nvSpPr>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D282B061-6B60-EE47-80BA-05CC87A79109}" type="slidenum">
              <a:rPr lang="en-US">
                <a:solidFill>
                  <a:srgbClr val="898989"/>
                </a:solidFill>
              </a:rPr>
              <a:pPr eaLnBrk="1" hangingPunct="1"/>
              <a:t>8</a:t>
            </a:fld>
            <a:endParaRPr lang="en-US">
              <a:solidFill>
                <a:srgbClr val="898989"/>
              </a:solidFill>
            </a:endParaRPr>
          </a:p>
        </p:txBody>
      </p:sp>
      <p:sp>
        <p:nvSpPr>
          <p:cNvPr id="17414" name="TextBox 26"/>
          <p:cNvSpPr txBox="1">
            <a:spLocks noChangeArrowheads="1"/>
          </p:cNvSpPr>
          <p:nvPr/>
        </p:nvSpPr>
        <p:spPr bwMode="auto">
          <a:xfrm>
            <a:off x="0" y="152400"/>
            <a:ext cx="9144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800" b="1">
                <a:solidFill>
                  <a:srgbClr val="FF0000"/>
                </a:solidFill>
                <a:cs typeface="Arial" charset="0"/>
              </a:rPr>
              <a:t>Induced Charges</a:t>
            </a:r>
          </a:p>
        </p:txBody>
      </p:sp>
      <p:cxnSp>
        <p:nvCxnSpPr>
          <p:cNvPr id="39" name="Straight Arrow Connector 38"/>
          <p:cNvCxnSpPr>
            <a:cxnSpLocks noChangeShapeType="1"/>
          </p:cNvCxnSpPr>
          <p:nvPr/>
        </p:nvCxnSpPr>
        <p:spPr bwMode="auto">
          <a:xfrm rot="5400000">
            <a:off x="1866901" y="2628900"/>
            <a:ext cx="1752600" cy="3175"/>
          </a:xfrm>
          <a:prstGeom prst="straightConnector1">
            <a:avLst/>
          </a:prstGeom>
          <a:noFill/>
          <a:ln w="25400">
            <a:solidFill>
              <a:schemeClr val="tx1"/>
            </a:solidFill>
            <a:round/>
            <a:headEnd type="arrow" w="med" len="me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17416" name="TextBox 40"/>
          <p:cNvSpPr txBox="1">
            <a:spLocks noChangeArrowheads="1"/>
          </p:cNvSpPr>
          <p:nvPr/>
        </p:nvSpPr>
        <p:spPr bwMode="auto">
          <a:xfrm>
            <a:off x="1752600" y="1600200"/>
            <a:ext cx="3635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400">
                <a:solidFill>
                  <a:srgbClr val="FF0000"/>
                </a:solidFill>
              </a:rPr>
              <a:t>+</a:t>
            </a:r>
          </a:p>
        </p:txBody>
      </p:sp>
      <p:grpSp>
        <p:nvGrpSpPr>
          <p:cNvPr id="17417" name="Group 31"/>
          <p:cNvGrpSpPr>
            <a:grpSpLocks/>
          </p:cNvGrpSpPr>
          <p:nvPr/>
        </p:nvGrpSpPr>
        <p:grpSpPr bwMode="auto">
          <a:xfrm>
            <a:off x="152400" y="2362200"/>
            <a:ext cx="4038600" cy="2133600"/>
            <a:chOff x="228600" y="3166765"/>
            <a:chExt cx="8229600" cy="2133600"/>
          </a:xfrm>
        </p:grpSpPr>
        <p:sp>
          <p:nvSpPr>
            <p:cNvPr id="17436" name="Line 4"/>
            <p:cNvSpPr>
              <a:spLocks noChangeShapeType="1"/>
            </p:cNvSpPr>
            <p:nvPr/>
          </p:nvSpPr>
          <p:spPr bwMode="auto">
            <a:xfrm>
              <a:off x="1295400" y="3471565"/>
              <a:ext cx="152400" cy="762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lIns="92075" tIns="46038" rIns="92075" bIns="46038"/>
            <a:lstStyle/>
            <a:p>
              <a:endParaRPr lang="en-US"/>
            </a:p>
          </p:txBody>
        </p:sp>
        <p:sp>
          <p:nvSpPr>
            <p:cNvPr id="17437" name="Freeform 5"/>
            <p:cNvSpPr>
              <a:spLocks/>
            </p:cNvSpPr>
            <p:nvPr/>
          </p:nvSpPr>
          <p:spPr bwMode="auto">
            <a:xfrm>
              <a:off x="1066800" y="3319165"/>
              <a:ext cx="1289050" cy="1944688"/>
            </a:xfrm>
            <a:custGeom>
              <a:avLst/>
              <a:gdLst>
                <a:gd name="T0" fmla="*/ 2147483647 w 812"/>
                <a:gd name="T1" fmla="*/ 2147483647 h 1225"/>
                <a:gd name="T2" fmla="*/ 2147483647 w 812"/>
                <a:gd name="T3" fmla="*/ 0 h 1225"/>
                <a:gd name="T4" fmla="*/ 2147483647 w 812"/>
                <a:gd name="T5" fmla="*/ 2147483647 h 1225"/>
                <a:gd name="T6" fmla="*/ 2147483647 w 812"/>
                <a:gd name="T7" fmla="*/ 2147483647 h 1225"/>
                <a:gd name="T8" fmla="*/ 2147483647 w 812"/>
                <a:gd name="T9" fmla="*/ 2147483647 h 1225"/>
                <a:gd name="T10" fmla="*/ 2147483647 w 812"/>
                <a:gd name="T11" fmla="*/ 2147483647 h 1225"/>
                <a:gd name="T12" fmla="*/ 2147483647 w 812"/>
                <a:gd name="T13" fmla="*/ 2147483647 h 1225"/>
                <a:gd name="T14" fmla="*/ 2147483647 w 812"/>
                <a:gd name="T15" fmla="*/ 2147483647 h 1225"/>
                <a:gd name="T16" fmla="*/ 2147483647 w 812"/>
                <a:gd name="T17" fmla="*/ 2147483647 h 1225"/>
                <a:gd name="T18" fmla="*/ 0 w 812"/>
                <a:gd name="T19" fmla="*/ 2147483647 h 1225"/>
                <a:gd name="T20" fmla="*/ 2147483647 w 812"/>
                <a:gd name="T21" fmla="*/ 2147483647 h 1225"/>
                <a:gd name="T22" fmla="*/ 0 w 812"/>
                <a:gd name="T23" fmla="*/ 2147483647 h 122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12"/>
                <a:gd name="T37" fmla="*/ 0 h 1225"/>
                <a:gd name="T38" fmla="*/ 812 w 812"/>
                <a:gd name="T39" fmla="*/ 1225 h 122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12" h="1225">
                  <a:moveTo>
                    <a:pt x="812" y="57"/>
                  </a:moveTo>
                  <a:cubicBezTo>
                    <a:pt x="760" y="17"/>
                    <a:pt x="716" y="10"/>
                    <a:pt x="651" y="0"/>
                  </a:cubicBezTo>
                  <a:cubicBezTo>
                    <a:pt x="546" y="11"/>
                    <a:pt x="450" y="49"/>
                    <a:pt x="349" y="76"/>
                  </a:cubicBezTo>
                  <a:cubicBezTo>
                    <a:pt x="317" y="97"/>
                    <a:pt x="301" y="124"/>
                    <a:pt x="274" y="151"/>
                  </a:cubicBezTo>
                  <a:cubicBezTo>
                    <a:pt x="258" y="196"/>
                    <a:pt x="234" y="243"/>
                    <a:pt x="207" y="283"/>
                  </a:cubicBezTo>
                  <a:cubicBezTo>
                    <a:pt x="181" y="393"/>
                    <a:pt x="218" y="258"/>
                    <a:pt x="179" y="349"/>
                  </a:cubicBezTo>
                  <a:cubicBezTo>
                    <a:pt x="164" y="385"/>
                    <a:pt x="157" y="427"/>
                    <a:pt x="141" y="463"/>
                  </a:cubicBezTo>
                  <a:cubicBezTo>
                    <a:pt x="131" y="486"/>
                    <a:pt x="115" y="506"/>
                    <a:pt x="104" y="529"/>
                  </a:cubicBezTo>
                  <a:cubicBezTo>
                    <a:pt x="88" y="604"/>
                    <a:pt x="61" y="671"/>
                    <a:pt x="47" y="746"/>
                  </a:cubicBezTo>
                  <a:cubicBezTo>
                    <a:pt x="42" y="866"/>
                    <a:pt x="62" y="963"/>
                    <a:pt x="0" y="1058"/>
                  </a:cubicBezTo>
                  <a:cubicBezTo>
                    <a:pt x="6" y="1106"/>
                    <a:pt x="14" y="1136"/>
                    <a:pt x="28" y="1180"/>
                  </a:cubicBezTo>
                  <a:cubicBezTo>
                    <a:pt x="17" y="1225"/>
                    <a:pt x="31" y="1224"/>
                    <a:pt x="0" y="1209"/>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2075" tIns="46038" rIns="92075" bIns="46038"/>
            <a:lstStyle/>
            <a:p>
              <a:endParaRPr lang="en-US"/>
            </a:p>
          </p:txBody>
        </p:sp>
        <p:sp>
          <p:nvSpPr>
            <p:cNvPr id="17438" name="Line 6"/>
            <p:cNvSpPr>
              <a:spLocks noChangeShapeType="1"/>
            </p:cNvSpPr>
            <p:nvPr/>
          </p:nvSpPr>
          <p:spPr bwMode="auto">
            <a:xfrm>
              <a:off x="228600" y="4385965"/>
              <a:ext cx="8229600" cy="1588"/>
            </a:xfrm>
            <a:prstGeom prst="line">
              <a:avLst/>
            </a:prstGeom>
            <a:noFill/>
            <a:ln w="12700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17439" name="Line 15"/>
            <p:cNvSpPr>
              <a:spLocks noChangeShapeType="1"/>
            </p:cNvSpPr>
            <p:nvPr/>
          </p:nvSpPr>
          <p:spPr bwMode="auto">
            <a:xfrm>
              <a:off x="4191000" y="5147965"/>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17440" name="Line 16"/>
            <p:cNvSpPr>
              <a:spLocks noChangeShapeType="1"/>
            </p:cNvSpPr>
            <p:nvPr/>
          </p:nvSpPr>
          <p:spPr bwMode="auto">
            <a:xfrm>
              <a:off x="4343400" y="4385965"/>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17441" name="Line 17"/>
            <p:cNvSpPr>
              <a:spLocks noChangeShapeType="1"/>
            </p:cNvSpPr>
            <p:nvPr/>
          </p:nvSpPr>
          <p:spPr bwMode="auto">
            <a:xfrm>
              <a:off x="4191000" y="5147965"/>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17442" name="Line 18"/>
            <p:cNvSpPr>
              <a:spLocks noChangeShapeType="1"/>
            </p:cNvSpPr>
            <p:nvPr/>
          </p:nvSpPr>
          <p:spPr bwMode="auto">
            <a:xfrm>
              <a:off x="4267200" y="5224165"/>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17443" name="Line 19"/>
            <p:cNvSpPr>
              <a:spLocks noChangeShapeType="1"/>
            </p:cNvSpPr>
            <p:nvPr/>
          </p:nvSpPr>
          <p:spPr bwMode="auto">
            <a:xfrm>
              <a:off x="4343400" y="5300365"/>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17444" name="Text Box 24"/>
            <p:cNvSpPr txBox="1">
              <a:spLocks noChangeArrowheads="1"/>
            </p:cNvSpPr>
            <p:nvPr/>
          </p:nvSpPr>
          <p:spPr bwMode="auto">
            <a:xfrm>
              <a:off x="6994525" y="3279478"/>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endParaRPr lang="en-US"/>
            </a:p>
          </p:txBody>
        </p:sp>
        <p:grpSp>
          <p:nvGrpSpPr>
            <p:cNvPr id="17445" name="Group 36"/>
            <p:cNvGrpSpPr>
              <a:grpSpLocks/>
            </p:cNvGrpSpPr>
            <p:nvPr/>
          </p:nvGrpSpPr>
          <p:grpSpPr bwMode="auto">
            <a:xfrm>
              <a:off x="228600" y="3395365"/>
              <a:ext cx="8212137" cy="855664"/>
              <a:chOff x="214313" y="3854453"/>
              <a:chExt cx="8212137" cy="855664"/>
            </a:xfrm>
          </p:grpSpPr>
          <p:sp>
            <p:nvSpPr>
              <p:cNvPr id="131080" name="Freeform 8"/>
              <p:cNvSpPr>
                <a:spLocks/>
              </p:cNvSpPr>
              <p:nvPr/>
            </p:nvSpPr>
            <p:spPr bwMode="auto">
              <a:xfrm>
                <a:off x="214313" y="3854453"/>
                <a:ext cx="4770438" cy="855664"/>
              </a:xfrm>
              <a:custGeom>
                <a:avLst/>
                <a:gdLst>
                  <a:gd name="T0" fmla="*/ 0 w 3005"/>
                  <a:gd name="T1" fmla="*/ 539 h 539"/>
                  <a:gd name="T2" fmla="*/ 99 w 3005"/>
                  <a:gd name="T3" fmla="*/ 539 h 539"/>
                  <a:gd name="T4" fmla="*/ 212 w 3005"/>
                  <a:gd name="T5" fmla="*/ 539 h 539"/>
                  <a:gd name="T6" fmla="*/ 326 w 3005"/>
                  <a:gd name="T7" fmla="*/ 539 h 539"/>
                  <a:gd name="T8" fmla="*/ 439 w 3005"/>
                  <a:gd name="T9" fmla="*/ 539 h 539"/>
                  <a:gd name="T10" fmla="*/ 645 w 3005"/>
                  <a:gd name="T11" fmla="*/ 539 h 539"/>
                  <a:gd name="T12" fmla="*/ 758 w 3005"/>
                  <a:gd name="T13" fmla="*/ 539 h 539"/>
                  <a:gd name="T14" fmla="*/ 857 w 3005"/>
                  <a:gd name="T15" fmla="*/ 532 h 539"/>
                  <a:gd name="T16" fmla="*/ 963 w 3005"/>
                  <a:gd name="T17" fmla="*/ 532 h 539"/>
                  <a:gd name="T18" fmla="*/ 1077 w 3005"/>
                  <a:gd name="T19" fmla="*/ 532 h 539"/>
                  <a:gd name="T20" fmla="*/ 1183 w 3005"/>
                  <a:gd name="T21" fmla="*/ 532 h 539"/>
                  <a:gd name="T22" fmla="*/ 1297 w 3005"/>
                  <a:gd name="T23" fmla="*/ 525 h 539"/>
                  <a:gd name="T24" fmla="*/ 1403 w 3005"/>
                  <a:gd name="T25" fmla="*/ 518 h 539"/>
                  <a:gd name="T26" fmla="*/ 1502 w 3005"/>
                  <a:gd name="T27" fmla="*/ 518 h 539"/>
                  <a:gd name="T28" fmla="*/ 1608 w 3005"/>
                  <a:gd name="T29" fmla="*/ 503 h 539"/>
                  <a:gd name="T30" fmla="*/ 1715 w 3005"/>
                  <a:gd name="T31" fmla="*/ 496 h 539"/>
                  <a:gd name="T32" fmla="*/ 1764 w 3005"/>
                  <a:gd name="T33" fmla="*/ 489 h 539"/>
                  <a:gd name="T34" fmla="*/ 1814 w 3005"/>
                  <a:gd name="T35" fmla="*/ 482 h 539"/>
                  <a:gd name="T36" fmla="*/ 1871 w 3005"/>
                  <a:gd name="T37" fmla="*/ 468 h 539"/>
                  <a:gd name="T38" fmla="*/ 1927 w 3005"/>
                  <a:gd name="T39" fmla="*/ 454 h 539"/>
                  <a:gd name="T40" fmla="*/ 1984 w 3005"/>
                  <a:gd name="T41" fmla="*/ 440 h 539"/>
                  <a:gd name="T42" fmla="*/ 2041 w 3005"/>
                  <a:gd name="T43" fmla="*/ 411 h 539"/>
                  <a:gd name="T44" fmla="*/ 2140 w 3005"/>
                  <a:gd name="T45" fmla="*/ 362 h 539"/>
                  <a:gd name="T46" fmla="*/ 2190 w 3005"/>
                  <a:gd name="T47" fmla="*/ 326 h 539"/>
                  <a:gd name="T48" fmla="*/ 2246 w 3005"/>
                  <a:gd name="T49" fmla="*/ 277 h 539"/>
                  <a:gd name="T50" fmla="*/ 2360 w 3005"/>
                  <a:gd name="T51" fmla="*/ 163 h 539"/>
                  <a:gd name="T52" fmla="*/ 2423 w 3005"/>
                  <a:gd name="T53" fmla="*/ 99 h 539"/>
                  <a:gd name="T54" fmla="*/ 2480 w 3005"/>
                  <a:gd name="T55" fmla="*/ 50 h 539"/>
                  <a:gd name="T56" fmla="*/ 2501 w 3005"/>
                  <a:gd name="T57" fmla="*/ 29 h 539"/>
                  <a:gd name="T58" fmla="*/ 2530 w 3005"/>
                  <a:gd name="T59" fmla="*/ 14 h 539"/>
                  <a:gd name="T60" fmla="*/ 2544 w 3005"/>
                  <a:gd name="T61" fmla="*/ 7 h 539"/>
                  <a:gd name="T62" fmla="*/ 2551 w 3005"/>
                  <a:gd name="T63" fmla="*/ 7 h 539"/>
                  <a:gd name="T64" fmla="*/ 2558 w 3005"/>
                  <a:gd name="T65" fmla="*/ 0 h 539"/>
                  <a:gd name="T66" fmla="*/ 2565 w 3005"/>
                  <a:gd name="T67" fmla="*/ 0 h 539"/>
                  <a:gd name="T68" fmla="*/ 2572 w 3005"/>
                  <a:gd name="T69" fmla="*/ 0 h 539"/>
                  <a:gd name="T70" fmla="*/ 2579 w 3005"/>
                  <a:gd name="T71" fmla="*/ 0 h 539"/>
                  <a:gd name="T72" fmla="*/ 2579 w 3005"/>
                  <a:gd name="T73" fmla="*/ 0 h 539"/>
                  <a:gd name="T74" fmla="*/ 2586 w 3005"/>
                  <a:gd name="T75" fmla="*/ 0 h 539"/>
                  <a:gd name="T76" fmla="*/ 2594 w 3005"/>
                  <a:gd name="T77" fmla="*/ 0 h 539"/>
                  <a:gd name="T78" fmla="*/ 2601 w 3005"/>
                  <a:gd name="T79" fmla="*/ 0 h 539"/>
                  <a:gd name="T80" fmla="*/ 2608 w 3005"/>
                  <a:gd name="T81" fmla="*/ 0 h 539"/>
                  <a:gd name="T82" fmla="*/ 2615 w 3005"/>
                  <a:gd name="T83" fmla="*/ 0 h 539"/>
                  <a:gd name="T84" fmla="*/ 2622 w 3005"/>
                  <a:gd name="T85" fmla="*/ 7 h 539"/>
                  <a:gd name="T86" fmla="*/ 2636 w 3005"/>
                  <a:gd name="T87" fmla="*/ 7 h 539"/>
                  <a:gd name="T88" fmla="*/ 2657 w 3005"/>
                  <a:gd name="T89" fmla="*/ 22 h 539"/>
                  <a:gd name="T90" fmla="*/ 2686 w 3005"/>
                  <a:gd name="T91" fmla="*/ 36 h 539"/>
                  <a:gd name="T92" fmla="*/ 2742 w 3005"/>
                  <a:gd name="T93" fmla="*/ 92 h 539"/>
                  <a:gd name="T94" fmla="*/ 2792 w 3005"/>
                  <a:gd name="T95" fmla="*/ 142 h 539"/>
                  <a:gd name="T96" fmla="*/ 2898 w 3005"/>
                  <a:gd name="T97" fmla="*/ 248 h 539"/>
                  <a:gd name="T98" fmla="*/ 3005 w 3005"/>
                  <a:gd name="T99" fmla="*/ 340 h 53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005"/>
                  <a:gd name="T151" fmla="*/ 0 h 539"/>
                  <a:gd name="T152" fmla="*/ 3005 w 3005"/>
                  <a:gd name="T153" fmla="*/ 539 h 53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005" h="539">
                    <a:moveTo>
                      <a:pt x="0" y="539"/>
                    </a:moveTo>
                    <a:lnTo>
                      <a:pt x="99" y="539"/>
                    </a:lnTo>
                    <a:lnTo>
                      <a:pt x="212" y="539"/>
                    </a:lnTo>
                    <a:lnTo>
                      <a:pt x="326" y="539"/>
                    </a:lnTo>
                    <a:lnTo>
                      <a:pt x="439" y="539"/>
                    </a:lnTo>
                    <a:lnTo>
                      <a:pt x="645" y="539"/>
                    </a:lnTo>
                    <a:lnTo>
                      <a:pt x="758" y="539"/>
                    </a:lnTo>
                    <a:lnTo>
                      <a:pt x="857" y="532"/>
                    </a:lnTo>
                    <a:lnTo>
                      <a:pt x="963" y="532"/>
                    </a:lnTo>
                    <a:lnTo>
                      <a:pt x="1077" y="532"/>
                    </a:lnTo>
                    <a:lnTo>
                      <a:pt x="1183" y="532"/>
                    </a:lnTo>
                    <a:lnTo>
                      <a:pt x="1297" y="525"/>
                    </a:lnTo>
                    <a:lnTo>
                      <a:pt x="1403" y="518"/>
                    </a:lnTo>
                    <a:lnTo>
                      <a:pt x="1502" y="518"/>
                    </a:lnTo>
                    <a:lnTo>
                      <a:pt x="1608" y="503"/>
                    </a:lnTo>
                    <a:lnTo>
                      <a:pt x="1715" y="496"/>
                    </a:lnTo>
                    <a:lnTo>
                      <a:pt x="1764" y="489"/>
                    </a:lnTo>
                    <a:lnTo>
                      <a:pt x="1814" y="482"/>
                    </a:lnTo>
                    <a:lnTo>
                      <a:pt x="1871" y="468"/>
                    </a:lnTo>
                    <a:lnTo>
                      <a:pt x="1927" y="454"/>
                    </a:lnTo>
                    <a:lnTo>
                      <a:pt x="1984" y="440"/>
                    </a:lnTo>
                    <a:lnTo>
                      <a:pt x="2041" y="411"/>
                    </a:lnTo>
                    <a:lnTo>
                      <a:pt x="2140" y="362"/>
                    </a:lnTo>
                    <a:lnTo>
                      <a:pt x="2190" y="326"/>
                    </a:lnTo>
                    <a:lnTo>
                      <a:pt x="2246" y="277"/>
                    </a:lnTo>
                    <a:lnTo>
                      <a:pt x="2360" y="163"/>
                    </a:lnTo>
                    <a:lnTo>
                      <a:pt x="2423" y="99"/>
                    </a:lnTo>
                    <a:lnTo>
                      <a:pt x="2480" y="50"/>
                    </a:lnTo>
                    <a:lnTo>
                      <a:pt x="2501" y="29"/>
                    </a:lnTo>
                    <a:lnTo>
                      <a:pt x="2530" y="14"/>
                    </a:lnTo>
                    <a:lnTo>
                      <a:pt x="2544" y="7"/>
                    </a:lnTo>
                    <a:lnTo>
                      <a:pt x="2551" y="7"/>
                    </a:lnTo>
                    <a:lnTo>
                      <a:pt x="2558" y="0"/>
                    </a:lnTo>
                    <a:lnTo>
                      <a:pt x="2565" y="0"/>
                    </a:lnTo>
                    <a:lnTo>
                      <a:pt x="2572" y="0"/>
                    </a:lnTo>
                    <a:lnTo>
                      <a:pt x="2579" y="0"/>
                    </a:lnTo>
                    <a:lnTo>
                      <a:pt x="2586" y="0"/>
                    </a:lnTo>
                    <a:lnTo>
                      <a:pt x="2594" y="0"/>
                    </a:lnTo>
                    <a:lnTo>
                      <a:pt x="2601" y="0"/>
                    </a:lnTo>
                    <a:lnTo>
                      <a:pt x="2608" y="0"/>
                    </a:lnTo>
                    <a:lnTo>
                      <a:pt x="2615" y="0"/>
                    </a:lnTo>
                    <a:lnTo>
                      <a:pt x="2622" y="7"/>
                    </a:lnTo>
                    <a:lnTo>
                      <a:pt x="2636" y="7"/>
                    </a:lnTo>
                    <a:lnTo>
                      <a:pt x="2657" y="22"/>
                    </a:lnTo>
                    <a:lnTo>
                      <a:pt x="2686" y="36"/>
                    </a:lnTo>
                    <a:lnTo>
                      <a:pt x="2742" y="92"/>
                    </a:lnTo>
                    <a:lnTo>
                      <a:pt x="2792" y="142"/>
                    </a:lnTo>
                    <a:lnTo>
                      <a:pt x="2898" y="248"/>
                    </a:lnTo>
                    <a:lnTo>
                      <a:pt x="3005" y="340"/>
                    </a:lnTo>
                  </a:path>
                </a:pathLst>
              </a:custGeom>
              <a:noFill/>
              <a:ln w="38100">
                <a:solidFill>
                  <a:schemeClr val="accent1"/>
                </a:solidFill>
                <a:miter lim="800000"/>
                <a:headEnd/>
                <a:tailEnd/>
              </a:ln>
              <a:effectLst>
                <a:outerShdw blurRad="63500" dist="23000" dir="5400000" rotWithShape="0">
                  <a:srgbClr val="000000">
                    <a:alpha val="34999"/>
                  </a:srgbClr>
                </a:outerShdw>
              </a:effectLst>
              <a:extLst>
                <a:ext uri="{909E8E84-426E-40dd-AFC4-6F175D3DCCD1}">
                  <a14:hiddenFill xmlns:a14="http://schemas.microsoft.com/office/drawing/2010/main">
                    <a:solidFill>
                      <a:srgbClr val="FFFFFF"/>
                    </a:solidFill>
                  </a14:hiddenFill>
                </a:ext>
              </a:extLst>
            </p:spPr>
            <p:txBody>
              <a:bodyPr/>
              <a:lstStyle/>
              <a:p>
                <a:pPr>
                  <a:defRPr/>
                </a:pPr>
                <a:endParaRPr lang="en-US">
                  <a:latin typeface="+mn-lt"/>
                  <a:ea typeface="+mn-ea"/>
                </a:endParaRPr>
              </a:p>
            </p:txBody>
          </p:sp>
          <p:sp>
            <p:nvSpPr>
              <p:cNvPr id="131081" name="Freeform 9"/>
              <p:cNvSpPr>
                <a:spLocks/>
              </p:cNvSpPr>
              <p:nvPr/>
            </p:nvSpPr>
            <p:spPr bwMode="auto">
              <a:xfrm>
                <a:off x="4984750" y="4394204"/>
                <a:ext cx="3441700" cy="315913"/>
              </a:xfrm>
              <a:custGeom>
                <a:avLst/>
                <a:gdLst>
                  <a:gd name="T0" fmla="*/ 0 w 2168"/>
                  <a:gd name="T1" fmla="*/ 0 h 199"/>
                  <a:gd name="T2" fmla="*/ 56 w 2168"/>
                  <a:gd name="T3" fmla="*/ 36 h 199"/>
                  <a:gd name="T4" fmla="*/ 113 w 2168"/>
                  <a:gd name="T5" fmla="*/ 64 h 199"/>
                  <a:gd name="T6" fmla="*/ 226 w 2168"/>
                  <a:gd name="T7" fmla="*/ 107 h 199"/>
                  <a:gd name="T8" fmla="*/ 283 w 2168"/>
                  <a:gd name="T9" fmla="*/ 121 h 199"/>
                  <a:gd name="T10" fmla="*/ 333 w 2168"/>
                  <a:gd name="T11" fmla="*/ 135 h 199"/>
                  <a:gd name="T12" fmla="*/ 439 w 2168"/>
                  <a:gd name="T13" fmla="*/ 156 h 199"/>
                  <a:gd name="T14" fmla="*/ 489 w 2168"/>
                  <a:gd name="T15" fmla="*/ 156 h 199"/>
                  <a:gd name="T16" fmla="*/ 545 w 2168"/>
                  <a:gd name="T17" fmla="*/ 163 h 199"/>
                  <a:gd name="T18" fmla="*/ 644 w 2168"/>
                  <a:gd name="T19" fmla="*/ 170 h 199"/>
                  <a:gd name="T20" fmla="*/ 751 w 2168"/>
                  <a:gd name="T21" fmla="*/ 178 h 199"/>
                  <a:gd name="T22" fmla="*/ 850 w 2168"/>
                  <a:gd name="T23" fmla="*/ 185 h 199"/>
                  <a:gd name="T24" fmla="*/ 963 w 2168"/>
                  <a:gd name="T25" fmla="*/ 185 h 199"/>
                  <a:gd name="T26" fmla="*/ 1063 w 2168"/>
                  <a:gd name="T27" fmla="*/ 192 h 199"/>
                  <a:gd name="T28" fmla="*/ 1169 w 2168"/>
                  <a:gd name="T29" fmla="*/ 192 h 199"/>
                  <a:gd name="T30" fmla="*/ 1282 w 2168"/>
                  <a:gd name="T31" fmla="*/ 192 h 199"/>
                  <a:gd name="T32" fmla="*/ 1389 w 2168"/>
                  <a:gd name="T33" fmla="*/ 199 h 199"/>
                  <a:gd name="T34" fmla="*/ 1502 w 2168"/>
                  <a:gd name="T35" fmla="*/ 199 h 199"/>
                  <a:gd name="T36" fmla="*/ 1708 w 2168"/>
                  <a:gd name="T37" fmla="*/ 199 h 199"/>
                  <a:gd name="T38" fmla="*/ 1814 w 2168"/>
                  <a:gd name="T39" fmla="*/ 199 h 199"/>
                  <a:gd name="T40" fmla="*/ 1927 w 2168"/>
                  <a:gd name="T41" fmla="*/ 199 h 199"/>
                  <a:gd name="T42" fmla="*/ 2154 w 2168"/>
                  <a:gd name="T43" fmla="*/ 199 h 199"/>
                  <a:gd name="T44" fmla="*/ 2168 w 2168"/>
                  <a:gd name="T45" fmla="*/ 199 h 19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168"/>
                  <a:gd name="T70" fmla="*/ 0 h 199"/>
                  <a:gd name="T71" fmla="*/ 2168 w 2168"/>
                  <a:gd name="T72" fmla="*/ 199 h 19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168" h="199">
                    <a:moveTo>
                      <a:pt x="0" y="0"/>
                    </a:moveTo>
                    <a:lnTo>
                      <a:pt x="56" y="36"/>
                    </a:lnTo>
                    <a:lnTo>
                      <a:pt x="113" y="64"/>
                    </a:lnTo>
                    <a:lnTo>
                      <a:pt x="226" y="107"/>
                    </a:lnTo>
                    <a:lnTo>
                      <a:pt x="283" y="121"/>
                    </a:lnTo>
                    <a:lnTo>
                      <a:pt x="333" y="135"/>
                    </a:lnTo>
                    <a:lnTo>
                      <a:pt x="439" y="156"/>
                    </a:lnTo>
                    <a:lnTo>
                      <a:pt x="489" y="156"/>
                    </a:lnTo>
                    <a:lnTo>
                      <a:pt x="545" y="163"/>
                    </a:lnTo>
                    <a:lnTo>
                      <a:pt x="644" y="170"/>
                    </a:lnTo>
                    <a:lnTo>
                      <a:pt x="751" y="178"/>
                    </a:lnTo>
                    <a:lnTo>
                      <a:pt x="850" y="185"/>
                    </a:lnTo>
                    <a:lnTo>
                      <a:pt x="963" y="185"/>
                    </a:lnTo>
                    <a:lnTo>
                      <a:pt x="1063" y="192"/>
                    </a:lnTo>
                    <a:lnTo>
                      <a:pt x="1169" y="192"/>
                    </a:lnTo>
                    <a:lnTo>
                      <a:pt x="1282" y="192"/>
                    </a:lnTo>
                    <a:lnTo>
                      <a:pt x="1389" y="199"/>
                    </a:lnTo>
                    <a:lnTo>
                      <a:pt x="1502" y="199"/>
                    </a:lnTo>
                    <a:lnTo>
                      <a:pt x="1708" y="199"/>
                    </a:lnTo>
                    <a:lnTo>
                      <a:pt x="1814" y="199"/>
                    </a:lnTo>
                    <a:lnTo>
                      <a:pt x="1927" y="199"/>
                    </a:lnTo>
                    <a:lnTo>
                      <a:pt x="2154" y="199"/>
                    </a:lnTo>
                    <a:lnTo>
                      <a:pt x="2168" y="199"/>
                    </a:lnTo>
                  </a:path>
                </a:pathLst>
              </a:custGeom>
              <a:noFill/>
              <a:ln w="38100">
                <a:solidFill>
                  <a:schemeClr val="accent1"/>
                </a:solidFill>
                <a:miter lim="800000"/>
                <a:headEnd/>
                <a:tailEnd/>
              </a:ln>
              <a:effectLst>
                <a:outerShdw blurRad="63500" dist="23000" dir="5400000" rotWithShape="0">
                  <a:srgbClr val="000000">
                    <a:alpha val="34999"/>
                  </a:srgbClr>
                </a:outerShdw>
              </a:effectLst>
              <a:extLst>
                <a:ext uri="{909E8E84-426E-40dd-AFC4-6F175D3DCCD1}">
                  <a14:hiddenFill xmlns:a14="http://schemas.microsoft.com/office/drawing/2010/main">
                    <a:solidFill>
                      <a:srgbClr val="FFFFFF"/>
                    </a:solidFill>
                  </a14:hiddenFill>
                </a:ext>
              </a:extLst>
            </p:spPr>
            <p:txBody>
              <a:bodyPr/>
              <a:lstStyle/>
              <a:p>
                <a:pPr>
                  <a:defRPr/>
                </a:pPr>
                <a:endParaRPr lang="en-US">
                  <a:latin typeface="+mn-lt"/>
                  <a:ea typeface="+mn-ea"/>
                </a:endParaRPr>
              </a:p>
            </p:txBody>
          </p:sp>
        </p:grpSp>
        <p:sp>
          <p:nvSpPr>
            <p:cNvPr id="17446" name="Rectangle 39"/>
            <p:cNvSpPr>
              <a:spLocks noChangeArrowheads="1"/>
            </p:cNvSpPr>
            <p:nvPr/>
          </p:nvSpPr>
          <p:spPr bwMode="auto">
            <a:xfrm>
              <a:off x="5663242" y="3166765"/>
              <a:ext cx="38504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t>z</a:t>
              </a:r>
              <a:r>
                <a:rPr lang="en-US" b="1" baseline="-25000"/>
                <a:t>0</a:t>
              </a:r>
              <a:endParaRPr lang="en-US"/>
            </a:p>
          </p:txBody>
        </p:sp>
        <p:sp>
          <p:nvSpPr>
            <p:cNvPr id="17447" name="TextBox 41"/>
            <p:cNvSpPr txBox="1">
              <a:spLocks noChangeArrowheads="1"/>
            </p:cNvSpPr>
            <p:nvPr/>
          </p:nvSpPr>
          <p:spPr bwMode="auto">
            <a:xfrm>
              <a:off x="3810000" y="4004965"/>
              <a:ext cx="2872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400">
                  <a:solidFill>
                    <a:srgbClr val="00269E"/>
                  </a:solidFill>
                </a:rPr>
                <a:t>-</a:t>
              </a:r>
            </a:p>
          </p:txBody>
        </p:sp>
        <p:sp>
          <p:nvSpPr>
            <p:cNvPr id="17448" name="TextBox 42"/>
            <p:cNvSpPr txBox="1">
              <a:spLocks noChangeArrowheads="1"/>
            </p:cNvSpPr>
            <p:nvPr/>
          </p:nvSpPr>
          <p:spPr bwMode="auto">
            <a:xfrm>
              <a:off x="3429000" y="4004965"/>
              <a:ext cx="2872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400">
                  <a:solidFill>
                    <a:srgbClr val="00269E"/>
                  </a:solidFill>
                </a:rPr>
                <a:t>-</a:t>
              </a:r>
            </a:p>
          </p:txBody>
        </p:sp>
        <p:sp>
          <p:nvSpPr>
            <p:cNvPr id="17449" name="TextBox 43"/>
            <p:cNvSpPr txBox="1">
              <a:spLocks noChangeArrowheads="1"/>
            </p:cNvSpPr>
            <p:nvPr/>
          </p:nvSpPr>
          <p:spPr bwMode="auto">
            <a:xfrm>
              <a:off x="4038600" y="4004965"/>
              <a:ext cx="2872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400">
                  <a:solidFill>
                    <a:srgbClr val="00269E"/>
                  </a:solidFill>
                </a:rPr>
                <a:t>-</a:t>
              </a:r>
            </a:p>
          </p:txBody>
        </p:sp>
        <p:sp>
          <p:nvSpPr>
            <p:cNvPr id="17450" name="TextBox 44"/>
            <p:cNvSpPr txBox="1">
              <a:spLocks noChangeArrowheads="1"/>
            </p:cNvSpPr>
            <p:nvPr/>
          </p:nvSpPr>
          <p:spPr bwMode="auto">
            <a:xfrm>
              <a:off x="4894342" y="4004965"/>
              <a:ext cx="2872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400">
                  <a:solidFill>
                    <a:srgbClr val="00269E"/>
                  </a:solidFill>
                </a:rPr>
                <a:t>-</a:t>
              </a:r>
            </a:p>
          </p:txBody>
        </p:sp>
        <p:sp>
          <p:nvSpPr>
            <p:cNvPr id="17451" name="TextBox 45"/>
            <p:cNvSpPr txBox="1">
              <a:spLocks noChangeArrowheads="1"/>
            </p:cNvSpPr>
            <p:nvPr/>
          </p:nvSpPr>
          <p:spPr bwMode="auto">
            <a:xfrm>
              <a:off x="4191000" y="4004965"/>
              <a:ext cx="2872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400">
                  <a:solidFill>
                    <a:srgbClr val="00269E"/>
                  </a:solidFill>
                </a:rPr>
                <a:t>-</a:t>
              </a:r>
            </a:p>
          </p:txBody>
        </p:sp>
        <p:sp>
          <p:nvSpPr>
            <p:cNvPr id="17452" name="TextBox 46"/>
            <p:cNvSpPr txBox="1">
              <a:spLocks noChangeArrowheads="1"/>
            </p:cNvSpPr>
            <p:nvPr/>
          </p:nvSpPr>
          <p:spPr bwMode="auto">
            <a:xfrm>
              <a:off x="4572000" y="4004965"/>
              <a:ext cx="2872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400">
                  <a:solidFill>
                    <a:srgbClr val="00269E"/>
                  </a:solidFill>
                </a:rPr>
                <a:t>-</a:t>
              </a:r>
            </a:p>
          </p:txBody>
        </p:sp>
        <p:sp>
          <p:nvSpPr>
            <p:cNvPr id="17453" name="TextBox 47"/>
            <p:cNvSpPr txBox="1">
              <a:spLocks noChangeArrowheads="1"/>
            </p:cNvSpPr>
            <p:nvPr/>
          </p:nvSpPr>
          <p:spPr bwMode="auto">
            <a:xfrm>
              <a:off x="4343400" y="4004965"/>
              <a:ext cx="2872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400">
                  <a:solidFill>
                    <a:srgbClr val="00269E"/>
                  </a:solidFill>
                </a:rPr>
                <a:t>-</a:t>
              </a:r>
            </a:p>
          </p:txBody>
        </p:sp>
        <p:sp>
          <p:nvSpPr>
            <p:cNvPr id="17454" name="TextBox 48"/>
            <p:cNvSpPr txBox="1">
              <a:spLocks noChangeArrowheads="1"/>
            </p:cNvSpPr>
            <p:nvPr/>
          </p:nvSpPr>
          <p:spPr bwMode="auto">
            <a:xfrm>
              <a:off x="5503942" y="4004965"/>
              <a:ext cx="2872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400">
                  <a:solidFill>
                    <a:srgbClr val="00269E"/>
                  </a:solidFill>
                </a:rPr>
                <a:t>-</a:t>
              </a:r>
            </a:p>
          </p:txBody>
        </p:sp>
        <p:sp>
          <p:nvSpPr>
            <p:cNvPr id="17455" name="TextBox 49"/>
            <p:cNvSpPr txBox="1">
              <a:spLocks noChangeArrowheads="1"/>
            </p:cNvSpPr>
            <p:nvPr/>
          </p:nvSpPr>
          <p:spPr bwMode="auto">
            <a:xfrm>
              <a:off x="2895600" y="4004965"/>
              <a:ext cx="2872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400">
                  <a:solidFill>
                    <a:srgbClr val="00269E"/>
                  </a:solidFill>
                </a:rPr>
                <a:t>-</a:t>
              </a:r>
            </a:p>
          </p:txBody>
        </p:sp>
      </p:grpSp>
      <p:cxnSp>
        <p:nvCxnSpPr>
          <p:cNvPr id="34" name="Straight Connector 33"/>
          <p:cNvCxnSpPr/>
          <p:nvPr/>
        </p:nvCxnSpPr>
        <p:spPr>
          <a:xfrm rot="5400000">
            <a:off x="781050" y="2686050"/>
            <a:ext cx="2819400" cy="38100"/>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17419" name="TextBox 35"/>
          <p:cNvSpPr txBox="1">
            <a:spLocks noChangeArrowheads="1"/>
          </p:cNvSpPr>
          <p:nvPr/>
        </p:nvSpPr>
        <p:spPr bwMode="auto">
          <a:xfrm>
            <a:off x="4343400" y="2590800"/>
            <a:ext cx="4254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3200">
                <a:solidFill>
                  <a:srgbClr val="FF0000"/>
                </a:solidFill>
              </a:rPr>
              <a:t>=</a:t>
            </a:r>
          </a:p>
        </p:txBody>
      </p:sp>
      <p:sp>
        <p:nvSpPr>
          <p:cNvPr id="17420" name="Oval 8"/>
          <p:cNvSpPr>
            <a:spLocks noChangeArrowheads="1"/>
          </p:cNvSpPr>
          <p:nvPr/>
        </p:nvSpPr>
        <p:spPr bwMode="auto">
          <a:xfrm>
            <a:off x="6173788" y="1751013"/>
            <a:ext cx="228600" cy="228600"/>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p>
            <a:endParaRPr lang="en-US">
              <a:solidFill>
                <a:srgbClr val="FF0000"/>
              </a:solidFill>
            </a:endParaRPr>
          </a:p>
        </p:txBody>
      </p:sp>
      <p:sp>
        <p:nvSpPr>
          <p:cNvPr id="17421" name="Text Box 10"/>
          <p:cNvSpPr txBox="1">
            <a:spLocks noChangeArrowheads="1"/>
          </p:cNvSpPr>
          <p:nvPr/>
        </p:nvSpPr>
        <p:spPr bwMode="auto">
          <a:xfrm>
            <a:off x="6402388" y="1370013"/>
            <a:ext cx="369887"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nSpc>
                <a:spcPct val="90000"/>
              </a:lnSpc>
              <a:spcBef>
                <a:spcPct val="30000"/>
              </a:spcBef>
              <a:buClr>
                <a:srgbClr val="008000"/>
              </a:buClr>
              <a:buSzPct val="70000"/>
              <a:buFont typeface="Wingdings" charset="0"/>
              <a:buNone/>
            </a:pPr>
            <a:r>
              <a:rPr lang="en-US" sz="2400" b="1"/>
              <a:t>q</a:t>
            </a:r>
          </a:p>
        </p:txBody>
      </p:sp>
      <p:cxnSp>
        <p:nvCxnSpPr>
          <p:cNvPr id="51" name="Straight Arrow Connector 50"/>
          <p:cNvCxnSpPr>
            <a:cxnSpLocks noChangeShapeType="1"/>
          </p:cNvCxnSpPr>
          <p:nvPr/>
        </p:nvCxnSpPr>
        <p:spPr bwMode="auto">
          <a:xfrm rot="5400000">
            <a:off x="5982494" y="2704306"/>
            <a:ext cx="1752600" cy="1588"/>
          </a:xfrm>
          <a:prstGeom prst="straightConnector1">
            <a:avLst/>
          </a:prstGeom>
          <a:noFill/>
          <a:ln w="25400">
            <a:solidFill>
              <a:schemeClr val="tx1"/>
            </a:solidFill>
            <a:round/>
            <a:headEnd type="arrow" w="med" len="me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17423" name="TextBox 51"/>
          <p:cNvSpPr txBox="1">
            <a:spLocks noChangeArrowheads="1"/>
          </p:cNvSpPr>
          <p:nvPr/>
        </p:nvSpPr>
        <p:spPr bwMode="auto">
          <a:xfrm>
            <a:off x="5838825" y="1628775"/>
            <a:ext cx="3635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400">
                <a:solidFill>
                  <a:srgbClr val="FF0000"/>
                </a:solidFill>
              </a:rPr>
              <a:t>+</a:t>
            </a:r>
          </a:p>
        </p:txBody>
      </p:sp>
      <p:cxnSp>
        <p:nvCxnSpPr>
          <p:cNvPr id="53" name="Straight Connector 52"/>
          <p:cNvCxnSpPr/>
          <p:nvPr/>
        </p:nvCxnSpPr>
        <p:spPr>
          <a:xfrm rot="10800000">
            <a:off x="4800600" y="3581400"/>
            <a:ext cx="3886200" cy="1588"/>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56" name="Straight Arrow Connector 55"/>
          <p:cNvCxnSpPr>
            <a:cxnSpLocks noChangeShapeType="1"/>
          </p:cNvCxnSpPr>
          <p:nvPr/>
        </p:nvCxnSpPr>
        <p:spPr bwMode="auto">
          <a:xfrm rot="5400000">
            <a:off x="5982494" y="4456906"/>
            <a:ext cx="1752600" cy="1588"/>
          </a:xfrm>
          <a:prstGeom prst="straightConnector1">
            <a:avLst/>
          </a:prstGeom>
          <a:noFill/>
          <a:ln w="25400">
            <a:solidFill>
              <a:schemeClr val="tx1"/>
            </a:solidFill>
            <a:round/>
            <a:headEnd type="arrow" w="med" len="me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17426" name="Oval 8"/>
          <p:cNvSpPr>
            <a:spLocks noChangeArrowheads="1"/>
          </p:cNvSpPr>
          <p:nvPr/>
        </p:nvSpPr>
        <p:spPr bwMode="auto">
          <a:xfrm>
            <a:off x="6172200" y="5181600"/>
            <a:ext cx="228600" cy="228600"/>
          </a:xfrm>
          <a:prstGeom prst="ellipse">
            <a:avLst/>
          </a:prstGeom>
          <a:solidFill>
            <a:srgbClr val="000066"/>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p>
            <a:endParaRPr lang="en-US">
              <a:solidFill>
                <a:srgbClr val="FF0000"/>
              </a:solidFill>
            </a:endParaRPr>
          </a:p>
        </p:txBody>
      </p:sp>
      <p:cxnSp>
        <p:nvCxnSpPr>
          <p:cNvPr id="58" name="Straight Connector 57"/>
          <p:cNvCxnSpPr/>
          <p:nvPr/>
        </p:nvCxnSpPr>
        <p:spPr>
          <a:xfrm rot="5400000">
            <a:off x="4375944" y="3575844"/>
            <a:ext cx="3810000" cy="11112"/>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17428" name="TextBox 59"/>
          <p:cNvSpPr txBox="1">
            <a:spLocks noChangeArrowheads="1"/>
          </p:cNvSpPr>
          <p:nvPr/>
        </p:nvSpPr>
        <p:spPr bwMode="auto">
          <a:xfrm>
            <a:off x="5867400" y="5029200"/>
            <a:ext cx="2873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400">
                <a:solidFill>
                  <a:srgbClr val="002060"/>
                </a:solidFill>
              </a:rPr>
              <a:t>-</a:t>
            </a:r>
          </a:p>
        </p:txBody>
      </p:sp>
      <p:sp>
        <p:nvSpPr>
          <p:cNvPr id="17429" name="Rectangle 60"/>
          <p:cNvSpPr>
            <a:spLocks noChangeArrowheads="1"/>
          </p:cNvSpPr>
          <p:nvPr/>
        </p:nvSpPr>
        <p:spPr bwMode="auto">
          <a:xfrm>
            <a:off x="7010400" y="2590800"/>
            <a:ext cx="1889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t>z</a:t>
            </a:r>
            <a:r>
              <a:rPr lang="en-US" b="1" baseline="-25000"/>
              <a:t>0</a:t>
            </a:r>
            <a:endParaRPr lang="en-US"/>
          </a:p>
        </p:txBody>
      </p:sp>
      <p:sp>
        <p:nvSpPr>
          <p:cNvPr id="17430" name="Rectangle 61"/>
          <p:cNvSpPr>
            <a:spLocks noChangeArrowheads="1"/>
          </p:cNvSpPr>
          <p:nvPr/>
        </p:nvSpPr>
        <p:spPr bwMode="auto">
          <a:xfrm>
            <a:off x="7086600" y="4343400"/>
            <a:ext cx="1889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t>z</a:t>
            </a:r>
            <a:r>
              <a:rPr lang="en-US" b="1" baseline="-25000"/>
              <a:t>0</a:t>
            </a:r>
            <a:endParaRPr lang="en-US"/>
          </a:p>
        </p:txBody>
      </p:sp>
      <p:cxnSp>
        <p:nvCxnSpPr>
          <p:cNvPr id="63" name="Straight Connector 62"/>
          <p:cNvCxnSpPr/>
          <p:nvPr/>
        </p:nvCxnSpPr>
        <p:spPr>
          <a:xfrm rot="10800000">
            <a:off x="0" y="3581400"/>
            <a:ext cx="4267200" cy="1588"/>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17432" name="TextBox 65"/>
          <p:cNvSpPr txBox="1">
            <a:spLocks noChangeArrowheads="1"/>
          </p:cNvSpPr>
          <p:nvPr/>
        </p:nvSpPr>
        <p:spPr bwMode="auto">
          <a:xfrm>
            <a:off x="533400" y="2286000"/>
            <a:ext cx="3905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400" b="1"/>
              <a:t>E</a:t>
            </a:r>
          </a:p>
        </p:txBody>
      </p:sp>
      <p:sp>
        <p:nvSpPr>
          <p:cNvPr id="17433" name="TextBox 66"/>
          <p:cNvSpPr txBox="1">
            <a:spLocks noChangeArrowheads="1"/>
          </p:cNvSpPr>
          <p:nvPr/>
        </p:nvSpPr>
        <p:spPr bwMode="auto">
          <a:xfrm>
            <a:off x="5638800" y="2286000"/>
            <a:ext cx="3905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400" b="1"/>
              <a:t>E</a:t>
            </a:r>
          </a:p>
        </p:txBody>
      </p:sp>
      <p:pic>
        <p:nvPicPr>
          <p:cNvPr id="174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5428088"/>
            <a:ext cx="7162800"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35" name="Rectangle 68"/>
          <p:cNvSpPr>
            <a:spLocks noChangeArrowheads="1"/>
          </p:cNvSpPr>
          <p:nvPr/>
        </p:nvSpPr>
        <p:spPr bwMode="auto">
          <a:xfrm>
            <a:off x="457200" y="4713288"/>
            <a:ext cx="4521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400" b="1" dirty="0">
                <a:solidFill>
                  <a:srgbClr val="002060"/>
                </a:solidFill>
              </a:rPr>
              <a:t>The field on the electrode surface (z=0) is therefore</a:t>
            </a:r>
            <a:endParaRPr lang="en-US" sz="1400" dirty="0"/>
          </a:p>
        </p:txBody>
      </p:sp>
      <p:sp>
        <p:nvSpPr>
          <p:cNvPr id="2" name="Date Placeholder 1"/>
          <p:cNvSpPr>
            <a:spLocks noGrp="1"/>
          </p:cNvSpPr>
          <p:nvPr>
            <p:ph type="dt" sz="half" idx="10"/>
          </p:nvPr>
        </p:nvSpPr>
        <p:spPr/>
        <p:txBody>
          <a:bodyPr/>
          <a:lstStyle/>
          <a:p>
            <a:r>
              <a:rPr lang="fr-CH" smtClean="0"/>
              <a:t>07/12/16</a:t>
            </a:r>
            <a:endParaRPr lang="en-US"/>
          </a:p>
        </p:txBody>
      </p:sp>
      <p:sp>
        <p:nvSpPr>
          <p:cNvPr id="3" name="Footer Placeholder 2"/>
          <p:cNvSpPr>
            <a:spLocks noGrp="1"/>
          </p:cNvSpPr>
          <p:nvPr>
            <p:ph type="ftr" sz="quarter" idx="11"/>
          </p:nvPr>
        </p:nvSpPr>
        <p:spPr/>
        <p:txBody>
          <a:bodyPr/>
          <a:lstStyle/>
          <a:p>
            <a:r>
              <a:rPr lang="en-US" smtClean="0"/>
              <a:t>6th Egyptian School</a:t>
            </a:r>
            <a:endParaRPr lang="en-US"/>
          </a:p>
        </p:txBody>
      </p:sp>
    </p:spTree>
    <p:extLst>
      <p:ext uri="{BB962C8B-B14F-4D97-AF65-F5344CB8AC3E}">
        <p14:creationId xmlns:p14="http://schemas.microsoft.com/office/powerpoint/2010/main" val="10856899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Line 4"/>
          <p:cNvSpPr>
            <a:spLocks noChangeShapeType="1"/>
          </p:cNvSpPr>
          <p:nvPr/>
        </p:nvSpPr>
        <p:spPr bwMode="auto">
          <a:xfrm>
            <a:off x="1295400" y="4827588"/>
            <a:ext cx="152400" cy="7620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lIns="92075" tIns="46038" rIns="92075" bIns="46038"/>
          <a:lstStyle/>
          <a:p>
            <a:endParaRPr lang="en-US"/>
          </a:p>
        </p:txBody>
      </p:sp>
      <p:sp>
        <p:nvSpPr>
          <p:cNvPr id="18435" name="Freeform 5"/>
          <p:cNvSpPr>
            <a:spLocks/>
          </p:cNvSpPr>
          <p:nvPr/>
        </p:nvSpPr>
        <p:spPr bwMode="auto">
          <a:xfrm>
            <a:off x="1066800" y="4860925"/>
            <a:ext cx="1289050" cy="1944688"/>
          </a:xfrm>
          <a:custGeom>
            <a:avLst/>
            <a:gdLst>
              <a:gd name="T0" fmla="*/ 2147483647 w 812"/>
              <a:gd name="T1" fmla="*/ 2147483647 h 1225"/>
              <a:gd name="T2" fmla="*/ 2147483647 w 812"/>
              <a:gd name="T3" fmla="*/ 0 h 1225"/>
              <a:gd name="T4" fmla="*/ 2147483647 w 812"/>
              <a:gd name="T5" fmla="*/ 2147483647 h 1225"/>
              <a:gd name="T6" fmla="*/ 2147483647 w 812"/>
              <a:gd name="T7" fmla="*/ 2147483647 h 1225"/>
              <a:gd name="T8" fmla="*/ 2147483647 w 812"/>
              <a:gd name="T9" fmla="*/ 2147483647 h 1225"/>
              <a:gd name="T10" fmla="*/ 2147483647 w 812"/>
              <a:gd name="T11" fmla="*/ 2147483647 h 1225"/>
              <a:gd name="T12" fmla="*/ 2147483647 w 812"/>
              <a:gd name="T13" fmla="*/ 2147483647 h 1225"/>
              <a:gd name="T14" fmla="*/ 2147483647 w 812"/>
              <a:gd name="T15" fmla="*/ 2147483647 h 1225"/>
              <a:gd name="T16" fmla="*/ 2147483647 w 812"/>
              <a:gd name="T17" fmla="*/ 2147483647 h 1225"/>
              <a:gd name="T18" fmla="*/ 0 w 812"/>
              <a:gd name="T19" fmla="*/ 2147483647 h 1225"/>
              <a:gd name="T20" fmla="*/ 2147483647 w 812"/>
              <a:gd name="T21" fmla="*/ 2147483647 h 1225"/>
              <a:gd name="T22" fmla="*/ 0 w 812"/>
              <a:gd name="T23" fmla="*/ 2147483647 h 122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12"/>
              <a:gd name="T37" fmla="*/ 0 h 1225"/>
              <a:gd name="T38" fmla="*/ 812 w 812"/>
              <a:gd name="T39" fmla="*/ 1225 h 122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12" h="1225">
                <a:moveTo>
                  <a:pt x="812" y="57"/>
                </a:moveTo>
                <a:cubicBezTo>
                  <a:pt x="760" y="17"/>
                  <a:pt x="716" y="10"/>
                  <a:pt x="651" y="0"/>
                </a:cubicBezTo>
                <a:cubicBezTo>
                  <a:pt x="546" y="11"/>
                  <a:pt x="450" y="49"/>
                  <a:pt x="349" y="76"/>
                </a:cubicBezTo>
                <a:cubicBezTo>
                  <a:pt x="317" y="97"/>
                  <a:pt x="301" y="124"/>
                  <a:pt x="274" y="151"/>
                </a:cubicBezTo>
                <a:cubicBezTo>
                  <a:pt x="258" y="196"/>
                  <a:pt x="234" y="243"/>
                  <a:pt x="207" y="283"/>
                </a:cubicBezTo>
                <a:cubicBezTo>
                  <a:pt x="181" y="393"/>
                  <a:pt x="218" y="258"/>
                  <a:pt x="179" y="349"/>
                </a:cubicBezTo>
                <a:cubicBezTo>
                  <a:pt x="164" y="385"/>
                  <a:pt x="157" y="427"/>
                  <a:pt x="141" y="463"/>
                </a:cubicBezTo>
                <a:cubicBezTo>
                  <a:pt x="131" y="486"/>
                  <a:pt x="115" y="506"/>
                  <a:pt x="104" y="529"/>
                </a:cubicBezTo>
                <a:cubicBezTo>
                  <a:pt x="88" y="604"/>
                  <a:pt x="61" y="671"/>
                  <a:pt x="47" y="746"/>
                </a:cubicBezTo>
                <a:cubicBezTo>
                  <a:pt x="42" y="866"/>
                  <a:pt x="62" y="963"/>
                  <a:pt x="0" y="1058"/>
                </a:cubicBezTo>
                <a:cubicBezTo>
                  <a:pt x="6" y="1106"/>
                  <a:pt x="14" y="1136"/>
                  <a:pt x="28" y="1180"/>
                </a:cubicBezTo>
                <a:cubicBezTo>
                  <a:pt x="17" y="1225"/>
                  <a:pt x="31" y="1224"/>
                  <a:pt x="0" y="1209"/>
                </a:cubicBez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2075" tIns="46038" rIns="92075" bIns="46038"/>
          <a:lstStyle/>
          <a:p>
            <a:endParaRPr lang="en-US"/>
          </a:p>
        </p:txBody>
      </p:sp>
      <p:sp>
        <p:nvSpPr>
          <p:cNvPr id="18436" name="Line 6"/>
          <p:cNvSpPr>
            <a:spLocks noChangeShapeType="1"/>
          </p:cNvSpPr>
          <p:nvPr/>
        </p:nvSpPr>
        <p:spPr bwMode="auto">
          <a:xfrm>
            <a:off x="228600" y="5741988"/>
            <a:ext cx="8229600" cy="1587"/>
          </a:xfrm>
          <a:prstGeom prst="line">
            <a:avLst/>
          </a:prstGeom>
          <a:noFill/>
          <a:ln w="12700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18437" name="Oval 8"/>
          <p:cNvSpPr>
            <a:spLocks noChangeArrowheads="1"/>
          </p:cNvSpPr>
          <p:nvPr/>
        </p:nvSpPr>
        <p:spPr bwMode="auto">
          <a:xfrm>
            <a:off x="4267200" y="3929063"/>
            <a:ext cx="228600" cy="228600"/>
          </a:xfrm>
          <a:prstGeom prst="ellipse">
            <a:avLst/>
          </a:pr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92075" tIns="46038" rIns="92075" bIns="46038" anchor="ctr"/>
          <a:lstStyle/>
          <a:p>
            <a:endParaRPr lang="en-US">
              <a:solidFill>
                <a:srgbClr val="FF0000"/>
              </a:solidFill>
            </a:endParaRPr>
          </a:p>
        </p:txBody>
      </p:sp>
      <p:sp>
        <p:nvSpPr>
          <p:cNvPr id="18438" name="Text Box 10"/>
          <p:cNvSpPr txBox="1">
            <a:spLocks noChangeArrowheads="1"/>
          </p:cNvSpPr>
          <p:nvPr/>
        </p:nvSpPr>
        <p:spPr bwMode="auto">
          <a:xfrm>
            <a:off x="4648200" y="3852863"/>
            <a:ext cx="369888" cy="420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nSpc>
                <a:spcPct val="90000"/>
              </a:lnSpc>
              <a:spcBef>
                <a:spcPct val="30000"/>
              </a:spcBef>
              <a:buClr>
                <a:srgbClr val="008000"/>
              </a:buClr>
              <a:buSzPct val="70000"/>
              <a:buFont typeface="Wingdings" charset="0"/>
              <a:buNone/>
            </a:pPr>
            <a:r>
              <a:rPr lang="en-US" sz="2400" b="1"/>
              <a:t>q</a:t>
            </a:r>
          </a:p>
        </p:txBody>
      </p:sp>
      <p:sp>
        <p:nvSpPr>
          <p:cNvPr id="18439" name="Text Box 12"/>
          <p:cNvSpPr txBox="1">
            <a:spLocks noChangeArrowheads="1"/>
          </p:cNvSpPr>
          <p:nvPr/>
        </p:nvSpPr>
        <p:spPr bwMode="auto">
          <a:xfrm>
            <a:off x="228600" y="914400"/>
            <a:ext cx="8534400" cy="19827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nSpc>
                <a:spcPct val="90000"/>
              </a:lnSpc>
              <a:spcBef>
                <a:spcPct val="30000"/>
              </a:spcBef>
              <a:buClr>
                <a:srgbClr val="008000"/>
              </a:buClr>
              <a:buSzPct val="70000"/>
              <a:buFont typeface="Wingdings" charset="0"/>
              <a:buNone/>
            </a:pPr>
            <a:r>
              <a:rPr lang="en-US" sz="2400" b="1" dirty="0">
                <a:solidFill>
                  <a:srgbClr val="002060"/>
                </a:solidFill>
                <a:latin typeface="Times New Roman"/>
                <a:cs typeface="Times New Roman"/>
              </a:rPr>
              <a:t>We therefore find a surface charge density of</a:t>
            </a:r>
          </a:p>
          <a:p>
            <a:pPr>
              <a:lnSpc>
                <a:spcPct val="90000"/>
              </a:lnSpc>
              <a:spcBef>
                <a:spcPct val="30000"/>
              </a:spcBef>
              <a:buClr>
                <a:srgbClr val="008000"/>
              </a:buClr>
              <a:buSzPct val="70000"/>
              <a:buFont typeface="Wingdings" charset="0"/>
              <a:buNone/>
            </a:pPr>
            <a:endParaRPr lang="en-US" sz="1500" b="1" dirty="0">
              <a:solidFill>
                <a:srgbClr val="002060"/>
              </a:solidFill>
            </a:endParaRPr>
          </a:p>
          <a:p>
            <a:pPr>
              <a:lnSpc>
                <a:spcPct val="90000"/>
              </a:lnSpc>
              <a:spcBef>
                <a:spcPct val="30000"/>
              </a:spcBef>
              <a:buClr>
                <a:srgbClr val="008000"/>
              </a:buClr>
              <a:buSzPct val="70000"/>
              <a:buFont typeface="Wingdings" charset="0"/>
              <a:buNone/>
            </a:pPr>
            <a:endParaRPr lang="en-US" sz="1500" b="1" dirty="0">
              <a:solidFill>
                <a:srgbClr val="002060"/>
              </a:solidFill>
            </a:endParaRPr>
          </a:p>
          <a:p>
            <a:pPr>
              <a:lnSpc>
                <a:spcPct val="90000"/>
              </a:lnSpc>
              <a:spcBef>
                <a:spcPct val="30000"/>
              </a:spcBef>
              <a:buClr>
                <a:srgbClr val="008000"/>
              </a:buClr>
              <a:buSzPct val="70000"/>
              <a:buFont typeface="Wingdings" charset="0"/>
              <a:buNone/>
            </a:pPr>
            <a:endParaRPr lang="en-US" sz="1500" b="1" dirty="0">
              <a:solidFill>
                <a:srgbClr val="002060"/>
              </a:solidFill>
            </a:endParaRPr>
          </a:p>
          <a:p>
            <a:pPr>
              <a:lnSpc>
                <a:spcPct val="90000"/>
              </a:lnSpc>
              <a:spcBef>
                <a:spcPct val="30000"/>
              </a:spcBef>
              <a:buClr>
                <a:srgbClr val="008000"/>
              </a:buClr>
              <a:buSzPct val="70000"/>
              <a:buFont typeface="Wingdings" charset="0"/>
              <a:buNone/>
            </a:pPr>
            <a:endParaRPr lang="en-US" sz="1500" b="1" dirty="0">
              <a:solidFill>
                <a:srgbClr val="002060"/>
              </a:solidFill>
            </a:endParaRPr>
          </a:p>
          <a:p>
            <a:pPr>
              <a:lnSpc>
                <a:spcPct val="90000"/>
              </a:lnSpc>
              <a:spcBef>
                <a:spcPct val="30000"/>
              </a:spcBef>
              <a:buClr>
                <a:srgbClr val="008000"/>
              </a:buClr>
              <a:buSzPct val="70000"/>
              <a:buFont typeface="Wingdings" charset="0"/>
              <a:buNone/>
            </a:pPr>
            <a:r>
              <a:rPr lang="en-US" sz="2400" b="1" dirty="0">
                <a:solidFill>
                  <a:srgbClr val="006600"/>
                </a:solidFill>
                <a:latin typeface="Times New Roman"/>
                <a:cs typeface="Times New Roman"/>
              </a:rPr>
              <a:t>And therefore a total induced charge of </a:t>
            </a:r>
          </a:p>
        </p:txBody>
      </p:sp>
      <p:sp>
        <p:nvSpPr>
          <p:cNvPr id="18440" name="Line 15"/>
          <p:cNvSpPr>
            <a:spLocks noChangeShapeType="1"/>
          </p:cNvSpPr>
          <p:nvPr/>
        </p:nvSpPr>
        <p:spPr bwMode="auto">
          <a:xfrm>
            <a:off x="4191000" y="6461125"/>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18441" name="Line 16"/>
          <p:cNvSpPr>
            <a:spLocks noChangeShapeType="1"/>
          </p:cNvSpPr>
          <p:nvPr/>
        </p:nvSpPr>
        <p:spPr bwMode="auto">
          <a:xfrm>
            <a:off x="4343400" y="5699125"/>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18442" name="Line 17"/>
          <p:cNvSpPr>
            <a:spLocks noChangeShapeType="1"/>
          </p:cNvSpPr>
          <p:nvPr/>
        </p:nvSpPr>
        <p:spPr bwMode="auto">
          <a:xfrm>
            <a:off x="4191000" y="6461125"/>
            <a:ext cx="304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18443" name="Line 18"/>
          <p:cNvSpPr>
            <a:spLocks noChangeShapeType="1"/>
          </p:cNvSpPr>
          <p:nvPr/>
        </p:nvSpPr>
        <p:spPr bwMode="auto">
          <a:xfrm>
            <a:off x="4267200" y="6537325"/>
            <a:ext cx="152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18444" name="Line 19"/>
          <p:cNvSpPr>
            <a:spLocks noChangeShapeType="1"/>
          </p:cNvSpPr>
          <p:nvPr/>
        </p:nvSpPr>
        <p:spPr bwMode="auto">
          <a:xfrm>
            <a:off x="4343400" y="6613525"/>
            <a:ext cx="0"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txBody>
          <a:bodyPr lIns="92075" tIns="46038" rIns="92075" bIns="46038"/>
          <a:lstStyle/>
          <a:p>
            <a:endParaRPr lang="en-US"/>
          </a:p>
        </p:txBody>
      </p:sp>
      <p:sp>
        <p:nvSpPr>
          <p:cNvPr id="18445" name="Text Box 24"/>
          <p:cNvSpPr txBox="1">
            <a:spLocks noChangeArrowheads="1"/>
          </p:cNvSpPr>
          <p:nvPr/>
        </p:nvSpPr>
        <p:spPr bwMode="auto">
          <a:xfrm>
            <a:off x="6994525" y="4635500"/>
            <a:ext cx="184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endParaRPr lang="en-US"/>
          </a:p>
        </p:txBody>
      </p:sp>
      <p:sp>
        <p:nvSpPr>
          <p:cNvPr id="48154" name="Slide Number Placeholder 25"/>
          <p:cNvSpPr>
            <a:spLocks noGrp="1"/>
          </p:cNvSpPr>
          <p:nvPr>
            <p:ph type="sldNum" sz="quarter" idx="12"/>
          </p:nvPr>
        </p:nvSpPr>
        <p:spPr>
          <a:xfrm>
            <a:off x="6553200" y="6400800"/>
            <a:ext cx="2133600" cy="365125"/>
          </a:xfrm>
        </p:spPr>
        <p:txBody>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fld id="{2F460707-7995-8346-8863-F18B653D781F}" type="slidenum">
              <a:rPr lang="en-US">
                <a:solidFill>
                  <a:srgbClr val="898989"/>
                </a:solidFill>
              </a:rPr>
              <a:pPr eaLnBrk="1" hangingPunct="1"/>
              <a:t>9</a:t>
            </a:fld>
            <a:endParaRPr lang="en-US">
              <a:solidFill>
                <a:srgbClr val="898989"/>
              </a:solidFill>
            </a:endParaRPr>
          </a:p>
        </p:txBody>
      </p:sp>
      <p:sp>
        <p:nvSpPr>
          <p:cNvPr id="18448" name="TextBox 26"/>
          <p:cNvSpPr txBox="1">
            <a:spLocks noChangeArrowheads="1"/>
          </p:cNvSpPr>
          <p:nvPr/>
        </p:nvSpPr>
        <p:spPr bwMode="auto">
          <a:xfrm>
            <a:off x="0" y="152400"/>
            <a:ext cx="9144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algn="ctr" eaLnBrk="1" hangingPunct="1"/>
            <a:r>
              <a:rPr lang="en-US" sz="2800" b="1" dirty="0">
                <a:solidFill>
                  <a:srgbClr val="FF0000"/>
                </a:solidFill>
                <a:latin typeface="Times New Roman"/>
                <a:cs typeface="Times New Roman"/>
              </a:rPr>
              <a:t>Induced Charges</a:t>
            </a:r>
          </a:p>
        </p:txBody>
      </p:sp>
      <p:grpSp>
        <p:nvGrpSpPr>
          <p:cNvPr id="18449" name="Group 36"/>
          <p:cNvGrpSpPr>
            <a:grpSpLocks/>
          </p:cNvGrpSpPr>
          <p:nvPr/>
        </p:nvGrpSpPr>
        <p:grpSpPr bwMode="auto">
          <a:xfrm>
            <a:off x="228600" y="4751388"/>
            <a:ext cx="8212138" cy="855662"/>
            <a:chOff x="214313" y="3854453"/>
            <a:chExt cx="8212137" cy="855664"/>
          </a:xfrm>
        </p:grpSpPr>
        <p:sp>
          <p:nvSpPr>
            <p:cNvPr id="131080" name="Freeform 8"/>
            <p:cNvSpPr>
              <a:spLocks/>
            </p:cNvSpPr>
            <p:nvPr/>
          </p:nvSpPr>
          <p:spPr bwMode="auto">
            <a:xfrm>
              <a:off x="214313" y="3854453"/>
              <a:ext cx="4770438" cy="855664"/>
            </a:xfrm>
            <a:custGeom>
              <a:avLst/>
              <a:gdLst>
                <a:gd name="T0" fmla="*/ 0 w 3005"/>
                <a:gd name="T1" fmla="*/ 539 h 539"/>
                <a:gd name="T2" fmla="*/ 99 w 3005"/>
                <a:gd name="T3" fmla="*/ 539 h 539"/>
                <a:gd name="T4" fmla="*/ 212 w 3005"/>
                <a:gd name="T5" fmla="*/ 539 h 539"/>
                <a:gd name="T6" fmla="*/ 326 w 3005"/>
                <a:gd name="T7" fmla="*/ 539 h 539"/>
                <a:gd name="T8" fmla="*/ 439 w 3005"/>
                <a:gd name="T9" fmla="*/ 539 h 539"/>
                <a:gd name="T10" fmla="*/ 645 w 3005"/>
                <a:gd name="T11" fmla="*/ 539 h 539"/>
                <a:gd name="T12" fmla="*/ 758 w 3005"/>
                <a:gd name="T13" fmla="*/ 539 h 539"/>
                <a:gd name="T14" fmla="*/ 857 w 3005"/>
                <a:gd name="T15" fmla="*/ 532 h 539"/>
                <a:gd name="T16" fmla="*/ 963 w 3005"/>
                <a:gd name="T17" fmla="*/ 532 h 539"/>
                <a:gd name="T18" fmla="*/ 1077 w 3005"/>
                <a:gd name="T19" fmla="*/ 532 h 539"/>
                <a:gd name="T20" fmla="*/ 1183 w 3005"/>
                <a:gd name="T21" fmla="*/ 532 h 539"/>
                <a:gd name="T22" fmla="*/ 1297 w 3005"/>
                <a:gd name="T23" fmla="*/ 525 h 539"/>
                <a:gd name="T24" fmla="*/ 1403 w 3005"/>
                <a:gd name="T25" fmla="*/ 518 h 539"/>
                <a:gd name="T26" fmla="*/ 1502 w 3005"/>
                <a:gd name="T27" fmla="*/ 518 h 539"/>
                <a:gd name="T28" fmla="*/ 1608 w 3005"/>
                <a:gd name="T29" fmla="*/ 503 h 539"/>
                <a:gd name="T30" fmla="*/ 1715 w 3005"/>
                <a:gd name="T31" fmla="*/ 496 h 539"/>
                <a:gd name="T32" fmla="*/ 1764 w 3005"/>
                <a:gd name="T33" fmla="*/ 489 h 539"/>
                <a:gd name="T34" fmla="*/ 1814 w 3005"/>
                <a:gd name="T35" fmla="*/ 482 h 539"/>
                <a:gd name="T36" fmla="*/ 1871 w 3005"/>
                <a:gd name="T37" fmla="*/ 468 h 539"/>
                <a:gd name="T38" fmla="*/ 1927 w 3005"/>
                <a:gd name="T39" fmla="*/ 454 h 539"/>
                <a:gd name="T40" fmla="*/ 1984 w 3005"/>
                <a:gd name="T41" fmla="*/ 440 h 539"/>
                <a:gd name="T42" fmla="*/ 2041 w 3005"/>
                <a:gd name="T43" fmla="*/ 411 h 539"/>
                <a:gd name="T44" fmla="*/ 2140 w 3005"/>
                <a:gd name="T45" fmla="*/ 362 h 539"/>
                <a:gd name="T46" fmla="*/ 2190 w 3005"/>
                <a:gd name="T47" fmla="*/ 326 h 539"/>
                <a:gd name="T48" fmla="*/ 2246 w 3005"/>
                <a:gd name="T49" fmla="*/ 277 h 539"/>
                <a:gd name="T50" fmla="*/ 2360 w 3005"/>
                <a:gd name="T51" fmla="*/ 163 h 539"/>
                <a:gd name="T52" fmla="*/ 2423 w 3005"/>
                <a:gd name="T53" fmla="*/ 99 h 539"/>
                <a:gd name="T54" fmla="*/ 2480 w 3005"/>
                <a:gd name="T55" fmla="*/ 50 h 539"/>
                <a:gd name="T56" fmla="*/ 2501 w 3005"/>
                <a:gd name="T57" fmla="*/ 29 h 539"/>
                <a:gd name="T58" fmla="*/ 2530 w 3005"/>
                <a:gd name="T59" fmla="*/ 14 h 539"/>
                <a:gd name="T60" fmla="*/ 2544 w 3005"/>
                <a:gd name="T61" fmla="*/ 7 h 539"/>
                <a:gd name="T62" fmla="*/ 2551 w 3005"/>
                <a:gd name="T63" fmla="*/ 7 h 539"/>
                <a:gd name="T64" fmla="*/ 2558 w 3005"/>
                <a:gd name="T65" fmla="*/ 0 h 539"/>
                <a:gd name="T66" fmla="*/ 2565 w 3005"/>
                <a:gd name="T67" fmla="*/ 0 h 539"/>
                <a:gd name="T68" fmla="*/ 2572 w 3005"/>
                <a:gd name="T69" fmla="*/ 0 h 539"/>
                <a:gd name="T70" fmla="*/ 2579 w 3005"/>
                <a:gd name="T71" fmla="*/ 0 h 539"/>
                <a:gd name="T72" fmla="*/ 2579 w 3005"/>
                <a:gd name="T73" fmla="*/ 0 h 539"/>
                <a:gd name="T74" fmla="*/ 2586 w 3005"/>
                <a:gd name="T75" fmla="*/ 0 h 539"/>
                <a:gd name="T76" fmla="*/ 2594 w 3005"/>
                <a:gd name="T77" fmla="*/ 0 h 539"/>
                <a:gd name="T78" fmla="*/ 2601 w 3005"/>
                <a:gd name="T79" fmla="*/ 0 h 539"/>
                <a:gd name="T80" fmla="*/ 2608 w 3005"/>
                <a:gd name="T81" fmla="*/ 0 h 539"/>
                <a:gd name="T82" fmla="*/ 2615 w 3005"/>
                <a:gd name="T83" fmla="*/ 0 h 539"/>
                <a:gd name="T84" fmla="*/ 2622 w 3005"/>
                <a:gd name="T85" fmla="*/ 7 h 539"/>
                <a:gd name="T86" fmla="*/ 2636 w 3005"/>
                <a:gd name="T87" fmla="*/ 7 h 539"/>
                <a:gd name="T88" fmla="*/ 2657 w 3005"/>
                <a:gd name="T89" fmla="*/ 22 h 539"/>
                <a:gd name="T90" fmla="*/ 2686 w 3005"/>
                <a:gd name="T91" fmla="*/ 36 h 539"/>
                <a:gd name="T92" fmla="*/ 2742 w 3005"/>
                <a:gd name="T93" fmla="*/ 92 h 539"/>
                <a:gd name="T94" fmla="*/ 2792 w 3005"/>
                <a:gd name="T95" fmla="*/ 142 h 539"/>
                <a:gd name="T96" fmla="*/ 2898 w 3005"/>
                <a:gd name="T97" fmla="*/ 248 h 539"/>
                <a:gd name="T98" fmla="*/ 3005 w 3005"/>
                <a:gd name="T99" fmla="*/ 340 h 53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3005"/>
                <a:gd name="T151" fmla="*/ 0 h 539"/>
                <a:gd name="T152" fmla="*/ 3005 w 3005"/>
                <a:gd name="T153" fmla="*/ 539 h 53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3005" h="539">
                  <a:moveTo>
                    <a:pt x="0" y="539"/>
                  </a:moveTo>
                  <a:lnTo>
                    <a:pt x="99" y="539"/>
                  </a:lnTo>
                  <a:lnTo>
                    <a:pt x="212" y="539"/>
                  </a:lnTo>
                  <a:lnTo>
                    <a:pt x="326" y="539"/>
                  </a:lnTo>
                  <a:lnTo>
                    <a:pt x="439" y="539"/>
                  </a:lnTo>
                  <a:lnTo>
                    <a:pt x="645" y="539"/>
                  </a:lnTo>
                  <a:lnTo>
                    <a:pt x="758" y="539"/>
                  </a:lnTo>
                  <a:lnTo>
                    <a:pt x="857" y="532"/>
                  </a:lnTo>
                  <a:lnTo>
                    <a:pt x="963" y="532"/>
                  </a:lnTo>
                  <a:lnTo>
                    <a:pt x="1077" y="532"/>
                  </a:lnTo>
                  <a:lnTo>
                    <a:pt x="1183" y="532"/>
                  </a:lnTo>
                  <a:lnTo>
                    <a:pt x="1297" y="525"/>
                  </a:lnTo>
                  <a:lnTo>
                    <a:pt x="1403" y="518"/>
                  </a:lnTo>
                  <a:lnTo>
                    <a:pt x="1502" y="518"/>
                  </a:lnTo>
                  <a:lnTo>
                    <a:pt x="1608" y="503"/>
                  </a:lnTo>
                  <a:lnTo>
                    <a:pt x="1715" y="496"/>
                  </a:lnTo>
                  <a:lnTo>
                    <a:pt x="1764" y="489"/>
                  </a:lnTo>
                  <a:lnTo>
                    <a:pt x="1814" y="482"/>
                  </a:lnTo>
                  <a:lnTo>
                    <a:pt x="1871" y="468"/>
                  </a:lnTo>
                  <a:lnTo>
                    <a:pt x="1927" y="454"/>
                  </a:lnTo>
                  <a:lnTo>
                    <a:pt x="1984" y="440"/>
                  </a:lnTo>
                  <a:lnTo>
                    <a:pt x="2041" y="411"/>
                  </a:lnTo>
                  <a:lnTo>
                    <a:pt x="2140" y="362"/>
                  </a:lnTo>
                  <a:lnTo>
                    <a:pt x="2190" y="326"/>
                  </a:lnTo>
                  <a:lnTo>
                    <a:pt x="2246" y="277"/>
                  </a:lnTo>
                  <a:lnTo>
                    <a:pt x="2360" y="163"/>
                  </a:lnTo>
                  <a:lnTo>
                    <a:pt x="2423" y="99"/>
                  </a:lnTo>
                  <a:lnTo>
                    <a:pt x="2480" y="50"/>
                  </a:lnTo>
                  <a:lnTo>
                    <a:pt x="2501" y="29"/>
                  </a:lnTo>
                  <a:lnTo>
                    <a:pt x="2530" y="14"/>
                  </a:lnTo>
                  <a:lnTo>
                    <a:pt x="2544" y="7"/>
                  </a:lnTo>
                  <a:lnTo>
                    <a:pt x="2551" y="7"/>
                  </a:lnTo>
                  <a:lnTo>
                    <a:pt x="2558" y="0"/>
                  </a:lnTo>
                  <a:lnTo>
                    <a:pt x="2565" y="0"/>
                  </a:lnTo>
                  <a:lnTo>
                    <a:pt x="2572" y="0"/>
                  </a:lnTo>
                  <a:lnTo>
                    <a:pt x="2579" y="0"/>
                  </a:lnTo>
                  <a:lnTo>
                    <a:pt x="2586" y="0"/>
                  </a:lnTo>
                  <a:lnTo>
                    <a:pt x="2594" y="0"/>
                  </a:lnTo>
                  <a:lnTo>
                    <a:pt x="2601" y="0"/>
                  </a:lnTo>
                  <a:lnTo>
                    <a:pt x="2608" y="0"/>
                  </a:lnTo>
                  <a:lnTo>
                    <a:pt x="2615" y="0"/>
                  </a:lnTo>
                  <a:lnTo>
                    <a:pt x="2622" y="7"/>
                  </a:lnTo>
                  <a:lnTo>
                    <a:pt x="2636" y="7"/>
                  </a:lnTo>
                  <a:lnTo>
                    <a:pt x="2657" y="22"/>
                  </a:lnTo>
                  <a:lnTo>
                    <a:pt x="2686" y="36"/>
                  </a:lnTo>
                  <a:lnTo>
                    <a:pt x="2742" y="92"/>
                  </a:lnTo>
                  <a:lnTo>
                    <a:pt x="2792" y="142"/>
                  </a:lnTo>
                  <a:lnTo>
                    <a:pt x="2898" y="248"/>
                  </a:lnTo>
                  <a:lnTo>
                    <a:pt x="3005" y="340"/>
                  </a:lnTo>
                </a:path>
              </a:pathLst>
            </a:custGeom>
            <a:noFill/>
            <a:ln w="38100">
              <a:solidFill>
                <a:schemeClr val="accent1"/>
              </a:solidFill>
              <a:miter lim="800000"/>
              <a:headEnd/>
              <a:tailEnd/>
            </a:ln>
            <a:effectLst>
              <a:outerShdw blurRad="63500" dist="23000" dir="5400000" rotWithShape="0">
                <a:srgbClr val="000000">
                  <a:alpha val="34999"/>
                </a:srgbClr>
              </a:outerShdw>
            </a:effectLst>
            <a:extLst>
              <a:ext uri="{909E8E84-426E-40dd-AFC4-6F175D3DCCD1}">
                <a14:hiddenFill xmlns:a14="http://schemas.microsoft.com/office/drawing/2010/main">
                  <a:solidFill>
                    <a:srgbClr val="FFFFFF"/>
                  </a:solidFill>
                </a14:hiddenFill>
              </a:ext>
            </a:extLst>
          </p:spPr>
          <p:txBody>
            <a:bodyPr/>
            <a:lstStyle/>
            <a:p>
              <a:pPr>
                <a:defRPr/>
              </a:pPr>
              <a:endParaRPr lang="en-US">
                <a:latin typeface="+mn-lt"/>
                <a:ea typeface="+mn-ea"/>
              </a:endParaRPr>
            </a:p>
          </p:txBody>
        </p:sp>
        <p:sp>
          <p:nvSpPr>
            <p:cNvPr id="131081" name="Freeform 9"/>
            <p:cNvSpPr>
              <a:spLocks/>
            </p:cNvSpPr>
            <p:nvPr/>
          </p:nvSpPr>
          <p:spPr bwMode="auto">
            <a:xfrm>
              <a:off x="4984750" y="4394204"/>
              <a:ext cx="3441700" cy="315913"/>
            </a:xfrm>
            <a:custGeom>
              <a:avLst/>
              <a:gdLst>
                <a:gd name="T0" fmla="*/ 0 w 2168"/>
                <a:gd name="T1" fmla="*/ 0 h 199"/>
                <a:gd name="T2" fmla="*/ 56 w 2168"/>
                <a:gd name="T3" fmla="*/ 36 h 199"/>
                <a:gd name="T4" fmla="*/ 113 w 2168"/>
                <a:gd name="T5" fmla="*/ 64 h 199"/>
                <a:gd name="T6" fmla="*/ 226 w 2168"/>
                <a:gd name="T7" fmla="*/ 107 h 199"/>
                <a:gd name="T8" fmla="*/ 283 w 2168"/>
                <a:gd name="T9" fmla="*/ 121 h 199"/>
                <a:gd name="T10" fmla="*/ 333 w 2168"/>
                <a:gd name="T11" fmla="*/ 135 h 199"/>
                <a:gd name="T12" fmla="*/ 439 w 2168"/>
                <a:gd name="T13" fmla="*/ 156 h 199"/>
                <a:gd name="T14" fmla="*/ 489 w 2168"/>
                <a:gd name="T15" fmla="*/ 156 h 199"/>
                <a:gd name="T16" fmla="*/ 545 w 2168"/>
                <a:gd name="T17" fmla="*/ 163 h 199"/>
                <a:gd name="T18" fmla="*/ 644 w 2168"/>
                <a:gd name="T19" fmla="*/ 170 h 199"/>
                <a:gd name="T20" fmla="*/ 751 w 2168"/>
                <a:gd name="T21" fmla="*/ 178 h 199"/>
                <a:gd name="T22" fmla="*/ 850 w 2168"/>
                <a:gd name="T23" fmla="*/ 185 h 199"/>
                <a:gd name="T24" fmla="*/ 963 w 2168"/>
                <a:gd name="T25" fmla="*/ 185 h 199"/>
                <a:gd name="T26" fmla="*/ 1063 w 2168"/>
                <a:gd name="T27" fmla="*/ 192 h 199"/>
                <a:gd name="T28" fmla="*/ 1169 w 2168"/>
                <a:gd name="T29" fmla="*/ 192 h 199"/>
                <a:gd name="T30" fmla="*/ 1282 w 2168"/>
                <a:gd name="T31" fmla="*/ 192 h 199"/>
                <a:gd name="T32" fmla="*/ 1389 w 2168"/>
                <a:gd name="T33" fmla="*/ 199 h 199"/>
                <a:gd name="T34" fmla="*/ 1502 w 2168"/>
                <a:gd name="T35" fmla="*/ 199 h 199"/>
                <a:gd name="T36" fmla="*/ 1708 w 2168"/>
                <a:gd name="T37" fmla="*/ 199 h 199"/>
                <a:gd name="T38" fmla="*/ 1814 w 2168"/>
                <a:gd name="T39" fmla="*/ 199 h 199"/>
                <a:gd name="T40" fmla="*/ 1927 w 2168"/>
                <a:gd name="T41" fmla="*/ 199 h 199"/>
                <a:gd name="T42" fmla="*/ 2154 w 2168"/>
                <a:gd name="T43" fmla="*/ 199 h 199"/>
                <a:gd name="T44" fmla="*/ 2168 w 2168"/>
                <a:gd name="T45" fmla="*/ 199 h 199"/>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2168"/>
                <a:gd name="T70" fmla="*/ 0 h 199"/>
                <a:gd name="T71" fmla="*/ 2168 w 2168"/>
                <a:gd name="T72" fmla="*/ 199 h 199"/>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2168" h="199">
                  <a:moveTo>
                    <a:pt x="0" y="0"/>
                  </a:moveTo>
                  <a:lnTo>
                    <a:pt x="56" y="36"/>
                  </a:lnTo>
                  <a:lnTo>
                    <a:pt x="113" y="64"/>
                  </a:lnTo>
                  <a:lnTo>
                    <a:pt x="226" y="107"/>
                  </a:lnTo>
                  <a:lnTo>
                    <a:pt x="283" y="121"/>
                  </a:lnTo>
                  <a:lnTo>
                    <a:pt x="333" y="135"/>
                  </a:lnTo>
                  <a:lnTo>
                    <a:pt x="439" y="156"/>
                  </a:lnTo>
                  <a:lnTo>
                    <a:pt x="489" y="156"/>
                  </a:lnTo>
                  <a:lnTo>
                    <a:pt x="545" y="163"/>
                  </a:lnTo>
                  <a:lnTo>
                    <a:pt x="644" y="170"/>
                  </a:lnTo>
                  <a:lnTo>
                    <a:pt x="751" y="178"/>
                  </a:lnTo>
                  <a:lnTo>
                    <a:pt x="850" y="185"/>
                  </a:lnTo>
                  <a:lnTo>
                    <a:pt x="963" y="185"/>
                  </a:lnTo>
                  <a:lnTo>
                    <a:pt x="1063" y="192"/>
                  </a:lnTo>
                  <a:lnTo>
                    <a:pt x="1169" y="192"/>
                  </a:lnTo>
                  <a:lnTo>
                    <a:pt x="1282" y="192"/>
                  </a:lnTo>
                  <a:lnTo>
                    <a:pt x="1389" y="199"/>
                  </a:lnTo>
                  <a:lnTo>
                    <a:pt x="1502" y="199"/>
                  </a:lnTo>
                  <a:lnTo>
                    <a:pt x="1708" y="199"/>
                  </a:lnTo>
                  <a:lnTo>
                    <a:pt x="1814" y="199"/>
                  </a:lnTo>
                  <a:lnTo>
                    <a:pt x="1927" y="199"/>
                  </a:lnTo>
                  <a:lnTo>
                    <a:pt x="2154" y="199"/>
                  </a:lnTo>
                  <a:lnTo>
                    <a:pt x="2168" y="199"/>
                  </a:lnTo>
                </a:path>
              </a:pathLst>
            </a:custGeom>
            <a:noFill/>
            <a:ln w="38100">
              <a:solidFill>
                <a:schemeClr val="accent1"/>
              </a:solidFill>
              <a:miter lim="800000"/>
              <a:headEnd/>
              <a:tailEnd/>
            </a:ln>
            <a:effectLst>
              <a:outerShdw blurRad="63500" dist="23000" dir="5400000" rotWithShape="0">
                <a:srgbClr val="000000">
                  <a:alpha val="34999"/>
                </a:srgbClr>
              </a:outerShdw>
            </a:effectLst>
            <a:extLst>
              <a:ext uri="{909E8E84-426E-40dd-AFC4-6F175D3DCCD1}">
                <a14:hiddenFill xmlns:a14="http://schemas.microsoft.com/office/drawing/2010/main">
                  <a:solidFill>
                    <a:srgbClr val="FFFFFF"/>
                  </a:solidFill>
                </a14:hiddenFill>
              </a:ext>
            </a:extLst>
          </p:spPr>
          <p:txBody>
            <a:bodyPr/>
            <a:lstStyle/>
            <a:p>
              <a:pPr>
                <a:defRPr/>
              </a:pPr>
              <a:endParaRPr lang="en-US">
                <a:latin typeface="+mn-lt"/>
                <a:ea typeface="+mn-ea"/>
              </a:endParaRPr>
            </a:p>
          </p:txBody>
        </p:sp>
      </p:grpSp>
      <p:cxnSp>
        <p:nvCxnSpPr>
          <p:cNvPr id="39" name="Straight Arrow Connector 38"/>
          <p:cNvCxnSpPr>
            <a:cxnSpLocks noChangeShapeType="1"/>
          </p:cNvCxnSpPr>
          <p:nvPr/>
        </p:nvCxnSpPr>
        <p:spPr bwMode="auto">
          <a:xfrm rot="5400000">
            <a:off x="5053013" y="4851400"/>
            <a:ext cx="1627188" cy="1587"/>
          </a:xfrm>
          <a:prstGeom prst="straightConnector1">
            <a:avLst/>
          </a:prstGeom>
          <a:noFill/>
          <a:ln w="25400">
            <a:solidFill>
              <a:schemeClr val="tx1"/>
            </a:solidFill>
            <a:round/>
            <a:headEnd type="arrow" w="med" len="med"/>
            <a:tailEnd type="arrow" w="med" len="med"/>
          </a:ln>
          <a:effectLst>
            <a:outerShdw blurRad="63500" dist="20000" dir="5400000" rotWithShape="0">
              <a:srgbClr val="000000">
                <a:alpha val="37999"/>
              </a:srgbClr>
            </a:outerShdw>
          </a:effectLst>
          <a:extLst>
            <a:ext uri="{909E8E84-426E-40dd-AFC4-6F175D3DCCD1}">
              <a14:hiddenFill xmlns:a14="http://schemas.microsoft.com/office/drawing/2010/main">
                <a:noFill/>
              </a14:hiddenFill>
            </a:ext>
          </a:extLst>
        </p:spPr>
      </p:cxnSp>
      <p:sp>
        <p:nvSpPr>
          <p:cNvPr id="18451" name="Rectangle 39"/>
          <p:cNvSpPr>
            <a:spLocks noChangeArrowheads="1"/>
          </p:cNvSpPr>
          <p:nvPr/>
        </p:nvSpPr>
        <p:spPr bwMode="auto">
          <a:xfrm>
            <a:off x="6019800" y="4446588"/>
            <a:ext cx="38576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t>z</a:t>
            </a:r>
            <a:r>
              <a:rPr lang="en-US" b="1" baseline="-25000"/>
              <a:t>0</a:t>
            </a:r>
            <a:endParaRPr lang="en-US"/>
          </a:p>
        </p:txBody>
      </p:sp>
      <p:sp>
        <p:nvSpPr>
          <p:cNvPr id="18452" name="TextBox 40"/>
          <p:cNvSpPr txBox="1">
            <a:spLocks noChangeArrowheads="1"/>
          </p:cNvSpPr>
          <p:nvPr/>
        </p:nvSpPr>
        <p:spPr bwMode="auto">
          <a:xfrm>
            <a:off x="3886200" y="3810000"/>
            <a:ext cx="3635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400">
                <a:solidFill>
                  <a:srgbClr val="FF0000"/>
                </a:solidFill>
              </a:rPr>
              <a:t>+</a:t>
            </a:r>
          </a:p>
        </p:txBody>
      </p:sp>
      <p:sp>
        <p:nvSpPr>
          <p:cNvPr id="18453" name="TextBox 41"/>
          <p:cNvSpPr txBox="1">
            <a:spLocks noChangeArrowheads="1"/>
          </p:cNvSpPr>
          <p:nvPr/>
        </p:nvSpPr>
        <p:spPr bwMode="auto">
          <a:xfrm>
            <a:off x="3810000" y="5360988"/>
            <a:ext cx="2873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400">
                <a:solidFill>
                  <a:srgbClr val="00269E"/>
                </a:solidFill>
              </a:rPr>
              <a:t>-</a:t>
            </a:r>
          </a:p>
        </p:txBody>
      </p:sp>
      <p:sp>
        <p:nvSpPr>
          <p:cNvPr id="18454" name="TextBox 42"/>
          <p:cNvSpPr txBox="1">
            <a:spLocks noChangeArrowheads="1"/>
          </p:cNvSpPr>
          <p:nvPr/>
        </p:nvSpPr>
        <p:spPr bwMode="auto">
          <a:xfrm>
            <a:off x="3429000" y="5360988"/>
            <a:ext cx="2873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400">
                <a:solidFill>
                  <a:srgbClr val="00269E"/>
                </a:solidFill>
              </a:rPr>
              <a:t>-</a:t>
            </a:r>
          </a:p>
        </p:txBody>
      </p:sp>
      <p:sp>
        <p:nvSpPr>
          <p:cNvPr id="18455" name="TextBox 43"/>
          <p:cNvSpPr txBox="1">
            <a:spLocks noChangeArrowheads="1"/>
          </p:cNvSpPr>
          <p:nvPr/>
        </p:nvSpPr>
        <p:spPr bwMode="auto">
          <a:xfrm>
            <a:off x="4038600" y="5360988"/>
            <a:ext cx="2873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400">
                <a:solidFill>
                  <a:srgbClr val="00269E"/>
                </a:solidFill>
              </a:rPr>
              <a:t>-</a:t>
            </a:r>
          </a:p>
        </p:txBody>
      </p:sp>
      <p:sp>
        <p:nvSpPr>
          <p:cNvPr id="18456" name="TextBox 44"/>
          <p:cNvSpPr txBox="1">
            <a:spLocks noChangeArrowheads="1"/>
          </p:cNvSpPr>
          <p:nvPr/>
        </p:nvSpPr>
        <p:spPr bwMode="auto">
          <a:xfrm>
            <a:off x="4894263" y="5360988"/>
            <a:ext cx="2873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400">
                <a:solidFill>
                  <a:srgbClr val="00269E"/>
                </a:solidFill>
              </a:rPr>
              <a:t>-</a:t>
            </a:r>
          </a:p>
        </p:txBody>
      </p:sp>
      <p:sp>
        <p:nvSpPr>
          <p:cNvPr id="18457" name="TextBox 45"/>
          <p:cNvSpPr txBox="1">
            <a:spLocks noChangeArrowheads="1"/>
          </p:cNvSpPr>
          <p:nvPr/>
        </p:nvSpPr>
        <p:spPr bwMode="auto">
          <a:xfrm>
            <a:off x="4191000" y="5360988"/>
            <a:ext cx="2873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400">
                <a:solidFill>
                  <a:srgbClr val="00269E"/>
                </a:solidFill>
              </a:rPr>
              <a:t>-</a:t>
            </a:r>
          </a:p>
        </p:txBody>
      </p:sp>
      <p:sp>
        <p:nvSpPr>
          <p:cNvPr id="18458" name="TextBox 46"/>
          <p:cNvSpPr txBox="1">
            <a:spLocks noChangeArrowheads="1"/>
          </p:cNvSpPr>
          <p:nvPr/>
        </p:nvSpPr>
        <p:spPr bwMode="auto">
          <a:xfrm>
            <a:off x="4572000" y="5360988"/>
            <a:ext cx="2873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400">
                <a:solidFill>
                  <a:srgbClr val="00269E"/>
                </a:solidFill>
              </a:rPr>
              <a:t>-</a:t>
            </a:r>
          </a:p>
        </p:txBody>
      </p:sp>
      <p:sp>
        <p:nvSpPr>
          <p:cNvPr id="18459" name="TextBox 47"/>
          <p:cNvSpPr txBox="1">
            <a:spLocks noChangeArrowheads="1"/>
          </p:cNvSpPr>
          <p:nvPr/>
        </p:nvSpPr>
        <p:spPr bwMode="auto">
          <a:xfrm>
            <a:off x="4343400" y="5360988"/>
            <a:ext cx="2873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400">
                <a:solidFill>
                  <a:srgbClr val="00269E"/>
                </a:solidFill>
              </a:rPr>
              <a:t>-</a:t>
            </a:r>
          </a:p>
        </p:txBody>
      </p:sp>
      <p:sp>
        <p:nvSpPr>
          <p:cNvPr id="18460" name="TextBox 48"/>
          <p:cNvSpPr txBox="1">
            <a:spLocks noChangeArrowheads="1"/>
          </p:cNvSpPr>
          <p:nvPr/>
        </p:nvSpPr>
        <p:spPr bwMode="auto">
          <a:xfrm>
            <a:off x="5503863" y="5360988"/>
            <a:ext cx="28733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400">
                <a:solidFill>
                  <a:srgbClr val="00269E"/>
                </a:solidFill>
              </a:rPr>
              <a:t>-</a:t>
            </a:r>
          </a:p>
        </p:txBody>
      </p:sp>
      <p:sp>
        <p:nvSpPr>
          <p:cNvPr id="18461" name="TextBox 49"/>
          <p:cNvSpPr txBox="1">
            <a:spLocks noChangeArrowheads="1"/>
          </p:cNvSpPr>
          <p:nvPr/>
        </p:nvSpPr>
        <p:spPr bwMode="auto">
          <a:xfrm>
            <a:off x="2895600" y="5360988"/>
            <a:ext cx="2873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2400">
                <a:solidFill>
                  <a:srgbClr val="00269E"/>
                </a:solidFill>
              </a:rPr>
              <a:t>-</a:t>
            </a:r>
          </a:p>
        </p:txBody>
      </p:sp>
      <p:pic>
        <p:nvPicPr>
          <p:cNvPr id="18462"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3086100"/>
            <a:ext cx="3695700"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1447800"/>
            <a:ext cx="5029200" cy="70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1"/>
          <p:cNvSpPr>
            <a:spLocks noGrp="1"/>
          </p:cNvSpPr>
          <p:nvPr>
            <p:ph type="dt" sz="half" idx="10"/>
          </p:nvPr>
        </p:nvSpPr>
        <p:spPr/>
        <p:txBody>
          <a:bodyPr/>
          <a:lstStyle/>
          <a:p>
            <a:r>
              <a:rPr lang="fr-CH" smtClean="0"/>
              <a:t>07/12/16</a:t>
            </a:r>
            <a:endParaRPr lang="en-US"/>
          </a:p>
        </p:txBody>
      </p:sp>
      <p:sp>
        <p:nvSpPr>
          <p:cNvPr id="3" name="Footer Placeholder 2"/>
          <p:cNvSpPr>
            <a:spLocks noGrp="1"/>
          </p:cNvSpPr>
          <p:nvPr>
            <p:ph type="ftr" sz="quarter" idx="11"/>
          </p:nvPr>
        </p:nvSpPr>
        <p:spPr/>
        <p:txBody>
          <a:bodyPr/>
          <a:lstStyle/>
          <a:p>
            <a:r>
              <a:rPr lang="en-US" smtClean="0"/>
              <a:t>6th Egyptian School</a:t>
            </a:r>
            <a:endParaRPr lang="en-US"/>
          </a:p>
        </p:txBody>
      </p:sp>
    </p:spTree>
    <p:extLst>
      <p:ext uri="{BB962C8B-B14F-4D97-AF65-F5344CB8AC3E}">
        <p14:creationId xmlns:p14="http://schemas.microsoft.com/office/powerpoint/2010/main" val="2322297388"/>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华文新魏"/>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Civic.thmx</Template>
  <TotalTime>4303</TotalTime>
  <Words>2334</Words>
  <Application>Microsoft Macintosh PowerPoint</Application>
  <PresentationFormat>On-screen Show (4:3)</PresentationFormat>
  <Paragraphs>444</Paragraphs>
  <Slides>53</Slides>
  <Notes>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53</vt:i4>
      </vt:variant>
    </vt:vector>
  </HeadingPairs>
  <TitlesOfParts>
    <vt:vector size="55" baseType="lpstr">
      <vt:lpstr>Civic</vt:lpstr>
      <vt:lpstr>Photo Editor Photo</vt:lpstr>
      <vt:lpstr>Gas Detectors (RPC)</vt:lpstr>
      <vt:lpstr>Creation of signal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RPC in CMS </vt:lpstr>
      <vt:lpstr>PowerPoint Presentation</vt:lpstr>
      <vt:lpstr>PowerPoint Presentation</vt:lpstr>
      <vt:lpstr>PowerPoint Presentation</vt:lpstr>
      <vt:lpstr>PowerPoint Presentation</vt:lpstr>
      <vt:lpstr>PowerPoint Presentation</vt:lpstr>
      <vt:lpstr>PowerPoint Presentation</vt:lpstr>
      <vt:lpstr>The Muon System for the CMS exp.</vt:lpstr>
      <vt:lpstr>Principle Aims of the CMS Muon Detector</vt:lpstr>
      <vt:lpstr>The drift tube (DT).</vt:lpstr>
      <vt:lpstr>Cathode strip chamber (CSC) </vt:lpstr>
      <vt:lpstr>         RESISTIVE PLATE CHAMBER (RPC).</vt:lpstr>
      <vt:lpstr>PowerPoint Presentation</vt:lpstr>
      <vt:lpstr>PowerPoint Presentation</vt:lpstr>
      <vt:lpstr>PowerPoint Presentation</vt:lpstr>
      <vt:lpstr>RPC double gap design</vt:lpstr>
      <vt:lpstr>Quality control of the RPC detector.</vt:lpstr>
      <vt:lpstr>Gap quality control</vt:lpstr>
      <vt:lpstr>PowerPoint Presentation</vt:lpstr>
      <vt:lpstr>2- spacer test</vt:lpstr>
      <vt:lpstr>PowerPoint Presentation</vt:lpstr>
      <vt:lpstr>HV Test</vt:lpstr>
      <vt:lpstr>Quality control of chamber </vt:lpstr>
      <vt:lpstr>Quality control of chamber </vt:lpstr>
      <vt:lpstr>PowerPoint Presentation</vt:lpstr>
      <vt:lpstr>RPC Upgrade Project.</vt:lpstr>
      <vt:lpstr>Low eta upgrade.</vt:lpstr>
      <vt:lpstr>Low eta upgrade.</vt:lpstr>
      <vt:lpstr>High eta upgrade</vt:lpstr>
      <vt:lpstr>High eta upgrade</vt:lpstr>
      <vt:lpstr>High eta upgrade (Backlite RPC)</vt:lpstr>
      <vt:lpstr>High eta upgrade (Backlite RPC)</vt:lpstr>
      <vt:lpstr>High eta upgrade (Glass RPC)</vt:lpstr>
      <vt:lpstr>High eta upgrade (Glass RPC)</vt:lpstr>
      <vt:lpstr>Single-gap and multi-gap GRPC</vt:lpstr>
      <vt:lpstr>Thank you!</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Helwan Lab. Preparation </dc:title>
  <dc:creator>ansar</dc:creator>
  <cp:lastModifiedBy>yasser Assran</cp:lastModifiedBy>
  <cp:revision>64</cp:revision>
  <dcterms:created xsi:type="dcterms:W3CDTF">2014-11-12T10:30:11Z</dcterms:created>
  <dcterms:modified xsi:type="dcterms:W3CDTF">2016-12-07T07:51:09Z</dcterms:modified>
</cp:coreProperties>
</file>