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6" r:id="rId3"/>
    <p:sldId id="257" r:id="rId4"/>
    <p:sldId id="275" r:id="rId5"/>
    <p:sldId id="258" r:id="rId6"/>
    <p:sldId id="269" r:id="rId7"/>
    <p:sldId id="278" r:id="rId8"/>
    <p:sldId id="259" r:id="rId9"/>
    <p:sldId id="260" r:id="rId10"/>
    <p:sldId id="261" r:id="rId11"/>
    <p:sldId id="262" r:id="rId12"/>
    <p:sldId id="264" r:id="rId13"/>
    <p:sldId id="263" r:id="rId14"/>
    <p:sldId id="265" r:id="rId15"/>
    <p:sldId id="266" r:id="rId16"/>
    <p:sldId id="267" r:id="rId17"/>
    <p:sldId id="271" r:id="rId18"/>
    <p:sldId id="272" r:id="rId19"/>
    <p:sldId id="279" r:id="rId20"/>
    <p:sldId id="273" r:id="rId21"/>
    <p:sldId id="27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 snapToGrid="0">
      <p:cViewPr varScale="1">
        <p:scale>
          <a:sx n="42" d="100"/>
          <a:sy n="42" d="100"/>
        </p:scale>
        <p:origin x="9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6B3A6-E50C-413F-A5F9-4A0F2F3D0F6A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A46DE-63B5-472C-A7F0-8F8161CE1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01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A46DE-63B5-472C-A7F0-8F8161CE1F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4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2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7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845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0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7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6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7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2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33240-1C6C-484C-8C69-53D587D9A865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38F4D-5EC4-4290-8B35-1C0EA96BB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9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emf"/><Relationship Id="rId5" Type="http://schemas.openxmlformats.org/officeDocument/2006/relationships/image" Target="../media/image14.w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4177" y="387845"/>
            <a:ext cx="9144000" cy="2387600"/>
          </a:xfrm>
        </p:spPr>
        <p:txBody>
          <a:bodyPr/>
          <a:lstStyle/>
          <a:p>
            <a:r>
              <a:rPr lang="en-US" dirty="0" smtClean="0"/>
              <a:t>Physical Cosmology I</a:t>
            </a:r>
            <a:br>
              <a:rPr lang="en-US" dirty="0" smtClean="0"/>
            </a:br>
            <a:r>
              <a:rPr lang="en-US" sz="3200" dirty="0" smtClean="0"/>
              <a:t>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Egyptian School for HEP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Thermal History</a:t>
            </a:r>
          </a:p>
          <a:p>
            <a:r>
              <a:rPr lang="en-US" sz="3000" dirty="0" smtClean="0"/>
              <a:t>Amr El-</a:t>
            </a:r>
            <a:r>
              <a:rPr lang="en-US" sz="3000" dirty="0" err="1" smtClean="0"/>
              <a:t>Zant</a:t>
            </a:r>
            <a:r>
              <a:rPr lang="en-US" sz="3000" dirty="0" smtClean="0"/>
              <a:t> (CTP@BUE)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3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855" y="29413"/>
            <a:ext cx="10143067" cy="6159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Cosmic Plasma Coupling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11" y="903111"/>
            <a:ext cx="11699387" cy="5814211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as fully ionized </a:t>
            </a:r>
            <a:r>
              <a:rPr lang="en-US" dirty="0" smtClean="0">
                <a:sym typeface="Wingdings" panose="05000000000000000000" pitchFamily="2" charset="2"/>
              </a:rPr>
              <a:t> strongly interacts with photons by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Thompson scattering</a:t>
            </a:r>
            <a:r>
              <a:rPr lang="en-US" dirty="0" smtClean="0">
                <a:sym typeface="Wingdings" panose="05000000000000000000" pitchFamily="2" charset="2"/>
              </a:rPr>
              <a:t>: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Electron placed in EM field                                  </a:t>
            </a:r>
            <a:r>
              <a:rPr lang="en-US" dirty="0" smtClean="0">
                <a:sym typeface="Wingdings" panose="05000000000000000000" pitchFamily="2" charset="2"/>
              </a:rPr>
              <a:t>oscillates</a:t>
            </a:r>
          </a:p>
          <a:p>
            <a:r>
              <a:rPr lang="en-US" dirty="0" smtClean="0"/>
              <a:t>radiates back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Crossection</a:t>
            </a:r>
            <a:r>
              <a:rPr lang="en-US" dirty="0" smtClean="0"/>
              <a:t> ~   power radiated / mean incident energy flux</a:t>
            </a:r>
          </a:p>
          <a:p>
            <a:pPr marL="0" indent="0">
              <a:buNone/>
            </a:pPr>
            <a:r>
              <a:rPr lang="en-US" dirty="0" smtClean="0"/>
              <a:t>~ Square of classical electron radius </a:t>
            </a:r>
            <a:endParaRPr lang="en-US" dirty="0"/>
          </a:p>
        </p:txBody>
      </p:sp>
      <p:pic>
        <p:nvPicPr>
          <p:cNvPr id="3074" name="Picture 2" descr="\begin{displaymath}&#10;m_e \frac{d^2 z}{dt^2} = -e E_0 \sin(\omega t),&#10;\end{displaymath}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33" y="1860666"/>
            <a:ext cx="2369707" cy="5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\begin{displaymath}&#10;\frac{dP}{d{\mit\Omega}} = \frac{e^4 E_0^{ 2}}{32\pi^2 \epsilon_0 c^3 m_e^{ 2}} \sin^2\theta.&#10;\end{displaymath}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401" y="2412609"/>
            <a:ext cx="2821639" cy="7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\begin{displaymath}&#10;r_e = \frac{e^2}{4\pi \epsilon_0 m_e c^2} = 2.82\times 10^{-15} {\rm m}&#10;\end{displaymath}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038" y="3821644"/>
            <a:ext cx="3745951" cy="699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013" y="4956900"/>
            <a:ext cx="3643816" cy="5674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014221" y="6028406"/>
            <a:ext cx="173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nteraction rate 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1911" y="5862384"/>
            <a:ext cx="3654592" cy="6990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0219" y="5878819"/>
            <a:ext cx="1902338" cy="6661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980218" y="6027226"/>
            <a:ext cx="321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(note relative </a:t>
            </a:r>
            <a:r>
              <a:rPr lang="en-US" dirty="0" err="1" smtClean="0"/>
              <a:t>vely</a:t>
            </a:r>
            <a:r>
              <a:rPr lang="en-US" dirty="0" smtClean="0"/>
              <a:t>  </a:t>
            </a:r>
            <a:r>
              <a:rPr lang="en-US" i="1" dirty="0" smtClean="0"/>
              <a:t>~ c = 1 </a:t>
            </a:r>
            <a:r>
              <a:rPr lang="en-US" dirty="0" smtClean="0"/>
              <a:t>here!)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0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3772"/>
            <a:ext cx="10358651" cy="839333"/>
          </a:xfrm>
        </p:spPr>
        <p:txBody>
          <a:bodyPr/>
          <a:lstStyle/>
          <a:p>
            <a:r>
              <a:rPr lang="en-US" dirty="0" smtClean="0"/>
              <a:t>Interaction Rate of Coupled Plasma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80280"/>
                <a:ext cx="12405815" cy="597772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Electron dens. ~ Baryon dens ~ 10</a:t>
                </a:r>
                <a:r>
                  <a:rPr lang="en-US" baseline="30000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-9</a:t>
                </a:r>
                <a:r>
                  <a:rPr lang="en-US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 photon dens </a:t>
                </a:r>
                <a:r>
                  <a:rPr lang="en-US" dirty="0" smtClean="0"/>
                  <a:t>~ 0.1 </a:t>
                </a:r>
                <a:r>
                  <a:rPr lang="en-US" i="1" dirty="0" smtClean="0"/>
                  <a:t>T</a:t>
                </a:r>
                <a:r>
                  <a:rPr lang="en-US" baseline="30000" dirty="0" smtClean="0"/>
                  <a:t>3</a:t>
                </a: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Photon electron Interaction rate at decoupling~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𝑑𝑒𝑐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p>
                    </m:sSubSup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~ 10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-10</a:t>
                </a:r>
                <a:r>
                  <a:rPr lang="en-US" dirty="0" smtClean="0">
                    <a:sym typeface="Wingdings" panose="05000000000000000000" pitchFamily="2" charset="2"/>
                  </a:rPr>
                  <a:t> .  0.3</a:t>
                </a:r>
                <a:r>
                  <a:rPr lang="en-US" baseline="62000" dirty="0" smtClean="0">
                    <a:sym typeface="Wingdings" panose="05000000000000000000" pitchFamily="2" charset="2"/>
                  </a:rPr>
                  <a:t>3</a:t>
                </a:r>
                <a:r>
                  <a:rPr lang="en-US" dirty="0" smtClean="0">
                    <a:sym typeface="Wingdings" panose="05000000000000000000" pitchFamily="2" charset="2"/>
                  </a:rPr>
                  <a:t>  10</a:t>
                </a:r>
                <a:r>
                  <a:rPr lang="en-US" baseline="60000" dirty="0" smtClean="0">
                    <a:sym typeface="Wingdings" panose="05000000000000000000" pitchFamily="2" charset="2"/>
                  </a:rPr>
                  <a:t>-18</a:t>
                </a:r>
                <a:r>
                  <a:rPr lang="en-US" dirty="0" smtClean="0">
                    <a:sym typeface="Wingdings" panose="05000000000000000000" pitchFamily="2" charset="2"/>
                  </a:rPr>
                  <a:t> .   2  10</a:t>
                </a:r>
                <a:r>
                  <a:rPr lang="en-US" baseline="56000" dirty="0" smtClean="0">
                    <a:sym typeface="Wingdings" panose="05000000000000000000" pitchFamily="2" charset="2"/>
                  </a:rPr>
                  <a:t>-3</a:t>
                </a:r>
                <a:r>
                  <a:rPr lang="en-US" dirty="0" smtClean="0">
                    <a:sym typeface="Wingdings" panose="05000000000000000000" pitchFamily="2" charset="2"/>
                  </a:rPr>
                  <a:t> MeV  =   10</a:t>
                </a:r>
                <a:r>
                  <a:rPr lang="en-US" baseline="30000" dirty="0" smtClean="0">
                    <a:sym typeface="Wingdings" panose="05000000000000000000" pitchFamily="2" charset="2"/>
                  </a:rPr>
                  <a:t>-10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. 0.3</a:t>
                </a:r>
                <a:r>
                  <a:rPr lang="en-US" baseline="62000" dirty="0">
                    <a:sym typeface="Wingdings" panose="05000000000000000000" pitchFamily="2" charset="2"/>
                  </a:rPr>
                  <a:t>3</a:t>
                </a:r>
                <a:r>
                  <a:rPr lang="en-US" dirty="0">
                    <a:sym typeface="Wingdings" panose="05000000000000000000" pitchFamily="2" charset="2"/>
                  </a:rPr>
                  <a:t>  10</a:t>
                </a:r>
                <a:r>
                  <a:rPr lang="en-US" baseline="60000" dirty="0">
                    <a:sym typeface="Wingdings" panose="05000000000000000000" pitchFamily="2" charset="2"/>
                  </a:rPr>
                  <a:t>-18</a:t>
                </a:r>
                <a:r>
                  <a:rPr lang="en-US" dirty="0">
                    <a:sym typeface="Wingdings" panose="05000000000000000000" pitchFamily="2" charset="2"/>
                  </a:rPr>
                  <a:t> . </a:t>
                </a:r>
                <a:r>
                  <a:rPr lang="en-US" dirty="0" smtClean="0">
                    <a:sym typeface="Wingdings" panose="05000000000000000000" pitchFamily="2" charset="2"/>
                  </a:rPr>
                  <a:t>  2  10</a:t>
                </a:r>
                <a:r>
                  <a:rPr lang="en-US" baseline="56000" dirty="0" smtClean="0">
                    <a:sym typeface="Wingdings" panose="05000000000000000000" pitchFamily="2" charset="2"/>
                  </a:rPr>
                  <a:t>-15</a:t>
                </a:r>
                <a:r>
                  <a:rPr lang="en-US" dirty="0" smtClean="0">
                    <a:sym typeface="Wingdings" panose="05000000000000000000" pitchFamily="2" charset="2"/>
                  </a:rPr>
                  <a:t> eV</a:t>
                </a: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   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Interaction Time ~ 2  10</a:t>
                </a:r>
                <a:r>
                  <a:rPr lang="en-US" baseline="68000" dirty="0" smtClean="0">
                    <a:sym typeface="Wingdings" panose="05000000000000000000" pitchFamily="2" charset="2"/>
                  </a:rPr>
                  <a:t>26</a:t>
                </a:r>
                <a:r>
                  <a:rPr lang="en-US" dirty="0" smtClean="0">
                    <a:sym typeface="Wingdings" panose="05000000000000000000" pitchFamily="2" charset="2"/>
                  </a:rPr>
                  <a:t> eV</a:t>
                </a:r>
                <a:r>
                  <a:rPr lang="en-US" baseline="60000" dirty="0" smtClean="0">
                    <a:sym typeface="Wingdings" panose="05000000000000000000" pitchFamily="2" charset="2"/>
                  </a:rPr>
                  <a:t>-1</a:t>
                </a:r>
                <a:r>
                  <a:rPr lang="en-US" dirty="0" smtClean="0">
                    <a:sym typeface="Wingdings" panose="05000000000000000000" pitchFamily="2" charset="2"/>
                  </a:rPr>
                  <a:t>  ~    1.4  10</a:t>
                </a:r>
                <a:r>
                  <a:rPr lang="en-US" baseline="58000" dirty="0" smtClean="0">
                    <a:sym typeface="Wingdings" panose="05000000000000000000" pitchFamily="2" charset="2"/>
                  </a:rPr>
                  <a:t>11 </a:t>
                </a:r>
                <a:r>
                  <a:rPr lang="en-US" dirty="0" smtClean="0">
                    <a:sym typeface="Wingdings" panose="05000000000000000000" pitchFamily="2" charset="2"/>
                  </a:rPr>
                  <a:t>s   ~   4400 years    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(&lt;&lt; age of </a:t>
                </a:r>
                <a:r>
                  <a:rPr lang="en-US" b="1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uni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at </a:t>
                </a:r>
                <a:r>
                  <a:rPr lang="en-US" b="1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recom</a:t>
                </a:r>
                <a:r>
                  <a:rPr lang="en-US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.)</a:t>
                </a: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chemeClr val="accent3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                                                                                 s                                                       </a:t>
                </a: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US" dirty="0" smtClean="0">
                    <a:sym typeface="Wingdings" panose="05000000000000000000" pitchFamily="2" charset="2"/>
                  </a:rPr>
                  <a:t>Timescale for interaction much smaller than age of universe 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Plasma tightly coupled in (kinetic)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equilib</a:t>
                </a:r>
                <a:r>
                  <a:rPr lang="en-US" dirty="0" smtClean="0">
                    <a:sym typeface="Wingdings" panose="05000000000000000000" pitchFamily="2" charset="2"/>
                  </a:rPr>
                  <a:t>. Before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recom</a:t>
                </a:r>
                <a:r>
                  <a:rPr lang="en-US" dirty="0" smtClean="0">
                    <a:sym typeface="Wingdings" panose="05000000000000000000" pitchFamily="2" charset="2"/>
                  </a:rPr>
                  <a:t>. </a:t>
                </a: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 </a:t>
                </a:r>
                <a:r>
                  <a:rPr lang="en-US" u="sng" dirty="0" smtClean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Rough rule of thumb for equilibrium:</a:t>
                </a:r>
              </a:p>
              <a:p>
                <a:pPr marL="0" indent="0">
                  <a:buNone/>
                </a:pPr>
                <a:r>
                  <a:rPr lang="en-US" u="sng" dirty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u="sng" dirty="0" smtClean="0">
                    <a:solidFill>
                      <a:srgbClr val="7030A0"/>
                    </a:solidFill>
                    <a:sym typeface="Wingdings" panose="05000000000000000000" pitchFamily="2" charset="2"/>
                  </a:rPr>
                  <a:t> Interaction rate &gt; expansion rate </a:t>
                </a:r>
                <a:r>
                  <a:rPr lang="en-US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(interaction time &lt; age of universe)</a:t>
                </a:r>
                <a:endParaRPr lang="en-US" dirty="0">
                  <a:solidFill>
                    <a:srgbClr val="C00000"/>
                  </a:solidFill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80280"/>
                <a:ext cx="12405815" cy="5977720"/>
              </a:xfrm>
              <a:blipFill rotWithShape="0">
                <a:blip r:embed="rId2"/>
                <a:stretch>
                  <a:fillRect l="-737" t="-2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964673" y="3953333"/>
            <a:ext cx="1821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6.582119×10</a:t>
            </a:r>
            <a:r>
              <a:rPr lang="en-US" b="0" i="0" baseline="30000" dirty="0" smtClean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−16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68888" y="3978058"/>
            <a:ext cx="395785" cy="159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644151" y="498348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process of binding in QCD phase trans. And BBN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7266" y="64383"/>
            <a:ext cx="10608733" cy="715852"/>
          </a:xfrm>
        </p:spPr>
        <p:txBody>
          <a:bodyPr/>
          <a:lstStyle/>
          <a:p>
            <a:r>
              <a:rPr lang="en-US" dirty="0" smtClean="0"/>
              <a:t>Neutrino Decoupling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872" y="1064303"/>
            <a:ext cx="11723373" cy="569747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Neutrinos are coupled to electrons through </a:t>
            </a:r>
            <a:r>
              <a:rPr lang="en-US" dirty="0" smtClean="0">
                <a:solidFill>
                  <a:srgbClr val="FF0000"/>
                </a:solidFill>
              </a:rPr>
              <a:t>weak interactions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Much looser than Thompson coupling 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early decoupling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Below electroweak scale (~100 GeV)  but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In relativistic limit  </a:t>
            </a:r>
            <a:r>
              <a:rPr lang="en-US" dirty="0" err="1" smtClean="0">
                <a:sym typeface="Wingdings" panose="05000000000000000000" pitchFamily="2" charset="2"/>
              </a:rPr>
              <a:t>crossection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                                                          </a:t>
            </a:r>
            <a:r>
              <a:rPr lang="en-US" sz="2400" dirty="0" smtClean="0">
                <a:sym typeface="Wingdings" panose="05000000000000000000" pitchFamily="2" charset="2"/>
              </a:rPr>
              <a:t>(‘four Fermion’ interaction)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Neutrinos thus decouple at                                                                  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(recall H ~ T</a:t>
            </a:r>
            <a:r>
              <a:rPr lang="en-US" sz="2400" baseline="58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in rad era)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 When scales  ~ 3 million times smaller than recombination ~ 1 s after start of expansion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1266" y="2053764"/>
            <a:ext cx="3351151" cy="124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538" y="3350551"/>
            <a:ext cx="4098606" cy="4637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5934" y="4606712"/>
            <a:ext cx="3706576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7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88409"/>
            <a:ext cx="10456334" cy="1117866"/>
          </a:xfrm>
        </p:spPr>
        <p:txBody>
          <a:bodyPr/>
          <a:lstStyle/>
          <a:p>
            <a:r>
              <a:rPr lang="en-US" dirty="0" smtClean="0"/>
              <a:t>Cosmological Element Production (BBN)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829457"/>
                <a:ext cx="11887200" cy="614707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Elements beyond hydrogen need neutrons, these are in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equilibrium with protons before weak scale freeze out</a:t>
                </a:r>
              </a:p>
              <a:p>
                <a:pPr marL="0" indent="0">
                  <a:buNone/>
                </a:pPr>
                <a:r>
                  <a:rPr lang="en-US" sz="1700" b="1" i="1" dirty="0" smtClean="0">
                    <a:solidFill>
                      <a:srgbClr val="7030A0"/>
                    </a:solidFill>
                  </a:rPr>
                  <a:t>Post QCD</a:t>
                </a:r>
                <a:endParaRPr lang="en-US" sz="1700" b="1" i="1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</a:t>
                </a: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At Freeze out (1 MeV) neutron fraction ~ 1/6  ++ decay  ~ 1/8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E</a:t>
                </a:r>
                <a:r>
                  <a:rPr lang="en-US" dirty="0" smtClean="0">
                    <a:sym typeface="Wingdings" panose="05000000000000000000" pitchFamily="2" charset="2"/>
                  </a:rPr>
                  <a:t>lements cannot form until Boltzmann suppression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9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𝐸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dirty="0" smtClean="0">
                    <a:sym typeface="Wingdings" panose="05000000000000000000" pitchFamily="2" charset="2"/>
                  </a:rPr>
                  <a:t> overcome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Virtually all neutrons go to Helium  abundance ~ 1/16  by mass 1/4</a:t>
                </a: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Heavier elements absent due to low densities (process ends after three min…)</a:t>
                </a:r>
              </a:p>
              <a:p>
                <a:pPr marL="0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829457"/>
                <a:ext cx="11887200" cy="6147077"/>
              </a:xfrm>
              <a:blipFill rotWithShape="0">
                <a:blip r:embed="rId2"/>
                <a:stretch>
                  <a:fillRect l="-923" t="-19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216" y="2033726"/>
            <a:ext cx="2487975" cy="1054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8837" y="2097226"/>
            <a:ext cx="2132550" cy="927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484" y="2205176"/>
            <a:ext cx="3249601" cy="292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0612" y="3416300"/>
            <a:ext cx="50775" cy="2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2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179" y="0"/>
            <a:ext cx="10515600" cy="808919"/>
          </a:xfrm>
        </p:spPr>
        <p:txBody>
          <a:bodyPr/>
          <a:lstStyle/>
          <a:p>
            <a:r>
              <a:rPr lang="en-US" dirty="0" smtClean="0"/>
              <a:t>Of  BBN and BSM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15200" y="1115453"/>
            <a:ext cx="4038600" cy="48579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8111" y="6162612"/>
            <a:ext cx="3465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line Baryon fraction ~ 5 %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-1" y="808919"/>
                <a:ext cx="6880485" cy="60653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/>
              </a:p>
              <a:p>
                <a:r>
                  <a:rPr lang="en-US" sz="2400" b="1" dirty="0" smtClean="0"/>
                  <a:t>**Dependence on baryon dens. </a:t>
                </a:r>
                <a:r>
                  <a:rPr lang="en-US" sz="2400" b="1" dirty="0" smtClean="0">
                    <a:sym typeface="Wingdings" panose="05000000000000000000" pitchFamily="2" charset="2"/>
                  </a:rPr>
                  <a:t> </a:t>
                </a:r>
                <a:endParaRPr lang="en-US" sz="2400" b="1" dirty="0">
                  <a:sym typeface="Wingdings" panose="05000000000000000000" pitchFamily="2" charset="2"/>
                </a:endParaRPr>
              </a:p>
              <a:p>
                <a:endParaRPr lang="en-US" sz="2400" b="1" dirty="0" smtClean="0">
                  <a:sym typeface="Wingdings" panose="05000000000000000000" pitchFamily="2" charset="2"/>
                </a:endParaRPr>
              </a:p>
              <a:p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Non-Baryonic Dark Matter dominant </a:t>
                </a:r>
              </a:p>
              <a:p>
                <a:endParaRPr lang="en-US" sz="2400" b="1" dirty="0">
                  <a:sym typeface="Wingdings" panose="05000000000000000000" pitchFamily="2" charset="2"/>
                </a:endParaRPr>
              </a:p>
              <a:p>
                <a:endParaRPr lang="en-US" sz="2400" b="1" dirty="0" smtClean="0">
                  <a:sym typeface="Wingdings" panose="05000000000000000000" pitchFamily="2" charset="2"/>
                </a:endParaRPr>
              </a:p>
              <a:p>
                <a:r>
                  <a:rPr lang="en-US" sz="2400" b="1" dirty="0" smtClean="0">
                    <a:sym typeface="Wingdings" panose="05000000000000000000" pitchFamily="2" charset="2"/>
                  </a:rPr>
                  <a:t>** Dependence on expansion rate   </a:t>
                </a:r>
              </a:p>
              <a:p>
                <a:r>
                  <a:rPr lang="en-US" sz="2400" b="1" dirty="0" smtClean="0">
                    <a:sym typeface="Wingdings" panose="05000000000000000000" pitchFamily="2" charset="2"/>
                  </a:rPr>
                  <a:t>number of relativistic species (with m &lt;&lt; T)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(Recall </a:t>
                </a:r>
                <a:r>
                  <a:rPr lang="en-US" sz="2400" dirty="0">
                    <a:sym typeface="Wingdings" panose="05000000000000000000" pitchFamily="2" charset="2"/>
                  </a:rPr>
                  <a:t>the expansion rate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𝐻</m:t>
                        </m:r>
                      </m:e>
                      <m:sup>
                        <m:r>
                          <a:rPr lang="en-US" sz="2400" b="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sz="2400" b="0" i="1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r>
                      <a:rPr lang="en-US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𝜌</m:t>
                    </m:r>
                    <m:r>
                      <a:rPr lang="en-US" sz="2400" b="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~ 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𝑔</m:t>
                        </m:r>
                      </m:e>
                      <m:sub>
                        <m:r>
                          <a:rPr lang="en-US" sz="24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b>
                    </m:sSub>
                  </m:oMath>
                </a14:m>
                <a:r>
                  <a:rPr lang="en-US" sz="2400" dirty="0" smtClean="0">
                    <a:sym typeface="Wingdings" panose="05000000000000000000" pitchFamily="2" charset="2"/>
                  </a:rPr>
                  <a:t>)</a:t>
                </a:r>
                <a:endParaRPr lang="en-US" sz="2400" dirty="0">
                  <a:sym typeface="Wingdings" panose="05000000000000000000" pitchFamily="2" charset="2"/>
                </a:endParaRPr>
              </a:p>
              <a:p>
                <a:endParaRPr lang="en-US" sz="2400" dirty="0" smtClean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puts bounds on neutrino species   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(and any  other relativistic species prior to </a:t>
                </a:r>
                <a:r>
                  <a:rPr lang="en-US" sz="2400" dirty="0" err="1" smtClean="0">
                    <a:sym typeface="Wingdings" panose="05000000000000000000" pitchFamily="2" charset="2"/>
                  </a:rPr>
                  <a:t>T~MeV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) </a:t>
                </a:r>
              </a:p>
              <a:p>
                <a:endParaRPr lang="en-US" sz="2400" b="1" dirty="0" smtClean="0">
                  <a:sym typeface="Wingdings" panose="05000000000000000000" pitchFamily="2" charset="2"/>
                </a:endParaRPr>
              </a:p>
              <a:p>
                <a:r>
                  <a:rPr lang="en-US" sz="2400" b="1" dirty="0" smtClean="0">
                    <a:sym typeface="Wingdings" panose="05000000000000000000" pitchFamily="2" charset="2"/>
                  </a:rPr>
                  <a:t>                              </a:t>
                </a:r>
                <a:endParaRPr lang="en-US" sz="2400" b="1" dirty="0">
                  <a:sym typeface="Wingdings" panose="05000000000000000000" pitchFamily="2" charset="2"/>
                </a:endParaRPr>
              </a:p>
              <a:p>
                <a:r>
                  <a:rPr lang="en-US" sz="2400" b="1" dirty="0" smtClean="0">
                    <a:sym typeface="Wingdings" panose="05000000000000000000" pitchFamily="2" charset="2"/>
                  </a:rPr>
                  <a:t>**</a:t>
                </a: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Places constraints on G and G</a:t>
                </a:r>
                <a:r>
                  <a:rPr lang="en-US" sz="2400" b="1" baseline="-250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</a:t>
                </a:r>
                <a:r>
                  <a:rPr lang="en-US" sz="2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at early times</a:t>
                </a:r>
              </a:p>
              <a:p>
                <a:r>
                  <a:rPr lang="en-US" sz="2400" b="1" dirty="0" smtClean="0">
                    <a:solidFill>
                      <a:srgbClr val="00B0F0"/>
                    </a:solidFill>
                    <a:sym typeface="Wingdings" panose="05000000000000000000" pitchFamily="2" charset="2"/>
                  </a:rPr>
                  <a:t>++ Constraints on  non-standard cosmology </a:t>
                </a:r>
                <a:endParaRPr lang="en-US" sz="2400" b="1" dirty="0">
                  <a:solidFill>
                    <a:srgbClr val="00B0F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808919"/>
                <a:ext cx="6880485" cy="6065392"/>
              </a:xfrm>
              <a:prstGeom prst="rect">
                <a:avLst/>
              </a:prstGeom>
              <a:blipFill rotWithShape="0">
                <a:blip r:embed="rId3"/>
                <a:stretch>
                  <a:fillRect l="-13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612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687" y="-98898"/>
            <a:ext cx="10273352" cy="5902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Then is the DM: A WIMP Miracle?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709684"/>
                <a:ext cx="12192000" cy="6274055"/>
              </a:xfrm>
            </p:spPr>
            <p:txBody>
              <a:bodyPr>
                <a:normAutofit fontScale="32500" lnSpcReduction="20000"/>
              </a:bodyPr>
              <a:lstStyle/>
              <a:p>
                <a:r>
                  <a:rPr lang="en-US" sz="5500" b="1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5500" dirty="0" smtClean="0">
                    <a:solidFill>
                      <a:srgbClr val="7030A0"/>
                    </a:solidFill>
                    <a:latin typeface="Arial Rounded MT Bold" panose="020F0704030504030204" pitchFamily="34" charset="0"/>
                    <a:cs typeface="Arabic Typesetting" panose="03020402040406030203" pitchFamily="66" charset="-78"/>
                  </a:rPr>
                  <a:t>Assume DM is composed of weakly interacting massive particles </a:t>
                </a:r>
              </a:p>
              <a:p>
                <a:r>
                  <a:rPr lang="en-US" sz="5500" dirty="0" smtClean="0">
                    <a:solidFill>
                      <a:srgbClr val="7030A0"/>
                    </a:solidFill>
                    <a:latin typeface="Arial Rounded MT Bold" panose="020F0704030504030204" pitchFamily="34" charset="0"/>
                    <a:cs typeface="Arabic Typesetting" panose="03020402040406030203" pitchFamily="66" charset="-78"/>
                  </a:rPr>
                  <a:t> Mass of order 100 proton mass ~ 1 GeV, consistent with BSM models </a:t>
                </a:r>
              </a:p>
              <a:p>
                <a:pPr marL="0" indent="0">
                  <a:buNone/>
                </a:pPr>
                <a:endParaRPr lang="en-US" sz="5500" b="1" dirty="0">
                  <a:solidFill>
                    <a:srgbClr val="00B0F0"/>
                  </a:solidFill>
                </a:endParaRPr>
              </a:p>
              <a:p>
                <a:pPr marL="0" indent="0">
                  <a:buNone/>
                </a:pPr>
                <a:r>
                  <a:rPr lang="en-US" sz="5500" b="1" dirty="0">
                    <a:solidFill>
                      <a:srgbClr val="FF0000"/>
                    </a:solidFill>
                  </a:rPr>
                  <a:t>R</a:t>
                </a:r>
                <a:r>
                  <a:rPr lang="en-US" sz="5500" b="1" dirty="0" smtClean="0">
                    <a:solidFill>
                      <a:srgbClr val="FF0000"/>
                    </a:solidFill>
                  </a:rPr>
                  <a:t>ough feasibility estimate </a:t>
                </a:r>
              </a:p>
              <a:p>
                <a:pPr marL="0" indent="0">
                  <a:buNone/>
                </a:pPr>
                <a:endParaRPr lang="en-US" sz="5500" b="1" dirty="0"/>
              </a:p>
              <a:p>
                <a:pPr marL="0" indent="0">
                  <a:buNone/>
                </a:pPr>
                <a:r>
                  <a:rPr lang="en-US" sz="5500" b="1" dirty="0" smtClean="0"/>
                  <a:t>                                           </a:t>
                </a:r>
                <a:r>
                  <a:rPr lang="en-US" sz="7400" b="1" dirty="0" smtClean="0">
                    <a:latin typeface="Bell MT" panose="02020503060305020303" pitchFamily="18" charset="0"/>
                  </a:rPr>
                  <a:t>Freeze out at </a:t>
                </a:r>
                <a:r>
                  <a:rPr lang="en-US" sz="7400" b="1" dirty="0" smtClean="0">
                    <a:solidFill>
                      <a:srgbClr val="00B0F0"/>
                    </a:solidFill>
                    <a:latin typeface="Bell MT" panose="02020503060305020303" pitchFamily="18" charset="0"/>
                  </a:rPr>
                  <a:t>interaction rate ~  expansion rate </a:t>
                </a:r>
              </a:p>
              <a:p>
                <a:pPr marL="0" indent="0">
                  <a:buNone/>
                </a:pPr>
                <a:endParaRPr lang="en-US" sz="7400" b="1" dirty="0">
                  <a:latin typeface="Bell MT" panose="02020503060305020303" pitchFamily="18" charset="0"/>
                </a:endParaRPr>
              </a:p>
              <a:p>
                <a:pPr marL="0" indent="0">
                  <a:buNone/>
                </a:pPr>
                <a:r>
                  <a:rPr lang="en-US" sz="5500" b="1" dirty="0" smtClean="0"/>
                  <a:t>  Recall for neutrinos this gave </a:t>
                </a:r>
              </a:p>
              <a:p>
                <a:pPr marL="0" indent="0">
                  <a:buNone/>
                </a:pPr>
                <a:endParaRPr lang="en-US" sz="5500" b="1" dirty="0" smtClean="0"/>
              </a:p>
              <a:p>
                <a:pPr marL="0" indent="0">
                  <a:buNone/>
                </a:pPr>
                <a:endParaRPr lang="en-US" sz="5500" b="1" dirty="0" smtClean="0"/>
              </a:p>
              <a:p>
                <a:pPr marL="0" indent="0">
                  <a:buNone/>
                </a:pPr>
                <a:r>
                  <a:rPr lang="en-US" sz="5500" b="1" i="1" dirty="0" smtClean="0">
                    <a:solidFill>
                      <a:srgbClr val="7030A0"/>
                    </a:solidFill>
                  </a:rPr>
                  <a:t> Density of  DM   ~ 1/20 </a:t>
                </a:r>
                <a:r>
                  <a:rPr lang="en-US" sz="5500" b="1" i="1" dirty="0">
                    <a:solidFill>
                      <a:srgbClr val="7030A0"/>
                    </a:solidFill>
                  </a:rPr>
                  <a:t> </a:t>
                </a:r>
                <a:r>
                  <a:rPr lang="en-US" sz="5500" b="1" i="1" dirty="0" smtClean="0">
                    <a:solidFill>
                      <a:srgbClr val="7030A0"/>
                    </a:solidFill>
                  </a:rPr>
                  <a:t>  baryon density   for  ~100 GeV particle </a:t>
                </a:r>
              </a:p>
              <a:p>
                <a:pPr marL="0" indent="0">
                  <a:buNone/>
                </a:pPr>
                <a:r>
                  <a:rPr lang="en-US" sz="5500" b="1" i="1" dirty="0" smtClean="0">
                    <a:solidFill>
                      <a:srgbClr val="7030A0"/>
                    </a:solidFill>
                  </a:rPr>
                  <a:t>                                                                                                         ++ baryons  less dense than neutrinos by a factor 10 </a:t>
                </a:r>
                <a:r>
                  <a:rPr lang="en-US" sz="5500" b="1" i="1" baseline="58000" dirty="0">
                    <a:solidFill>
                      <a:srgbClr val="7030A0"/>
                    </a:solidFill>
                  </a:rPr>
                  <a:t>-9</a:t>
                </a:r>
                <a:endParaRPr lang="en-US" sz="5500" b="1" i="1" dirty="0" smtClean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en-US" sz="5500" b="1" i="1" dirty="0" smtClean="0">
                    <a:solidFill>
                      <a:schemeClr val="tx2"/>
                    </a:solidFill>
                  </a:rPr>
                  <a:t>And in non relativistic </a:t>
                </a:r>
                <a:r>
                  <a:rPr lang="en-US" sz="5500" b="1" i="1" dirty="0" err="1" smtClean="0">
                    <a:solidFill>
                      <a:schemeClr val="tx2"/>
                    </a:solidFill>
                  </a:rPr>
                  <a:t>lim</a:t>
                </a:r>
                <a:r>
                  <a:rPr lang="en-US" sz="5500" b="1" i="1" dirty="0" smtClean="0">
                    <a:solidFill>
                      <a:schemeClr val="tx2"/>
                    </a:solidFill>
                  </a:rPr>
                  <a:t> </a:t>
                </a:r>
                <a:r>
                  <a:rPr lang="el-GR" sz="5500" b="1" i="1" dirty="0" smtClean="0">
                    <a:solidFill>
                      <a:srgbClr val="FF0000"/>
                    </a:solidFill>
                  </a:rPr>
                  <a:t>σ</a:t>
                </a:r>
                <a:r>
                  <a:rPr lang="en-US" sz="55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5500" b="1" i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5500" b="1" i="1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const</a:t>
                </a:r>
                <a:endParaRPr lang="en-US" sz="5500" b="1" i="1" dirty="0" smtClean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en-US" sz="5500" dirty="0"/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US" sz="5500" b="1" dirty="0" smtClean="0">
                    <a:sym typeface="Wingdings" panose="05000000000000000000" pitchFamily="2" charset="2"/>
                  </a:rPr>
                  <a:t>T of non-relativistic  relic </a:t>
                </a:r>
                <a14:m>
                  <m:oMath xmlns:m="http://schemas.openxmlformats.org/officeDocument/2006/math">
                    <m:r>
                      <a:rPr lang="en-US" sz="55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𝒏</m:t>
                    </m:r>
                    <m:r>
                      <a:rPr lang="en-US" sz="55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~ </m:t>
                    </m:r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sSup>
                      <m:sSupPr>
                        <m:ctrlP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𝟎</m:t>
                        </m:r>
                      </m:e>
                      <m:sup>
                        <m: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𝟏𝟎</m:t>
                        </m:r>
                      </m:sup>
                    </m:sSup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p>
                      <m:sSupPr>
                        <m:ctrlP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𝑻</m:t>
                        </m:r>
                      </m:e>
                      <m:sup>
                        <m: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𝟑</m:t>
                        </m:r>
                      </m:sup>
                    </m:sSup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~</m:t>
                    </m:r>
                    <m:f>
                      <m:fPr>
                        <m:ctrlPr>
                          <a:rPr lang="en-US" sz="55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𝑻</m:t>
                            </m:r>
                          </m:e>
                          <m:sup>
                            <m: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𝑴</m:t>
                            </m:r>
                          </m:e>
                          <m:sub>
                            <m:r>
                              <a:rPr lang="en-US" sz="55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𝒑𝒍</m:t>
                            </m:r>
                          </m:sub>
                        </m:sSub>
                      </m:den>
                    </m:f>
                    <m:r>
                      <a:rPr lang="en-US" sz="55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   </m:t>
                    </m:r>
                  </m:oMath>
                </a14:m>
                <a:r>
                  <a:rPr lang="en-US" sz="5500" b="1" dirty="0" smtClean="0">
                    <a:sym typeface="Wingdings" panose="05000000000000000000" pitchFamily="2" charset="2"/>
                  </a:rPr>
                  <a:t> </a:t>
                </a:r>
              </a:p>
              <a:p>
                <a:pPr>
                  <a:buFont typeface="Wingdings" panose="05000000000000000000" pitchFamily="2" charset="2"/>
                  <a:buChar char="à"/>
                </a:pPr>
                <a:endParaRPr lang="en-US" sz="5500" b="1" i="1" dirty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>
                  <a:buFont typeface="Wingdings" panose="05000000000000000000" pitchFamily="2" charset="2"/>
                  <a:buChar char="à"/>
                </a:pPr>
                <a:endParaRPr lang="en-US" sz="5500" b="1" i="1" dirty="0" smtClean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sz="5500" b="1" i="1" dirty="0">
                    <a:latin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𝑻</m:t>
                        </m:r>
                      </m:e>
                      <m:sub>
                        <m: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𝒅𝒆𝒄</m:t>
                        </m:r>
                      </m:sub>
                    </m:sSub>
                    <m:r>
                      <a:rPr lang="en-US" sz="7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r>
                      <a:rPr lang="en-US" sz="7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sSup>
                      <m:sSupPr>
                        <m:ctrlP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𝟎</m:t>
                        </m:r>
                      </m:e>
                      <m:sup>
                        <m:r>
                          <a:rPr lang="en-US" sz="7400" b="1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𝟏𝟎</m:t>
                        </m:r>
                      </m:sup>
                    </m:sSup>
                    <m:r>
                      <a:rPr lang="en-US" sz="7400" b="1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sSup>
                      <m:sSupPr>
                        <m:ctrlP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𝝈</m:t>
                        </m:r>
                      </m:e>
                      <m:sup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</m:sup>
                    </m:sSup>
                    <m:sSubSup>
                      <m:sSubSupPr>
                        <m:ctrlP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𝑴</m:t>
                        </m:r>
                      </m:e>
                      <m:sub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𝑷𝒍</m:t>
                        </m:r>
                      </m:sub>
                      <m:sup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</m:sup>
                    </m:sSubSup>
                    <m:r>
                      <a:rPr lang="en-US" sz="7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~ </m:t>
                    </m:r>
                  </m:oMath>
                </a14:m>
                <a:r>
                  <a:rPr lang="en-US" sz="7400" b="1" dirty="0" smtClean="0">
                    <a:sym typeface="Wingdings" panose="05000000000000000000" pitchFamily="2" charset="2"/>
                  </a:rPr>
                  <a:t>few GeV for  </a:t>
                </a:r>
                <a14:m>
                  <m:oMath xmlns:m="http://schemas.openxmlformats.org/officeDocument/2006/math">
                    <m:r>
                      <a:rPr lang="en-US" sz="7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𝝈</m:t>
                    </m:r>
                    <m:r>
                      <a:rPr lang="en-US" sz="7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~ </m:t>
                    </m:r>
                    <m:r>
                      <a:rPr lang="en-US" sz="7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sSup>
                      <m:sSupPr>
                        <m:ctrlP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𝟎</m:t>
                        </m:r>
                      </m:e>
                      <m:sup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𝟖</m:t>
                        </m:r>
                      </m:sup>
                    </m:sSup>
                    <m:r>
                      <a:rPr lang="en-US" sz="7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74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𝐆𝐞</m:t>
                    </m:r>
                    <m:sSup>
                      <m:sSupPr>
                        <m:ctrlPr>
                          <a:rPr lang="en-US" sz="7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7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𝐕</m:t>
                        </m:r>
                      </m:e>
                      <m:sup>
                        <m:r>
                          <a:rPr lang="en-US" sz="7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sz="7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7400" b="1" dirty="0" smtClean="0">
                    <a:sym typeface="Wingdings" panose="05000000000000000000" pitchFamily="2" charset="2"/>
                  </a:rPr>
                  <a:t>  </a:t>
                </a:r>
                <a:r>
                  <a:rPr lang="en-US" sz="7400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characteristic of  weak interaction…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09684"/>
                <a:ext cx="12192000" cy="6274055"/>
              </a:xfrm>
              <a:blipFill rotWithShape="0">
                <a:blip r:embed="rId3"/>
                <a:stretch>
                  <a:fillRect l="-400" t="-1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5873" y="2831467"/>
            <a:ext cx="2564301" cy="67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1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8246"/>
            <a:ext cx="10671413" cy="90889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 Miracle </a:t>
            </a:r>
            <a:r>
              <a:rPr lang="en-US" b="1" dirty="0" smtClean="0">
                <a:solidFill>
                  <a:srgbClr val="FF0000"/>
                </a:solidFill>
              </a:rPr>
              <a:t>more precisely</a:t>
            </a:r>
            <a:endParaRPr lang="en-US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681804"/>
                <a:ext cx="11450472" cy="648349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Use Boltzmann equation for </a:t>
                </a:r>
                <a:r>
                  <a:rPr lang="en-US" i="1" dirty="0" err="1" smtClean="0"/>
                  <a:t>comoving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number density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 smtClean="0"/>
                  <a:t>The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equilibrium</a:t>
                </a:r>
                <a:r>
                  <a:rPr lang="en-US" dirty="0" smtClean="0"/>
                  <a:t> abundance is Boltzmann suppressed 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olidFill>
                      <a:srgbClr val="C00000"/>
                    </a:solidFill>
                  </a:rPr>
                  <a:t>(Recall non-relativistic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𝑚𝑇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f>
                          <m:f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solidFill>
                      <a:srgbClr val="C00000"/>
                    </a:solidFill>
                  </a:rPr>
                  <a:t>  )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FF0000"/>
                  </a:solidFill>
                </a:endParaRPr>
              </a:p>
              <a:p>
                <a:r>
                  <a:rPr lang="en-US" b="1" dirty="0" smtClean="0">
                    <a:solidFill>
                      <a:srgbClr val="FF0000"/>
                    </a:solidFill>
                  </a:rPr>
                  <a:t>It is suppressed in the right way </a:t>
                </a: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proper abundance for weak decoupling 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81804"/>
                <a:ext cx="11450472" cy="6483493"/>
              </a:xfrm>
              <a:blipFill rotWithShape="0">
                <a:blip r:embed="rId2"/>
                <a:stretch>
                  <a:fillRect l="-1065" t="-15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356" y="1136009"/>
            <a:ext cx="4170308" cy="909375"/>
          </a:xfrm>
          <a:prstGeom prst="rect">
            <a:avLst/>
          </a:prstGeom>
        </p:spPr>
      </p:pic>
      <p:pic>
        <p:nvPicPr>
          <p:cNvPr id="3074" name="Picture 2" descr="http://3.bp.blogspot.com/-iWwV8vFR5eQ/UMQNk4jKE-I/AAAAAAAAHEw/hNuu_HAu-Is/s1600/WIMPsRelicDensityII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473" y="2718704"/>
            <a:ext cx="5616054" cy="421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71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57746"/>
            <a:ext cx="10373194" cy="1325563"/>
          </a:xfrm>
        </p:spPr>
        <p:txBody>
          <a:bodyPr/>
          <a:lstStyle/>
          <a:p>
            <a:r>
              <a:rPr lang="en-US" dirty="0" smtClean="0"/>
              <a:t>Nevertheless…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431" y="5464"/>
            <a:ext cx="6037039" cy="44725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967" y="5527343"/>
            <a:ext cx="9586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Experimental constraints </a:t>
            </a:r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WIMP miracle  wither away?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(Also appears withering  at LHC…) 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32293" y="4558451"/>
            <a:ext cx="5229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Direct detection constraints from </a:t>
            </a:r>
            <a:r>
              <a:rPr lang="en-US" dirty="0" err="1" smtClean="0"/>
              <a:t>Akerib</a:t>
            </a:r>
            <a:r>
              <a:rPr lang="en-US" dirty="0" smtClean="0"/>
              <a:t> et. al.  (2016)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627046" y="2117144"/>
            <a:ext cx="249668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Cm</a:t>
            </a:r>
            <a:r>
              <a:rPr lang="en-US" b="1" baseline="58000" dirty="0" smtClean="0"/>
              <a:t>2</a:t>
            </a:r>
            <a:r>
              <a:rPr lang="en-US" b="1" dirty="0" smtClean="0"/>
              <a:t> ~ 4 * 10 </a:t>
            </a:r>
            <a:r>
              <a:rPr lang="en-US" b="1" baseline="58000" dirty="0" smtClean="0"/>
              <a:t>-28 </a:t>
            </a:r>
            <a:r>
              <a:rPr lang="en-US" b="1" dirty="0" smtClean="0"/>
              <a:t>GeV</a:t>
            </a:r>
            <a:r>
              <a:rPr lang="en-US" b="1" baseline="58000" dirty="0" smtClean="0"/>
              <a:t>-2</a:t>
            </a:r>
            <a:endParaRPr lang="en-US" b="1" baseline="58000" dirty="0"/>
          </a:p>
        </p:txBody>
      </p:sp>
    </p:spTree>
    <p:extLst>
      <p:ext uri="{BB962C8B-B14F-4D97-AF65-F5344CB8AC3E}">
        <p14:creationId xmlns:p14="http://schemas.microsoft.com/office/powerpoint/2010/main" val="18550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2955"/>
            <a:ext cx="10763050" cy="1049311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Some Alternatives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0752"/>
            <a:ext cx="11353801" cy="584482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Sterile neutrinos (can be produced from oscillations with regular ones)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‘Warm dark matter’ in </a:t>
            </a:r>
            <a:r>
              <a:rPr lang="en-US" dirty="0" err="1" smtClean="0">
                <a:sym typeface="Wingdings" panose="05000000000000000000" pitchFamily="2" charset="2"/>
              </a:rPr>
              <a:t>keV</a:t>
            </a:r>
            <a:r>
              <a:rPr lang="en-US" dirty="0" smtClean="0">
                <a:sym typeface="Wingdings" panose="05000000000000000000" pitchFamily="2" charset="2"/>
              </a:rPr>
              <a:t> range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Axions</a:t>
            </a:r>
            <a:r>
              <a:rPr lang="en-US" dirty="0" smtClean="0"/>
              <a:t> (introduced to solve </a:t>
            </a:r>
            <a:r>
              <a:rPr lang="en-US" dirty="0"/>
              <a:t>C</a:t>
            </a:r>
            <a:r>
              <a:rPr lang="en-US" dirty="0" smtClean="0"/>
              <a:t>P violation problem in QCD re neutron’s electric dipole moment)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/>
              <a:t>Tiny mass but dynamical friction effect leads to similar behavior as cold dark matter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Non-thermal production of WIMPS or WDM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e.g., from direct decay of </a:t>
            </a:r>
            <a:r>
              <a:rPr lang="en-US" dirty="0" err="1" smtClean="0"/>
              <a:t>Inflaton</a:t>
            </a:r>
            <a:r>
              <a:rPr lang="en-US" dirty="0" smtClean="0"/>
              <a:t> like field </a:t>
            </a:r>
            <a:r>
              <a:rPr lang="en-US" dirty="0" smtClean="0">
                <a:sym typeface="Wingdings" panose="05000000000000000000" pitchFamily="2" charset="2"/>
              </a:rPr>
              <a:t> escapes thermal constrains if equilibrium is not established (e.g., produced after </a:t>
            </a:r>
            <a:r>
              <a:rPr lang="en-US" dirty="0" err="1" smtClean="0">
                <a:sym typeface="Wingdings" panose="05000000000000000000" pitchFamily="2" charset="2"/>
              </a:rPr>
              <a:t>T_decoup</a:t>
            </a:r>
            <a:r>
              <a:rPr lang="en-US" dirty="0" smtClean="0">
                <a:sym typeface="Wingdings" panose="05000000000000000000" pitchFamily="2" charset="2"/>
              </a:rPr>
              <a:t>.)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/>
              <a:t>    This is normally accompanied by ‘entropy production’ (decay of field into relativistic particles) which can adjust expansion rate and thus the DM abundance (diluting it)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 Constrained by BBN and CMB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Dark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6221" y="1399442"/>
            <a:ext cx="8229600" cy="4525963"/>
          </a:xfrm>
        </p:spPr>
        <p:txBody>
          <a:bodyPr/>
          <a:lstStyle/>
          <a:p>
            <a:r>
              <a:rPr lang="en-US" dirty="0" smtClean="0"/>
              <a:t>Detection experiments (DM in the room!)</a:t>
            </a:r>
          </a:p>
          <a:p>
            <a:r>
              <a:rPr lang="en-US" dirty="0" smtClean="0"/>
              <a:t>LHC (at CERN)</a:t>
            </a:r>
          </a:p>
          <a:p>
            <a:r>
              <a:rPr lang="en-US" dirty="0" smtClean="0"/>
              <a:t>Annihilation Signals (in the sky)</a:t>
            </a:r>
            <a:endParaRPr lang="en-US" dirty="0"/>
          </a:p>
        </p:txBody>
      </p:sp>
      <p:pic>
        <p:nvPicPr>
          <p:cNvPr id="21506" name="Picture 2" descr="C:\Documents and Settings\amr.elzant\My Documents\My Pictures\Ferm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1" y="3429000"/>
            <a:ext cx="3855177" cy="30480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035" y="3352801"/>
            <a:ext cx="4684283" cy="3178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‘Cosmic History’ </a:t>
            </a:r>
            <a:r>
              <a:rPr lang="en-US" dirty="0" smtClean="0">
                <a:sym typeface="Wingdings" panose="05000000000000000000" pitchFamily="2" charset="2"/>
              </a:rPr>
              <a:t> Images: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Things </a:t>
            </a:r>
            <a:r>
              <a:rPr lang="en-US" dirty="0">
                <a:sym typeface="Wingdings" panose="05000000000000000000" pitchFamily="2" charset="2"/>
              </a:rPr>
              <a:t>L</a:t>
            </a:r>
            <a:r>
              <a:rPr lang="en-US" dirty="0" smtClean="0">
                <a:sym typeface="Wingdings" panose="05000000000000000000" pitchFamily="2" charset="2"/>
              </a:rPr>
              <a:t>ike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92422" y="1450869"/>
            <a:ext cx="6800496" cy="517351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2545840" y="3827763"/>
            <a:ext cx="2893163" cy="17461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40567" y="3634316"/>
            <a:ext cx="1822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This talk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83285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8892" y="-330911"/>
            <a:ext cx="10515600" cy="13255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Overview </a:t>
            </a:r>
            <a:r>
              <a:rPr lang="en-US" smtClean="0">
                <a:solidFill>
                  <a:srgbClr val="C00000"/>
                </a:solidFill>
              </a:rPr>
              <a:t>of Evolution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8892" y="1081822"/>
            <a:ext cx="5695280" cy="57761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2764" y="6387153"/>
            <a:ext cx="3888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lecture notes by Daniel Baumann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9415" y="1223983"/>
            <a:ext cx="4972334" cy="476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11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citechdaily.com/images/Schematic-of-Cosmic-Histor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636" y="1919761"/>
            <a:ext cx="5812194" cy="441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s-media-cache-ak0.pinimg.com/736x/51/8a/18/518a188fe009bade4282b112cd0f72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29" y="1919761"/>
            <a:ext cx="5293081" cy="448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5471410" y="4347148"/>
            <a:ext cx="713226" cy="194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96" y="0"/>
            <a:ext cx="3575713" cy="740343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Subject Matter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81" y="876820"/>
            <a:ext cx="11244619" cy="5981179"/>
          </a:xfrm>
          <a:ln w="38100">
            <a:solidFill>
              <a:srgbClr val="FFFF00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latin typeface="Baskerville Old Face" panose="02020602080505020303" pitchFamily="18" charset="0"/>
              </a:rPr>
              <a:t>Our universe is expanding </a:t>
            </a: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Baskerville Old Face" panose="02020602080505020303" pitchFamily="18" charset="0"/>
              </a:rPr>
              <a:t>Should have been ‘hot’ in the past </a:t>
            </a:r>
          </a:p>
          <a:p>
            <a:pPr marL="0" indent="0">
              <a:buNone/>
            </a:pPr>
            <a:endParaRPr lang="en-US" dirty="0">
              <a:latin typeface="Baskerville Old Face" panose="02020602080505020303" pitchFamily="18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  As T  rises:</a:t>
            </a:r>
          </a:p>
          <a:p>
            <a:pPr marL="0" indent="0">
              <a:buNone/>
            </a:pPr>
            <a:endParaRPr lang="en-US" dirty="0">
              <a:latin typeface="Baskerville Old Face" panose="02020602080505020303" pitchFamily="18" charset="0"/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Atoms ionize</a:t>
            </a:r>
          </a:p>
          <a:p>
            <a:pPr>
              <a:buFontTx/>
              <a:buChar char="-"/>
            </a:pPr>
            <a:endParaRPr lang="en-US" dirty="0" smtClean="0">
              <a:latin typeface="Baskerville Old Face" panose="02020602080505020303" pitchFamily="18" charset="0"/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Nuclei disassociate   individual protons neutrons  quarks-gluons</a:t>
            </a:r>
          </a:p>
          <a:p>
            <a:pPr marL="0" indent="0">
              <a:buNone/>
            </a:pPr>
            <a:endParaRPr lang="en-US" dirty="0" smtClean="0">
              <a:latin typeface="Baskerville Old Face" panose="02020602080505020303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- SM phase transitions (electroweak, QCD) expected. Others (GUT) predicted</a:t>
            </a:r>
          </a:p>
          <a:p>
            <a:pPr marL="0" indent="0">
              <a:buNone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  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Baskerville Old Face" panose="02020602080505020303" pitchFamily="18" charset="0"/>
                <a:sym typeface="Wingdings" panose="05000000000000000000" pitchFamily="2" charset="2"/>
              </a:rPr>
              <a:t>mass            nuclei</a:t>
            </a:r>
          </a:p>
          <a:p>
            <a:pPr marL="0" indent="0">
              <a:buNone/>
            </a:pPr>
            <a:r>
              <a:rPr lang="en-US" dirty="0" smtClean="0">
                <a:latin typeface="Baskerville Old Face" panose="02020602080505020303" pitchFamily="18" charset="0"/>
                <a:sym typeface="Wingdings" panose="05000000000000000000" pitchFamily="2" charset="2"/>
              </a:rPr>
              <a:t> At some level universe is </a:t>
            </a:r>
            <a:r>
              <a:rPr lang="en-US" b="1" dirty="0" smtClean="0">
                <a:solidFill>
                  <a:srgbClr val="7030A0"/>
                </a:solidFill>
                <a:latin typeface="Baskerville Old Face" panose="02020602080505020303" pitchFamily="18" charset="0"/>
                <a:sym typeface="Wingdings" panose="05000000000000000000" pitchFamily="2" charset="2"/>
              </a:rPr>
              <a:t>testing ground for HEP </a:t>
            </a:r>
          </a:p>
          <a:p>
            <a:pPr marL="0" indent="0">
              <a:buNone/>
            </a:pPr>
            <a:endParaRPr lang="en-US" dirty="0" smtClean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143022" y="5418667"/>
            <a:ext cx="225778" cy="2822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731490" y="5418667"/>
            <a:ext cx="206466" cy="1919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8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0251"/>
            <a:ext cx="10617958" cy="12692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Google some more: A </a:t>
            </a:r>
            <a:r>
              <a:rPr lang="en-US" b="1" dirty="0" smtClean="0">
                <a:solidFill>
                  <a:srgbClr val="FF0000"/>
                </a:solidFill>
              </a:rPr>
              <a:t>Thermal Bath </a:t>
            </a:r>
            <a:r>
              <a:rPr lang="en-US" dirty="0" smtClean="0"/>
              <a:t>of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Particles and Antiparticles </a:t>
            </a:r>
            <a:r>
              <a:rPr lang="en-US" dirty="0"/>
              <a:t>t</a:t>
            </a:r>
            <a:r>
              <a:rPr lang="en-US" dirty="0" smtClean="0"/>
              <a:t>hat Leaves Relics </a:t>
            </a:r>
            <a:endParaRPr lang="en-US" dirty="0"/>
          </a:p>
        </p:txBody>
      </p:sp>
      <p:pic>
        <p:nvPicPr>
          <p:cNvPr id="4098" name="Picture 2" descr="https://s-media-cache-ak0.pinimg.com/736x/51/8a/18/518a188fe009bade4282b112cd0f724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5" y="1296098"/>
            <a:ext cx="6552187" cy="554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97757" y="4599446"/>
            <a:ext cx="511377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Couple of proper refs </a:t>
            </a:r>
          </a:p>
          <a:p>
            <a:endParaRPr lang="en-US" dirty="0"/>
          </a:p>
          <a:p>
            <a:r>
              <a:rPr lang="en-US" dirty="0" smtClean="0"/>
              <a:t>Kolb &amp; Turner: The Early Universe (standard text)</a:t>
            </a:r>
          </a:p>
          <a:p>
            <a:endParaRPr lang="en-US" dirty="0"/>
          </a:p>
          <a:p>
            <a:r>
              <a:rPr lang="en-US" dirty="0" smtClean="0"/>
              <a:t>Daniel  Baumann </a:t>
            </a:r>
            <a:r>
              <a:rPr lang="en-US" dirty="0" err="1" smtClean="0"/>
              <a:t>Tripos</a:t>
            </a:r>
            <a:r>
              <a:rPr lang="en-US" dirty="0" smtClean="0"/>
              <a:t> lectures Chapter 3 </a:t>
            </a:r>
          </a:p>
          <a:p>
            <a:r>
              <a:rPr lang="en-US" dirty="0" smtClean="0"/>
              <a:t>www.damtp.cam.ac.uk/user/db275/Cosmology.pdf</a:t>
            </a:r>
            <a:endParaRPr lang="en-US" dirty="0"/>
          </a:p>
          <a:p>
            <a:r>
              <a:rPr lang="en-US" dirty="0" smtClean="0"/>
              <a:t>(which I follow to some extent)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414448" y="600501"/>
            <a:ext cx="2197289" cy="19652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26580" y="2633325"/>
            <a:ext cx="507863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Tightly coupled, </a:t>
            </a:r>
            <a:r>
              <a:rPr lang="en-US" dirty="0">
                <a:solidFill>
                  <a:srgbClr val="FF0000"/>
                </a:solidFill>
                <a:latin typeface="Arial Rounded MT Bold" panose="020F0704030504030204" pitchFamily="34" charset="0"/>
              </a:rPr>
              <a:t>h</a:t>
            </a:r>
            <a:r>
              <a:rPr lang="en-US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ighly interacting, system</a:t>
            </a:r>
            <a:endParaRPr lang="en-US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560" y="-126527"/>
            <a:ext cx="7006447" cy="809368"/>
          </a:xfrm>
          <a:ln w="28575">
            <a:solidFill>
              <a:srgbClr val="FFFF00"/>
            </a:solidFill>
          </a:ln>
        </p:spPr>
        <p:txBody>
          <a:bodyPr/>
          <a:lstStyle/>
          <a:p>
            <a:r>
              <a:rPr lang="en-US" b="1" dirty="0" smtClean="0">
                <a:latin typeface="Agency FB" panose="020B0503020202020204" pitchFamily="34" charset="0"/>
              </a:rPr>
              <a:t>The Cosmic Microwave Background </a:t>
            </a:r>
            <a:endParaRPr lang="en-US" b="1" dirty="0">
              <a:latin typeface="Agency FB" panose="020B0503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782841"/>
                <a:ext cx="12192000" cy="6232108"/>
              </a:xfrm>
            </p:spPr>
            <p:txBody>
              <a:bodyPr>
                <a:normAutofit/>
              </a:bodyPr>
              <a:lstStyle/>
              <a:p>
                <a:r>
                  <a:rPr lang="en-US" b="1" dirty="0" smtClean="0"/>
                  <a:t>Tells us of prior 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thermal equilibrium</a:t>
                </a:r>
              </a:p>
              <a:p>
                <a:r>
                  <a:rPr lang="en-US" b="1" dirty="0" smtClean="0"/>
                  <a:t>Current temperature of spectrum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:  2.728 Kelvin  </a:t>
                </a:r>
              </a:p>
              <a:p>
                <a:r>
                  <a:rPr lang="en-US" b="1" dirty="0" smtClean="0"/>
                  <a:t>Current energy density of CMB: </a:t>
                </a:r>
              </a:p>
              <a:p>
                <a:pPr marL="0" indent="0">
                  <a:buNone/>
                </a:pPr>
                <a:endParaRPr lang="en-US" b="1" dirty="0" smtClean="0"/>
              </a:p>
              <a:p>
                <a:pPr marL="0" indent="0">
                  <a:buNone/>
                </a:pPr>
                <a:endParaRPr lang="en-US" b="1" dirty="0" smtClean="0"/>
              </a:p>
              <a:p>
                <a:r>
                  <a:rPr lang="en-US" b="1" dirty="0" smtClean="0"/>
                  <a:t>The average energy per photon </a:t>
                </a:r>
              </a:p>
              <a:p>
                <a:pPr marL="0" indent="0">
                  <a:buNone/>
                </a:pPr>
                <a:r>
                  <a:rPr lang="en-US" b="1" dirty="0" smtClean="0"/>
                  <a:t> ~ k T ~ h </a:t>
                </a:r>
                <a:r>
                  <a:rPr lang="el-GR" b="1" dirty="0" smtClean="0"/>
                  <a:t>ν</a:t>
                </a:r>
                <a:r>
                  <a:rPr lang="en-US" b="1" dirty="0" smtClean="0"/>
                  <a:t>        </a:t>
                </a:r>
                <a:r>
                  <a:rPr lang="en-US" sz="1800" b="1" dirty="0" smtClean="0"/>
                  <a:t>(since </a:t>
                </a:r>
                <a:r>
                  <a:rPr lang="en-US" sz="1800" b="1" dirty="0" err="1" smtClean="0"/>
                  <a:t>distn</a:t>
                </a:r>
                <a:r>
                  <a:rPr lang="en-US" sz="1800" b="1" dirty="0" smtClean="0"/>
                  <a:t>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1" i="0" smtClean="0">
                            <a:latin typeface="Cambria Math" panose="02040503050406030204" pitchFamily="18" charset="0"/>
                          </a:rPr>
                          <m:t>𝐞</m:t>
                        </m:r>
                      </m:e>
                      <m:sup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𝑬</m:t>
                            </m:r>
                          </m:num>
                          <m:den>
                            <m:r>
                              <a:rPr lang="en-US" sz="1800" b="1" i="1" smtClean="0">
                                <a:latin typeface="Cambria Math" panose="02040503050406030204" pitchFamily="18" charset="0"/>
                              </a:rPr>
                              <m:t>𝒌𝑻</m:t>
                            </m:r>
                          </m:den>
                        </m:f>
                      </m:sup>
                    </m:sSup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n-US" sz="1800" b="1" dirty="0"/>
              </a:p>
              <a:p>
                <a:pPr marL="0" indent="0">
                  <a:buNone/>
                </a:pPr>
                <a:endParaRPr lang="en-US" sz="860" b="1" dirty="0"/>
              </a:p>
              <a:p>
                <a:pPr marL="0" indent="0">
                  <a:buNone/>
                </a:pPr>
                <a:r>
                  <a:rPr lang="en-US" b="1" dirty="0" smtClean="0">
                    <a:sym typeface="Wingdings" panose="05000000000000000000" pitchFamily="2" charset="2"/>
                  </a:rPr>
                  <a:t> </a:t>
                </a:r>
                <a:r>
                  <a:rPr lang="en-US" b="1" dirty="0" smtClean="0"/>
                  <a:t> photon number density ~  </a:t>
                </a:r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782841"/>
                <a:ext cx="12192000" cy="6232108"/>
              </a:xfrm>
              <a:blipFill rotWithShape="0">
                <a:blip r:embed="rId2"/>
                <a:stretch>
                  <a:fillRect l="-1000" t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208" y="1944875"/>
            <a:ext cx="5932982" cy="4746386"/>
          </a:xfrm>
          <a:prstGeom prst="rect">
            <a:avLst/>
          </a:prstGeom>
        </p:spPr>
      </p:pic>
      <p:pic>
        <p:nvPicPr>
          <p:cNvPr id="1026" name="Picture 2" descr="http://www.ucolick.org/~bolte/AY4_00/week2/blackbody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465" y="3452407"/>
            <a:ext cx="2945473" cy="1648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159" y="2282475"/>
            <a:ext cx="4214326" cy="736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144" y="5154213"/>
            <a:ext cx="5864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>
                <a:solidFill>
                  <a:srgbClr val="FF0000"/>
                </a:solidFill>
              </a:rPr>
              <a:t>Compare with &lt;  one proton per cubic meter</a:t>
            </a:r>
            <a:r>
              <a:rPr lang="en-US" sz="2400" b="1" i="1" u="sng" dirty="0" smtClean="0">
                <a:solidFill>
                  <a:srgbClr val="FF0000"/>
                </a:solidFill>
              </a:rPr>
              <a:t>!</a:t>
            </a:r>
            <a:endParaRPr lang="en-US" sz="2400" b="1" i="1" u="sng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5485" y="4518709"/>
            <a:ext cx="1320150" cy="647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094" y="5966579"/>
            <a:ext cx="5073466" cy="37398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Arial Black" panose="020B0A04020102020204" pitchFamily="34" charset="0"/>
              </a:rPr>
              <a:t>Entropy ~ large ratio; well conserved </a:t>
            </a:r>
            <a:endParaRPr lang="en-US" dirty="0">
              <a:solidFill>
                <a:srgbClr val="00B0F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78172" y="6426912"/>
            <a:ext cx="573206" cy="183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24002" y="6426912"/>
            <a:ext cx="1740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i</a:t>
            </a:r>
            <a:r>
              <a:rPr lang="en-US" b="1" i="1" dirty="0" smtClean="0"/>
              <a:t>n </a:t>
            </a:r>
            <a:r>
              <a:rPr lang="en-US" b="1" i="1" dirty="0" err="1" smtClean="0"/>
              <a:t>comoving</a:t>
            </a:r>
            <a:r>
              <a:rPr lang="en-US" b="1" i="1" dirty="0" smtClean="0"/>
              <a:t> </a:t>
            </a:r>
            <a:r>
              <a:rPr lang="en-US" b="1" i="1" dirty="0" err="1" smtClean="0"/>
              <a:t>vol</a:t>
            </a:r>
            <a:r>
              <a:rPr lang="en-US" b="1" i="1" dirty="0" smtClean="0"/>
              <a:t>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4801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" y="100355"/>
            <a:ext cx="10889776" cy="44691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Units, rates </a:t>
            </a:r>
            <a:r>
              <a:rPr lang="en-US" sz="2700" b="1" dirty="0" smtClean="0">
                <a:solidFill>
                  <a:srgbClr val="7030A0"/>
                </a:solidFill>
              </a:rPr>
              <a:t>(and ‘~convention’!)</a:t>
            </a:r>
            <a:endParaRPr lang="en-US" sz="27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792090"/>
            <a:ext cx="11266930" cy="59635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Using </a:t>
            </a:r>
            <a:r>
              <a:rPr lang="en-US" b="1" dirty="0" smtClean="0">
                <a:solidFill>
                  <a:srgbClr val="FF0000"/>
                </a:solidFill>
              </a:rPr>
              <a:t>‘natural units’: </a:t>
            </a:r>
            <a:r>
              <a:rPr lang="en-US" b="1" i="1" dirty="0">
                <a:solidFill>
                  <a:srgbClr val="FF0000"/>
                </a:solidFill>
              </a:rPr>
              <a:t>c</a:t>
            </a:r>
            <a:r>
              <a:rPr lang="en-US" b="1" dirty="0">
                <a:solidFill>
                  <a:srgbClr val="FF0000"/>
                </a:solidFill>
              </a:rPr>
              <a:t> = </a:t>
            </a:r>
            <a:r>
              <a:rPr lang="en-US" b="1" i="1" dirty="0">
                <a:solidFill>
                  <a:srgbClr val="FF0000"/>
                </a:solidFill>
              </a:rPr>
              <a:t>ħ</a:t>
            </a:r>
            <a:r>
              <a:rPr lang="en-US" b="1" dirty="0">
                <a:solidFill>
                  <a:srgbClr val="FF0000"/>
                </a:solidFill>
              </a:rPr>
              <a:t> = </a:t>
            </a:r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dirty="0">
                <a:solidFill>
                  <a:srgbClr val="FF0000"/>
                </a:solidFill>
              </a:rPr>
              <a:t> </a:t>
            </a:r>
            <a:r>
              <a:rPr lang="en-US" b="1" dirty="0" smtClean="0">
                <a:solidFill>
                  <a:srgbClr val="FF0000"/>
                </a:solidFill>
              </a:rPr>
              <a:t>=</a:t>
            </a:r>
            <a:r>
              <a:rPr lang="en-US" b="1" dirty="0">
                <a:solidFill>
                  <a:srgbClr val="FF0000"/>
                </a:solidFill>
              </a:rPr>
              <a:t> </a:t>
            </a:r>
            <a:r>
              <a:rPr lang="en-US" b="1" i="1" dirty="0">
                <a:solidFill>
                  <a:srgbClr val="FF0000"/>
                </a:solidFill>
              </a:rPr>
              <a:t>k</a:t>
            </a:r>
            <a:r>
              <a:rPr lang="en-US" b="1" baseline="-25000" dirty="0">
                <a:solidFill>
                  <a:srgbClr val="FF0000"/>
                </a:solidFill>
              </a:rPr>
              <a:t>B</a:t>
            </a:r>
            <a:r>
              <a:rPr lang="en-US" b="1" dirty="0">
                <a:solidFill>
                  <a:srgbClr val="FF0000"/>
                </a:solidFill>
              </a:rPr>
              <a:t> =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Temperature, </a:t>
            </a:r>
            <a:r>
              <a:rPr lang="en-US" dirty="0" smtClean="0"/>
              <a:t>energy, momentum </a:t>
            </a:r>
            <a:r>
              <a:rPr lang="en-US" dirty="0" smtClean="0"/>
              <a:t>and mass are in electron volts</a:t>
            </a:r>
          </a:p>
          <a:p>
            <a:r>
              <a:rPr lang="en-US" dirty="0" smtClean="0"/>
              <a:t>Length  and time  are in  inverse electron volts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 these units</a:t>
            </a:r>
            <a:r>
              <a:rPr lang="en-US" dirty="0" smtClean="0"/>
              <a:t>, during radiation era gives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dirty="0" smtClean="0">
                <a:solidFill>
                  <a:srgbClr val="FF0000"/>
                </a:solidFill>
              </a:rPr>
              <a:t>xpansion rate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     </a:t>
            </a:r>
            <a:endParaRPr lang="en-US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Already twiddle </a:t>
            </a:r>
            <a:r>
              <a:rPr lang="en-US" dirty="0">
                <a:solidFill>
                  <a:srgbClr val="C00000"/>
                </a:solidFill>
              </a:rPr>
              <a:t>‘~’ sign </a:t>
            </a:r>
            <a:r>
              <a:rPr lang="en-US" dirty="0" smtClean="0">
                <a:solidFill>
                  <a:srgbClr val="C00000"/>
                </a:solidFill>
              </a:rPr>
              <a:t>reappearing!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we will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be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making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mainly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order </a:t>
            </a:r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of magnitude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(factor ten) estimates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16" y="4000569"/>
            <a:ext cx="2992359" cy="9954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198057" y="3717635"/>
                <a:ext cx="6474466" cy="998899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Using  Stefan-Boltzmann   and                                 law Natural units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The reduced Planck mass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ℏ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e>
                    </m:ra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8057" y="3717635"/>
                <a:ext cx="6474466" cy="998899"/>
              </a:xfrm>
              <a:prstGeom prst="rect">
                <a:avLst/>
              </a:prstGeom>
              <a:blipFill rotWithShape="0">
                <a:blip r:embed="rId3"/>
                <a:stretch>
                  <a:fillRect l="-752" t="-3012" b="-5422"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utoShape 2" descr="m_{{\text{P}}}={\sqrt  {\hbar c \over G}}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4" descr="m_{\text{P}}={\sqrt {\frac {\hbar c}{G}}}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m_{\text{P}}={\sqrt {\frac {\hbar c}{G}}}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0970" y="3738704"/>
            <a:ext cx="1431585" cy="490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0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87" y="70170"/>
            <a:ext cx="10930719" cy="8461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Relativistic Degrees of Freedom  g</a:t>
            </a:r>
            <a:r>
              <a:rPr lang="en-US" sz="4000" baseline="-25000" dirty="0" smtClean="0"/>
              <a:t>*</a:t>
            </a:r>
            <a:endParaRPr lang="en-US" sz="4000" baseline="-25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482" y="3766631"/>
            <a:ext cx="2592553" cy="9267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3452" y="1684155"/>
            <a:ext cx="51599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Expansion influenced by number of relativistic degrees of freedom </a:t>
            </a:r>
            <a:r>
              <a:rPr lang="en-US" dirty="0" smtClean="0">
                <a:sym typeface="Wingdings" panose="05000000000000000000" pitchFamily="2" charset="2"/>
              </a:rPr>
              <a:t>(essentially </a:t>
            </a:r>
            <a:r>
              <a:rPr lang="en-US" dirty="0" smtClean="0"/>
              <a:t>number of species and their internal degrees of freedom; e.g. spin)</a:t>
            </a:r>
          </a:p>
          <a:p>
            <a:endParaRPr lang="en-US" dirty="0"/>
          </a:p>
          <a:p>
            <a:r>
              <a:rPr lang="en-US" dirty="0" smtClean="0"/>
              <a:t>The total </a:t>
            </a:r>
            <a:r>
              <a:rPr lang="en-US" b="1" dirty="0" smtClean="0">
                <a:solidFill>
                  <a:srgbClr val="FF0000"/>
                </a:solidFill>
              </a:rPr>
              <a:t>energy density of relativistic species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is</a:t>
            </a:r>
          </a:p>
          <a:p>
            <a:r>
              <a:rPr lang="en-US" dirty="0" smtClean="0"/>
              <a:t>(using Stefan-Boltzmann again in natural units)</a:t>
            </a:r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(similar relation for entropy </a:t>
            </a:r>
            <a:r>
              <a:rPr lang="en-US" i="1" dirty="0"/>
              <a:t>s~ </a:t>
            </a:r>
            <a:r>
              <a:rPr lang="el-GR" i="1" dirty="0"/>
              <a:t>ρ</a:t>
            </a:r>
            <a:r>
              <a:rPr lang="en-US" i="1" dirty="0"/>
              <a:t>/T </a:t>
            </a:r>
            <a:r>
              <a:rPr lang="en-US" dirty="0" smtClean="0"/>
              <a:t>)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These act as ‘radiation’ with pressure 1/3 </a:t>
            </a:r>
            <a:r>
              <a:rPr lang="el-GR" b="1" dirty="0" smtClean="0">
                <a:solidFill>
                  <a:srgbClr val="FF0000"/>
                </a:solidFill>
              </a:rPr>
              <a:t>ρ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452" y="5545132"/>
            <a:ext cx="10104699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 thermal  particle  is </a:t>
            </a:r>
            <a:r>
              <a:rPr lang="en-US" b="1" dirty="0" smtClean="0">
                <a:solidFill>
                  <a:srgbClr val="FF0000"/>
                </a:solidFill>
              </a:rPr>
              <a:t>relativistic if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A particle is in the thermal equilibrium if</a:t>
            </a:r>
            <a:r>
              <a:rPr lang="en-US" b="1" dirty="0" smtClean="0">
                <a:solidFill>
                  <a:srgbClr val="FF0000"/>
                </a:solidFill>
              </a:rPr>
              <a:t>:   interaction rate 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dirty="0" smtClean="0"/>
              <a:t>thermal bath </a:t>
            </a:r>
            <a:r>
              <a:rPr lang="en-US" b="1" dirty="0" smtClean="0">
                <a:solidFill>
                  <a:srgbClr val="FF0000"/>
                </a:solidFill>
              </a:rPr>
              <a:t>&gt; expansion rate  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801" y="5535649"/>
            <a:ext cx="1065569" cy="327097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33846" y="1771587"/>
            <a:ext cx="6053015" cy="36469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3688" y="796691"/>
            <a:ext cx="3563667" cy="9748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7527" y="4244454"/>
            <a:ext cx="3998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Annihilation </a:t>
            </a:r>
            <a:r>
              <a:rPr lang="en-US" dirty="0" smtClean="0">
                <a:sym typeface="Wingdings" panose="05000000000000000000" pitchFamily="2" charset="2"/>
              </a:rPr>
              <a:t> states transferred to photon bath  </a:t>
            </a:r>
            <a:r>
              <a:rPr lang="en-US" dirty="0" err="1" smtClean="0">
                <a:sym typeface="Wingdings" panose="05000000000000000000" pitchFamily="2" charset="2"/>
              </a:rPr>
              <a:t>entrop</a:t>
            </a:r>
            <a:r>
              <a:rPr lang="en-US" dirty="0" smtClean="0">
                <a:sym typeface="Wingdings" panose="05000000000000000000" pitchFamily="2" charset="2"/>
              </a:rPr>
              <a:t>. </a:t>
            </a:r>
            <a:r>
              <a:rPr lang="en-US" dirty="0" err="1" smtClean="0">
                <a:sym typeface="Wingdings" panose="05000000000000000000" pitchFamily="2" charset="2"/>
              </a:rPr>
              <a:t>Consderved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37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06" y="0"/>
            <a:ext cx="10495423" cy="4709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Number densities in Thermal Equilibrium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684924"/>
                <a:ext cx="12112978" cy="6054544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sym typeface="Wingdings" panose="05000000000000000000" pitchFamily="2" charset="2"/>
                  </a:rPr>
                  <a:t>Spatially  homogeneous system with phase space density </a:t>
                </a:r>
                <a:r>
                  <a:rPr lang="en-US" i="1" dirty="0" smtClean="0">
                    <a:solidFill>
                      <a:schemeClr val="bg1">
                        <a:lumMod val="65000"/>
                      </a:schemeClr>
                    </a:solidFill>
                    <a:sym typeface="Wingdings" panose="05000000000000000000" pitchFamily="2" charset="2"/>
                  </a:rPr>
                  <a:t>f(p)</a:t>
                </a:r>
                <a:r>
                  <a:rPr lang="en-US" dirty="0" smtClean="0">
                    <a:solidFill>
                      <a:schemeClr val="bg1">
                        <a:lumMod val="65000"/>
                      </a:schemeClr>
                    </a:solidFill>
                    <a:sym typeface="Wingdings" panose="05000000000000000000" pitchFamily="2" charset="2"/>
                  </a:rPr>
                  <a:t>  </a:t>
                </a:r>
                <a:endParaRPr lang="en-US" dirty="0">
                  <a:solidFill>
                    <a:schemeClr val="bg1">
                      <a:lumMod val="6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dirty="0" smtClean="0">
                    <a:sym typeface="Wingdings" panose="05000000000000000000" pitchFamily="2" charset="2"/>
                  </a:rPr>
                  <a:t>  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𝑛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𝑔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𝑧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𝑛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4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𝜋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24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𝑓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𝑝</m:t>
                            </m:r>
                          </m:e>
                        </m:d>
                        <m:sSup>
                          <m:sSupPr>
                            <m:ctrlP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𝑝</m:t>
                            </m:r>
                          </m:e>
                          <m:sup>
                            <m:r>
                              <a:rPr lang="en-US" sz="24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𝑑𝑝</m:t>
                        </m:r>
                        <m:r>
                          <a:rPr lang="en-US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  </m:t>
                        </m:r>
                      </m:e>
                    </m:nary>
                  </m:oMath>
                </a14:m>
                <a:endParaRPr lang="en-US" sz="2400" dirty="0" smtClean="0"/>
              </a:p>
              <a:p>
                <a:pPr marL="0" indent="0">
                  <a:buNone/>
                </a:pPr>
                <a:r>
                  <a:rPr lang="en-US" sz="2000" dirty="0" smtClean="0"/>
                  <a:t>(isotropic momenta and number of internal deg. freed., </a:t>
                </a:r>
                <a:r>
                  <a:rPr lang="en-US" sz="2000" dirty="0" err="1" smtClean="0"/>
                  <a:t>e,.g</a:t>
                </a:r>
                <a:r>
                  <a:rPr lang="en-US" sz="2000" dirty="0"/>
                  <a:t>.</a:t>
                </a:r>
                <a:r>
                  <a:rPr lang="en-US" sz="2000" dirty="0" smtClean="0"/>
                  <a:t> spin,  </a:t>
                </a:r>
                <a:r>
                  <a:rPr lang="en-US" sz="2000" i="1" dirty="0" smtClean="0"/>
                  <a:t>g</a:t>
                </a:r>
                <a:r>
                  <a:rPr lang="en-US" sz="2000" dirty="0" smtClean="0"/>
                  <a:t>)                 </a:t>
                </a:r>
                <a:r>
                  <a:rPr lang="en-US" sz="2000" i="1" dirty="0" smtClean="0">
                    <a:latin typeface="Cambria Math" panose="02040503050406030204" pitchFamily="18" charset="0"/>
                  </a:rPr>
                  <a:t>f(p)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d>
                                  <m:d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sup>
                        </m:s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den>
                    </m:f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000" i="1" dirty="0" smtClean="0">
                    <a:latin typeface="Cambria Math" panose="02040503050406030204" pitchFamily="18" charset="0"/>
                  </a:rPr>
                  <a:t>                                   n = 4 </a:t>
                </a:r>
                <a:r>
                  <a:rPr lang="el-GR" sz="2000" i="1" dirty="0" smtClean="0">
                    <a:latin typeface="Cambria Math" panose="02040503050406030204" pitchFamily="18" charset="0"/>
                  </a:rPr>
                  <a:t>π</a:t>
                </a:r>
                <a:r>
                  <a:rPr lang="en-US" sz="2000" i="1" dirty="0" smtClean="0">
                    <a:latin typeface="Cambria Math" panose="02040503050406030204" pitchFamily="18" charset="0"/>
                  </a:rPr>
                  <a:t> g</a:t>
                </a:r>
                <a:endParaRPr lang="en-US" sz="16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84924"/>
                <a:ext cx="12112978" cy="6054544"/>
              </a:xfrm>
              <a:blipFill rotWithShape="0">
                <a:blip r:embed="rId3"/>
                <a:stretch>
                  <a:fillRect l="-906" t="-4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295353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9194" y="2613841"/>
            <a:ext cx="3165465" cy="8140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0835" y="4442735"/>
            <a:ext cx="1065569" cy="32709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590" y="4359525"/>
            <a:ext cx="18277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Relativistic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>
                <a:solidFill>
                  <a:srgbClr val="FF0000"/>
                </a:solidFill>
              </a:rPr>
              <a:t>Non-relativistic </a:t>
            </a:r>
          </a:p>
          <a:p>
            <a:endParaRPr lang="en-US" b="1" dirty="0"/>
          </a:p>
          <a:p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565709" y="4376195"/>
                <a:ext cx="1938268" cy="27699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709" y="4376195"/>
                <a:ext cx="1938268" cy="276999"/>
              </a:xfrm>
              <a:prstGeom prst="rect">
                <a:avLst/>
              </a:prstGeom>
              <a:blipFill rotWithShape="0">
                <a:blip r:embed="rId8"/>
                <a:stretch>
                  <a:fillRect t="-2128" b="-23404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1856" y="5202802"/>
            <a:ext cx="933461" cy="4780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609119" y="5192159"/>
                <a:ext cx="1894858" cy="40152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9119" y="5192159"/>
                <a:ext cx="1894858" cy="4015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5662228" y="5285026"/>
            <a:ext cx="5703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As T  0 a massive particles should vanish… !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                      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84879" y="5879965"/>
            <a:ext cx="6428099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‘Normal matter’; should vanish; it’s existence suggests violations of baryon number and charge parity conservation 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b="1" i="1" dirty="0" err="1" smtClean="0">
                <a:sym typeface="Wingdings" panose="05000000000000000000" pitchFamily="2" charset="2"/>
              </a:rPr>
              <a:t>Baryogenesis</a:t>
            </a:r>
            <a:r>
              <a:rPr lang="en-US" sz="1600" b="1" i="1" dirty="0" smtClean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through particle </a:t>
            </a:r>
            <a:r>
              <a:rPr lang="en-US" sz="1600" dirty="0" err="1" smtClean="0">
                <a:sym typeface="Wingdings" panose="05000000000000000000" pitchFamily="2" charset="2"/>
              </a:rPr>
              <a:t>antipart</a:t>
            </a:r>
            <a:r>
              <a:rPr lang="en-US" sz="1600" dirty="0" smtClean="0">
                <a:sym typeface="Wingdings" panose="05000000000000000000" pitchFamily="2" charset="2"/>
              </a:rPr>
              <a:t> asymmetry  (probably BSM)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7920088" y="3136989"/>
            <a:ext cx="3765665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hemical </a:t>
            </a:r>
            <a:r>
              <a:rPr lang="en-US" dirty="0" err="1" smtClean="0">
                <a:solidFill>
                  <a:srgbClr val="C00000"/>
                </a:solidFill>
              </a:rPr>
              <a:t>equilib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particles are created – annihilated so as to keep these </a:t>
            </a:r>
            <a:r>
              <a:rPr lang="en-US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distn</a:t>
            </a:r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r>
              <a:rPr lang="en-US" dirty="0" smtClean="0">
                <a:solidFill>
                  <a:srgbClr val="C00000"/>
                </a:solidFill>
                <a:sym typeface="Wingdings" panose="05000000000000000000" pitchFamily="2" charset="2"/>
              </a:rPr>
              <a:t>Non-relativistic parts  more difficult to make  lose out and suppressed 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153150" y="1678675"/>
            <a:ext cx="1899029" cy="2456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193258" y="1993245"/>
            <a:ext cx="2908999" cy="1126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45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9666" y="-164891"/>
            <a:ext cx="10869534" cy="989350"/>
          </a:xfrm>
        </p:spPr>
        <p:txBody>
          <a:bodyPr/>
          <a:lstStyle/>
          <a:p>
            <a:r>
              <a:rPr lang="en-US" dirty="0" smtClean="0"/>
              <a:t>Era of Tightly </a:t>
            </a:r>
            <a:r>
              <a:rPr lang="en-US" dirty="0"/>
              <a:t>C</a:t>
            </a:r>
            <a:r>
              <a:rPr lang="en-US" dirty="0" smtClean="0"/>
              <a:t>oupled Plasma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" y="982639"/>
                <a:ext cx="12192000" cy="587536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Currently interaction rate of CMB photons with matter negligible,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but </a:t>
                </a:r>
              </a:p>
              <a:p>
                <a:r>
                  <a:rPr lang="en-US" dirty="0" smtClean="0"/>
                  <a:t>As universe changes scale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a</a:t>
                </a:r>
                <a:r>
                  <a:rPr lang="en-US" i="1" dirty="0" smtClean="0"/>
                  <a:t> </a:t>
                </a:r>
                <a:r>
                  <a:rPr lang="en-US" dirty="0" smtClean="0"/>
                  <a:t> </a:t>
                </a:r>
                <a:r>
                  <a:rPr lang="en-US" dirty="0" smtClean="0">
                    <a:sym typeface="Wingdings" panose="05000000000000000000" pitchFamily="2" charset="2"/>
                  </a:rPr>
                  <a:t> </a:t>
                </a:r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Number density of photons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                                                                           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𝑇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b="0" i="1" dirty="0" smtClean="0">
                    <a:latin typeface="Cambria Math" panose="02040503050406030204" pitchFamily="18" charset="0"/>
                  </a:rPr>
                  <a:t>             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(~ h </a:t>
                </a:r>
                <a:r>
                  <a:rPr lang="el-GR" sz="2400" b="0" i="1" dirty="0" smtClean="0">
                    <a:latin typeface="Cambria Math" panose="02040503050406030204" pitchFamily="18" charset="0"/>
                  </a:rPr>
                  <a:t>ν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 ~ 1/</a:t>
                </a:r>
                <a:r>
                  <a:rPr lang="el-GR" sz="2400" b="0" i="1" dirty="0" smtClean="0">
                    <a:latin typeface="Cambria Math" panose="02040503050406030204" pitchFamily="18" charset="0"/>
                  </a:rPr>
                  <a:t>λ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b="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Back in time    </a:t>
                </a:r>
                <a:r>
                  <a:rPr lang="en-US" sz="2400" b="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     higher density and temperature          universe  </a:t>
                </a:r>
                <a:r>
                  <a:rPr lang="en-US" sz="2400" b="0" i="1" dirty="0" err="1" smtClean="0">
                    <a:solidFill>
                      <a:srgbClr val="C00000"/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ionised</a:t>
                </a:r>
                <a:r>
                  <a:rPr lang="en-US" sz="2400" b="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  </a:t>
                </a:r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US" sz="2400" b="0" i="1" dirty="0" smtClean="0">
                    <a:latin typeface="Cambria Math" panose="02040503050406030204" pitchFamily="18" charset="0"/>
                  </a:rPr>
                  <a:t> Number of  </a:t>
                </a:r>
                <a:r>
                  <a:rPr lang="en-US" sz="2400" i="1" dirty="0" smtClean="0">
                    <a:latin typeface="Cambria Math" panose="02040503050406030204" pitchFamily="18" charset="0"/>
                  </a:rPr>
                  <a:t>neutral atoms  (~Hydrogen) suppressed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  by </a:t>
                </a:r>
              </a:p>
              <a:p>
                <a:pPr marL="0" indent="0">
                  <a:buNone/>
                </a:pPr>
                <a:r>
                  <a:rPr lang="en-US" sz="2400" i="1" dirty="0">
                    <a:latin typeface="Cambria Math" panose="02040503050406030204" pitchFamily="18" charset="0"/>
                  </a:rPr>
                  <a:t>f</a:t>
                </a:r>
                <a:r>
                  <a:rPr lang="en-US" sz="2400" i="1" dirty="0" smtClean="0">
                    <a:latin typeface="Cambria Math" panose="02040503050406030204" pitchFamily="18" charset="0"/>
                  </a:rPr>
                  <a:t>actor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𝐵𝑜𝑙𝑡𝑧𝑚𝑎𝑛𝑛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𝑓𝑎𝑐𝑡𝑜𝑟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400" i="1" dirty="0" smtClean="0">
                    <a:latin typeface="Cambria Math" panose="02040503050406030204" pitchFamily="18" charset="0"/>
                  </a:rPr>
                  <a:t>  </a:t>
                </a:r>
                <a:r>
                  <a:rPr lang="en-US" sz="2400" i="1" dirty="0">
                    <a:latin typeface="Cambria Math" panose="02040503050406030204" pitchFamily="18" charset="0"/>
                  </a:rPr>
                  <a:t> </a:t>
                </a:r>
                <a:r>
                  <a:rPr lang="en-US" sz="2400" i="1" dirty="0" smtClean="0">
                    <a:latin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13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6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0" dirty="0" smtClean="0">
                    <a:latin typeface="Cambria Math" panose="02040503050406030204" pitchFamily="18" charset="0"/>
                  </a:rPr>
                  <a:t>eV  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2400" b="0" dirty="0" smtClean="0">
                    <a:latin typeface="Cambria Math" panose="02040503050406030204" pitchFamily="18" charset="0"/>
                  </a:rPr>
                  <a:t>is Hydrogen’s binding energy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)</a:t>
                </a:r>
              </a:p>
              <a:p>
                <a:pPr marL="0" indent="0">
                  <a:buNone/>
                </a:pPr>
                <a:endParaRPr lang="en-US" sz="24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b="0" dirty="0" smtClean="0">
                    <a:latin typeface="Cambria Math" panose="02040503050406030204" pitchFamily="18" charset="0"/>
                  </a:rPr>
                  <a:t>There are </a:t>
                </a:r>
                <a:r>
                  <a:rPr lang="en-US" sz="2400" b="0" i="1" dirty="0" smtClean="0">
                    <a:latin typeface="Cambria Math" panose="02040503050406030204" pitchFamily="18" charset="0"/>
                  </a:rPr>
                  <a:t>~ </a:t>
                </a:r>
                <a:r>
                  <a:rPr lang="en-US" sz="24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10</a:t>
                </a:r>
                <a:r>
                  <a:rPr lang="en-US" sz="2400" i="1" baseline="58000" dirty="0" smtClean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9 </a:t>
                </a:r>
                <a:r>
                  <a:rPr lang="en-US" sz="2400" i="1" dirty="0" smtClean="0">
                    <a:solidFill>
                      <a:srgbClr val="C00000"/>
                    </a:solidFill>
                    <a:latin typeface="Cambria Math" panose="02040503050406030204" pitchFamily="18" charset="0"/>
                  </a:rPr>
                  <a:t>photons per proton  </a:t>
                </a:r>
                <a:r>
                  <a:rPr lang="en-US" sz="2400" b="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 T</a:t>
                </a:r>
                <a:r>
                  <a:rPr lang="en-US" sz="2400" b="1" baseline="-3000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rec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400" b="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~ 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14/ln 10</a:t>
                </a:r>
                <a:r>
                  <a:rPr lang="en-US" sz="2400" b="0" baseline="9600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9</a:t>
                </a:r>
                <a:r>
                  <a:rPr lang="en-US" sz="2400" b="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= 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0.7 eV    (proper </a:t>
                </a:r>
                <a:r>
                  <a:rPr lang="en-US" sz="2400" b="0" dirty="0" err="1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calc</a:t>
                </a:r>
                <a:r>
                  <a:rPr lang="en-US" sz="2400" b="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 gives 0.3)</a:t>
                </a:r>
              </a:p>
              <a:p>
                <a:pPr marL="0" indent="0">
                  <a:buNone/>
                </a:pPr>
                <a:endParaRPr lang="en-US" sz="2400" b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40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400" i="1" dirty="0" smtClean="0">
                    <a:latin typeface="Cambria Math" panose="02040503050406030204" pitchFamily="18" charset="0"/>
                  </a:rPr>
                  <a:t>3600 </a:t>
                </a:r>
                <a:r>
                  <a:rPr lang="en-US" sz="2400" dirty="0" smtClean="0">
                    <a:latin typeface="Cambria Math" panose="02040503050406030204" pitchFamily="18" charset="0"/>
                  </a:rPr>
                  <a:t>Kelvin </a:t>
                </a:r>
                <a:r>
                  <a:rPr lang="en-US" sz="240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sz="2400" b="1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a (rec ) =1/ 13</a:t>
                </a:r>
                <a:r>
                  <a:rPr lang="en-US" sz="2400" i="1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00   </a:t>
                </a:r>
                <a:r>
                  <a:rPr lang="en-US" sz="2400" i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z (rec.) = 1300 </a:t>
                </a:r>
                <a:r>
                  <a:rPr lang="en-US" sz="2400" i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2400" i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mbria Math" panose="02040503050406030204" pitchFamily="18" charset="0"/>
                    <a:sym typeface="Wingdings" panose="05000000000000000000" pitchFamily="2" charset="2"/>
                  </a:rPr>
                  <a:t>   </a:t>
                </a:r>
                <a:r>
                  <a:rPr lang="en-US" sz="240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  t (rec) ~ 300 000 </a:t>
                </a:r>
                <a:r>
                  <a:rPr lang="en-US" sz="2400" dirty="0" err="1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yr</a:t>
                </a:r>
                <a:r>
                  <a:rPr lang="en-US" sz="2400" dirty="0" smtClean="0">
                    <a:latin typeface="Cambria Math" panose="02040503050406030204" pitchFamily="18" charset="0"/>
                    <a:sym typeface="Wingdings" panose="05000000000000000000" pitchFamily="2" charset="2"/>
                  </a:rPr>
                  <a:t>                for </a:t>
                </a:r>
                <a:endParaRPr lang="en-US" sz="2400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982639"/>
                <a:ext cx="12192000" cy="5875361"/>
              </a:xfrm>
              <a:blipFill rotWithShape="0">
                <a:blip r:embed="rId2"/>
                <a:stretch>
                  <a:fillRect l="-750" t="-2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1481" y="5847853"/>
            <a:ext cx="1878675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3630</TotalTime>
  <Words>997</Words>
  <Application>Microsoft Office PowerPoint</Application>
  <PresentationFormat>Widescreen</PresentationFormat>
  <Paragraphs>252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Agency FB</vt:lpstr>
      <vt:lpstr>Arabic Typesetting</vt:lpstr>
      <vt:lpstr>Arial</vt:lpstr>
      <vt:lpstr>Arial</vt:lpstr>
      <vt:lpstr>Arial Black</vt:lpstr>
      <vt:lpstr>Arial Rounded MT Bold</vt:lpstr>
      <vt:lpstr>Baskerville Old Face</vt:lpstr>
      <vt:lpstr>Bell MT</vt:lpstr>
      <vt:lpstr>Calibri</vt:lpstr>
      <vt:lpstr>Calibri Light</vt:lpstr>
      <vt:lpstr>Cambria Math</vt:lpstr>
      <vt:lpstr>Wingdings</vt:lpstr>
      <vt:lpstr>Office Theme</vt:lpstr>
      <vt:lpstr>Equation</vt:lpstr>
      <vt:lpstr>Physical Cosmology I 6th Egyptian School for HEP</vt:lpstr>
      <vt:lpstr>Google ‘Cosmic History’  Images: Things Like</vt:lpstr>
      <vt:lpstr>Subject Matter </vt:lpstr>
      <vt:lpstr> Google some more: A Thermal Bath of Particles and Antiparticles that Leaves Relics </vt:lpstr>
      <vt:lpstr>The Cosmic Microwave Background </vt:lpstr>
      <vt:lpstr>Units, rates (and ‘~convention’!)</vt:lpstr>
      <vt:lpstr>Relativistic Degrees of Freedom  g*</vt:lpstr>
      <vt:lpstr>Number densities in Thermal Equilibrium </vt:lpstr>
      <vt:lpstr>Era of Tightly Coupled Plasma </vt:lpstr>
      <vt:lpstr>Cosmic Plasma Coupling  </vt:lpstr>
      <vt:lpstr>Interaction Rate of Coupled Plasma</vt:lpstr>
      <vt:lpstr>Neutrino Decoupling </vt:lpstr>
      <vt:lpstr>Cosmological Element Production (BBN)</vt:lpstr>
      <vt:lpstr>Of  BBN and BSM</vt:lpstr>
      <vt:lpstr>What Then is the DM: A WIMP Miracle?</vt:lpstr>
      <vt:lpstr>The Miracle more precisely</vt:lpstr>
      <vt:lpstr>Nevertheless… </vt:lpstr>
      <vt:lpstr>Some Alternatives </vt:lpstr>
      <vt:lpstr>Searching for Dark Matter</vt:lpstr>
      <vt:lpstr>Overview of Evolution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Cosmology I 6th Egyptian School for HEP</dc:title>
  <dc:creator>Administrator</dc:creator>
  <cp:lastModifiedBy>DELL</cp:lastModifiedBy>
  <cp:revision>306</cp:revision>
  <dcterms:created xsi:type="dcterms:W3CDTF">2016-12-01T10:55:36Z</dcterms:created>
  <dcterms:modified xsi:type="dcterms:W3CDTF">2016-12-07T06:46:50Z</dcterms:modified>
</cp:coreProperties>
</file>