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0" autoAdjust="0"/>
    <p:restoredTop sz="94220"/>
  </p:normalViewPr>
  <p:slideViewPr>
    <p:cSldViewPr snapToGrid="0">
      <p:cViewPr varScale="1">
        <p:scale>
          <a:sx n="171" d="100"/>
          <a:sy n="171" d="100"/>
        </p:scale>
        <p:origin x="17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581611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6106" y="1315454"/>
            <a:ext cx="9232735" cy="1673140"/>
          </a:xfrm>
        </p:spPr>
        <p:txBody>
          <a:bodyPr>
            <a:normAutofit/>
          </a:bodyPr>
          <a:lstStyle/>
          <a:p>
            <a:pPr algn="ctr"/>
            <a:r>
              <a:rPr lang="fr-CH" dirty="0" smtClean="0"/>
              <a:t>EXSO Meeting ad hall</a:t>
            </a:r>
            <a:br>
              <a:rPr lang="fr-CH" dirty="0" smtClean="0"/>
            </a:br>
            <a:r>
              <a:rPr lang="fr-CH" sz="1600" dirty="0" smtClean="0"/>
              <a:t>(</a:t>
            </a:r>
            <a:r>
              <a:rPr lang="fr-CH" sz="1600" dirty="0" err="1" smtClean="0"/>
              <a:t>chemical</a:t>
            </a:r>
            <a:r>
              <a:rPr lang="fr-CH" sz="1600" dirty="0" smtClean="0"/>
              <a:t> </a:t>
            </a:r>
            <a:r>
              <a:rPr lang="fr-CH" sz="1600" dirty="0" err="1" smtClean="0"/>
              <a:t>storage</a:t>
            </a:r>
            <a:r>
              <a:rPr lang="fr-CH" sz="1600" dirty="0" smtClean="0"/>
              <a:t> etc.)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5987716" y="5267284"/>
            <a:ext cx="6096000" cy="1363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fr-CH" sz="1200" kern="0" cap="all" dirty="0" smtClean="0">
                <a:solidFill>
                  <a:prstClr val="white"/>
                </a:solidFill>
              </a:rPr>
              <a:t>18</a:t>
            </a:r>
            <a:r>
              <a:rPr kumimoji="0" lang="fr-CH" sz="1200" b="0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th NOVEMBER 2016                                                                  </a:t>
            </a: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kumimoji="0" lang="fr-CH" sz="1200" b="0" i="0" u="none" strike="noStrike" kern="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J. GULLEY/HSE</a:t>
            </a: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endParaRPr kumimoji="0" lang="fr-CH" sz="1200" b="0" i="0" u="none" strike="noStrike" kern="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lvl="0" algn="r" defTabSz="914400">
              <a:lnSpc>
                <a:spcPct val="120000"/>
              </a:lnSpc>
              <a:spcBef>
                <a:spcPts val="1000"/>
              </a:spcBef>
              <a:buSzPct val="125000"/>
              <a:defRPr/>
            </a:pPr>
            <a:r>
              <a:rPr lang="en-GB" sz="1200" dirty="0"/>
              <a:t>: </a:t>
            </a:r>
            <a:r>
              <a:rPr lang="en-GB" sz="1200" u="sng" dirty="0">
                <a:hlinkClick r:id="rId2"/>
              </a:rPr>
              <a:t>https://indico.cern.ch/event/581611</a:t>
            </a:r>
            <a:r>
              <a:rPr lang="en-GB" sz="1200" u="sng" dirty="0" smtClean="0">
                <a:hlinkClick r:id="rId2"/>
              </a:rPr>
              <a:t>/</a:t>
            </a:r>
            <a:endParaRPr kumimoji="0" lang="en-GB" sz="1200" b="0" i="0" u="none" strike="noStrike" kern="0" cap="all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0395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297" y="-288758"/>
            <a:ext cx="9905998" cy="1478570"/>
          </a:xfrm>
        </p:spPr>
        <p:txBody>
          <a:bodyPr/>
          <a:lstStyle/>
          <a:p>
            <a:r>
              <a:rPr lang="fr-CH" dirty="0" smtClean="0"/>
              <a:t>SOME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6" y="802105"/>
            <a:ext cx="11309685" cy="5743073"/>
          </a:xfrm>
        </p:spPr>
        <p:txBody>
          <a:bodyPr>
            <a:normAutofit/>
          </a:bodyPr>
          <a:lstStyle/>
          <a:p>
            <a:r>
              <a:rPr lang="en-GB" dirty="0" smtClean="0"/>
              <a:t>Store hazardous chemicals:</a:t>
            </a:r>
          </a:p>
          <a:p>
            <a:pPr lvl="1"/>
            <a:r>
              <a:rPr lang="en-GB" dirty="0" smtClean="0"/>
              <a:t>at an adequate distance from process areas or other hazardous areas;</a:t>
            </a:r>
          </a:p>
          <a:p>
            <a:pPr lvl="1"/>
            <a:r>
              <a:rPr lang="en-GB" dirty="0" smtClean="0"/>
              <a:t>away from possible external interference (heat sources, sunlight, flooding etc.…);</a:t>
            </a:r>
          </a:p>
          <a:p>
            <a:pPr lvl="1"/>
            <a:r>
              <a:rPr lang="en-GB" dirty="0" smtClean="0"/>
              <a:t>with visible, clear and legible marking and/or labelling of entrances, cupboards, containers…;</a:t>
            </a:r>
          </a:p>
          <a:p>
            <a:pPr lvl="1"/>
            <a:r>
              <a:rPr lang="en-GB" dirty="0" smtClean="0"/>
              <a:t>ensuring suitable ventilation of the storage area/cupboard; </a:t>
            </a:r>
          </a:p>
          <a:p>
            <a:pPr lvl="1"/>
            <a:r>
              <a:rPr lang="en-GB" dirty="0" smtClean="0"/>
              <a:t>with suitable means for retention in case of a spill (adequate capacity);</a:t>
            </a:r>
          </a:p>
          <a:p>
            <a:pPr lvl="1"/>
            <a:r>
              <a:rPr lang="en-GB" dirty="0" smtClean="0"/>
              <a:t>with restricted access to a minimum number of designated trained persons;</a:t>
            </a:r>
          </a:p>
          <a:p>
            <a:pPr lvl="1"/>
            <a:r>
              <a:rPr lang="en-GB" dirty="0" smtClean="0"/>
              <a:t>maintaining an inventory;</a:t>
            </a:r>
          </a:p>
          <a:p>
            <a:pPr lvl="1"/>
            <a:r>
              <a:rPr lang="en-GB" dirty="0" smtClean="0"/>
              <a:t>defining maximum quantities in a given storage area;</a:t>
            </a:r>
          </a:p>
          <a:p>
            <a:pPr lvl="1"/>
            <a:r>
              <a:rPr lang="en-GB" dirty="0" smtClean="0"/>
              <a:t>establishing a storage plan;</a:t>
            </a:r>
          </a:p>
          <a:p>
            <a:pPr lvl="1"/>
            <a:r>
              <a:rPr lang="en-GB" dirty="0" smtClean="0"/>
              <a:t>by hazard category;</a:t>
            </a:r>
          </a:p>
          <a:p>
            <a:pPr lvl="1"/>
            <a:r>
              <a:rPr lang="en-GB" dirty="0" smtClean="0"/>
              <a:t>in a fire resistant cupboard for flammable liquids, where required by the risk assessment;</a:t>
            </a:r>
          </a:p>
          <a:p>
            <a:pPr lvl="1"/>
            <a:r>
              <a:rPr lang="en-GB" dirty="0" smtClean="0"/>
              <a:t>with an adequate supply of absorbent material at hand in case of a spill.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152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8297" y="-288758"/>
            <a:ext cx="9905998" cy="1478570"/>
          </a:xfrm>
        </p:spPr>
        <p:txBody>
          <a:bodyPr/>
          <a:lstStyle/>
          <a:p>
            <a:r>
              <a:rPr lang="fr-CH" dirty="0" smtClean="0"/>
              <a:t>SOME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6" y="802105"/>
            <a:ext cx="11309685" cy="5743073"/>
          </a:xfrm>
        </p:spPr>
        <p:txBody>
          <a:bodyPr>
            <a:normAutofit/>
          </a:bodyPr>
          <a:lstStyle/>
          <a:p>
            <a:r>
              <a:rPr lang="en-GB" dirty="0" smtClean="0"/>
              <a:t>Other points:</a:t>
            </a:r>
          </a:p>
          <a:p>
            <a:pPr lvl="1"/>
            <a:r>
              <a:rPr lang="en-GB" dirty="0" smtClean="0"/>
              <a:t>Safety Data Sheets, procedures, work instructions, task sheets…</a:t>
            </a:r>
          </a:p>
          <a:p>
            <a:pPr lvl="1"/>
            <a:r>
              <a:rPr lang="en-GB" dirty="0" smtClean="0"/>
              <a:t>Chemical </a:t>
            </a:r>
            <a:r>
              <a:rPr lang="en-GB" smtClean="0"/>
              <a:t>fume cupboard</a:t>
            </a:r>
            <a:endParaRPr lang="en-GB" dirty="0" smtClean="0"/>
          </a:p>
          <a:p>
            <a:pPr lvl="1"/>
            <a:r>
              <a:rPr lang="en-GB" dirty="0" smtClean="0"/>
              <a:t>Emergency eye wash</a:t>
            </a:r>
          </a:p>
          <a:p>
            <a:pPr lvl="1"/>
            <a:r>
              <a:rPr lang="en-GB" dirty="0" smtClean="0"/>
              <a:t>PPE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9952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83</TotalTime>
  <Words>174</Words>
  <Application>Microsoft Macintosh PowerPoint</Application>
  <PresentationFormat>Grand écran</PresentationFormat>
  <Paragraphs>28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Trebuchet MS</vt:lpstr>
      <vt:lpstr>Tw Cen MT</vt:lpstr>
      <vt:lpstr>Arial</vt:lpstr>
      <vt:lpstr>Circuit</vt:lpstr>
      <vt:lpstr>EXSO Meeting ad hall (chemical storage etc.)</vt:lpstr>
      <vt:lpstr>SOME REQUIREMENTS</vt:lpstr>
      <vt:lpstr>SOME REQUIREMENTS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FGSOC  (Flammable Gas Safety Officers’ Committee)</dc:title>
  <dc:creator>Jonathan Gulley</dc:creator>
  <cp:lastModifiedBy>alexandre.desmarest@gmail.com</cp:lastModifiedBy>
  <cp:revision>14</cp:revision>
  <dcterms:created xsi:type="dcterms:W3CDTF">2016-04-13T12:15:23Z</dcterms:created>
  <dcterms:modified xsi:type="dcterms:W3CDTF">2016-11-15T16:02:45Z</dcterms:modified>
</cp:coreProperties>
</file>