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7" r:id="rId3"/>
    <p:sldId id="256" r:id="rId4"/>
    <p:sldId id="261" r:id="rId5"/>
    <p:sldId id="258" r:id="rId6"/>
    <p:sldId id="263" r:id="rId7"/>
    <p:sldId id="262" r:id="rId8"/>
    <p:sldId id="259"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CH"/>
          </a:p>
        </p:txBody>
      </p:sp>
      <p:sp>
        <p:nvSpPr>
          <p:cNvPr id="4" name="Date Placeholder 3"/>
          <p:cNvSpPr>
            <a:spLocks noGrp="1"/>
          </p:cNvSpPr>
          <p:nvPr>
            <p:ph type="dt" sz="half" idx="10"/>
          </p:nvPr>
        </p:nvSpPr>
        <p:spPr/>
        <p:txBody>
          <a:bodyPr/>
          <a:lstStyle/>
          <a:p>
            <a:fld id="{46204C62-6276-49CE-8F9C-B732B38B6F7E}" type="datetimeFigureOut">
              <a:rPr lang="fr-CH" smtClean="0"/>
              <a:t>18.11.2016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3749485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46204C62-6276-49CE-8F9C-B732B38B6F7E}" type="datetimeFigureOut">
              <a:rPr lang="fr-CH" smtClean="0"/>
              <a:t>18.11.2016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4197498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46204C62-6276-49CE-8F9C-B732B38B6F7E}" type="datetimeFigureOut">
              <a:rPr lang="fr-CH" smtClean="0"/>
              <a:t>18.11.2016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3036619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46204C62-6276-49CE-8F9C-B732B38B6F7E}" type="datetimeFigureOut">
              <a:rPr lang="fr-CH" smtClean="0"/>
              <a:t>18.11.2016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2673216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204C62-6276-49CE-8F9C-B732B38B6F7E}" type="datetimeFigureOut">
              <a:rPr lang="fr-CH" smtClean="0"/>
              <a:t>18.11.2016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277947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Date Placeholder 4"/>
          <p:cNvSpPr>
            <a:spLocks noGrp="1"/>
          </p:cNvSpPr>
          <p:nvPr>
            <p:ph type="dt" sz="half" idx="10"/>
          </p:nvPr>
        </p:nvSpPr>
        <p:spPr/>
        <p:txBody>
          <a:bodyPr/>
          <a:lstStyle/>
          <a:p>
            <a:fld id="{46204C62-6276-49CE-8F9C-B732B38B6F7E}" type="datetimeFigureOut">
              <a:rPr lang="fr-CH" smtClean="0"/>
              <a:t>18.11.2016</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2921716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Date Placeholder 6"/>
          <p:cNvSpPr>
            <a:spLocks noGrp="1"/>
          </p:cNvSpPr>
          <p:nvPr>
            <p:ph type="dt" sz="half" idx="10"/>
          </p:nvPr>
        </p:nvSpPr>
        <p:spPr/>
        <p:txBody>
          <a:bodyPr/>
          <a:lstStyle/>
          <a:p>
            <a:fld id="{46204C62-6276-49CE-8F9C-B732B38B6F7E}" type="datetimeFigureOut">
              <a:rPr lang="fr-CH" smtClean="0"/>
              <a:t>18.11.2016</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162454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Date Placeholder 2"/>
          <p:cNvSpPr>
            <a:spLocks noGrp="1"/>
          </p:cNvSpPr>
          <p:nvPr>
            <p:ph type="dt" sz="half" idx="10"/>
          </p:nvPr>
        </p:nvSpPr>
        <p:spPr/>
        <p:txBody>
          <a:bodyPr/>
          <a:lstStyle/>
          <a:p>
            <a:fld id="{46204C62-6276-49CE-8F9C-B732B38B6F7E}" type="datetimeFigureOut">
              <a:rPr lang="fr-CH" smtClean="0"/>
              <a:t>18.11.2016</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2574171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204C62-6276-49CE-8F9C-B732B38B6F7E}" type="datetimeFigureOut">
              <a:rPr lang="fr-CH" smtClean="0"/>
              <a:t>18.11.2016</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1735334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204C62-6276-49CE-8F9C-B732B38B6F7E}" type="datetimeFigureOut">
              <a:rPr lang="fr-CH" smtClean="0"/>
              <a:t>18.11.2016</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3405404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204C62-6276-49CE-8F9C-B732B38B6F7E}" type="datetimeFigureOut">
              <a:rPr lang="fr-CH" smtClean="0"/>
              <a:t>18.11.2016</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8711271-D148-4E5F-83FC-FD1D0823AEA6}" type="slidenum">
              <a:rPr lang="fr-CH" smtClean="0"/>
              <a:t>‹#›</a:t>
            </a:fld>
            <a:endParaRPr lang="fr-CH"/>
          </a:p>
        </p:txBody>
      </p:sp>
    </p:spTree>
    <p:extLst>
      <p:ext uri="{BB962C8B-B14F-4D97-AF65-F5344CB8AC3E}">
        <p14:creationId xmlns:p14="http://schemas.microsoft.com/office/powerpoint/2010/main" val="1039602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204C62-6276-49CE-8F9C-B732B38B6F7E}" type="datetimeFigureOut">
              <a:rPr lang="fr-CH" smtClean="0"/>
              <a:t>18.11.2016</a:t>
            </a:fld>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711271-D148-4E5F-83FC-FD1D0823AEA6}" type="slidenum">
              <a:rPr lang="fr-CH" smtClean="0"/>
              <a:t>‹#›</a:t>
            </a:fld>
            <a:endParaRPr lang="fr-CH"/>
          </a:p>
        </p:txBody>
      </p:sp>
    </p:spTree>
    <p:extLst>
      <p:ext uri="{BB962C8B-B14F-4D97-AF65-F5344CB8AC3E}">
        <p14:creationId xmlns:p14="http://schemas.microsoft.com/office/powerpoint/2010/main" val="3184548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image" Target="../media/image16.jpg"/><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jpg"/><Relationship Id="rId9"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3622" y="263611"/>
            <a:ext cx="2573589" cy="1200329"/>
          </a:xfrm>
          <a:prstGeom prst="rect">
            <a:avLst/>
          </a:prstGeom>
          <a:noFill/>
        </p:spPr>
        <p:txBody>
          <a:bodyPr wrap="none" rtlCol="0">
            <a:spAutoFit/>
          </a:bodyPr>
          <a:lstStyle/>
          <a:p>
            <a:pPr algn="ctr"/>
            <a:r>
              <a:rPr lang="en-US" sz="2400" dirty="0" smtClean="0"/>
              <a:t>EXSO EP HSE</a:t>
            </a:r>
          </a:p>
          <a:p>
            <a:pPr algn="ctr"/>
            <a:r>
              <a:rPr lang="en-US" sz="2400" dirty="0" smtClean="0"/>
              <a:t>AD Hall</a:t>
            </a:r>
          </a:p>
          <a:p>
            <a:pPr algn="ctr"/>
            <a:r>
              <a:rPr lang="en-US" sz="2400" dirty="0" smtClean="0"/>
              <a:t>18 November 2016</a:t>
            </a:r>
            <a:endParaRPr lang="en-US" sz="2400" dirty="0"/>
          </a:p>
        </p:txBody>
      </p:sp>
      <p:sp>
        <p:nvSpPr>
          <p:cNvPr id="3" name="TextBox 2"/>
          <p:cNvSpPr txBox="1"/>
          <p:nvPr/>
        </p:nvSpPr>
        <p:spPr>
          <a:xfrm>
            <a:off x="4820814" y="6107009"/>
            <a:ext cx="1539204" cy="646331"/>
          </a:xfrm>
          <a:prstGeom prst="rect">
            <a:avLst/>
          </a:prstGeom>
          <a:noFill/>
        </p:spPr>
        <p:txBody>
          <a:bodyPr wrap="none" rtlCol="0">
            <a:spAutoFit/>
          </a:bodyPr>
          <a:lstStyle/>
          <a:p>
            <a:pPr algn="ctr"/>
            <a:r>
              <a:rPr lang="en-US" dirty="0" smtClean="0"/>
              <a:t>S. DETRAZ</a:t>
            </a:r>
          </a:p>
          <a:p>
            <a:pPr algn="ctr"/>
            <a:r>
              <a:rPr lang="en-US" dirty="0" smtClean="0"/>
              <a:t>EP LSO deputy</a:t>
            </a:r>
            <a:endParaRPr lang="en-US" dirty="0"/>
          </a:p>
        </p:txBody>
      </p:sp>
      <p:sp>
        <p:nvSpPr>
          <p:cNvPr id="4" name="TextBox 3"/>
          <p:cNvSpPr txBox="1"/>
          <p:nvPr/>
        </p:nvSpPr>
        <p:spPr>
          <a:xfrm>
            <a:off x="4157588" y="2654640"/>
            <a:ext cx="2865656" cy="2308324"/>
          </a:xfrm>
          <a:prstGeom prst="rect">
            <a:avLst/>
          </a:prstGeom>
          <a:noFill/>
        </p:spPr>
        <p:txBody>
          <a:bodyPr wrap="none" rtlCol="0">
            <a:spAutoFit/>
          </a:bodyPr>
          <a:lstStyle/>
          <a:p>
            <a:pPr algn="ctr"/>
            <a:r>
              <a:rPr lang="en-US" sz="3600" b="1" dirty="0" smtClean="0"/>
              <a:t>LASER SAFETY</a:t>
            </a:r>
          </a:p>
          <a:p>
            <a:pPr algn="ctr"/>
            <a:endParaRPr lang="en-US" sz="3600" b="1" dirty="0" smtClean="0"/>
          </a:p>
          <a:p>
            <a:pPr algn="ctr"/>
            <a:r>
              <a:rPr lang="en-US" sz="3600" b="1" dirty="0" smtClean="0"/>
              <a:t>Reminder</a:t>
            </a:r>
          </a:p>
          <a:p>
            <a:pPr algn="ctr"/>
            <a:endParaRPr lang="en-US" sz="3600" b="1" dirty="0"/>
          </a:p>
        </p:txBody>
      </p:sp>
    </p:spTree>
    <p:extLst>
      <p:ext uri="{BB962C8B-B14F-4D97-AF65-F5344CB8AC3E}">
        <p14:creationId xmlns:p14="http://schemas.microsoft.com/office/powerpoint/2010/main" val="1828504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7695" y="1165491"/>
            <a:ext cx="3421303" cy="480385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7833" y="1165490"/>
            <a:ext cx="3204259" cy="4803851"/>
          </a:xfrm>
          <a:prstGeom prst="rect">
            <a:avLst/>
          </a:prstGeom>
        </p:spPr>
      </p:pic>
      <p:sp>
        <p:nvSpPr>
          <p:cNvPr id="4" name="TextBox 3"/>
          <p:cNvSpPr txBox="1"/>
          <p:nvPr/>
        </p:nvSpPr>
        <p:spPr>
          <a:xfrm>
            <a:off x="431929" y="1393052"/>
            <a:ext cx="4676931" cy="4524315"/>
          </a:xfrm>
          <a:prstGeom prst="rect">
            <a:avLst/>
          </a:prstGeom>
          <a:noFill/>
        </p:spPr>
        <p:txBody>
          <a:bodyPr wrap="square" rtlCol="0">
            <a:spAutoFit/>
          </a:bodyPr>
          <a:lstStyle/>
          <a:p>
            <a:r>
              <a:rPr lang="en-US" b="1" dirty="0" smtClean="0"/>
              <a:t>Every class 3B or 4 laser has to be registered in the CERN laser database.</a:t>
            </a:r>
          </a:p>
          <a:p>
            <a:r>
              <a:rPr lang="en-US" dirty="0" smtClean="0"/>
              <a:t>To register a new laser the owner has to send an ISI form to his LSO. This form will be forwarded to HSE. In return the laser user will receive a CERN ID number that should be written on the laser. </a:t>
            </a:r>
          </a:p>
          <a:p>
            <a:r>
              <a:rPr lang="en-US" dirty="0" smtClean="0"/>
              <a:t>When a laser leave CERN or is decommissioned the LSO should also be informed. </a:t>
            </a:r>
            <a:endParaRPr lang="en-US" dirty="0"/>
          </a:p>
          <a:p>
            <a:r>
              <a:rPr lang="en-US" dirty="0" smtClean="0"/>
              <a:t>Unfortunately, because of the difficulty to maintain such a database, we can find in the database many lasers that are not used anymore and also many operating lasers that are not registered. LSO will ask laser users to update the database by sending the missing ISI forms.</a:t>
            </a:r>
          </a:p>
        </p:txBody>
      </p:sp>
      <p:sp>
        <p:nvSpPr>
          <p:cNvPr id="5" name="TextBox 4"/>
          <p:cNvSpPr txBox="1"/>
          <p:nvPr/>
        </p:nvSpPr>
        <p:spPr>
          <a:xfrm>
            <a:off x="4802659" y="329513"/>
            <a:ext cx="1586075" cy="369332"/>
          </a:xfrm>
          <a:prstGeom prst="rect">
            <a:avLst/>
          </a:prstGeom>
          <a:noFill/>
        </p:spPr>
        <p:txBody>
          <a:bodyPr wrap="none" rtlCol="0">
            <a:spAutoFit/>
          </a:bodyPr>
          <a:lstStyle/>
          <a:p>
            <a:r>
              <a:rPr lang="fr-CH" b="1" dirty="0" smtClean="0"/>
              <a:t>REGISTRATION</a:t>
            </a:r>
            <a:endParaRPr lang="fr-CH" b="1" dirty="0"/>
          </a:p>
        </p:txBody>
      </p:sp>
    </p:spTree>
    <p:extLst>
      <p:ext uri="{BB962C8B-B14F-4D97-AF65-F5344CB8AC3E}">
        <p14:creationId xmlns:p14="http://schemas.microsoft.com/office/powerpoint/2010/main" val="2094489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4022" y="1548953"/>
            <a:ext cx="3047999" cy="42784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9729" y="1548954"/>
            <a:ext cx="3387482" cy="4278424"/>
          </a:xfrm>
          <a:prstGeom prst="rect">
            <a:avLst/>
          </a:prstGeom>
        </p:spPr>
      </p:pic>
      <p:sp>
        <p:nvSpPr>
          <p:cNvPr id="6" name="TextBox 5"/>
          <p:cNvSpPr txBox="1"/>
          <p:nvPr/>
        </p:nvSpPr>
        <p:spPr>
          <a:xfrm>
            <a:off x="4539048" y="329513"/>
            <a:ext cx="2598532" cy="369332"/>
          </a:xfrm>
          <a:prstGeom prst="rect">
            <a:avLst/>
          </a:prstGeom>
          <a:noFill/>
        </p:spPr>
        <p:txBody>
          <a:bodyPr wrap="none" rtlCol="0">
            <a:spAutoFit/>
          </a:bodyPr>
          <a:lstStyle/>
          <a:p>
            <a:r>
              <a:rPr lang="fr-CH" b="1" dirty="0" smtClean="0"/>
              <a:t>RISK ANALYSIS &amp; REPORT</a:t>
            </a:r>
            <a:endParaRPr lang="fr-CH" b="1" dirty="0"/>
          </a:p>
        </p:txBody>
      </p:sp>
      <p:sp>
        <p:nvSpPr>
          <p:cNvPr id="7" name="TextBox 6"/>
          <p:cNvSpPr txBox="1"/>
          <p:nvPr/>
        </p:nvSpPr>
        <p:spPr>
          <a:xfrm>
            <a:off x="431929" y="1393052"/>
            <a:ext cx="4676931" cy="5078313"/>
          </a:xfrm>
          <a:prstGeom prst="rect">
            <a:avLst/>
          </a:prstGeom>
          <a:noFill/>
        </p:spPr>
        <p:txBody>
          <a:bodyPr wrap="square" rtlCol="0">
            <a:spAutoFit/>
          </a:bodyPr>
          <a:lstStyle/>
          <a:p>
            <a:r>
              <a:rPr lang="en-US" dirty="0" smtClean="0"/>
              <a:t>For complex laser installation, the ISI risk assessment becomes difficult to use. In these cases an alternative safety assessment is needed for the entire DLA. </a:t>
            </a:r>
            <a:r>
              <a:rPr lang="en-US" b="1" dirty="0" smtClean="0"/>
              <a:t>Individual lasers must still be registered and numbered.</a:t>
            </a:r>
          </a:p>
          <a:p>
            <a:r>
              <a:rPr lang="en-US" dirty="0" smtClean="0"/>
              <a:t>For these installations the laser safety document (“laser safety inspection report”) must include:</a:t>
            </a:r>
          </a:p>
          <a:p>
            <a:pPr marL="285750" indent="-285750">
              <a:buFont typeface="Arial" panose="020B0604020202020204" pitchFamily="34" charset="0"/>
              <a:buChar char="•"/>
            </a:pPr>
            <a:r>
              <a:rPr lang="en-US" dirty="0" smtClean="0"/>
              <a:t>Installation description with schematics and/or pictures.</a:t>
            </a:r>
          </a:p>
          <a:p>
            <a:pPr marL="285750" indent="-285750">
              <a:buFont typeface="Arial" panose="020B0604020202020204" pitchFamily="34" charset="0"/>
              <a:buChar char="•"/>
            </a:pPr>
            <a:r>
              <a:rPr lang="en-US" dirty="0"/>
              <a:t>L</a:t>
            </a:r>
            <a:r>
              <a:rPr lang="en-US" dirty="0" smtClean="0"/>
              <a:t>aser list with their beam parameters and ID numbers.</a:t>
            </a:r>
          </a:p>
          <a:p>
            <a:pPr marL="285750" indent="-285750">
              <a:buFont typeface="Arial" panose="020B0604020202020204" pitchFamily="34" charset="0"/>
              <a:buChar char="•"/>
            </a:pPr>
            <a:r>
              <a:rPr lang="en-US" dirty="0"/>
              <a:t>D</a:t>
            </a:r>
            <a:r>
              <a:rPr lang="en-US" dirty="0" smtClean="0"/>
              <a:t>ocumented risk assessment.</a:t>
            </a:r>
          </a:p>
          <a:p>
            <a:pPr marL="285750" indent="-285750">
              <a:buFont typeface="Arial" panose="020B0604020202020204" pitchFamily="34" charset="0"/>
              <a:buChar char="•"/>
            </a:pPr>
            <a:r>
              <a:rPr lang="en-US" dirty="0"/>
              <a:t>C</a:t>
            </a:r>
            <a:r>
              <a:rPr lang="en-US" dirty="0" smtClean="0"/>
              <a:t>hecklist of safety related features.</a:t>
            </a:r>
          </a:p>
          <a:p>
            <a:pPr marL="285750" indent="-285750">
              <a:buFont typeface="Arial" panose="020B0604020202020204" pitchFamily="34" charset="0"/>
              <a:buChar char="•"/>
            </a:pPr>
            <a:r>
              <a:rPr lang="en-US" dirty="0" smtClean="0"/>
              <a:t>Engineering and administrative controls.</a:t>
            </a:r>
          </a:p>
          <a:p>
            <a:pPr marL="285750" indent="-285750">
              <a:buFont typeface="Arial" panose="020B0604020202020204" pitchFamily="34" charset="0"/>
              <a:buChar char="•"/>
            </a:pPr>
            <a:r>
              <a:rPr lang="en-US" dirty="0" smtClean="0"/>
              <a:t>Operating procedures (including alignment &amp; emergency).</a:t>
            </a:r>
          </a:p>
          <a:p>
            <a:pPr marL="285750" indent="-285750">
              <a:buFont typeface="Arial" panose="020B0604020202020204" pitchFamily="34" charset="0"/>
              <a:buChar char="•"/>
            </a:pPr>
            <a:r>
              <a:rPr lang="en-US" dirty="0" smtClean="0"/>
              <a:t>PPE calculation &amp; selection </a:t>
            </a:r>
          </a:p>
        </p:txBody>
      </p:sp>
    </p:spTree>
    <p:extLst>
      <p:ext uri="{BB962C8B-B14F-4D97-AF65-F5344CB8AC3E}">
        <p14:creationId xmlns:p14="http://schemas.microsoft.com/office/powerpoint/2010/main" val="2850904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3397" y="911604"/>
            <a:ext cx="11081858" cy="5632311"/>
          </a:xfrm>
          <a:prstGeom prst="rect">
            <a:avLst/>
          </a:prstGeom>
          <a:noFill/>
        </p:spPr>
        <p:txBody>
          <a:bodyPr wrap="square" rtlCol="0">
            <a:spAutoFit/>
          </a:bodyPr>
          <a:lstStyle/>
          <a:p>
            <a:r>
              <a:rPr lang="en-US" dirty="0" smtClean="0"/>
              <a:t>Where the nature of the activity does not permit the risk to be eliminated or a lower class of laser substituted, the risk shall be reduced to a minimum by application of prevention and protection measures </a:t>
            </a:r>
            <a:r>
              <a:rPr lang="en-US" b="1" u="sng" dirty="0" smtClean="0"/>
              <a:t>in the following order of priority</a:t>
            </a:r>
            <a:r>
              <a:rPr lang="en-US" dirty="0" smtClean="0"/>
              <a:t>:</a:t>
            </a:r>
          </a:p>
          <a:p>
            <a:pPr marL="342900" indent="-342900">
              <a:buAutoNum type="arabicPeriod"/>
            </a:pPr>
            <a:r>
              <a:rPr lang="en-US" b="1" dirty="0" smtClean="0"/>
              <a:t>Engineering controls</a:t>
            </a:r>
          </a:p>
          <a:p>
            <a:pPr marL="342900" indent="-342900">
              <a:buAutoNum type="arabicPeriod"/>
            </a:pPr>
            <a:r>
              <a:rPr lang="en-US" dirty="0" smtClean="0"/>
              <a:t>Administrative controls</a:t>
            </a:r>
          </a:p>
          <a:p>
            <a:pPr marL="342900" indent="-342900">
              <a:buAutoNum type="arabicPeriod"/>
            </a:pPr>
            <a:r>
              <a:rPr lang="en-US" dirty="0" smtClean="0"/>
              <a:t>Personal protection equipment</a:t>
            </a:r>
          </a:p>
          <a:p>
            <a:endParaRPr lang="en-US" dirty="0" smtClean="0"/>
          </a:p>
          <a:p>
            <a:r>
              <a:rPr lang="en-US" dirty="0" smtClean="0"/>
              <a:t>“The most common misconception laser users have about laser-protective eyewear is that it is the first line of defense against laser radiation. In reality, although critically important, it should be the last line of defense. Beam containment will do more for the laser user than laser protective eyewear”.</a:t>
            </a:r>
          </a:p>
          <a:p>
            <a:endParaRPr lang="en-US" dirty="0"/>
          </a:p>
          <a:p>
            <a:r>
              <a:rPr lang="en-US" dirty="0" smtClean="0"/>
              <a:t>Entryway safety controls:</a:t>
            </a:r>
          </a:p>
          <a:p>
            <a:pPr marL="342900" indent="-342900">
              <a:buAutoNum type="arabicPeriod"/>
            </a:pPr>
            <a:r>
              <a:rPr lang="en-US" dirty="0" err="1" smtClean="0"/>
              <a:t>Nondefeatable</a:t>
            </a:r>
            <a:r>
              <a:rPr lang="en-US" dirty="0" smtClean="0"/>
              <a:t> area or entryway safety controls</a:t>
            </a:r>
          </a:p>
          <a:p>
            <a:pPr marL="342900" indent="-342900">
              <a:buAutoNum type="arabicPeriod"/>
            </a:pPr>
            <a:r>
              <a:rPr lang="en-US" dirty="0" err="1" smtClean="0"/>
              <a:t>Defeatable</a:t>
            </a:r>
            <a:r>
              <a:rPr lang="en-US" dirty="0" smtClean="0"/>
              <a:t> area or entryway safety controls</a:t>
            </a:r>
          </a:p>
          <a:p>
            <a:pPr marL="342900" indent="-342900">
              <a:buAutoNum type="arabicPeriod"/>
            </a:pPr>
            <a:r>
              <a:rPr lang="en-US" dirty="0" smtClean="0"/>
              <a:t>Procedural area or entryway safety controls</a:t>
            </a:r>
            <a:endParaRPr lang="en-US" dirty="0"/>
          </a:p>
          <a:p>
            <a:endParaRPr lang="en-US" dirty="0" smtClean="0"/>
          </a:p>
          <a:p>
            <a:r>
              <a:rPr lang="en-US" b="1" dirty="0" smtClean="0"/>
              <a:t>The procedural method is not an engineered safety control method and should be limited to specialized and exceptional operations.</a:t>
            </a:r>
          </a:p>
          <a:p>
            <a:r>
              <a:rPr lang="en-US" b="1" dirty="0" smtClean="0"/>
              <a:t>The interlock system must be fail safe. IEC </a:t>
            </a:r>
            <a:r>
              <a:rPr lang="en-US" b="1" dirty="0"/>
              <a:t>61508 or ISO 13849 </a:t>
            </a:r>
            <a:r>
              <a:rPr lang="en-US" b="1" dirty="0" smtClean="0"/>
              <a:t>should </a:t>
            </a:r>
            <a:r>
              <a:rPr lang="en-US" b="1" dirty="0"/>
              <a:t>be used to evaluate the reliability of the </a:t>
            </a:r>
            <a:r>
              <a:rPr lang="en-US" b="1" dirty="0" smtClean="0"/>
              <a:t>interlock (we generally need a SIL 2 or 3 level or PL d or e).</a:t>
            </a:r>
          </a:p>
        </p:txBody>
      </p:sp>
      <p:sp>
        <p:nvSpPr>
          <p:cNvPr id="3" name="TextBox 2"/>
          <p:cNvSpPr txBox="1"/>
          <p:nvPr/>
        </p:nvSpPr>
        <p:spPr>
          <a:xfrm>
            <a:off x="4018931" y="399659"/>
            <a:ext cx="4042902" cy="369332"/>
          </a:xfrm>
          <a:prstGeom prst="rect">
            <a:avLst/>
          </a:prstGeom>
          <a:noFill/>
        </p:spPr>
        <p:txBody>
          <a:bodyPr wrap="none" rtlCol="0">
            <a:spAutoFit/>
          </a:bodyPr>
          <a:lstStyle/>
          <a:p>
            <a:r>
              <a:rPr lang="fr-CH" b="1" dirty="0" smtClean="0"/>
              <a:t>PREVENTION &amp; PROTECTION MEASURES</a:t>
            </a:r>
            <a:endParaRPr lang="fr-CH" b="1" dirty="0"/>
          </a:p>
        </p:txBody>
      </p:sp>
    </p:spTree>
    <p:extLst>
      <p:ext uri="{BB962C8B-B14F-4D97-AF65-F5344CB8AC3E}">
        <p14:creationId xmlns:p14="http://schemas.microsoft.com/office/powerpoint/2010/main" val="1702839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42" y="786313"/>
            <a:ext cx="5502840" cy="28194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112" y="2145350"/>
            <a:ext cx="4211449" cy="3693496"/>
          </a:xfrm>
          <a:prstGeom prst="rect">
            <a:avLst/>
          </a:prstGeom>
        </p:spPr>
      </p:pic>
      <p:sp>
        <p:nvSpPr>
          <p:cNvPr id="5" name="TextBox 4"/>
          <p:cNvSpPr txBox="1"/>
          <p:nvPr/>
        </p:nvSpPr>
        <p:spPr>
          <a:xfrm>
            <a:off x="5565733" y="828061"/>
            <a:ext cx="2318263" cy="369332"/>
          </a:xfrm>
          <a:prstGeom prst="rect">
            <a:avLst/>
          </a:prstGeom>
          <a:noFill/>
        </p:spPr>
        <p:txBody>
          <a:bodyPr wrap="none" rtlCol="0">
            <a:spAutoFit/>
          </a:bodyPr>
          <a:lstStyle/>
          <a:p>
            <a:r>
              <a:rPr lang="en-US" dirty="0" smtClean="0"/>
              <a:t>CE marking mandatory</a:t>
            </a:r>
            <a:endParaRPr lang="en-US" dirty="0"/>
          </a:p>
        </p:txBody>
      </p:sp>
      <p:sp>
        <p:nvSpPr>
          <p:cNvPr id="6" name="Oval 5"/>
          <p:cNvSpPr/>
          <p:nvPr/>
        </p:nvSpPr>
        <p:spPr>
          <a:xfrm>
            <a:off x="4508063" y="954174"/>
            <a:ext cx="425815" cy="3954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4938429" y="1143673"/>
            <a:ext cx="3041285" cy="4699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235112" y="242370"/>
            <a:ext cx="3648884" cy="369332"/>
          </a:xfrm>
          <a:prstGeom prst="rect">
            <a:avLst/>
          </a:prstGeom>
          <a:noFill/>
        </p:spPr>
        <p:txBody>
          <a:bodyPr wrap="none" rtlCol="0">
            <a:spAutoFit/>
          </a:bodyPr>
          <a:lstStyle/>
          <a:p>
            <a:r>
              <a:rPr lang="fr-CH" b="1" dirty="0" smtClean="0"/>
              <a:t>LASER SAFETY EYEWEAR SELECTION </a:t>
            </a:r>
            <a:endParaRPr lang="fr-CH" b="1" dirty="0"/>
          </a:p>
        </p:txBody>
      </p:sp>
      <p:sp>
        <p:nvSpPr>
          <p:cNvPr id="9" name="TextBox 8"/>
          <p:cNvSpPr txBox="1"/>
          <p:nvPr/>
        </p:nvSpPr>
        <p:spPr>
          <a:xfrm>
            <a:off x="1433384" y="3623035"/>
            <a:ext cx="3863365" cy="2031325"/>
          </a:xfrm>
          <a:prstGeom prst="rect">
            <a:avLst/>
          </a:prstGeom>
          <a:noFill/>
        </p:spPr>
        <p:txBody>
          <a:bodyPr wrap="none" rtlCol="0">
            <a:spAutoFit/>
          </a:bodyPr>
          <a:lstStyle/>
          <a:p>
            <a:r>
              <a:rPr lang="en-US" dirty="0" smtClean="0"/>
              <a:t>Inscription (refer to EN207 standard):</a:t>
            </a:r>
          </a:p>
          <a:p>
            <a:r>
              <a:rPr lang="en-US" dirty="0" smtClean="0"/>
              <a:t>e.g.:</a:t>
            </a:r>
          </a:p>
          <a:p>
            <a:r>
              <a:rPr lang="en-US" dirty="0" smtClean="0"/>
              <a:t>720-725 DM LB5</a:t>
            </a:r>
          </a:p>
          <a:p>
            <a:r>
              <a:rPr lang="en-US" dirty="0" smtClean="0"/>
              <a:t>720-725: Wavelength range in nm,</a:t>
            </a:r>
          </a:p>
          <a:p>
            <a:r>
              <a:rPr lang="en-US" dirty="0" smtClean="0"/>
              <a:t>DM: Test condition (continuous (D) and</a:t>
            </a:r>
          </a:p>
          <a:p>
            <a:r>
              <a:rPr lang="en-US" dirty="0"/>
              <a:t>s</a:t>
            </a:r>
            <a:r>
              <a:rPr lang="en-US" dirty="0" smtClean="0"/>
              <a:t>hort pulses&lt;1ns (M)), </a:t>
            </a:r>
          </a:p>
          <a:p>
            <a:r>
              <a:rPr lang="en-US" dirty="0" smtClean="0"/>
              <a:t>LB5: Scale number (</a:t>
            </a:r>
            <a:r>
              <a:rPr lang="en-US" dirty="0" err="1" smtClean="0"/>
              <a:t>LBx</a:t>
            </a:r>
            <a:r>
              <a:rPr lang="en-US" dirty="0" smtClean="0"/>
              <a:t> since 2010).</a:t>
            </a:r>
          </a:p>
        </p:txBody>
      </p:sp>
      <p:cxnSp>
        <p:nvCxnSpPr>
          <p:cNvPr id="11" name="Straight Connector 10"/>
          <p:cNvCxnSpPr/>
          <p:nvPr/>
        </p:nvCxnSpPr>
        <p:spPr>
          <a:xfrm>
            <a:off x="3888720" y="1701426"/>
            <a:ext cx="4090994" cy="676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673068" y="981701"/>
            <a:ext cx="425815" cy="3954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p:nvPr/>
        </p:nvCxnSpPr>
        <p:spPr>
          <a:xfrm>
            <a:off x="3885975" y="1377175"/>
            <a:ext cx="0" cy="3310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689456" y="1388290"/>
            <a:ext cx="3061416" cy="369332"/>
          </a:xfrm>
          <a:prstGeom prst="rect">
            <a:avLst/>
          </a:prstGeom>
          <a:noFill/>
        </p:spPr>
        <p:txBody>
          <a:bodyPr wrap="none" rtlCol="0">
            <a:spAutoFit/>
          </a:bodyPr>
          <a:lstStyle/>
          <a:p>
            <a:r>
              <a:rPr lang="en-US" b="1" dirty="0" smtClean="0"/>
              <a:t>L or LB scale rating mandatory</a:t>
            </a:r>
            <a:endParaRPr lang="en-US" b="1" dirty="0"/>
          </a:p>
        </p:txBody>
      </p:sp>
      <p:sp>
        <p:nvSpPr>
          <p:cNvPr id="18" name="TextBox 17"/>
          <p:cNvSpPr txBox="1"/>
          <p:nvPr/>
        </p:nvSpPr>
        <p:spPr>
          <a:xfrm>
            <a:off x="1136025" y="6226574"/>
            <a:ext cx="10623806" cy="369332"/>
          </a:xfrm>
          <a:prstGeom prst="rect">
            <a:avLst/>
          </a:prstGeom>
          <a:noFill/>
        </p:spPr>
        <p:txBody>
          <a:bodyPr wrap="none" rtlCol="0">
            <a:spAutoFit/>
          </a:bodyPr>
          <a:lstStyle/>
          <a:p>
            <a:r>
              <a:rPr lang="en-US" b="1" dirty="0" smtClean="0"/>
              <a:t>With EN207: Eyewear are tested for minimum Optical Density but also for filter resistance to the beam power</a:t>
            </a:r>
            <a:endParaRPr lang="en-US" b="1" dirty="0"/>
          </a:p>
        </p:txBody>
      </p:sp>
    </p:spTree>
    <p:extLst>
      <p:ext uri="{BB962C8B-B14F-4D97-AF65-F5344CB8AC3E}">
        <p14:creationId xmlns:p14="http://schemas.microsoft.com/office/powerpoint/2010/main" val="717203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70421" y="2179825"/>
            <a:ext cx="3087487" cy="2046185"/>
          </a:xfrm>
          <a:prstGeom prst="rect">
            <a:avLst/>
          </a:prstGeom>
        </p:spPr>
      </p:pic>
      <p:pic>
        <p:nvPicPr>
          <p:cNvPr id="4" name="Picture 3"/>
          <p:cNvPicPr>
            <a:picLocks noChangeAspect="1"/>
          </p:cNvPicPr>
          <p:nvPr/>
        </p:nvPicPr>
        <p:blipFill>
          <a:blip r:embed="rId3"/>
          <a:stretch>
            <a:fillRect/>
          </a:stretch>
        </p:blipFill>
        <p:spPr>
          <a:xfrm>
            <a:off x="6271936" y="4315078"/>
            <a:ext cx="3214816" cy="2185960"/>
          </a:xfrm>
          <a:prstGeom prst="rect">
            <a:avLst/>
          </a:prstGeom>
        </p:spPr>
      </p:pic>
      <p:sp>
        <p:nvSpPr>
          <p:cNvPr id="5" name="TextBox 4"/>
          <p:cNvSpPr txBox="1"/>
          <p:nvPr/>
        </p:nvSpPr>
        <p:spPr>
          <a:xfrm>
            <a:off x="6489713" y="2314832"/>
            <a:ext cx="5175904" cy="646331"/>
          </a:xfrm>
          <a:prstGeom prst="rect">
            <a:avLst/>
          </a:prstGeom>
          <a:noFill/>
        </p:spPr>
        <p:txBody>
          <a:bodyPr wrap="none" rtlCol="0">
            <a:spAutoFit/>
          </a:bodyPr>
          <a:lstStyle/>
          <a:p>
            <a:r>
              <a:rPr lang="en-US" sz="1200" dirty="0" smtClean="0"/>
              <a:t>Multiple beam stops: requires a very good beam path and optics understanding.</a:t>
            </a:r>
          </a:p>
          <a:p>
            <a:r>
              <a:rPr lang="en-US" sz="1200" dirty="0" smtClean="0"/>
              <a:t>Forgetting a stray beam could easily happen.</a:t>
            </a:r>
          </a:p>
          <a:p>
            <a:r>
              <a:rPr lang="en-US" sz="1200" dirty="0" smtClean="0"/>
              <a:t>This setup should be limited to small and simple experiments.</a:t>
            </a:r>
            <a:endParaRPr lang="fr-CH" dirty="0"/>
          </a:p>
        </p:txBody>
      </p:sp>
      <p:pic>
        <p:nvPicPr>
          <p:cNvPr id="6" name="Picture 5"/>
          <p:cNvPicPr>
            <a:picLocks noChangeAspect="1"/>
          </p:cNvPicPr>
          <p:nvPr/>
        </p:nvPicPr>
        <p:blipFill>
          <a:blip r:embed="rId4"/>
          <a:stretch>
            <a:fillRect/>
          </a:stretch>
        </p:blipFill>
        <p:spPr>
          <a:xfrm>
            <a:off x="273057" y="73931"/>
            <a:ext cx="2730844" cy="2657944"/>
          </a:xfrm>
          <a:prstGeom prst="rect">
            <a:avLst/>
          </a:prstGeom>
        </p:spPr>
      </p:pic>
      <p:sp>
        <p:nvSpPr>
          <p:cNvPr id="7" name="TextBox 6"/>
          <p:cNvSpPr txBox="1"/>
          <p:nvPr/>
        </p:nvSpPr>
        <p:spPr>
          <a:xfrm>
            <a:off x="3116318" y="779163"/>
            <a:ext cx="4375813" cy="461665"/>
          </a:xfrm>
          <a:prstGeom prst="rect">
            <a:avLst/>
          </a:prstGeom>
          <a:noFill/>
        </p:spPr>
        <p:txBody>
          <a:bodyPr wrap="none" rtlCol="0">
            <a:spAutoFit/>
          </a:bodyPr>
          <a:lstStyle/>
          <a:p>
            <a:r>
              <a:rPr lang="en-US" sz="1200" b="1" dirty="0" smtClean="0"/>
              <a:t>Not acceptable</a:t>
            </a:r>
            <a:r>
              <a:rPr lang="en-US" sz="1200" dirty="0" smtClean="0"/>
              <a:t>: no beam confinement on the optical table.</a:t>
            </a:r>
          </a:p>
          <a:p>
            <a:r>
              <a:rPr lang="en-US" sz="1200" dirty="0" smtClean="0"/>
              <a:t>High risk for people working around especially with a work station.</a:t>
            </a:r>
            <a:endParaRPr lang="fr-CH"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611" y="4361017"/>
            <a:ext cx="3018708" cy="2185961"/>
          </a:xfrm>
          <a:prstGeom prst="rect">
            <a:avLst/>
          </a:prstGeom>
        </p:spPr>
      </p:pic>
      <p:sp>
        <p:nvSpPr>
          <p:cNvPr id="9" name="TextBox 8"/>
          <p:cNvSpPr txBox="1"/>
          <p:nvPr/>
        </p:nvSpPr>
        <p:spPr>
          <a:xfrm>
            <a:off x="6550106" y="153543"/>
            <a:ext cx="1624547" cy="369332"/>
          </a:xfrm>
          <a:prstGeom prst="rect">
            <a:avLst/>
          </a:prstGeom>
          <a:noFill/>
        </p:spPr>
        <p:txBody>
          <a:bodyPr wrap="none" rtlCol="0">
            <a:spAutoFit/>
          </a:bodyPr>
          <a:lstStyle/>
          <a:p>
            <a:r>
              <a:rPr lang="fr-CH" b="1" dirty="0" smtClean="0"/>
              <a:t>OPTICAL TABLE</a:t>
            </a:r>
            <a:endParaRPr lang="fr-CH" b="1"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0421" y="4269139"/>
            <a:ext cx="2859952" cy="2277838"/>
          </a:xfrm>
          <a:prstGeom prst="rect">
            <a:avLst/>
          </a:prstGeom>
        </p:spPr>
      </p:pic>
      <p:sp>
        <p:nvSpPr>
          <p:cNvPr id="11" name="TextBox 10"/>
          <p:cNvSpPr txBox="1"/>
          <p:nvPr/>
        </p:nvSpPr>
        <p:spPr>
          <a:xfrm>
            <a:off x="9830156" y="5315497"/>
            <a:ext cx="1114664" cy="276999"/>
          </a:xfrm>
          <a:prstGeom prst="rect">
            <a:avLst/>
          </a:prstGeom>
          <a:noFill/>
        </p:spPr>
        <p:txBody>
          <a:bodyPr wrap="none" rtlCol="0">
            <a:spAutoFit/>
          </a:bodyPr>
          <a:lstStyle/>
          <a:p>
            <a:r>
              <a:rPr lang="en-US" sz="1200" b="1" dirty="0" smtClean="0"/>
              <a:t>MUCH BETTER</a:t>
            </a:r>
            <a:endParaRPr lang="fr-CH" b="1" dirty="0"/>
          </a:p>
        </p:txBody>
      </p:sp>
    </p:spTree>
    <p:extLst>
      <p:ext uri="{BB962C8B-B14F-4D97-AF65-F5344CB8AC3E}">
        <p14:creationId xmlns:p14="http://schemas.microsoft.com/office/powerpoint/2010/main" val="1599397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7716" y="598365"/>
            <a:ext cx="3139301" cy="2354476"/>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703381" y="599994"/>
            <a:ext cx="3152347" cy="2364260"/>
          </a:xfrm>
          <a:prstGeom prst="rect">
            <a:avLst/>
          </a:prstGeom>
        </p:spPr>
      </p:pic>
      <p:sp>
        <p:nvSpPr>
          <p:cNvPr id="4" name="TextBox 3"/>
          <p:cNvSpPr txBox="1"/>
          <p:nvPr/>
        </p:nvSpPr>
        <p:spPr>
          <a:xfrm>
            <a:off x="451603" y="3382317"/>
            <a:ext cx="2291525" cy="461665"/>
          </a:xfrm>
          <a:prstGeom prst="rect">
            <a:avLst/>
          </a:prstGeom>
          <a:noFill/>
        </p:spPr>
        <p:txBody>
          <a:bodyPr wrap="none" rtlCol="0">
            <a:spAutoFit/>
          </a:bodyPr>
          <a:lstStyle/>
          <a:p>
            <a:r>
              <a:rPr lang="en-US" sz="1200" dirty="0" smtClean="0"/>
              <a:t>Water hoses over electrical wires:</a:t>
            </a:r>
          </a:p>
          <a:p>
            <a:r>
              <a:rPr lang="en-US" sz="1200" dirty="0" smtClean="0"/>
              <a:t>Trip &amp; electrical hazards! </a:t>
            </a:r>
            <a:endParaRPr lang="en-US" sz="1200" dirty="0"/>
          </a:p>
        </p:txBody>
      </p:sp>
      <p:sp>
        <p:nvSpPr>
          <p:cNvPr id="5" name="TextBox 4"/>
          <p:cNvSpPr txBox="1"/>
          <p:nvPr/>
        </p:nvSpPr>
        <p:spPr>
          <a:xfrm>
            <a:off x="3512733" y="3420244"/>
            <a:ext cx="1417760" cy="276999"/>
          </a:xfrm>
          <a:prstGeom prst="rect">
            <a:avLst/>
          </a:prstGeom>
          <a:noFill/>
        </p:spPr>
        <p:txBody>
          <a:bodyPr wrap="none" rtlCol="0">
            <a:spAutoFit/>
          </a:bodyPr>
          <a:lstStyle/>
          <a:p>
            <a:r>
              <a:rPr lang="en-US" sz="1200" dirty="0" smtClean="0"/>
              <a:t>Messy environment</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834395" y="3951671"/>
            <a:ext cx="3143422" cy="235756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84281" y="4011826"/>
            <a:ext cx="3267676" cy="2450757"/>
          </a:xfrm>
          <a:prstGeom prst="rect">
            <a:avLst/>
          </a:prstGeom>
        </p:spPr>
      </p:pic>
      <p:sp>
        <p:nvSpPr>
          <p:cNvPr id="8" name="TextBox 7"/>
          <p:cNvSpPr txBox="1"/>
          <p:nvPr/>
        </p:nvSpPr>
        <p:spPr>
          <a:xfrm>
            <a:off x="6169437" y="2773913"/>
            <a:ext cx="2415452" cy="646331"/>
          </a:xfrm>
          <a:prstGeom prst="rect">
            <a:avLst/>
          </a:prstGeom>
          <a:noFill/>
        </p:spPr>
        <p:txBody>
          <a:bodyPr wrap="square" rtlCol="0">
            <a:spAutoFit/>
          </a:bodyPr>
          <a:lstStyle/>
          <a:p>
            <a:r>
              <a:rPr lang="en-US" sz="1200" dirty="0" smtClean="0"/>
              <a:t>Beam transferred to a 2</a:t>
            </a:r>
            <a:r>
              <a:rPr lang="en-US" sz="1200" baseline="30000" dirty="0" smtClean="0"/>
              <a:t>nd</a:t>
            </a:r>
            <a:r>
              <a:rPr lang="en-US" sz="1200" dirty="0" smtClean="0"/>
              <a:t> optical table using a periscope</a:t>
            </a:r>
            <a:r>
              <a:rPr lang="en-US" sz="1200" dirty="0"/>
              <a:t>.</a:t>
            </a:r>
            <a:endParaRPr lang="en-US" sz="1200" dirty="0" smtClean="0"/>
          </a:p>
          <a:p>
            <a:r>
              <a:rPr lang="en-US" sz="1200" dirty="0" smtClean="0"/>
              <a:t>No enclosure = Very high risk!</a:t>
            </a:r>
          </a:p>
        </p:txBody>
      </p:sp>
      <p:sp>
        <p:nvSpPr>
          <p:cNvPr id="9" name="TextBox 8"/>
          <p:cNvSpPr txBox="1"/>
          <p:nvPr/>
        </p:nvSpPr>
        <p:spPr>
          <a:xfrm>
            <a:off x="9210393" y="2732374"/>
            <a:ext cx="2415452" cy="1200329"/>
          </a:xfrm>
          <a:prstGeom prst="rect">
            <a:avLst/>
          </a:prstGeom>
          <a:noFill/>
        </p:spPr>
        <p:txBody>
          <a:bodyPr wrap="square" rtlCol="0">
            <a:spAutoFit/>
          </a:bodyPr>
          <a:lstStyle/>
          <a:p>
            <a:r>
              <a:rPr lang="en-US" sz="1200" dirty="0" smtClean="0"/>
              <a:t>In future, the experiment will use multiple optical tables with numerous laser and wavelengths.</a:t>
            </a:r>
          </a:p>
          <a:p>
            <a:r>
              <a:rPr lang="en-US" sz="1200" dirty="0" smtClean="0"/>
              <a:t>Some separation (optical table guarding, curtains, panels) will be necessary.</a:t>
            </a:r>
          </a:p>
        </p:txBody>
      </p:sp>
      <p:sp>
        <p:nvSpPr>
          <p:cNvPr id="10" name="TextBox 9"/>
          <p:cNvSpPr txBox="1"/>
          <p:nvPr/>
        </p:nvSpPr>
        <p:spPr>
          <a:xfrm>
            <a:off x="6582896" y="181241"/>
            <a:ext cx="2825582" cy="369332"/>
          </a:xfrm>
          <a:prstGeom prst="rect">
            <a:avLst/>
          </a:prstGeom>
          <a:noFill/>
        </p:spPr>
        <p:txBody>
          <a:bodyPr wrap="none" rtlCol="0">
            <a:spAutoFit/>
          </a:bodyPr>
          <a:lstStyle/>
          <a:p>
            <a:r>
              <a:rPr lang="fr-CH" b="1" dirty="0" smtClean="0"/>
              <a:t>LAB SAFETY MANAGEMENT</a:t>
            </a:r>
            <a:endParaRPr lang="fr-CH" b="1" dirty="0"/>
          </a:p>
        </p:txBody>
      </p:sp>
    </p:spTree>
    <p:extLst>
      <p:ext uri="{BB962C8B-B14F-4D97-AF65-F5344CB8AC3E}">
        <p14:creationId xmlns:p14="http://schemas.microsoft.com/office/powerpoint/2010/main" val="3981823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968" y="1211591"/>
            <a:ext cx="5753100" cy="2328636"/>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991" y="3652066"/>
            <a:ext cx="2428875" cy="142875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1657" y="3668893"/>
            <a:ext cx="1530061" cy="1530061"/>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4318" y="2653701"/>
            <a:ext cx="2024495" cy="106680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7718" y="5216305"/>
            <a:ext cx="1524000" cy="9525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94813" y="5037933"/>
            <a:ext cx="1524000" cy="95250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94813" y="3957673"/>
            <a:ext cx="1524000" cy="952500"/>
          </a:xfrm>
          <a:prstGeom prst="rect">
            <a:avLst/>
          </a:prstGeom>
        </p:spPr>
      </p:pic>
      <p:sp>
        <p:nvSpPr>
          <p:cNvPr id="9" name="TextBox 8"/>
          <p:cNvSpPr txBox="1"/>
          <p:nvPr/>
        </p:nvSpPr>
        <p:spPr>
          <a:xfrm>
            <a:off x="6565322" y="1101436"/>
            <a:ext cx="2081646" cy="1477328"/>
          </a:xfrm>
          <a:prstGeom prst="rect">
            <a:avLst/>
          </a:prstGeom>
          <a:noFill/>
        </p:spPr>
        <p:txBody>
          <a:bodyPr wrap="square" rtlCol="0">
            <a:spAutoFit/>
          </a:bodyPr>
          <a:lstStyle/>
          <a:p>
            <a:r>
              <a:rPr lang="en-GB" dirty="0" smtClean="0"/>
              <a:t>Barriers, beam blocks, black aluminium foil, alignment targets, viewing aids…</a:t>
            </a:r>
            <a:endParaRPr lang="en-GB" dirty="0"/>
          </a:p>
        </p:txBody>
      </p:sp>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99057" y="3848261"/>
            <a:ext cx="2069144" cy="2142172"/>
          </a:xfrm>
          <a:prstGeom prst="rect">
            <a:avLst/>
          </a:prstGeom>
          <a:ln>
            <a:solidFill>
              <a:schemeClr val="accent3">
                <a:lumMod val="60000"/>
                <a:lumOff val="40000"/>
              </a:schemeClr>
            </a:solidFill>
          </a:ln>
        </p:spPr>
      </p:pic>
    </p:spTree>
    <p:extLst>
      <p:ext uri="{BB962C8B-B14F-4D97-AF65-F5344CB8AC3E}">
        <p14:creationId xmlns:p14="http://schemas.microsoft.com/office/powerpoint/2010/main" val="32558134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1375</TotalTime>
  <Words>650</Words>
  <Application>Microsoft Office PowerPoint</Application>
  <PresentationFormat>Widescreen</PresentationFormat>
  <Paragraphs>65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Stephane Detraz</dc:creator>
  <cp:lastModifiedBy>Stephane Detraz</cp:lastModifiedBy>
  <cp:revision>33</cp:revision>
  <dcterms:created xsi:type="dcterms:W3CDTF">2016-11-16T10:17:58Z</dcterms:created>
  <dcterms:modified xsi:type="dcterms:W3CDTF">2016-11-18T07:39:15Z</dcterms:modified>
</cp:coreProperties>
</file>