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embeddings/Microsoft_Equation8.bin" ContentType="application/vnd.openxmlformats-officedocument.oleObject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slides/slide62.xml" ContentType="application/vnd.openxmlformats-officedocument.presentationml.slide+xml"/>
  <Override PartName="/ppt/slides/slide65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Default Extension="wmf" ContentType="image/x-wmf"/>
  <Override PartName="/ppt/embeddings/Microsoft_Equation4.bin" ContentType="application/vnd.openxmlformats-officedocument.oleObject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embeddings/Microsoft_Equation5.bin" ContentType="application/vnd.openxmlformats-officedocument.oleObje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vml" ContentType="application/vnd.openxmlformats-officedocument.vmlDrawing"/>
  <Default Extension="png" ContentType="image/png"/>
  <Override PartName="/ppt/embeddings/Microsoft_Equation1.bin" ContentType="application/vnd.openxmlformats-officedocument.oleObject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56.xml" ContentType="application/vnd.openxmlformats-officedocument.presentationml.slide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s/slide53.xml" ContentType="application/vnd.openxmlformats-officedocument.presentationml.slide+xml"/>
  <Override PartName="/ppt/embeddings/Microsoft_Equation3.bin" ContentType="application/vnd.openxmlformats-officedocument.oleObject"/>
  <Override PartName="/ppt/slides/slide55.xml" ContentType="application/vnd.openxmlformats-officedocument.presentationml.slide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45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notesSlides/notesSlide3.xml" ContentType="application/vnd.openxmlformats-officedocument.presentationml.notesSlide+xml"/>
  <Override PartName="/ppt/slides/slide58.xml" ContentType="application/vnd.openxmlformats-officedocument.presentationml.slide+xml"/>
  <Default Extension="xml" ContentType="application/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25.xml" ContentType="application/vnd.openxmlformats-officedocument.presentationml.slide+xml"/>
  <Override PartName="/ppt/embeddings/Microsoft_Equation2.bin" ContentType="application/vnd.openxmlformats-officedocument.oleObject"/>
  <Override PartName="/ppt/slides/slide63.xml" ContentType="application/vnd.openxmlformats-officedocument.presentationml.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slides/slide34.xml" ContentType="application/vnd.openxmlformats-officedocument.presentationml.slide+xml"/>
  <Override PartName="/ppt/slides/slide44.xml" ContentType="application/vnd.openxmlformats-officedocument.presentationml.slide+xml"/>
  <Override PartName="/ppt/embeddings/Microsoft_Equation7.bin" ContentType="application/vnd.openxmlformats-officedocument.oleObject"/>
  <Override PartName="/ppt/slides/slide49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Default Extension="jpeg" ContentType="image/jpeg"/>
  <Override PartName="/ppt/slides/slide6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8.xml" ContentType="application/vnd.openxmlformats-officedocument.presentationml.slide+xml"/>
  <Override PartName="/ppt/slides/slide15.xml" ContentType="application/vnd.openxmlformats-officedocument.presentationml.slide+xml"/>
  <Override PartName="/ppt/embeddings/Microsoft_Equation6.bin" ContentType="application/vnd.openxmlformats-officedocument.oleObject"/>
  <Default Extension="rels" ContentType="application/vnd.openxmlformats-package.relationships+xml"/>
  <Override PartName="/ppt/slides/slide9.xml" ContentType="application/vnd.openxmlformats-officedocument.presentationml.slide+xml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Default Extension="pdf" ContentType="application/pdf"/>
  <Default Extension="gif" ContentType="image/gif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67"/>
  </p:notesMasterIdLst>
  <p:handoutMasterIdLst>
    <p:handoutMasterId r:id="rId68"/>
  </p:handoutMasterIdLst>
  <p:sldIdLst>
    <p:sldId id="256" r:id="rId2"/>
    <p:sldId id="257" r:id="rId3"/>
    <p:sldId id="289" r:id="rId4"/>
    <p:sldId id="287" r:id="rId5"/>
    <p:sldId id="267" r:id="rId6"/>
    <p:sldId id="269" r:id="rId7"/>
    <p:sldId id="299" r:id="rId8"/>
    <p:sldId id="271" r:id="rId9"/>
    <p:sldId id="326" r:id="rId10"/>
    <p:sldId id="272" r:id="rId11"/>
    <p:sldId id="273" r:id="rId12"/>
    <p:sldId id="345" r:id="rId13"/>
    <p:sldId id="346" r:id="rId14"/>
    <p:sldId id="347" r:id="rId15"/>
    <p:sldId id="348" r:id="rId16"/>
    <p:sldId id="358" r:id="rId17"/>
    <p:sldId id="359" r:id="rId18"/>
    <p:sldId id="378" r:id="rId19"/>
    <p:sldId id="360" r:id="rId20"/>
    <p:sldId id="361" r:id="rId21"/>
    <p:sldId id="362" r:id="rId22"/>
    <p:sldId id="363" r:id="rId23"/>
    <p:sldId id="364" r:id="rId24"/>
    <p:sldId id="366" r:id="rId25"/>
    <p:sldId id="367" r:id="rId26"/>
    <p:sldId id="368" r:id="rId27"/>
    <p:sldId id="349" r:id="rId28"/>
    <p:sldId id="351" r:id="rId29"/>
    <p:sldId id="354" r:id="rId30"/>
    <p:sldId id="369" r:id="rId31"/>
    <p:sldId id="370" r:id="rId32"/>
    <p:sldId id="274" r:id="rId33"/>
    <p:sldId id="276" r:id="rId34"/>
    <p:sldId id="277" r:id="rId35"/>
    <p:sldId id="278" r:id="rId36"/>
    <p:sldId id="304" r:id="rId37"/>
    <p:sldId id="280" r:id="rId38"/>
    <p:sldId id="305" r:id="rId39"/>
    <p:sldId id="281" r:id="rId40"/>
    <p:sldId id="282" r:id="rId41"/>
    <p:sldId id="352" r:id="rId42"/>
    <p:sldId id="380" r:id="rId43"/>
    <p:sldId id="353" r:id="rId44"/>
    <p:sldId id="309" r:id="rId45"/>
    <p:sldId id="283" r:id="rId46"/>
    <p:sldId id="284" r:id="rId47"/>
    <p:sldId id="308" r:id="rId48"/>
    <p:sldId id="291" r:id="rId49"/>
    <p:sldId id="296" r:id="rId50"/>
    <p:sldId id="293" r:id="rId51"/>
    <p:sldId id="317" r:id="rId52"/>
    <p:sldId id="320" r:id="rId53"/>
    <p:sldId id="319" r:id="rId54"/>
    <p:sldId id="343" r:id="rId55"/>
    <p:sldId id="344" r:id="rId56"/>
    <p:sldId id="371" r:id="rId57"/>
    <p:sldId id="372" r:id="rId58"/>
    <p:sldId id="373" r:id="rId59"/>
    <p:sldId id="374" r:id="rId60"/>
    <p:sldId id="375" r:id="rId61"/>
    <p:sldId id="376" r:id="rId62"/>
    <p:sldId id="377" r:id="rId63"/>
    <p:sldId id="355" r:id="rId64"/>
    <p:sldId id="356" r:id="rId65"/>
    <p:sldId id="357" r:id="rId6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17" d="100"/>
          <a:sy n="117" d="100"/>
        </p:scale>
        <p:origin x="-6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3.xml"/><Relationship Id="rId60" Type="http://schemas.openxmlformats.org/officeDocument/2006/relationships/slide" Target="slides/slide59.xml"/><Relationship Id="rId39" Type="http://schemas.openxmlformats.org/officeDocument/2006/relationships/slide" Target="slides/slide38.xml"/><Relationship Id="rId70" Type="http://schemas.openxmlformats.org/officeDocument/2006/relationships/presProps" Target="presProps.xml"/><Relationship Id="rId7" Type="http://schemas.openxmlformats.org/officeDocument/2006/relationships/slide" Target="slides/slide6.xml"/><Relationship Id="rId43" Type="http://schemas.openxmlformats.org/officeDocument/2006/relationships/slide" Target="slides/slide42.xml"/><Relationship Id="rId25" Type="http://schemas.openxmlformats.org/officeDocument/2006/relationships/slide" Target="slides/slide24.xml"/><Relationship Id="rId10" Type="http://schemas.openxmlformats.org/officeDocument/2006/relationships/slide" Target="slides/slide9.xml"/><Relationship Id="rId50" Type="http://schemas.openxmlformats.org/officeDocument/2006/relationships/slide" Target="slides/slide49.xml"/><Relationship Id="rId63" Type="http://schemas.openxmlformats.org/officeDocument/2006/relationships/slide" Target="slides/slide62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27" Type="http://schemas.openxmlformats.org/officeDocument/2006/relationships/slide" Target="slides/slide26.xml"/><Relationship Id="rId71" Type="http://schemas.openxmlformats.org/officeDocument/2006/relationships/viewProps" Target="viewProps.xml"/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slide" Target="slides/slide44.xml"/><Relationship Id="rId58" Type="http://schemas.openxmlformats.org/officeDocument/2006/relationships/slide" Target="slides/slide57.xml"/><Relationship Id="rId42" Type="http://schemas.openxmlformats.org/officeDocument/2006/relationships/slide" Target="slides/slide41.xml"/><Relationship Id="rId73" Type="http://schemas.openxmlformats.org/officeDocument/2006/relationships/tableStyles" Target="tableStyles.xml"/><Relationship Id="rId6" Type="http://schemas.openxmlformats.org/officeDocument/2006/relationships/slide" Target="slides/slide5.xml"/><Relationship Id="rId49" Type="http://schemas.openxmlformats.org/officeDocument/2006/relationships/slide" Target="slides/slide48.xml"/><Relationship Id="rId44" Type="http://schemas.openxmlformats.org/officeDocument/2006/relationships/slide" Target="slides/slide43.xml"/><Relationship Id="rId69" Type="http://schemas.openxmlformats.org/officeDocument/2006/relationships/printerSettings" Target="printerSettings/printerSettings1.bin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" Type="http://schemas.openxmlformats.org/officeDocument/2006/relationships/slide" Target="slides/slide1.xml"/><Relationship Id="rId46" Type="http://schemas.openxmlformats.org/officeDocument/2006/relationships/slide" Target="slides/slide45.xml"/><Relationship Id="rId57" Type="http://schemas.openxmlformats.org/officeDocument/2006/relationships/slide" Target="slides/slide56.xml"/><Relationship Id="rId59" Type="http://schemas.openxmlformats.org/officeDocument/2006/relationships/slide" Target="slides/slide58.xml"/><Relationship Id="rId35" Type="http://schemas.openxmlformats.org/officeDocument/2006/relationships/slide" Target="slides/slide34.xml"/><Relationship Id="rId51" Type="http://schemas.openxmlformats.org/officeDocument/2006/relationships/slide" Target="slides/slide50.xml"/><Relationship Id="rId55" Type="http://schemas.openxmlformats.org/officeDocument/2006/relationships/slide" Target="slides/slide5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40" Type="http://schemas.openxmlformats.org/officeDocument/2006/relationships/slide" Target="slides/slide39.xml"/><Relationship Id="rId62" Type="http://schemas.openxmlformats.org/officeDocument/2006/relationships/slide" Target="slides/slide61.xml"/><Relationship Id="rId66" Type="http://schemas.openxmlformats.org/officeDocument/2006/relationships/slide" Target="slides/slide65.xml"/><Relationship Id="rId36" Type="http://schemas.openxmlformats.org/officeDocument/2006/relationships/slide" Target="slides/slide35.xml"/><Relationship Id="rId7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47" Type="http://schemas.openxmlformats.org/officeDocument/2006/relationships/slide" Target="slides/slide46.xml"/><Relationship Id="rId56" Type="http://schemas.openxmlformats.org/officeDocument/2006/relationships/slide" Target="slides/slide55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2" Type="http://schemas.openxmlformats.org/officeDocument/2006/relationships/slide" Target="slides/slide51.xml"/><Relationship Id="rId65" Type="http://schemas.openxmlformats.org/officeDocument/2006/relationships/slide" Target="slides/slide64.xml"/><Relationship Id="rId67" Type="http://schemas.openxmlformats.org/officeDocument/2006/relationships/notesMaster" Target="notesMasters/notesMaster1.xml"/><Relationship Id="rId54" Type="http://schemas.openxmlformats.org/officeDocument/2006/relationships/slide" Target="slides/slide53.xml"/><Relationship Id="rId12" Type="http://schemas.openxmlformats.org/officeDocument/2006/relationships/slide" Target="slides/slide11.xml"/><Relationship Id="rId3" Type="http://schemas.openxmlformats.org/officeDocument/2006/relationships/slide" Target="slides/slide2.xml"/><Relationship Id="rId23" Type="http://schemas.openxmlformats.org/officeDocument/2006/relationships/slide" Target="slides/slide22.xml"/><Relationship Id="rId61" Type="http://schemas.openxmlformats.org/officeDocument/2006/relationships/slide" Target="slides/slide60.xml"/><Relationship Id="rId53" Type="http://schemas.openxmlformats.org/officeDocument/2006/relationships/slide" Target="slides/slide52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68" Type="http://schemas.openxmlformats.org/officeDocument/2006/relationships/handoutMaster" Target="handoutMasters/handoutMaster1.xml"/><Relationship Id="rId29" Type="http://schemas.openxmlformats.org/officeDocument/2006/relationships/slide" Target="slides/slide28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1" Type="http://schemas.openxmlformats.org/officeDocument/2006/relationships/slide" Target="slides/slide4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2" Type="http://schemas.openxmlformats.org/officeDocument/2006/relationships/slide" Target="slides/slide21.xml"/><Relationship Id="rId21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B3018-B5DF-1C4F-BD08-4762B2C1E83D}" type="datetimeFigureOut">
              <a:rPr lang="en-US" smtClean="0"/>
              <a:pPr/>
              <a:t>7/5/09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0AE164-927B-AD46-85AF-443BE9C1A5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2DAB23-01B0-CB4D-ADE9-6F0B928D8CCB}" type="datetimeFigureOut">
              <a:rPr lang="en-US" smtClean="0"/>
              <a:pPr/>
              <a:t>7/5/09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1A4CCF-C4E1-D24F-A21A-BA4A4D3277C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D510DC-00C7-BC46-8BA3-742A92EA833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0423A00-ABA3-9948-BED6-CD39FA594775}" type="slidenum">
              <a:rPr lang="en-US"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45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0423A00-ABA3-9948-BED6-CD39FA594775}" type="slidenum">
              <a:rPr lang="en-US">
                <a:ea typeface="ＭＳ Ｐゴシック" charset="-128"/>
                <a:cs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46</a:t>
            </a:fld>
            <a:endParaRPr lang="en-US"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1D10B-CBA4-A443-B672-4527D7DF34C5}" type="datetime1">
              <a:rPr lang="en-US" smtClean="0"/>
              <a:t>7/5/09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D9288-3303-594D-AB59-0A6BE666C71B}" type="datetime1">
              <a:rPr lang="en-US" smtClean="0"/>
              <a:t>7/5/09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ED28B5-534A-1142-B386-70F8C342840B}" type="datetime1">
              <a:rPr lang="en-US" smtClean="0"/>
              <a:t>7/5/09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54012A-EB37-2B4F-8560-836202F2F05D}" type="datetime1">
              <a:rPr lang="en-US" smtClean="0"/>
              <a:t>7/5/09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32F75-676B-F24A-BD5D-899923BF04AB}" type="datetime1">
              <a:rPr lang="en-US" smtClean="0"/>
              <a:t>7/5/09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CA650-BCEF-1F49-AD10-191530C7E999}" type="datetime1">
              <a:rPr lang="en-US" smtClean="0"/>
              <a:t>7/5/09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8E18EE-E8A6-644F-8F1D-0E49A9B0A50E}" type="datetime1">
              <a:rPr lang="en-US" smtClean="0"/>
              <a:t>7/5/09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7491-3BC4-3F4C-BB76-88C00D5F7E98}" type="datetime1">
              <a:rPr lang="en-US" smtClean="0"/>
              <a:t>7/5/09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134F-3D7C-E14D-9E76-D0993490A0ED}" type="datetime1">
              <a:rPr lang="en-US" smtClean="0"/>
              <a:t>7/5/09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D312A-386F-8C4F-8DE7-A1869BF8CCD8}" type="datetime1">
              <a:rPr lang="en-US" smtClean="0"/>
              <a:t>7/5/09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AAF2C-27DD-3D4D-90FA-63E7A7281383}" type="datetime1">
              <a:rPr lang="en-US" smtClean="0"/>
              <a:t>7/5/09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F8018-F353-7644-8A68-A77A7F9A114A}" type="datetime1">
              <a:rPr lang="en-US" smtClean="0"/>
              <a:t>7/5/09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422E79-E1AF-364B-8E7B-44F5146B90D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Microsoft_Equation4.bin"/><Relationship Id="rId4" Type="http://schemas.openxmlformats.org/officeDocument/2006/relationships/oleObject" Target="../embeddings/Microsoft_Equation2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Relationship Id="rId5" Type="http://schemas.openxmlformats.org/officeDocument/2006/relationships/oleObject" Target="../embeddings/Microsoft_Equation3.bin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-spires.slac.stanford.edu/spires/find/hep/www?rawcmd=FIND+eprint+arxiv:0802.1188&amp;FORMAT=www&amp;SEQUENCE=" TargetMode="External"/><Relationship Id="rId3" Type="http://schemas.openxmlformats.org/officeDocument/2006/relationships/hyperlink" Target="http://arxiv.org/abs/0802.1188" TargetMode="External"/><Relationship Id="rId5" Type="http://schemas.openxmlformats.org/officeDocument/2006/relationships/image" Target="../media/image17.png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Relationship Id="rId5" Type="http://schemas.openxmlformats.org/officeDocument/2006/relationships/image" Target="../media/image21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6.png"/><Relationship Id="rId3" Type="http://schemas.openxmlformats.org/officeDocument/2006/relationships/image" Target="../media/image27.pd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4" Type="http://schemas.openxmlformats.org/officeDocument/2006/relationships/image" Target="../media/image27.pdf"/><Relationship Id="rId5" Type="http://schemas.openxmlformats.org/officeDocument/2006/relationships/image" Target="../media/image28.png"/><Relationship Id="rId7" Type="http://schemas.openxmlformats.org/officeDocument/2006/relationships/image" Target="../media/image32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Relationship Id="rId6" Type="http://schemas.openxmlformats.org/officeDocument/2006/relationships/image" Target="../media/image31.pd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3" Type="http://schemas.openxmlformats.org/officeDocument/2006/relationships/image" Target="../media/image35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3" Type="http://schemas.openxmlformats.org/officeDocument/2006/relationships/image" Target="../media/image36.gif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6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Relationship Id="rId3" Type="http://schemas.openxmlformats.org/officeDocument/2006/relationships/oleObject" Target="../embeddings/Microsoft_Equation5.bin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9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4" Type="http://schemas.openxmlformats.org/officeDocument/2006/relationships/hyperlink" Target="http://arxiv.org/abs/0806.0305v1" TargetMode="External"/><Relationship Id="rId5" Type="http://schemas.openxmlformats.org/officeDocument/2006/relationships/image" Target="../media/image43.png"/><Relationship Id="rId7" Type="http://schemas.openxmlformats.org/officeDocument/2006/relationships/image" Target="../media/image45.pd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Relationship Id="rId6" Type="http://schemas.openxmlformats.org/officeDocument/2006/relationships/image" Target="../media/image44.pn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48.png"/><Relationship Id="rId5" Type="http://schemas.openxmlformats.org/officeDocument/2006/relationships/image" Target="../media/image50.png"/></Relationships>
</file>

<file path=ppt/slides/_rels/slide52.xml.rels><?xml version="1.0" encoding="UTF-8" standalone="yes"?>
<Relationships xmlns="http://schemas.openxmlformats.org/package/2006/relationships"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Relationship Id="rId3" Type="http://schemas.openxmlformats.org/officeDocument/2006/relationships/image" Target="../media/image49.png"/><Relationship Id="rId5" Type="http://schemas.openxmlformats.org/officeDocument/2006/relationships/image" Target="../media/image51.png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3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3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3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3" Type="http://schemas.openxmlformats.org/officeDocument/2006/relationships/image" Target="../media/image59.pn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0.png"/><Relationship Id="rId3" Type="http://schemas.openxmlformats.org/officeDocument/2006/relationships/image" Target="../media/image59.png"/></Relationships>
</file>

<file path=ppt/slides/_rels/slide62.xml.rels><?xml version="1.0" encoding="UTF-8" standalone="yes"?>
<Relationships xmlns="http://schemas.openxmlformats.org/package/2006/relationships"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0.png"/><Relationship Id="rId3" Type="http://schemas.openxmlformats.org/officeDocument/2006/relationships/image" Target="../media/image59.png"/></Relationships>
</file>

<file path=ppt/slides/_rels/slide63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Microsoft_Equation8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1.xml"/><Relationship Id="rId3" Type="http://schemas.openxmlformats.org/officeDocument/2006/relationships/oleObject" Target="../embeddings/Microsoft_Equation7.bin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6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STAR</a:t>
            </a:r>
            <a:br>
              <a:rPr lang="en-US" dirty="0" smtClean="0"/>
            </a:br>
            <a:r>
              <a:rPr lang="en-US" dirty="0" smtClean="0"/>
              <a:t>Jet quenching overview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Mateusz Ploskon</a:t>
            </a:r>
            <a:endParaRPr lang="en-US" dirty="0"/>
          </a:p>
        </p:txBody>
      </p:sp>
      <p:pic>
        <p:nvPicPr>
          <p:cNvPr id="4" name="Picture 8" descr="LBNLlogo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70300" y="4610100"/>
            <a:ext cx="15367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4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82650"/>
          </a:xfrm>
        </p:spPr>
        <p:txBody>
          <a:bodyPr/>
          <a:lstStyle/>
          <a:p>
            <a:r>
              <a:rPr lang="en-US" smtClean="0"/>
              <a:t>Motivation and Strategy</a:t>
            </a:r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6135688" y="4598988"/>
            <a:ext cx="2882900" cy="2035175"/>
            <a:chOff x="4999962" y="4589565"/>
            <a:chExt cx="2882393" cy="2034653"/>
          </a:xfrm>
        </p:grpSpPr>
        <p:cxnSp>
          <p:nvCxnSpPr>
            <p:cNvPr id="36" name="Elbow Connector 35"/>
            <p:cNvCxnSpPr/>
            <p:nvPr/>
          </p:nvCxnSpPr>
          <p:spPr>
            <a:xfrm>
              <a:off x="5720560" y="4614958"/>
              <a:ext cx="1744355" cy="1575983"/>
            </a:xfrm>
            <a:prstGeom prst="bentConnector3">
              <a:avLst>
                <a:gd name="adj1" fmla="val 61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5739607" y="5294234"/>
              <a:ext cx="1725309" cy="1587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467" name="TextBox 42"/>
            <p:cNvSpPr txBox="1">
              <a:spLocks noChangeArrowheads="1"/>
            </p:cNvSpPr>
            <p:nvPr/>
          </p:nvSpPr>
          <p:spPr bwMode="auto">
            <a:xfrm>
              <a:off x="5433237" y="5135519"/>
              <a:ext cx="30168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1</a:t>
              </a:r>
            </a:p>
          </p:txBody>
        </p:sp>
        <p:sp>
          <p:nvSpPr>
            <p:cNvPr id="17468" name="TextBox 43"/>
            <p:cNvSpPr txBox="1">
              <a:spLocks noChangeArrowheads="1"/>
            </p:cNvSpPr>
            <p:nvPr/>
          </p:nvSpPr>
          <p:spPr bwMode="auto">
            <a:xfrm>
              <a:off x="6076540" y="4638591"/>
              <a:ext cx="169600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dirty="0">
                  <a:latin typeface="Calibri" charset="0"/>
                </a:rPr>
                <a:t>Cross-section ratio </a:t>
              </a:r>
              <a:r>
                <a:rPr lang="en-US" dirty="0" err="1">
                  <a:solidFill>
                    <a:srgbClr val="FF0000"/>
                  </a:solidFill>
                  <a:latin typeface="Calibri" charset="0"/>
                </a:rPr>
                <a:t>AuAu</a:t>
              </a:r>
              <a:r>
                <a:rPr lang="en-US" dirty="0">
                  <a:solidFill>
                    <a:srgbClr val="000000"/>
                  </a:solidFill>
                  <a:latin typeface="Calibri" charset="0"/>
                </a:rPr>
                <a:t>/</a:t>
              </a:r>
              <a:r>
                <a:rPr lang="en-US" dirty="0">
                  <a:solidFill>
                    <a:srgbClr val="0070C0"/>
                  </a:solidFill>
                  <a:latin typeface="Calibri" charset="0"/>
                </a:rPr>
                <a:t>pp</a:t>
              </a:r>
              <a:endParaRPr lang="en-US" dirty="0">
                <a:solidFill>
                  <a:srgbClr val="FF0000"/>
                </a:solidFill>
                <a:latin typeface="Calibri" charset="0"/>
              </a:endParaRPr>
            </a:p>
          </p:txBody>
        </p:sp>
        <p:sp>
          <p:nvSpPr>
            <p:cNvPr id="45" name="Arc 44"/>
            <p:cNvSpPr/>
            <p:nvPr/>
          </p:nvSpPr>
          <p:spPr>
            <a:xfrm>
              <a:off x="5787224" y="5505317"/>
              <a:ext cx="1899903" cy="449148"/>
            </a:xfrm>
            <a:prstGeom prst="arc">
              <a:avLst>
                <a:gd name="adj1" fmla="val 11642370"/>
                <a:gd name="adj2" fmla="val 20866426"/>
              </a:avLst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aphicFrame>
          <p:nvGraphicFramePr>
            <p:cNvPr id="17412" name="Object 4"/>
            <p:cNvGraphicFramePr>
              <a:graphicFrameLocks noChangeAspect="1"/>
            </p:cNvGraphicFramePr>
            <p:nvPr/>
          </p:nvGraphicFramePr>
          <p:xfrm>
            <a:off x="4999962" y="4589565"/>
            <a:ext cx="561312" cy="481124"/>
          </p:xfrm>
          <a:graphic>
            <a:graphicData uri="http://schemas.openxmlformats.org/presentationml/2006/ole">
              <p:oleObj spid="_x0000_s32772" name="Equation" r:id="rId3" imgW="266400" imgH="228600" progId="Equation.3">
                <p:embed/>
              </p:oleObj>
            </a:graphicData>
          </a:graphic>
        </p:graphicFrame>
        <p:graphicFrame>
          <p:nvGraphicFramePr>
            <p:cNvPr id="17413" name="Object 5"/>
            <p:cNvGraphicFramePr>
              <a:graphicFrameLocks noChangeAspect="1"/>
            </p:cNvGraphicFramePr>
            <p:nvPr/>
          </p:nvGraphicFramePr>
          <p:xfrm>
            <a:off x="7491830" y="6233693"/>
            <a:ext cx="390525" cy="390525"/>
          </p:xfrm>
          <a:graphic>
            <a:graphicData uri="http://schemas.openxmlformats.org/presentationml/2006/ole">
              <p:oleObj spid="_x0000_s32773" name="Equation" r:id="rId4" imgW="0" imgH="0" progId="Equation.3">
                <p:embed/>
              </p:oleObj>
            </a:graphicData>
          </a:graphic>
        </p:graphicFrame>
      </p:grpSp>
      <p:sp>
        <p:nvSpPr>
          <p:cNvPr id="50" name="Rectangle 49"/>
          <p:cNvSpPr/>
          <p:nvPr/>
        </p:nvSpPr>
        <p:spPr>
          <a:xfrm>
            <a:off x="928688" y="835795"/>
            <a:ext cx="7024687" cy="46196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Physics of full jet reconstruction in heavy ion collisions</a:t>
            </a:r>
          </a:p>
        </p:txBody>
      </p:sp>
      <p:grpSp>
        <p:nvGrpSpPr>
          <p:cNvPr id="3" name="Group 101"/>
          <p:cNvGrpSpPr>
            <a:grpSpLocks/>
          </p:cNvGrpSpPr>
          <p:nvPr/>
        </p:nvGrpSpPr>
        <p:grpSpPr bwMode="auto">
          <a:xfrm>
            <a:off x="5638800" y="1584325"/>
            <a:ext cx="3367087" cy="2389188"/>
            <a:chOff x="5474838" y="1148272"/>
            <a:chExt cx="3367679" cy="2388666"/>
          </a:xfrm>
        </p:grpSpPr>
        <p:grpSp>
          <p:nvGrpSpPr>
            <p:cNvPr id="4" name="Group 34"/>
            <p:cNvGrpSpPr>
              <a:grpSpLocks/>
            </p:cNvGrpSpPr>
            <p:nvPr/>
          </p:nvGrpSpPr>
          <p:grpSpPr bwMode="auto">
            <a:xfrm>
              <a:off x="5474838" y="1148272"/>
              <a:ext cx="3367679" cy="2388666"/>
              <a:chOff x="4943188" y="2158407"/>
              <a:chExt cx="3367679" cy="2388666"/>
            </a:xfrm>
          </p:grpSpPr>
          <p:cxnSp>
            <p:nvCxnSpPr>
              <p:cNvPr id="5" name="Elbow Connector 4"/>
              <p:cNvCxnSpPr/>
              <p:nvPr/>
            </p:nvCxnSpPr>
            <p:spPr>
              <a:xfrm rot="16200000" flipH="1">
                <a:off x="5571540" y="2265196"/>
                <a:ext cx="1956960" cy="1743381"/>
              </a:xfrm>
              <a:prstGeom prst="bentConnector3">
                <a:avLst>
                  <a:gd name="adj1" fmla="val 101087"/>
                </a:avLst>
              </a:prstGeom>
              <a:ln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Freeform 14"/>
              <p:cNvSpPr/>
              <p:nvPr/>
            </p:nvSpPr>
            <p:spPr>
              <a:xfrm>
                <a:off x="6156251" y="2190150"/>
                <a:ext cx="1190834" cy="1445897"/>
              </a:xfrm>
              <a:custGeom>
                <a:avLst/>
                <a:gdLst>
                  <a:gd name="connsiteX0" fmla="*/ 0 w 808075"/>
                  <a:gd name="connsiteY0" fmla="*/ 0 h 808074"/>
                  <a:gd name="connsiteX1" fmla="*/ 42531 w 808075"/>
                  <a:gd name="connsiteY1" fmla="*/ 212651 h 808074"/>
                  <a:gd name="connsiteX2" fmla="*/ 138224 w 808075"/>
                  <a:gd name="connsiteY2" fmla="*/ 393405 h 808074"/>
                  <a:gd name="connsiteX3" fmla="*/ 287079 w 808075"/>
                  <a:gd name="connsiteY3" fmla="*/ 574158 h 808074"/>
                  <a:gd name="connsiteX4" fmla="*/ 467833 w 808075"/>
                  <a:gd name="connsiteY4" fmla="*/ 669851 h 808074"/>
                  <a:gd name="connsiteX5" fmla="*/ 680484 w 808075"/>
                  <a:gd name="connsiteY5" fmla="*/ 754911 h 808074"/>
                  <a:gd name="connsiteX6" fmla="*/ 808075 w 808075"/>
                  <a:gd name="connsiteY6" fmla="*/ 808074 h 808074"/>
                  <a:gd name="connsiteX7" fmla="*/ 808075 w 808075"/>
                  <a:gd name="connsiteY7" fmla="*/ 808074 h 808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8075" h="808074">
                    <a:moveTo>
                      <a:pt x="0" y="0"/>
                    </a:moveTo>
                    <a:cubicBezTo>
                      <a:pt x="9747" y="73541"/>
                      <a:pt x="19494" y="147083"/>
                      <a:pt x="42531" y="212651"/>
                    </a:cubicBezTo>
                    <a:cubicBezTo>
                      <a:pt x="65568" y="278219"/>
                      <a:pt x="97466" y="333154"/>
                      <a:pt x="138224" y="393405"/>
                    </a:cubicBezTo>
                    <a:cubicBezTo>
                      <a:pt x="178982" y="453656"/>
                      <a:pt x="232144" y="528084"/>
                      <a:pt x="287079" y="574158"/>
                    </a:cubicBezTo>
                    <a:cubicBezTo>
                      <a:pt x="342014" y="620232"/>
                      <a:pt x="402265" y="639725"/>
                      <a:pt x="467833" y="669851"/>
                    </a:cubicBezTo>
                    <a:cubicBezTo>
                      <a:pt x="533401" y="699977"/>
                      <a:pt x="623777" y="731874"/>
                      <a:pt x="680484" y="754911"/>
                    </a:cubicBezTo>
                    <a:cubicBezTo>
                      <a:pt x="737191" y="777948"/>
                      <a:pt x="808075" y="808074"/>
                      <a:pt x="808075" y="808074"/>
                    </a:cubicBezTo>
                    <a:lnTo>
                      <a:pt x="808075" y="808074"/>
                    </a:lnTo>
                  </a:path>
                </a:pathLst>
              </a:cu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5872038" y="2201261"/>
                <a:ext cx="1389307" cy="1595088"/>
              </a:xfrm>
              <a:custGeom>
                <a:avLst/>
                <a:gdLst>
                  <a:gd name="connsiteX0" fmla="*/ 0 w 808075"/>
                  <a:gd name="connsiteY0" fmla="*/ 0 h 808074"/>
                  <a:gd name="connsiteX1" fmla="*/ 42531 w 808075"/>
                  <a:gd name="connsiteY1" fmla="*/ 212651 h 808074"/>
                  <a:gd name="connsiteX2" fmla="*/ 138224 w 808075"/>
                  <a:gd name="connsiteY2" fmla="*/ 393405 h 808074"/>
                  <a:gd name="connsiteX3" fmla="*/ 287079 w 808075"/>
                  <a:gd name="connsiteY3" fmla="*/ 574158 h 808074"/>
                  <a:gd name="connsiteX4" fmla="*/ 467833 w 808075"/>
                  <a:gd name="connsiteY4" fmla="*/ 669851 h 808074"/>
                  <a:gd name="connsiteX5" fmla="*/ 680484 w 808075"/>
                  <a:gd name="connsiteY5" fmla="*/ 754911 h 808074"/>
                  <a:gd name="connsiteX6" fmla="*/ 808075 w 808075"/>
                  <a:gd name="connsiteY6" fmla="*/ 808074 h 808074"/>
                  <a:gd name="connsiteX7" fmla="*/ 808075 w 808075"/>
                  <a:gd name="connsiteY7" fmla="*/ 808074 h 8080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08075" h="808074">
                    <a:moveTo>
                      <a:pt x="0" y="0"/>
                    </a:moveTo>
                    <a:cubicBezTo>
                      <a:pt x="9747" y="73541"/>
                      <a:pt x="19494" y="147083"/>
                      <a:pt x="42531" y="212651"/>
                    </a:cubicBezTo>
                    <a:cubicBezTo>
                      <a:pt x="65568" y="278219"/>
                      <a:pt x="97466" y="333154"/>
                      <a:pt x="138224" y="393405"/>
                    </a:cubicBezTo>
                    <a:cubicBezTo>
                      <a:pt x="178982" y="453656"/>
                      <a:pt x="232144" y="528084"/>
                      <a:pt x="287079" y="574158"/>
                    </a:cubicBezTo>
                    <a:cubicBezTo>
                      <a:pt x="342014" y="620232"/>
                      <a:pt x="402265" y="639725"/>
                      <a:pt x="467833" y="669851"/>
                    </a:cubicBezTo>
                    <a:cubicBezTo>
                      <a:pt x="533401" y="699977"/>
                      <a:pt x="623777" y="731874"/>
                      <a:pt x="680484" y="754911"/>
                    </a:cubicBezTo>
                    <a:cubicBezTo>
                      <a:pt x="737191" y="777948"/>
                      <a:pt x="808075" y="808074"/>
                      <a:pt x="808075" y="808074"/>
                    </a:cubicBezTo>
                    <a:lnTo>
                      <a:pt x="808075" y="808074"/>
                    </a:lnTo>
                  </a:path>
                </a:pathLst>
              </a:cu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graphicFrame>
            <p:nvGraphicFramePr>
              <p:cNvPr id="17410" name="Content Placeholder 17"/>
              <p:cNvGraphicFramePr>
                <a:graphicFrameLocks noChangeAspect="1"/>
              </p:cNvGraphicFramePr>
              <p:nvPr/>
            </p:nvGraphicFramePr>
            <p:xfrm>
              <a:off x="4943188" y="2424585"/>
              <a:ext cx="685800" cy="757238"/>
            </p:xfrm>
            <a:graphic>
              <a:graphicData uri="http://schemas.openxmlformats.org/presentationml/2006/ole">
                <p:oleObj spid="_x0000_s32770" name="Equation" r:id="rId5" imgW="0" imgH="0" progId="Equation.3">
                  <p:embed/>
                </p:oleObj>
              </a:graphicData>
            </a:graphic>
          </p:graphicFrame>
          <p:graphicFrame>
            <p:nvGraphicFramePr>
              <p:cNvPr id="17411" name="Object 3"/>
              <p:cNvGraphicFramePr>
                <a:graphicFrameLocks noChangeAspect="1"/>
              </p:cNvGraphicFramePr>
              <p:nvPr/>
            </p:nvGraphicFramePr>
            <p:xfrm>
              <a:off x="7353013" y="4156548"/>
              <a:ext cx="390525" cy="390525"/>
            </p:xfrm>
            <a:graphic>
              <a:graphicData uri="http://schemas.openxmlformats.org/presentationml/2006/ole">
                <p:oleObj spid="_x0000_s32771" name="Equation" r:id="rId6" imgW="0" imgH="0" progId="Equation.3">
                  <p:embed/>
                </p:oleObj>
              </a:graphicData>
            </a:graphic>
          </p:graphicFrame>
          <p:sp>
            <p:nvSpPr>
              <p:cNvPr id="17459" name="TextBox 21"/>
              <p:cNvSpPr txBox="1">
                <a:spLocks noChangeArrowheads="1"/>
              </p:cNvSpPr>
              <p:nvPr/>
            </p:nvSpPr>
            <p:spPr bwMode="auto">
              <a:xfrm>
                <a:off x="6400808" y="2742298"/>
                <a:ext cx="543739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>
                    <a:solidFill>
                      <a:srgbClr val="0070C0"/>
                    </a:solidFill>
                    <a:latin typeface="Calibri" charset="0"/>
                  </a:rPr>
                  <a:t>p+p</a:t>
                </a:r>
              </a:p>
            </p:txBody>
          </p:sp>
          <p:sp>
            <p:nvSpPr>
              <p:cNvPr id="17460" name="TextBox 22"/>
              <p:cNvSpPr txBox="1">
                <a:spLocks noChangeArrowheads="1"/>
              </p:cNvSpPr>
              <p:nvPr/>
            </p:nvSpPr>
            <p:spPr bwMode="auto">
              <a:xfrm>
                <a:off x="5740106" y="3366607"/>
                <a:ext cx="809837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>
                    <a:solidFill>
                      <a:srgbClr val="FF0000"/>
                    </a:solidFill>
                    <a:latin typeface="Calibri" charset="0"/>
                  </a:rPr>
                  <a:t>Au+Au</a:t>
                </a:r>
              </a:p>
            </p:txBody>
          </p:sp>
          <p:sp>
            <p:nvSpPr>
              <p:cNvPr id="17461" name="TextBox 23"/>
              <p:cNvSpPr txBox="1">
                <a:spLocks noChangeArrowheads="1"/>
              </p:cNvSpPr>
              <p:nvPr/>
            </p:nvSpPr>
            <p:spPr bwMode="auto">
              <a:xfrm>
                <a:off x="6248347" y="2158407"/>
                <a:ext cx="1396601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>
                    <a:latin typeface="Calibri" charset="0"/>
                  </a:rPr>
                  <a:t>Energy shift?</a:t>
                </a:r>
              </a:p>
            </p:txBody>
          </p:sp>
          <p:sp>
            <p:nvSpPr>
              <p:cNvPr id="17462" name="TextBox 24"/>
              <p:cNvSpPr txBox="1">
                <a:spLocks noChangeArrowheads="1"/>
              </p:cNvSpPr>
              <p:nvPr/>
            </p:nvSpPr>
            <p:spPr bwMode="auto">
              <a:xfrm>
                <a:off x="6979028" y="3074744"/>
                <a:ext cx="1331839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>
                    <a:latin typeface="Calibri" charset="0"/>
                  </a:rPr>
                  <a:t>Absorption?</a:t>
                </a:r>
              </a:p>
            </p:txBody>
          </p:sp>
          <p:cxnSp>
            <p:nvCxnSpPr>
              <p:cNvPr id="29" name="Straight Arrow Connector 28"/>
              <p:cNvCxnSpPr/>
              <p:nvPr/>
            </p:nvCxnSpPr>
            <p:spPr>
              <a:xfrm rot="10800000">
                <a:off x="5867275" y="2361563"/>
                <a:ext cx="304854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/>
              <p:cNvCxnSpPr>
                <a:endCxn id="17" idx="5"/>
              </p:cNvCxnSpPr>
              <p:nvPr/>
            </p:nvCxnSpPr>
            <p:spPr>
              <a:xfrm rot="5400000">
                <a:off x="6923196" y="3570973"/>
                <a:ext cx="239660" cy="1587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455" name="TextBox 100"/>
            <p:cNvSpPr txBox="1">
              <a:spLocks noChangeArrowheads="1"/>
            </p:cNvSpPr>
            <p:nvPr/>
          </p:nvSpPr>
          <p:spPr bwMode="auto">
            <a:xfrm>
              <a:off x="7832447" y="1547497"/>
              <a:ext cx="716863" cy="369332"/>
            </a:xfrm>
            <a:prstGeom prst="rect">
              <a:avLst/>
            </a:prstGeom>
            <a:noFill/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solidFill>
                    <a:srgbClr val="00B050"/>
                  </a:solidFill>
                  <a:latin typeface="Calibri" charset="0"/>
                </a:rPr>
                <a:t>R=0.4</a:t>
              </a:r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651688" y="1701663"/>
            <a:ext cx="1965868" cy="923330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Example: Measure </a:t>
            </a:r>
            <a:r>
              <a:rPr lang="en-US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energy flow into “cone” of radius </a:t>
            </a:r>
            <a:r>
              <a:rPr lang="en-US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R</a:t>
            </a:r>
          </a:p>
        </p:txBody>
      </p:sp>
      <p:sp>
        <p:nvSpPr>
          <p:cNvPr id="17420" name="TextBox 107"/>
          <p:cNvSpPr txBox="1">
            <a:spLocks noChangeArrowheads="1"/>
          </p:cNvSpPr>
          <p:nvPr/>
        </p:nvSpPr>
        <p:spPr bwMode="auto">
          <a:xfrm>
            <a:off x="54275" y="3871079"/>
            <a:ext cx="6294438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Courier New" charset="0"/>
              <a:buChar char="o"/>
            </a:pPr>
            <a:r>
              <a:rPr lang="en-US" dirty="0" smtClean="0">
                <a:latin typeface="Calibri" charset="0"/>
              </a:rPr>
              <a:t> Momentum conservation</a:t>
            </a:r>
          </a:p>
          <a:p>
            <a:pPr>
              <a:buFont typeface="Courier New" charset="0"/>
              <a:buChar char="o"/>
            </a:pPr>
            <a:r>
              <a:rPr lang="en-US" dirty="0" smtClean="0">
                <a:latin typeface="Calibri" charset="0"/>
              </a:rPr>
              <a:t> Jet </a:t>
            </a:r>
            <a:r>
              <a:rPr lang="en-US" dirty="0">
                <a:latin typeface="Calibri" charset="0"/>
              </a:rPr>
              <a:t>reconstruction: recover the full jet </a:t>
            </a:r>
            <a:r>
              <a:rPr lang="en-US" dirty="0" smtClean="0">
                <a:latin typeface="Calibri" charset="0"/>
              </a:rPr>
              <a:t>energy</a:t>
            </a:r>
          </a:p>
          <a:p>
            <a:pPr>
              <a:buFont typeface="Courier New" charset="0"/>
              <a:buChar char="o"/>
            </a:pPr>
            <a:endParaRPr lang="en-US" dirty="0" smtClean="0">
              <a:latin typeface="Calibri" charset="0"/>
            </a:endParaRPr>
          </a:p>
          <a:p>
            <a:pPr>
              <a:buFont typeface="Courier New"/>
              <a:buChar char="o"/>
            </a:pPr>
            <a:r>
              <a:rPr lang="en-US" dirty="0" smtClean="0">
                <a:solidFill>
                  <a:srgbClr val="0000FF"/>
                </a:solidFill>
                <a:latin typeface="Calibri" charset="0"/>
              </a:rPr>
              <a:t> Allow complete exploration of </a:t>
            </a:r>
          </a:p>
          <a:p>
            <a:pPr lvl="1">
              <a:buFont typeface="Courier New"/>
              <a:buChar char="o"/>
            </a:pPr>
            <a:r>
              <a:rPr lang="en-US" dirty="0" smtClean="0">
                <a:solidFill>
                  <a:srgbClr val="0000FF"/>
                </a:solidFill>
                <a:latin typeface="Calibri" charset="0"/>
              </a:rPr>
              <a:t> Collision geometry</a:t>
            </a:r>
          </a:p>
          <a:p>
            <a:pPr lvl="1">
              <a:buFont typeface="Courier New"/>
              <a:buChar char="o"/>
            </a:pPr>
            <a:r>
              <a:rPr lang="en-US" dirty="0" smtClean="0">
                <a:solidFill>
                  <a:srgbClr val="0000FF"/>
                </a:solidFill>
                <a:latin typeface="Calibri" charset="0"/>
              </a:rPr>
              <a:t> Fragmentation patterns</a:t>
            </a:r>
            <a:endParaRPr lang="en-US" dirty="0" smtClean="0">
              <a:latin typeface="Calibri" charset="0"/>
            </a:endParaRPr>
          </a:p>
          <a:p>
            <a:pPr>
              <a:buFont typeface="Courier New" charset="0"/>
              <a:buChar char="o"/>
            </a:pPr>
            <a:endParaRPr lang="en-US" dirty="0" smtClean="0">
              <a:solidFill>
                <a:srgbClr val="FF0000"/>
              </a:solidFill>
              <a:latin typeface="Calibri" charset="0"/>
            </a:endParaRPr>
          </a:p>
          <a:p>
            <a:pPr>
              <a:buFont typeface="Courier New" charset="0"/>
              <a:buChar char="o"/>
            </a:pPr>
            <a:r>
              <a:rPr lang="en-US" dirty="0" smtClean="0">
                <a:solidFill>
                  <a:srgbClr val="FF0000"/>
                </a:solidFill>
                <a:latin typeface="Calibri" charset="0"/>
              </a:rPr>
              <a:t> </a:t>
            </a:r>
            <a:r>
              <a:rPr lang="en-US" dirty="0">
                <a:solidFill>
                  <a:srgbClr val="FF0000"/>
                </a:solidFill>
                <a:latin typeface="Calibri" charset="0"/>
              </a:rPr>
              <a:t>Compare </a:t>
            </a:r>
            <a:r>
              <a:rPr lang="en-US" dirty="0" err="1">
                <a:solidFill>
                  <a:srgbClr val="FF0000"/>
                </a:solidFill>
                <a:latin typeface="Calibri" charset="0"/>
              </a:rPr>
              <a:t>Au+Au</a:t>
            </a:r>
            <a:r>
              <a:rPr lang="en-US" dirty="0">
                <a:solidFill>
                  <a:srgbClr val="FF0000"/>
                </a:solidFill>
                <a:latin typeface="Calibri" charset="0"/>
              </a:rPr>
              <a:t> and </a:t>
            </a:r>
            <a:r>
              <a:rPr lang="en-US" dirty="0" err="1">
                <a:solidFill>
                  <a:srgbClr val="FF0000"/>
                </a:solidFill>
                <a:latin typeface="Calibri" charset="0"/>
              </a:rPr>
              <a:t>p+p</a:t>
            </a:r>
            <a:r>
              <a:rPr lang="en-US" dirty="0">
                <a:solidFill>
                  <a:srgbClr val="FF0000"/>
                </a:solidFill>
                <a:latin typeface="Calibri" charset="0"/>
              </a:rPr>
              <a:t> jet </a:t>
            </a:r>
            <a:r>
              <a:rPr lang="en-US" dirty="0" smtClean="0">
                <a:solidFill>
                  <a:srgbClr val="FF0000"/>
                </a:solidFill>
                <a:latin typeface="Calibri" charset="0"/>
              </a:rPr>
              <a:t>spectra</a:t>
            </a:r>
            <a:endParaRPr lang="en-US" dirty="0" smtClean="0">
              <a:latin typeface="Calibri" charset="0"/>
            </a:endParaRPr>
          </a:p>
          <a:p>
            <a:pPr>
              <a:buFont typeface="Courier New" charset="0"/>
              <a:buChar char="o"/>
            </a:pPr>
            <a:endParaRPr lang="en-US" dirty="0" smtClean="0">
              <a:latin typeface="Calibri" charset="0"/>
            </a:endParaRPr>
          </a:p>
          <a:p>
            <a:pPr>
              <a:buFont typeface="Courier New" charset="0"/>
              <a:buChar char="o"/>
            </a:pPr>
            <a:r>
              <a:rPr lang="en-US" dirty="0" smtClean="0">
                <a:latin typeface="Calibri" charset="0"/>
              </a:rPr>
              <a:t> Caveat</a:t>
            </a:r>
            <a:r>
              <a:rPr lang="en-US" dirty="0">
                <a:latin typeface="Calibri" charset="0"/>
              </a:rPr>
              <a:t>: initial state nuclear effects</a:t>
            </a:r>
            <a:endParaRPr lang="en-US" dirty="0">
              <a:solidFill>
                <a:srgbClr val="FF0000"/>
              </a:solidFill>
              <a:latin typeface="Calibri" charset="0"/>
            </a:endParaRPr>
          </a:p>
          <a:p>
            <a:endParaRPr lang="en-US" dirty="0">
              <a:solidFill>
                <a:srgbClr val="FF0000"/>
              </a:solidFill>
              <a:latin typeface="Calibri" charset="0"/>
            </a:endParaRPr>
          </a:p>
        </p:txBody>
      </p:sp>
      <p:sp>
        <p:nvSpPr>
          <p:cNvPr id="62" name="Footer Placeholder 6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 dirty="0"/>
          </a:p>
        </p:txBody>
      </p:sp>
      <p:grpSp>
        <p:nvGrpSpPr>
          <p:cNvPr id="6" name="Group 144"/>
          <p:cNvGrpSpPr>
            <a:grpSpLocks/>
          </p:cNvGrpSpPr>
          <p:nvPr/>
        </p:nvGrpSpPr>
        <p:grpSpPr bwMode="auto">
          <a:xfrm>
            <a:off x="2152418" y="1250514"/>
            <a:ext cx="3328988" cy="2868613"/>
            <a:chOff x="1282700" y="790173"/>
            <a:chExt cx="3136900" cy="2867427"/>
          </a:xfrm>
        </p:grpSpPr>
        <p:sp>
          <p:nvSpPr>
            <p:cNvPr id="146" name="Rounded Rectangle 145"/>
            <p:cNvSpPr/>
            <p:nvPr/>
          </p:nvSpPr>
          <p:spPr>
            <a:xfrm>
              <a:off x="1660148" y="1885032"/>
              <a:ext cx="2387104" cy="1214912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7" name="Oval 146"/>
            <p:cNvSpPr/>
            <p:nvPr/>
          </p:nvSpPr>
          <p:spPr>
            <a:xfrm>
              <a:off x="1537733" y="1885032"/>
              <a:ext cx="367247" cy="121491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8" name="Oval 147"/>
            <p:cNvSpPr/>
            <p:nvPr/>
          </p:nvSpPr>
          <p:spPr>
            <a:xfrm>
              <a:off x="3802421" y="1885032"/>
              <a:ext cx="367247" cy="1214912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49" name="Straight Arrow Connector 148"/>
            <p:cNvCxnSpPr/>
            <p:nvPr/>
          </p:nvCxnSpPr>
          <p:spPr>
            <a:xfrm rot="5400000">
              <a:off x="2317551" y="2876118"/>
              <a:ext cx="950519" cy="18399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/>
            <p:cNvCxnSpPr/>
            <p:nvPr/>
          </p:nvCxnSpPr>
          <p:spPr>
            <a:xfrm rot="5400000" flipH="1" flipV="1">
              <a:off x="2931470" y="1535358"/>
              <a:ext cx="303088" cy="3141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Isosceles Triangle 150"/>
            <p:cNvSpPr/>
            <p:nvPr/>
          </p:nvSpPr>
          <p:spPr>
            <a:xfrm rot="11510406">
              <a:off x="2786079" y="1180537"/>
              <a:ext cx="623789" cy="725188"/>
            </a:xfrm>
            <a:prstGeom prst="triangle">
              <a:avLst/>
            </a:prstGeom>
            <a:solidFill>
              <a:schemeClr val="tx2">
                <a:lumMod val="20000"/>
                <a:lumOff val="80000"/>
                <a:alpha val="38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52" name="Straight Arrow Connector 151"/>
            <p:cNvCxnSpPr/>
            <p:nvPr/>
          </p:nvCxnSpPr>
          <p:spPr>
            <a:xfrm rot="5400000" flipH="1" flipV="1">
              <a:off x="3022796" y="1524962"/>
              <a:ext cx="222158" cy="13313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Arrow Connector 152"/>
            <p:cNvCxnSpPr/>
            <p:nvPr/>
          </p:nvCxnSpPr>
          <p:spPr>
            <a:xfrm rot="16200000" flipV="1">
              <a:off x="2930438" y="1565740"/>
              <a:ext cx="182488" cy="9125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Arrow Connector 153"/>
            <p:cNvCxnSpPr>
              <a:endCxn id="151" idx="3"/>
            </p:cNvCxnSpPr>
            <p:nvPr/>
          </p:nvCxnSpPr>
          <p:spPr>
            <a:xfrm rot="5400000" flipH="1" flipV="1">
              <a:off x="2883653" y="1382596"/>
              <a:ext cx="483987" cy="9573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Arrow Connector 154"/>
            <p:cNvCxnSpPr/>
            <p:nvPr/>
          </p:nvCxnSpPr>
          <p:spPr>
            <a:xfrm rot="5400000" flipH="1" flipV="1">
              <a:off x="2580141" y="2007276"/>
              <a:ext cx="791834" cy="1825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Striped Right Arrow 155"/>
            <p:cNvSpPr/>
            <p:nvPr/>
          </p:nvSpPr>
          <p:spPr>
            <a:xfrm rot="10800000">
              <a:off x="1282700" y="2243722"/>
              <a:ext cx="438299" cy="499856"/>
            </a:xfrm>
            <a:prstGeom prst="stripedRightArrow">
              <a:avLst>
                <a:gd name="adj1" fmla="val 26923"/>
                <a:gd name="adj2" fmla="val 5000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7" name="Sun 156"/>
            <p:cNvSpPr/>
            <p:nvPr/>
          </p:nvSpPr>
          <p:spPr>
            <a:xfrm>
              <a:off x="2748681" y="2361148"/>
              <a:ext cx="245327" cy="263416"/>
            </a:xfrm>
            <a:prstGeom prst="sun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58" name="Straight Arrow Connector 157"/>
            <p:cNvCxnSpPr>
              <a:stCxn id="0" idx="2"/>
            </p:cNvCxnSpPr>
            <p:nvPr/>
          </p:nvCxnSpPr>
          <p:spPr>
            <a:xfrm rot="10800000" flipV="1">
              <a:off x="2884808" y="2492857"/>
              <a:ext cx="916985" cy="158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59" name="Lightning Bolt 158"/>
            <p:cNvSpPr/>
            <p:nvPr/>
          </p:nvSpPr>
          <p:spPr>
            <a:xfrm>
              <a:off x="2848906" y="1961264"/>
              <a:ext cx="104713" cy="238027"/>
            </a:xfrm>
            <a:prstGeom prst="lightningBol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0" name="Lightning Bolt 159"/>
            <p:cNvSpPr/>
            <p:nvPr/>
          </p:nvSpPr>
          <p:spPr>
            <a:xfrm flipH="1">
              <a:off x="2934172" y="2123122"/>
              <a:ext cx="266270" cy="196769"/>
            </a:xfrm>
            <a:prstGeom prst="lightningBol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1" name="Lightning Bolt 160"/>
            <p:cNvSpPr/>
            <p:nvPr/>
          </p:nvSpPr>
          <p:spPr>
            <a:xfrm rot="6916415" flipH="1">
              <a:off x="2851186" y="2649311"/>
              <a:ext cx="103145" cy="161557"/>
            </a:xfrm>
            <a:prstGeom prst="lightningBol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2" name="Lightning Bolt 161"/>
            <p:cNvSpPr/>
            <p:nvPr/>
          </p:nvSpPr>
          <p:spPr>
            <a:xfrm rot="10800000" flipH="1">
              <a:off x="2543743" y="2862591"/>
              <a:ext cx="263278" cy="196769"/>
            </a:xfrm>
            <a:prstGeom prst="lightningBol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3" name="Lightning Bolt 162"/>
            <p:cNvSpPr/>
            <p:nvPr/>
          </p:nvSpPr>
          <p:spPr>
            <a:xfrm rot="6916415" flipH="1">
              <a:off x="2829541" y="2897652"/>
              <a:ext cx="101558" cy="161557"/>
            </a:xfrm>
            <a:prstGeom prst="lightningBol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4" name="Striped Right Arrow 163"/>
            <p:cNvSpPr/>
            <p:nvPr/>
          </p:nvSpPr>
          <p:spPr>
            <a:xfrm>
              <a:off x="3981301" y="2242135"/>
              <a:ext cx="438299" cy="501443"/>
            </a:xfrm>
            <a:prstGeom prst="stripedRightArrow">
              <a:avLst>
                <a:gd name="adj1" fmla="val 26923"/>
                <a:gd name="adj2" fmla="val 5000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65" name="Straight Arrow Connector 164"/>
            <p:cNvCxnSpPr/>
            <p:nvPr/>
          </p:nvCxnSpPr>
          <p:spPr>
            <a:xfrm>
              <a:off x="3185483" y="1124998"/>
              <a:ext cx="305163" cy="6347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TextBox 165"/>
            <p:cNvSpPr txBox="1"/>
            <p:nvPr/>
          </p:nvSpPr>
          <p:spPr>
            <a:xfrm rot="673467">
              <a:off x="3148086" y="790173"/>
              <a:ext cx="251311" cy="707732"/>
            </a:xfrm>
            <a:prstGeom prst="rect">
              <a:avLst/>
            </a:prstGeom>
            <a:noFill/>
            <a:effectLst>
              <a:outerShdw blurRad="50800" dist="38100" dir="5400000">
                <a:srgbClr val="000000">
                  <a:alpha val="43000"/>
                </a:srgbClr>
              </a:outerShdw>
            </a:effectLst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000">
                  <a:latin typeface="Calibri" charset="0"/>
                </a:rPr>
                <a:t>R</a:t>
              </a: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2676325" y="3289567"/>
              <a:ext cx="496631" cy="368033"/>
            </a:xfrm>
            <a:prstGeom prst="rect">
              <a:avLst/>
            </a:prstGeom>
            <a:noFill/>
          </p:spPr>
          <p:txBody>
            <a:bodyPr>
              <a:spAutoFit/>
              <a:scene3d>
                <a:camera prst="orthographicFront"/>
                <a:lightRig rig="threePt" dir="t"/>
              </a:scene3d>
              <a:sp3d extrusionH="57150">
                <a:bevelT w="38100" h="38100"/>
              </a:sp3d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effectLst>
                    <a:outerShdw blurRad="50800" dist="38100" dir="8100000" algn="bl">
                      <a:srgbClr val="000000">
                        <a:alpha val="43000"/>
                      </a:srgbClr>
                    </a:outerShdw>
                  </a:effectLst>
                  <a:latin typeface="Symbol" charset="2"/>
                  <a:ea typeface="+mn-ea"/>
                  <a:cs typeface="Symbol" charset="2"/>
                </a:rPr>
                <a:t>p</a:t>
              </a:r>
              <a:r>
                <a:rPr lang="en-US" sz="2400" baseline="30000" dirty="0">
                  <a:effectLst>
                    <a:outerShdw blurRad="50800" dist="38100" dir="8100000" algn="bl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rPr>
                <a:t>0</a:t>
              </a:r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3240832" y="1348742"/>
              <a:ext cx="432314" cy="36814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effectLst>
                    <a:outerShdw blurRad="50800" dist="38100" dir="540000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rPr>
                <a:t>Jet</a:t>
              </a:r>
            </a:p>
          </p:txBody>
        </p:sp>
        <p:cxnSp>
          <p:nvCxnSpPr>
            <p:cNvPr id="169" name="Straight Arrow Connector 168"/>
            <p:cNvCxnSpPr>
              <a:stCxn id="147" idx="6"/>
            </p:cNvCxnSpPr>
            <p:nvPr/>
          </p:nvCxnSpPr>
          <p:spPr>
            <a:xfrm>
              <a:off x="1904994" y="2492857"/>
              <a:ext cx="979814" cy="1586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56" name="TextBox 55"/>
          <p:cNvSpPr txBox="1"/>
          <p:nvPr/>
        </p:nvSpPr>
        <p:spPr>
          <a:xfrm>
            <a:off x="3810000" y="4916269"/>
            <a:ext cx="2223686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>
                <a:latin typeface="Calibri" charset="0"/>
              </a:rPr>
              <a:t>Strong constrains </a:t>
            </a:r>
          </a:p>
          <a:p>
            <a:r>
              <a:rPr lang="en-US" dirty="0" smtClean="0">
                <a:latin typeface="Calibri" charset="0"/>
              </a:rPr>
              <a:t>for quenching models</a:t>
            </a:r>
            <a:endParaRPr lang="en-US" dirty="0"/>
          </a:p>
        </p:txBody>
      </p:sp>
      <p:sp>
        <p:nvSpPr>
          <p:cNvPr id="57" name="Striped Right Arrow 56"/>
          <p:cNvSpPr/>
          <p:nvPr/>
        </p:nvSpPr>
        <p:spPr>
          <a:xfrm>
            <a:off x="3124200" y="5040773"/>
            <a:ext cx="589964" cy="369427"/>
          </a:xfrm>
          <a:prstGeom prst="stripedRightArrow">
            <a:avLst>
              <a:gd name="adj1" fmla="val 50000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Down Arrow 58"/>
          <p:cNvSpPr/>
          <p:nvPr/>
        </p:nvSpPr>
        <p:spPr>
          <a:xfrm>
            <a:off x="7543800" y="3750942"/>
            <a:ext cx="477081" cy="84804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Slide Number Placeholder 5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"/>
          <p:cNvGrpSpPr>
            <a:grpSpLocks/>
          </p:cNvGrpSpPr>
          <p:nvPr/>
        </p:nvGrpSpPr>
        <p:grpSpPr bwMode="auto">
          <a:xfrm>
            <a:off x="182563" y="1007914"/>
            <a:ext cx="6189336" cy="4307152"/>
            <a:chOff x="23" y="562"/>
            <a:chExt cx="3065" cy="2146"/>
          </a:xfrm>
        </p:grpSpPr>
        <p:pic>
          <p:nvPicPr>
            <p:cNvPr id="22546" name="Picture 2"/>
            <p:cNvPicPr>
              <a:picLocks noChangeAspect="1" noChangeArrowheads="1"/>
            </p:cNvPicPr>
            <p:nvPr/>
          </p:nvPicPr>
          <p:blipFill>
            <a:blip r:embed="rId2"/>
            <a:srcRect t="9395" r="6750"/>
            <a:stretch>
              <a:fillRect/>
            </a:stretch>
          </p:blipFill>
          <p:spPr bwMode="auto">
            <a:xfrm>
              <a:off x="23" y="562"/>
              <a:ext cx="3065" cy="214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22548" name="Text Box 4"/>
            <p:cNvSpPr txBox="1">
              <a:spLocks noChangeArrowheads="1"/>
            </p:cNvSpPr>
            <p:nvPr/>
          </p:nvSpPr>
          <p:spPr bwMode="auto">
            <a:xfrm>
              <a:off x="433" y="2281"/>
              <a:ext cx="122" cy="30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83000"/>
                </a:lnSpc>
                <a:spcBef>
                  <a:spcPts val="1500"/>
                </a:spcBef>
              </a:pPr>
              <a:r>
                <a:rPr lang="en-GB" dirty="0" err="1">
                  <a:solidFill>
                    <a:srgbClr val="000000"/>
                  </a:solidFill>
                  <a:latin typeface="Symbol" charset="2"/>
                  <a:ea typeface="DejaVu LGC Sans" charset="0"/>
                  <a:cs typeface="DejaVu LGC Sans" charset="0"/>
                </a:rPr>
                <a:t></a:t>
              </a:r>
              <a:endParaRPr lang="en-GB" dirty="0">
                <a:solidFill>
                  <a:srgbClr val="000000"/>
                </a:solidFill>
                <a:latin typeface="Symbol" charset="2"/>
                <a:ea typeface="DejaVu LGC Sans" charset="0"/>
                <a:cs typeface="DejaVu LGC Sans" charset="0"/>
              </a:endParaRPr>
            </a:p>
          </p:txBody>
        </p:sp>
        <p:sp>
          <p:nvSpPr>
            <p:cNvPr id="22549" name="Text Box 5"/>
            <p:cNvSpPr txBox="1">
              <a:spLocks noChangeArrowheads="1"/>
            </p:cNvSpPr>
            <p:nvPr/>
          </p:nvSpPr>
          <p:spPr bwMode="auto">
            <a:xfrm>
              <a:off x="2230" y="1709"/>
              <a:ext cx="227" cy="30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83000"/>
                </a:lnSpc>
              </a:pPr>
              <a:r>
                <a:rPr lang="en-GB">
                  <a:solidFill>
                    <a:srgbClr val="000000"/>
                  </a:solidFill>
                  <a:latin typeface="Symbol" charset="2"/>
                  <a:ea typeface="DejaVu LGC Sans" charset="0"/>
                  <a:cs typeface="DejaVu LGC Sans" charset="0"/>
                </a:rPr>
                <a:t>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7170" y="245720"/>
            <a:ext cx="8504237" cy="4572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Heavy Ion collisions </a:t>
            </a:r>
            <a:br>
              <a:rPr lang="en-US" sz="4000" dirty="0" smtClean="0"/>
            </a:br>
            <a:r>
              <a:rPr lang="en-US" sz="4000" dirty="0" smtClean="0"/>
              <a:t>and background characterization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191543" y="1202626"/>
            <a:ext cx="6043279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Single </a:t>
            </a:r>
            <a:r>
              <a:rPr lang="en-US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di</a:t>
            </a:r>
            <a:r>
              <a:rPr lang="en-US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-jet event from a central </a:t>
            </a:r>
            <a:r>
              <a:rPr lang="en-US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Au+</a:t>
            </a:r>
            <a:r>
              <a:rPr lang="en-US" dirty="0" err="1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Au</a:t>
            </a:r>
            <a:r>
              <a:rPr lang="en-US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(STAR):</a:t>
            </a:r>
            <a:endParaRPr lang="en-US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  <a:p>
            <a:r>
              <a:rPr lang="en-US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- Two jet peaks on top of the HI</a:t>
            </a:r>
            <a:r>
              <a:rPr lang="en-US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background (underlying event)</a:t>
            </a:r>
            <a:endParaRPr lang="en-US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501939" y="2359308"/>
            <a:ext cx="4565861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Central assumption:</a:t>
            </a:r>
          </a:p>
          <a:p>
            <a:r>
              <a:rPr lang="en-US" b="1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	Signal </a:t>
            </a:r>
            <a:r>
              <a:rPr lang="en-US" b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and background can be factorized</a:t>
            </a:r>
          </a:p>
        </p:txBody>
      </p:sp>
      <p:sp>
        <p:nvSpPr>
          <p:cNvPr id="48" name="Footer Placeholder 4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4974503" y="4622425"/>
            <a:ext cx="246362" cy="562181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prstTxWarp prst="textNoShape">
              <a:avLst/>
            </a:prstTxWarp>
            <a:spAutoFit/>
          </a:bodyPr>
          <a:lstStyle/>
          <a:p>
            <a:pPr>
              <a:lnSpc>
                <a:spcPct val="83000"/>
              </a:lnSpc>
              <a:spcBef>
                <a:spcPts val="1500"/>
              </a:spcBef>
            </a:pPr>
            <a:r>
              <a:rPr lang="en-GB" dirty="0" err="1" smtClean="0">
                <a:solidFill>
                  <a:srgbClr val="000000"/>
                </a:solidFill>
                <a:latin typeface="Symbol" charset="2"/>
                <a:ea typeface="DejaVu LGC Sans" charset="0"/>
                <a:cs typeface="DejaVu LGC Sans" charset="0"/>
              </a:rPr>
              <a:t>f</a:t>
            </a:r>
            <a:endParaRPr lang="en-GB" dirty="0">
              <a:solidFill>
                <a:srgbClr val="000000"/>
              </a:solidFill>
              <a:latin typeface="Symbol" charset="2"/>
              <a:ea typeface="DejaVu LGC Sans" charset="0"/>
              <a:cs typeface="DejaVu LGC Sans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57115" y="5208350"/>
            <a:ext cx="6364347" cy="1200329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Courier New"/>
              <a:buChar char="o"/>
            </a:pPr>
            <a:r>
              <a:rPr lang="en-US" dirty="0" smtClean="0"/>
              <a:t> Main uncertainty: underlying event non-uniformities induce</a:t>
            </a:r>
            <a:r>
              <a:rPr lang="en-US" dirty="0" smtClean="0"/>
              <a:t> uncertainties on background estimation =&gt; jet energy resolution</a:t>
            </a:r>
          </a:p>
          <a:p>
            <a:pPr>
              <a:buFont typeface="Courier New"/>
              <a:buChar char="o"/>
            </a:pPr>
            <a:r>
              <a:rPr lang="en-US" dirty="0" smtClean="0"/>
              <a:t> Extra handle: utilize multiple jet algorithms and their different sensitivity to heavy-ion background.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543" y="2133600"/>
            <a:ext cx="1072041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Real Data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urved Left Arrow 8"/>
          <p:cNvSpPr/>
          <p:nvPr/>
        </p:nvSpPr>
        <p:spPr>
          <a:xfrm rot="10800000">
            <a:off x="2362200" y="4613702"/>
            <a:ext cx="1143000" cy="838200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urved Left Arrow 7"/>
          <p:cNvSpPr/>
          <p:nvPr/>
        </p:nvSpPr>
        <p:spPr>
          <a:xfrm>
            <a:off x="4457700" y="1752600"/>
            <a:ext cx="1143000" cy="838200"/>
          </a:xfrm>
          <a:prstGeom prst="curved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3886200" cy="32077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3276600"/>
            <a:ext cx="5321300" cy="345341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080386" y="1519534"/>
            <a:ext cx="4454014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Background level in central </a:t>
            </a:r>
            <a:r>
              <a:rPr lang="en-US" sz="2400" dirty="0" err="1" smtClean="0"/>
              <a:t>Au+Au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6200" y="5188803"/>
            <a:ext cx="3709669" cy="1200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BG non-uniformities</a:t>
            </a:r>
          </a:p>
          <a:p>
            <a:r>
              <a:rPr lang="en-US" sz="2400" dirty="0" smtClean="0"/>
              <a:t>-&gt; BG level </a:t>
            </a:r>
            <a:r>
              <a:rPr lang="en-US" sz="2400" dirty="0" smtClean="0"/>
              <a:t>fluctuations</a:t>
            </a:r>
          </a:p>
          <a:p>
            <a:r>
              <a:rPr lang="en-US" sz="2400" dirty="0" smtClean="0"/>
              <a:t>-&gt; Not necessarily Gaussian</a:t>
            </a:r>
            <a:endParaRPr lang="en-US" sz="2400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886200" y="2831068"/>
            <a:ext cx="506652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Single parameter sufficient to characterize the BG(?)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6202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Spectrum unfolding</a:t>
            </a:r>
          </a:p>
        </p:txBody>
      </p:sp>
      <p:sp>
        <p:nvSpPr>
          <p:cNvPr id="25603" name="TextBox 18"/>
          <p:cNvSpPr txBox="1">
            <a:spLocks noChangeArrowheads="1"/>
          </p:cNvSpPr>
          <p:nvPr/>
        </p:nvSpPr>
        <p:spPr bwMode="auto">
          <a:xfrm>
            <a:off x="82550" y="962025"/>
            <a:ext cx="42037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Calibri" charset="0"/>
              </a:rPr>
              <a:t>Background non-uniformity  (fluctuations) and energy resolution introduce pT-smearing</a:t>
            </a:r>
          </a:p>
          <a:p>
            <a:pPr>
              <a:buFont typeface="Arial" charset="0"/>
              <a:buChar char="•"/>
            </a:pPr>
            <a:endParaRPr lang="en-US" sz="2400">
              <a:latin typeface="Calibri" charset="0"/>
            </a:endParaRPr>
          </a:p>
          <a:p>
            <a:r>
              <a:rPr lang="en-US" sz="2400">
                <a:latin typeface="Calibri" charset="0"/>
              </a:rPr>
              <a:t>Correct via “unfolding”: inversion of full bin-migration matrix</a:t>
            </a:r>
          </a:p>
          <a:p>
            <a:endParaRPr lang="en-US" sz="2400">
              <a:latin typeface="Calibri" charset="0"/>
            </a:endParaRPr>
          </a:p>
          <a:p>
            <a:r>
              <a:rPr lang="en-US" sz="2400">
                <a:solidFill>
                  <a:srgbClr val="FF0000"/>
                </a:solidFill>
                <a:latin typeface="Calibri" charset="0"/>
              </a:rPr>
              <a:t>Check numerical stability of procedure using jet spectrum shape from PYTHIA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155700" y="5529263"/>
            <a:ext cx="7156450" cy="120015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Procedure is numerically stable</a:t>
            </a:r>
          </a:p>
          <a:p>
            <a:r>
              <a: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Correction depends critically on background model </a:t>
            </a:r>
          </a:p>
          <a:p>
            <a:pPr lvl="4"/>
            <a:r>
              <a:rPr lang="en-US" sz="240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→ main systematic uncertainty for Au+Au</a:t>
            </a: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4203700" y="1092200"/>
            <a:ext cx="4940300" cy="4421188"/>
            <a:chOff x="4203916" y="1092436"/>
            <a:chExt cx="4940084" cy="4421647"/>
          </a:xfrm>
        </p:grpSpPr>
        <p:grpSp>
          <p:nvGrpSpPr>
            <p:cNvPr id="4" name="Group 20"/>
            <p:cNvGrpSpPr>
              <a:grpSpLocks/>
            </p:cNvGrpSpPr>
            <p:nvPr/>
          </p:nvGrpSpPr>
          <p:grpSpPr bwMode="auto">
            <a:xfrm>
              <a:off x="4203916" y="1092436"/>
              <a:ext cx="4940084" cy="4421647"/>
              <a:chOff x="4203916" y="1509836"/>
              <a:chExt cx="4940084" cy="4421647"/>
            </a:xfrm>
          </p:grpSpPr>
          <p:pic>
            <p:nvPicPr>
              <p:cNvPr id="25614" name="Picture 7" descr="ProducingUnfoldingMatrix_unfoldingMatrix_kt_R=0.40.0.gif"/>
              <p:cNvPicPr>
                <a:picLocks noChangeAspect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4203916" y="1509836"/>
                <a:ext cx="4940084" cy="442164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" name="Freeform 14"/>
              <p:cNvSpPr/>
              <p:nvPr/>
            </p:nvSpPr>
            <p:spPr>
              <a:xfrm>
                <a:off x="5923104" y="3684937"/>
                <a:ext cx="423843" cy="384215"/>
              </a:xfrm>
              <a:custGeom>
                <a:avLst/>
                <a:gdLst>
                  <a:gd name="connsiteX0" fmla="*/ 0 w 423081"/>
                  <a:gd name="connsiteY0" fmla="*/ 384412 h 384412"/>
                  <a:gd name="connsiteX1" fmla="*/ 95535 w 423081"/>
                  <a:gd name="connsiteY1" fmla="*/ 329821 h 384412"/>
                  <a:gd name="connsiteX2" fmla="*/ 163773 w 423081"/>
                  <a:gd name="connsiteY2" fmla="*/ 166048 h 384412"/>
                  <a:gd name="connsiteX3" fmla="*/ 204717 w 423081"/>
                  <a:gd name="connsiteY3" fmla="*/ 56866 h 384412"/>
                  <a:gd name="connsiteX4" fmla="*/ 259308 w 423081"/>
                  <a:gd name="connsiteY4" fmla="*/ 2275 h 384412"/>
                  <a:gd name="connsiteX5" fmla="*/ 313899 w 423081"/>
                  <a:gd name="connsiteY5" fmla="*/ 70514 h 384412"/>
                  <a:gd name="connsiteX6" fmla="*/ 313899 w 423081"/>
                  <a:gd name="connsiteY6" fmla="*/ 138753 h 384412"/>
                  <a:gd name="connsiteX7" fmla="*/ 341194 w 423081"/>
                  <a:gd name="connsiteY7" fmla="*/ 247935 h 384412"/>
                  <a:gd name="connsiteX8" fmla="*/ 382138 w 423081"/>
                  <a:gd name="connsiteY8" fmla="*/ 343469 h 384412"/>
                  <a:gd name="connsiteX9" fmla="*/ 423081 w 423081"/>
                  <a:gd name="connsiteY9" fmla="*/ 370764 h 384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23081" h="384412">
                    <a:moveTo>
                      <a:pt x="0" y="384412"/>
                    </a:moveTo>
                    <a:cubicBezTo>
                      <a:pt x="34120" y="375313"/>
                      <a:pt x="68240" y="366215"/>
                      <a:pt x="95535" y="329821"/>
                    </a:cubicBezTo>
                    <a:cubicBezTo>
                      <a:pt x="122830" y="293427"/>
                      <a:pt x="145576" y="211540"/>
                      <a:pt x="163773" y="166048"/>
                    </a:cubicBezTo>
                    <a:cubicBezTo>
                      <a:pt x="181970" y="120556"/>
                      <a:pt x="188795" y="84161"/>
                      <a:pt x="204717" y="56866"/>
                    </a:cubicBezTo>
                    <a:cubicBezTo>
                      <a:pt x="220639" y="29571"/>
                      <a:pt x="241111" y="0"/>
                      <a:pt x="259308" y="2275"/>
                    </a:cubicBezTo>
                    <a:cubicBezTo>
                      <a:pt x="277505" y="4550"/>
                      <a:pt x="304801" y="47768"/>
                      <a:pt x="313899" y="70514"/>
                    </a:cubicBezTo>
                    <a:cubicBezTo>
                      <a:pt x="322997" y="93260"/>
                      <a:pt x="309350" y="109183"/>
                      <a:pt x="313899" y="138753"/>
                    </a:cubicBezTo>
                    <a:cubicBezTo>
                      <a:pt x="318448" y="168323"/>
                      <a:pt x="329821" y="213816"/>
                      <a:pt x="341194" y="247935"/>
                    </a:cubicBezTo>
                    <a:cubicBezTo>
                      <a:pt x="352567" y="282054"/>
                      <a:pt x="368490" y="322998"/>
                      <a:pt x="382138" y="343469"/>
                    </a:cubicBezTo>
                    <a:cubicBezTo>
                      <a:pt x="395786" y="363940"/>
                      <a:pt x="409433" y="367352"/>
                      <a:pt x="423081" y="370764"/>
                    </a:cubicBezTo>
                  </a:path>
                </a:pathLst>
              </a:custGeom>
              <a:ln/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6" name="Curved Down Arrow 15"/>
              <p:cNvSpPr/>
              <p:nvPr/>
            </p:nvSpPr>
            <p:spPr>
              <a:xfrm rot="15321741">
                <a:off x="5454769" y="3337266"/>
                <a:ext cx="571559" cy="374634"/>
              </a:xfrm>
              <a:prstGeom prst="curved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Down Arrow 16"/>
              <p:cNvSpPr/>
              <p:nvPr/>
            </p:nvSpPr>
            <p:spPr>
              <a:xfrm rot="13494201">
                <a:off x="5977076" y="2932384"/>
                <a:ext cx="320661" cy="255615"/>
              </a:xfrm>
              <a:prstGeom prst="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22" name="Curved Down Arrow 21"/>
            <p:cNvSpPr/>
            <p:nvPr/>
          </p:nvSpPr>
          <p:spPr>
            <a:xfrm rot="5107442">
              <a:off x="6872338" y="3145305"/>
              <a:ext cx="668406" cy="242876"/>
            </a:xfrm>
            <a:prstGeom prst="curvedDown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613" name="TextBox 22"/>
            <p:cNvSpPr txBox="1">
              <a:spLocks noChangeArrowheads="1"/>
            </p:cNvSpPr>
            <p:nvPr/>
          </p:nvSpPr>
          <p:spPr bwMode="auto">
            <a:xfrm>
              <a:off x="7465324" y="3070736"/>
              <a:ext cx="1092094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b="1">
                  <a:latin typeface="Calibri" charset="0"/>
                </a:rPr>
                <a:t>unfolding</a:t>
              </a:r>
            </a:p>
          </p:txBody>
        </p:sp>
      </p:grp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25608" name="TextBox 20"/>
          <p:cNvSpPr txBox="1">
            <a:spLocks noChangeArrowheads="1"/>
          </p:cNvSpPr>
          <p:nvPr/>
        </p:nvSpPr>
        <p:spPr bwMode="auto">
          <a:xfrm>
            <a:off x="7491413" y="1509713"/>
            <a:ext cx="773112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charset="0"/>
              </a:rPr>
              <a:t>Pythia</a:t>
            </a:r>
          </a:p>
        </p:txBody>
      </p:sp>
      <p:sp>
        <p:nvSpPr>
          <p:cNvPr id="25609" name="TextBox 23"/>
          <p:cNvSpPr txBox="1">
            <a:spLocks noChangeArrowheads="1"/>
          </p:cNvSpPr>
          <p:nvPr/>
        </p:nvSpPr>
        <p:spPr bwMode="auto">
          <a:xfrm>
            <a:off x="7504113" y="1954213"/>
            <a:ext cx="1638300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charset="0"/>
              </a:rPr>
              <a:t>Pythia smeared</a:t>
            </a:r>
          </a:p>
        </p:txBody>
      </p:sp>
      <p:sp>
        <p:nvSpPr>
          <p:cNvPr id="25610" name="TextBox 24"/>
          <p:cNvSpPr txBox="1">
            <a:spLocks noChangeArrowheads="1"/>
          </p:cNvSpPr>
          <p:nvPr/>
        </p:nvSpPr>
        <p:spPr bwMode="auto">
          <a:xfrm>
            <a:off x="7478713" y="2398713"/>
            <a:ext cx="1663700" cy="369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latin typeface="Calibri" charset="0"/>
              </a:rPr>
              <a:t>Pythia unfolded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8015A-B164-764E-A382-2A62D44341C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Content Placeholder 11" descr="fakes_MB.gif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5370" b="3149"/>
          <a:stretch>
            <a:fillRect/>
          </a:stretch>
        </p:blipFill>
        <p:spPr>
          <a:xfrm>
            <a:off x="4213225" y="2224088"/>
            <a:ext cx="4938713" cy="4381500"/>
          </a:xfrm>
        </p:spPr>
      </p:pic>
      <p:sp>
        <p:nvSpPr>
          <p:cNvPr id="23555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Fake jet contamination/STAR</a:t>
            </a:r>
          </a:p>
        </p:txBody>
      </p:sp>
      <p:sp>
        <p:nvSpPr>
          <p:cNvPr id="23556" name="Content Placeholder 9"/>
          <p:cNvSpPr>
            <a:spLocks noGrp="1"/>
          </p:cNvSpPr>
          <p:nvPr>
            <p:ph sz="half" idx="1"/>
          </p:nvPr>
        </p:nvSpPr>
        <p:spPr>
          <a:xfrm>
            <a:off x="114300" y="2524125"/>
            <a:ext cx="4457700" cy="38227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400" smtClean="0"/>
              <a:t>“Fake” jet rate estimation: </a:t>
            </a:r>
          </a:p>
          <a:p>
            <a:r>
              <a:rPr lang="en-US" sz="2200" smtClean="0"/>
              <a:t>Central Au+Au dataset (real data)</a:t>
            </a:r>
          </a:p>
          <a:p>
            <a:r>
              <a:rPr lang="en-US" sz="2200" smtClean="0">
                <a:solidFill>
                  <a:srgbClr val="FF0000"/>
                </a:solidFill>
              </a:rPr>
              <a:t>Randomize azimuth of each charged particle and calorimeter tower</a:t>
            </a:r>
          </a:p>
          <a:p>
            <a:r>
              <a:rPr lang="en-US" sz="2200" smtClean="0"/>
              <a:t>Run jet finder</a:t>
            </a:r>
          </a:p>
          <a:p>
            <a:r>
              <a:rPr lang="en-US" sz="2200" smtClean="0"/>
              <a:t>Remove leading particle from each found jet</a:t>
            </a:r>
          </a:p>
          <a:p>
            <a:r>
              <a:rPr lang="en-US" sz="2200" smtClean="0"/>
              <a:t>Re-run jet finder</a:t>
            </a:r>
          </a:p>
        </p:txBody>
      </p:sp>
      <p:sp>
        <p:nvSpPr>
          <p:cNvPr id="23557" name="TextBox 4"/>
          <p:cNvSpPr txBox="1">
            <a:spLocks noChangeArrowheads="1"/>
          </p:cNvSpPr>
          <p:nvPr/>
        </p:nvSpPr>
        <p:spPr bwMode="auto">
          <a:xfrm>
            <a:off x="506413" y="1023938"/>
            <a:ext cx="81803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Calibri" charset="0"/>
              </a:rPr>
              <a:t>“Fake” jets: signal in excess of background model from random association of uncorrelated soft particles (i.e. not due to hard scattering)</a:t>
            </a:r>
          </a:p>
        </p:txBody>
      </p:sp>
      <p:sp>
        <p:nvSpPr>
          <p:cNvPr id="23558" name="TextBox 5"/>
          <p:cNvSpPr txBox="1">
            <a:spLocks noChangeArrowheads="1"/>
          </p:cNvSpPr>
          <p:nvPr/>
        </p:nvSpPr>
        <p:spPr bwMode="auto">
          <a:xfrm>
            <a:off x="5054600" y="5473700"/>
            <a:ext cx="17668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charset="0"/>
              </a:rPr>
              <a:t>STAR Preliminary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8015A-B164-764E-A382-2A62D44341C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Content Placeholder 11" descr="fakes_MB.gif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248150" y="1905000"/>
            <a:ext cx="4903788" cy="4754563"/>
          </a:xfrm>
        </p:spPr>
      </p:pic>
      <p:sp>
        <p:nvSpPr>
          <p:cNvPr id="2457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Fake jet contamination/STAR</a:t>
            </a:r>
          </a:p>
        </p:txBody>
      </p:sp>
      <p:sp>
        <p:nvSpPr>
          <p:cNvPr id="24580" name="Content Placeholder 9"/>
          <p:cNvSpPr>
            <a:spLocks noGrp="1"/>
          </p:cNvSpPr>
          <p:nvPr>
            <p:ph sz="half" idx="1"/>
          </p:nvPr>
        </p:nvSpPr>
        <p:spPr>
          <a:xfrm>
            <a:off x="114300" y="2524125"/>
            <a:ext cx="4457700" cy="382270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400" smtClean="0"/>
              <a:t>“Fake” jet rate estimation: </a:t>
            </a:r>
          </a:p>
          <a:p>
            <a:r>
              <a:rPr lang="en-US" sz="2200" smtClean="0"/>
              <a:t>Central Au+Au dataset (real data)</a:t>
            </a:r>
          </a:p>
          <a:p>
            <a:r>
              <a:rPr lang="en-US" sz="2200" smtClean="0">
                <a:solidFill>
                  <a:srgbClr val="FF0000"/>
                </a:solidFill>
              </a:rPr>
              <a:t>Randomize azimuth of each charged particle and calorimeter tower</a:t>
            </a:r>
          </a:p>
          <a:p>
            <a:r>
              <a:rPr lang="en-US" sz="2200" smtClean="0"/>
              <a:t>Run jet finder</a:t>
            </a:r>
          </a:p>
          <a:p>
            <a:r>
              <a:rPr lang="en-US" sz="2200" smtClean="0"/>
              <a:t>Remove leading particle from each found jet</a:t>
            </a:r>
          </a:p>
          <a:p>
            <a:r>
              <a:rPr lang="en-US" sz="2200" smtClean="0"/>
              <a:t>Re-run jet finder</a:t>
            </a:r>
          </a:p>
        </p:txBody>
      </p:sp>
      <p:sp>
        <p:nvSpPr>
          <p:cNvPr id="24581" name="TextBox 5"/>
          <p:cNvSpPr txBox="1">
            <a:spLocks noChangeArrowheads="1"/>
          </p:cNvSpPr>
          <p:nvPr/>
        </p:nvSpPr>
        <p:spPr bwMode="auto">
          <a:xfrm>
            <a:off x="5054600" y="5473700"/>
            <a:ext cx="17668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charset="0"/>
              </a:rPr>
              <a:t>STAR Preliminary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24584" name="TextBox 10"/>
          <p:cNvSpPr txBox="1">
            <a:spLocks noChangeArrowheads="1"/>
          </p:cNvSpPr>
          <p:nvPr/>
        </p:nvSpPr>
        <p:spPr bwMode="auto">
          <a:xfrm>
            <a:off x="506413" y="1023938"/>
            <a:ext cx="81803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>
                <a:latin typeface="Calibri" charset="0"/>
              </a:rPr>
              <a:t>“Fake” jets: signal in excess of background model from random association of uncorrelated soft particles (i.e. not due to hard scattering)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8015A-B164-764E-A382-2A62D44341C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1910-B335-3349-9D5C-29D751D2DAC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0"/>
            <a:ext cx="8229600" cy="760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Systematic corrections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225631" y="760020"/>
            <a:ext cx="8918369" cy="587828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Trigger corrections: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 trigger bias correction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 Jet patch trigger efficiency</a:t>
            </a:r>
            <a:endParaRPr kumimoji="0" lang="en-US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Particle level corrections: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Detector effects: efficiency and pT resolution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“Double* counting” of particle energies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 electrons: - double; hadrons: - showering corrections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towers matched to primary tracks are removed from the analysis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 level corrections: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Spectrum shift: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Unobserved energy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TPC tracking efficiency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BEMC calibration (dominant uncertainty in p+p)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 pT resolution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Underlying event (dominant uncertainty in Au+Au)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Full assessment of jet energy scale uncertainties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driven correction scheme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Weak model dependence: only for single-particle response, p+p trigger response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dependence on quenching models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457200" y="0"/>
            <a:ext cx="8229600" cy="760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Systematic corrections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1910-B335-3349-9D5C-29D751D2DAC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6" name="Left Arrow Callout 5"/>
          <p:cNvSpPr/>
          <p:nvPr/>
        </p:nvSpPr>
        <p:spPr>
          <a:xfrm>
            <a:off x="3505200" y="0"/>
            <a:ext cx="5638800" cy="2324100"/>
          </a:xfrm>
          <a:prstGeom prst="left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err="1" smtClean="0"/>
              <a:t>p+p</a:t>
            </a:r>
            <a:r>
              <a:rPr lang="en-US" sz="1600" dirty="0" smtClean="0"/>
              <a:t> trigger (coincidence) biases recorded jet population – jet Et dependent correction</a:t>
            </a:r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Offline vertex cuts -&gt; </a:t>
            </a:r>
            <a:r>
              <a:rPr lang="en-US" sz="1600" dirty="0" err="1" smtClean="0"/>
              <a:t>x</a:t>
            </a:r>
            <a:r>
              <a:rPr lang="en-US" sz="1600" dirty="0" smtClean="0"/>
              <a:t>-section calculation</a:t>
            </a:r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Reaction trigger influencing </a:t>
            </a:r>
            <a:r>
              <a:rPr lang="en-US" sz="1600" dirty="0" smtClean="0"/>
              <a:t>jet spectra</a:t>
            </a:r>
            <a:endParaRPr lang="en-US" sz="1600" dirty="0"/>
          </a:p>
        </p:txBody>
      </p:sp>
      <p:sp>
        <p:nvSpPr>
          <p:cNvPr id="7" name="Double Bracket 6"/>
          <p:cNvSpPr/>
          <p:nvPr/>
        </p:nvSpPr>
        <p:spPr>
          <a:xfrm>
            <a:off x="990600" y="1003300"/>
            <a:ext cx="2235200" cy="317500"/>
          </a:xfrm>
          <a:prstGeom prst="bracketPair">
            <a:avLst/>
          </a:prstGeom>
          <a:solidFill>
            <a:srgbClr val="FF6600">
              <a:alpha val="1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25631" y="760020"/>
            <a:ext cx="8918369" cy="587828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Trigger corrections: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 bias correction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Jet patch trigger efficiency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Particle level corrections: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Detector effects: efficiency and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“Double* counting” of particle energies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 electrons: - double; hadrons: - showering corrections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towers matched to primary tracks are removed from the analysis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 level corrections: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Spectrum shift: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Unobserved energy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TPC tracking efficiency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BEMC calibration (dominant uncertainty in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Underlying event (dominant uncertainty in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Au+Au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Full assessment of jet energy scale uncertainties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driven correction scheme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Weak model dependence: only for single-particle response,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 response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dependence on quenching models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225631" y="760020"/>
            <a:ext cx="8918369" cy="587828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Trigger corrections: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 bias correction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Jet patch trigger efficiency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Particle level corrections: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Detector effects: efficiency and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“Double* counting” of particle energies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 electrons: - double; hadrons: - showering corrections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towers matched to primary tracks are removed from the analysis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 level corrections: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Spectrum shift: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Unobserved energy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TPC tracking efficiency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BEMC calibration (dominant uncertainty in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Underlying event (dominant uncertainty in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Au+Au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Full assessment of jet energy scale uncertainties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driven correction scheme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Weak model dependence: only for single-particle response,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 response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dependence on quenching models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1910-B335-3349-9D5C-29D751D2DAC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Double Bracket 6"/>
          <p:cNvSpPr/>
          <p:nvPr/>
        </p:nvSpPr>
        <p:spPr>
          <a:xfrm>
            <a:off x="990601" y="1219200"/>
            <a:ext cx="2514600" cy="317500"/>
          </a:xfrm>
          <a:prstGeom prst="bracketPair">
            <a:avLst/>
          </a:prstGeom>
          <a:solidFill>
            <a:srgbClr val="FF6600">
              <a:alpha val="1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0"/>
            <a:ext cx="8229600" cy="760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Systematic corrections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Left Arrow Callout 5"/>
          <p:cNvSpPr/>
          <p:nvPr/>
        </p:nvSpPr>
        <p:spPr>
          <a:xfrm>
            <a:off x="3505201" y="228600"/>
            <a:ext cx="5638799" cy="23241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69313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Jet patch trigger efficiency:</a:t>
            </a:r>
          </a:p>
          <a:p>
            <a:pPr algn="ctr"/>
            <a:r>
              <a:rPr lang="en-US" sz="1600" dirty="0" smtClean="0"/>
              <a:t>Patch 1x1 (in pseudo-rap. and azimuth) requesting ~7.5 </a:t>
            </a:r>
            <a:r>
              <a:rPr lang="en-US" sz="1600" dirty="0" err="1" smtClean="0"/>
              <a:t>GeV</a:t>
            </a:r>
            <a:r>
              <a:rPr lang="en-US" sz="1600" dirty="0" smtClean="0"/>
              <a:t> neutral energy (</a:t>
            </a:r>
            <a:r>
              <a:rPr lang="en-US" sz="1600" dirty="0" err="1" smtClean="0"/>
              <a:t>p+p</a:t>
            </a:r>
            <a:r>
              <a:rPr lang="en-US" sz="1600" dirty="0" smtClean="0"/>
              <a:t> only)</a:t>
            </a:r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Large bias </a:t>
            </a:r>
            <a:r>
              <a:rPr lang="en-US" sz="1600" dirty="0" smtClean="0"/>
              <a:t>at low jet-</a:t>
            </a:r>
            <a:r>
              <a:rPr lang="en-US" sz="1600" dirty="0" smtClean="0"/>
              <a:t>pt (x2 at 20 </a:t>
            </a:r>
            <a:r>
              <a:rPr lang="en-US" sz="1600" dirty="0" err="1" smtClean="0"/>
              <a:t>GeV/c</a:t>
            </a:r>
            <a:r>
              <a:rPr lang="en-US" sz="1600" dirty="0" smtClean="0"/>
              <a:t>), </a:t>
            </a:r>
            <a:r>
              <a:rPr lang="en-US" sz="1600" dirty="0" smtClean="0"/>
              <a:t>but persists up to 30 </a:t>
            </a:r>
            <a:r>
              <a:rPr lang="en-US" sz="1600" dirty="0" err="1" smtClean="0"/>
              <a:t>GeV/c</a:t>
            </a: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 txBox="1">
            <a:spLocks/>
          </p:cNvSpPr>
          <p:nvPr/>
        </p:nvSpPr>
        <p:spPr>
          <a:xfrm>
            <a:off x="225631" y="760020"/>
            <a:ext cx="8918369" cy="587828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Trigger corrections: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 bias correction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Jet patch trigger efficiency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Particle level corrections: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Detector effects: efficiency and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“Double* counting” of particle energies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 electrons: - double; hadrons: - showering corrections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towers matched to primary tracks are removed from the analysis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 level corrections: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Spectrum shift: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Unobserved energy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TPC tracking efficiency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BEMC calibration (dominant uncertainty in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Underlying event (dominant uncertainty in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Au+Au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Full assessment of jet energy scale uncertainties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driven correction scheme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Weak model dependence: only for single-particle response,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 response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dependence on quenching models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1910-B335-3349-9D5C-29D751D2DAC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Left Arrow Callout 5"/>
          <p:cNvSpPr/>
          <p:nvPr/>
        </p:nvSpPr>
        <p:spPr>
          <a:xfrm>
            <a:off x="4902200" y="723900"/>
            <a:ext cx="4241800" cy="23241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3959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buFontTx/>
              <a:buChar char="-"/>
            </a:pPr>
            <a:r>
              <a:rPr lang="en-US" sz="1600" dirty="0" smtClean="0"/>
              <a:t>Relevant constant for EMCAL (response of calorimeter)</a:t>
            </a:r>
          </a:p>
          <a:p>
            <a:pPr algn="ctr"/>
            <a:endParaRPr lang="en-US" sz="1600" dirty="0" smtClean="0"/>
          </a:p>
          <a:p>
            <a:pPr algn="ctr">
              <a:buFontTx/>
              <a:buChar char="-"/>
            </a:pPr>
            <a:r>
              <a:rPr lang="en-US" sz="1600" dirty="0" smtClean="0"/>
              <a:t>Dead/hot tower corrections/removal</a:t>
            </a:r>
          </a:p>
          <a:p>
            <a:pPr algn="ctr">
              <a:buFontTx/>
              <a:buChar char="-"/>
            </a:pPr>
            <a:endParaRPr lang="en-US" sz="1600" dirty="0" smtClean="0"/>
          </a:p>
          <a:p>
            <a:pPr algn="ctr">
              <a:buFontTx/>
              <a:buChar char="-"/>
            </a:pPr>
            <a:r>
              <a:rPr lang="en-US" sz="1600" dirty="0" smtClean="0"/>
              <a:t>High-pt track quality/applicability</a:t>
            </a:r>
            <a:endParaRPr lang="en-US" sz="1600" dirty="0" smtClean="0"/>
          </a:p>
        </p:txBody>
      </p:sp>
      <p:sp>
        <p:nvSpPr>
          <p:cNvPr id="7" name="Up Arrow Callout 6"/>
          <p:cNvSpPr/>
          <p:nvPr/>
        </p:nvSpPr>
        <p:spPr>
          <a:xfrm>
            <a:off x="965200" y="2044700"/>
            <a:ext cx="3733800" cy="3441700"/>
          </a:xfrm>
          <a:prstGeom prst="upArrowCallou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Calculate jet neutral energy fraction</a:t>
            </a:r>
          </a:p>
          <a:p>
            <a:pPr algn="ctr"/>
            <a:r>
              <a:rPr lang="en-US" sz="1600" dirty="0" smtClean="0"/>
              <a:t>(NEF)</a:t>
            </a:r>
          </a:p>
          <a:p>
            <a:pPr algn="ctr"/>
            <a:r>
              <a:rPr lang="en-US" sz="1600" dirty="0" smtClean="0"/>
              <a:t>and apply </a:t>
            </a:r>
            <a:r>
              <a:rPr lang="en-US" sz="1600" dirty="0" err="1" smtClean="0"/>
              <a:t>pT</a:t>
            </a:r>
            <a:r>
              <a:rPr lang="en-US" sz="1600" dirty="0" smtClean="0"/>
              <a:t> corrections according to the fraction of carried jet energy by charge particles</a:t>
            </a:r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- Different efficiencies in </a:t>
            </a:r>
            <a:r>
              <a:rPr lang="en-US" sz="1600" dirty="0" err="1" smtClean="0"/>
              <a:t>p+p</a:t>
            </a:r>
            <a:r>
              <a:rPr lang="en-US" sz="1600" dirty="0" smtClean="0"/>
              <a:t> and </a:t>
            </a:r>
            <a:r>
              <a:rPr lang="en-US" sz="1600" dirty="0" err="1" smtClean="0"/>
              <a:t>Au+Au</a:t>
            </a:r>
            <a:endParaRPr lang="en-US" sz="1600" dirty="0"/>
          </a:p>
        </p:txBody>
      </p:sp>
      <p:sp>
        <p:nvSpPr>
          <p:cNvPr id="9" name="Double Bracket 8"/>
          <p:cNvSpPr/>
          <p:nvPr/>
        </p:nvSpPr>
        <p:spPr>
          <a:xfrm>
            <a:off x="965200" y="1739900"/>
            <a:ext cx="3937000" cy="317500"/>
          </a:xfrm>
          <a:prstGeom prst="bracketPair">
            <a:avLst/>
          </a:prstGeom>
          <a:solidFill>
            <a:srgbClr val="FF6600">
              <a:alpha val="1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57200" y="0"/>
            <a:ext cx="8229600" cy="760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Systematic corrections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Jet </a:t>
            </a:r>
            <a:r>
              <a:rPr lang="en-US" dirty="0" smtClean="0"/>
              <a:t>quenching and its measurements</a:t>
            </a:r>
            <a:endParaRPr lang="en-US" dirty="0" smtClean="0"/>
          </a:p>
          <a:p>
            <a:r>
              <a:rPr lang="en-US" dirty="0" smtClean="0"/>
              <a:t>Full jet reconstruction in </a:t>
            </a:r>
            <a:r>
              <a:rPr lang="en-US" dirty="0" smtClean="0"/>
              <a:t>heavy-ion collisions?</a:t>
            </a:r>
          </a:p>
          <a:p>
            <a:r>
              <a:rPr lang="en-US" dirty="0" smtClean="0"/>
              <a:t>Recent measurements of jets at</a:t>
            </a:r>
            <a:r>
              <a:rPr lang="en-US" dirty="0" smtClean="0"/>
              <a:t> STAR/RHIC</a:t>
            </a:r>
            <a:endParaRPr lang="en-US" dirty="0" smtClean="0"/>
          </a:p>
          <a:p>
            <a:r>
              <a:rPr lang="en-US" dirty="0" smtClean="0"/>
              <a:t>Outlook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225631" y="760020"/>
            <a:ext cx="8918369" cy="587828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Trigger corrections: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 bias correction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Jet patch trigger efficiency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Particle level corrections: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Detector effects: efficiency and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“Double* counting” of particle energies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 electrons: - double; hadrons: - showering corrections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towers matched to primary tracks are removed from the analysis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 level corrections: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Spectrum shift: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Unobserved energy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TPC tracking efficiency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BEMC calibration (dominant uncertainty in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Underlying event (dominant uncertainty in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Au+Au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Full assessment of jet energy scale uncertainties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driven correction scheme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Weak model dependence: only for single-particle response,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 response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dependence on quenching models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1910-B335-3349-9D5C-29D751D2DAC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Double Bracket 6"/>
          <p:cNvSpPr/>
          <p:nvPr/>
        </p:nvSpPr>
        <p:spPr>
          <a:xfrm>
            <a:off x="965200" y="2057400"/>
            <a:ext cx="6210300" cy="723900"/>
          </a:xfrm>
          <a:prstGeom prst="bracketPair">
            <a:avLst/>
          </a:prstGeom>
          <a:solidFill>
            <a:srgbClr val="FF6600">
              <a:alpha val="1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Left Arrow Callout 5"/>
          <p:cNvSpPr/>
          <p:nvPr/>
        </p:nvSpPr>
        <p:spPr>
          <a:xfrm>
            <a:off x="5410200" y="1028700"/>
            <a:ext cx="3733800" cy="2324100"/>
          </a:xfrm>
          <a:prstGeom prst="leftArrowCallout">
            <a:avLst>
              <a:gd name="adj1" fmla="val 25000"/>
              <a:gd name="adj2" fmla="val 25546"/>
              <a:gd name="adj3" fmla="val 24454"/>
              <a:gd name="adj4" fmla="val 7858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Several possibilities:</a:t>
            </a:r>
          </a:p>
          <a:p>
            <a:pPr algn="ctr"/>
            <a:r>
              <a:rPr lang="en-US" dirty="0" smtClean="0"/>
              <a:t>MIP, constant E-fraction, complete removal of the “matched energy”</a:t>
            </a:r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Minimize the effect.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0"/>
            <a:ext cx="8229600" cy="760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Systematic corrections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225631" y="760020"/>
            <a:ext cx="8918369" cy="587828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Trigger corrections: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 bias correction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Jet patch trigger efficiency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Particle level corrections: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Detector effects: efficiency and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“Double* counting” of particle energies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 electrons: - double; hadrons: - showering corrections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towers matched to primary tracks are removed from the analysis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 level corrections: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Spectrum shift: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Unobserved energy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TPC tracking efficiency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BEMC calibration (dominant uncertainty in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Underlying event (dominant uncertainty in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Au+Au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Full assessment of jet energy scale uncertainties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driven correction scheme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Weak model dependence: only for single-particle response,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 response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dependence on quenching models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1910-B335-3349-9D5C-29D751D2DAC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Left Arrow Callout 5"/>
          <p:cNvSpPr/>
          <p:nvPr/>
        </p:nvSpPr>
        <p:spPr>
          <a:xfrm>
            <a:off x="3695700" y="2324100"/>
            <a:ext cx="5448300" cy="2324100"/>
          </a:xfrm>
          <a:prstGeom prst="left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Energy scale correction -&gt; “Shift”</a:t>
            </a:r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Estimate the unobserved jet energy and apply “average” correction</a:t>
            </a:r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#neutron ~ #proton (?)</a:t>
            </a:r>
          </a:p>
        </p:txBody>
      </p:sp>
      <p:sp>
        <p:nvSpPr>
          <p:cNvPr id="8" name="Double Bracket 7"/>
          <p:cNvSpPr/>
          <p:nvPr/>
        </p:nvSpPr>
        <p:spPr>
          <a:xfrm>
            <a:off x="1624115" y="3263900"/>
            <a:ext cx="2071585" cy="317500"/>
          </a:xfrm>
          <a:prstGeom prst="bracketPair">
            <a:avLst/>
          </a:prstGeom>
          <a:solidFill>
            <a:srgbClr val="FF6600">
              <a:alpha val="1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57200" y="0"/>
            <a:ext cx="8229600" cy="760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Systematic corrections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225631" y="760020"/>
            <a:ext cx="8918369" cy="587828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Trigger corrections: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 bias correction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Jet patch trigger efficiency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Particle level corrections: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Detector effects: efficiency and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“Double* counting” of particle energies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 electrons: - double; hadrons: - showering corrections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towers matched to primary tracks are removed from the analysis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 level corrections: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Spectrum shift: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Unobserved energy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TPC tracking efficiency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BEMC calibration (dominant uncertainty in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Underlying event (dominant uncertainty in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Au+Au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Full assessment of jet energy scale uncertainties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driven correction scheme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Weak model dependence: only for single-particle response,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 response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dependence on quenching models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1910-B335-3349-9D5C-29D751D2DAC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Left Arrow Callout 5"/>
          <p:cNvSpPr/>
          <p:nvPr/>
        </p:nvSpPr>
        <p:spPr>
          <a:xfrm>
            <a:off x="3886200" y="2476500"/>
            <a:ext cx="5257800" cy="2324100"/>
          </a:xfrm>
          <a:prstGeom prst="left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Energy scale correction -&gt; “Shift”</a:t>
            </a:r>
          </a:p>
          <a:p>
            <a:pPr algn="ctr"/>
            <a:endParaRPr lang="en-US" sz="1600" dirty="0" smtClean="0"/>
          </a:p>
          <a:p>
            <a:pPr algn="ctr"/>
            <a:r>
              <a:rPr lang="en-US" sz="1600" dirty="0" smtClean="0"/>
              <a:t>TPC inefficiencies – averaged correction </a:t>
            </a:r>
          </a:p>
          <a:p>
            <a:pPr algn="ctr"/>
            <a:endParaRPr lang="en-US" sz="1600" dirty="0" smtClean="0"/>
          </a:p>
        </p:txBody>
      </p:sp>
      <p:sp>
        <p:nvSpPr>
          <p:cNvPr id="7" name="Double Bracket 6"/>
          <p:cNvSpPr/>
          <p:nvPr/>
        </p:nvSpPr>
        <p:spPr>
          <a:xfrm>
            <a:off x="1600200" y="3492500"/>
            <a:ext cx="2209800" cy="317500"/>
          </a:xfrm>
          <a:prstGeom prst="bracketPair">
            <a:avLst/>
          </a:prstGeom>
          <a:solidFill>
            <a:srgbClr val="FF6600">
              <a:alpha val="1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0"/>
            <a:ext cx="8229600" cy="760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Systematic corrections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225631" y="760020"/>
            <a:ext cx="8918369" cy="587828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Trigger corrections: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 bias correction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Jet patch trigger efficiency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Particle level corrections: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Detector effects: efficiency and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“Double* counting” of particle energies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 electrons: - double; hadrons: - showering corrections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towers matched to primary tracks are removed from the analysis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 level corrections: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Spectrum shift: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Unobserved energy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TPC tracking efficiency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BEMC calibration (dominant uncertainty in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Underlying event (dominant uncertainty in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Au+Au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Full assessment of jet energy scale uncertainties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driven correction scheme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Weak model dependence: only for single-particle response,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 response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dependence on quenching models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1910-B335-3349-9D5C-29D751D2DACC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7" name="Double Bracket 6"/>
          <p:cNvSpPr/>
          <p:nvPr/>
        </p:nvSpPr>
        <p:spPr>
          <a:xfrm>
            <a:off x="1395515" y="3721100"/>
            <a:ext cx="4382985" cy="317500"/>
          </a:xfrm>
          <a:prstGeom prst="bracketPair">
            <a:avLst/>
          </a:prstGeom>
          <a:solidFill>
            <a:srgbClr val="FF6600">
              <a:alpha val="1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Left Arrow Callout 5"/>
          <p:cNvSpPr/>
          <p:nvPr/>
        </p:nvSpPr>
        <p:spPr>
          <a:xfrm>
            <a:off x="5029200" y="2705100"/>
            <a:ext cx="4114800" cy="23241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8262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5% uncertainty on calibration translates to</a:t>
            </a:r>
            <a:r>
              <a:rPr lang="en-US" dirty="0" smtClean="0"/>
              <a:t> large </a:t>
            </a:r>
            <a:r>
              <a:rPr lang="en-US" dirty="0" smtClean="0"/>
              <a:t>uncertainty on </a:t>
            </a:r>
            <a:r>
              <a:rPr lang="en-US" dirty="0" err="1" smtClean="0"/>
              <a:t>x</a:t>
            </a:r>
            <a:r>
              <a:rPr lang="en-US" dirty="0" smtClean="0"/>
              <a:t>-section</a:t>
            </a:r>
            <a:r>
              <a:rPr lang="en-US" dirty="0" smtClean="0"/>
              <a:t>!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Ongoing very a</a:t>
            </a:r>
            <a:r>
              <a:rPr lang="en-US" dirty="0" smtClean="0"/>
              <a:t>ctive work to reduce it. </a:t>
            </a:r>
            <a:endParaRPr lang="en-US" dirty="0" smtClean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0"/>
            <a:ext cx="8229600" cy="760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Systematic corrections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225631" y="760020"/>
            <a:ext cx="8918369" cy="587828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Trigger corrections: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 bias correction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Jet patch trigger efficiency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Particle level corrections: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Detector effects: efficiency and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“Double* counting” of particle energies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 electrons: - double; hadrons: - showering corrections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towers matched to primary tracks are removed from the analysis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 level corrections: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Spectrum shift: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Unobserved energy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TPC tracking efficiency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BEMC calibration (dominant uncertainty in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Underlying event (dominant uncertainty in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Au+Au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Full assessment of jet energy scale uncertainties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driven correction scheme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Weak model dependence: only for single-particle response,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 response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dependence on quenching models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1910-B335-3349-9D5C-29D751D2DACC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7" name="Double Bracket 6"/>
          <p:cNvSpPr/>
          <p:nvPr/>
        </p:nvSpPr>
        <p:spPr>
          <a:xfrm>
            <a:off x="1395515" y="4000500"/>
            <a:ext cx="2490685" cy="317500"/>
          </a:xfrm>
          <a:prstGeom prst="bracketPair">
            <a:avLst/>
          </a:prstGeom>
          <a:solidFill>
            <a:srgbClr val="FF6600">
              <a:alpha val="1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Left Arrow Callout 5"/>
          <p:cNvSpPr/>
          <p:nvPr/>
        </p:nvSpPr>
        <p:spPr>
          <a:xfrm>
            <a:off x="3886200" y="2984500"/>
            <a:ext cx="5257800" cy="2324100"/>
          </a:xfrm>
          <a:prstGeom prst="leftArrow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Studies with </a:t>
            </a:r>
            <a:r>
              <a:rPr lang="en-US" dirty="0" err="1" smtClean="0"/>
              <a:t>di</a:t>
            </a:r>
            <a:r>
              <a:rPr lang="en-US" dirty="0" smtClean="0"/>
              <a:t>-jets in </a:t>
            </a:r>
            <a:r>
              <a:rPr lang="en-US" dirty="0" err="1" smtClean="0"/>
              <a:t>p+p</a:t>
            </a:r>
            <a:r>
              <a:rPr lang="en-US" dirty="0" smtClean="0"/>
              <a:t> (benchmarked with </a:t>
            </a:r>
            <a:r>
              <a:rPr lang="en-US" dirty="0" err="1" smtClean="0"/>
              <a:t>Pythia</a:t>
            </a:r>
            <a:r>
              <a:rPr lang="en-US" dirty="0" smtClean="0"/>
              <a:t> detector/particle jets)</a:t>
            </a:r>
          </a:p>
          <a:p>
            <a:pPr algn="ctr"/>
            <a:r>
              <a:rPr lang="en-US" dirty="0" smtClean="0"/>
              <a:t>- Correction by unfolding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0"/>
            <a:ext cx="8229600" cy="760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Systematic corrections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 txBox="1">
            <a:spLocks/>
          </p:cNvSpPr>
          <p:nvPr/>
        </p:nvSpPr>
        <p:spPr>
          <a:xfrm>
            <a:off x="225631" y="760020"/>
            <a:ext cx="8918369" cy="587828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Trigger corrections: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 bias correction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Jet patch trigger efficiency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Particle level corrections: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Detector effects: efficiency and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“Double* counting” of particle energies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 electrons: - double; hadrons: - showering corrections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towers matched to primary tracks are removed from the analysis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 level corrections: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Spectrum shift: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Unobserved energy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TPC tracking efficiency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BEMC calibration (dominant uncertainty in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Underlying event (dominant uncertainty in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Au+Au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Full assessment of jet energy scale uncertainties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driven correction scheme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Weak model dependence: only for single-particle response,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 response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dependence on quenching models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1910-B335-3349-9D5C-29D751D2DACC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7" name="Double Bracket 6"/>
          <p:cNvSpPr/>
          <p:nvPr/>
        </p:nvSpPr>
        <p:spPr>
          <a:xfrm>
            <a:off x="1395515" y="4210050"/>
            <a:ext cx="4382985" cy="317500"/>
          </a:xfrm>
          <a:prstGeom prst="bracketPair">
            <a:avLst/>
          </a:prstGeom>
          <a:solidFill>
            <a:srgbClr val="FF6600">
              <a:alpha val="18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Left Arrow Callout 5"/>
          <p:cNvSpPr/>
          <p:nvPr/>
        </p:nvSpPr>
        <p:spPr>
          <a:xfrm>
            <a:off x="5778500" y="3225800"/>
            <a:ext cx="3365500" cy="2324100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78504"/>
            </a:avLst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Background subtraction -&gt; smearing – correction by unfolding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0"/>
            <a:ext cx="8229600" cy="760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Systematic corrections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201910-B335-3349-9D5C-29D751D2DACC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225631" y="760020"/>
            <a:ext cx="8918369" cy="5878285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Trigger corrections: 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 bias correction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Jet patch trigger efficiency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Particle level corrections: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Detector effects: efficiency and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“Double* counting” of particle energies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 electrons: - double; hadrons: - showering corrections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All towers matched to primary tracks are removed from the analysis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 level corrections: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Spectrum shift: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Unobserved energy</a:t>
            </a:r>
          </a:p>
          <a:p>
            <a:pPr marL="1600200" marR="0" lvl="3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TPC tracking efficiency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BEMC calibration (dominant uncertainty in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Jet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pT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resolution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Underlying event (dominant uncertainty in </a:t>
            </a:r>
            <a:r>
              <a:rPr kumimoji="0" lang="en-US" sz="29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Au+Au</a:t>
            </a:r>
            <a:r>
              <a:rPr kumimoji="0" lang="en-US" sz="29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1143000" marR="0" lvl="2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Full assessment of jet energy scale uncertainties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driven correction scheme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Weak model dependence: only for single-particle response,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p+p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trigger response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dependence on quenching models</a:t>
            </a: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0"/>
            <a:ext cx="8229600" cy="7600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Systematic corrections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What is a “jet” in HI collisions?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7" name="Group 26"/>
          <p:cNvGrpSpPr/>
          <p:nvPr/>
        </p:nvGrpSpPr>
        <p:grpSpPr>
          <a:xfrm>
            <a:off x="3657600" y="3600450"/>
            <a:ext cx="1894202" cy="1745275"/>
            <a:chOff x="738981" y="2595700"/>
            <a:chExt cx="3328988" cy="2497002"/>
          </a:xfrm>
        </p:grpSpPr>
        <p:sp>
          <p:nvSpPr>
            <p:cNvPr id="8" name="Rounded Rectangle 7"/>
            <p:cNvSpPr/>
            <p:nvPr/>
          </p:nvSpPr>
          <p:spPr bwMode="auto">
            <a:xfrm>
              <a:off x="1139542" y="3292548"/>
              <a:ext cx="2533278" cy="1215415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1009631" y="3292548"/>
              <a:ext cx="389735" cy="1215415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3412997" y="3292548"/>
              <a:ext cx="389735" cy="1215415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 rot="5400000">
              <a:off x="1745524" y="4399031"/>
              <a:ext cx="1192079" cy="19526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 bwMode="auto">
            <a:xfrm rot="5400000" flipH="1" flipV="1">
              <a:off x="2497931" y="2941774"/>
              <a:ext cx="303213" cy="333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 bwMode="auto">
            <a:xfrm rot="5400000" flipH="1" flipV="1">
              <a:off x="2592388" y="2928280"/>
              <a:ext cx="222250" cy="1412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 bwMode="auto">
            <a:xfrm rot="16200000" flipV="1">
              <a:off x="2493168" y="2970349"/>
              <a:ext cx="182563" cy="9683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 bwMode="auto">
            <a:xfrm rot="5400000" flipH="1" flipV="1">
              <a:off x="2452687" y="2786993"/>
              <a:ext cx="484187" cy="10160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 bwMode="auto">
            <a:xfrm rot="5400000" flipH="1" flipV="1">
              <a:off x="2139951" y="3409292"/>
              <a:ext cx="792162" cy="1936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Striped Right Arrow 16"/>
            <p:cNvSpPr/>
            <p:nvPr/>
          </p:nvSpPr>
          <p:spPr bwMode="auto">
            <a:xfrm rot="10800000">
              <a:off x="738981" y="3651386"/>
              <a:ext cx="465138" cy="500063"/>
            </a:xfrm>
            <a:prstGeom prst="stripedRightArrow">
              <a:avLst>
                <a:gd name="adj1" fmla="val 26923"/>
                <a:gd name="adj2" fmla="val 5000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Sun 17"/>
            <p:cNvSpPr/>
            <p:nvPr/>
          </p:nvSpPr>
          <p:spPr bwMode="auto">
            <a:xfrm>
              <a:off x="2294731" y="3768861"/>
              <a:ext cx="260350" cy="263525"/>
            </a:xfrm>
            <a:prstGeom prst="sun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9" name="Straight Arrow Connector 18"/>
            <p:cNvCxnSpPr/>
            <p:nvPr/>
          </p:nvCxnSpPr>
          <p:spPr bwMode="auto">
            <a:xfrm rot="10800000" flipV="1">
              <a:off x="2439194" y="3900624"/>
              <a:ext cx="973137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0" name="Lightning Bolt 19"/>
            <p:cNvSpPr/>
            <p:nvPr/>
          </p:nvSpPr>
          <p:spPr bwMode="auto">
            <a:xfrm>
              <a:off x="2401094" y="3368811"/>
              <a:ext cx="111125" cy="238125"/>
            </a:xfrm>
            <a:prstGeom prst="lightningBol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Lightning Bolt 20"/>
            <p:cNvSpPr/>
            <p:nvPr/>
          </p:nvSpPr>
          <p:spPr bwMode="auto">
            <a:xfrm flipH="1">
              <a:off x="2491581" y="3530736"/>
              <a:ext cx="282575" cy="196850"/>
            </a:xfrm>
            <a:prstGeom prst="lightningBol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Lightning Bolt 21"/>
            <p:cNvSpPr/>
            <p:nvPr/>
          </p:nvSpPr>
          <p:spPr bwMode="auto">
            <a:xfrm rot="6916415" flipH="1">
              <a:off x="2406650" y="4052230"/>
              <a:ext cx="103188" cy="171450"/>
            </a:xfrm>
            <a:prstGeom prst="lightningBol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Lightning Bolt 22"/>
            <p:cNvSpPr/>
            <p:nvPr/>
          </p:nvSpPr>
          <p:spPr bwMode="auto">
            <a:xfrm rot="10800000" flipH="1">
              <a:off x="2077244" y="4270511"/>
              <a:ext cx="279400" cy="196850"/>
            </a:xfrm>
            <a:prstGeom prst="lightningBol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Lightning Bolt 23"/>
            <p:cNvSpPr/>
            <p:nvPr/>
          </p:nvSpPr>
          <p:spPr bwMode="auto">
            <a:xfrm rot="6916415" flipH="1">
              <a:off x="2383631" y="4300674"/>
              <a:ext cx="101600" cy="171450"/>
            </a:xfrm>
            <a:prstGeom prst="lightningBol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Striped Right Arrow 24"/>
            <p:cNvSpPr/>
            <p:nvPr/>
          </p:nvSpPr>
          <p:spPr bwMode="auto">
            <a:xfrm>
              <a:off x="3602831" y="3649799"/>
              <a:ext cx="465138" cy="501650"/>
            </a:xfrm>
            <a:prstGeom prst="stripedRightArrow">
              <a:avLst>
                <a:gd name="adj1" fmla="val 26923"/>
                <a:gd name="adj2" fmla="val 5000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26" name="Straight Arrow Connector 25"/>
            <p:cNvCxnSpPr>
              <a:stCxn id="9" idx="6"/>
            </p:cNvCxnSpPr>
            <p:nvPr/>
          </p:nvCxnSpPr>
          <p:spPr bwMode="auto">
            <a:xfrm>
              <a:off x="1399381" y="3900624"/>
              <a:ext cx="1039813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5400000">
              <a:off x="2039599" y="4704693"/>
              <a:ext cx="343576" cy="2174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16200000" flipH="1">
              <a:off x="2196370" y="4755101"/>
              <a:ext cx="343576" cy="6587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What is a jet?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981200"/>
            <a:ext cx="4572000" cy="3794126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lvl="1">
              <a:lnSpc>
                <a:spcPct val="151000"/>
              </a:lnSpc>
              <a:buSzPct val="116000"/>
              <a:buFont typeface="Courier New"/>
              <a:buChar char="o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GB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Direct indication of fragmenting </a:t>
            </a:r>
            <a:r>
              <a:rPr lang="en-GB" dirty="0" err="1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parton</a:t>
            </a:r>
            <a:endParaRPr lang="en-GB" dirty="0" smtClean="0">
              <a:solidFill>
                <a:srgbClr val="000000"/>
              </a:solidFill>
              <a:ea typeface="DejaVu LGC Sans" charset="0"/>
              <a:cs typeface="DejaVu LGC Sans" charset="0"/>
            </a:endParaRPr>
          </a:p>
          <a:p>
            <a:pPr lvl="1">
              <a:lnSpc>
                <a:spcPct val="151000"/>
              </a:lnSpc>
              <a:buSzPct val="116000"/>
              <a:buFont typeface="Courier New"/>
              <a:buChar char="o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GB" b="1" dirty="0">
                <a:solidFill>
                  <a:srgbClr val="000000"/>
                </a:solidFill>
                <a:ea typeface="DejaVu LGC Sans" charset="0"/>
                <a:cs typeface="DejaVu LGC Sans" charset="0"/>
              </a:rPr>
              <a:t>G</a:t>
            </a:r>
            <a:r>
              <a:rPr lang="en-GB" b="1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ood assumption</a:t>
            </a:r>
            <a:r>
              <a:rPr lang="en-GB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: approximate </a:t>
            </a:r>
            <a:r>
              <a:rPr lang="en-GB" dirty="0" err="1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parton</a:t>
            </a:r>
            <a:r>
              <a:rPr lang="en-GB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/jet energy by reconstructing energy of individual particles/constituents</a:t>
            </a:r>
          </a:p>
          <a:p>
            <a:pPr lvl="1">
              <a:lnSpc>
                <a:spcPct val="151000"/>
              </a:lnSpc>
              <a:buSzPct val="116000"/>
              <a:buFont typeface="Courier New"/>
              <a:buChar char="o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GB" dirty="0">
                <a:solidFill>
                  <a:srgbClr val="000000"/>
                </a:solidFill>
                <a:ea typeface="DejaVu LGC Sans" charset="0"/>
                <a:cs typeface="DejaVu LGC Sans" charset="0"/>
              </a:rPr>
              <a:t>J</a:t>
            </a:r>
            <a:r>
              <a:rPr lang="en-GB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ets (unlike single hadrons) are objects which are “better” understood/calculable within </a:t>
            </a:r>
            <a:r>
              <a:rPr lang="en-GB" dirty="0" err="1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pQCD</a:t>
            </a:r>
            <a:endParaRPr lang="en-GB" dirty="0" smtClean="0">
              <a:solidFill>
                <a:srgbClr val="000000"/>
              </a:solidFill>
              <a:ea typeface="DejaVu LGC Sans" charset="0"/>
              <a:cs typeface="DejaVu LGC Sans" charset="0"/>
            </a:endParaRPr>
          </a:p>
          <a:p>
            <a:pPr>
              <a:buFont typeface="Courier New"/>
              <a:buChar char="o"/>
            </a:pPr>
            <a:endParaRPr lang="en-US" dirty="0"/>
          </a:p>
        </p:txBody>
      </p:sp>
      <p:pic>
        <p:nvPicPr>
          <p:cNvPr id="6" name="Content Placeholder 5" descr="jetfrag.pn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12001" b="-12001"/>
          <a:stretch>
            <a:fillRect/>
          </a:stretch>
        </p:blipFill>
        <p:spPr>
          <a:xfrm>
            <a:off x="5181600" y="1973200"/>
            <a:ext cx="3569776" cy="4000563"/>
          </a:xfrm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4114800" y="5943600"/>
            <a:ext cx="5029200" cy="914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>
            <a:prstTxWarp prst="textNoShape">
              <a:avLst/>
            </a:prstTxWarp>
          </a:bodyPr>
          <a:lstStyle/>
          <a:p>
            <a:pPr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GB" sz="1200" dirty="0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S.D </a:t>
            </a:r>
            <a:r>
              <a:rPr lang="en-GB" sz="1200" dirty="0" err="1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Drell</a:t>
            </a:r>
            <a:r>
              <a:rPr lang="en-GB" sz="1200" dirty="0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, </a:t>
            </a:r>
            <a:r>
              <a:rPr lang="en-GB" sz="1200" dirty="0" err="1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D.J.Levy</a:t>
            </a:r>
            <a:r>
              <a:rPr lang="en-GB" sz="1200" dirty="0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 and T.M. Yan, Phys. Rev. </a:t>
            </a:r>
            <a:r>
              <a:rPr lang="en-GB" sz="1200" b="1" dirty="0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187</a:t>
            </a:r>
            <a:r>
              <a:rPr lang="en-GB" sz="1200" dirty="0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, 2159 (1969)‏</a:t>
            </a:r>
          </a:p>
          <a:p>
            <a:pPr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GB" sz="1200" dirty="0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N. </a:t>
            </a:r>
            <a:r>
              <a:rPr lang="en-GB" sz="1200" dirty="0" err="1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Cabibbo</a:t>
            </a:r>
            <a:r>
              <a:rPr lang="en-GB" sz="1200" dirty="0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, G. </a:t>
            </a:r>
            <a:r>
              <a:rPr lang="en-GB" sz="1200" dirty="0" err="1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Parisi</a:t>
            </a:r>
            <a:r>
              <a:rPr lang="en-GB" sz="1200" dirty="0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 and M. </a:t>
            </a:r>
            <a:r>
              <a:rPr lang="en-GB" sz="1200" dirty="0" err="1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Testa</a:t>
            </a:r>
            <a:r>
              <a:rPr lang="en-GB" sz="1200" dirty="0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, </a:t>
            </a:r>
            <a:r>
              <a:rPr lang="en-GB" sz="1200" dirty="0" err="1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Lett</a:t>
            </a:r>
            <a:r>
              <a:rPr lang="en-GB" sz="1200" dirty="0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. </a:t>
            </a:r>
            <a:r>
              <a:rPr lang="en-GB" sz="1200" dirty="0" err="1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Nuovo</a:t>
            </a:r>
            <a:r>
              <a:rPr lang="en-GB" sz="1200" dirty="0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 </a:t>
            </a:r>
            <a:r>
              <a:rPr lang="en-GB" sz="1200" dirty="0" err="1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Cimento</a:t>
            </a:r>
            <a:r>
              <a:rPr lang="en-GB" sz="1200" dirty="0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 </a:t>
            </a:r>
            <a:r>
              <a:rPr lang="en-GB" sz="1200" b="1" dirty="0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4</a:t>
            </a:r>
            <a:r>
              <a:rPr lang="en-GB" sz="1200" dirty="0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,35 (1970)‏</a:t>
            </a:r>
          </a:p>
          <a:p>
            <a:pPr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GB" sz="1200" dirty="0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J.D. </a:t>
            </a:r>
            <a:r>
              <a:rPr lang="en-GB" sz="1200" dirty="0" err="1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Bjorken</a:t>
            </a:r>
            <a:r>
              <a:rPr lang="en-GB" sz="1200" dirty="0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 and S.D. Brodsky, Phys. Rev. D 1, 1416 (1970)‏</a:t>
            </a:r>
          </a:p>
          <a:p>
            <a:pPr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GB" sz="1200" dirty="0" err="1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Sterman</a:t>
            </a:r>
            <a:r>
              <a:rPr lang="en-GB" sz="1200" dirty="0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 and Weinberg, Phys. Rev. </a:t>
            </a:r>
            <a:r>
              <a:rPr lang="en-GB" sz="1200" dirty="0" err="1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Lett</a:t>
            </a:r>
            <a:r>
              <a:rPr lang="en-GB" sz="1200" dirty="0">
                <a:solidFill>
                  <a:srgbClr val="000000"/>
                </a:solidFill>
                <a:latin typeface="utopia" pitchFamily="16" charset="0"/>
                <a:ea typeface="ArialMT" pitchFamily="32" charset="0"/>
                <a:cs typeface="ArialMT" pitchFamily="32" charset="0"/>
              </a:rPr>
              <a:t>. 39, 1436 (1977) ...</a:t>
            </a:r>
          </a:p>
        </p:txBody>
      </p:sp>
      <p:sp>
        <p:nvSpPr>
          <p:cNvPr id="8" name="Rectangle 7"/>
          <p:cNvSpPr/>
          <p:nvPr/>
        </p:nvSpPr>
        <p:spPr>
          <a:xfrm>
            <a:off x="228600" y="1034225"/>
            <a:ext cx="4572000" cy="7668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01000"/>
              </a:lnSpc>
              <a:buSzPct val="116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GB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A spray of collimated showers/particles</a:t>
            </a:r>
          </a:p>
          <a:p>
            <a:pPr lvl="1">
              <a:lnSpc>
                <a:spcPct val="151000"/>
              </a:lnSpc>
              <a:buSzPct val="116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GB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- Hardly ever better defined...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9050" y="1453108"/>
            <a:ext cx="3892550" cy="52809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1034224"/>
            <a:ext cx="3722175" cy="413575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jet in HI Collision?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29</a:t>
            </a:fld>
            <a:endParaRPr lang="en-US"/>
          </a:p>
        </p:txBody>
      </p:sp>
      <p:grpSp>
        <p:nvGrpSpPr>
          <p:cNvPr id="72" name="Group 71"/>
          <p:cNvGrpSpPr/>
          <p:nvPr/>
        </p:nvGrpSpPr>
        <p:grpSpPr>
          <a:xfrm>
            <a:off x="990600" y="2465459"/>
            <a:ext cx="2667000" cy="3097142"/>
            <a:chOff x="990600" y="2465459"/>
            <a:chExt cx="2667000" cy="3097142"/>
          </a:xfrm>
        </p:grpSpPr>
        <p:sp>
          <p:nvSpPr>
            <p:cNvPr id="43" name="Isosceles Triangle 42"/>
            <p:cNvSpPr/>
            <p:nvPr/>
          </p:nvSpPr>
          <p:spPr>
            <a:xfrm rot="11612421">
              <a:off x="1807652" y="2465459"/>
              <a:ext cx="1148171" cy="1046327"/>
            </a:xfrm>
            <a:prstGeom prst="triangl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990600" y="3505200"/>
              <a:ext cx="2667000" cy="152400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Sun 7"/>
            <p:cNvSpPr/>
            <p:nvPr/>
          </p:nvSpPr>
          <p:spPr>
            <a:xfrm>
              <a:off x="2057400" y="4495800"/>
              <a:ext cx="152400" cy="152400"/>
            </a:xfrm>
            <a:prstGeom prst="sun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Arrow Connector 9"/>
            <p:cNvCxnSpPr>
              <a:stCxn id="8" idx="0"/>
            </p:cNvCxnSpPr>
            <p:nvPr/>
          </p:nvCxnSpPr>
          <p:spPr>
            <a:xfrm rot="5400000" flipH="1" flipV="1">
              <a:off x="1333500" y="3390900"/>
              <a:ext cx="190500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>
              <a:stCxn id="8" idx="2"/>
            </p:cNvCxnSpPr>
            <p:nvPr/>
          </p:nvCxnSpPr>
          <p:spPr>
            <a:xfrm rot="5400000">
              <a:off x="1589617" y="5018617"/>
              <a:ext cx="914400" cy="17356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Freeform 22"/>
            <p:cNvSpPr/>
            <p:nvPr/>
          </p:nvSpPr>
          <p:spPr>
            <a:xfrm>
              <a:off x="2106083" y="2832100"/>
              <a:ext cx="294217" cy="1676400"/>
            </a:xfrm>
            <a:custGeom>
              <a:avLst/>
              <a:gdLst>
                <a:gd name="connsiteX0" fmla="*/ 14817 w 294217"/>
                <a:gd name="connsiteY0" fmla="*/ 1676400 h 1676400"/>
                <a:gd name="connsiteX1" fmla="*/ 141817 w 294217"/>
                <a:gd name="connsiteY1" fmla="*/ 1511300 h 1676400"/>
                <a:gd name="connsiteX2" fmla="*/ 2117 w 294217"/>
                <a:gd name="connsiteY2" fmla="*/ 1358900 h 1676400"/>
                <a:gd name="connsiteX3" fmla="*/ 129117 w 294217"/>
                <a:gd name="connsiteY3" fmla="*/ 1168400 h 1676400"/>
                <a:gd name="connsiteX4" fmla="*/ 91017 w 294217"/>
                <a:gd name="connsiteY4" fmla="*/ 965200 h 1676400"/>
                <a:gd name="connsiteX5" fmla="*/ 205317 w 294217"/>
                <a:gd name="connsiteY5" fmla="*/ 876300 h 1676400"/>
                <a:gd name="connsiteX6" fmla="*/ 205317 w 294217"/>
                <a:gd name="connsiteY6" fmla="*/ 520700 h 1676400"/>
                <a:gd name="connsiteX7" fmla="*/ 294217 w 294217"/>
                <a:gd name="connsiteY7" fmla="*/ 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4217" h="1676400">
                  <a:moveTo>
                    <a:pt x="14817" y="1676400"/>
                  </a:moveTo>
                  <a:cubicBezTo>
                    <a:pt x="79375" y="1620308"/>
                    <a:pt x="143934" y="1564217"/>
                    <a:pt x="141817" y="1511300"/>
                  </a:cubicBezTo>
                  <a:cubicBezTo>
                    <a:pt x="139700" y="1458383"/>
                    <a:pt x="4234" y="1416050"/>
                    <a:pt x="2117" y="1358900"/>
                  </a:cubicBezTo>
                  <a:cubicBezTo>
                    <a:pt x="0" y="1301750"/>
                    <a:pt x="114300" y="1234017"/>
                    <a:pt x="129117" y="1168400"/>
                  </a:cubicBezTo>
                  <a:cubicBezTo>
                    <a:pt x="143934" y="1102783"/>
                    <a:pt x="78317" y="1013883"/>
                    <a:pt x="91017" y="965200"/>
                  </a:cubicBezTo>
                  <a:cubicBezTo>
                    <a:pt x="103717" y="916517"/>
                    <a:pt x="186267" y="950383"/>
                    <a:pt x="205317" y="876300"/>
                  </a:cubicBezTo>
                  <a:cubicBezTo>
                    <a:pt x="224367" y="802217"/>
                    <a:pt x="190500" y="666750"/>
                    <a:pt x="205317" y="520700"/>
                  </a:cubicBezTo>
                  <a:cubicBezTo>
                    <a:pt x="220134" y="374650"/>
                    <a:pt x="294217" y="0"/>
                    <a:pt x="294217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2501900" y="3416300"/>
              <a:ext cx="254000" cy="304800"/>
            </a:xfrm>
            <a:custGeom>
              <a:avLst/>
              <a:gdLst>
                <a:gd name="connsiteX0" fmla="*/ 0 w 254000"/>
                <a:gd name="connsiteY0" fmla="*/ 304800 h 304800"/>
                <a:gd name="connsiteX1" fmla="*/ 127000 w 254000"/>
                <a:gd name="connsiteY1" fmla="*/ 215900 h 304800"/>
                <a:gd name="connsiteX2" fmla="*/ 127000 w 254000"/>
                <a:gd name="connsiteY2" fmla="*/ 215900 h 304800"/>
                <a:gd name="connsiteX3" fmla="*/ 190500 w 254000"/>
                <a:gd name="connsiteY3" fmla="*/ 76200 h 304800"/>
                <a:gd name="connsiteX4" fmla="*/ 254000 w 254000"/>
                <a:gd name="connsiteY4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000" h="304800">
                  <a:moveTo>
                    <a:pt x="0" y="304800"/>
                  </a:moveTo>
                  <a:lnTo>
                    <a:pt x="127000" y="215900"/>
                  </a:lnTo>
                  <a:lnTo>
                    <a:pt x="127000" y="215900"/>
                  </a:lnTo>
                  <a:cubicBezTo>
                    <a:pt x="137583" y="192617"/>
                    <a:pt x="169333" y="112183"/>
                    <a:pt x="190500" y="76200"/>
                  </a:cubicBezTo>
                  <a:cubicBezTo>
                    <a:pt x="211667" y="40217"/>
                    <a:pt x="254000" y="0"/>
                    <a:pt x="254000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 27"/>
            <p:cNvSpPr/>
            <p:nvPr/>
          </p:nvSpPr>
          <p:spPr>
            <a:xfrm flipH="1">
              <a:off x="2438400" y="3416300"/>
              <a:ext cx="45719" cy="292100"/>
            </a:xfrm>
            <a:custGeom>
              <a:avLst/>
              <a:gdLst>
                <a:gd name="connsiteX0" fmla="*/ 0 w 76200"/>
                <a:gd name="connsiteY0" fmla="*/ 266700 h 266700"/>
                <a:gd name="connsiteX1" fmla="*/ 12700 w 76200"/>
                <a:gd name="connsiteY1" fmla="*/ 127000 h 266700"/>
                <a:gd name="connsiteX2" fmla="*/ 76200 w 76200"/>
                <a:gd name="connsiteY2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200" h="266700">
                  <a:moveTo>
                    <a:pt x="0" y="266700"/>
                  </a:moveTo>
                  <a:cubicBezTo>
                    <a:pt x="0" y="219075"/>
                    <a:pt x="0" y="171450"/>
                    <a:pt x="12700" y="127000"/>
                  </a:cubicBezTo>
                  <a:cubicBezTo>
                    <a:pt x="25400" y="82550"/>
                    <a:pt x="76200" y="0"/>
                    <a:pt x="76200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Freeform 29"/>
            <p:cNvSpPr/>
            <p:nvPr/>
          </p:nvSpPr>
          <p:spPr>
            <a:xfrm>
              <a:off x="2489200" y="3416300"/>
              <a:ext cx="101600" cy="304800"/>
            </a:xfrm>
            <a:custGeom>
              <a:avLst/>
              <a:gdLst>
                <a:gd name="connsiteX0" fmla="*/ 0 w 101600"/>
                <a:gd name="connsiteY0" fmla="*/ 304800 h 304800"/>
                <a:gd name="connsiteX1" fmla="*/ 101600 w 101600"/>
                <a:gd name="connsiteY1" fmla="*/ 0 h 304800"/>
                <a:gd name="connsiteX2" fmla="*/ 101600 w 101600"/>
                <a:gd name="connsiteY2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" h="304800">
                  <a:moveTo>
                    <a:pt x="0" y="304800"/>
                  </a:moveTo>
                  <a:lnTo>
                    <a:pt x="101600" y="0"/>
                  </a:lnTo>
                  <a:lnTo>
                    <a:pt x="101600" y="0"/>
                  </a:ln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Freeform 30"/>
            <p:cNvSpPr/>
            <p:nvPr/>
          </p:nvSpPr>
          <p:spPr>
            <a:xfrm>
              <a:off x="1960033" y="3810000"/>
              <a:ext cx="59267" cy="266700"/>
            </a:xfrm>
            <a:custGeom>
              <a:avLst/>
              <a:gdLst>
                <a:gd name="connsiteX0" fmla="*/ 8467 w 59267"/>
                <a:gd name="connsiteY0" fmla="*/ 266700 h 266700"/>
                <a:gd name="connsiteX1" fmla="*/ 8467 w 59267"/>
                <a:gd name="connsiteY1" fmla="*/ 101600 h 266700"/>
                <a:gd name="connsiteX2" fmla="*/ 59267 w 59267"/>
                <a:gd name="connsiteY2" fmla="*/ 0 h 266700"/>
                <a:gd name="connsiteX3" fmla="*/ 59267 w 59267"/>
                <a:gd name="connsiteY3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267" h="266700">
                  <a:moveTo>
                    <a:pt x="8467" y="266700"/>
                  </a:moveTo>
                  <a:cubicBezTo>
                    <a:pt x="4233" y="206375"/>
                    <a:pt x="0" y="146050"/>
                    <a:pt x="8467" y="101600"/>
                  </a:cubicBezTo>
                  <a:cubicBezTo>
                    <a:pt x="16934" y="57150"/>
                    <a:pt x="59267" y="0"/>
                    <a:pt x="59267" y="0"/>
                  </a:cubicBezTo>
                  <a:lnTo>
                    <a:pt x="59267" y="0"/>
                  </a:ln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Freeform 31"/>
            <p:cNvSpPr/>
            <p:nvPr/>
          </p:nvSpPr>
          <p:spPr>
            <a:xfrm>
              <a:off x="1765300" y="3822700"/>
              <a:ext cx="254000" cy="355600"/>
            </a:xfrm>
            <a:custGeom>
              <a:avLst/>
              <a:gdLst>
                <a:gd name="connsiteX0" fmla="*/ 254000 w 254000"/>
                <a:gd name="connsiteY0" fmla="*/ 355600 h 355600"/>
                <a:gd name="connsiteX1" fmla="*/ 127000 w 254000"/>
                <a:gd name="connsiteY1" fmla="*/ 165100 h 355600"/>
                <a:gd name="connsiteX2" fmla="*/ 38100 w 254000"/>
                <a:gd name="connsiteY2" fmla="*/ 38100 h 355600"/>
                <a:gd name="connsiteX3" fmla="*/ 0 w 254000"/>
                <a:gd name="connsiteY3" fmla="*/ 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000" h="355600">
                  <a:moveTo>
                    <a:pt x="254000" y="355600"/>
                  </a:moveTo>
                  <a:cubicBezTo>
                    <a:pt x="208491" y="286808"/>
                    <a:pt x="162983" y="218017"/>
                    <a:pt x="127000" y="165100"/>
                  </a:cubicBezTo>
                  <a:cubicBezTo>
                    <a:pt x="91017" y="112183"/>
                    <a:pt x="59267" y="65617"/>
                    <a:pt x="38100" y="38100"/>
                  </a:cubicBezTo>
                  <a:cubicBezTo>
                    <a:pt x="16933" y="10583"/>
                    <a:pt x="0" y="0"/>
                    <a:pt x="0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 rot="16200000" flipV="1">
              <a:off x="1911350" y="3130550"/>
              <a:ext cx="6731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reeform 36"/>
            <p:cNvSpPr/>
            <p:nvPr/>
          </p:nvSpPr>
          <p:spPr>
            <a:xfrm>
              <a:off x="2451100" y="3441700"/>
              <a:ext cx="76200" cy="266700"/>
            </a:xfrm>
            <a:custGeom>
              <a:avLst/>
              <a:gdLst>
                <a:gd name="connsiteX0" fmla="*/ 0 w 76200"/>
                <a:gd name="connsiteY0" fmla="*/ 266700 h 266700"/>
                <a:gd name="connsiteX1" fmla="*/ 12700 w 76200"/>
                <a:gd name="connsiteY1" fmla="*/ 127000 h 266700"/>
                <a:gd name="connsiteX2" fmla="*/ 76200 w 76200"/>
                <a:gd name="connsiteY2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200" h="266700">
                  <a:moveTo>
                    <a:pt x="0" y="266700"/>
                  </a:moveTo>
                  <a:cubicBezTo>
                    <a:pt x="0" y="219075"/>
                    <a:pt x="0" y="171450"/>
                    <a:pt x="12700" y="127000"/>
                  </a:cubicBezTo>
                  <a:cubicBezTo>
                    <a:pt x="25400" y="82550"/>
                    <a:pt x="76200" y="0"/>
                    <a:pt x="76200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Arrow Connector 38"/>
            <p:cNvCxnSpPr/>
            <p:nvPr/>
          </p:nvCxnSpPr>
          <p:spPr>
            <a:xfrm rot="5400000" flipH="1" flipV="1">
              <a:off x="2063750" y="3054349"/>
              <a:ext cx="673101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5400000" flipH="1" flipV="1">
              <a:off x="2247901" y="3022601"/>
              <a:ext cx="457201" cy="38099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Lightning Bolt 20"/>
            <p:cNvSpPr/>
            <p:nvPr/>
          </p:nvSpPr>
          <p:spPr>
            <a:xfrm flipH="1">
              <a:off x="2209800" y="3657600"/>
              <a:ext cx="381000" cy="457200"/>
            </a:xfrm>
            <a:prstGeom prst="lightningBol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ightning Bolt 19"/>
            <p:cNvSpPr/>
            <p:nvPr/>
          </p:nvSpPr>
          <p:spPr>
            <a:xfrm>
              <a:off x="1905000" y="4038600"/>
              <a:ext cx="228600" cy="381000"/>
            </a:xfrm>
            <a:prstGeom prst="lightningBol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Chord 43"/>
            <p:cNvSpPr/>
            <p:nvPr/>
          </p:nvSpPr>
          <p:spPr>
            <a:xfrm rot="2439470">
              <a:off x="1891728" y="3323534"/>
              <a:ext cx="1066800" cy="1371600"/>
            </a:xfrm>
            <a:prstGeom prst="chord">
              <a:avLst>
                <a:gd name="adj1" fmla="val 12684194"/>
                <a:gd name="adj2" fmla="val 1620000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Chord 45"/>
            <p:cNvSpPr/>
            <p:nvPr/>
          </p:nvSpPr>
          <p:spPr>
            <a:xfrm rot="3031098">
              <a:off x="1405065" y="3320471"/>
              <a:ext cx="548782" cy="922168"/>
            </a:xfrm>
            <a:prstGeom prst="chord">
              <a:avLst>
                <a:gd name="adj1" fmla="val 12684194"/>
                <a:gd name="adj2" fmla="val 1620000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7" name="TextBox 46"/>
          <p:cNvSpPr txBox="1"/>
          <p:nvPr/>
        </p:nvSpPr>
        <p:spPr>
          <a:xfrm>
            <a:off x="718576" y="1611868"/>
            <a:ext cx="3439651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Measure A: vacuum fragmentation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4833374" y="1491734"/>
            <a:ext cx="4161453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Measure B: vacuum fragmentation</a:t>
            </a:r>
          </a:p>
          <a:p>
            <a:r>
              <a:rPr lang="en-US" dirty="0" smtClean="0"/>
              <a:t>			+ medium induced radiation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5486400" y="2491480"/>
            <a:ext cx="2667000" cy="3071122"/>
            <a:chOff x="5486400" y="2491480"/>
            <a:chExt cx="2667000" cy="3071122"/>
          </a:xfrm>
        </p:grpSpPr>
        <p:sp>
          <p:nvSpPr>
            <p:cNvPr id="50" name="Rectangle 49"/>
            <p:cNvSpPr/>
            <p:nvPr/>
          </p:nvSpPr>
          <p:spPr>
            <a:xfrm>
              <a:off x="5486400" y="3505199"/>
              <a:ext cx="2667000" cy="1524000"/>
            </a:xfrm>
            <a:prstGeom prst="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Isosceles Triangle 48"/>
            <p:cNvSpPr/>
            <p:nvPr/>
          </p:nvSpPr>
          <p:spPr>
            <a:xfrm rot="10989120">
              <a:off x="5499657" y="2491480"/>
              <a:ext cx="2387438" cy="2092625"/>
            </a:xfrm>
            <a:prstGeom prst="triangl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Sun 50"/>
            <p:cNvSpPr/>
            <p:nvPr/>
          </p:nvSpPr>
          <p:spPr>
            <a:xfrm>
              <a:off x="6553200" y="4495799"/>
              <a:ext cx="152400" cy="152400"/>
            </a:xfrm>
            <a:prstGeom prst="sun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2" name="Straight Arrow Connector 51"/>
            <p:cNvCxnSpPr>
              <a:stCxn id="51" idx="0"/>
            </p:cNvCxnSpPr>
            <p:nvPr/>
          </p:nvCxnSpPr>
          <p:spPr>
            <a:xfrm rot="5400000" flipH="1" flipV="1">
              <a:off x="5829300" y="3390899"/>
              <a:ext cx="1905000" cy="3048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stCxn id="51" idx="2"/>
            </p:cNvCxnSpPr>
            <p:nvPr/>
          </p:nvCxnSpPr>
          <p:spPr>
            <a:xfrm rot="5400000">
              <a:off x="6085416" y="5018617"/>
              <a:ext cx="914402" cy="17356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Freeform 53"/>
            <p:cNvSpPr/>
            <p:nvPr/>
          </p:nvSpPr>
          <p:spPr>
            <a:xfrm>
              <a:off x="6601883" y="2832099"/>
              <a:ext cx="294217" cy="1676400"/>
            </a:xfrm>
            <a:custGeom>
              <a:avLst/>
              <a:gdLst>
                <a:gd name="connsiteX0" fmla="*/ 14817 w 294217"/>
                <a:gd name="connsiteY0" fmla="*/ 1676400 h 1676400"/>
                <a:gd name="connsiteX1" fmla="*/ 141817 w 294217"/>
                <a:gd name="connsiteY1" fmla="*/ 1511300 h 1676400"/>
                <a:gd name="connsiteX2" fmla="*/ 2117 w 294217"/>
                <a:gd name="connsiteY2" fmla="*/ 1358900 h 1676400"/>
                <a:gd name="connsiteX3" fmla="*/ 129117 w 294217"/>
                <a:gd name="connsiteY3" fmla="*/ 1168400 h 1676400"/>
                <a:gd name="connsiteX4" fmla="*/ 91017 w 294217"/>
                <a:gd name="connsiteY4" fmla="*/ 965200 h 1676400"/>
                <a:gd name="connsiteX5" fmla="*/ 205317 w 294217"/>
                <a:gd name="connsiteY5" fmla="*/ 876300 h 1676400"/>
                <a:gd name="connsiteX6" fmla="*/ 205317 w 294217"/>
                <a:gd name="connsiteY6" fmla="*/ 520700 h 1676400"/>
                <a:gd name="connsiteX7" fmla="*/ 294217 w 294217"/>
                <a:gd name="connsiteY7" fmla="*/ 0 h 1676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94217" h="1676400">
                  <a:moveTo>
                    <a:pt x="14817" y="1676400"/>
                  </a:moveTo>
                  <a:cubicBezTo>
                    <a:pt x="79375" y="1620308"/>
                    <a:pt x="143934" y="1564217"/>
                    <a:pt x="141817" y="1511300"/>
                  </a:cubicBezTo>
                  <a:cubicBezTo>
                    <a:pt x="139700" y="1458383"/>
                    <a:pt x="4234" y="1416050"/>
                    <a:pt x="2117" y="1358900"/>
                  </a:cubicBezTo>
                  <a:cubicBezTo>
                    <a:pt x="0" y="1301750"/>
                    <a:pt x="114300" y="1234017"/>
                    <a:pt x="129117" y="1168400"/>
                  </a:cubicBezTo>
                  <a:cubicBezTo>
                    <a:pt x="143934" y="1102783"/>
                    <a:pt x="78317" y="1013883"/>
                    <a:pt x="91017" y="965200"/>
                  </a:cubicBezTo>
                  <a:cubicBezTo>
                    <a:pt x="103717" y="916517"/>
                    <a:pt x="186267" y="950383"/>
                    <a:pt x="205317" y="876300"/>
                  </a:cubicBezTo>
                  <a:cubicBezTo>
                    <a:pt x="224367" y="802217"/>
                    <a:pt x="190500" y="666750"/>
                    <a:pt x="205317" y="520700"/>
                  </a:cubicBezTo>
                  <a:cubicBezTo>
                    <a:pt x="220134" y="374650"/>
                    <a:pt x="294217" y="0"/>
                    <a:pt x="294217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>
              <a:off x="6997700" y="3416299"/>
              <a:ext cx="254000" cy="304800"/>
            </a:xfrm>
            <a:custGeom>
              <a:avLst/>
              <a:gdLst>
                <a:gd name="connsiteX0" fmla="*/ 0 w 254000"/>
                <a:gd name="connsiteY0" fmla="*/ 304800 h 304800"/>
                <a:gd name="connsiteX1" fmla="*/ 127000 w 254000"/>
                <a:gd name="connsiteY1" fmla="*/ 215900 h 304800"/>
                <a:gd name="connsiteX2" fmla="*/ 127000 w 254000"/>
                <a:gd name="connsiteY2" fmla="*/ 215900 h 304800"/>
                <a:gd name="connsiteX3" fmla="*/ 190500 w 254000"/>
                <a:gd name="connsiteY3" fmla="*/ 76200 h 304800"/>
                <a:gd name="connsiteX4" fmla="*/ 254000 w 254000"/>
                <a:gd name="connsiteY4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4000" h="304800">
                  <a:moveTo>
                    <a:pt x="0" y="304800"/>
                  </a:moveTo>
                  <a:lnTo>
                    <a:pt x="127000" y="215900"/>
                  </a:lnTo>
                  <a:lnTo>
                    <a:pt x="127000" y="215900"/>
                  </a:lnTo>
                  <a:cubicBezTo>
                    <a:pt x="137583" y="192617"/>
                    <a:pt x="169333" y="112183"/>
                    <a:pt x="190500" y="76200"/>
                  </a:cubicBezTo>
                  <a:cubicBezTo>
                    <a:pt x="211667" y="40217"/>
                    <a:pt x="254000" y="0"/>
                    <a:pt x="254000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Freeform 55"/>
            <p:cNvSpPr/>
            <p:nvPr/>
          </p:nvSpPr>
          <p:spPr>
            <a:xfrm flipH="1">
              <a:off x="6934200" y="3416299"/>
              <a:ext cx="45719" cy="292100"/>
            </a:xfrm>
            <a:custGeom>
              <a:avLst/>
              <a:gdLst>
                <a:gd name="connsiteX0" fmla="*/ 0 w 76200"/>
                <a:gd name="connsiteY0" fmla="*/ 266700 h 266700"/>
                <a:gd name="connsiteX1" fmla="*/ 12700 w 76200"/>
                <a:gd name="connsiteY1" fmla="*/ 127000 h 266700"/>
                <a:gd name="connsiteX2" fmla="*/ 76200 w 76200"/>
                <a:gd name="connsiteY2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200" h="266700">
                  <a:moveTo>
                    <a:pt x="0" y="266700"/>
                  </a:moveTo>
                  <a:cubicBezTo>
                    <a:pt x="0" y="219075"/>
                    <a:pt x="0" y="171450"/>
                    <a:pt x="12700" y="127000"/>
                  </a:cubicBezTo>
                  <a:cubicBezTo>
                    <a:pt x="25400" y="82550"/>
                    <a:pt x="76200" y="0"/>
                    <a:pt x="76200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Freeform 56"/>
            <p:cNvSpPr/>
            <p:nvPr/>
          </p:nvSpPr>
          <p:spPr>
            <a:xfrm>
              <a:off x="6985000" y="3416299"/>
              <a:ext cx="101600" cy="304800"/>
            </a:xfrm>
            <a:custGeom>
              <a:avLst/>
              <a:gdLst>
                <a:gd name="connsiteX0" fmla="*/ 0 w 101600"/>
                <a:gd name="connsiteY0" fmla="*/ 304800 h 304800"/>
                <a:gd name="connsiteX1" fmla="*/ 101600 w 101600"/>
                <a:gd name="connsiteY1" fmla="*/ 0 h 304800"/>
                <a:gd name="connsiteX2" fmla="*/ 101600 w 101600"/>
                <a:gd name="connsiteY2" fmla="*/ 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600" h="304800">
                  <a:moveTo>
                    <a:pt x="0" y="304800"/>
                  </a:moveTo>
                  <a:lnTo>
                    <a:pt x="101600" y="0"/>
                  </a:lnTo>
                  <a:lnTo>
                    <a:pt x="101600" y="0"/>
                  </a:ln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>
              <a:off x="6455833" y="3809999"/>
              <a:ext cx="59267" cy="266700"/>
            </a:xfrm>
            <a:custGeom>
              <a:avLst/>
              <a:gdLst>
                <a:gd name="connsiteX0" fmla="*/ 8467 w 59267"/>
                <a:gd name="connsiteY0" fmla="*/ 266700 h 266700"/>
                <a:gd name="connsiteX1" fmla="*/ 8467 w 59267"/>
                <a:gd name="connsiteY1" fmla="*/ 101600 h 266700"/>
                <a:gd name="connsiteX2" fmla="*/ 59267 w 59267"/>
                <a:gd name="connsiteY2" fmla="*/ 0 h 266700"/>
                <a:gd name="connsiteX3" fmla="*/ 59267 w 59267"/>
                <a:gd name="connsiteY3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267" h="266700">
                  <a:moveTo>
                    <a:pt x="8467" y="266700"/>
                  </a:moveTo>
                  <a:cubicBezTo>
                    <a:pt x="4233" y="206375"/>
                    <a:pt x="0" y="146050"/>
                    <a:pt x="8467" y="101600"/>
                  </a:cubicBezTo>
                  <a:cubicBezTo>
                    <a:pt x="16934" y="57150"/>
                    <a:pt x="59267" y="0"/>
                    <a:pt x="59267" y="0"/>
                  </a:cubicBezTo>
                  <a:lnTo>
                    <a:pt x="59267" y="0"/>
                  </a:ln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>
              <a:off x="6261100" y="3822699"/>
              <a:ext cx="254000" cy="355600"/>
            </a:xfrm>
            <a:custGeom>
              <a:avLst/>
              <a:gdLst>
                <a:gd name="connsiteX0" fmla="*/ 254000 w 254000"/>
                <a:gd name="connsiteY0" fmla="*/ 355600 h 355600"/>
                <a:gd name="connsiteX1" fmla="*/ 127000 w 254000"/>
                <a:gd name="connsiteY1" fmla="*/ 165100 h 355600"/>
                <a:gd name="connsiteX2" fmla="*/ 38100 w 254000"/>
                <a:gd name="connsiteY2" fmla="*/ 38100 h 355600"/>
                <a:gd name="connsiteX3" fmla="*/ 0 w 254000"/>
                <a:gd name="connsiteY3" fmla="*/ 0 h 355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4000" h="355600">
                  <a:moveTo>
                    <a:pt x="254000" y="355600"/>
                  </a:moveTo>
                  <a:cubicBezTo>
                    <a:pt x="208491" y="286808"/>
                    <a:pt x="162983" y="218017"/>
                    <a:pt x="127000" y="165100"/>
                  </a:cubicBezTo>
                  <a:cubicBezTo>
                    <a:pt x="91017" y="112183"/>
                    <a:pt x="59267" y="65617"/>
                    <a:pt x="38100" y="38100"/>
                  </a:cubicBezTo>
                  <a:cubicBezTo>
                    <a:pt x="16933" y="10583"/>
                    <a:pt x="0" y="0"/>
                    <a:pt x="0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 rot="16200000" flipV="1">
              <a:off x="6407150" y="3130549"/>
              <a:ext cx="673100" cy="762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Freeform 60"/>
            <p:cNvSpPr/>
            <p:nvPr/>
          </p:nvSpPr>
          <p:spPr>
            <a:xfrm>
              <a:off x="6946900" y="3441699"/>
              <a:ext cx="76200" cy="266700"/>
            </a:xfrm>
            <a:custGeom>
              <a:avLst/>
              <a:gdLst>
                <a:gd name="connsiteX0" fmla="*/ 0 w 76200"/>
                <a:gd name="connsiteY0" fmla="*/ 266700 h 266700"/>
                <a:gd name="connsiteX1" fmla="*/ 12700 w 76200"/>
                <a:gd name="connsiteY1" fmla="*/ 127000 h 266700"/>
                <a:gd name="connsiteX2" fmla="*/ 76200 w 76200"/>
                <a:gd name="connsiteY2" fmla="*/ 0 h 266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6200" h="266700">
                  <a:moveTo>
                    <a:pt x="0" y="266700"/>
                  </a:moveTo>
                  <a:cubicBezTo>
                    <a:pt x="0" y="219075"/>
                    <a:pt x="0" y="171450"/>
                    <a:pt x="12700" y="127000"/>
                  </a:cubicBezTo>
                  <a:cubicBezTo>
                    <a:pt x="25400" y="82550"/>
                    <a:pt x="76200" y="0"/>
                    <a:pt x="76200" y="0"/>
                  </a:cubicBezTo>
                </a:path>
              </a:pathLst>
            </a:cu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 rot="5400000" flipH="1" flipV="1">
              <a:off x="6559550" y="3054348"/>
              <a:ext cx="673101" cy="2286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rot="5400000" flipH="1" flipV="1">
              <a:off x="6743701" y="3022600"/>
              <a:ext cx="457201" cy="38099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Lightning Bolt 63"/>
            <p:cNvSpPr/>
            <p:nvPr/>
          </p:nvSpPr>
          <p:spPr>
            <a:xfrm flipH="1">
              <a:off x="6705600" y="3657599"/>
              <a:ext cx="381000" cy="457200"/>
            </a:xfrm>
            <a:prstGeom prst="lightningBol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Lightning Bolt 64"/>
            <p:cNvSpPr/>
            <p:nvPr/>
          </p:nvSpPr>
          <p:spPr>
            <a:xfrm>
              <a:off x="6400800" y="4038599"/>
              <a:ext cx="228600" cy="381000"/>
            </a:xfrm>
            <a:prstGeom prst="lightningBol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Chord 65"/>
            <p:cNvSpPr/>
            <p:nvPr/>
          </p:nvSpPr>
          <p:spPr>
            <a:xfrm rot="2439470">
              <a:off x="6387528" y="3323533"/>
              <a:ext cx="1066800" cy="1371600"/>
            </a:xfrm>
            <a:prstGeom prst="chord">
              <a:avLst>
                <a:gd name="adj1" fmla="val 12684194"/>
                <a:gd name="adj2" fmla="val 1620000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Chord 66"/>
            <p:cNvSpPr/>
            <p:nvPr/>
          </p:nvSpPr>
          <p:spPr>
            <a:xfrm rot="3031098">
              <a:off x="5900865" y="3320470"/>
              <a:ext cx="548782" cy="922168"/>
            </a:xfrm>
            <a:prstGeom prst="chord">
              <a:avLst>
                <a:gd name="adj1" fmla="val 12684194"/>
                <a:gd name="adj2" fmla="val 16200000"/>
              </a:avLst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8" name="TextBox 67"/>
          <p:cNvSpPr txBox="1"/>
          <p:nvPr/>
        </p:nvSpPr>
        <p:spPr>
          <a:xfrm>
            <a:off x="718576" y="5715000"/>
            <a:ext cx="2954655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Unmodified fragmentation?</a:t>
            </a:r>
          </a:p>
          <a:p>
            <a:r>
              <a:rPr lang="en-US" dirty="0" smtClean="0"/>
              <a:t>Loss of yield </a:t>
            </a:r>
            <a:r>
              <a:rPr lang="en-US" dirty="0" err="1" smtClean="0">
                <a:sym typeface="Wingdings"/>
              </a:rPr>
              <a:t></a:t>
            </a:r>
            <a:r>
              <a:rPr lang="en-US" dirty="0" smtClean="0">
                <a:sym typeface="Wingdings"/>
              </a:rPr>
              <a:t> energy deficit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5228272" y="5715000"/>
            <a:ext cx="3476169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Modified “fragmentation” pattern?</a:t>
            </a:r>
          </a:p>
          <a:p>
            <a:r>
              <a:rPr lang="en-US" dirty="0" smtClean="0"/>
              <a:t>No loss of yield </a:t>
            </a:r>
            <a:r>
              <a:rPr lang="en-US" dirty="0" err="1" smtClean="0">
                <a:sym typeface="Wingdings"/>
              </a:rPr>
              <a:t></a:t>
            </a:r>
            <a:r>
              <a:rPr lang="en-US" dirty="0" smtClean="0">
                <a:sym typeface="Wingdings"/>
              </a:rPr>
              <a:t> full jet energy?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853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Jets in </a:t>
            </a:r>
            <a:r>
              <a:rPr lang="en-US" dirty="0" err="1" smtClean="0"/>
              <a:t>p+p</a:t>
            </a:r>
            <a:r>
              <a:rPr lang="en-US" dirty="0" smtClean="0"/>
              <a:t> and </a:t>
            </a:r>
            <a:r>
              <a:rPr lang="en-US" dirty="0" err="1" smtClean="0"/>
              <a:t>Au+Au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grpSp>
        <p:nvGrpSpPr>
          <p:cNvPr id="4" name="Group 52"/>
          <p:cNvGrpSpPr/>
          <p:nvPr/>
        </p:nvGrpSpPr>
        <p:grpSpPr>
          <a:xfrm>
            <a:off x="237368" y="1981200"/>
            <a:ext cx="3953632" cy="2943251"/>
            <a:chOff x="143576" y="788654"/>
            <a:chExt cx="3953632" cy="2943251"/>
          </a:xfrm>
        </p:grpSpPr>
        <p:grpSp>
          <p:nvGrpSpPr>
            <p:cNvPr id="5" name="Group 50"/>
            <p:cNvGrpSpPr/>
            <p:nvPr/>
          </p:nvGrpSpPr>
          <p:grpSpPr>
            <a:xfrm>
              <a:off x="1044445" y="788654"/>
              <a:ext cx="3052763" cy="2943251"/>
              <a:chOff x="838200" y="745230"/>
              <a:chExt cx="3052763" cy="2943251"/>
            </a:xfrm>
          </p:grpSpPr>
          <p:cxnSp>
            <p:nvCxnSpPr>
              <p:cNvPr id="10" name="Straight Arrow Connector 9"/>
              <p:cNvCxnSpPr>
                <a:stCxn id="11" idx="0"/>
              </p:cNvCxnSpPr>
              <p:nvPr/>
            </p:nvCxnSpPr>
            <p:spPr>
              <a:xfrm rot="5400000" flipH="1" flipV="1">
                <a:off x="1999093" y="1181584"/>
                <a:ext cx="1131251" cy="258543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Isosceles Triangle 10"/>
              <p:cNvSpPr/>
              <p:nvPr/>
            </p:nvSpPr>
            <p:spPr>
              <a:xfrm rot="11319867">
                <a:off x="2209567" y="1080945"/>
                <a:ext cx="572297" cy="800102"/>
              </a:xfrm>
              <a:prstGeom prst="triangle">
                <a:avLst/>
              </a:prstGeom>
              <a:solidFill>
                <a:schemeClr val="accent6">
                  <a:alpha val="49000"/>
                </a:schemeClr>
              </a:solidFill>
              <a:ln>
                <a:solidFill>
                  <a:schemeClr val="accent6">
                    <a:lumMod val="20000"/>
                    <a:lumOff val="80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Isosceles Triangle 11"/>
              <p:cNvSpPr/>
              <p:nvPr/>
            </p:nvSpPr>
            <p:spPr>
              <a:xfrm rot="457648">
                <a:off x="1974453" y="2602874"/>
                <a:ext cx="572297" cy="800102"/>
              </a:xfrm>
              <a:prstGeom prst="triangle">
                <a:avLst/>
              </a:prstGeom>
              <a:solidFill>
                <a:schemeClr val="accent6">
                  <a:alpha val="49000"/>
                </a:schemeClr>
              </a:solidFill>
              <a:ln>
                <a:solidFill>
                  <a:schemeClr val="accent6">
                    <a:lumMod val="20000"/>
                    <a:lumOff val="80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3" name="Straight Arrow Connector 12"/>
              <p:cNvCxnSpPr/>
              <p:nvPr/>
            </p:nvCxnSpPr>
            <p:spPr>
              <a:xfrm>
                <a:off x="838200" y="2296488"/>
                <a:ext cx="1539875" cy="1588"/>
              </a:xfrm>
              <a:prstGeom prst="straightConnector1">
                <a:avLst/>
              </a:prstGeom>
              <a:ln w="38100" cmpd="sng"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Arrow Connector 13"/>
              <p:cNvCxnSpPr/>
              <p:nvPr/>
            </p:nvCxnSpPr>
            <p:spPr>
              <a:xfrm>
                <a:off x="2351088" y="2298076"/>
                <a:ext cx="1539875" cy="1588"/>
              </a:xfrm>
              <a:prstGeom prst="straightConnector1">
                <a:avLst/>
              </a:prstGeom>
              <a:ln w="38100" cmpd="sng">
                <a:headEnd type="arrow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/>
              <p:nvPr/>
            </p:nvCxnSpPr>
            <p:spPr>
              <a:xfrm rot="5400000" flipH="1" flipV="1">
                <a:off x="1839119" y="1605132"/>
                <a:ext cx="1230312" cy="15240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 rot="5400000">
                <a:off x="1720852" y="2788616"/>
                <a:ext cx="1119186" cy="141285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 rot="5400000" flipH="1" flipV="1">
                <a:off x="2205038" y="1555126"/>
                <a:ext cx="493712" cy="158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Arrow Connector 17"/>
              <p:cNvCxnSpPr/>
              <p:nvPr/>
            </p:nvCxnSpPr>
            <p:spPr>
              <a:xfrm rot="5400000" flipH="1" flipV="1">
                <a:off x="2364583" y="1397170"/>
                <a:ext cx="417513" cy="241303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 rot="16200000" flipH="1">
                <a:off x="2134395" y="3008483"/>
                <a:ext cx="419100" cy="14128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 rot="5400000">
                <a:off x="1994695" y="2932281"/>
                <a:ext cx="418307" cy="16589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898525" y="1975813"/>
                <a:ext cx="815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parton</a:t>
                </a:r>
                <a:endParaRPr lang="en-US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055266" y="1975813"/>
                <a:ext cx="81505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parton</a:t>
                </a:r>
                <a:endParaRPr lang="en-US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 rot="491759">
                <a:off x="2224088" y="775703"/>
                <a:ext cx="4539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Jet</a:t>
                </a:r>
                <a:endParaRPr lang="en-US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 rot="491759">
                <a:off x="1976379" y="3319149"/>
                <a:ext cx="45397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Jet</a:t>
                </a:r>
                <a:endParaRPr lang="en-US" dirty="0"/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>
              <a:off x="143576" y="3073611"/>
              <a:ext cx="1747744" cy="461665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2400" dirty="0" err="1"/>
                <a:t>p</a:t>
              </a:r>
              <a:r>
                <a:rPr lang="en-US" sz="2400" dirty="0" err="1" smtClean="0"/>
                <a:t>+p</a:t>
              </a:r>
              <a:r>
                <a:rPr lang="en-US" sz="2400" dirty="0" smtClean="0"/>
                <a:t> collision</a:t>
              </a:r>
              <a:endParaRPr lang="en-US" sz="2400" dirty="0"/>
            </a:p>
          </p:txBody>
        </p:sp>
      </p:grpSp>
      <p:grpSp>
        <p:nvGrpSpPr>
          <p:cNvPr id="6" name="Group 26"/>
          <p:cNvGrpSpPr/>
          <p:nvPr/>
        </p:nvGrpSpPr>
        <p:grpSpPr>
          <a:xfrm>
            <a:off x="4876800" y="2057400"/>
            <a:ext cx="3638160" cy="2790045"/>
            <a:chOff x="738981" y="2595700"/>
            <a:chExt cx="3328988" cy="2497002"/>
          </a:xfrm>
        </p:grpSpPr>
        <p:sp>
          <p:nvSpPr>
            <p:cNvPr id="28" name="Rounded Rectangle 27"/>
            <p:cNvSpPr/>
            <p:nvPr/>
          </p:nvSpPr>
          <p:spPr bwMode="auto">
            <a:xfrm>
              <a:off x="1139542" y="3292548"/>
              <a:ext cx="2533278" cy="1215415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1009631" y="3292548"/>
              <a:ext cx="389735" cy="1215415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0" name="Oval 29"/>
            <p:cNvSpPr/>
            <p:nvPr/>
          </p:nvSpPr>
          <p:spPr bwMode="auto">
            <a:xfrm>
              <a:off x="3412997" y="3292548"/>
              <a:ext cx="389735" cy="1215415"/>
            </a:xfrm>
            <a:prstGeom prst="ellipse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31" name="Straight Arrow Connector 30"/>
            <p:cNvCxnSpPr/>
            <p:nvPr/>
          </p:nvCxnSpPr>
          <p:spPr bwMode="auto">
            <a:xfrm rot="5400000">
              <a:off x="1745524" y="4399031"/>
              <a:ext cx="1192079" cy="195264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 bwMode="auto">
            <a:xfrm rot="5400000" flipH="1" flipV="1">
              <a:off x="2497931" y="2941774"/>
              <a:ext cx="303213" cy="33337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 bwMode="auto">
            <a:xfrm rot="5400000" flipH="1" flipV="1">
              <a:off x="2592388" y="2928280"/>
              <a:ext cx="222250" cy="1412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 bwMode="auto">
            <a:xfrm rot="16200000" flipV="1">
              <a:off x="2493168" y="2970349"/>
              <a:ext cx="182563" cy="9683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 bwMode="auto">
            <a:xfrm rot="5400000" flipH="1" flipV="1">
              <a:off x="2452687" y="2786993"/>
              <a:ext cx="484187" cy="10160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 bwMode="auto">
            <a:xfrm rot="5400000" flipH="1" flipV="1">
              <a:off x="2139951" y="3409292"/>
              <a:ext cx="792162" cy="1936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Striped Right Arrow 36"/>
            <p:cNvSpPr/>
            <p:nvPr/>
          </p:nvSpPr>
          <p:spPr bwMode="auto">
            <a:xfrm rot="10800000">
              <a:off x="738981" y="3651386"/>
              <a:ext cx="465138" cy="500063"/>
            </a:xfrm>
            <a:prstGeom prst="stripedRightArrow">
              <a:avLst>
                <a:gd name="adj1" fmla="val 26923"/>
                <a:gd name="adj2" fmla="val 5000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38" name="Sun 37"/>
            <p:cNvSpPr/>
            <p:nvPr/>
          </p:nvSpPr>
          <p:spPr bwMode="auto">
            <a:xfrm>
              <a:off x="2294731" y="3768861"/>
              <a:ext cx="260350" cy="263525"/>
            </a:xfrm>
            <a:prstGeom prst="sun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39" name="Straight Arrow Connector 38"/>
            <p:cNvCxnSpPr/>
            <p:nvPr/>
          </p:nvCxnSpPr>
          <p:spPr bwMode="auto">
            <a:xfrm rot="10800000" flipV="1">
              <a:off x="2439194" y="3900624"/>
              <a:ext cx="973137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40" name="Lightning Bolt 39"/>
            <p:cNvSpPr/>
            <p:nvPr/>
          </p:nvSpPr>
          <p:spPr bwMode="auto">
            <a:xfrm>
              <a:off x="2401094" y="3368811"/>
              <a:ext cx="111125" cy="238125"/>
            </a:xfrm>
            <a:prstGeom prst="lightningBol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1" name="Lightning Bolt 40"/>
            <p:cNvSpPr/>
            <p:nvPr/>
          </p:nvSpPr>
          <p:spPr bwMode="auto">
            <a:xfrm flipH="1">
              <a:off x="2491581" y="3530736"/>
              <a:ext cx="282575" cy="196850"/>
            </a:xfrm>
            <a:prstGeom prst="lightningBol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2" name="Lightning Bolt 41"/>
            <p:cNvSpPr/>
            <p:nvPr/>
          </p:nvSpPr>
          <p:spPr bwMode="auto">
            <a:xfrm rot="6916415" flipH="1">
              <a:off x="2406650" y="4052230"/>
              <a:ext cx="103188" cy="171450"/>
            </a:xfrm>
            <a:prstGeom prst="lightningBol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3" name="Lightning Bolt 42"/>
            <p:cNvSpPr/>
            <p:nvPr/>
          </p:nvSpPr>
          <p:spPr bwMode="auto">
            <a:xfrm rot="10800000" flipH="1">
              <a:off x="2077244" y="4270511"/>
              <a:ext cx="279400" cy="196850"/>
            </a:xfrm>
            <a:prstGeom prst="lightningBol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4" name="Lightning Bolt 43"/>
            <p:cNvSpPr/>
            <p:nvPr/>
          </p:nvSpPr>
          <p:spPr bwMode="auto">
            <a:xfrm rot="6916415" flipH="1">
              <a:off x="2383631" y="4300674"/>
              <a:ext cx="101600" cy="171450"/>
            </a:xfrm>
            <a:prstGeom prst="lightningBol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Striped Right Arrow 44"/>
            <p:cNvSpPr/>
            <p:nvPr/>
          </p:nvSpPr>
          <p:spPr bwMode="auto">
            <a:xfrm>
              <a:off x="3602831" y="3649799"/>
              <a:ext cx="465138" cy="501650"/>
            </a:xfrm>
            <a:prstGeom prst="stripedRightArrow">
              <a:avLst>
                <a:gd name="adj1" fmla="val 26923"/>
                <a:gd name="adj2" fmla="val 50000"/>
              </a:avLst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46" name="Straight Arrow Connector 45"/>
            <p:cNvCxnSpPr>
              <a:stCxn id="29" idx="6"/>
            </p:cNvCxnSpPr>
            <p:nvPr/>
          </p:nvCxnSpPr>
          <p:spPr bwMode="auto">
            <a:xfrm>
              <a:off x="1399381" y="3900624"/>
              <a:ext cx="1039813" cy="1587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rot="5400000">
              <a:off x="2039599" y="4704693"/>
              <a:ext cx="343576" cy="2174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rot="16200000" flipH="1">
              <a:off x="2196370" y="4755101"/>
              <a:ext cx="343576" cy="6587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 48"/>
          <p:cNvSpPr txBox="1"/>
          <p:nvPr/>
        </p:nvSpPr>
        <p:spPr>
          <a:xfrm>
            <a:off x="5802570" y="1600200"/>
            <a:ext cx="214043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err="1" smtClean="0"/>
              <a:t>Au+Au</a:t>
            </a:r>
            <a:r>
              <a:rPr lang="en-US" sz="2400" dirty="0" smtClean="0"/>
              <a:t> Collision</a:t>
            </a:r>
            <a:endParaRPr lang="en-US" sz="2400" dirty="0"/>
          </a:p>
        </p:txBody>
      </p:sp>
      <p:sp>
        <p:nvSpPr>
          <p:cNvPr id="53" name="Text Box 6"/>
          <p:cNvSpPr txBox="1">
            <a:spLocks noChangeArrowheads="1"/>
          </p:cNvSpPr>
          <p:nvPr/>
        </p:nvSpPr>
        <p:spPr bwMode="auto">
          <a:xfrm>
            <a:off x="4007863" y="5105400"/>
            <a:ext cx="4938712" cy="42545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200" dirty="0">
                <a:solidFill>
                  <a:schemeClr val="tx1"/>
                </a:solidFill>
                <a:latin typeface="utopia" pitchFamily="16" charset="0"/>
                <a:ea typeface="DejaVu LGC Sans" charset="0"/>
                <a:cs typeface="DejaVu LGC Sans" charset="0"/>
              </a:rPr>
              <a:t>We use the jets to probe the medium!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1985112" y="5867400"/>
            <a:ext cx="501907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Nice idea… but there is a price to pay…</a:t>
            </a:r>
            <a:endParaRPr lang="en-US" sz="2400" dirty="0"/>
          </a:p>
        </p:txBody>
      </p:sp>
      <p:sp>
        <p:nvSpPr>
          <p:cNvPr id="51" name="Slide Number Placeholder 5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“Finding” jets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3606224"/>
            <a:ext cx="2217741" cy="584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Particles {p</a:t>
            </a:r>
            <a:r>
              <a:rPr lang="en-US" sz="3200" baseline="-25000" dirty="0" smtClean="0"/>
              <a:t>i</a:t>
            </a:r>
            <a:r>
              <a:rPr lang="en-US" sz="3200" dirty="0" smtClean="0"/>
              <a:t>}</a:t>
            </a:r>
            <a:endParaRPr lang="en-US" sz="3200" dirty="0"/>
          </a:p>
        </p:txBody>
      </p:sp>
      <p:sp>
        <p:nvSpPr>
          <p:cNvPr id="5" name="Striped Right Arrow 4"/>
          <p:cNvSpPr/>
          <p:nvPr/>
        </p:nvSpPr>
        <p:spPr>
          <a:xfrm>
            <a:off x="3676590" y="3505200"/>
            <a:ext cx="2114610" cy="762000"/>
          </a:xfrm>
          <a:prstGeom prst="stripedRightArrow">
            <a:avLst>
              <a:gd name="adj1" fmla="val 53333"/>
              <a:gd name="adj2" fmla="val 91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77476" y="3606224"/>
            <a:ext cx="1390124" cy="58477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Jets {</a:t>
            </a:r>
            <a:r>
              <a:rPr lang="en-US" sz="3200" dirty="0" err="1" smtClean="0"/>
              <a:t>j</a:t>
            </a:r>
            <a:r>
              <a:rPr lang="en-US" sz="3200" baseline="-25000" dirty="0" err="1"/>
              <a:t>k</a:t>
            </a:r>
            <a:r>
              <a:rPr lang="en-US" sz="3200" dirty="0" smtClean="0"/>
              <a:t>}</a:t>
            </a:r>
            <a:endParaRPr lang="en-US" sz="3200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ight Arrow 11"/>
          <p:cNvSpPr/>
          <p:nvPr/>
        </p:nvSpPr>
        <p:spPr>
          <a:xfrm>
            <a:off x="5662068" y="2133600"/>
            <a:ext cx="433932" cy="4572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“Finding” jets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6800" y="3606224"/>
            <a:ext cx="2217741" cy="58477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Particles {p</a:t>
            </a:r>
            <a:r>
              <a:rPr lang="en-US" sz="3200" baseline="-25000" dirty="0" smtClean="0"/>
              <a:t>i</a:t>
            </a:r>
            <a:r>
              <a:rPr lang="en-US" sz="3200" dirty="0" smtClean="0"/>
              <a:t>}</a:t>
            </a:r>
            <a:endParaRPr lang="en-US" sz="3200" dirty="0"/>
          </a:p>
        </p:txBody>
      </p:sp>
      <p:sp>
        <p:nvSpPr>
          <p:cNvPr id="5" name="Striped Right Arrow 4"/>
          <p:cNvSpPr/>
          <p:nvPr/>
        </p:nvSpPr>
        <p:spPr>
          <a:xfrm>
            <a:off x="3676590" y="3505200"/>
            <a:ext cx="2114610" cy="762000"/>
          </a:xfrm>
          <a:prstGeom prst="stripedRightArrow">
            <a:avLst>
              <a:gd name="adj1" fmla="val 53333"/>
              <a:gd name="adj2" fmla="val 9166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77476" y="3606224"/>
            <a:ext cx="1390124" cy="58477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3200" dirty="0" smtClean="0"/>
              <a:t>Jets {</a:t>
            </a:r>
            <a:r>
              <a:rPr lang="en-US" sz="3200" dirty="0" err="1" smtClean="0"/>
              <a:t>j</a:t>
            </a:r>
            <a:r>
              <a:rPr lang="en-US" sz="3200" baseline="-25000" dirty="0" err="1"/>
              <a:t>k</a:t>
            </a:r>
            <a:r>
              <a:rPr lang="en-US" sz="3200" dirty="0" smtClean="0"/>
              <a:t>}</a:t>
            </a:r>
            <a:endParaRPr lang="en-US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581400" y="2133600"/>
            <a:ext cx="208066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dirty="0" smtClean="0"/>
              <a:t>Jet definition</a:t>
            </a:r>
            <a:endParaRPr lang="en-US" sz="28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096000" y="1905000"/>
            <a:ext cx="255711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Courier New"/>
              <a:buChar char="o"/>
            </a:pPr>
            <a:r>
              <a:rPr lang="en-US" dirty="0" smtClean="0"/>
              <a:t> Recombination scheme</a:t>
            </a:r>
          </a:p>
          <a:p>
            <a:pPr>
              <a:buFont typeface="Courier New"/>
              <a:buChar char="o"/>
            </a:pPr>
            <a:r>
              <a:rPr lang="en-US" dirty="0" smtClean="0"/>
              <a:t> Algorithm</a:t>
            </a:r>
          </a:p>
          <a:p>
            <a:pPr>
              <a:buFont typeface="Courier New"/>
              <a:buChar char="o"/>
            </a:pPr>
            <a:r>
              <a:rPr lang="en-US" dirty="0" smtClean="0"/>
              <a:t> Resolution </a:t>
            </a:r>
            <a:r>
              <a:rPr lang="en-US" dirty="0" smtClean="0"/>
              <a:t>parameter</a:t>
            </a:r>
            <a:endParaRPr lang="en-US" dirty="0"/>
          </a:p>
        </p:txBody>
      </p:sp>
      <p:sp>
        <p:nvSpPr>
          <p:cNvPr id="13" name="Up-Down Arrow 12"/>
          <p:cNvSpPr/>
          <p:nvPr/>
        </p:nvSpPr>
        <p:spPr>
          <a:xfrm>
            <a:off x="4343400" y="2828330"/>
            <a:ext cx="304800" cy="676870"/>
          </a:xfrm>
          <a:prstGeom prst="up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Jet algorithms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60375" y="4410075"/>
            <a:ext cx="8229600" cy="2136775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en-US" sz="2400" dirty="0" smtClean="0"/>
              <a:t>Algorithms: </a:t>
            </a:r>
            <a:r>
              <a:rPr lang="en-US" sz="2400" dirty="0" err="1" smtClean="0"/>
              <a:t>k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 and anti-</a:t>
            </a:r>
            <a:r>
              <a:rPr lang="en-US" sz="2400" dirty="0" err="1" smtClean="0"/>
              <a:t>k</a:t>
            </a:r>
            <a:r>
              <a:rPr lang="en-US" sz="2400" baseline="-25000" dirty="0" err="1" smtClean="0"/>
              <a:t>t</a:t>
            </a:r>
            <a:r>
              <a:rPr lang="en-US" sz="2400" dirty="0" smtClean="0"/>
              <a:t> from </a:t>
            </a:r>
            <a:r>
              <a:rPr lang="en-US" sz="2400" dirty="0" err="1" smtClean="0"/>
              <a:t>FastJet</a:t>
            </a:r>
            <a:r>
              <a:rPr lang="en-US" sz="2400" dirty="0" smtClean="0"/>
              <a:t>*</a:t>
            </a:r>
            <a:endParaRPr lang="en-US" sz="2400" baseline="-25000" dirty="0" smtClean="0"/>
          </a:p>
          <a:p>
            <a:pPr lvl="1"/>
            <a:r>
              <a:rPr lang="en-US" sz="2400" dirty="0" smtClean="0"/>
              <a:t>Resolution parameter R = 0.4, 0.2</a:t>
            </a:r>
          </a:p>
          <a:p>
            <a:pPr lvl="1"/>
            <a:r>
              <a:rPr lang="en-US" sz="2400" dirty="0" smtClean="0"/>
              <a:t>Jet acceptance: |</a:t>
            </a:r>
            <a:r>
              <a:rPr lang="en-US" sz="2400" dirty="0" err="1" smtClean="0">
                <a:latin typeface="Symbol" charset="2"/>
                <a:ea typeface="Symbol" charset="2"/>
                <a:cs typeface="Symbol" charset="2"/>
              </a:rPr>
              <a:t>h</a:t>
            </a:r>
            <a:r>
              <a:rPr lang="en-US" sz="2400" baseline="30000" dirty="0" err="1" smtClean="0"/>
              <a:t>JET</a:t>
            </a:r>
            <a:r>
              <a:rPr lang="en-US" sz="2400" dirty="0" smtClean="0"/>
              <a:t>|</a:t>
            </a:r>
            <a:r>
              <a:rPr lang="en-US" sz="2400" baseline="30000" dirty="0" smtClean="0"/>
              <a:t>  </a:t>
            </a:r>
            <a:r>
              <a:rPr lang="en-US" sz="2400" dirty="0" smtClean="0"/>
              <a:t>&lt; 1.-R</a:t>
            </a:r>
          </a:p>
          <a:p>
            <a:pPr lvl="1"/>
            <a:r>
              <a:rPr lang="en-US" sz="2400" dirty="0" smtClean="0"/>
              <a:t>Recombination scheme: E-scheme with </a:t>
            </a:r>
            <a:r>
              <a:rPr lang="en-US" sz="2400" dirty="0" err="1" smtClean="0"/>
              <a:t>massless</a:t>
            </a:r>
            <a:r>
              <a:rPr lang="en-US" sz="2400" dirty="0" smtClean="0"/>
              <a:t> particles</a:t>
            </a:r>
          </a:p>
          <a:p>
            <a:pPr lvl="1">
              <a:buFont typeface="Arial" charset="0"/>
              <a:buNone/>
            </a:pPr>
            <a:endParaRPr lang="en-US" dirty="0" smtClean="0"/>
          </a:p>
          <a:p>
            <a:pPr lvl="1"/>
            <a:endParaRPr lang="en-US" baseline="-25000" dirty="0" smtClean="0"/>
          </a:p>
        </p:txBody>
      </p:sp>
      <p:sp>
        <p:nvSpPr>
          <p:cNvPr id="19460" name="TextBox 3"/>
          <p:cNvSpPr txBox="1">
            <a:spLocks noChangeArrowheads="1"/>
          </p:cNvSpPr>
          <p:nvPr/>
        </p:nvSpPr>
        <p:spPr bwMode="auto">
          <a:xfrm>
            <a:off x="3876675" y="6202363"/>
            <a:ext cx="51435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400">
                <a:latin typeface="Calibri" charset="0"/>
                <a:hlinkClick r:id="rId2"/>
              </a:rPr>
              <a:t>*Cacciari, Salam and Soyez, JHEP 0804 (2008) 005 [</a:t>
            </a:r>
            <a:r>
              <a:rPr lang="en-US" sz="1400">
                <a:latin typeface="Calibri" charset="0"/>
                <a:hlinkClick r:id="rId3"/>
              </a:rPr>
              <a:t>arXiv:0802.1188]</a:t>
            </a:r>
            <a:endParaRPr lang="en-US" sz="1400">
              <a:latin typeface="Calibri" charset="0"/>
            </a:endParaRPr>
          </a:p>
        </p:txBody>
      </p: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4862041" y="2082459"/>
            <a:ext cx="2329924" cy="1773426"/>
            <a:chOff x="1009" y="2843"/>
            <a:chExt cx="1618" cy="1232"/>
          </a:xfrm>
          <a:effectLst>
            <a:outerShdw blurRad="50800" dist="38100" dir="5400000">
              <a:srgbClr val="000000">
                <a:alpha val="43000"/>
              </a:srgbClr>
            </a:outerShdw>
          </a:effectLst>
        </p:grpSpPr>
        <p:sp>
          <p:nvSpPr>
            <p:cNvPr id="6" name="Oval 26"/>
            <p:cNvSpPr>
              <a:spLocks noChangeArrowheads="1"/>
            </p:cNvSpPr>
            <p:nvPr/>
          </p:nvSpPr>
          <p:spPr bwMode="auto">
            <a:xfrm>
              <a:off x="1072" y="3295"/>
              <a:ext cx="149" cy="181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C7D59"/>
                </a:gs>
              </a:gsLst>
              <a:path path="shape">
                <a:fillToRect l="50000" t="50000" r="50000" b="50000"/>
              </a:path>
            </a:gra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Oval 27"/>
            <p:cNvSpPr>
              <a:spLocks noChangeArrowheads="1"/>
            </p:cNvSpPr>
            <p:nvPr/>
          </p:nvSpPr>
          <p:spPr bwMode="auto">
            <a:xfrm>
              <a:off x="1302" y="2948"/>
              <a:ext cx="113" cy="103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C7D59"/>
                </a:gs>
              </a:gsLst>
              <a:path path="shape">
                <a:fillToRect l="50000" t="50000" r="50000" b="50000"/>
              </a:path>
            </a:gra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Oval 28"/>
            <p:cNvSpPr>
              <a:spLocks noChangeArrowheads="1"/>
            </p:cNvSpPr>
            <p:nvPr/>
          </p:nvSpPr>
          <p:spPr bwMode="auto">
            <a:xfrm>
              <a:off x="1356" y="3236"/>
              <a:ext cx="124" cy="171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C7D59"/>
                </a:gs>
              </a:gsLst>
              <a:path path="shape">
                <a:fillToRect l="50000" t="50000" r="50000" b="50000"/>
              </a:path>
            </a:gra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Oval 29"/>
            <p:cNvSpPr>
              <a:spLocks noChangeArrowheads="1"/>
            </p:cNvSpPr>
            <p:nvPr/>
          </p:nvSpPr>
          <p:spPr bwMode="auto">
            <a:xfrm>
              <a:off x="1686" y="2900"/>
              <a:ext cx="49" cy="124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C7D59"/>
                </a:gs>
              </a:gsLst>
              <a:path path="shape">
                <a:fillToRect l="50000" t="50000" r="50000" b="50000"/>
              </a:path>
            </a:gra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0" name="Oval 30"/>
            <p:cNvSpPr>
              <a:spLocks noChangeArrowheads="1"/>
            </p:cNvSpPr>
            <p:nvPr/>
          </p:nvSpPr>
          <p:spPr bwMode="auto">
            <a:xfrm>
              <a:off x="1616" y="3222"/>
              <a:ext cx="175" cy="126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C7D59"/>
                </a:gs>
              </a:gsLst>
              <a:path path="shape">
                <a:fillToRect l="50000" t="50000" r="50000" b="50000"/>
              </a:path>
            </a:gra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1" name="Oval 31"/>
            <p:cNvSpPr>
              <a:spLocks noChangeArrowheads="1"/>
            </p:cNvSpPr>
            <p:nvPr/>
          </p:nvSpPr>
          <p:spPr bwMode="auto">
            <a:xfrm>
              <a:off x="1870" y="3465"/>
              <a:ext cx="113" cy="101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C7D59"/>
                </a:gs>
              </a:gsLst>
              <a:path path="shape">
                <a:fillToRect l="50000" t="50000" r="50000" b="50000"/>
              </a:path>
            </a:gra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2" name="Oval 32"/>
            <p:cNvSpPr>
              <a:spLocks noChangeArrowheads="1"/>
            </p:cNvSpPr>
            <p:nvPr/>
          </p:nvSpPr>
          <p:spPr bwMode="auto">
            <a:xfrm>
              <a:off x="1488" y="3560"/>
              <a:ext cx="176" cy="148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C7D59"/>
                </a:gs>
              </a:gsLst>
              <a:path path="shape">
                <a:fillToRect l="50000" t="50000" r="50000" b="50000"/>
              </a:path>
            </a:gra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Oval 33"/>
            <p:cNvSpPr>
              <a:spLocks noChangeArrowheads="1"/>
            </p:cNvSpPr>
            <p:nvPr/>
          </p:nvSpPr>
          <p:spPr bwMode="auto">
            <a:xfrm>
              <a:off x="1159" y="2910"/>
              <a:ext cx="836" cy="793"/>
            </a:xfrm>
            <a:prstGeom prst="ellipse">
              <a:avLst/>
            </a:prstGeom>
            <a:noFill/>
            <a:ln w="126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4" name="Oval 34"/>
            <p:cNvSpPr>
              <a:spLocks noChangeArrowheads="1"/>
            </p:cNvSpPr>
            <p:nvPr/>
          </p:nvSpPr>
          <p:spPr bwMode="auto">
            <a:xfrm>
              <a:off x="1495" y="3080"/>
              <a:ext cx="51" cy="35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C7D59"/>
                </a:gs>
              </a:gsLst>
              <a:path path="shape">
                <a:fillToRect l="50000" t="50000" r="50000" b="50000"/>
              </a:path>
            </a:gra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5" name="Oval 35"/>
            <p:cNvSpPr>
              <a:spLocks noChangeArrowheads="1"/>
            </p:cNvSpPr>
            <p:nvPr/>
          </p:nvSpPr>
          <p:spPr bwMode="auto">
            <a:xfrm>
              <a:off x="2037" y="3333"/>
              <a:ext cx="51" cy="37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C7D59"/>
                </a:gs>
              </a:gsLst>
              <a:path path="shape">
                <a:fillToRect l="50000" t="50000" r="50000" b="50000"/>
              </a:path>
            </a:gra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Oval 36"/>
            <p:cNvSpPr>
              <a:spLocks noChangeArrowheads="1"/>
            </p:cNvSpPr>
            <p:nvPr/>
          </p:nvSpPr>
          <p:spPr bwMode="auto">
            <a:xfrm>
              <a:off x="1843" y="3202"/>
              <a:ext cx="50" cy="35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C7D59"/>
                </a:gs>
              </a:gsLst>
              <a:path path="shape">
                <a:fillToRect l="50000" t="50000" r="50000" b="50000"/>
              </a:path>
            </a:gra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7" name="AutoShape 37"/>
            <p:cNvSpPr>
              <a:spLocks noChangeArrowheads="1"/>
            </p:cNvSpPr>
            <p:nvPr/>
          </p:nvSpPr>
          <p:spPr bwMode="auto">
            <a:xfrm>
              <a:off x="1009" y="2843"/>
              <a:ext cx="1136" cy="951"/>
            </a:xfrm>
            <a:custGeom>
              <a:avLst/>
              <a:gdLst>
                <a:gd name="T0" fmla="*/ 857348910 w 1365"/>
                <a:gd name="T1" fmla="*/ 528083705 h 1259"/>
                <a:gd name="T2" fmla="*/ 857348910 w 1365"/>
                <a:gd name="T3" fmla="*/ 528083705 h 1259"/>
                <a:gd name="T4" fmla="*/ 857348910 w 1365"/>
                <a:gd name="T5" fmla="*/ 528083705 h 1259"/>
                <a:gd name="T6" fmla="*/ 0 w 1365"/>
                <a:gd name="T7" fmla="*/ 528083705 h 1259"/>
                <a:gd name="T8" fmla="*/ 857348910 w 1365"/>
                <a:gd name="T9" fmla="*/ 528083705 h 1259"/>
                <a:gd name="T10" fmla="*/ 857348910 w 1365"/>
                <a:gd name="T11" fmla="*/ 528083705 h 1259"/>
                <a:gd name="T12" fmla="*/ 857348910 w 1365"/>
                <a:gd name="T13" fmla="*/ 528083705 h 1259"/>
                <a:gd name="T14" fmla="*/ 857348910 w 1365"/>
                <a:gd name="T15" fmla="*/ 528083705 h 1259"/>
                <a:gd name="T16" fmla="*/ 857348910 w 1365"/>
                <a:gd name="T17" fmla="*/ 528083705 h 1259"/>
                <a:gd name="T18" fmla="*/ 857348910 w 1365"/>
                <a:gd name="T19" fmla="*/ 528083705 h 1259"/>
                <a:gd name="T20" fmla="*/ 857348910 w 1365"/>
                <a:gd name="T21" fmla="*/ 528083705 h 1259"/>
                <a:gd name="T22" fmla="*/ 857348910 w 1365"/>
                <a:gd name="T23" fmla="*/ 528083705 h 1259"/>
                <a:gd name="T24" fmla="*/ 857348910 w 1365"/>
                <a:gd name="T25" fmla="*/ 528083705 h 1259"/>
                <a:gd name="T26" fmla="*/ 857348910 w 1365"/>
                <a:gd name="T27" fmla="*/ 528083705 h 1259"/>
                <a:gd name="T28" fmla="*/ 857348910 w 1365"/>
                <a:gd name="T29" fmla="*/ 528083705 h 1259"/>
                <a:gd name="T30" fmla="*/ 857348910 w 1365"/>
                <a:gd name="T31" fmla="*/ 528083705 h 1259"/>
                <a:gd name="T32" fmla="*/ 857348910 w 1365"/>
                <a:gd name="T33" fmla="*/ 528083705 h 1259"/>
                <a:gd name="T34" fmla="*/ 857348910 w 1365"/>
                <a:gd name="T35" fmla="*/ 528083705 h 1259"/>
                <a:gd name="T36" fmla="*/ 857348910 w 1365"/>
                <a:gd name="T37" fmla="*/ 528083705 h 1259"/>
                <a:gd name="T38" fmla="*/ 857348910 w 1365"/>
                <a:gd name="T39" fmla="*/ 528083705 h 1259"/>
                <a:gd name="T40" fmla="*/ 857348910 w 1365"/>
                <a:gd name="T41" fmla="*/ 528083705 h 1259"/>
                <a:gd name="T42" fmla="*/ 857348910 w 1365"/>
                <a:gd name="T43" fmla="*/ 528083705 h 1259"/>
                <a:gd name="T44" fmla="*/ 857348910 w 1365"/>
                <a:gd name="T45" fmla="*/ 528083705 h 125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365"/>
                <a:gd name="T70" fmla="*/ 0 h 1259"/>
                <a:gd name="T71" fmla="*/ 1365 w 1365"/>
                <a:gd name="T72" fmla="*/ 1259 h 125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365" h="1259">
                  <a:moveTo>
                    <a:pt x="494" y="934"/>
                  </a:moveTo>
                  <a:cubicBezTo>
                    <a:pt x="375" y="894"/>
                    <a:pt x="465" y="906"/>
                    <a:pt x="344" y="886"/>
                  </a:cubicBezTo>
                  <a:cubicBezTo>
                    <a:pt x="277" y="881"/>
                    <a:pt x="148" y="928"/>
                    <a:pt x="91" y="905"/>
                  </a:cubicBezTo>
                  <a:cubicBezTo>
                    <a:pt x="34" y="882"/>
                    <a:pt x="3" y="805"/>
                    <a:pt x="0" y="749"/>
                  </a:cubicBezTo>
                  <a:cubicBezTo>
                    <a:pt x="14" y="673"/>
                    <a:pt x="44" y="632"/>
                    <a:pt x="75" y="569"/>
                  </a:cubicBezTo>
                  <a:cubicBezTo>
                    <a:pt x="110" y="489"/>
                    <a:pt x="173" y="349"/>
                    <a:pt x="210" y="269"/>
                  </a:cubicBezTo>
                  <a:cubicBezTo>
                    <a:pt x="255" y="184"/>
                    <a:pt x="256" y="144"/>
                    <a:pt x="366" y="105"/>
                  </a:cubicBezTo>
                  <a:cubicBezTo>
                    <a:pt x="419" y="60"/>
                    <a:pt x="452" y="34"/>
                    <a:pt x="536" y="22"/>
                  </a:cubicBezTo>
                  <a:cubicBezTo>
                    <a:pt x="624" y="13"/>
                    <a:pt x="814" y="0"/>
                    <a:pt x="894" y="48"/>
                  </a:cubicBezTo>
                  <a:cubicBezTo>
                    <a:pt x="966" y="156"/>
                    <a:pt x="949" y="243"/>
                    <a:pt x="1019" y="313"/>
                  </a:cubicBezTo>
                  <a:cubicBezTo>
                    <a:pt x="1046" y="394"/>
                    <a:pt x="1101" y="378"/>
                    <a:pt x="1128" y="460"/>
                  </a:cubicBezTo>
                  <a:cubicBezTo>
                    <a:pt x="1175" y="503"/>
                    <a:pt x="1268" y="541"/>
                    <a:pt x="1304" y="572"/>
                  </a:cubicBezTo>
                  <a:cubicBezTo>
                    <a:pt x="1324" y="587"/>
                    <a:pt x="1337" y="610"/>
                    <a:pt x="1342" y="646"/>
                  </a:cubicBezTo>
                  <a:cubicBezTo>
                    <a:pt x="1365" y="663"/>
                    <a:pt x="1358" y="706"/>
                    <a:pt x="1339" y="761"/>
                  </a:cubicBezTo>
                  <a:cubicBezTo>
                    <a:pt x="1320" y="816"/>
                    <a:pt x="1253" y="931"/>
                    <a:pt x="1230" y="974"/>
                  </a:cubicBezTo>
                  <a:cubicBezTo>
                    <a:pt x="1192" y="1022"/>
                    <a:pt x="1145" y="1039"/>
                    <a:pt x="1110" y="1049"/>
                  </a:cubicBezTo>
                  <a:cubicBezTo>
                    <a:pt x="1073" y="1051"/>
                    <a:pt x="1035" y="1021"/>
                    <a:pt x="1005" y="989"/>
                  </a:cubicBezTo>
                  <a:cubicBezTo>
                    <a:pt x="982" y="944"/>
                    <a:pt x="948" y="934"/>
                    <a:pt x="920" y="892"/>
                  </a:cubicBezTo>
                  <a:cubicBezTo>
                    <a:pt x="890" y="887"/>
                    <a:pt x="847" y="894"/>
                    <a:pt x="825" y="959"/>
                  </a:cubicBezTo>
                  <a:cubicBezTo>
                    <a:pt x="838" y="1036"/>
                    <a:pt x="908" y="1210"/>
                    <a:pt x="795" y="1244"/>
                  </a:cubicBezTo>
                  <a:cubicBezTo>
                    <a:pt x="761" y="1254"/>
                    <a:pt x="725" y="1254"/>
                    <a:pt x="690" y="1259"/>
                  </a:cubicBezTo>
                  <a:cubicBezTo>
                    <a:pt x="650" y="1236"/>
                    <a:pt x="588" y="1163"/>
                    <a:pt x="555" y="1109"/>
                  </a:cubicBezTo>
                  <a:cubicBezTo>
                    <a:pt x="537" y="1065"/>
                    <a:pt x="529" y="971"/>
                    <a:pt x="494" y="934"/>
                  </a:cubicBezTo>
                  <a:close/>
                </a:path>
              </a:pathLst>
            </a:custGeom>
            <a:noFill/>
            <a:ln w="28440">
              <a:solidFill>
                <a:srgbClr val="333399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8" name="Line 38"/>
            <p:cNvSpPr>
              <a:spLocks noChangeShapeType="1"/>
            </p:cNvSpPr>
            <p:nvPr/>
          </p:nvSpPr>
          <p:spPr bwMode="auto">
            <a:xfrm>
              <a:off x="1768" y="3641"/>
              <a:ext cx="80" cy="252"/>
            </a:xfrm>
            <a:prstGeom prst="line">
              <a:avLst/>
            </a:prstGeom>
            <a:noFill/>
            <a:ln w="28440">
              <a:solidFill>
                <a:srgbClr val="FF0000"/>
              </a:solidFill>
              <a:miter lim="800000"/>
              <a:headEnd type="triangle" w="med" len="med"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9" name="Text Box 39"/>
            <p:cNvSpPr txBox="1">
              <a:spLocks noChangeArrowheads="1"/>
            </p:cNvSpPr>
            <p:nvPr/>
          </p:nvSpPr>
          <p:spPr bwMode="auto">
            <a:xfrm>
              <a:off x="1812" y="3835"/>
              <a:ext cx="815" cy="23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fontAlgn="auto">
                <a:lnSpc>
                  <a:spcPct val="116000"/>
                </a:lnSpc>
                <a:spcBef>
                  <a:spcPts val="0"/>
                </a:spcBef>
                <a:spcAft>
                  <a:spcPts val="0"/>
                </a:spcAft>
                <a:tabLst>
                  <a:tab pos="655638" algn="l"/>
                  <a:tab pos="1312863" algn="l"/>
                </a:tabLst>
                <a:defRPr/>
              </a:pPr>
              <a:r>
                <a:rPr lang="en-GB" sz="1500" dirty="0">
                  <a:solidFill>
                    <a:srgbClr val="FF0000"/>
                  </a:solidFill>
                  <a:latin typeface="Comic Sans MS" pitchFamily="66" charset="0"/>
                  <a:ea typeface="DejaVu LGC Sans"/>
                  <a:cs typeface="DejaVu LGC Sans"/>
                </a:rPr>
                <a:t>anti-</a:t>
              </a:r>
              <a:r>
                <a:rPr lang="en-GB" sz="1500" dirty="0" err="1">
                  <a:solidFill>
                    <a:srgbClr val="FF0000"/>
                  </a:solidFill>
                  <a:latin typeface="Comic Sans MS" pitchFamily="66" charset="0"/>
                  <a:ea typeface="DejaVu LGC Sans"/>
                  <a:cs typeface="DejaVu LGC Sans"/>
                </a:rPr>
                <a:t>kT</a:t>
              </a:r>
              <a:r>
                <a:rPr lang="en-GB" sz="1500" dirty="0">
                  <a:solidFill>
                    <a:srgbClr val="FF0000"/>
                  </a:solidFill>
                  <a:latin typeface="Comic Sans MS" pitchFamily="66" charset="0"/>
                  <a:ea typeface="DejaVu LGC Sans"/>
                  <a:cs typeface="DejaVu LGC Sans"/>
                </a:rPr>
                <a:t> jet</a:t>
              </a:r>
            </a:p>
          </p:txBody>
        </p:sp>
        <p:sp>
          <p:nvSpPr>
            <p:cNvPr id="20" name="Text Box 40"/>
            <p:cNvSpPr txBox="1">
              <a:spLocks noChangeArrowheads="1"/>
            </p:cNvSpPr>
            <p:nvPr/>
          </p:nvSpPr>
          <p:spPr bwMode="auto">
            <a:xfrm>
              <a:off x="1092" y="3823"/>
              <a:ext cx="764" cy="25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fontAlgn="auto">
                <a:lnSpc>
                  <a:spcPct val="116000"/>
                </a:lnSpc>
                <a:spcBef>
                  <a:spcPts val="0"/>
                </a:spcBef>
                <a:spcAft>
                  <a:spcPts val="0"/>
                </a:spcAft>
                <a:tabLst>
                  <a:tab pos="655638" algn="l"/>
                </a:tabLst>
                <a:defRPr/>
              </a:pPr>
              <a:r>
                <a:rPr lang="en-GB" sz="1500">
                  <a:solidFill>
                    <a:srgbClr val="333399"/>
                  </a:solidFill>
                  <a:latin typeface="Comic Sans MS" pitchFamily="66" charset="0"/>
                  <a:ea typeface="DejaVu LGC Sans"/>
                  <a:cs typeface="DejaVu LGC Sans"/>
                </a:rPr>
                <a:t>K</a:t>
              </a:r>
              <a:r>
                <a:rPr lang="en-GB" sz="1500" baseline="-25000">
                  <a:solidFill>
                    <a:srgbClr val="333399"/>
                  </a:solidFill>
                  <a:latin typeface="Comic Sans MS" pitchFamily="66" charset="0"/>
                  <a:ea typeface="DejaVu LGC Sans"/>
                  <a:cs typeface="DejaVu LGC Sans"/>
                </a:rPr>
                <a:t>T</a:t>
              </a:r>
              <a:r>
                <a:rPr lang="en-GB" sz="1500">
                  <a:solidFill>
                    <a:srgbClr val="333399"/>
                  </a:solidFill>
                  <a:latin typeface="Comic Sans MS" pitchFamily="66" charset="0"/>
                  <a:ea typeface="DejaVu LGC Sans"/>
                  <a:cs typeface="DejaVu LGC Sans"/>
                </a:rPr>
                <a:t> jet</a:t>
              </a:r>
            </a:p>
          </p:txBody>
        </p:sp>
        <p:sp>
          <p:nvSpPr>
            <p:cNvPr id="21" name="Line 41"/>
            <p:cNvSpPr>
              <a:spLocks noChangeShapeType="1"/>
            </p:cNvSpPr>
            <p:nvPr/>
          </p:nvSpPr>
          <p:spPr bwMode="auto">
            <a:xfrm flipH="1">
              <a:off x="1223" y="3556"/>
              <a:ext cx="139" cy="290"/>
            </a:xfrm>
            <a:prstGeom prst="line">
              <a:avLst/>
            </a:prstGeom>
            <a:noFill/>
            <a:ln w="28440">
              <a:solidFill>
                <a:srgbClr val="333399"/>
              </a:solidFill>
              <a:miter lim="800000"/>
              <a:headEnd type="triangle" w="med" len="med"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ea typeface="+mn-ea"/>
                <a:cs typeface="+mn-cs"/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6086433" y="1143000"/>
            <a:ext cx="2868612" cy="9239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Anti-k</a:t>
            </a:r>
            <a:r>
              <a:rPr lang="en-US" baseline="-2500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t</a:t>
            </a:r>
            <a:r>
              <a: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expected to be less susceptible to background effects in heavy ion collisions</a:t>
            </a:r>
          </a:p>
        </p:txBody>
      </p:sp>
      <p:sp>
        <p:nvSpPr>
          <p:cNvPr id="45" name="Footer Placeholder 4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pic>
        <p:nvPicPr>
          <p:cNvPr id="19465" name="Picture 45" descr="latex-image-1.pd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6675" y="1495425"/>
            <a:ext cx="2686050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60"/>
          <p:cNvGrpSpPr/>
          <p:nvPr/>
        </p:nvGrpSpPr>
        <p:grpSpPr>
          <a:xfrm>
            <a:off x="1325472" y="2195913"/>
            <a:ext cx="2685672" cy="1908988"/>
            <a:chOff x="4002374" y="2501745"/>
            <a:chExt cx="2685672" cy="1908988"/>
          </a:xfrm>
          <a:effectLst>
            <a:outerShdw blurRad="50800" dist="38100" dir="5400000">
              <a:srgbClr val="000000">
                <a:alpha val="43000"/>
              </a:srgbClr>
            </a:outerShdw>
          </a:effectLst>
        </p:grpSpPr>
        <p:cxnSp>
          <p:nvCxnSpPr>
            <p:cNvPr id="62" name="Straight Arrow Connector 61"/>
            <p:cNvCxnSpPr/>
            <p:nvPr/>
          </p:nvCxnSpPr>
          <p:spPr>
            <a:xfrm rot="5400000" flipH="1" flipV="1">
              <a:off x="4641796" y="2901896"/>
              <a:ext cx="1066909" cy="5715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Oval 62"/>
            <p:cNvSpPr/>
            <p:nvPr/>
          </p:nvSpPr>
          <p:spPr>
            <a:xfrm rot="18683566">
              <a:off x="5544435" y="2032825"/>
              <a:ext cx="363103" cy="1300944"/>
            </a:xfrm>
            <a:prstGeom prst="ellipse">
              <a:avLst/>
            </a:prstGeom>
            <a:solidFill>
              <a:schemeClr val="accent4">
                <a:lumMod val="20000"/>
                <a:lumOff val="80000"/>
                <a:alpha val="49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4" name="Isosceles Triangle 63"/>
            <p:cNvSpPr/>
            <p:nvPr/>
          </p:nvSpPr>
          <p:spPr>
            <a:xfrm rot="13194402">
              <a:off x="4597400" y="2501791"/>
              <a:ext cx="1244600" cy="1600309"/>
            </a:xfrm>
            <a:prstGeom prst="triangle">
              <a:avLst/>
            </a:prstGeom>
            <a:solidFill>
              <a:schemeClr val="accent6">
                <a:lumMod val="75000"/>
                <a:alpha val="12000"/>
              </a:schemeClr>
            </a:solidFill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 rot="5400000" flipH="1" flipV="1">
              <a:off x="4584209" y="2958609"/>
              <a:ext cx="1029685" cy="41909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 rot="5400000" flipH="1" flipV="1">
              <a:off x="5054546" y="2870145"/>
              <a:ext cx="622408" cy="4953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/>
            <p:nvPr/>
          </p:nvCxnSpPr>
          <p:spPr>
            <a:xfrm flipV="1">
              <a:off x="5118100" y="3059447"/>
              <a:ext cx="495300" cy="36955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flipV="1">
              <a:off x="4889502" y="3212239"/>
              <a:ext cx="843529" cy="47076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>
              <a:stCxn id="64" idx="3"/>
              <a:endCxn id="64" idx="2"/>
            </p:cNvCxnSpPr>
            <p:nvPr/>
          </p:nvCxnSpPr>
          <p:spPr>
            <a:xfrm rot="16200000" flipH="1">
              <a:off x="5772096" y="2649090"/>
              <a:ext cx="399230" cy="47736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 rot="2470992">
              <a:off x="5913482" y="2533522"/>
              <a:ext cx="365535" cy="4616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effectLst>
                    <a:outerShdw blurRad="50800" dist="38100" dir="540000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rPr>
                <a:t>R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002374" y="4041401"/>
              <a:ext cx="1611026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  <a:ea typeface="+mn-ea"/>
                  <a:cs typeface="+mn-cs"/>
                </a:rPr>
                <a:t>Hard scattering</a:t>
              </a: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5127290" y="3546404"/>
              <a:ext cx="1560756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  <a:ea typeface="+mn-ea"/>
                  <a:cs typeface="+mn-cs"/>
                </a:rPr>
                <a:t>Fragmentation</a:t>
              </a:r>
            </a:p>
          </p:txBody>
        </p:sp>
        <p:cxnSp>
          <p:nvCxnSpPr>
            <p:cNvPr id="73" name="Straight Arrow Connector 72"/>
            <p:cNvCxnSpPr/>
            <p:nvPr/>
          </p:nvCxnSpPr>
          <p:spPr>
            <a:xfrm rot="5400000" flipH="1" flipV="1">
              <a:off x="4694266" y="3428402"/>
              <a:ext cx="486736" cy="41173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74" name="Sun 73"/>
            <p:cNvSpPr/>
            <p:nvPr/>
          </p:nvSpPr>
          <p:spPr>
            <a:xfrm>
              <a:off x="4559391" y="3708400"/>
              <a:ext cx="355509" cy="355600"/>
            </a:xfrm>
            <a:prstGeom prst="sun">
              <a:avLst>
                <a:gd name="adj" fmla="val 35717"/>
              </a:avLst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6778625" y="2527469"/>
            <a:ext cx="1555750" cy="92392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Sequential</a:t>
            </a:r>
          </a:p>
          <a:p>
            <a:r>
              <a: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recombination</a:t>
            </a:r>
          </a:p>
          <a:p>
            <a:r>
              <a: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algorithms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546100" y="2800350"/>
            <a:ext cx="1276350" cy="64611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Cone based</a:t>
            </a:r>
          </a:p>
          <a:p>
            <a:r>
              <a: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algorithms</a:t>
            </a:r>
          </a:p>
        </p:txBody>
      </p:sp>
      <p:pic>
        <p:nvPicPr>
          <p:cNvPr id="44" name="Picture 43" descr="R02R0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51563" y="4199097"/>
            <a:ext cx="1667469" cy="1634414"/>
          </a:xfrm>
          <a:prstGeom prst="rect">
            <a:avLst/>
          </a:prstGeom>
        </p:spPr>
      </p:pic>
      <p:sp>
        <p:nvSpPr>
          <p:cNvPr id="46" name="Striped Right Arrow 45"/>
          <p:cNvSpPr/>
          <p:nvPr/>
        </p:nvSpPr>
        <p:spPr>
          <a:xfrm>
            <a:off x="5667887" y="4993557"/>
            <a:ext cx="319681" cy="217111"/>
          </a:xfrm>
          <a:prstGeom prst="stripedRight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7602" y="160644"/>
            <a:ext cx="3372998" cy="3590962"/>
          </a:xfrm>
          <a:prstGeom prst="rect">
            <a:avLst/>
          </a:prstGeom>
        </p:spPr>
      </p:pic>
      <p:sp>
        <p:nvSpPr>
          <p:cNvPr id="7" name="Curved Down Arrow 6"/>
          <p:cNvSpPr/>
          <p:nvPr/>
        </p:nvSpPr>
        <p:spPr>
          <a:xfrm rot="5128149">
            <a:off x="1676399" y="3348664"/>
            <a:ext cx="2046156" cy="1230868"/>
          </a:xfrm>
          <a:prstGeom prst="curvedDown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6643" y="914400"/>
            <a:ext cx="1731155" cy="19445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Jet algorithms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533400"/>
            <a:ext cx="1794243" cy="57531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3644" y="2971800"/>
            <a:ext cx="372255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Yui</a:t>
            </a:r>
            <a:r>
              <a:rPr lang="en-US" dirty="0" smtClean="0"/>
              <a:t> Shi Lai, arXiv:0806.1499, QM 2009</a:t>
            </a:r>
            <a:endParaRPr lang="en-US" dirty="0"/>
          </a:p>
        </p:txBody>
      </p:sp>
      <p:sp>
        <p:nvSpPr>
          <p:cNvPr id="10" name="Curved Right Arrow 9"/>
          <p:cNvSpPr/>
          <p:nvPr/>
        </p:nvSpPr>
        <p:spPr>
          <a:xfrm rot="2150864">
            <a:off x="4723547" y="2148685"/>
            <a:ext cx="818002" cy="1823056"/>
          </a:xfrm>
          <a:prstGeom prst="curved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629005" y="4927937"/>
            <a:ext cx="5057795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Courier New"/>
              <a:buChar char="o"/>
            </a:pPr>
            <a:r>
              <a:rPr lang="en-US" sz="2000" dirty="0" smtClean="0"/>
              <a:t> Seedless, infrared and collinear safe</a:t>
            </a:r>
          </a:p>
          <a:p>
            <a:pPr>
              <a:buFont typeface="Courier New"/>
              <a:buChar char="o"/>
            </a:pPr>
            <a:r>
              <a:rPr lang="en-US" sz="2000" dirty="0" smtClean="0"/>
              <a:t> Optimizes S/B (focus on the “core” of the jet)</a:t>
            </a:r>
          </a:p>
          <a:p>
            <a:pPr>
              <a:buFont typeface="Courier New"/>
              <a:buChar char="o"/>
            </a:pPr>
            <a:r>
              <a:rPr lang="en-US" sz="2000" dirty="0" smtClean="0"/>
              <a:t> Robust against background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52800" y="3904006"/>
            <a:ext cx="5750193" cy="74419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066428" y="926068"/>
            <a:ext cx="1877437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Results from STAR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89953" y="6286500"/>
            <a:ext cx="2113379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Results from PHENIX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Jet measurements </a:t>
            </a:r>
            <a:br>
              <a:rPr lang="en-US" dirty="0" smtClean="0"/>
            </a:br>
            <a:r>
              <a:rPr lang="en-US" dirty="0" smtClean="0"/>
              <a:t>at RHIC</a:t>
            </a:r>
            <a:endParaRPr lang="en-US" dirty="0"/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2" name="Picture 21" descr="factoriza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0291" y="3764197"/>
            <a:ext cx="3175709" cy="24842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pJetSpectrumSTA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19" y="1424675"/>
            <a:ext cx="4578781" cy="44427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Inclusive jet cross-section in </a:t>
            </a:r>
            <a:r>
              <a:rPr lang="en-US" sz="4000" dirty="0" err="1" smtClean="0"/>
              <a:t>p+p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 smtClean="0"/>
              <a:t>at </a:t>
            </a:r>
            <a:r>
              <a:rPr lang="en-US" sz="4000" dirty="0" err="1" smtClean="0"/>
              <a:t>sqrt(s</a:t>
            </a:r>
            <a:r>
              <a:rPr lang="en-US" sz="4000" baseline="-25000" dirty="0" err="1" smtClean="0"/>
              <a:t>NN</a:t>
            </a:r>
            <a:r>
              <a:rPr lang="en-US" sz="4000" dirty="0" smtClean="0"/>
              <a:t>) = 200 </a:t>
            </a:r>
            <a:r>
              <a:rPr lang="en-US" sz="4000" dirty="0" err="1" smtClean="0"/>
              <a:t>GeV</a:t>
            </a:r>
            <a:r>
              <a:rPr lang="en-US" sz="4000" dirty="0" smtClean="0"/>
              <a:t> – </a:t>
            </a:r>
            <a:r>
              <a:rPr lang="en-US" sz="4000" i="1" dirty="0" smtClean="0"/>
              <a:t>new algorithms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6066" y="1676400"/>
            <a:ext cx="4403134" cy="4012169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pJetSpectrumSTA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19" y="1424675"/>
            <a:ext cx="4578781" cy="44427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Inclusive jet cross-section in </a:t>
            </a:r>
            <a:r>
              <a:rPr lang="en-US" sz="4000" dirty="0" err="1" smtClean="0"/>
              <a:t>p+p</a:t>
            </a:r>
            <a:r>
              <a:rPr lang="en-US" sz="4000" dirty="0" smtClean="0"/>
              <a:t> </a:t>
            </a:r>
            <a:br>
              <a:rPr lang="en-US" sz="4000" dirty="0" smtClean="0"/>
            </a:br>
            <a:r>
              <a:rPr lang="en-US" sz="4000" dirty="0" smtClean="0"/>
              <a:t>at </a:t>
            </a:r>
            <a:r>
              <a:rPr lang="en-US" sz="4000" dirty="0" err="1" smtClean="0"/>
              <a:t>sqrt(s</a:t>
            </a:r>
            <a:r>
              <a:rPr lang="en-US" sz="4000" baseline="-25000" dirty="0" err="1" smtClean="0"/>
              <a:t>NN</a:t>
            </a:r>
            <a:r>
              <a:rPr lang="en-US" sz="4000" dirty="0" smtClean="0"/>
              <a:t>) = 200 </a:t>
            </a:r>
            <a:r>
              <a:rPr lang="en-US" sz="4000" dirty="0" err="1" smtClean="0"/>
              <a:t>GeV</a:t>
            </a:r>
            <a:r>
              <a:rPr lang="en-US" sz="4000" dirty="0" smtClean="0"/>
              <a:t> – </a:t>
            </a:r>
            <a:r>
              <a:rPr lang="en-US" sz="4000" i="1" dirty="0" smtClean="0"/>
              <a:t>new algorithms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6066" y="1676400"/>
            <a:ext cx="4403134" cy="401216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0" y="1752600"/>
            <a:ext cx="4798170" cy="3962400"/>
          </a:xfrm>
          <a:prstGeom prst="rect">
            <a:avLst/>
          </a:prstGeom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0" y="1600200"/>
            <a:ext cx="3822700" cy="4525963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ea typeface="+mn-ea"/>
                <a:cs typeface="+mn-cs"/>
              </a:rPr>
              <a:t>Fully corrected jet spectrum</a:t>
            </a:r>
          </a:p>
          <a:p>
            <a:pPr fontAlgn="auto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ea typeface="+mn-ea"/>
                <a:cs typeface="+mn-cs"/>
              </a:rPr>
              <a:t>Exactly the same algorithms and jet definitions used as compared to </a:t>
            </a:r>
            <a:r>
              <a:rPr lang="en-US" dirty="0" err="1" smtClean="0">
                <a:ea typeface="+mn-ea"/>
                <a:cs typeface="+mn-cs"/>
              </a:rPr>
              <a:t>p+p</a:t>
            </a:r>
            <a:endParaRPr lang="en-US" dirty="0" smtClean="0">
              <a:ea typeface="+mn-ea"/>
              <a:cs typeface="+mn-cs"/>
            </a:endParaRPr>
          </a:p>
          <a:p>
            <a:pPr fontAlgn="auto">
              <a:spcAft>
                <a:spcPts val="0"/>
              </a:spcAft>
              <a:buFont typeface="Courier New"/>
              <a:buChar char="o"/>
              <a:defRPr/>
            </a:pPr>
            <a:r>
              <a:rPr lang="en-US" dirty="0" smtClean="0">
                <a:ea typeface="+mn-ea"/>
                <a:cs typeface="+mn-cs"/>
              </a:rPr>
              <a:t>Bands on data points represent estimation of systematic uncertainties due to background subtraction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pic>
        <p:nvPicPr>
          <p:cNvPr id="21" name="Content Placeholder 20" descr="STARjetAuAuyields.pn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7750" b="-7750"/>
          <a:stretch>
            <a:fillRect/>
          </a:stretch>
        </p:blipFill>
        <p:spPr>
          <a:xfrm>
            <a:off x="3733800" y="965709"/>
            <a:ext cx="5257800" cy="5892291"/>
          </a:xfrm>
        </p:spPr>
      </p:pic>
      <p:sp>
        <p:nvSpPr>
          <p:cNvPr id="22" name="TextBox 21"/>
          <p:cNvSpPr txBox="1"/>
          <p:nvPr/>
        </p:nvSpPr>
        <p:spPr>
          <a:xfrm>
            <a:off x="6172200" y="229618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Au+Au</a:t>
            </a:r>
            <a:r>
              <a:rPr lang="en-US" sz="1400" dirty="0" smtClean="0"/>
              <a:t> @ </a:t>
            </a:r>
            <a:r>
              <a:rPr lang="en-US" sz="1400" dirty="0" err="1" smtClean="0"/>
              <a:t>sqrt(s</a:t>
            </a:r>
            <a:r>
              <a:rPr lang="en-US" sz="1400" baseline="-25000" dirty="0" err="1" smtClean="0"/>
              <a:t>NN</a:t>
            </a:r>
            <a:r>
              <a:rPr lang="en-US" sz="1400" dirty="0" smtClean="0"/>
              <a:t>)=200GeV/c</a:t>
            </a:r>
          </a:p>
          <a:p>
            <a:r>
              <a:rPr lang="en-US" sz="1400" dirty="0" smtClean="0"/>
              <a:t>10% most central</a:t>
            </a:r>
            <a:endParaRPr lang="en-US" sz="1400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Jet yields in heavy-ion collisions:</a:t>
            </a:r>
            <a:br>
              <a:rPr lang="en-US" dirty="0" smtClean="0"/>
            </a:br>
            <a:r>
              <a:rPr lang="en-US" dirty="0" smtClean="0"/>
              <a:t>Central </a:t>
            </a:r>
            <a:r>
              <a:rPr lang="en-US" dirty="0" err="1" smtClean="0"/>
              <a:t>Au+Au</a:t>
            </a:r>
            <a:r>
              <a:rPr lang="en-US" dirty="0" smtClean="0"/>
              <a:t> </a:t>
            </a:r>
            <a:r>
              <a:rPr lang="en-US" dirty="0" err="1" smtClean="0"/>
              <a:t>sqrt(s</a:t>
            </a:r>
            <a:r>
              <a:rPr lang="en-US" baseline="-25000" dirty="0" err="1" smtClean="0"/>
              <a:t>NN</a:t>
            </a:r>
            <a:r>
              <a:rPr lang="en-US" dirty="0" smtClean="0"/>
              <a:t>) = 200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 rot="16200000">
            <a:off x="3035300" y="2603500"/>
            <a:ext cx="1981200" cy="2794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“R” </a:t>
            </a:r>
            <a:r>
              <a:rPr lang="en-US" dirty="0" err="1" smtClean="0"/>
              <a:t>systematics</a:t>
            </a:r>
            <a:endParaRPr lang="en-US" dirty="0"/>
          </a:p>
        </p:txBody>
      </p:sp>
      <p:sp>
        <p:nvSpPr>
          <p:cNvPr id="8" name="Subtitle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9" name="Group 19"/>
          <p:cNvGrpSpPr/>
          <p:nvPr/>
        </p:nvGrpSpPr>
        <p:grpSpPr>
          <a:xfrm>
            <a:off x="3665286" y="3600450"/>
            <a:ext cx="1832334" cy="1691064"/>
            <a:chOff x="5067987" y="2612348"/>
            <a:chExt cx="2659481" cy="2605335"/>
          </a:xfrm>
        </p:grpSpPr>
        <p:sp>
          <p:nvSpPr>
            <p:cNvPr id="10" name="Oval 9"/>
            <p:cNvSpPr/>
            <p:nvPr/>
          </p:nvSpPr>
          <p:spPr>
            <a:xfrm>
              <a:off x="5067987" y="2612348"/>
              <a:ext cx="2659481" cy="2605335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5790062" y="3285393"/>
              <a:ext cx="1291318" cy="1248391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V="1">
              <a:off x="6414012" y="2993890"/>
              <a:ext cx="923984" cy="91569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endCxn id="11" idx="6"/>
            </p:cNvCxnSpPr>
            <p:nvPr/>
          </p:nvCxnSpPr>
          <p:spPr>
            <a:xfrm>
              <a:off x="6414010" y="3909589"/>
              <a:ext cx="66737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dirty="0" smtClean="0"/>
              <a:t>Inclusive jet spectrum: </a:t>
            </a:r>
            <a:r>
              <a:rPr lang="en-US" sz="4000" dirty="0" err="1" smtClean="0"/>
              <a:t>p+p</a:t>
            </a:r>
            <a:r>
              <a:rPr lang="en-US" sz="4000" dirty="0" smtClean="0"/>
              <a:t> and </a:t>
            </a:r>
            <a:br>
              <a:rPr lang="en-US" sz="4000" dirty="0" smtClean="0"/>
            </a:br>
            <a:r>
              <a:rPr lang="en-US" sz="4000" dirty="0" smtClean="0"/>
              <a:t>central </a:t>
            </a:r>
            <a:r>
              <a:rPr lang="en-US" sz="4000" dirty="0" err="1" smtClean="0"/>
              <a:t>Au+Au</a:t>
            </a:r>
            <a:r>
              <a:rPr lang="en-US" sz="4000" dirty="0" smtClean="0"/>
              <a:t> (R=0.4 and R=0.2)</a:t>
            </a:r>
          </a:p>
        </p:txBody>
      </p:sp>
      <p:pic>
        <p:nvPicPr>
          <p:cNvPr id="35843" name="Content Placeholder 10" descr="ppxsecQM_4_0_0.gif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792288"/>
            <a:ext cx="4495800" cy="4359275"/>
          </a:xfrm>
        </p:spPr>
      </p:pic>
      <p:pic>
        <p:nvPicPr>
          <p:cNvPr id="35844" name="Content Placeholder 11" descr="auauyieldsQM_4_0.gif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648200" y="1792288"/>
            <a:ext cx="4495800" cy="4359275"/>
          </a:xfrm>
        </p:spPr>
      </p:pic>
      <p:sp>
        <p:nvSpPr>
          <p:cNvPr id="14" name="TextBox 13"/>
          <p:cNvSpPr txBox="1"/>
          <p:nvPr/>
        </p:nvSpPr>
        <p:spPr>
          <a:xfrm>
            <a:off x="1254125" y="1792288"/>
            <a:ext cx="1919288" cy="3683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p+p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15000" y="1792288"/>
            <a:ext cx="2355850" cy="3683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Au+Au</a:t>
            </a:r>
            <a:r>
              <a:rPr lang="en-US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central</a:t>
            </a:r>
            <a:endParaRPr lang="en-US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435600" y="3149600"/>
            <a:ext cx="46038" cy="381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754063" y="3149600"/>
            <a:ext cx="46037" cy="381000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5849" name="TextBox 8"/>
          <p:cNvSpPr txBox="1">
            <a:spLocks noChangeArrowheads="1"/>
          </p:cNvSpPr>
          <p:nvPr/>
        </p:nvSpPr>
        <p:spPr bwMode="auto">
          <a:xfrm>
            <a:off x="6821488" y="2389188"/>
            <a:ext cx="17684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charset="0"/>
              </a:rPr>
              <a:t>STAR Preliminary</a:t>
            </a:r>
          </a:p>
        </p:txBody>
      </p:sp>
      <p:sp>
        <p:nvSpPr>
          <p:cNvPr id="35850" name="TextBox 9"/>
          <p:cNvSpPr txBox="1">
            <a:spLocks noChangeArrowheads="1"/>
          </p:cNvSpPr>
          <p:nvPr/>
        </p:nvSpPr>
        <p:spPr bwMode="auto">
          <a:xfrm>
            <a:off x="800100" y="4876800"/>
            <a:ext cx="17668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charset="0"/>
              </a:rPr>
              <a:t>STAR Preliminary</a:t>
            </a: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grpSp>
        <p:nvGrpSpPr>
          <p:cNvPr id="3" name="Group 19"/>
          <p:cNvGrpSpPr/>
          <p:nvPr/>
        </p:nvGrpSpPr>
        <p:grpSpPr>
          <a:xfrm>
            <a:off x="3654066" y="1639511"/>
            <a:ext cx="1061599" cy="1042153"/>
            <a:chOff x="5067987" y="2612348"/>
            <a:chExt cx="2659481" cy="2605335"/>
          </a:xfrm>
        </p:grpSpPr>
        <p:sp>
          <p:nvSpPr>
            <p:cNvPr id="21" name="Oval 20"/>
            <p:cNvSpPr/>
            <p:nvPr/>
          </p:nvSpPr>
          <p:spPr>
            <a:xfrm>
              <a:off x="5067987" y="2612348"/>
              <a:ext cx="2659481" cy="2605335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5790062" y="3285393"/>
              <a:ext cx="1291318" cy="1248391"/>
            </a:xfrm>
            <a:prstGeom prst="ellipse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V="1">
              <a:off x="6414012" y="2993890"/>
              <a:ext cx="923984" cy="91569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endCxn id="22" idx="6"/>
            </p:cNvCxnSpPr>
            <p:nvPr/>
          </p:nvCxnSpPr>
          <p:spPr>
            <a:xfrm>
              <a:off x="6414010" y="3909589"/>
              <a:ext cx="66737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</p:grpSp>
      <p:pic>
        <p:nvPicPr>
          <p:cNvPr id="20" name="Picture 19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 rot="16200000">
            <a:off x="3898900" y="2984500"/>
            <a:ext cx="1981200" cy="2794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5" name="Picture 24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 rot="16200000">
            <a:off x="-901700" y="3136900"/>
            <a:ext cx="2286000" cy="2794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7853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Finding jets?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grpSp>
        <p:nvGrpSpPr>
          <p:cNvPr id="4" name="Group 4"/>
          <p:cNvGrpSpPr>
            <a:grpSpLocks/>
          </p:cNvGrpSpPr>
          <p:nvPr/>
        </p:nvGrpSpPr>
        <p:grpSpPr bwMode="auto">
          <a:xfrm>
            <a:off x="0" y="1670050"/>
            <a:ext cx="4724400" cy="4121150"/>
            <a:chOff x="618" y="2524"/>
            <a:chExt cx="2113" cy="1894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48" y="2547"/>
              <a:ext cx="1872" cy="1872"/>
            </a:xfrm>
            <a:prstGeom prst="rect">
              <a:avLst/>
            </a:prstGeom>
            <a:noFill/>
            <a:ln w="14400">
              <a:noFill/>
              <a:miter lim="800000"/>
              <a:headEnd/>
              <a:tailEnd/>
            </a:ln>
            <a:effectLst/>
          </p:spPr>
        </p:pic>
        <p:sp>
          <p:nvSpPr>
            <p:cNvPr id="7" name="Text Box 10"/>
            <p:cNvSpPr txBox="1">
              <a:spLocks noChangeArrowheads="1"/>
            </p:cNvSpPr>
            <p:nvPr/>
          </p:nvSpPr>
          <p:spPr bwMode="auto">
            <a:xfrm rot="16200000">
              <a:off x="-183" y="3371"/>
              <a:ext cx="1831" cy="23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5000" rIns="90000" bIns="45000">
              <a:prstTxWarp prst="textNoShape">
                <a:avLst/>
              </a:prstTxWarp>
            </a:bodyPr>
            <a:lstStyle/>
            <a:p>
              <a:pPr>
                <a:lnSpc>
                  <a:spcPct val="101000"/>
                </a:lnSpc>
              </a:pPr>
              <a:r>
                <a:rPr lang="en-GB">
                  <a:solidFill>
                    <a:srgbClr val="000000"/>
                  </a:solidFill>
                  <a:latin typeface="utopia" pitchFamily="16" charset="0"/>
                  <a:ea typeface="DejaVu LGC Sans" charset="0"/>
                  <a:cs typeface="DejaVu LGC Sans" charset="0"/>
                </a:rPr>
                <a:t>STAR TPC Event Display</a:t>
              </a:r>
            </a:p>
          </p:txBody>
        </p:sp>
        <p:sp>
          <p:nvSpPr>
            <p:cNvPr id="8" name="Text Box 11"/>
            <p:cNvSpPr txBox="1">
              <a:spLocks noChangeArrowheads="1"/>
            </p:cNvSpPr>
            <p:nvPr/>
          </p:nvSpPr>
          <p:spPr bwMode="auto">
            <a:xfrm>
              <a:off x="2084" y="2524"/>
              <a:ext cx="649" cy="22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45000" rIns="90000" bIns="45000">
              <a:prstTxWarp prst="textNoShape">
                <a:avLst/>
              </a:prstTxWarp>
            </a:bodyPr>
            <a:lstStyle/>
            <a:p>
              <a:pPr>
                <a:tabLst>
                  <a:tab pos="723900" algn="l"/>
                </a:tabLst>
              </a:pPr>
              <a:r>
                <a:rPr lang="en-GB">
                  <a:solidFill>
                    <a:srgbClr val="FFFFFF"/>
                  </a:solidFill>
                  <a:ea typeface="DejaVu LGC Sans" charset="0"/>
                  <a:cs typeface="DejaVu LGC Sans" charset="0"/>
                </a:rPr>
                <a:t>xy plane</a:t>
              </a:r>
            </a:p>
          </p:txBody>
        </p:sp>
      </p:grpSp>
      <p:pic>
        <p:nvPicPr>
          <p:cNvPr id="26" name="Picture 2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1637243"/>
            <a:ext cx="3810000" cy="4153957"/>
          </a:xfrm>
          <a:prstGeom prst="rect">
            <a:avLst/>
          </a:prstGeom>
          <a:noFill/>
          <a:ln w="10800">
            <a:noFill/>
            <a:miter lim="800000"/>
            <a:headEnd/>
            <a:tailEnd/>
          </a:ln>
          <a:effectLst/>
        </p:spPr>
      </p:pic>
      <p:sp>
        <p:nvSpPr>
          <p:cNvPr id="53" name="TextBox 52"/>
          <p:cNvSpPr txBox="1"/>
          <p:nvPr/>
        </p:nvSpPr>
        <p:spPr>
          <a:xfrm>
            <a:off x="5802570" y="1214735"/>
            <a:ext cx="214043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err="1" smtClean="0"/>
              <a:t>Au+Au</a:t>
            </a:r>
            <a:r>
              <a:rPr lang="en-US" sz="2400" dirty="0" smtClean="0"/>
              <a:t> Collision</a:t>
            </a:r>
            <a:endParaRPr lang="en-US" sz="2400" dirty="0"/>
          </a:p>
        </p:txBody>
      </p:sp>
      <p:sp>
        <p:nvSpPr>
          <p:cNvPr id="54" name="TextBox 53"/>
          <p:cNvSpPr txBox="1"/>
          <p:nvPr/>
        </p:nvSpPr>
        <p:spPr>
          <a:xfrm>
            <a:off x="1371600" y="1175578"/>
            <a:ext cx="1784262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err="1"/>
              <a:t>p</a:t>
            </a:r>
            <a:r>
              <a:rPr lang="en-US" sz="2400" dirty="0" err="1" smtClean="0"/>
              <a:t>+p</a:t>
            </a:r>
            <a:r>
              <a:rPr lang="en-US" sz="2400" dirty="0" smtClean="0"/>
              <a:t> Collision</a:t>
            </a:r>
            <a:endParaRPr lang="en-US" sz="2400" dirty="0"/>
          </a:p>
        </p:txBody>
      </p:sp>
      <p:sp>
        <p:nvSpPr>
          <p:cNvPr id="55" name="Slide Number Placeholder 5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 fontScale="90000"/>
          </a:bodyPr>
          <a:lstStyle/>
          <a:p>
            <a:r>
              <a:rPr lang="en-US" sz="4000" smtClean="0"/>
              <a:t>Cross-section ratios </a:t>
            </a:r>
            <a:br>
              <a:rPr lang="en-US" sz="4000" smtClean="0"/>
            </a:br>
            <a:r>
              <a:rPr lang="en-US" sz="4000" smtClean="0"/>
              <a:t>in p+p  and  Au+ Au with R=0.2/R=0.4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2049463" y="1404937"/>
            <a:ext cx="4999037" cy="4386263"/>
            <a:chOff x="7155311" y="3243282"/>
            <a:chExt cx="1988689" cy="1928729"/>
          </a:xfrm>
        </p:grpSpPr>
        <p:pic>
          <p:nvPicPr>
            <p:cNvPr id="36875" name="Picture 14" descr="ratiosQM_Same_0.gif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7155311" y="3243282"/>
              <a:ext cx="1988689" cy="192872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76" name="TextBox 15"/>
            <p:cNvSpPr txBox="1">
              <a:spLocks noChangeArrowheads="1"/>
            </p:cNvSpPr>
            <p:nvPr/>
          </p:nvSpPr>
          <p:spPr bwMode="auto">
            <a:xfrm>
              <a:off x="7461603" y="4634595"/>
              <a:ext cx="915306" cy="202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2400" dirty="0">
                  <a:solidFill>
                    <a:srgbClr val="FF0000"/>
                  </a:solidFill>
                  <a:latin typeface="Calibri" charset="0"/>
                </a:rPr>
                <a:t>STAR Preliminary</a:t>
              </a: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6311900" y="2687637"/>
            <a:ext cx="582613" cy="40005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p+p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11900" y="4168775"/>
            <a:ext cx="879475" cy="40005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Au+Au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543475" y="1404937"/>
            <a:ext cx="4243388" cy="36988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Many </a:t>
            </a:r>
            <a:r>
              <a:rPr lang="en-US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systematic </a:t>
            </a:r>
            <a:r>
              <a:rPr lang="en-US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effects cancel in </a:t>
            </a:r>
            <a:r>
              <a:rPr lang="en-US" b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the</a:t>
            </a:r>
            <a:r>
              <a:rPr lang="en-US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  <a:r>
              <a:rPr lang="en-US" b="1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ratio</a:t>
            </a:r>
          </a:p>
        </p:txBody>
      </p:sp>
      <p:sp>
        <p:nvSpPr>
          <p:cNvPr id="14" name="Frame 13"/>
          <p:cNvSpPr/>
          <p:nvPr/>
        </p:nvSpPr>
        <p:spPr>
          <a:xfrm>
            <a:off x="5638800" y="742950"/>
            <a:ext cx="2514600" cy="552450"/>
          </a:xfrm>
          <a:prstGeom prst="fram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00600" y="5722425"/>
            <a:ext cx="3886200" cy="64611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Au+Au: Strong broadening of the jet energy profile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0" y="5722425"/>
            <a:ext cx="3949700" cy="6461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p+p: “Narrowing” of the jet structure with increasing jet energy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ratioPythi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564079"/>
            <a:ext cx="3927941" cy="36937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Ratio R=0.2/R=0.4 </a:t>
            </a:r>
            <a:br>
              <a:rPr lang="en-US" dirty="0" smtClean="0"/>
            </a:br>
            <a:r>
              <a:rPr lang="en-US" dirty="0" smtClean="0"/>
              <a:t>in pp @ </a:t>
            </a:r>
            <a:r>
              <a:rPr lang="en-US" dirty="0" err="1" smtClean="0"/>
              <a:t>sqrt(s</a:t>
            </a:r>
            <a:r>
              <a:rPr lang="en-US" dirty="0" smtClean="0"/>
              <a:t>)=200 </a:t>
            </a:r>
            <a:r>
              <a:rPr lang="en-US" dirty="0" err="1" smtClean="0"/>
              <a:t>GeV/c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8001000" y="2438400"/>
            <a:ext cx="381000" cy="2057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41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522336"/>
            <a:ext cx="3810000" cy="419266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562600" y="1975241"/>
            <a:ext cx="457200" cy="2057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6019800" y="2819400"/>
            <a:ext cx="2133600" cy="91440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472669" y="2014710"/>
            <a:ext cx="3112113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Pythia</a:t>
            </a:r>
            <a:r>
              <a:rPr lang="en-US" dirty="0" smtClean="0"/>
              <a:t> – detector level – anti-</a:t>
            </a:r>
            <a:r>
              <a:rPr lang="en-US" dirty="0" err="1" smtClean="0"/>
              <a:t>kt</a:t>
            </a:r>
            <a:endParaRPr lang="en-US" dirty="0" smtClean="0"/>
          </a:p>
          <a:p>
            <a:r>
              <a:rPr lang="en-US" dirty="0" smtClean="0"/>
              <a:t>Corrected for underlying event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522771" y="4202668"/>
            <a:ext cx="1259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Simultation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38200" y="5553670"/>
            <a:ext cx="320040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W. </a:t>
            </a:r>
            <a:r>
              <a:rPr lang="en-US" dirty="0" err="1" smtClean="0"/>
              <a:t>Vogelsang</a:t>
            </a:r>
            <a:endParaRPr lang="en-US" dirty="0" smtClean="0"/>
          </a:p>
          <a:p>
            <a:r>
              <a:rPr lang="en-US" dirty="0" smtClean="0"/>
              <a:t>D. De </a:t>
            </a:r>
            <a:r>
              <a:rPr lang="en-US" dirty="0" err="1" smtClean="0"/>
              <a:t>Florian</a:t>
            </a:r>
            <a:r>
              <a:rPr lang="en-US" dirty="0" smtClean="0"/>
              <a:t>    </a:t>
            </a:r>
            <a:r>
              <a:rPr lang="en-US" dirty="0" err="1" smtClean="0">
                <a:sym typeface="Wingdings"/>
              </a:rPr>
              <a:t></a:t>
            </a:r>
            <a:r>
              <a:rPr lang="en-US" dirty="0" smtClean="0">
                <a:sym typeface="Wingdings"/>
              </a:rPr>
              <a:t> Ratio is FLAT!</a:t>
            </a:r>
            <a:endParaRPr lang="en-US" dirty="0" smtClean="0"/>
          </a:p>
          <a:p>
            <a:r>
              <a:rPr lang="en-US" dirty="0" smtClean="0"/>
              <a:t>Private comm.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 flipH="1">
            <a:off x="5029200" y="5433020"/>
            <a:ext cx="358140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Ratio much smaller with strong tend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376674" y="3581400"/>
            <a:ext cx="167132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NLO Calculation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Ratio R=0.2/R=0.4 </a:t>
            </a:r>
            <a:br>
              <a:rPr lang="en-US" dirty="0" smtClean="0"/>
            </a:br>
            <a:r>
              <a:rPr lang="en-US" dirty="0" smtClean="0"/>
              <a:t>in pp @ </a:t>
            </a:r>
            <a:r>
              <a:rPr lang="en-US" dirty="0" err="1" smtClean="0"/>
              <a:t>sqrt(s</a:t>
            </a:r>
            <a:r>
              <a:rPr lang="en-US" dirty="0" smtClean="0"/>
              <a:t>)=200 </a:t>
            </a:r>
            <a:r>
              <a:rPr lang="en-US" dirty="0" err="1" smtClean="0"/>
              <a:t>GeV/c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22336"/>
            <a:ext cx="3810000" cy="419266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38200" y="5553670"/>
            <a:ext cx="3200400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W. </a:t>
            </a:r>
            <a:r>
              <a:rPr lang="en-US" dirty="0" err="1" smtClean="0"/>
              <a:t>Vogelsang</a:t>
            </a:r>
            <a:endParaRPr lang="en-US" dirty="0" smtClean="0"/>
          </a:p>
          <a:p>
            <a:r>
              <a:rPr lang="en-US" dirty="0" smtClean="0"/>
              <a:t>D. De </a:t>
            </a:r>
            <a:r>
              <a:rPr lang="en-US" dirty="0" err="1" smtClean="0"/>
              <a:t>Florian</a:t>
            </a:r>
            <a:r>
              <a:rPr lang="en-US" dirty="0" smtClean="0"/>
              <a:t>    </a:t>
            </a:r>
            <a:r>
              <a:rPr lang="en-US" dirty="0" err="1" smtClean="0">
                <a:sym typeface="Wingdings"/>
              </a:rPr>
              <a:t></a:t>
            </a:r>
            <a:r>
              <a:rPr lang="en-US" dirty="0" smtClean="0">
                <a:sym typeface="Wingdings"/>
              </a:rPr>
              <a:t> Ratio is FLAT!</a:t>
            </a:r>
            <a:endParaRPr lang="en-US" dirty="0" smtClean="0"/>
          </a:p>
          <a:p>
            <a:r>
              <a:rPr lang="en-US" dirty="0" smtClean="0"/>
              <a:t>Private comm.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376674" y="3581400"/>
            <a:ext cx="1671326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NLO Calculation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4461917" y="1522336"/>
            <a:ext cx="4323006" cy="4649864"/>
            <a:chOff x="4461917" y="1522336"/>
            <a:chExt cx="4323006" cy="4649864"/>
          </a:xfrm>
        </p:grpSpPr>
        <p:pic>
          <p:nvPicPr>
            <p:cNvPr id="19" name="Picture 18" descr="ratiosQM_0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61917" y="1522336"/>
              <a:ext cx="4323006" cy="4192664"/>
            </a:xfrm>
            <a:prstGeom prst="rect">
              <a:avLst/>
            </a:prstGeom>
          </p:spPr>
        </p:pic>
        <p:cxnSp>
          <p:nvCxnSpPr>
            <p:cNvPr id="11" name="Straight Connector 10"/>
            <p:cNvCxnSpPr/>
            <p:nvPr/>
          </p:nvCxnSpPr>
          <p:spPr>
            <a:xfrm flipV="1">
              <a:off x="5791200" y="2667000"/>
              <a:ext cx="2286000" cy="304800"/>
            </a:xfrm>
            <a:prstGeom prst="line">
              <a:avLst/>
            </a:prstGeom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 flipH="1">
              <a:off x="4953000" y="5802868"/>
              <a:ext cx="3581400" cy="3693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smtClean="0"/>
                <a:t>Ratio much smaller with strong tend</a:t>
              </a:r>
              <a:endParaRPr lang="en-US" dirty="0"/>
            </a:p>
          </p:txBody>
        </p:sp>
        <p:sp>
          <p:nvSpPr>
            <p:cNvPr id="22" name="TextBox 21"/>
            <p:cNvSpPr txBox="1"/>
            <p:nvPr/>
          </p:nvSpPr>
          <p:spPr>
            <a:xfrm rot="21133778">
              <a:off x="6019800" y="2551906"/>
              <a:ext cx="7730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Pythia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257800" y="1981200"/>
              <a:ext cx="22551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STAR Preliminary Data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shapes at RHIC and </a:t>
            </a:r>
            <a:r>
              <a:rPr lang="en-US" dirty="0" err="1" smtClean="0"/>
              <a:t>Tevatron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3206" y="1752600"/>
            <a:ext cx="4620793" cy="372608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334000" y="4267200"/>
            <a:ext cx="381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The curves </a:t>
            </a:r>
            <a:r>
              <a:rPr lang="en-US" dirty="0" smtClean="0"/>
              <a:t>are from </a:t>
            </a:r>
            <a:r>
              <a:rPr lang="en-US" dirty="0" smtClean="0"/>
              <a:t>bottom to top for pt=40,80,130,190,260,360 </a:t>
            </a:r>
            <a:r>
              <a:rPr lang="en-US" dirty="0" err="1" smtClean="0"/>
              <a:t>GeV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752599"/>
            <a:ext cx="4622251" cy="380228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306171" y="2590800"/>
            <a:ext cx="153302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Tevatron</a:t>
            </a:r>
            <a:endParaRPr lang="en-US" dirty="0" smtClean="0"/>
          </a:p>
          <a:p>
            <a:r>
              <a:rPr lang="en-US" dirty="0" smtClean="0"/>
              <a:t>NLO</a:t>
            </a:r>
          </a:p>
          <a:p>
            <a:r>
              <a:rPr lang="en-US" dirty="0" smtClean="0"/>
              <a:t>W. </a:t>
            </a:r>
            <a:r>
              <a:rPr lang="en-US" dirty="0" err="1" smtClean="0"/>
              <a:t>Vogelsang</a:t>
            </a:r>
            <a:endParaRPr lang="en-US" dirty="0" smtClean="0"/>
          </a:p>
          <a:p>
            <a:r>
              <a:rPr lang="en-US" dirty="0" smtClean="0"/>
              <a:t>D. De </a:t>
            </a:r>
            <a:r>
              <a:rPr lang="en-US" dirty="0" err="1" smtClean="0"/>
              <a:t>Florian</a:t>
            </a:r>
            <a:endParaRPr lang="en-US" dirty="0" smtClean="0"/>
          </a:p>
          <a:p>
            <a:r>
              <a:rPr lang="en-US" dirty="0" smtClean="0"/>
              <a:t>Private comm.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Jet R</a:t>
            </a:r>
            <a:r>
              <a:rPr lang="en-US" baseline="-25000" dirty="0" smtClean="0"/>
              <a:t>AA</a:t>
            </a:r>
            <a:endParaRPr lang="en-US" baseline="-25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6" name="Group 47"/>
          <p:cNvGrpSpPr>
            <a:grpSpLocks/>
          </p:cNvGrpSpPr>
          <p:nvPr/>
        </p:nvGrpSpPr>
        <p:grpSpPr bwMode="auto">
          <a:xfrm>
            <a:off x="2971800" y="3630439"/>
            <a:ext cx="2882900" cy="2035175"/>
            <a:chOff x="4999962" y="4589565"/>
            <a:chExt cx="2882393" cy="2034653"/>
          </a:xfrm>
        </p:grpSpPr>
        <p:cxnSp>
          <p:nvCxnSpPr>
            <p:cNvPr id="7" name="Elbow Connector 6"/>
            <p:cNvCxnSpPr/>
            <p:nvPr/>
          </p:nvCxnSpPr>
          <p:spPr>
            <a:xfrm>
              <a:off x="5720560" y="4614958"/>
              <a:ext cx="1744355" cy="1575983"/>
            </a:xfrm>
            <a:prstGeom prst="bentConnector3">
              <a:avLst>
                <a:gd name="adj1" fmla="val 61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5739607" y="5294234"/>
              <a:ext cx="1725309" cy="1587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TextBox 42"/>
            <p:cNvSpPr txBox="1">
              <a:spLocks noChangeArrowheads="1"/>
            </p:cNvSpPr>
            <p:nvPr/>
          </p:nvSpPr>
          <p:spPr bwMode="auto">
            <a:xfrm>
              <a:off x="5433237" y="5135519"/>
              <a:ext cx="30168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1</a:t>
              </a:r>
            </a:p>
          </p:txBody>
        </p:sp>
        <p:sp>
          <p:nvSpPr>
            <p:cNvPr id="10" name="TextBox 43"/>
            <p:cNvSpPr txBox="1">
              <a:spLocks noChangeArrowheads="1"/>
            </p:cNvSpPr>
            <p:nvPr/>
          </p:nvSpPr>
          <p:spPr bwMode="auto">
            <a:xfrm>
              <a:off x="6076540" y="4638591"/>
              <a:ext cx="169600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dirty="0">
                  <a:latin typeface="Calibri" charset="0"/>
                </a:rPr>
                <a:t>Cross-section ratio </a:t>
              </a:r>
              <a:r>
                <a:rPr lang="en-US" dirty="0" err="1">
                  <a:solidFill>
                    <a:srgbClr val="FF0000"/>
                  </a:solidFill>
                  <a:latin typeface="Calibri" charset="0"/>
                </a:rPr>
                <a:t>AuAu</a:t>
              </a:r>
              <a:r>
                <a:rPr lang="en-US" dirty="0">
                  <a:solidFill>
                    <a:srgbClr val="000000"/>
                  </a:solidFill>
                  <a:latin typeface="Calibri" charset="0"/>
                </a:rPr>
                <a:t>/</a:t>
              </a:r>
              <a:r>
                <a:rPr lang="en-US" dirty="0">
                  <a:solidFill>
                    <a:srgbClr val="0070C0"/>
                  </a:solidFill>
                  <a:latin typeface="Calibri" charset="0"/>
                </a:rPr>
                <a:t>pp</a:t>
              </a:r>
              <a:endParaRPr lang="en-US" dirty="0">
                <a:solidFill>
                  <a:srgbClr val="FF0000"/>
                </a:solidFill>
                <a:latin typeface="Calibri" charset="0"/>
              </a:endParaRPr>
            </a:p>
          </p:txBody>
        </p:sp>
        <p:sp>
          <p:nvSpPr>
            <p:cNvPr id="11" name="Arc 10"/>
            <p:cNvSpPr/>
            <p:nvPr/>
          </p:nvSpPr>
          <p:spPr>
            <a:xfrm>
              <a:off x="5787224" y="5505317"/>
              <a:ext cx="1899903" cy="449148"/>
            </a:xfrm>
            <a:prstGeom prst="arc">
              <a:avLst>
                <a:gd name="adj1" fmla="val 11642370"/>
                <a:gd name="adj2" fmla="val 20866426"/>
              </a:avLst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aphicFrame>
          <p:nvGraphicFramePr>
            <p:cNvPr id="12" name="Object 4"/>
            <p:cNvGraphicFramePr>
              <a:graphicFrameLocks noChangeAspect="1"/>
            </p:cNvGraphicFramePr>
            <p:nvPr/>
          </p:nvGraphicFramePr>
          <p:xfrm>
            <a:off x="4999962" y="4589565"/>
            <a:ext cx="561312" cy="481124"/>
          </p:xfrm>
          <a:graphic>
            <a:graphicData uri="http://schemas.openxmlformats.org/presentationml/2006/ole">
              <p:oleObj spid="_x0000_s74754" name="Equation" r:id="rId3" imgW="266400" imgH="228600" progId="Equation.3">
                <p:embed/>
              </p:oleObj>
            </a:graphicData>
          </a:graphic>
        </p:graphicFrame>
        <p:graphicFrame>
          <p:nvGraphicFramePr>
            <p:cNvPr id="13" name="Object 5"/>
            <p:cNvGraphicFramePr>
              <a:graphicFrameLocks noChangeAspect="1"/>
            </p:cNvGraphicFramePr>
            <p:nvPr/>
          </p:nvGraphicFramePr>
          <p:xfrm>
            <a:off x="7491830" y="6233693"/>
            <a:ext cx="390525" cy="390525"/>
          </p:xfrm>
          <a:graphic>
            <a:graphicData uri="http://schemas.openxmlformats.org/presentationml/2006/ole">
              <p:oleObj spid="_x0000_s74755" name="Equation" r:id="rId4" imgW="0" imgH="0" progId="Equation.3">
                <p:embed/>
              </p:oleObj>
            </a:graphicData>
          </a:graphic>
        </p:graphicFrame>
      </p:grp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8" descr="RAA_same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4463" y="990600"/>
            <a:ext cx="4986337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smtClean="0"/>
              <a:t>R</a:t>
            </a:r>
            <a:r>
              <a:rPr lang="en-US" sz="4000" baseline="-25000" smtClean="0"/>
              <a:t>AA</a:t>
            </a:r>
            <a:r>
              <a:rPr lang="en-US" sz="4000" smtClean="0"/>
              <a:t> Jets and Energy flow </a:t>
            </a:r>
            <a:br>
              <a:rPr lang="en-US" sz="4000" smtClean="0"/>
            </a:br>
            <a:r>
              <a:rPr lang="en-US" sz="4000" smtClean="0"/>
              <a:t>in smaller “cone” radii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5695950"/>
            <a:ext cx="8229600" cy="7080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/>
              <a:t>Significant drop of R</a:t>
            </a:r>
            <a:r>
              <a:rPr lang="en-US" sz="2000" baseline="-25000" dirty="0"/>
              <a:t>AA</a:t>
            </a:r>
            <a:r>
              <a:rPr lang="en-US" sz="2000" dirty="0"/>
              <a:t> as a function of jet </a:t>
            </a:r>
            <a:r>
              <a:rPr lang="en-US" sz="2000" dirty="0" err="1"/>
              <a:t>p</a:t>
            </a:r>
            <a:r>
              <a:rPr lang="en-US" sz="2000" baseline="-25000" dirty="0" err="1"/>
              <a:t>T</a:t>
            </a:r>
            <a:r>
              <a:rPr lang="en-US" sz="2000" dirty="0"/>
              <a:t> for R=0.2 as compared to R=0.4</a:t>
            </a:r>
            <a:endParaRPr lang="en-US" sz="2000" baseline="-250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/>
              <a:t>Jet energy not fully recovered in small “cones” – shift towards lower </a:t>
            </a:r>
            <a:r>
              <a:rPr lang="en-US" sz="2000" dirty="0" err="1"/>
              <a:t>p</a:t>
            </a:r>
            <a:r>
              <a:rPr lang="en-US" sz="2000" baseline="-25000" dirty="0" err="1"/>
              <a:t>T</a:t>
            </a:r>
            <a:endParaRPr lang="en-US" sz="2000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40967" name="TextBox 19"/>
          <p:cNvSpPr txBox="1">
            <a:spLocks noChangeArrowheads="1"/>
          </p:cNvSpPr>
          <p:nvPr/>
        </p:nvSpPr>
        <p:spPr bwMode="auto">
          <a:xfrm>
            <a:off x="3875088" y="3213100"/>
            <a:ext cx="1768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charset="0"/>
              </a:rPr>
              <a:t>STAR Preliminary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62600" y="2660650"/>
            <a:ext cx="717550" cy="3683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R=0.4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62600" y="4222750"/>
            <a:ext cx="717550" cy="3683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R=0.2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0091" y="2810470"/>
            <a:ext cx="1588709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: yield per</a:t>
            </a:r>
          </a:p>
          <a:p>
            <a:r>
              <a:rPr lang="en-US" dirty="0" smtClean="0"/>
              <a:t>	binary NN </a:t>
            </a:r>
          </a:p>
          <a:p>
            <a:r>
              <a:rPr lang="en-US" dirty="0" smtClean="0"/>
              <a:t>	collision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18" descr="RAA_same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14463" y="990600"/>
            <a:ext cx="4986337" cy="478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smtClean="0"/>
              <a:t>R</a:t>
            </a:r>
            <a:r>
              <a:rPr lang="en-US" sz="4000" baseline="-25000" smtClean="0"/>
              <a:t>AA</a:t>
            </a:r>
            <a:r>
              <a:rPr lang="en-US" sz="4000" smtClean="0"/>
              <a:t> Jets and Energy flow </a:t>
            </a:r>
            <a:br>
              <a:rPr lang="en-US" sz="4000" smtClean="0"/>
            </a:br>
            <a:r>
              <a:rPr lang="en-US" sz="4000" smtClean="0"/>
              <a:t>in smaller “cone” radii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7200" y="5695950"/>
            <a:ext cx="8229600" cy="70802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/>
              <a:t>Significant drop of R</a:t>
            </a:r>
            <a:r>
              <a:rPr lang="en-US" sz="2000" baseline="-25000" dirty="0"/>
              <a:t>AA</a:t>
            </a:r>
            <a:r>
              <a:rPr lang="en-US" sz="2000" dirty="0"/>
              <a:t> as a function of jet </a:t>
            </a:r>
            <a:r>
              <a:rPr lang="en-US" sz="2000" dirty="0" err="1"/>
              <a:t>p</a:t>
            </a:r>
            <a:r>
              <a:rPr lang="en-US" sz="2000" baseline="-25000" dirty="0" err="1"/>
              <a:t>T</a:t>
            </a:r>
            <a:r>
              <a:rPr lang="en-US" sz="2000" dirty="0"/>
              <a:t> for R=0.2 as compared to R=0.4</a:t>
            </a:r>
            <a:endParaRPr lang="en-US" sz="2000" baseline="-25000" dirty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/>
              <a:t>Jet energy not fully recovered in small “cones” – shift towards lower </a:t>
            </a:r>
            <a:r>
              <a:rPr lang="en-US" sz="2000" dirty="0" err="1"/>
              <a:t>p</a:t>
            </a:r>
            <a:r>
              <a:rPr lang="en-US" sz="2000" baseline="-25000" dirty="0" err="1"/>
              <a:t>T</a:t>
            </a:r>
            <a:endParaRPr lang="en-US" sz="2000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40967" name="TextBox 19"/>
          <p:cNvSpPr txBox="1">
            <a:spLocks noChangeArrowheads="1"/>
          </p:cNvSpPr>
          <p:nvPr/>
        </p:nvSpPr>
        <p:spPr bwMode="auto">
          <a:xfrm>
            <a:off x="3875088" y="3213100"/>
            <a:ext cx="1768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FF0000"/>
                </a:solidFill>
                <a:latin typeface="Calibri" charset="0"/>
              </a:rPr>
              <a:t>STAR Preliminary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62600" y="2660650"/>
            <a:ext cx="717550" cy="3683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R=0.4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62600" y="4222750"/>
            <a:ext cx="717550" cy="3683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R=0.2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40091" y="2810470"/>
            <a:ext cx="1588709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: yield per</a:t>
            </a:r>
          </a:p>
          <a:p>
            <a:r>
              <a:rPr lang="en-US" dirty="0" smtClean="0"/>
              <a:t>	binary NN </a:t>
            </a:r>
          </a:p>
          <a:p>
            <a:r>
              <a:rPr lang="en-US" dirty="0" smtClean="0"/>
              <a:t>	collision</a:t>
            </a:r>
            <a:endParaRPr lang="en-US" dirty="0"/>
          </a:p>
        </p:txBody>
      </p:sp>
      <p:pic>
        <p:nvPicPr>
          <p:cNvPr id="12" name="Picture 11" descr="ratio2raa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1284" y="1600200"/>
            <a:ext cx="2682715" cy="403860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086600" y="1154668"/>
            <a:ext cx="1396198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For a fixed R: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Jet fragmentation patterns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5" name="Group 60"/>
          <p:cNvGrpSpPr/>
          <p:nvPr/>
        </p:nvGrpSpPr>
        <p:grpSpPr>
          <a:xfrm>
            <a:off x="3056129" y="3729812"/>
            <a:ext cx="2685672" cy="1908988"/>
            <a:chOff x="4002374" y="2501745"/>
            <a:chExt cx="2685672" cy="1908988"/>
          </a:xfrm>
          <a:effectLst>
            <a:outerShdw blurRad="50800" dist="38100" dir="5400000">
              <a:srgbClr val="000000">
                <a:alpha val="43000"/>
              </a:srgbClr>
            </a:outerShdw>
          </a:effectLst>
        </p:grpSpPr>
        <p:cxnSp>
          <p:nvCxnSpPr>
            <p:cNvPr id="6" name="Straight Arrow Connector 5"/>
            <p:cNvCxnSpPr/>
            <p:nvPr/>
          </p:nvCxnSpPr>
          <p:spPr>
            <a:xfrm rot="5400000" flipH="1" flipV="1">
              <a:off x="4641796" y="2901896"/>
              <a:ext cx="1066909" cy="5715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/>
            <p:nvPr/>
          </p:nvSpPr>
          <p:spPr>
            <a:xfrm rot="18683566">
              <a:off x="5544435" y="2032825"/>
              <a:ext cx="363103" cy="1300944"/>
            </a:xfrm>
            <a:prstGeom prst="ellipse">
              <a:avLst/>
            </a:prstGeom>
            <a:solidFill>
              <a:schemeClr val="accent4">
                <a:lumMod val="20000"/>
                <a:lumOff val="80000"/>
                <a:alpha val="49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Isosceles Triangle 7"/>
            <p:cNvSpPr/>
            <p:nvPr/>
          </p:nvSpPr>
          <p:spPr>
            <a:xfrm rot="13194402">
              <a:off x="4597400" y="2501791"/>
              <a:ext cx="1244600" cy="1600309"/>
            </a:xfrm>
            <a:prstGeom prst="triangle">
              <a:avLst/>
            </a:prstGeom>
            <a:solidFill>
              <a:schemeClr val="accent6">
                <a:lumMod val="75000"/>
                <a:alpha val="12000"/>
              </a:schemeClr>
            </a:solidFill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9" name="Straight Arrow Connector 8"/>
            <p:cNvCxnSpPr/>
            <p:nvPr/>
          </p:nvCxnSpPr>
          <p:spPr>
            <a:xfrm rot="5400000" flipH="1" flipV="1">
              <a:off x="4584209" y="2958609"/>
              <a:ext cx="1029685" cy="41909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rot="5400000" flipH="1" flipV="1">
              <a:off x="5054546" y="2870145"/>
              <a:ext cx="622408" cy="4953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5118100" y="3059447"/>
              <a:ext cx="495300" cy="36955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4889502" y="3212239"/>
              <a:ext cx="843529" cy="47076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8" idx="3"/>
              <a:endCxn id="8" idx="2"/>
            </p:cNvCxnSpPr>
            <p:nvPr/>
          </p:nvCxnSpPr>
          <p:spPr>
            <a:xfrm rot="16200000" flipH="1">
              <a:off x="5772096" y="2649090"/>
              <a:ext cx="399230" cy="47736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 rot="2470992">
              <a:off x="5913482" y="2533522"/>
              <a:ext cx="365535" cy="4616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effectLst>
                    <a:outerShdw blurRad="50800" dist="38100" dir="540000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rPr>
                <a:t>R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002374" y="4041401"/>
              <a:ext cx="1611026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  <a:ea typeface="+mn-ea"/>
                  <a:cs typeface="+mn-cs"/>
                </a:rPr>
                <a:t>Hard scattering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127290" y="3546404"/>
              <a:ext cx="1560756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  <a:ea typeface="+mn-ea"/>
                  <a:cs typeface="+mn-cs"/>
                </a:rPr>
                <a:t>Fragmentation</a:t>
              </a: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 rot="5400000" flipH="1" flipV="1">
              <a:off x="4694266" y="3428402"/>
              <a:ext cx="486736" cy="41173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18" name="Sun 17"/>
            <p:cNvSpPr/>
            <p:nvPr/>
          </p:nvSpPr>
          <p:spPr>
            <a:xfrm>
              <a:off x="4559391" y="3708400"/>
              <a:ext cx="355509" cy="355600"/>
            </a:xfrm>
            <a:prstGeom prst="sun">
              <a:avLst>
                <a:gd name="adj" fmla="val 35717"/>
              </a:avLst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Fragmentation pattern - measurement</a:t>
            </a:r>
            <a:endParaRPr lang="en-US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13" y="3087687"/>
            <a:ext cx="6897687" cy="3694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6357" y="2667000"/>
            <a:ext cx="3835643" cy="50748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475288" y="2908300"/>
            <a:ext cx="3211512" cy="368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GB" dirty="0">
                <a:solidFill>
                  <a:srgbClr val="000000"/>
                </a:solidFill>
                <a:ea typeface="DejaVu LGC Sans" charset="0"/>
                <a:cs typeface="DejaVu LGC Sans" charset="0"/>
                <a:hlinkClick r:id="rId4"/>
              </a:rPr>
              <a:t>arXiv:0806.0305v1</a:t>
            </a:r>
            <a:r>
              <a:rPr lang="en-GB" b="1" dirty="0">
                <a:solidFill>
                  <a:srgbClr val="000000"/>
                </a:solidFill>
                <a:latin typeface="LucidaGrande" charset="0"/>
                <a:ea typeface="LucidaGrande" charset="0"/>
                <a:cs typeface="LucidaGrande" charset="0"/>
              </a:rPr>
              <a:t> [hep-ph]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7313613" y="3200400"/>
            <a:ext cx="869950" cy="323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723900" algn="l"/>
              </a:tabLst>
            </a:pPr>
            <a:r>
              <a:rPr lang="en-GB" sz="1600">
                <a:solidFill>
                  <a:srgbClr val="000000"/>
                </a:solidFill>
                <a:ea typeface="DejaVu LGC Sans" charset="0"/>
                <a:cs typeface="DejaVu LGC Sans" charset="0"/>
              </a:rPr>
              <a:t>T. Renk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600" y="990600"/>
            <a:ext cx="3793226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Fraction of jet energy carried </a:t>
            </a:r>
          </a:p>
          <a:p>
            <a:pPr algn="ctr"/>
            <a:r>
              <a:rPr lang="en-US" sz="2400" dirty="0" smtClean="0"/>
              <a:t>by each constituent</a:t>
            </a:r>
            <a:endParaRPr lang="en-US" sz="24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7657" y="708448"/>
            <a:ext cx="3879850" cy="3587031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5568121" y="3200400"/>
            <a:ext cx="26468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CERN SPS</a:t>
            </a:r>
          </a:p>
          <a:p>
            <a:r>
              <a:rPr lang="en-US" dirty="0" err="1"/>
              <a:t>p</a:t>
            </a:r>
            <a:r>
              <a:rPr lang="en-US" dirty="0" err="1" smtClean="0"/>
              <a:t>pbar</a:t>
            </a:r>
            <a:r>
              <a:rPr lang="en-US" dirty="0" smtClean="0"/>
              <a:t> at </a:t>
            </a:r>
            <a:r>
              <a:rPr lang="en-US" dirty="0" err="1" smtClean="0"/>
              <a:t>sqrt(s</a:t>
            </a:r>
            <a:r>
              <a:rPr lang="en-US" dirty="0" smtClean="0"/>
              <a:t>) = 540 </a:t>
            </a:r>
            <a:r>
              <a:rPr lang="en-US" dirty="0" err="1" smtClean="0"/>
              <a:t>GeV</a:t>
            </a:r>
            <a:endParaRPr lang="en-US" dirty="0"/>
          </a:p>
        </p:txBody>
      </p:sp>
      <p:pic>
        <p:nvPicPr>
          <p:cNvPr id="27" name="Picture 26" descr="fragmjet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72200" y="4267200"/>
            <a:ext cx="2810024" cy="2304097"/>
          </a:xfrm>
          <a:prstGeom prst="rect">
            <a:avLst/>
          </a:prstGeom>
        </p:spPr>
      </p:pic>
      <p:sp>
        <p:nvSpPr>
          <p:cNvPr id="29" name="Right Arrow 28"/>
          <p:cNvSpPr/>
          <p:nvPr/>
        </p:nvSpPr>
        <p:spPr>
          <a:xfrm>
            <a:off x="4191000" y="2133600"/>
            <a:ext cx="596657" cy="3540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 rot="5400000">
            <a:off x="2572665" y="3410865"/>
            <a:ext cx="596657" cy="35401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663575" y="4768334"/>
            <a:ext cx="1075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CERN LEP</a:t>
            </a:r>
            <a:endParaRPr lang="en-US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34" name="Picture 33" descr="latex-image-1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7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8"/>
              <a:stretch>
                <a:fillRect/>
              </a:stretch>
            </p:blipFill>
          </mc:Fallback>
        </mc:AlternateContent>
        <p:spPr>
          <a:xfrm>
            <a:off x="1066799" y="1940164"/>
            <a:ext cx="2970213" cy="587135"/>
          </a:xfrm>
          <a:prstGeom prst="rect">
            <a:avLst/>
          </a:prstGeom>
          <a:effectLst>
            <a:innerShdw blurRad="63500" dist="50800" dir="8100000">
              <a:srgbClr val="000000">
                <a:alpha val="50000"/>
              </a:srgbClr>
            </a:innerShdw>
          </a:effectLst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/>
          <a:lstStyle/>
          <a:p>
            <a:r>
              <a:rPr lang="en-US" dirty="0" smtClean="0"/>
              <a:t>Fragmentation Reference: </a:t>
            </a:r>
            <a:r>
              <a:rPr lang="en-US" dirty="0" err="1" smtClean="0"/>
              <a:t>p+p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078" y="685800"/>
            <a:ext cx="8592122" cy="56388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4800" y="5257800"/>
            <a:ext cx="1137751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Increasing </a:t>
            </a:r>
          </a:p>
          <a:p>
            <a:r>
              <a:rPr lang="en-US" dirty="0" smtClean="0"/>
              <a:t>“Cone” R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696200" y="685800"/>
            <a:ext cx="1140682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Increasing </a:t>
            </a:r>
          </a:p>
          <a:p>
            <a:r>
              <a:rPr lang="en-US" dirty="0" smtClean="0"/>
              <a:t>Jet Energy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77195" y="6336268"/>
            <a:ext cx="5923805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Good agreement between measurements at RHIC and PYTHIA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Jet quenching observations in heavy-ion collisions at RHIC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8" name="Group 35"/>
          <p:cNvGrpSpPr/>
          <p:nvPr/>
        </p:nvGrpSpPr>
        <p:grpSpPr>
          <a:xfrm rot="18967004">
            <a:off x="3598097" y="4480861"/>
            <a:ext cx="1991011" cy="1111037"/>
            <a:chOff x="431965" y="4467695"/>
            <a:chExt cx="2472914" cy="2090268"/>
          </a:xfrm>
        </p:grpSpPr>
        <p:sp>
          <p:nvSpPr>
            <p:cNvPr id="9" name="Isosceles Triangle 8"/>
            <p:cNvSpPr/>
            <p:nvPr/>
          </p:nvSpPr>
          <p:spPr>
            <a:xfrm rot="14645385">
              <a:off x="2139555" y="4353793"/>
              <a:ext cx="572297" cy="800102"/>
            </a:xfrm>
            <a:prstGeom prst="triangle">
              <a:avLst/>
            </a:prstGeom>
            <a:solidFill>
              <a:schemeClr val="accent6">
                <a:alpha val="49000"/>
              </a:schemeClr>
            </a:solidFill>
            <a:ln>
              <a:solidFill>
                <a:schemeClr val="accent6">
                  <a:lumMod val="20000"/>
                  <a:lumOff val="80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2108203" y="4533900"/>
              <a:ext cx="487779" cy="40431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2260603" y="4775200"/>
              <a:ext cx="487779" cy="6826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431965" y="4754563"/>
              <a:ext cx="1759118" cy="1803400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Arrow Connector 12"/>
            <p:cNvCxnSpPr>
              <a:stCxn id="12" idx="7"/>
            </p:cNvCxnSpPr>
            <p:nvPr/>
          </p:nvCxnSpPr>
          <p:spPr>
            <a:xfrm rot="5400000" flipH="1" flipV="1">
              <a:off x="2176790" y="4290577"/>
              <a:ext cx="484765" cy="9714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" name="Group 65"/>
            <p:cNvGrpSpPr/>
            <p:nvPr/>
          </p:nvGrpSpPr>
          <p:grpSpPr>
            <a:xfrm>
              <a:off x="939803" y="5018664"/>
              <a:ext cx="993663" cy="1012826"/>
              <a:chOff x="939803" y="5018664"/>
              <a:chExt cx="993663" cy="1012826"/>
            </a:xfrm>
          </p:grpSpPr>
          <p:cxnSp>
            <p:nvCxnSpPr>
              <p:cNvPr id="16" name="Straight Connector 15"/>
              <p:cNvCxnSpPr>
                <a:stCxn id="12" idx="7"/>
              </p:cNvCxnSpPr>
              <p:nvPr/>
            </p:nvCxnSpPr>
            <p:spPr>
              <a:xfrm rot="16200000" flipH="1" flipV="1">
                <a:off x="1555190" y="4949374"/>
                <a:ext cx="308985" cy="447566"/>
              </a:xfrm>
              <a:prstGeom prst="line">
                <a:avLst/>
              </a:prstGeom>
              <a:ln w="28575" cmpd="sng"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5400000">
                <a:off x="1355724" y="5457825"/>
                <a:ext cx="260350" cy="1588"/>
              </a:xfrm>
              <a:prstGeom prst="line">
                <a:avLst/>
              </a:prstGeom>
              <a:ln w="28575" cmpd="sng"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5400000">
                <a:off x="1275681" y="5624638"/>
                <a:ext cx="245269" cy="173581"/>
              </a:xfrm>
              <a:prstGeom prst="line">
                <a:avLst/>
              </a:prstGeom>
              <a:ln w="28575" cmpd="sng"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 rot="10800000" flipV="1">
                <a:off x="1137943" y="5827315"/>
                <a:ext cx="173582" cy="19448"/>
              </a:xfrm>
              <a:prstGeom prst="line">
                <a:avLst/>
              </a:prstGeom>
              <a:ln w="28575" cmpd="sng"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1086350" y="5898356"/>
                <a:ext cx="103187" cy="1588"/>
              </a:xfrm>
              <a:prstGeom prst="line">
                <a:avLst/>
              </a:prstGeom>
              <a:ln w="28575" cmpd="sng"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10800000">
                <a:off x="939803" y="5950744"/>
                <a:ext cx="198936" cy="1588"/>
              </a:xfrm>
              <a:prstGeom prst="line">
                <a:avLst/>
              </a:prstGeom>
              <a:ln w="28575" cmpd="sng">
                <a:tailEnd type="arrow"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</p:cxnSp>
          <p:sp>
            <p:nvSpPr>
              <p:cNvPr id="22" name="Lightning Bolt 21"/>
              <p:cNvSpPr/>
              <p:nvPr/>
            </p:nvSpPr>
            <p:spPr>
              <a:xfrm rot="7926289" flipH="1">
                <a:off x="1492979" y="5267752"/>
                <a:ext cx="323754" cy="308984"/>
              </a:xfrm>
              <a:prstGeom prst="lightningBolt">
                <a:avLst/>
              </a:prstGeom>
              <a:ln w="28575" cmpd="sng"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Lightning Bolt 22"/>
              <p:cNvSpPr/>
              <p:nvPr/>
            </p:nvSpPr>
            <p:spPr>
              <a:xfrm rot="7926289" flipH="1">
                <a:off x="1269821" y="5715121"/>
                <a:ext cx="323754" cy="308984"/>
              </a:xfrm>
              <a:prstGeom prst="lightningBolt">
                <a:avLst/>
              </a:prstGeom>
              <a:ln w="28575" cmpd="sng"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Lightning Bolt 23"/>
              <p:cNvSpPr/>
              <p:nvPr/>
            </p:nvSpPr>
            <p:spPr>
              <a:xfrm rot="11704161" flipH="1">
                <a:off x="1136948" y="5434302"/>
                <a:ext cx="323754" cy="308984"/>
              </a:xfrm>
              <a:prstGeom prst="lightningBolt">
                <a:avLst/>
              </a:prstGeom>
              <a:ln w="28575" cmpd="sng"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Sun 14"/>
            <p:cNvSpPr/>
            <p:nvPr/>
          </p:nvSpPr>
          <p:spPr>
            <a:xfrm>
              <a:off x="1721518" y="4938209"/>
              <a:ext cx="308898" cy="260350"/>
            </a:xfrm>
            <a:prstGeom prst="sun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observables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Jet shapes</a:t>
            </a:r>
          </a:p>
          <a:p>
            <a:r>
              <a:rPr lang="en-US" dirty="0" smtClean="0"/>
              <a:t>Intra-jet distributions</a:t>
            </a:r>
          </a:p>
          <a:p>
            <a:r>
              <a:rPr lang="en-US" dirty="0" smtClean="0"/>
              <a:t>3-jet observables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4400" y="1168816"/>
            <a:ext cx="803335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Count sub-jets when </a:t>
            </a:r>
            <a:r>
              <a:rPr lang="en-US" sz="2400" dirty="0" err="1" smtClean="0"/>
              <a:t>y</a:t>
            </a:r>
            <a:r>
              <a:rPr lang="en-US" sz="2400" baseline="-25000" dirty="0" err="1" smtClean="0"/>
              <a:t>ij</a:t>
            </a:r>
            <a:r>
              <a:rPr lang="en-US" sz="2400" dirty="0" smtClean="0"/>
              <a:t> &gt; </a:t>
            </a:r>
            <a:r>
              <a:rPr lang="en-US" sz="2400" dirty="0" err="1" smtClean="0"/>
              <a:t>y</a:t>
            </a:r>
            <a:r>
              <a:rPr lang="en-US" sz="2400" baseline="-25000" dirty="0" err="1" smtClean="0"/>
              <a:t>cut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:  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Subjets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9437" y="1219200"/>
            <a:ext cx="3694963" cy="362334"/>
          </a:xfrm>
          <a:prstGeom prst="rect">
            <a:avLst/>
          </a:prstGeom>
          <a:effectLst>
            <a:glow rad="63500">
              <a:schemeClr val="accent3">
                <a:alpha val="75000"/>
              </a:schemeClr>
            </a:glo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28" y="1676400"/>
            <a:ext cx="6347472" cy="5029200"/>
          </a:xfrm>
          <a:prstGeom prst="rect">
            <a:avLst/>
          </a:prstGeom>
        </p:spPr>
      </p:pic>
      <p:grpSp>
        <p:nvGrpSpPr>
          <p:cNvPr id="3" name="Group 11"/>
          <p:cNvGrpSpPr/>
          <p:nvPr/>
        </p:nvGrpSpPr>
        <p:grpSpPr>
          <a:xfrm>
            <a:off x="6248400" y="1897082"/>
            <a:ext cx="2819401" cy="3970318"/>
            <a:chOff x="6248400" y="2438400"/>
            <a:chExt cx="2819401" cy="3970318"/>
          </a:xfrm>
        </p:grpSpPr>
        <p:sp>
          <p:nvSpPr>
            <p:cNvPr id="8" name="TextBox 7"/>
            <p:cNvSpPr txBox="1"/>
            <p:nvPr/>
          </p:nvSpPr>
          <p:spPr>
            <a:xfrm>
              <a:off x="6248400" y="2438400"/>
              <a:ext cx="2819401" cy="397031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err="1" smtClean="0"/>
                <a:t>Subjet</a:t>
              </a:r>
              <a:r>
                <a:rPr lang="en-US" dirty="0" smtClean="0"/>
                <a:t> distributions:</a:t>
              </a:r>
            </a:p>
            <a:p>
              <a:endParaRPr lang="en-US" dirty="0" smtClean="0"/>
            </a:p>
            <a:p>
              <a:r>
                <a:rPr lang="en-US" dirty="0" smtClean="0"/>
                <a:t>+ Insensitive to </a:t>
              </a:r>
              <a:r>
                <a:rPr lang="en-US" dirty="0" err="1" smtClean="0"/>
                <a:t>hadronization</a:t>
              </a:r>
              <a:endParaRPr lang="en-US" dirty="0" smtClean="0"/>
            </a:p>
            <a:p>
              <a:r>
                <a:rPr lang="en-US" dirty="0" smtClean="0"/>
                <a:t>+ Quenching signal with </a:t>
              </a:r>
              <a:r>
                <a:rPr lang="en-US" dirty="0" err="1" smtClean="0"/>
                <a:t>bg</a:t>
              </a:r>
              <a:r>
                <a:rPr lang="en-US" dirty="0" smtClean="0"/>
                <a:t> suppressing pt cut</a:t>
              </a:r>
            </a:p>
            <a:p>
              <a:endParaRPr lang="en-US" dirty="0" smtClean="0"/>
            </a:p>
            <a:p>
              <a:pPr>
                <a:buFontTx/>
                <a:buChar char="-"/>
              </a:pPr>
              <a:r>
                <a:rPr lang="en-US" dirty="0" smtClean="0"/>
                <a:t> Suffer from energy </a:t>
              </a:r>
              <a:r>
                <a:rPr lang="en-US" dirty="0" err="1" smtClean="0"/>
                <a:t>irresolutions</a:t>
              </a:r>
              <a:r>
                <a:rPr lang="en-US" dirty="0" smtClean="0"/>
                <a:t>:</a:t>
              </a:r>
            </a:p>
            <a:p>
              <a:pPr>
                <a:buFontTx/>
                <a:buChar char="-"/>
              </a:pPr>
              <a:endParaRPr lang="en-US" dirty="0" smtClean="0"/>
            </a:p>
            <a:p>
              <a:pPr>
                <a:buFontTx/>
                <a:buChar char="-"/>
              </a:pPr>
              <a:endParaRPr lang="en-US" dirty="0" smtClean="0"/>
            </a:p>
            <a:p>
              <a:pPr lvl="1"/>
              <a:r>
                <a:rPr lang="en-US" dirty="0"/>
                <a:t>w</a:t>
              </a:r>
              <a:r>
                <a:rPr lang="en-US" dirty="0" smtClean="0"/>
                <a:t>here</a:t>
              </a:r>
            </a:p>
            <a:p>
              <a:pPr lvl="1">
                <a:buFontTx/>
                <a:buChar char="-"/>
              </a:pPr>
              <a:endParaRPr lang="en-US" dirty="0"/>
            </a:p>
            <a:p>
              <a:pPr lvl="1">
                <a:buFontTx/>
                <a:buChar char="-"/>
              </a:pPr>
              <a:endParaRPr lang="en-US" dirty="0" smtClean="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56401" y="5105400"/>
              <a:ext cx="1397000" cy="317500"/>
            </a:xfrm>
            <a:prstGeom prst="rect">
              <a:avLst/>
            </a:prstGeom>
            <a:effectLst>
              <a:glow rad="63500">
                <a:schemeClr val="accent1">
                  <a:alpha val="75000"/>
                </a:schemeClr>
              </a:glow>
            </a:effec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75401" y="5867400"/>
              <a:ext cx="2540000" cy="355600"/>
            </a:xfrm>
            <a:prstGeom prst="rect">
              <a:avLst/>
            </a:prstGeom>
            <a:effectLst>
              <a:glow rad="63500">
                <a:schemeClr val="accent1">
                  <a:alpha val="75000"/>
                </a:schemeClr>
              </a:glow>
            </a:effectLst>
          </p:spPr>
        </p:pic>
      </p:grpSp>
      <p:sp>
        <p:nvSpPr>
          <p:cNvPr id="11" name="Rectangle 10"/>
          <p:cNvSpPr/>
          <p:nvPr/>
        </p:nvSpPr>
        <p:spPr>
          <a:xfrm>
            <a:off x="6629400" y="6019800"/>
            <a:ext cx="2042359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dirty="0" smtClean="0"/>
              <a:t>C. </a:t>
            </a:r>
            <a:r>
              <a:rPr lang="en-US" sz="1400" dirty="0" err="1" smtClean="0"/>
              <a:t>Zapp</a:t>
            </a:r>
            <a:r>
              <a:rPr lang="en-US" sz="1400" dirty="0" smtClean="0"/>
              <a:t> et al.</a:t>
            </a:r>
          </a:p>
          <a:p>
            <a:r>
              <a:rPr lang="en-US" sz="1400" dirty="0" smtClean="0"/>
              <a:t>arXiv:0804.3568 [</a:t>
            </a:r>
            <a:r>
              <a:rPr lang="en-US" sz="1400" dirty="0" err="1" smtClean="0"/>
              <a:t>hep</a:t>
            </a:r>
            <a:r>
              <a:rPr lang="en-US" sz="1400" dirty="0" smtClean="0"/>
              <a:t>-ph] </a:t>
            </a:r>
            <a:endParaRPr lang="en-US" sz="1400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429000" y="1905000"/>
            <a:ext cx="1432829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JEWEL – MC </a:t>
            </a:r>
          </a:p>
          <a:p>
            <a:r>
              <a:rPr lang="en-US" sz="1200" dirty="0" smtClean="0"/>
              <a:t>model of quenching</a:t>
            </a:r>
            <a:endParaRPr lang="en-US" sz="1200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14400" y="1168816"/>
            <a:ext cx="803335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Count sub-jets when </a:t>
            </a:r>
            <a:r>
              <a:rPr lang="en-US" sz="2400" dirty="0" err="1" smtClean="0"/>
              <a:t>y</a:t>
            </a:r>
            <a:r>
              <a:rPr lang="en-US" sz="2400" baseline="-25000" dirty="0" err="1" smtClean="0"/>
              <a:t>ij</a:t>
            </a:r>
            <a:r>
              <a:rPr lang="en-US" sz="2400" dirty="0" smtClean="0"/>
              <a:t> &gt; </a:t>
            </a:r>
            <a:r>
              <a:rPr lang="en-US" sz="2400" dirty="0" err="1" smtClean="0"/>
              <a:t>y</a:t>
            </a:r>
            <a:r>
              <a:rPr lang="en-US" sz="2400" baseline="-25000" dirty="0" err="1" smtClean="0"/>
              <a:t>cut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:  </a:t>
            </a:r>
            <a:endParaRPr lang="en-US" sz="24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Subjets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9437" y="1219200"/>
            <a:ext cx="3694963" cy="362334"/>
          </a:xfrm>
          <a:prstGeom prst="rect">
            <a:avLst/>
          </a:prstGeom>
          <a:effectLst>
            <a:glow rad="63500">
              <a:schemeClr val="accent3">
                <a:alpha val="75000"/>
              </a:schemeClr>
            </a:glow>
          </a:effectLst>
        </p:spPr>
      </p:pic>
      <p:grpSp>
        <p:nvGrpSpPr>
          <p:cNvPr id="3" name="Group 11"/>
          <p:cNvGrpSpPr/>
          <p:nvPr/>
        </p:nvGrpSpPr>
        <p:grpSpPr>
          <a:xfrm>
            <a:off x="6248400" y="1897082"/>
            <a:ext cx="2819401" cy="3970318"/>
            <a:chOff x="6248400" y="2438400"/>
            <a:chExt cx="2819401" cy="3970318"/>
          </a:xfrm>
        </p:grpSpPr>
        <p:sp>
          <p:nvSpPr>
            <p:cNvPr id="8" name="TextBox 7"/>
            <p:cNvSpPr txBox="1"/>
            <p:nvPr/>
          </p:nvSpPr>
          <p:spPr>
            <a:xfrm>
              <a:off x="6248400" y="2438400"/>
              <a:ext cx="2819401" cy="397031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US" dirty="0" err="1" smtClean="0"/>
                <a:t>Subjet</a:t>
              </a:r>
              <a:r>
                <a:rPr lang="en-US" dirty="0" smtClean="0"/>
                <a:t> distributions:</a:t>
              </a:r>
            </a:p>
            <a:p>
              <a:endParaRPr lang="en-US" dirty="0" smtClean="0"/>
            </a:p>
            <a:p>
              <a:r>
                <a:rPr lang="en-US" dirty="0" smtClean="0"/>
                <a:t>+ Insensitive to </a:t>
              </a:r>
              <a:r>
                <a:rPr lang="en-US" dirty="0" err="1" smtClean="0"/>
                <a:t>hadronization</a:t>
              </a:r>
              <a:endParaRPr lang="en-US" dirty="0" smtClean="0"/>
            </a:p>
            <a:p>
              <a:r>
                <a:rPr lang="en-US" dirty="0" smtClean="0"/>
                <a:t>+ Quenching signal with </a:t>
              </a:r>
              <a:r>
                <a:rPr lang="en-US" dirty="0" err="1" smtClean="0"/>
                <a:t>bg</a:t>
              </a:r>
              <a:r>
                <a:rPr lang="en-US" dirty="0" smtClean="0"/>
                <a:t> suppressing pt cut</a:t>
              </a:r>
            </a:p>
            <a:p>
              <a:endParaRPr lang="en-US" dirty="0" smtClean="0"/>
            </a:p>
            <a:p>
              <a:pPr>
                <a:buFontTx/>
                <a:buChar char="-"/>
              </a:pPr>
              <a:r>
                <a:rPr lang="en-US" dirty="0" smtClean="0"/>
                <a:t> Suffer from energy </a:t>
              </a:r>
              <a:r>
                <a:rPr lang="en-US" dirty="0" err="1" smtClean="0"/>
                <a:t>irresolutions</a:t>
              </a:r>
              <a:r>
                <a:rPr lang="en-US" dirty="0" smtClean="0"/>
                <a:t>:</a:t>
              </a:r>
            </a:p>
            <a:p>
              <a:pPr>
                <a:buFontTx/>
                <a:buChar char="-"/>
              </a:pPr>
              <a:endParaRPr lang="en-US" dirty="0" smtClean="0"/>
            </a:p>
            <a:p>
              <a:pPr>
                <a:buFontTx/>
                <a:buChar char="-"/>
              </a:pPr>
              <a:endParaRPr lang="en-US" dirty="0" smtClean="0"/>
            </a:p>
            <a:p>
              <a:pPr lvl="1"/>
              <a:r>
                <a:rPr lang="en-US" dirty="0"/>
                <a:t>w</a:t>
              </a:r>
              <a:r>
                <a:rPr lang="en-US" dirty="0" smtClean="0"/>
                <a:t>here</a:t>
              </a:r>
            </a:p>
            <a:p>
              <a:pPr lvl="1">
                <a:buFontTx/>
                <a:buChar char="-"/>
              </a:pPr>
              <a:endParaRPr lang="en-US" dirty="0"/>
            </a:p>
            <a:p>
              <a:pPr lvl="1">
                <a:buFontTx/>
                <a:buChar char="-"/>
              </a:pPr>
              <a:endParaRPr lang="en-US" dirty="0" smtClean="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56401" y="5105400"/>
              <a:ext cx="1397000" cy="317500"/>
            </a:xfrm>
            <a:prstGeom prst="rect">
              <a:avLst/>
            </a:prstGeom>
            <a:effectLst>
              <a:glow rad="63500">
                <a:schemeClr val="accent1">
                  <a:alpha val="75000"/>
                </a:schemeClr>
              </a:glow>
            </a:effectLst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75401" y="5867400"/>
              <a:ext cx="2540000" cy="355600"/>
            </a:xfrm>
            <a:prstGeom prst="rect">
              <a:avLst/>
            </a:prstGeom>
            <a:effectLst>
              <a:glow rad="63500">
                <a:schemeClr val="accent1">
                  <a:alpha val="75000"/>
                </a:schemeClr>
              </a:glow>
            </a:effectLst>
          </p:spPr>
        </p:pic>
      </p:grpSp>
      <p:sp>
        <p:nvSpPr>
          <p:cNvPr id="11" name="Rectangle 10"/>
          <p:cNvSpPr/>
          <p:nvPr/>
        </p:nvSpPr>
        <p:spPr>
          <a:xfrm>
            <a:off x="6629400" y="6019800"/>
            <a:ext cx="2042359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400" dirty="0" smtClean="0"/>
              <a:t>C. </a:t>
            </a:r>
            <a:r>
              <a:rPr lang="en-US" sz="1400" dirty="0" err="1" smtClean="0"/>
              <a:t>Zapp</a:t>
            </a:r>
            <a:r>
              <a:rPr lang="en-US" sz="1400" dirty="0" smtClean="0"/>
              <a:t> et al.</a:t>
            </a:r>
          </a:p>
          <a:p>
            <a:r>
              <a:rPr lang="en-US" sz="1400" dirty="0" smtClean="0"/>
              <a:t>arXiv:0804.3568 [</a:t>
            </a:r>
            <a:r>
              <a:rPr lang="en-US" sz="1400" dirty="0" err="1" smtClean="0"/>
              <a:t>hep</a:t>
            </a:r>
            <a:r>
              <a:rPr lang="en-US" sz="1400" dirty="0" smtClean="0"/>
              <a:t>-ph] </a:t>
            </a:r>
            <a:endParaRPr lang="en-US" sz="1400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7314" y="2133600"/>
            <a:ext cx="6131806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16" name="TextBox 15"/>
          <p:cNvSpPr txBox="1"/>
          <p:nvPr/>
        </p:nvSpPr>
        <p:spPr>
          <a:xfrm>
            <a:off x="3048000" y="3124200"/>
            <a:ext cx="1432829" cy="461665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200" dirty="0" smtClean="0"/>
              <a:t>JEWEL – MC </a:t>
            </a:r>
          </a:p>
          <a:p>
            <a:r>
              <a:rPr lang="en-US" sz="1200" dirty="0" smtClean="0"/>
              <a:t>model of quenching</a:t>
            </a:r>
            <a:endParaRPr lang="en-US" sz="1200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Subjets</a:t>
            </a:r>
            <a:r>
              <a:rPr lang="en-US" dirty="0" smtClean="0"/>
              <a:t> at Tevatron(D0)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400" dirty="0" err="1" smtClean="0"/>
              <a:t>Reclustering</a:t>
            </a:r>
            <a:r>
              <a:rPr lang="en-US" sz="2400" dirty="0" smtClean="0"/>
              <a:t> (re-run of a </a:t>
            </a:r>
            <a:r>
              <a:rPr lang="en-US" sz="2400" dirty="0" err="1" smtClean="0"/>
              <a:t>kt</a:t>
            </a:r>
            <a:r>
              <a:rPr lang="en-US" sz="2400" dirty="0" smtClean="0"/>
              <a:t> </a:t>
            </a:r>
            <a:r>
              <a:rPr lang="en-US" sz="2400" dirty="0" err="1" smtClean="0"/>
              <a:t>algor</a:t>
            </a:r>
            <a:r>
              <a:rPr lang="en-US" sz="2400" dirty="0" smtClean="0"/>
              <a:t>) on a jet -&gt; recombination into </a:t>
            </a:r>
            <a:r>
              <a:rPr lang="en-US" sz="2400" dirty="0" err="1" smtClean="0"/>
              <a:t>n-subjets</a:t>
            </a:r>
            <a:r>
              <a:rPr lang="en-US" sz="2400" dirty="0" smtClean="0"/>
              <a:t> separated by </a:t>
            </a:r>
            <a:r>
              <a:rPr lang="en-US" sz="2400" dirty="0" err="1" smtClean="0"/>
              <a:t>y</a:t>
            </a:r>
            <a:r>
              <a:rPr lang="en-US" sz="2400" baseline="-25000" dirty="0" err="1" smtClean="0"/>
              <a:t>min</a:t>
            </a:r>
            <a:r>
              <a:rPr lang="en-US" sz="2400" dirty="0" smtClean="0"/>
              <a:t> cut -&gt; used for </a:t>
            </a:r>
            <a:r>
              <a:rPr lang="en-US" sz="2400" dirty="0" err="1" smtClean="0"/>
              <a:t>q-g</a:t>
            </a:r>
            <a:r>
              <a:rPr lang="en-US" sz="2400" dirty="0" smtClean="0"/>
              <a:t> jet discrimination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15978"/>
            <a:ext cx="5715000" cy="41086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4804" y="3124199"/>
            <a:ext cx="3302996" cy="2239963"/>
          </a:xfrm>
          <a:prstGeom prst="rect">
            <a:avLst/>
          </a:prstGeom>
          <a:effectLst>
            <a:glow rad="63500">
              <a:schemeClr val="accent1">
                <a:alpha val="75000"/>
              </a:schemeClr>
            </a:glow>
          </a:effectLst>
        </p:spPr>
      </p:pic>
      <p:sp>
        <p:nvSpPr>
          <p:cNvPr id="6" name="TextBox 5"/>
          <p:cNvSpPr txBox="1"/>
          <p:nvPr/>
        </p:nvSpPr>
        <p:spPr>
          <a:xfrm>
            <a:off x="6096000" y="2590800"/>
            <a:ext cx="2595582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Vogelsang</a:t>
            </a:r>
            <a:r>
              <a:rPr lang="en-US" dirty="0" smtClean="0"/>
              <a:t>: pp @ 200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867400" y="5498068"/>
            <a:ext cx="3172751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RHIC will measure pp@500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LHC?</a:t>
            </a: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611034" y="3581400"/>
            <a:ext cx="646331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RHIC</a:t>
            </a:r>
            <a:endParaRPr lang="en-US" dirty="0"/>
          </a:p>
        </p:txBody>
      </p:sp>
      <p:sp>
        <p:nvSpPr>
          <p:cNvPr id="12" name="Frame 11"/>
          <p:cNvSpPr/>
          <p:nvPr/>
        </p:nvSpPr>
        <p:spPr>
          <a:xfrm>
            <a:off x="3810000" y="3505200"/>
            <a:ext cx="1828800" cy="990600"/>
          </a:xfrm>
          <a:prstGeom prst="frame">
            <a:avLst>
              <a:gd name="adj1" fmla="val 592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60338"/>
            <a:ext cx="8229600" cy="6905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			Summary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434269"/>
          </a:xfrm>
        </p:spPr>
        <p:txBody>
          <a:bodyPr>
            <a:noAutofit/>
          </a:bodyPr>
          <a:lstStyle/>
          <a:p>
            <a:pPr>
              <a:buFont typeface="Courier New"/>
              <a:buChar char="o"/>
            </a:pPr>
            <a:r>
              <a:rPr lang="en-US" sz="2400" dirty="0" smtClean="0"/>
              <a:t>HI collisions create dense, hot colored medium, opaque to energetic </a:t>
            </a:r>
            <a:r>
              <a:rPr lang="en-US" sz="2400" dirty="0" err="1" smtClean="0"/>
              <a:t>partons</a:t>
            </a:r>
            <a:endParaRPr lang="en-US" sz="2400" dirty="0" smtClean="0"/>
          </a:p>
          <a:p>
            <a:pPr>
              <a:buFont typeface="Courier New"/>
              <a:buChar char="o"/>
            </a:pPr>
            <a:r>
              <a:rPr lang="en-US" sz="2400" dirty="0" err="1" smtClean="0"/>
              <a:t>Hadronic</a:t>
            </a:r>
            <a:r>
              <a:rPr lang="en-US" sz="2400" dirty="0" smtClean="0"/>
              <a:t> observables provide</a:t>
            </a:r>
            <a:r>
              <a:rPr lang="en-US" sz="2400" dirty="0" smtClean="0"/>
              <a:t> limited constrains </a:t>
            </a:r>
            <a:r>
              <a:rPr lang="en-US" sz="2400" dirty="0" smtClean="0"/>
              <a:t>for understanding of the </a:t>
            </a:r>
            <a:r>
              <a:rPr lang="en-US" sz="2400" dirty="0" err="1" smtClean="0"/>
              <a:t>partonic</a:t>
            </a:r>
            <a:r>
              <a:rPr lang="en-US" sz="2400" dirty="0" smtClean="0"/>
              <a:t> energy loss -&gt; need for full jet reconstruction:</a:t>
            </a:r>
          </a:p>
          <a:p>
            <a:pPr>
              <a:buFont typeface="Courier New"/>
              <a:buChar char="o"/>
            </a:pPr>
            <a:r>
              <a:rPr lang="en-US" sz="2400" b="1" dirty="0" smtClean="0">
                <a:solidFill>
                  <a:srgbClr val="FF0000"/>
                </a:solidFill>
              </a:rPr>
              <a:t>Full jet reconstruction: </a:t>
            </a:r>
          </a:p>
          <a:p>
            <a:pPr lvl="1">
              <a:buFont typeface="Courier New"/>
              <a:buChar char="o"/>
            </a:pPr>
            <a:r>
              <a:rPr lang="en-US" sz="1800" b="1" dirty="0" smtClean="0">
                <a:solidFill>
                  <a:srgbClr val="FF0000"/>
                </a:solidFill>
              </a:rPr>
              <a:t>Qualitatively new tool for assessment of the jet quenching in terms of energy flow (rather than </a:t>
            </a:r>
            <a:r>
              <a:rPr lang="en-US" sz="1800" b="1" dirty="0" err="1" smtClean="0">
                <a:solidFill>
                  <a:srgbClr val="FF0000"/>
                </a:solidFill>
              </a:rPr>
              <a:t>hadronic</a:t>
            </a:r>
            <a:r>
              <a:rPr lang="en-US" sz="1800" b="1" dirty="0" smtClean="0">
                <a:solidFill>
                  <a:srgbClr val="FF0000"/>
                </a:solidFill>
              </a:rPr>
              <a:t> observables)</a:t>
            </a:r>
          </a:p>
          <a:p>
            <a:pPr lvl="1">
              <a:buFont typeface="Courier New"/>
              <a:buChar char="o"/>
            </a:pPr>
            <a:r>
              <a:rPr lang="en-US" sz="1800" dirty="0" smtClean="0"/>
              <a:t>Precision of the background estimation - crucial in AA</a:t>
            </a:r>
          </a:p>
          <a:p>
            <a:pPr lvl="1">
              <a:buFont typeface="Courier New"/>
              <a:buChar char="o"/>
              <a:defRPr/>
            </a:pPr>
            <a:r>
              <a:rPr lang="en-US" sz="2200" dirty="0" smtClean="0"/>
              <a:t>HI: Significant radiation “outside” R=0.4</a:t>
            </a:r>
          </a:p>
          <a:p>
            <a:pPr lvl="1">
              <a:buFont typeface="Courier New"/>
              <a:buChar char="o"/>
              <a:defRPr/>
            </a:pPr>
            <a:r>
              <a:rPr lang="en-US" sz="1800" dirty="0" smtClean="0"/>
              <a:t>Broadening of jet energy profile? </a:t>
            </a:r>
            <a:endParaRPr lang="en-US" sz="1800" dirty="0" smtClean="0"/>
          </a:p>
          <a:p>
            <a:pPr lvl="1">
              <a:buFont typeface="Courier New"/>
              <a:buChar char="o"/>
              <a:defRPr/>
            </a:pPr>
            <a:r>
              <a:rPr lang="en-US" sz="1800" b="1" dirty="0" smtClean="0">
                <a:solidFill>
                  <a:srgbClr val="FF0000"/>
                </a:solidFill>
              </a:rPr>
              <a:t>“Detailed” </a:t>
            </a:r>
            <a:r>
              <a:rPr lang="en-US" sz="1800" b="1" dirty="0" smtClean="0">
                <a:solidFill>
                  <a:srgbClr val="FF0000"/>
                </a:solidFill>
              </a:rPr>
              <a:t>studies of jet-medium </a:t>
            </a:r>
            <a:r>
              <a:rPr lang="en-US" sz="1800" b="1" dirty="0" smtClean="0">
                <a:solidFill>
                  <a:srgbClr val="FF0000"/>
                </a:solidFill>
              </a:rPr>
              <a:t>interactions possible?</a:t>
            </a:r>
          </a:p>
          <a:p>
            <a:pPr lvl="2">
              <a:buNone/>
              <a:defRPr/>
            </a:pPr>
            <a:endParaRPr lang="en-US" sz="1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8015A-B164-764E-A382-2A62D44341C5}" type="slidenum">
              <a:rPr lang="en-US" smtClean="0"/>
              <a:pPr/>
              <a:t>54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160338"/>
            <a:ext cx="8229600" cy="6905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			Outlook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434269"/>
          </a:xfrm>
        </p:spPr>
        <p:txBody>
          <a:bodyPr>
            <a:noAutofit/>
          </a:bodyPr>
          <a:lstStyle/>
          <a:p>
            <a:pPr>
              <a:buFont typeface="Courier New"/>
              <a:buChar char="o"/>
            </a:pPr>
            <a:endParaRPr lang="en-US" sz="2400" dirty="0" smtClean="0"/>
          </a:p>
          <a:p>
            <a:pPr>
              <a:buFont typeface="Courier New"/>
              <a:buChar char="o"/>
            </a:pPr>
            <a:endParaRPr lang="en-US" sz="2400" dirty="0" smtClean="0"/>
          </a:p>
          <a:p>
            <a:pPr>
              <a:buFont typeface="Courier New"/>
              <a:buChar char="o"/>
            </a:pPr>
            <a:r>
              <a:rPr lang="en-US" sz="2400" dirty="0" smtClean="0"/>
              <a:t>Full jet reconstruction at LHC: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Algorithms developed for pileup removal at LHC applicable to HI collisions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New algorithms being defined and explored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Pioneering analyses at RHIC provide tools and analysis techniques directly applicable at LHC</a:t>
            </a:r>
          </a:p>
          <a:p>
            <a:pPr lvl="1">
              <a:buFont typeface="Courier New"/>
              <a:buChar char="o"/>
            </a:pPr>
            <a:r>
              <a:rPr lang="en-US" sz="2000" dirty="0" smtClean="0"/>
              <a:t>Many data driven</a:t>
            </a:r>
            <a:r>
              <a:rPr lang="en-US" sz="2000" b="1" dirty="0" smtClean="0"/>
              <a:t> </a:t>
            </a:r>
            <a:r>
              <a:rPr lang="en-US" sz="2000" dirty="0" smtClean="0"/>
              <a:t>corrections already found and explored</a:t>
            </a:r>
            <a:endParaRPr lang="en-US" sz="2400" dirty="0" smtClean="0"/>
          </a:p>
          <a:p>
            <a:pPr>
              <a:buFont typeface="Courier New"/>
              <a:buChar char="o"/>
            </a:pPr>
            <a:endParaRPr lang="en-US" sz="2400" dirty="0" smtClean="0"/>
          </a:p>
          <a:p>
            <a:pPr lvl="1">
              <a:buNone/>
            </a:pPr>
            <a:endParaRPr lang="en-US" sz="2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8015A-B164-764E-A382-2A62D44341C5}" type="slidenum">
              <a:rPr lang="en-US" smtClean="0"/>
              <a:pPr/>
              <a:t>55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Di-Jet measurements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1" name="Picture 20" descr="dijp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1400" y="3352800"/>
            <a:ext cx="2285874" cy="2688188"/>
          </a:xfrm>
          <a:prstGeom prst="rect">
            <a:avLst/>
          </a:prstGeom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Di-jets in </a:t>
            </a:r>
            <a:r>
              <a:rPr lang="en-US" dirty="0" err="1" smtClean="0"/>
              <a:t>Au+Au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882650"/>
            <a:ext cx="8873278" cy="47561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524000" y="5454134"/>
            <a:ext cx="6096000" cy="120032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Trigger selection -&gt; Biased population:</a:t>
            </a:r>
          </a:p>
          <a:p>
            <a:pPr>
              <a:buFontTx/>
              <a:buChar char="-"/>
            </a:pPr>
            <a:r>
              <a:rPr lang="en-US" sz="2400" dirty="0" smtClean="0"/>
              <a:t> Significant suppression of recoil jet spectrum</a:t>
            </a:r>
          </a:p>
          <a:p>
            <a:pPr>
              <a:buFontTx/>
              <a:buChar char="-"/>
            </a:pPr>
            <a:r>
              <a:rPr lang="en-US" sz="2400" dirty="0" smtClean="0"/>
              <a:t> Comparable to single particle R</a:t>
            </a:r>
            <a:r>
              <a:rPr lang="en-US" sz="2400" baseline="-25000" dirty="0" smtClean="0"/>
              <a:t>AA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Di-jets in </a:t>
            </a:r>
            <a:r>
              <a:rPr lang="en-US" dirty="0" err="1" smtClean="0"/>
              <a:t>Cu+Cu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990600"/>
            <a:ext cx="5924550" cy="43365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90800" y="5715000"/>
            <a:ext cx="4277433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No centrality dependent</a:t>
            </a:r>
          </a:p>
          <a:p>
            <a:r>
              <a:rPr lang="en-US" sz="2400" dirty="0" smtClean="0"/>
              <a:t>broadening within uncertainties!</a:t>
            </a:r>
            <a:endParaRPr lang="en-US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05400" y="2438400"/>
            <a:ext cx="3906382" cy="1892300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Jet fragmentation pattern in </a:t>
            </a:r>
            <a:r>
              <a:rPr lang="en-US" dirty="0" err="1" smtClean="0"/>
              <a:t>Au+Au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3282" y="990600"/>
            <a:ext cx="6520718" cy="535463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94" y="1676400"/>
            <a:ext cx="2593488" cy="3848100"/>
          </a:xfrm>
          <a:prstGeom prst="rect">
            <a:avLst/>
          </a:prstGeom>
        </p:spPr>
      </p:pic>
      <p:sp>
        <p:nvSpPr>
          <p:cNvPr id="6" name="Striped Right Arrow 5"/>
          <p:cNvSpPr/>
          <p:nvPr/>
        </p:nvSpPr>
        <p:spPr>
          <a:xfrm>
            <a:off x="2057400" y="4572000"/>
            <a:ext cx="1600200" cy="685800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ame 6"/>
          <p:cNvSpPr/>
          <p:nvPr/>
        </p:nvSpPr>
        <p:spPr>
          <a:xfrm>
            <a:off x="6096000" y="1676400"/>
            <a:ext cx="2743200" cy="91440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7361" y="187790"/>
            <a:ext cx="8415424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Jet quenching: recoil jet suppression via leading </a:t>
            </a:r>
            <a:r>
              <a:rPr lang="en-US" dirty="0" err="1" smtClean="0"/>
              <a:t>hadron</a:t>
            </a:r>
            <a:r>
              <a:rPr lang="en-US" dirty="0" smtClean="0"/>
              <a:t> </a:t>
            </a:r>
            <a:r>
              <a:rPr lang="en-US" dirty="0" err="1" smtClean="0"/>
              <a:t>azimuthal</a:t>
            </a:r>
            <a:r>
              <a:rPr lang="en-US" dirty="0" smtClean="0"/>
              <a:t> correlations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2374" y="1717246"/>
            <a:ext cx="5149026" cy="397789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grpSp>
        <p:nvGrpSpPr>
          <p:cNvPr id="4" name="Group 13"/>
          <p:cNvGrpSpPr/>
          <p:nvPr/>
        </p:nvGrpSpPr>
        <p:grpSpPr>
          <a:xfrm>
            <a:off x="713056" y="1569622"/>
            <a:ext cx="3458215" cy="3450370"/>
            <a:chOff x="418211" y="1452563"/>
            <a:chExt cx="3577846" cy="3081337"/>
          </a:xfrm>
        </p:grpSpPr>
        <p:sp>
          <p:nvSpPr>
            <p:cNvPr id="7" name="TextBox 6"/>
            <p:cNvSpPr txBox="1"/>
            <p:nvPr/>
          </p:nvSpPr>
          <p:spPr>
            <a:xfrm>
              <a:off x="418211" y="2049421"/>
              <a:ext cx="1108794" cy="69717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600" dirty="0" err="1" smtClean="0"/>
                <a:t>Azimuthal</a:t>
              </a:r>
              <a:endParaRPr lang="en-US" sz="1600" dirty="0" smtClean="0"/>
            </a:p>
            <a:p>
              <a:r>
                <a:rPr lang="en-US" sz="1600" dirty="0" smtClean="0"/>
                <a:t>Correlation</a:t>
              </a:r>
            </a:p>
            <a:p>
              <a:r>
                <a:rPr lang="en-US" sz="1600" dirty="0" smtClean="0"/>
                <a:t>~ 180 deg</a:t>
              </a:r>
              <a:endParaRPr lang="en-US" sz="1600" dirty="0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rot="5400000">
              <a:off x="1517788" y="4021272"/>
              <a:ext cx="872854" cy="15240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>
              <a:stCxn id="10" idx="0"/>
            </p:cNvCxnSpPr>
            <p:nvPr/>
          </p:nvCxnSpPr>
          <p:spPr>
            <a:xfrm rot="5400000" flipH="1" flipV="1">
              <a:off x="1756207" y="2036554"/>
              <a:ext cx="1131251" cy="2585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Isosceles Triangle 9"/>
            <p:cNvSpPr/>
            <p:nvPr/>
          </p:nvSpPr>
          <p:spPr>
            <a:xfrm rot="11319867">
              <a:off x="1966681" y="1935915"/>
              <a:ext cx="572297" cy="800102"/>
            </a:xfrm>
            <a:prstGeom prst="triangle">
              <a:avLst/>
            </a:prstGeom>
            <a:solidFill>
              <a:schemeClr val="accent6">
                <a:alpha val="49000"/>
              </a:schemeClr>
            </a:solidFill>
            <a:ln>
              <a:solidFill>
                <a:schemeClr val="accent6">
                  <a:lumMod val="20000"/>
                  <a:lumOff val="80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Isosceles Triangle 10"/>
            <p:cNvSpPr/>
            <p:nvPr/>
          </p:nvSpPr>
          <p:spPr>
            <a:xfrm rot="457648">
              <a:off x="1731567" y="3457844"/>
              <a:ext cx="572297" cy="800102"/>
            </a:xfrm>
            <a:prstGeom prst="triangle">
              <a:avLst/>
            </a:prstGeom>
            <a:solidFill>
              <a:schemeClr val="accent6">
                <a:alpha val="49000"/>
              </a:schemeClr>
            </a:solidFill>
            <a:ln>
              <a:solidFill>
                <a:schemeClr val="accent6">
                  <a:lumMod val="20000"/>
                  <a:lumOff val="80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595314" y="3151458"/>
              <a:ext cx="1539875" cy="1588"/>
            </a:xfrm>
            <a:prstGeom prst="straightConnector1">
              <a:avLst/>
            </a:prstGeom>
            <a:ln w="38100" cmpd="sng"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2108202" y="3153046"/>
              <a:ext cx="1539875" cy="1588"/>
            </a:xfrm>
            <a:prstGeom prst="straightConnector1">
              <a:avLst/>
            </a:prstGeom>
            <a:ln w="38100" cmpd="sng">
              <a:headEnd type="arrow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5400000" flipH="1" flipV="1">
              <a:off x="1596233" y="2460102"/>
              <a:ext cx="1230312" cy="1524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5400000">
              <a:off x="1477966" y="3643586"/>
              <a:ext cx="1119186" cy="14128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rot="5400000" flipH="1" flipV="1">
              <a:off x="1962152" y="2410096"/>
              <a:ext cx="493712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rot="5400000" flipH="1" flipV="1">
              <a:off x="2121697" y="2252140"/>
              <a:ext cx="417513" cy="24130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rot="16200000" flipH="1">
              <a:off x="1891509" y="3863453"/>
              <a:ext cx="419100" cy="14128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5400000">
              <a:off x="1751809" y="3787251"/>
              <a:ext cx="418307" cy="16589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Arc 19"/>
            <p:cNvSpPr/>
            <p:nvPr/>
          </p:nvSpPr>
          <p:spPr>
            <a:xfrm rot="16961887">
              <a:off x="1422400" y="2489334"/>
              <a:ext cx="1371602" cy="1324245"/>
            </a:xfrm>
            <a:prstGeom prst="arc">
              <a:avLst>
                <a:gd name="adj1" fmla="val 10681920"/>
                <a:gd name="adj2" fmla="val 0"/>
              </a:avLst>
            </a:prstGeom>
            <a:ln w="38100" cmpd="sng">
              <a:solidFill>
                <a:schemeClr val="accent3">
                  <a:lumMod val="75000"/>
                </a:schemeClr>
              </a:solidFill>
              <a:prstDash val="dash"/>
              <a:headEnd type="arrow" w="lg" len="lg"/>
              <a:tailEnd type="arrow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506832" y="1452563"/>
              <a:ext cx="1489225" cy="28403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600" dirty="0" smtClean="0"/>
                <a:t>Leading particle</a:t>
              </a:r>
              <a:endParaRPr lang="en-US" sz="1600" dirty="0"/>
            </a:p>
          </p:txBody>
        </p:sp>
      </p:grpSp>
      <p:sp>
        <p:nvSpPr>
          <p:cNvPr id="22" name="Text Box 11"/>
          <p:cNvSpPr txBox="1">
            <a:spLocks noChangeArrowheads="1"/>
          </p:cNvSpPr>
          <p:nvPr/>
        </p:nvSpPr>
        <p:spPr bwMode="auto">
          <a:xfrm>
            <a:off x="4457689" y="1472853"/>
            <a:ext cx="1562111" cy="52540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90000" tIns="46800" rIns="90000" bIns="46800">
            <a:prstTxWarp prst="textNoShape">
              <a:avLst/>
            </a:prstTxWarp>
            <a:spAutoFit/>
          </a:bodyPr>
          <a:lstStyle/>
          <a:p>
            <a:pPr>
              <a:tabLst>
                <a:tab pos="723900" algn="l"/>
                <a:tab pos="1447800" algn="l"/>
                <a:tab pos="2171700" algn="l"/>
              </a:tabLst>
            </a:pPr>
            <a:r>
              <a:rPr lang="en-GB" sz="1400" dirty="0">
                <a:solidFill>
                  <a:srgbClr val="000000"/>
                </a:solidFill>
                <a:ea typeface="DejaVu LGC Sans" charset="0"/>
                <a:cs typeface="DejaVu LGC Sans" charset="0"/>
              </a:rPr>
              <a:t>4&lt; </a:t>
            </a:r>
            <a:r>
              <a:rPr lang="en-GB" sz="1400" dirty="0" err="1">
                <a:solidFill>
                  <a:srgbClr val="000000"/>
                </a:solidFill>
                <a:ea typeface="DejaVu LGC Sans" charset="0"/>
                <a:cs typeface="DejaVu LGC Sans" charset="0"/>
              </a:rPr>
              <a:t>p</a:t>
            </a:r>
            <a:r>
              <a:rPr lang="en-GB" sz="1400" baseline="-25000" dirty="0" err="1">
                <a:solidFill>
                  <a:srgbClr val="000000"/>
                </a:solidFill>
                <a:ea typeface="DejaVu LGC Sans" charset="0"/>
                <a:cs typeface="DejaVu LGC Sans" charset="0"/>
              </a:rPr>
              <a:t>T</a:t>
            </a:r>
            <a:r>
              <a:rPr lang="en-GB" sz="1400" baseline="30000" dirty="0" err="1">
                <a:solidFill>
                  <a:srgbClr val="000000"/>
                </a:solidFill>
                <a:ea typeface="DejaVu LGC Sans" charset="0"/>
                <a:cs typeface="DejaVu LGC Sans" charset="0"/>
              </a:rPr>
              <a:t>trig</a:t>
            </a:r>
            <a:r>
              <a:rPr lang="en-GB" sz="1400" dirty="0">
                <a:solidFill>
                  <a:srgbClr val="000000"/>
                </a:solidFill>
                <a:ea typeface="DejaVu LGC Sans" charset="0"/>
                <a:cs typeface="DejaVu LGC Sans" charset="0"/>
              </a:rPr>
              <a:t> &lt; 6 </a:t>
            </a:r>
            <a:r>
              <a:rPr lang="en-GB" sz="1400" dirty="0" err="1">
                <a:solidFill>
                  <a:srgbClr val="000000"/>
                </a:solidFill>
                <a:ea typeface="DejaVu LGC Sans" charset="0"/>
                <a:cs typeface="DejaVu LGC Sans" charset="0"/>
              </a:rPr>
              <a:t>GeV/</a:t>
            </a:r>
            <a:r>
              <a:rPr lang="en-GB" sz="1400" dirty="0" err="1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c</a:t>
            </a:r>
            <a:endParaRPr lang="en-GB" sz="1400" dirty="0" smtClean="0">
              <a:solidFill>
                <a:srgbClr val="000000"/>
              </a:solidFill>
              <a:ea typeface="DejaVu LGC Sans" charset="0"/>
              <a:cs typeface="DejaVu LGC Sans" charset="0"/>
            </a:endParaRPr>
          </a:p>
          <a:p>
            <a:pPr>
              <a:tabLst>
                <a:tab pos="723900" algn="l"/>
                <a:tab pos="1447800" algn="l"/>
                <a:tab pos="2171700" algn="l"/>
              </a:tabLst>
            </a:pPr>
            <a:r>
              <a:rPr lang="en-GB" sz="1400" dirty="0" err="1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p</a:t>
            </a:r>
            <a:r>
              <a:rPr lang="en-GB" sz="1400" baseline="-25000" dirty="0" err="1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T</a:t>
            </a:r>
            <a:r>
              <a:rPr lang="en-GB" sz="1400" baseline="30000" dirty="0" err="1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assoc</a:t>
            </a:r>
            <a:r>
              <a:rPr lang="en-GB" sz="1400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 &gt; 2 </a:t>
            </a:r>
            <a:r>
              <a:rPr lang="en-GB" sz="1400" dirty="0" err="1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GeV/c</a:t>
            </a:r>
            <a:endParaRPr lang="en-GB" sz="1400" dirty="0" smtClean="0">
              <a:solidFill>
                <a:srgbClr val="000000"/>
              </a:solidFill>
              <a:ea typeface="DejaVu LGC Sans" charset="0"/>
              <a:cs typeface="DejaVu LGC Sans" charset="0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2124048" y="5749716"/>
            <a:ext cx="5700283" cy="66027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0000" tIns="45000" rIns="90000" bIns="45000" anchor="ctr">
            <a:prstTxWarp prst="textNoShape">
              <a:avLst/>
            </a:prstTxWarp>
          </a:bodyPr>
          <a:lstStyle/>
          <a:p>
            <a:pPr algn="ctr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 dirty="0">
                <a:solidFill>
                  <a:schemeClr val="tx1"/>
                </a:solidFill>
                <a:latin typeface="utopia" pitchFamily="16" charset="0"/>
                <a:ea typeface="DejaVu LGC Sans" charset="0"/>
                <a:cs typeface="DejaVu LGC Sans" charset="0"/>
              </a:rPr>
              <a:t>Strong modification of the recoil-jet indicates</a:t>
            </a:r>
          </a:p>
          <a:p>
            <a:pPr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</a:tabLst>
            </a:pPr>
            <a:r>
              <a:rPr lang="en-GB" dirty="0">
                <a:solidFill>
                  <a:schemeClr val="tx1"/>
                </a:solidFill>
                <a:latin typeface="utopia" pitchFamily="16" charset="0"/>
                <a:ea typeface="DejaVu LGC Sans" charset="0"/>
                <a:cs typeface="DejaVu LGC Sans" charset="0"/>
              </a:rPr>
              <a:t>substantial </a:t>
            </a:r>
            <a:r>
              <a:rPr lang="en-GB" dirty="0" err="1">
                <a:solidFill>
                  <a:schemeClr val="tx1"/>
                </a:solidFill>
                <a:latin typeface="utopia" pitchFamily="16" charset="0"/>
                <a:ea typeface="DejaVu LGC Sans" charset="0"/>
                <a:cs typeface="DejaVu LGC Sans" charset="0"/>
              </a:rPr>
              <a:t>partonic</a:t>
            </a:r>
            <a:r>
              <a:rPr lang="en-GB" dirty="0">
                <a:solidFill>
                  <a:schemeClr val="tx1"/>
                </a:solidFill>
                <a:latin typeface="utopia" pitchFamily="16" charset="0"/>
                <a:ea typeface="DejaVu LGC Sans" charset="0"/>
                <a:cs typeface="DejaVu LGC Sans" charset="0"/>
              </a:rPr>
              <a:t> interaction within the medium</a:t>
            </a:r>
          </a:p>
        </p:txBody>
      </p:sp>
      <p:grpSp>
        <p:nvGrpSpPr>
          <p:cNvPr id="6" name="Group 35"/>
          <p:cNvGrpSpPr/>
          <p:nvPr/>
        </p:nvGrpSpPr>
        <p:grpSpPr>
          <a:xfrm rot="18967004">
            <a:off x="55857" y="5083360"/>
            <a:ext cx="1991011" cy="1310417"/>
            <a:chOff x="431965" y="4467695"/>
            <a:chExt cx="2472914" cy="2090268"/>
          </a:xfrm>
        </p:grpSpPr>
        <p:sp>
          <p:nvSpPr>
            <p:cNvPr id="25" name="Isosceles Triangle 24"/>
            <p:cNvSpPr/>
            <p:nvPr/>
          </p:nvSpPr>
          <p:spPr>
            <a:xfrm rot="14645385">
              <a:off x="2139555" y="4353793"/>
              <a:ext cx="572297" cy="800102"/>
            </a:xfrm>
            <a:prstGeom prst="triangle">
              <a:avLst/>
            </a:prstGeom>
            <a:solidFill>
              <a:schemeClr val="accent6">
                <a:alpha val="49000"/>
              </a:schemeClr>
            </a:solidFill>
            <a:ln>
              <a:solidFill>
                <a:schemeClr val="accent6">
                  <a:lumMod val="20000"/>
                  <a:lumOff val="80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 flipV="1">
              <a:off x="2108203" y="4533900"/>
              <a:ext cx="487779" cy="40431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2260603" y="4775200"/>
              <a:ext cx="487779" cy="6826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Oval 27"/>
            <p:cNvSpPr/>
            <p:nvPr/>
          </p:nvSpPr>
          <p:spPr>
            <a:xfrm>
              <a:off x="431965" y="4754563"/>
              <a:ext cx="1759118" cy="1803400"/>
            </a:xfrm>
            <a:prstGeom prst="ellipse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Arrow Connector 28"/>
            <p:cNvCxnSpPr>
              <a:stCxn id="28" idx="7"/>
            </p:cNvCxnSpPr>
            <p:nvPr/>
          </p:nvCxnSpPr>
          <p:spPr>
            <a:xfrm rot="5400000" flipH="1" flipV="1">
              <a:off x="2176790" y="4290577"/>
              <a:ext cx="484765" cy="97141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65"/>
            <p:cNvGrpSpPr/>
            <p:nvPr/>
          </p:nvGrpSpPr>
          <p:grpSpPr>
            <a:xfrm>
              <a:off x="939803" y="5018664"/>
              <a:ext cx="993663" cy="1012826"/>
              <a:chOff x="939803" y="5018664"/>
              <a:chExt cx="993663" cy="1012826"/>
            </a:xfrm>
          </p:grpSpPr>
          <p:cxnSp>
            <p:nvCxnSpPr>
              <p:cNvPr id="32" name="Straight Connector 31"/>
              <p:cNvCxnSpPr>
                <a:stCxn id="28" idx="7"/>
              </p:cNvCxnSpPr>
              <p:nvPr/>
            </p:nvCxnSpPr>
            <p:spPr>
              <a:xfrm rot="16200000" flipH="1" flipV="1">
                <a:off x="1555190" y="4949374"/>
                <a:ext cx="308985" cy="447566"/>
              </a:xfrm>
              <a:prstGeom prst="line">
                <a:avLst/>
              </a:prstGeom>
              <a:ln w="28575" cmpd="sng"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 rot="5400000">
                <a:off x="1355724" y="5457825"/>
                <a:ext cx="260350" cy="1588"/>
              </a:xfrm>
              <a:prstGeom prst="line">
                <a:avLst/>
              </a:prstGeom>
              <a:ln w="28575" cmpd="sng"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 rot="5400000">
                <a:off x="1275681" y="5624638"/>
                <a:ext cx="245269" cy="173581"/>
              </a:xfrm>
              <a:prstGeom prst="line">
                <a:avLst/>
              </a:prstGeom>
              <a:ln w="28575" cmpd="sng"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 rot="10800000" flipV="1">
                <a:off x="1137943" y="5827315"/>
                <a:ext cx="173582" cy="19448"/>
              </a:xfrm>
              <a:prstGeom prst="line">
                <a:avLst/>
              </a:prstGeom>
              <a:ln w="28575" cmpd="sng"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 rot="5400000">
                <a:off x="1086350" y="5898356"/>
                <a:ext cx="103187" cy="1588"/>
              </a:xfrm>
              <a:prstGeom prst="line">
                <a:avLst/>
              </a:prstGeom>
              <a:ln w="28575" cmpd="sng"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</p:cxnSp>
          <p:cxnSp>
            <p:nvCxnSpPr>
              <p:cNvPr id="37" name="Straight Connector 36"/>
              <p:cNvCxnSpPr/>
              <p:nvPr/>
            </p:nvCxnSpPr>
            <p:spPr>
              <a:xfrm rot="10800000">
                <a:off x="939803" y="5950744"/>
                <a:ext cx="198936" cy="1588"/>
              </a:xfrm>
              <a:prstGeom prst="line">
                <a:avLst/>
              </a:prstGeom>
              <a:ln w="28575" cmpd="sng">
                <a:tailEnd type="arrow"/>
              </a:ln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</p:cxnSp>
          <p:sp>
            <p:nvSpPr>
              <p:cNvPr id="38" name="Lightning Bolt 37"/>
              <p:cNvSpPr/>
              <p:nvPr/>
            </p:nvSpPr>
            <p:spPr>
              <a:xfrm rot="7926289" flipH="1">
                <a:off x="1492979" y="5267752"/>
                <a:ext cx="323754" cy="308984"/>
              </a:xfrm>
              <a:prstGeom prst="lightningBolt">
                <a:avLst/>
              </a:prstGeom>
              <a:ln w="28575" cmpd="sng"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Lightning Bolt 38"/>
              <p:cNvSpPr/>
              <p:nvPr/>
            </p:nvSpPr>
            <p:spPr>
              <a:xfrm rot="7926289" flipH="1">
                <a:off x="1269821" y="5715121"/>
                <a:ext cx="323754" cy="308984"/>
              </a:xfrm>
              <a:prstGeom prst="lightningBolt">
                <a:avLst/>
              </a:prstGeom>
              <a:ln w="28575" cmpd="sng"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Lightning Bolt 39"/>
              <p:cNvSpPr/>
              <p:nvPr/>
            </p:nvSpPr>
            <p:spPr>
              <a:xfrm rot="11704161" flipH="1">
                <a:off x="1136948" y="5434302"/>
                <a:ext cx="323754" cy="308984"/>
              </a:xfrm>
              <a:prstGeom prst="lightningBolt">
                <a:avLst/>
              </a:prstGeom>
              <a:ln w="28575" cmpd="sng"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1" name="Sun 30"/>
            <p:cNvSpPr/>
            <p:nvPr/>
          </p:nvSpPr>
          <p:spPr>
            <a:xfrm>
              <a:off x="1721518" y="4938209"/>
              <a:ext cx="308898" cy="260350"/>
            </a:xfrm>
            <a:prstGeom prst="sun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Slide Number Placeholder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Fragmentation: ratio </a:t>
            </a:r>
            <a:r>
              <a:rPr lang="en-US" dirty="0" err="1" smtClean="0"/>
              <a:t>AuAu</a:t>
            </a:r>
            <a:r>
              <a:rPr lang="en-US" dirty="0" smtClean="0"/>
              <a:t>/pp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3282" y="1026377"/>
            <a:ext cx="6520718" cy="53744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94" y="1676400"/>
            <a:ext cx="2593488" cy="3848100"/>
          </a:xfrm>
          <a:prstGeom prst="rect">
            <a:avLst/>
          </a:prstGeom>
        </p:spPr>
      </p:pic>
      <p:sp>
        <p:nvSpPr>
          <p:cNvPr id="7" name="Frame 6"/>
          <p:cNvSpPr/>
          <p:nvPr/>
        </p:nvSpPr>
        <p:spPr>
          <a:xfrm>
            <a:off x="5867400" y="1676400"/>
            <a:ext cx="2971800" cy="91440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Fragmentation: ratio </a:t>
            </a:r>
            <a:r>
              <a:rPr lang="en-US" dirty="0" err="1" smtClean="0"/>
              <a:t>AuAu</a:t>
            </a:r>
            <a:r>
              <a:rPr lang="en-US" dirty="0" smtClean="0"/>
              <a:t>/pp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3282" y="1026377"/>
            <a:ext cx="6520718" cy="53744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94" y="1676400"/>
            <a:ext cx="2593488" cy="3848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8594" y="1026376"/>
            <a:ext cx="6525406" cy="5374423"/>
          </a:xfrm>
          <a:prstGeom prst="rect">
            <a:avLst/>
          </a:prstGeom>
        </p:spPr>
      </p:pic>
      <p:sp>
        <p:nvSpPr>
          <p:cNvPr id="10" name="Frame 9"/>
          <p:cNvSpPr/>
          <p:nvPr/>
        </p:nvSpPr>
        <p:spPr>
          <a:xfrm>
            <a:off x="5867400" y="1676400"/>
            <a:ext cx="2971800" cy="91440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Fragmentation: ratio </a:t>
            </a:r>
            <a:r>
              <a:rPr lang="en-US" dirty="0" err="1" smtClean="0"/>
              <a:t>AuAu</a:t>
            </a:r>
            <a:r>
              <a:rPr lang="en-US" dirty="0" smtClean="0"/>
              <a:t>/pp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3282" y="1026377"/>
            <a:ext cx="6520718" cy="53744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94" y="1676400"/>
            <a:ext cx="2593488" cy="38481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8594" y="1026376"/>
            <a:ext cx="6525406" cy="537442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23302" y="5638800"/>
            <a:ext cx="5015315" cy="830997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Modification? of the fragmentation for </a:t>
            </a:r>
          </a:p>
          <a:p>
            <a:r>
              <a:rPr lang="en-US" sz="2400" dirty="0" smtClean="0"/>
              <a:t>lower jet </a:t>
            </a:r>
            <a:r>
              <a:rPr lang="en-US" sz="2400" dirty="0" err="1" smtClean="0"/>
              <a:t>pT</a:t>
            </a:r>
            <a:r>
              <a:rPr lang="en-US" sz="2400" dirty="0" smtClean="0"/>
              <a:t> &lt; </a:t>
            </a:r>
            <a:r>
              <a:rPr lang="en-US" sz="2400" dirty="0" err="1" smtClean="0"/>
              <a:t>pT,rec(pp</a:t>
            </a:r>
            <a:r>
              <a:rPr lang="en-US" sz="2400" dirty="0" smtClean="0"/>
              <a:t>) &gt; ~18GeV</a:t>
            </a:r>
            <a:endParaRPr lang="en-US" sz="2400" dirty="0"/>
          </a:p>
        </p:txBody>
      </p:sp>
      <p:sp>
        <p:nvSpPr>
          <p:cNvPr id="7" name="Frame 6"/>
          <p:cNvSpPr/>
          <p:nvPr/>
        </p:nvSpPr>
        <p:spPr>
          <a:xfrm>
            <a:off x="5867400" y="1676400"/>
            <a:ext cx="2971800" cy="914400"/>
          </a:xfrm>
          <a:prstGeom prst="fram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 in </a:t>
            </a:r>
            <a:r>
              <a:rPr lang="en-US" dirty="0" err="1" smtClean="0"/>
              <a:t>Cu+Cu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Centrality </a:t>
            </a:r>
            <a:r>
              <a:rPr lang="en-US" dirty="0" err="1" smtClean="0"/>
              <a:t>systematics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438400" y="4419600"/>
            <a:ext cx="304800" cy="9906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590800" y="4876800"/>
            <a:ext cx="304800" cy="9906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553200" y="4419600"/>
            <a:ext cx="304800" cy="9906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705600" y="4572000"/>
            <a:ext cx="304800" cy="9906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47"/>
          <p:cNvGrpSpPr>
            <a:grpSpLocks/>
          </p:cNvGrpSpPr>
          <p:nvPr/>
        </p:nvGrpSpPr>
        <p:grpSpPr bwMode="auto">
          <a:xfrm>
            <a:off x="3060700" y="3908425"/>
            <a:ext cx="2882900" cy="2035175"/>
            <a:chOff x="4999962" y="4589565"/>
            <a:chExt cx="2882393" cy="2034653"/>
          </a:xfrm>
        </p:grpSpPr>
        <p:cxnSp>
          <p:nvCxnSpPr>
            <p:cNvPr id="12" name="Elbow Connector 11"/>
            <p:cNvCxnSpPr/>
            <p:nvPr/>
          </p:nvCxnSpPr>
          <p:spPr>
            <a:xfrm>
              <a:off x="5720560" y="4614958"/>
              <a:ext cx="1744355" cy="1575983"/>
            </a:xfrm>
            <a:prstGeom prst="bentConnector3">
              <a:avLst>
                <a:gd name="adj1" fmla="val 610"/>
              </a:avLst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5739607" y="5294234"/>
              <a:ext cx="1725309" cy="1587"/>
            </a:xfrm>
            <a:prstGeom prst="line">
              <a:avLst/>
            </a:prstGeom>
            <a:ln>
              <a:prstDash val="sys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42"/>
            <p:cNvSpPr txBox="1">
              <a:spLocks noChangeArrowheads="1"/>
            </p:cNvSpPr>
            <p:nvPr/>
          </p:nvSpPr>
          <p:spPr bwMode="auto">
            <a:xfrm>
              <a:off x="5433237" y="5135519"/>
              <a:ext cx="301686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1</a:t>
              </a:r>
            </a:p>
          </p:txBody>
        </p:sp>
        <p:sp>
          <p:nvSpPr>
            <p:cNvPr id="15" name="TextBox 43"/>
            <p:cNvSpPr txBox="1">
              <a:spLocks noChangeArrowheads="1"/>
            </p:cNvSpPr>
            <p:nvPr/>
          </p:nvSpPr>
          <p:spPr bwMode="auto">
            <a:xfrm>
              <a:off x="6076540" y="4638591"/>
              <a:ext cx="1696003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dirty="0">
                  <a:latin typeface="Calibri" charset="0"/>
                </a:rPr>
                <a:t>Cross-section ratio </a:t>
              </a:r>
              <a:r>
                <a:rPr lang="en-US" dirty="0" err="1">
                  <a:solidFill>
                    <a:srgbClr val="FF0000"/>
                  </a:solidFill>
                  <a:latin typeface="Calibri" charset="0"/>
                </a:rPr>
                <a:t>AuAu</a:t>
              </a:r>
              <a:r>
                <a:rPr lang="en-US" dirty="0">
                  <a:solidFill>
                    <a:srgbClr val="000000"/>
                  </a:solidFill>
                  <a:latin typeface="Calibri" charset="0"/>
                </a:rPr>
                <a:t>/</a:t>
              </a:r>
              <a:r>
                <a:rPr lang="en-US" dirty="0">
                  <a:solidFill>
                    <a:srgbClr val="0070C0"/>
                  </a:solidFill>
                  <a:latin typeface="Calibri" charset="0"/>
                </a:rPr>
                <a:t>pp</a:t>
              </a:r>
              <a:endParaRPr lang="en-US" dirty="0">
                <a:solidFill>
                  <a:srgbClr val="FF0000"/>
                </a:solidFill>
                <a:latin typeface="Calibri" charset="0"/>
              </a:endParaRPr>
            </a:p>
          </p:txBody>
        </p:sp>
        <p:sp>
          <p:nvSpPr>
            <p:cNvPr id="16" name="Arc 15"/>
            <p:cNvSpPr/>
            <p:nvPr/>
          </p:nvSpPr>
          <p:spPr>
            <a:xfrm>
              <a:off x="5787224" y="5505317"/>
              <a:ext cx="1899903" cy="449148"/>
            </a:xfrm>
            <a:prstGeom prst="arc">
              <a:avLst>
                <a:gd name="adj1" fmla="val 11642370"/>
                <a:gd name="adj2" fmla="val 20866426"/>
              </a:avLst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graphicFrame>
          <p:nvGraphicFramePr>
            <p:cNvPr id="17" name="Object 4"/>
            <p:cNvGraphicFramePr>
              <a:graphicFrameLocks noChangeAspect="1"/>
            </p:cNvGraphicFramePr>
            <p:nvPr/>
          </p:nvGraphicFramePr>
          <p:xfrm>
            <a:off x="4999962" y="4589565"/>
            <a:ext cx="561312" cy="481124"/>
          </p:xfrm>
          <a:graphic>
            <a:graphicData uri="http://schemas.openxmlformats.org/presentationml/2006/ole">
              <p:oleObj spid="_x0000_s129026" name="Equation" r:id="rId3" imgW="266400" imgH="228600" progId="Equation.3">
                <p:embed/>
              </p:oleObj>
            </a:graphicData>
          </a:graphic>
        </p:graphicFrame>
        <p:graphicFrame>
          <p:nvGraphicFramePr>
            <p:cNvPr id="18" name="Object 5"/>
            <p:cNvGraphicFramePr>
              <a:graphicFrameLocks noChangeAspect="1"/>
            </p:cNvGraphicFramePr>
            <p:nvPr/>
          </p:nvGraphicFramePr>
          <p:xfrm>
            <a:off x="7491830" y="6233693"/>
            <a:ext cx="390525" cy="390525"/>
          </p:xfrm>
          <a:graphic>
            <a:graphicData uri="http://schemas.openxmlformats.org/presentationml/2006/ole">
              <p:oleObj spid="_x0000_s129027" name="Equation" r:id="rId4" imgW="0" imgH="0" progId="Equation.3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Jet R</a:t>
            </a:r>
            <a:r>
              <a:rPr lang="en-US" baseline="-25000" dirty="0" smtClean="0"/>
              <a:t>AA</a:t>
            </a:r>
            <a:r>
              <a:rPr lang="en-US" dirty="0" smtClean="0"/>
              <a:t> in </a:t>
            </a:r>
            <a:r>
              <a:rPr lang="en-US" dirty="0" err="1" smtClean="0"/>
              <a:t>Cu+Cu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485" y="1066800"/>
            <a:ext cx="7598515" cy="5715000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Jet R</a:t>
            </a:r>
            <a:r>
              <a:rPr lang="en-US" baseline="-25000" dirty="0" smtClean="0"/>
              <a:t>AA</a:t>
            </a:r>
            <a:r>
              <a:rPr lang="en-US" dirty="0" smtClean="0"/>
              <a:t> in </a:t>
            </a:r>
            <a:r>
              <a:rPr lang="en-US" dirty="0" err="1" smtClean="0"/>
              <a:t>Cu+Cu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9825" y="1066800"/>
            <a:ext cx="7004175" cy="5334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426" y="3886200"/>
            <a:ext cx="2685351" cy="7078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/>
              <a:t>“Similar” </a:t>
            </a:r>
            <a:r>
              <a:rPr lang="en-US" sz="2000" dirty="0" err="1" smtClean="0"/>
              <a:t>suppresion</a:t>
            </a:r>
            <a:r>
              <a:rPr lang="en-US" sz="2000" dirty="0" smtClean="0"/>
              <a:t> for </a:t>
            </a:r>
          </a:p>
          <a:p>
            <a:r>
              <a:rPr lang="en-US" sz="2000" dirty="0" smtClean="0"/>
              <a:t>Single particle and jets!</a:t>
            </a:r>
            <a:endParaRPr lang="en-US" sz="20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Di-</a:t>
            </a:r>
            <a:r>
              <a:rPr lang="en-US" dirty="0" err="1" smtClean="0"/>
              <a:t>hadron</a:t>
            </a:r>
            <a:r>
              <a:rPr lang="en-US" dirty="0" smtClean="0"/>
              <a:t> correlations with </a:t>
            </a:r>
            <a:br>
              <a:rPr lang="en-US" dirty="0" smtClean="0"/>
            </a:br>
            <a:r>
              <a:rPr lang="en-US" b="1" dirty="0" smtClean="0"/>
              <a:t>high</a:t>
            </a:r>
            <a:r>
              <a:rPr lang="en-US" dirty="0" smtClean="0"/>
              <a:t>-pt associated hadrons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7628"/>
            <a:ext cx="5595938" cy="43915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886200" y="1723231"/>
            <a:ext cx="1423988" cy="35401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723900" algn="l"/>
              </a:tabLst>
            </a:pPr>
            <a:r>
              <a:rPr lang="en-GB">
                <a:solidFill>
                  <a:srgbClr val="000000"/>
                </a:solidFill>
                <a:ea typeface="DejaVu LGC Sans" charset="0"/>
                <a:cs typeface="DejaVu LGC Sans" charset="0"/>
              </a:rPr>
              <a:t>Most central</a:t>
            </a: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9375" y="5195888"/>
            <a:ext cx="992188" cy="35401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723900" algn="l"/>
              </a:tabLst>
            </a:pPr>
            <a:r>
              <a:rPr lang="en-GB">
                <a:solidFill>
                  <a:srgbClr val="000000"/>
                </a:solidFill>
                <a:ea typeface="DejaVu LGC Sans" charset="0"/>
                <a:cs typeface="DejaVu LGC Sans" charset="0"/>
              </a:rPr>
              <a:t>High-pT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527675" y="1417638"/>
            <a:ext cx="3463925" cy="14779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lIns="90000" tIns="45000" rIns="90000" bIns="45000">
            <a:prstTxWarp prst="textNoShape">
              <a:avLst/>
            </a:prstTxWarp>
          </a:bodyPr>
          <a:lstStyle/>
          <a:p>
            <a:pPr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dirty="0" err="1">
                <a:solidFill>
                  <a:srgbClr val="000000"/>
                </a:solidFill>
                <a:ea typeface="DejaVu LGC Sans" charset="0"/>
                <a:cs typeface="DejaVu LGC Sans" charset="0"/>
              </a:rPr>
              <a:t>Reaperance</a:t>
            </a:r>
            <a:r>
              <a:rPr lang="en-GB" dirty="0">
                <a:solidFill>
                  <a:srgbClr val="000000"/>
                </a:solidFill>
                <a:ea typeface="DejaVu LGC Sans" charset="0"/>
                <a:cs typeface="DejaVu LGC Sans" charset="0"/>
              </a:rPr>
              <a:t> of the away side peak at high-assoc.-</a:t>
            </a:r>
            <a:r>
              <a:rPr lang="en-GB" dirty="0" err="1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pT</a:t>
            </a:r>
            <a:r>
              <a:rPr lang="en-GB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:</a:t>
            </a:r>
          </a:p>
          <a:p>
            <a:pPr>
              <a:lnSpc>
                <a:spcPct val="101000"/>
              </a:lnSpc>
              <a:buFont typeface="Courier New"/>
              <a:buChar char="o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 similar </a:t>
            </a:r>
            <a:r>
              <a:rPr lang="en-GB" dirty="0">
                <a:solidFill>
                  <a:srgbClr val="000000"/>
                </a:solidFill>
                <a:ea typeface="DejaVu LGC Sans" charset="0"/>
                <a:cs typeface="DejaVu LGC Sans" charset="0"/>
              </a:rPr>
              <a:t>suppression as in the inclusive spectra</a:t>
            </a:r>
            <a:r>
              <a:rPr lang="en-GB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 </a:t>
            </a:r>
          </a:p>
          <a:p>
            <a:pPr>
              <a:lnSpc>
                <a:spcPct val="101000"/>
              </a:lnSpc>
              <a:buFont typeface="Courier New"/>
              <a:buChar char="o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 unmodified </a:t>
            </a:r>
            <a:r>
              <a:rPr lang="en-GB" dirty="0">
                <a:solidFill>
                  <a:srgbClr val="000000"/>
                </a:solidFill>
                <a:ea typeface="DejaVu LGC Sans" charset="0"/>
                <a:cs typeface="DejaVu LGC Sans" charset="0"/>
              </a:rPr>
              <a:t>shape</a:t>
            </a: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5562600" y="3886200"/>
            <a:ext cx="3405188" cy="9144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90000" tIns="45000" rIns="90000" bIns="45000">
            <a:prstTxWarp prst="textNoShape">
              <a:avLst/>
            </a:prstTxWarp>
          </a:bodyPr>
          <a:lstStyle/>
          <a:p>
            <a:pPr algn="ctr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sz="1600" dirty="0">
                <a:solidFill>
                  <a:srgbClr val="000000"/>
                </a:solidFill>
                <a:ea typeface="DejaVu LGC Sans" charset="0"/>
                <a:cs typeface="DejaVu LGC Sans" charset="0"/>
              </a:rPr>
              <a:t>Differential measurement of jets</a:t>
            </a:r>
            <a:r>
              <a:rPr lang="en-GB" sz="1600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 </a:t>
            </a:r>
          </a:p>
          <a:p>
            <a:pPr algn="ctr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sz="1600" b="1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w</a:t>
            </a:r>
            <a:r>
              <a:rPr lang="en-GB" sz="1600" b="1" dirty="0">
                <a:solidFill>
                  <a:srgbClr val="000000"/>
                </a:solidFill>
                <a:ea typeface="DejaVu LGC Sans" charset="0"/>
                <a:cs typeface="DejaVu LGC Sans" charset="0"/>
              </a:rPr>
              <a:t>/o interaction</a:t>
            </a:r>
          </a:p>
          <a:p>
            <a:pPr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sz="1600" dirty="0">
                <a:solidFill>
                  <a:srgbClr val="000000"/>
                </a:solidFill>
                <a:ea typeface="DejaVu LGC Sans" charset="0"/>
                <a:cs typeface="DejaVu LGC Sans" charset="0"/>
              </a:rPr>
              <a:t>-&gt; limitation of the LO probes</a:t>
            </a:r>
          </a:p>
        </p:txBody>
      </p:sp>
      <p:sp>
        <p:nvSpPr>
          <p:cNvPr id="8" name="Down Arrow 7"/>
          <p:cNvSpPr/>
          <p:nvPr/>
        </p:nvSpPr>
        <p:spPr>
          <a:xfrm>
            <a:off x="6781800" y="2895600"/>
            <a:ext cx="762000" cy="914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6781800" y="5105400"/>
            <a:ext cx="609600" cy="1295400"/>
          </a:xfrm>
          <a:prstGeom prst="ellips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16200000" flipV="1">
            <a:off x="6500683" y="5586283"/>
            <a:ext cx="1571884" cy="3619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4" name="Sun 13"/>
          <p:cNvSpPr/>
          <p:nvPr/>
        </p:nvSpPr>
        <p:spPr>
          <a:xfrm>
            <a:off x="7162800" y="5549900"/>
            <a:ext cx="161925" cy="165100"/>
          </a:xfrm>
          <a:prstGeom prst="su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7</a:t>
            </a:fld>
            <a:endParaRPr lang="en-US"/>
          </a:p>
        </p:txBody>
      </p:sp>
      <p:cxnSp>
        <p:nvCxnSpPr>
          <p:cNvPr id="15" name="Straight Arrow Connector 14"/>
          <p:cNvCxnSpPr/>
          <p:nvPr/>
        </p:nvCxnSpPr>
        <p:spPr>
          <a:xfrm rot="16200000" flipV="1">
            <a:off x="6119683" y="5786568"/>
            <a:ext cx="1571884" cy="36195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8" name="Sun 17"/>
          <p:cNvSpPr/>
          <p:nvPr/>
        </p:nvSpPr>
        <p:spPr>
          <a:xfrm>
            <a:off x="6781800" y="5750185"/>
            <a:ext cx="161925" cy="165100"/>
          </a:xfrm>
          <a:prstGeom prst="sun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urved Right Arrow 10"/>
          <p:cNvSpPr/>
          <p:nvPr/>
        </p:nvSpPr>
        <p:spPr>
          <a:xfrm>
            <a:off x="1854200" y="5410200"/>
            <a:ext cx="1079500" cy="840562"/>
          </a:xfrm>
          <a:prstGeom prst="curved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7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hadronic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to energy flow observables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81587" y="1384300"/>
            <a:ext cx="8838937" cy="4525963"/>
          </a:xfrm>
        </p:spPr>
        <p:txBody>
          <a:bodyPr>
            <a:normAutofit/>
          </a:bodyPr>
          <a:lstStyle/>
          <a:p>
            <a:pPr>
              <a:buFont typeface="Courier New"/>
              <a:buChar char="o"/>
            </a:pPr>
            <a:r>
              <a:rPr lang="en-US" dirty="0" smtClean="0"/>
              <a:t>Single and </a:t>
            </a:r>
            <a:r>
              <a:rPr lang="en-US" dirty="0" err="1" smtClean="0"/>
              <a:t>di-hadron</a:t>
            </a:r>
            <a:r>
              <a:rPr lang="en-US" dirty="0" smtClean="0"/>
              <a:t> triggered observables:</a:t>
            </a:r>
          </a:p>
          <a:p>
            <a:pPr lvl="1">
              <a:buFont typeface="Courier New"/>
              <a:buChar char="o"/>
            </a:pPr>
            <a:r>
              <a:rPr lang="en-US" dirty="0" smtClean="0"/>
              <a:t>Approximate jet (axis etc.)</a:t>
            </a:r>
          </a:p>
          <a:p>
            <a:pPr lvl="1">
              <a:buFont typeface="Courier New"/>
              <a:buChar char="o"/>
            </a:pPr>
            <a:r>
              <a:rPr lang="en-US" b="1" dirty="0" smtClean="0">
                <a:solidFill>
                  <a:srgbClr val="FF0000"/>
                </a:solidFill>
              </a:rPr>
              <a:t>Single-</a:t>
            </a:r>
            <a:r>
              <a:rPr lang="en-US" b="1" dirty="0" err="1" smtClean="0">
                <a:solidFill>
                  <a:srgbClr val="FF0000"/>
                </a:solidFill>
              </a:rPr>
              <a:t>hadron</a:t>
            </a:r>
            <a:r>
              <a:rPr lang="en-US" b="1" dirty="0" smtClean="0">
                <a:solidFill>
                  <a:srgbClr val="FF0000"/>
                </a:solidFill>
              </a:rPr>
              <a:t> and </a:t>
            </a:r>
            <a:r>
              <a:rPr lang="en-US" b="1" dirty="0" err="1" smtClean="0">
                <a:solidFill>
                  <a:srgbClr val="FF0000"/>
                </a:solidFill>
              </a:rPr>
              <a:t>di-hadron</a:t>
            </a:r>
            <a:r>
              <a:rPr lang="en-US" b="1" dirty="0" smtClean="0">
                <a:solidFill>
                  <a:srgbClr val="FF0000"/>
                </a:solidFill>
              </a:rPr>
              <a:t> observables fold production spectra with probability of </a:t>
            </a:r>
            <a:r>
              <a:rPr lang="en-US" b="1" dirty="0" err="1" smtClean="0">
                <a:solidFill>
                  <a:srgbClr val="FF0000"/>
                </a:solidFill>
              </a:rPr>
              <a:t>partonic</a:t>
            </a:r>
            <a:r>
              <a:rPr lang="en-US" b="1" dirty="0" smtClean="0">
                <a:solidFill>
                  <a:srgbClr val="FF0000"/>
                </a:solidFill>
              </a:rPr>
              <a:t> energy loss </a:t>
            </a:r>
          </a:p>
          <a:p>
            <a:pPr lvl="2">
              <a:buFont typeface="Courier New"/>
              <a:buChar char="o"/>
            </a:pPr>
            <a:r>
              <a:rPr lang="en-US" dirty="0" smtClean="0"/>
              <a:t>Weak constrains on energy loss (upper and lower limits only) </a:t>
            </a:r>
          </a:p>
          <a:p>
            <a:pPr lvl="2">
              <a:buFont typeface="Courier New"/>
              <a:buChar char="o"/>
            </a:pPr>
            <a:r>
              <a:rPr lang="en-US" dirty="0" smtClean="0"/>
              <a:t>Suffer from</a:t>
            </a:r>
            <a:r>
              <a:rPr lang="en-US" dirty="0" smtClean="0"/>
              <a:t> (geometrical?) </a:t>
            </a:r>
            <a:r>
              <a:rPr lang="en-US" dirty="0" smtClean="0"/>
              <a:t>bias towards non-interacting jets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Ploskon, TECHQM CERN July 2009</a:t>
            </a:r>
            <a:endParaRPr lang="en-US" dirty="0"/>
          </a:p>
        </p:txBody>
      </p:sp>
      <p:sp>
        <p:nvSpPr>
          <p:cNvPr id="8" name="Down Arrow 7"/>
          <p:cNvSpPr/>
          <p:nvPr/>
        </p:nvSpPr>
        <p:spPr>
          <a:xfrm>
            <a:off x="120480" y="1975714"/>
            <a:ext cx="571500" cy="312886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92442" y="5180568"/>
            <a:ext cx="8752097" cy="44627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300" dirty="0" smtClean="0"/>
              <a:t>Need for more differential measurements to probe </a:t>
            </a:r>
            <a:r>
              <a:rPr lang="en-US" sz="2300" b="1" i="1" dirty="0" err="1" smtClean="0"/>
              <a:t>partonic</a:t>
            </a:r>
            <a:r>
              <a:rPr lang="en-US" sz="2300" dirty="0" smtClean="0"/>
              <a:t> energy loss</a:t>
            </a:r>
            <a:endParaRPr lang="en-US" sz="2300" dirty="0"/>
          </a:p>
        </p:txBody>
      </p:sp>
      <p:sp>
        <p:nvSpPr>
          <p:cNvPr id="10" name="TextBox 9"/>
          <p:cNvSpPr txBox="1"/>
          <p:nvPr/>
        </p:nvSpPr>
        <p:spPr>
          <a:xfrm>
            <a:off x="3086100" y="5814497"/>
            <a:ext cx="2919038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Full jet reconstruction</a:t>
            </a:r>
            <a:endParaRPr lang="en-US" sz="24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Full jet reconstruction</a:t>
            </a:r>
            <a:endParaRPr lang="en-US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8" name="Group 60"/>
          <p:cNvGrpSpPr/>
          <p:nvPr/>
        </p:nvGrpSpPr>
        <p:grpSpPr>
          <a:xfrm>
            <a:off x="3056129" y="3729812"/>
            <a:ext cx="2685672" cy="1908988"/>
            <a:chOff x="4002374" y="2501745"/>
            <a:chExt cx="2685672" cy="1908988"/>
          </a:xfrm>
          <a:effectLst>
            <a:outerShdw blurRad="50800" dist="38100" dir="5400000">
              <a:srgbClr val="000000">
                <a:alpha val="43000"/>
              </a:srgbClr>
            </a:outerShdw>
          </a:effectLst>
        </p:grpSpPr>
        <p:cxnSp>
          <p:nvCxnSpPr>
            <p:cNvPr id="9" name="Straight Arrow Connector 8"/>
            <p:cNvCxnSpPr/>
            <p:nvPr/>
          </p:nvCxnSpPr>
          <p:spPr>
            <a:xfrm rot="5400000" flipH="1" flipV="1">
              <a:off x="4641796" y="2901896"/>
              <a:ext cx="1066909" cy="5715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 rot="18683566">
              <a:off x="5544435" y="2032825"/>
              <a:ext cx="363103" cy="1300944"/>
            </a:xfrm>
            <a:prstGeom prst="ellipse">
              <a:avLst/>
            </a:prstGeom>
            <a:solidFill>
              <a:schemeClr val="accent4">
                <a:lumMod val="20000"/>
                <a:lumOff val="80000"/>
                <a:alpha val="49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Isosceles Triangle 10"/>
            <p:cNvSpPr/>
            <p:nvPr/>
          </p:nvSpPr>
          <p:spPr>
            <a:xfrm rot="13194402">
              <a:off x="4597400" y="2501791"/>
              <a:ext cx="1244600" cy="1600309"/>
            </a:xfrm>
            <a:prstGeom prst="triangle">
              <a:avLst/>
            </a:prstGeom>
            <a:solidFill>
              <a:schemeClr val="accent6">
                <a:lumMod val="75000"/>
                <a:alpha val="12000"/>
              </a:schemeClr>
            </a:solidFill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/>
              <a:lightRig rig="threePt" dir="t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rot="5400000" flipH="1" flipV="1">
              <a:off x="4584209" y="2958609"/>
              <a:ext cx="1029685" cy="41909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5400000" flipH="1" flipV="1">
              <a:off x="5054546" y="2870145"/>
              <a:ext cx="622408" cy="49530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5118100" y="3059447"/>
              <a:ext cx="495300" cy="36955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4889502" y="3212239"/>
              <a:ext cx="843529" cy="47076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1" idx="3"/>
              <a:endCxn id="11" idx="2"/>
            </p:cNvCxnSpPr>
            <p:nvPr/>
          </p:nvCxnSpPr>
          <p:spPr>
            <a:xfrm rot="16200000" flipH="1">
              <a:off x="5772096" y="2649090"/>
              <a:ext cx="399230" cy="47736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 rot="2470992">
              <a:off x="5913482" y="2533522"/>
              <a:ext cx="365535" cy="46166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400" dirty="0">
                  <a:effectLst>
                    <a:outerShdw blurRad="50800" dist="38100" dir="5400000">
                      <a:srgbClr val="000000">
                        <a:alpha val="43000"/>
                      </a:srgbClr>
                    </a:outerShdw>
                  </a:effectLst>
                  <a:latin typeface="+mn-lt"/>
                  <a:ea typeface="+mn-ea"/>
                  <a:cs typeface="+mn-cs"/>
                </a:rPr>
                <a:t>R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002374" y="4041401"/>
              <a:ext cx="1611026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  <a:ea typeface="+mn-ea"/>
                  <a:cs typeface="+mn-cs"/>
                </a:rPr>
                <a:t>Hard scattering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127290" y="3546404"/>
              <a:ext cx="1560756" cy="369332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  <a:ea typeface="+mn-ea"/>
                  <a:cs typeface="+mn-cs"/>
                </a:rPr>
                <a:t>Fragmentation</a:t>
              </a:r>
            </a:p>
          </p:txBody>
        </p:sp>
        <p:cxnSp>
          <p:nvCxnSpPr>
            <p:cNvPr id="20" name="Straight Arrow Connector 19"/>
            <p:cNvCxnSpPr/>
            <p:nvPr/>
          </p:nvCxnSpPr>
          <p:spPr>
            <a:xfrm rot="5400000" flipH="1" flipV="1">
              <a:off x="4694266" y="3428402"/>
              <a:ext cx="486736" cy="41173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21" name="Sun 20"/>
            <p:cNvSpPr/>
            <p:nvPr/>
          </p:nvSpPr>
          <p:spPr>
            <a:xfrm>
              <a:off x="4559391" y="3708400"/>
              <a:ext cx="355509" cy="355600"/>
            </a:xfrm>
            <a:prstGeom prst="sun">
              <a:avLst>
                <a:gd name="adj" fmla="val 35717"/>
              </a:avLst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2536</TotalTime>
  <Words>4229</Words>
  <Application>Microsoft Macintosh PowerPoint</Application>
  <PresentationFormat>On-screen Show (4:3)</PresentationFormat>
  <Paragraphs>735</Paragraphs>
  <Slides>65</Slides>
  <Notes>3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65</vt:i4>
      </vt:variant>
    </vt:vector>
  </HeadingPairs>
  <TitlesOfParts>
    <vt:vector size="67" baseType="lpstr">
      <vt:lpstr>Office Theme</vt:lpstr>
      <vt:lpstr>Equation</vt:lpstr>
      <vt:lpstr>STAR Jet quenching overview</vt:lpstr>
      <vt:lpstr>Outline</vt:lpstr>
      <vt:lpstr>Jets in p+p and Au+Au</vt:lpstr>
      <vt:lpstr>Finding jets?</vt:lpstr>
      <vt:lpstr>Jet quenching observations in heavy-ion collisions at RHIC</vt:lpstr>
      <vt:lpstr>Jet quenching: recoil jet suppression via leading hadron azimuthal correlations</vt:lpstr>
      <vt:lpstr>Di-hadron correlations with  high-pt associated hadrons</vt:lpstr>
      <vt:lpstr>From hadronic  to energy flow observables</vt:lpstr>
      <vt:lpstr>Full jet reconstruction</vt:lpstr>
      <vt:lpstr>Motivation and Strategy</vt:lpstr>
      <vt:lpstr>Heavy Ion collisions  and background characterization</vt:lpstr>
      <vt:lpstr>Background</vt:lpstr>
      <vt:lpstr>Spectrum unfolding</vt:lpstr>
      <vt:lpstr>Fake jet contamination/STAR</vt:lpstr>
      <vt:lpstr>Fake jet contamination/STAR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What is a “jet” in HI collisions?</vt:lpstr>
      <vt:lpstr>What is a jet?</vt:lpstr>
      <vt:lpstr>What is a jet in HI Collision?</vt:lpstr>
      <vt:lpstr>“Finding” jets</vt:lpstr>
      <vt:lpstr>“Finding” jets</vt:lpstr>
      <vt:lpstr>Jet algorithms</vt:lpstr>
      <vt:lpstr>Jet algorithms</vt:lpstr>
      <vt:lpstr>Jet measurements  at RHIC</vt:lpstr>
      <vt:lpstr>Inclusive jet cross-section in p+p  at sqrt(sNN) = 200 GeV – new algorithms</vt:lpstr>
      <vt:lpstr>Inclusive jet cross-section in p+p  at sqrt(sNN) = 200 GeV – new algorithms</vt:lpstr>
      <vt:lpstr>Jet yields in heavy-ion collisions: Central Au+Au sqrt(sNN) = 200 GeV</vt:lpstr>
      <vt:lpstr>“R” systematics</vt:lpstr>
      <vt:lpstr>Inclusive jet spectrum: p+p and  central Au+Au (R=0.4 and R=0.2)</vt:lpstr>
      <vt:lpstr>Cross-section ratios  in p+p  and  Au+ Au with R=0.2/R=0.4</vt:lpstr>
      <vt:lpstr>Ratio R=0.2/R=0.4  in pp @ sqrt(s)=200 GeV/c</vt:lpstr>
      <vt:lpstr>Ratio R=0.2/R=0.4  in pp @ sqrt(s)=200 GeV/c</vt:lpstr>
      <vt:lpstr>Jet shapes at RHIC and Tevatron</vt:lpstr>
      <vt:lpstr>Jet RAA</vt:lpstr>
      <vt:lpstr>RAA Jets and Energy flow  in smaller “cone” radii</vt:lpstr>
      <vt:lpstr>RAA Jets and Energy flow  in smaller “cone” radii</vt:lpstr>
      <vt:lpstr>Jet fragmentation patterns</vt:lpstr>
      <vt:lpstr>Fragmentation pattern - measurement</vt:lpstr>
      <vt:lpstr>Fragmentation Reference: p+p</vt:lpstr>
      <vt:lpstr>Further observables</vt:lpstr>
      <vt:lpstr>Subjets</vt:lpstr>
      <vt:lpstr>Subjets</vt:lpstr>
      <vt:lpstr>Subjets at Tevatron(D0)</vt:lpstr>
      <vt:lpstr>   Summary</vt:lpstr>
      <vt:lpstr>   Outlook</vt:lpstr>
      <vt:lpstr>Di-Jet measurements</vt:lpstr>
      <vt:lpstr>Di-jets in Au+Au</vt:lpstr>
      <vt:lpstr>Di-jets in Cu+Cu</vt:lpstr>
      <vt:lpstr>Jet fragmentation pattern in Au+Au</vt:lpstr>
      <vt:lpstr>Fragmentation: ratio AuAu/pp</vt:lpstr>
      <vt:lpstr>Fragmentation: ratio AuAu/pp</vt:lpstr>
      <vt:lpstr>Fragmentation: ratio AuAu/pp</vt:lpstr>
      <vt:lpstr>RAA in Cu+Cu:  Centrality systematics</vt:lpstr>
      <vt:lpstr>Jet RAA in Cu+Cu</vt:lpstr>
      <vt:lpstr>Jet RAA in Cu+Cu</vt:lpstr>
    </vt:vector>
  </TitlesOfParts>
  <Company>LBNL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Mateusz Ploskon</dc:creator>
  <cp:lastModifiedBy>Mateusz Ploskon</cp:lastModifiedBy>
  <cp:revision>70</cp:revision>
  <dcterms:created xsi:type="dcterms:W3CDTF">2009-07-05T14:13:50Z</dcterms:created>
  <dcterms:modified xsi:type="dcterms:W3CDTF">2009-07-06T07:15:37Z</dcterms:modified>
</cp:coreProperties>
</file>