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theme/theme4.xml" ContentType="application/vnd.openxmlformats-officedocument.theme+xml"/>
  <Override PartName="/ppt/notesSlides/notesSlide11.xml" ContentType="application/vnd.openxmlformats-officedocument.presentationml.notesSlide+xml"/>
  <Override PartName="/ppt/notesSlides/notesSlide9.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comments/comment3.xml" ContentType="application/vnd.openxmlformats-officedocument.presentationml.comments+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wmf" ContentType="image/x-wmf"/>
  <Override PartName="/ppt/notesSlides/notesSlide7.xml" ContentType="application/vnd.openxmlformats-officedocument.presentationml.notesSlide+xml"/>
  <Override PartName="/ppt/slides/slide25.xml" ContentType="application/vnd.openxmlformats-officedocument.presentationml.slide+xml"/>
  <Override PartName="/ppt/embeddings/Microsoft_Equation2.bin" ContentType="application/vnd.openxmlformats-officedocument.oleObject"/>
  <Override PartName="/ppt/notesSlides/notesSlide4.xml" ContentType="application/vnd.openxmlformats-officedocument.presentationml.notesSlide+xml"/>
  <Override PartName="/ppt/notesSlides/notesSlide15.xml" ContentType="application/vnd.openxmlformats-officedocument.presentationml.notesSlide+xml"/>
  <Override PartName="/ppt/embeddings/Microsoft_Equation4.bin" ContentType="application/vnd.openxmlformats-officedocument.oleObject"/>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comments/comment2.xml" ContentType="application/vnd.openxmlformats-officedocument.presentationml.comments+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Override PartName="/ppt/commentAuthors.xml" ContentType="application/vnd.openxmlformats-officedocument.presentationml.commentAuthors+xml"/>
  <Override PartName="/ppt/slides/slide3.xml" ContentType="application/vnd.openxmlformats-officedocument.presentationml.slide+xml"/>
  <Override PartName="/ppt/slides/slide4.xml" ContentType="application/vnd.openxmlformats-officedocument.presentationml.slide+xml"/>
  <Default Extension="png" ContentType="image/png"/>
  <Override PartName="/ppt/slides/slide27.xml" ContentType="application/vnd.openxmlformats-officedocument.presentationml.slide+xml"/>
  <Override PartName="/ppt/slideLayouts/slideLayout11.xml" ContentType="application/vnd.openxmlformats-officedocument.presentationml.slideLayout+xml"/>
  <Override PartName="/ppt/embeddings/Microsoft_Equation1.bin" ContentType="application/vnd.openxmlformats-officedocument.oleObject"/>
  <Override PartName="/ppt/comments/comment4.xml" ContentType="application/vnd.openxmlformats-officedocument.presentationml.comments+xml"/>
  <Override PartName="/ppt/comments/comment5.xml" ContentType="application/vnd.openxmlformats-officedocument.presentationml.comments+xml"/>
  <Override PartName="/ppt/notesSlides/notesSlide8.xml" ContentType="application/vnd.openxmlformats-officedocument.presentationml.notesSlide+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notesSlides/notesSlide10.xml" ContentType="application/vnd.openxmlformats-officedocument.presentationml.notesSlide+xml"/>
  <Override PartName="/ppt/slides/slide9.xml" ContentType="application/vnd.openxmlformats-officedocument.presentationml.slide+xml"/>
  <Override PartName="/ppt/embeddings/Microsoft_Equation3.bin" ContentType="application/vnd.openxmlformats-officedocument.oleObject"/>
  <Override PartName="/ppt/comments/comment1.xml" ContentType="application/vnd.openxmlformats-officedocument.presentationml.comments+xml"/>
  <Override PartName="/ppt/slides/slide24.xml" ContentType="application/vnd.openxmlformats-officedocument.presentationml.slide+xml"/>
  <Default Extension="rels" ContentType="application/vnd.openxmlformats-package.relationships+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 id="2147483664" r:id="rId2"/>
  </p:sldMasterIdLst>
  <p:notesMasterIdLst>
    <p:notesMasterId r:id="rId32"/>
  </p:notesMasterIdLst>
  <p:handoutMasterIdLst>
    <p:handoutMasterId r:id="rId33"/>
  </p:handoutMasterIdLst>
  <p:sldIdLst>
    <p:sldId id="256" r:id="rId3"/>
    <p:sldId id="305" r:id="rId4"/>
    <p:sldId id="258" r:id="rId5"/>
    <p:sldId id="345" r:id="rId6"/>
    <p:sldId id="349" r:id="rId7"/>
    <p:sldId id="348" r:id="rId8"/>
    <p:sldId id="346" r:id="rId9"/>
    <p:sldId id="347" r:id="rId10"/>
    <p:sldId id="344" r:id="rId11"/>
    <p:sldId id="339" r:id="rId12"/>
    <p:sldId id="340" r:id="rId13"/>
    <p:sldId id="341" r:id="rId14"/>
    <p:sldId id="342" r:id="rId15"/>
    <p:sldId id="343" r:id="rId16"/>
    <p:sldId id="350" r:id="rId17"/>
    <p:sldId id="311" r:id="rId18"/>
    <p:sldId id="312" r:id="rId19"/>
    <p:sldId id="315" r:id="rId20"/>
    <p:sldId id="316" r:id="rId21"/>
    <p:sldId id="328" r:id="rId22"/>
    <p:sldId id="323" r:id="rId23"/>
    <p:sldId id="324" r:id="rId24"/>
    <p:sldId id="331" r:id="rId25"/>
    <p:sldId id="332" r:id="rId26"/>
    <p:sldId id="334" r:id="rId27"/>
    <p:sldId id="335" r:id="rId28"/>
    <p:sldId id="338" r:id="rId29"/>
    <p:sldId id="307" r:id="rId30"/>
    <p:sldId id="309"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Miguel Madurga Flores" initials="MMF" lastIdx="1" clrIdx="0"/>
  <p:cmAuthor id="1" name=" " initials="MSOffice" lastIdx="6" clrIdx="1"/>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FF00"/>
    <a:srgbClr val="008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p:restoredLeft sz="15620"/>
    <p:restoredTop sz="94660"/>
  </p:normalViewPr>
  <p:slideViewPr>
    <p:cSldViewPr snapToObjects="1">
      <p:cViewPr>
        <p:scale>
          <a:sx n="75" d="100"/>
          <a:sy n="75" d="100"/>
        </p:scale>
        <p:origin x="-440" y="-48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9256"/>
    </p:cViewPr>
  </p:sorter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commentAuthors" Target="commentAuthors.xml"/><Relationship Id="rId31" Type="http://schemas.openxmlformats.org/officeDocument/2006/relationships/slide" Target="slides/slide29.xml"/><Relationship Id="rId34" Type="http://schemas.openxmlformats.org/officeDocument/2006/relationships/printerSettings" Target="printerSettings/printerSettings1.bin"/><Relationship Id="rId39" Type="http://schemas.openxmlformats.org/officeDocument/2006/relationships/tableStyles" Target="tableStyles.xml"/><Relationship Id="rId7" Type="http://schemas.openxmlformats.org/officeDocument/2006/relationships/slide" Target="slides/slide5.xml"/><Relationship Id="rId36" Type="http://schemas.openxmlformats.org/officeDocument/2006/relationships/presProps" Target="presProps.xml"/><Relationship Id="rId1" Type="http://schemas.openxmlformats.org/officeDocument/2006/relationships/slideMaster" Target="slideMasters/slideMaster1.xml"/><Relationship Id="rId24" Type="http://schemas.openxmlformats.org/officeDocument/2006/relationships/slide" Target="slides/slide22.xml"/><Relationship Id="rId25" Type="http://schemas.openxmlformats.org/officeDocument/2006/relationships/slide" Target="slides/slide23.xml"/><Relationship Id="rId8" Type="http://schemas.openxmlformats.org/officeDocument/2006/relationships/slide" Target="slides/slide6.xml"/><Relationship Id="rId13" Type="http://schemas.openxmlformats.org/officeDocument/2006/relationships/slide" Target="slides/slide11.xml"/><Relationship Id="rId10" Type="http://schemas.openxmlformats.org/officeDocument/2006/relationships/slide" Target="slides/slide8.xml"/><Relationship Id="rId32" Type="http://schemas.openxmlformats.org/officeDocument/2006/relationships/notesMaster" Target="notesMasters/notesMaster1.xml"/><Relationship Id="rId37" Type="http://schemas.openxmlformats.org/officeDocument/2006/relationships/viewProps" Target="viewProps.xml"/><Relationship Id="rId12" Type="http://schemas.openxmlformats.org/officeDocument/2006/relationships/slide" Target="slides/slide10.xml"/><Relationship Id="rId17" Type="http://schemas.openxmlformats.org/officeDocument/2006/relationships/slide" Target="slides/slide15.xml"/><Relationship Id="rId9" Type="http://schemas.openxmlformats.org/officeDocument/2006/relationships/slide" Target="slides/slide7.xml"/><Relationship Id="rId18" Type="http://schemas.openxmlformats.org/officeDocument/2006/relationships/slide" Target="slides/slide16.xml"/><Relationship Id="rId3" Type="http://schemas.openxmlformats.org/officeDocument/2006/relationships/slide" Target="slides/slide1.xml"/><Relationship Id="rId27" Type="http://schemas.openxmlformats.org/officeDocument/2006/relationships/slide" Target="slides/slide25.xml"/><Relationship Id="rId14" Type="http://schemas.openxmlformats.org/officeDocument/2006/relationships/slide" Target="slides/slide12.xml"/><Relationship Id="rId23" Type="http://schemas.openxmlformats.org/officeDocument/2006/relationships/slide" Target="slides/slide21.xml"/><Relationship Id="rId4" Type="http://schemas.openxmlformats.org/officeDocument/2006/relationships/slide" Target="slides/slide2.xml"/><Relationship Id="rId28" Type="http://schemas.openxmlformats.org/officeDocument/2006/relationships/slide" Target="slides/slide26.xml"/><Relationship Id="rId26" Type="http://schemas.openxmlformats.org/officeDocument/2006/relationships/slide" Target="slides/slide24.xml"/><Relationship Id="rId30" Type="http://schemas.openxmlformats.org/officeDocument/2006/relationships/slide" Target="slides/slide28.xml"/><Relationship Id="rId11" Type="http://schemas.openxmlformats.org/officeDocument/2006/relationships/slide" Target="slides/slide9.xml"/><Relationship Id="rId29" Type="http://schemas.openxmlformats.org/officeDocument/2006/relationships/slide" Target="slides/slide27.xml"/><Relationship Id="rId6" Type="http://schemas.openxmlformats.org/officeDocument/2006/relationships/slide" Target="slides/slide4.xml"/><Relationship Id="rId16" Type="http://schemas.openxmlformats.org/officeDocument/2006/relationships/slide" Target="slides/slide14.xml"/><Relationship Id="rId33"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19" Type="http://schemas.openxmlformats.org/officeDocument/2006/relationships/slide" Target="slides/slide17.xml"/><Relationship Id="rId38" Type="http://schemas.openxmlformats.org/officeDocument/2006/relationships/theme" Target="theme/theme1.xml"/><Relationship Id="rId20" Type="http://schemas.openxmlformats.org/officeDocument/2006/relationships/slide" Target="slides/slide18.xml"/><Relationship Id="rId22" Type="http://schemas.openxmlformats.org/officeDocument/2006/relationships/slide" Target="slides/slide20.xml"/><Relationship Id="rId21" Type="http://schemas.openxmlformats.org/officeDocument/2006/relationships/slide" Target="slides/slide19.xml"/><Relationship Id="rId2" Type="http://schemas.openxmlformats.org/officeDocument/2006/relationships/slideMaster" Target="slideMasters/slideMaster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0" dt="2006-02-06T20:47:57.237" idx="1">
    <p:pos x="10" y="10"/>
    <p:tex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1" dt="2008-09-09T17:48:56.703" idx="6">
    <p:pos x="10" y="10"/>
    <p:text>the current knowledge of  the beta-delayed multiparticle emission channels involves the decay of two states in 11Be at 10.6 and 18.3 MeV. As you can see there is a wide gap in between two states. There are  recent hints that indicate the contribution of intermediate states.
On the experimental side, a study of  doppler-broadened gamma lines suggests significant feedin.
and on the theoretical side SM calculations predict the beta strength distribution to peak in this region as well.</p:tex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1" dt="2008-09-09T19:12:33.515" idx="5">
    <p:pos x="2" y="10"/>
    <p:text>With that in mind here i show the individual n,a6he energy plotted agains the calculated 11be exc-energy. the y axis is does not represent the 11be exc energy in the 5b case. this plot is usefull as the appearence of lines indicate sequential decay mechanisms., where the offset and the slope are given by the energy and mass of the intermediate state.
In  this case both the slope and the offset correspond to the decay via  the ground state of 7he.</p:tex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1" dt="2008-09-09T19:27:07.421" idx="3">
    <p:pos x="10" y="10"/>
    <p:text>We select events in the diagonal and recontruct  the excitation energy in 11be.  a new resonance is observed. we see the contribution of the known 18 mev state and a resonance aroun 16 mev
in order to characterize the energy and width of these states we performed a multi-channel m-c simulation were the states are described by r.matrix lorentz shapes. we include the 5-body channels, taken in this analysis background.
The resulting energy and width obtained are  shown here and are in agreement of the previous result from triton spectrum</p:tex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 authorId="1" dt="2008-09-09T23:32:23.953" idx="4">
    <p:pos x="-6" y="10"/>
    <p:text>we can go further and determine the spin and parity of these statesusing the 7he channel and studying the angular distribution bewteen the first emitted particle and thecm of the remaining two .
we see here the angular correlatios for the 18.4       levels case with super-imposed simulation of the three possible cases. In the this state the 12 case is  excluded, 32  is favoured and 52 is possible.
in the 16.4 Mev state we have to take into account the tail of the 18.4 MeV, fitting both states at the same time. Again the 32 case is favoured, but the 12 is possible.
</p:text>
  </p:cm>
</p:cmLst>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CC204F-8672-404B-A691-626DB7845ACF}" type="datetimeFigureOut">
              <a:rPr lang="en-US" smtClean="0"/>
              <a:pPr/>
              <a:t>5/17/09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C02E7B2-3FDB-4FBF-BD56-E0D05294AAB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D12CC4-DCB1-41B4-908A-E6E5B25F08A3}" type="datetimeFigureOut">
              <a:rPr lang="en-US" smtClean="0"/>
              <a:pPr/>
              <a:t>5/17/09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123F87-6AD8-4FC3-A2DD-3EAEECA7321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95BF5B-44EF-41C8-AB34-CD945A31FB9B}" type="slidenum">
              <a:rPr lang="en-US"/>
              <a:pPr/>
              <a:t>2</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019C4F-62F3-4F9B-B65E-01C82D13E9DE}" type="slidenum">
              <a:rPr lang="en-US"/>
              <a:pPr/>
              <a:t>23</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03DE11-41C3-4638-A479-DCCB5838BC0D}" type="slidenum">
              <a:rPr lang="en-US"/>
              <a:pPr/>
              <a:t>24</a:t>
            </a:fld>
            <a:endParaRPr lang="en-US"/>
          </a:p>
        </p:txBody>
      </p:sp>
      <p:sp>
        <p:nvSpPr>
          <p:cNvPr id="68610" name="Rectangle 1026"/>
          <p:cNvSpPr>
            <a:spLocks noGrp="1" noRot="1" noChangeAspect="1" noChangeArrowheads="1"/>
          </p:cNvSpPr>
          <p:nvPr>
            <p:ph type="sldImg"/>
          </p:nvPr>
        </p:nvSpPr>
        <p:spPr bwMode="auto">
          <a:xfrm>
            <a:off x="1135063" y="703263"/>
            <a:ext cx="4587875" cy="3441700"/>
          </a:xfrm>
          <a:prstGeom prst="rect">
            <a:avLst/>
          </a:prstGeom>
          <a:solidFill>
            <a:srgbClr val="FFFFFF"/>
          </a:solidFill>
          <a:ln>
            <a:solidFill>
              <a:srgbClr val="000000"/>
            </a:solidFill>
            <a:miter lim="800000"/>
            <a:headEnd/>
            <a:tailEnd/>
          </a:ln>
        </p:spPr>
      </p:sp>
      <p:sp>
        <p:nvSpPr>
          <p:cNvPr id="68611" name="Rectangle 1027"/>
          <p:cNvSpPr>
            <a:spLocks noGrp="1" noChangeArrowheads="1"/>
          </p:cNvSpPr>
          <p:nvPr>
            <p:ph type="body" idx="1"/>
          </p:nvPr>
        </p:nvSpPr>
        <p:spPr bwMode="auto">
          <a:xfrm>
            <a:off x="924674" y="4355401"/>
            <a:ext cx="5008652" cy="4074407"/>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43A73A-219C-4989-9F5C-83A97BBF87C7}" type="slidenum">
              <a:rPr lang="en-US"/>
              <a:pPr/>
              <a:t>25</a:t>
            </a:fld>
            <a:endParaRPr lang="en-US"/>
          </a:p>
        </p:txBody>
      </p:sp>
      <p:sp>
        <p:nvSpPr>
          <p:cNvPr id="54274" name="Rectangle 2"/>
          <p:cNvSpPr>
            <a:spLocks noGrp="1" noRot="1" noChangeAspect="1" noChangeArrowheads="1"/>
          </p:cNvSpPr>
          <p:nvPr>
            <p:ph type="sldImg"/>
          </p:nvPr>
        </p:nvSpPr>
        <p:spPr bwMode="auto">
          <a:xfrm>
            <a:off x="1135063" y="703263"/>
            <a:ext cx="4587875" cy="3441700"/>
          </a:xfrm>
          <a:prstGeom prst="rect">
            <a:avLst/>
          </a:prstGeom>
          <a:solidFill>
            <a:srgbClr val="FFFFFF"/>
          </a:solidFill>
          <a:ln>
            <a:solidFill>
              <a:srgbClr val="000000"/>
            </a:solidFill>
            <a:miter lim="800000"/>
            <a:headEnd/>
            <a:tailEnd/>
          </a:ln>
        </p:spPr>
      </p:sp>
      <p:sp>
        <p:nvSpPr>
          <p:cNvPr id="54275" name="Rectangle 3"/>
          <p:cNvSpPr>
            <a:spLocks noGrp="1" noChangeArrowheads="1"/>
          </p:cNvSpPr>
          <p:nvPr>
            <p:ph type="body" idx="1"/>
          </p:nvPr>
        </p:nvSpPr>
        <p:spPr bwMode="auto">
          <a:xfrm>
            <a:off x="924674" y="4355401"/>
            <a:ext cx="5008652" cy="4074407"/>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ECCAAC-CCE3-4D92-82F2-1333CCDD3D7E}" type="slidenum">
              <a:rPr lang="en-US"/>
              <a:pPr/>
              <a:t>26</a:t>
            </a:fld>
            <a:endParaRPr lang="en-US"/>
          </a:p>
        </p:txBody>
      </p:sp>
      <p:sp>
        <p:nvSpPr>
          <p:cNvPr id="60418" name="Rectangle 1026"/>
          <p:cNvSpPr>
            <a:spLocks noGrp="1" noRot="1" noChangeAspect="1" noChangeArrowheads="1"/>
          </p:cNvSpPr>
          <p:nvPr>
            <p:ph type="sldImg"/>
          </p:nvPr>
        </p:nvSpPr>
        <p:spPr bwMode="auto">
          <a:xfrm>
            <a:off x="1135063" y="703263"/>
            <a:ext cx="4587875" cy="3441700"/>
          </a:xfrm>
          <a:prstGeom prst="rect">
            <a:avLst/>
          </a:prstGeom>
          <a:solidFill>
            <a:srgbClr val="FFFFFF"/>
          </a:solidFill>
          <a:ln>
            <a:solidFill>
              <a:srgbClr val="000000"/>
            </a:solidFill>
            <a:miter lim="800000"/>
            <a:headEnd/>
            <a:tailEnd/>
          </a:ln>
        </p:spPr>
      </p:sp>
      <p:sp>
        <p:nvSpPr>
          <p:cNvPr id="60419" name="Rectangle 1027"/>
          <p:cNvSpPr>
            <a:spLocks noGrp="1" noChangeArrowheads="1"/>
          </p:cNvSpPr>
          <p:nvPr>
            <p:ph type="body" idx="1"/>
          </p:nvPr>
        </p:nvSpPr>
        <p:spPr bwMode="auto">
          <a:xfrm>
            <a:off x="924674" y="4355401"/>
            <a:ext cx="5008652" cy="4074407"/>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8C434B-F9CA-4BCA-9052-62456EE2CAE0}" type="slidenum">
              <a:rPr lang="en-US"/>
              <a:pPr/>
              <a:t>27</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A3E2DD4C-C647-4806-9B24-25C3CABF3395}" type="slidenum">
              <a:rPr lang="en-US"/>
              <a:pPr/>
              <a:t>29</a:t>
            </a:fld>
            <a:endParaRPr lang="en-US"/>
          </a:p>
        </p:txBody>
      </p:sp>
      <p:sp>
        <p:nvSpPr>
          <p:cNvPr id="64515" name="Rectangle 2"/>
          <p:cNvSpPr>
            <a:spLocks noGrp="1" noRot="1" noChangeAspect="1" noChangeArrowheads="1" noTextEdit="1"/>
          </p:cNvSpPr>
          <p:nvPr>
            <p:ph type="sldImg"/>
          </p:nvPr>
        </p:nvSpPr>
        <p:spPr>
          <a:xfrm>
            <a:off x="1173163" y="714375"/>
            <a:ext cx="4572000" cy="3429000"/>
          </a:xfrm>
          <a:solidFill>
            <a:srgbClr val="FFFFFF"/>
          </a:solidFill>
          <a:ln/>
        </p:spPr>
      </p:sp>
      <p:sp>
        <p:nvSpPr>
          <p:cNvPr id="64516" name="Rectangle 3"/>
          <p:cNvSpPr>
            <a:spLocks noGrp="1" noChangeArrowheads="1"/>
          </p:cNvSpPr>
          <p:nvPr>
            <p:ph type="body" idx="1"/>
          </p:nvPr>
        </p:nvSpPr>
        <p:spPr>
          <a:xfrm>
            <a:off x="944563" y="4356100"/>
            <a:ext cx="5035550" cy="4073525"/>
          </a:xfrm>
          <a:solidFill>
            <a:srgbClr val="FFFFFF"/>
          </a:solidFill>
          <a:ln>
            <a:solidFill>
              <a:srgbClr val="000000"/>
            </a:solidFill>
          </a:ln>
        </p:spPr>
        <p:txBody>
          <a:bodyPr/>
          <a:lstStyle/>
          <a:p>
            <a:pPr eaLnBrk="1" hangingPunct="1"/>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pPr>
              <a:defRPr/>
            </a:pPr>
            <a:fld id="{04DAFCC2-0B6E-4DA1-BE83-D6DDAFA98288}" type="slidenum">
              <a:rPr lang="en-US"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b</a:t>
            </a:r>
            <a:endParaRPr lang="es-ES" dirty="0"/>
          </a:p>
        </p:txBody>
      </p:sp>
      <p:sp>
        <p:nvSpPr>
          <p:cNvPr id="4" name="Slide Number Placeholder 3"/>
          <p:cNvSpPr>
            <a:spLocks noGrp="1"/>
          </p:cNvSpPr>
          <p:nvPr>
            <p:ph type="sldNum" sz="quarter" idx="10"/>
          </p:nvPr>
        </p:nvSpPr>
        <p:spPr/>
        <p:txBody>
          <a:bodyPr/>
          <a:lstStyle/>
          <a:p>
            <a:pPr>
              <a:defRPr/>
            </a:pPr>
            <a:fld id="{04DAFCC2-0B6E-4DA1-BE83-D6DDAFA98288}" type="slidenum">
              <a:rPr lang="en-US" smtClean="0"/>
              <a:pPr>
                <a:defRPr/>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A5D27FE-BDB7-4E96-B398-198041A7F71A}" type="slidenum">
              <a:rPr lang="en-US"/>
              <a:pPr/>
              <a:t>16</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4E53232-827A-4B7D-B500-847A58E14E9F}" type="slidenum">
              <a:rPr lang="en-US"/>
              <a:pPr/>
              <a:t>17</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r>
              <a:rPr lang="en-US"/>
              <a:t>Problem with release from old materials</a:t>
            </a:r>
          </a:p>
          <a:p>
            <a:r>
              <a:rPr lang="en-US"/>
              <a:t>Why quartz coating ?</a:t>
            </a:r>
          </a:p>
          <a:p>
            <a:r>
              <a:rPr lang="en-US"/>
              <a:t>Plasma iosource efficiency ansd mini mono</a:t>
            </a:r>
          </a:p>
          <a:p>
            <a:r>
              <a:rPr lang="en-US"/>
              <a:t>What is known from off-line ?</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BB1781D-2FEA-4946-B9CB-BF9D6877276E}" type="slidenum">
              <a:rPr lang="en-US"/>
              <a:pPr/>
              <a:t>18</a:t>
            </a:fld>
            <a:endParaRPr lang="en-US"/>
          </a:p>
        </p:txBody>
      </p:sp>
      <p:sp>
        <p:nvSpPr>
          <p:cNvPr id="19458" name="Rectangle 1026"/>
          <p:cNvSpPr>
            <a:spLocks noGrp="1" noRot="1" noChangeAspect="1" noChangeArrowheads="1" noTextEdit="1"/>
          </p:cNvSpPr>
          <p:nvPr>
            <p:ph type="sldImg"/>
          </p:nvPr>
        </p:nvSpPr>
        <p:spPr>
          <a:ln/>
        </p:spPr>
      </p:sp>
      <p:sp>
        <p:nvSpPr>
          <p:cNvPr id="19459" name="Rectangle 1027"/>
          <p:cNvSpPr>
            <a:spLocks noGrp="1" noChangeArrowheads="1"/>
          </p:cNvSpPr>
          <p:nvPr>
            <p:ph type="body" idx="1"/>
          </p:nvPr>
        </p:nvSpPr>
        <p:spPr/>
        <p:txBody>
          <a:bodyPr/>
          <a:lstStyle/>
          <a:p>
            <a:r>
              <a:rPr lang="en-US"/>
              <a:t>Mod 22C</a:t>
            </a:r>
          </a:p>
          <a:p>
            <a:r>
              <a:rPr lang="en-US"/>
              <a:t>19C halo </a:t>
            </a:r>
          </a:p>
          <a:p>
            <a:r>
              <a:rPr lang="en-US"/>
              <a:t>15C halo properties s1/2</a:t>
            </a:r>
          </a:p>
          <a:p>
            <a:r>
              <a:rPr lang="en-US"/>
              <a:t>17C d5/2</a:t>
            </a:r>
          </a:p>
          <a:p>
            <a:r>
              <a:rPr lang="en-US"/>
              <a:t>Sd orbitaler ligger tæt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0029BB2-CF5F-4394-B70E-4E588C1F8A28}" type="slidenum">
              <a:rPr lang="en-US"/>
              <a:pPr/>
              <a:t>19</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en-US"/>
              <a:t>Similar experience with 9Li beam.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545086-7877-47EF-8D64-10229DA36733}" type="slidenum">
              <a:rPr lang="en-US"/>
              <a:pPr/>
              <a:t>20</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590589-A5F2-43CF-A235-D76573A7FC63}" type="slidenum">
              <a:rPr lang="en-US"/>
              <a:pPr/>
              <a:t>22</a:t>
            </a:fld>
            <a:endParaRPr lang="en-US"/>
          </a:p>
        </p:txBody>
      </p:sp>
      <p:sp>
        <p:nvSpPr>
          <p:cNvPr id="48130" name="Rectangle 2"/>
          <p:cNvSpPr>
            <a:spLocks noGrp="1" noRot="1" noChangeAspect="1" noChangeArrowheads="1"/>
          </p:cNvSpPr>
          <p:nvPr>
            <p:ph type="sldImg"/>
          </p:nvPr>
        </p:nvSpPr>
        <p:spPr bwMode="auto">
          <a:xfrm>
            <a:off x="911832" y="702484"/>
            <a:ext cx="5034337" cy="3442172"/>
          </a:xfrm>
          <a:prstGeom prst="rect">
            <a:avLst/>
          </a:prstGeom>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xfrm>
            <a:off x="924674" y="4355401"/>
            <a:ext cx="5008652" cy="4074407"/>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a-DK"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Click to edit Master subtitle style</a:t>
            </a:r>
            <a:endParaRPr lang="en-US"/>
          </a:p>
        </p:txBody>
      </p:sp>
      <p:sp>
        <p:nvSpPr>
          <p:cNvPr id="4" name="Date Placeholder 3"/>
          <p:cNvSpPr>
            <a:spLocks noGrp="1"/>
          </p:cNvSpPr>
          <p:nvPr>
            <p:ph type="dt" sz="half" idx="10"/>
          </p:nvPr>
        </p:nvSpPr>
        <p:spPr/>
        <p:txBody>
          <a:bodyPr/>
          <a:lstStyle/>
          <a:p>
            <a:fld id="{7F2A225E-4D34-49BF-B060-9E83FBDDD6C9}" type="datetimeFigureOut">
              <a:rPr lang="en-US" smtClean="0"/>
              <a:pPr/>
              <a:t>5/17/09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10"/>
          </p:nvPr>
        </p:nvSpPr>
        <p:spPr/>
        <p:txBody>
          <a:bodyPr/>
          <a:lstStyle/>
          <a:p>
            <a:fld id="{7F2A225E-4D34-49BF-B060-9E83FBDDD6C9}" type="datetimeFigureOut">
              <a:rPr lang="en-US" smtClean="0"/>
              <a:pPr/>
              <a:t>5/17/09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a-DK"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10"/>
          </p:nvPr>
        </p:nvSpPr>
        <p:spPr/>
        <p:txBody>
          <a:bodyPr/>
          <a:lstStyle/>
          <a:p>
            <a:fld id="{7F2A225E-4D34-49BF-B060-9E83FBDDD6C9}" type="datetimeFigureOut">
              <a:rPr lang="en-US" smtClean="0"/>
              <a:pPr/>
              <a:t>5/17/09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925" y="-17463"/>
            <a:ext cx="8229600" cy="1143001"/>
          </a:xfrm>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fld id="{5B6AEDF2-25BC-491A-95C2-F0AC979B5F54}" type="datetime1">
              <a:rPr lang="es-ES" smtClean="0"/>
              <a:pPr>
                <a:defRPr/>
              </a:pPr>
              <a:t>5/17/09</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MAGISOL09@Madrid</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0F28EF44-1635-4A00-8BEB-17C3CF1D18A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s-ES" dirty="0"/>
          </a:p>
        </p:txBody>
      </p:sp>
      <p:sp>
        <p:nvSpPr>
          <p:cNvPr id="4" name="Rectangle 4"/>
          <p:cNvSpPr>
            <a:spLocks noGrp="1" noChangeArrowheads="1"/>
          </p:cNvSpPr>
          <p:nvPr>
            <p:ph type="dt" sz="half" idx="10"/>
          </p:nvPr>
        </p:nvSpPr>
        <p:spPr>
          <a:xfrm>
            <a:off x="-32" y="6429396"/>
            <a:ext cx="2133600" cy="476250"/>
          </a:xfrm>
          <a:prstGeom prst="rect">
            <a:avLst/>
          </a:prstGeom>
          <a:ln/>
        </p:spPr>
        <p:txBody>
          <a:bodyPr anchor="b"/>
          <a:lstStyle>
            <a:lvl1pPr>
              <a:defRPr/>
            </a:lvl1pPr>
          </a:lstStyle>
          <a:p>
            <a:pPr>
              <a:defRPr/>
            </a:pPr>
            <a:fld id="{2318EA8A-FEBF-4AAC-AF72-720F8DC4F865}" type="datetime1">
              <a:rPr lang="es-ES" smtClean="0"/>
              <a:pPr>
                <a:defRPr/>
              </a:pPr>
              <a:t>5/17/09</a:t>
            </a:fld>
            <a:endParaRPr lang="en-US" dirty="0"/>
          </a:p>
        </p:txBody>
      </p:sp>
      <p:sp>
        <p:nvSpPr>
          <p:cNvPr id="5" name="Rectangle 5"/>
          <p:cNvSpPr>
            <a:spLocks noGrp="1" noChangeArrowheads="1"/>
          </p:cNvSpPr>
          <p:nvPr>
            <p:ph type="ftr" sz="quarter" idx="11"/>
          </p:nvPr>
        </p:nvSpPr>
        <p:spPr>
          <a:xfrm>
            <a:off x="3000364" y="6429396"/>
            <a:ext cx="2895600" cy="476250"/>
          </a:xfrm>
          <a:prstGeom prst="rect">
            <a:avLst/>
          </a:prstGeom>
          <a:ln/>
        </p:spPr>
        <p:txBody>
          <a:bodyPr anchor="b"/>
          <a:lstStyle>
            <a:lvl1pPr>
              <a:defRPr/>
            </a:lvl1pPr>
          </a:lstStyle>
          <a:p>
            <a:pPr>
              <a:defRPr/>
            </a:pPr>
            <a:r>
              <a:rPr lang="en-US" smtClean="0"/>
              <a:t>MAGISOL09@Madrid</a:t>
            </a:r>
            <a:endParaRPr lang="en-US" dirty="0"/>
          </a:p>
        </p:txBody>
      </p:sp>
      <p:sp>
        <p:nvSpPr>
          <p:cNvPr id="6" name="Rectangle 6"/>
          <p:cNvSpPr>
            <a:spLocks noGrp="1" noChangeArrowheads="1"/>
          </p:cNvSpPr>
          <p:nvPr>
            <p:ph type="sldNum" sz="quarter" idx="12"/>
          </p:nvPr>
        </p:nvSpPr>
        <p:spPr>
          <a:xfrm>
            <a:off x="7010432" y="6429396"/>
            <a:ext cx="2133600" cy="476250"/>
          </a:xfrm>
          <a:prstGeom prst="rect">
            <a:avLst/>
          </a:prstGeom>
          <a:ln/>
        </p:spPr>
        <p:txBody>
          <a:bodyPr anchor="b"/>
          <a:lstStyle>
            <a:lvl1pPr>
              <a:defRPr/>
            </a:lvl1pPr>
          </a:lstStyle>
          <a:p>
            <a:pPr>
              <a:defRPr/>
            </a:pPr>
            <a:fld id="{EEB8E119-30B0-4CFB-A1C0-A65EB9922261}"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Date Placeholder 4"/>
          <p:cNvSpPr>
            <a:spLocks noGrp="1" noChangeArrowheads="1"/>
          </p:cNvSpPr>
          <p:nvPr>
            <p:ph type="dt" sz="half" idx="10"/>
          </p:nvPr>
        </p:nvSpPr>
        <p:spPr>
          <a:xfrm>
            <a:off x="-32" y="6572272"/>
            <a:ext cx="2133600" cy="476250"/>
          </a:xfrm>
          <a:prstGeom prst="rect">
            <a:avLst/>
          </a:prstGeom>
          <a:ln/>
        </p:spPr>
        <p:txBody>
          <a:bodyPr/>
          <a:lstStyle>
            <a:lvl1pPr>
              <a:defRPr/>
            </a:lvl1pPr>
          </a:lstStyle>
          <a:p>
            <a:pPr>
              <a:defRPr/>
            </a:pPr>
            <a:fld id="{65583226-F85C-4A13-8674-C2262C31638A}" type="datetime1">
              <a:rPr lang="es-ES" smtClean="0"/>
              <a:pPr>
                <a:defRPr/>
              </a:pPr>
              <a:t>5/17/09</a:t>
            </a:fld>
            <a:endParaRPr lang="en-US"/>
          </a:p>
        </p:txBody>
      </p:sp>
      <p:sp>
        <p:nvSpPr>
          <p:cNvPr id="6" name="Footer Placeholder 5"/>
          <p:cNvSpPr>
            <a:spLocks noGrp="1" noChangeArrowheads="1"/>
          </p:cNvSpPr>
          <p:nvPr>
            <p:ph type="ftr" sz="quarter" idx="11"/>
          </p:nvPr>
        </p:nvSpPr>
        <p:spPr>
          <a:xfrm>
            <a:off x="3000364" y="6596088"/>
            <a:ext cx="2895600" cy="476250"/>
          </a:xfrm>
          <a:prstGeom prst="rect">
            <a:avLst/>
          </a:prstGeom>
          <a:ln/>
        </p:spPr>
        <p:txBody>
          <a:bodyPr/>
          <a:lstStyle>
            <a:lvl1pPr>
              <a:defRPr/>
            </a:lvl1pPr>
          </a:lstStyle>
          <a:p>
            <a:pPr>
              <a:defRPr/>
            </a:pPr>
            <a:r>
              <a:rPr lang="en-US" smtClean="0"/>
              <a:t>MAGISOL09@Madrid</a:t>
            </a:r>
            <a:endParaRPr lang="en-US"/>
          </a:p>
        </p:txBody>
      </p:sp>
      <p:sp>
        <p:nvSpPr>
          <p:cNvPr id="7" name="Slide Number Placeholder 6"/>
          <p:cNvSpPr>
            <a:spLocks noGrp="1" noChangeArrowheads="1"/>
          </p:cNvSpPr>
          <p:nvPr>
            <p:ph type="sldNum" sz="quarter" idx="12"/>
          </p:nvPr>
        </p:nvSpPr>
        <p:spPr>
          <a:xfrm>
            <a:off x="7010432" y="6572272"/>
            <a:ext cx="2133600" cy="476250"/>
          </a:xfrm>
          <a:prstGeom prst="rect">
            <a:avLst/>
          </a:prstGeom>
          <a:ln/>
        </p:spPr>
        <p:txBody>
          <a:bodyPr/>
          <a:lstStyle>
            <a:lvl1pPr>
              <a:defRPr/>
            </a:lvl1pPr>
          </a:lstStyle>
          <a:p>
            <a:pPr>
              <a:defRPr/>
            </a:pPr>
            <a:fld id="{F4BFF575-88FB-4B0E-A3F4-BEEC870A207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Content Placeholder 2"/>
          <p:cNvSpPr>
            <a:spLocks noGrp="1"/>
          </p:cNvSpPr>
          <p:nvPr>
            <p:ph idx="1"/>
          </p:nvPr>
        </p:nvSpPr>
        <p:spPr/>
        <p:txBody>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10"/>
          </p:nvPr>
        </p:nvSpPr>
        <p:spPr/>
        <p:txBody>
          <a:bodyPr/>
          <a:lstStyle/>
          <a:p>
            <a:fld id="{7F2A225E-4D34-49BF-B060-9E83FBDDD6C9}" type="datetimeFigureOut">
              <a:rPr lang="en-US" smtClean="0"/>
              <a:pPr/>
              <a:t>5/17/09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a-DK"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Click to edit Master text styles</a:t>
            </a:r>
          </a:p>
        </p:txBody>
      </p:sp>
      <p:sp>
        <p:nvSpPr>
          <p:cNvPr id="4" name="Date Placeholder 3"/>
          <p:cNvSpPr>
            <a:spLocks noGrp="1"/>
          </p:cNvSpPr>
          <p:nvPr>
            <p:ph type="dt" sz="half" idx="10"/>
          </p:nvPr>
        </p:nvSpPr>
        <p:spPr/>
        <p:txBody>
          <a:bodyPr/>
          <a:lstStyle/>
          <a:p>
            <a:fld id="{7F2A225E-4D34-49BF-B060-9E83FBDDD6C9}" type="datetimeFigureOut">
              <a:rPr lang="en-US" smtClean="0"/>
              <a:pPr/>
              <a:t>5/17/09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5" name="Date Placeholder 4"/>
          <p:cNvSpPr>
            <a:spLocks noGrp="1"/>
          </p:cNvSpPr>
          <p:nvPr>
            <p:ph type="dt" sz="half" idx="10"/>
          </p:nvPr>
        </p:nvSpPr>
        <p:spPr/>
        <p:txBody>
          <a:bodyPr/>
          <a:lstStyle/>
          <a:p>
            <a:fld id="{7F2A225E-4D34-49BF-B060-9E83FBDDD6C9}" type="datetimeFigureOut">
              <a:rPr lang="en-US" smtClean="0"/>
              <a:pPr/>
              <a:t>5/17/09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a-DK"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7" name="Date Placeholder 6"/>
          <p:cNvSpPr>
            <a:spLocks noGrp="1"/>
          </p:cNvSpPr>
          <p:nvPr>
            <p:ph type="dt" sz="half" idx="10"/>
          </p:nvPr>
        </p:nvSpPr>
        <p:spPr/>
        <p:txBody>
          <a:bodyPr/>
          <a:lstStyle/>
          <a:p>
            <a:fld id="{7F2A225E-4D34-49BF-B060-9E83FBDDD6C9}" type="datetimeFigureOut">
              <a:rPr lang="en-US" smtClean="0"/>
              <a:pPr/>
              <a:t>5/17/09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mtClean="0"/>
              <a:t>Click to edit Master title style</a:t>
            </a:r>
            <a:endParaRPr lang="en-US"/>
          </a:p>
        </p:txBody>
      </p:sp>
      <p:sp>
        <p:nvSpPr>
          <p:cNvPr id="3" name="Date Placeholder 2"/>
          <p:cNvSpPr>
            <a:spLocks noGrp="1"/>
          </p:cNvSpPr>
          <p:nvPr>
            <p:ph type="dt" sz="half" idx="10"/>
          </p:nvPr>
        </p:nvSpPr>
        <p:spPr/>
        <p:txBody>
          <a:bodyPr/>
          <a:lstStyle/>
          <a:p>
            <a:fld id="{7F2A225E-4D34-49BF-B060-9E83FBDDD6C9}" type="datetimeFigureOut">
              <a:rPr lang="en-US" smtClean="0"/>
              <a:pPr/>
              <a:t>5/17/09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A225E-4D34-49BF-B060-9E83FBDDD6C9}" type="datetimeFigureOut">
              <a:rPr lang="en-US" smtClean="0"/>
              <a:pPr/>
              <a:t>5/17/09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a-DK"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Click to edit Master text styles</a:t>
            </a:r>
          </a:p>
        </p:txBody>
      </p:sp>
      <p:sp>
        <p:nvSpPr>
          <p:cNvPr id="5" name="Date Placeholder 4"/>
          <p:cNvSpPr>
            <a:spLocks noGrp="1"/>
          </p:cNvSpPr>
          <p:nvPr>
            <p:ph type="dt" sz="half" idx="10"/>
          </p:nvPr>
        </p:nvSpPr>
        <p:spPr/>
        <p:txBody>
          <a:bodyPr/>
          <a:lstStyle/>
          <a:p>
            <a:fld id="{7F2A225E-4D34-49BF-B060-9E83FBDDD6C9}" type="datetimeFigureOut">
              <a:rPr lang="en-US" smtClean="0"/>
              <a:pPr/>
              <a:t>5/17/09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a-DK"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Click to edit Master text styles</a:t>
            </a:r>
          </a:p>
        </p:txBody>
      </p:sp>
      <p:sp>
        <p:nvSpPr>
          <p:cNvPr id="5" name="Date Placeholder 4"/>
          <p:cNvSpPr>
            <a:spLocks noGrp="1"/>
          </p:cNvSpPr>
          <p:nvPr>
            <p:ph type="dt" sz="half" idx="10"/>
          </p:nvPr>
        </p:nvSpPr>
        <p:spPr/>
        <p:txBody>
          <a:bodyPr/>
          <a:lstStyle/>
          <a:p>
            <a:fld id="{7F2A225E-4D34-49BF-B060-9E83FBDDD6C9}" type="datetimeFigureOut">
              <a:rPr lang="en-US" smtClean="0"/>
              <a:pPr/>
              <a:t>5/17/09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CCB71E-F0CC-4B7C-8889-2F9582B56E5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2" Type="http://schemas.openxmlformats.org/officeDocument/2006/relationships/slideLayout" Target="../slideLayouts/slideLayout14.xml"/><Relationship Id="rId3"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a-DK"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2A225E-4D34-49BF-B060-9E83FBDDD6C9}" type="datetimeFigureOut">
              <a:rPr lang="en-US" smtClean="0"/>
              <a:pPr/>
              <a:t>5/17/09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CCB71E-F0CC-4B7C-8889-2F9582B56E5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7"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bwMode="auto">
          <a:xfrm>
            <a:off x="34925" y="-17463"/>
            <a:ext cx="8229600" cy="11430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err="1" smtClean="0"/>
              <a:t>Haga</a:t>
            </a:r>
            <a:r>
              <a:rPr lang="en-US" dirty="0" smtClean="0"/>
              <a:t> </a:t>
            </a:r>
            <a:r>
              <a:rPr lang="en-US" dirty="0" err="1" smtClean="0"/>
              <a:t>clic</a:t>
            </a:r>
            <a:r>
              <a:rPr lang="en-US" dirty="0" smtClean="0"/>
              <a:t> </a:t>
            </a:r>
            <a:r>
              <a:rPr lang="en-US" dirty="0" err="1" smtClean="0"/>
              <a:t>para</a:t>
            </a:r>
            <a:r>
              <a:rPr lang="en-US" dirty="0" smtClean="0"/>
              <a:t> </a:t>
            </a:r>
            <a:r>
              <a:rPr lang="en-US" dirty="0" err="1" smtClean="0"/>
              <a:t>cambiar</a:t>
            </a:r>
            <a:r>
              <a:rPr lang="en-US" dirty="0" smtClean="0"/>
              <a:t> el </a:t>
            </a:r>
            <a:r>
              <a:rPr lang="en-US" dirty="0" err="1" smtClean="0"/>
              <a:t>estilo</a:t>
            </a:r>
            <a:r>
              <a:rPr lang="en-US" dirty="0" smtClean="0"/>
              <a:t> de </a:t>
            </a:r>
            <a:r>
              <a:rPr lang="en-US" dirty="0" err="1" smtClean="0"/>
              <a:t>título</a:t>
            </a:r>
            <a:endParaRPr lang="en-US" dirty="0" smtClean="0"/>
          </a:p>
        </p:txBody>
      </p:sp>
      <p:sp>
        <p:nvSpPr>
          <p:cNvPr id="717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Lst>
  <p:timing>
    <p:tnLst>
      <p:par>
        <p:cTn id="1" dur="indefinite" restart="never" nodeType="tmRoot"/>
      </p:par>
    </p:tnLst>
  </p:timing>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omic Sans MS" pitchFamily="66" charset="0"/>
        </a:defRPr>
      </a:lvl2pPr>
      <a:lvl3pPr algn="ctr" rtl="0" eaLnBrk="0" fontAlgn="base" hangingPunct="0">
        <a:spcBef>
          <a:spcPct val="0"/>
        </a:spcBef>
        <a:spcAft>
          <a:spcPct val="0"/>
        </a:spcAft>
        <a:defRPr sz="4400">
          <a:solidFill>
            <a:schemeClr val="tx2"/>
          </a:solidFill>
          <a:latin typeface="Comic Sans MS" pitchFamily="66" charset="0"/>
        </a:defRPr>
      </a:lvl3pPr>
      <a:lvl4pPr algn="ctr" rtl="0" eaLnBrk="0" fontAlgn="base" hangingPunct="0">
        <a:spcBef>
          <a:spcPct val="0"/>
        </a:spcBef>
        <a:spcAft>
          <a:spcPct val="0"/>
        </a:spcAft>
        <a:defRPr sz="4400">
          <a:solidFill>
            <a:schemeClr val="tx2"/>
          </a:solidFill>
          <a:latin typeface="Comic Sans MS" pitchFamily="66" charset="0"/>
        </a:defRPr>
      </a:lvl4pPr>
      <a:lvl5pPr algn="ctr" rtl="0" eaLnBrk="0" fontAlgn="base" hangingPunct="0">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image" Target="../media/image4.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png"/><Relationship Id="rId5" Type="http://schemas.openxmlformats.org/officeDocument/2006/relationships/hyperlink" Target="http://images.google.com/imgres?imgurl=www.fishgen.com/spain_flag.gif&amp;imgrefurl=http://www.fishgen.com/&amp;h=302&amp;w=452&amp;prev=/images?q=spanish+flag&amp;svnum=10&amp;hl=da&amp;lr=&amp;ie=UTF-8" TargetMode="External"/></Relationships>
</file>

<file path=ppt/slides/_rels/slide10.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11.xml.rels><?xml version="1.0" encoding="UTF-8" standalone="yes"?>
<Relationships xmlns="http://schemas.openxmlformats.org/package/2006/relationships"><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26.wmf"/><Relationship Id="rId3" Type="http://schemas.openxmlformats.org/officeDocument/2006/relationships/image" Target="../media/image27.wmf"/></Relationships>
</file>

<file path=ppt/slides/_rels/slide12.xml.rels><?xml version="1.0" encoding="UTF-8" standalone="yes"?>
<Relationships xmlns="http://schemas.openxmlformats.org/package/2006/relationships"><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wmf"/></Relationships>
</file>

<file path=ppt/slides/_rels/slide13.xml.rels><?xml version="1.0" encoding="UTF-8" standalone="yes"?>
<Relationships xmlns="http://schemas.openxmlformats.org/package/2006/relationships"><Relationship Id="rId4" Type="http://schemas.openxmlformats.org/officeDocument/2006/relationships/oleObject" Target="../embeddings/oleObject1.bin"/><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image" Target="../media/image32.wmf"/></Relationships>
</file>

<file path=ppt/slides/_rels/slide14.xml.rels><?xml version="1.0" encoding="UTF-8" standalone="yes"?>
<Relationships xmlns="http://schemas.openxmlformats.org/package/2006/relationships"><Relationship Id="rId4" Type="http://schemas.openxmlformats.org/officeDocument/2006/relationships/image" Target="../media/image35.wmf"/><Relationship Id="rId1" Type="http://schemas.openxmlformats.org/officeDocument/2006/relationships/slideLayout" Target="../slideLayouts/slideLayout2.xml"/><Relationship Id="rId2" Type="http://schemas.openxmlformats.org/officeDocument/2006/relationships/image" Target="../media/image33.wmf"/><Relationship Id="rId3" Type="http://schemas.openxmlformats.org/officeDocument/2006/relationships/image" Target="../media/image34.wmf"/><Relationship Id="rId5" Type="http://schemas.openxmlformats.org/officeDocument/2006/relationships/image" Target="../media/image36.wmf"/></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4" Type="http://schemas.openxmlformats.org/officeDocument/2006/relationships/image" Target="../media/image39.jpe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8.jpeg"/></Relationships>
</file>

<file path=ppt/slides/_rels/slide17.xml.rels><?xml version="1.0" encoding="UTF-8" standalone="yes"?>
<Relationships xmlns="http://schemas.openxmlformats.org/package/2006/relationships"><Relationship Id="rId4" Type="http://schemas.openxmlformats.org/officeDocument/2006/relationships/image" Target="../media/image39.jpe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8.jpeg"/></Relationships>
</file>

<file path=ppt/slides/_rels/slide18.xml.rels><?xml version="1.0" encoding="UTF-8" standalone="yes"?>
<Relationships xmlns="http://schemas.openxmlformats.org/package/2006/relationships"><Relationship Id="rId4" Type="http://schemas.openxmlformats.org/officeDocument/2006/relationships/image" Target="../media/image39.jpe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8.jpeg"/></Relationships>
</file>

<file path=ppt/slides/_rels/slide19.xml.rels><?xml version="1.0" encoding="UTF-8" standalone="yes"?>
<Relationships xmlns="http://schemas.openxmlformats.org/package/2006/relationships"><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image" Target="../media/image44.png"/><Relationship Id="rId1" Type="http://schemas.openxmlformats.org/officeDocument/2006/relationships/slideLayout" Target="../slideLayouts/slideLayout1.xml"/><Relationship Id="rId2" Type="http://schemas.openxmlformats.org/officeDocument/2006/relationships/image" Target="../media/image42.png"/><Relationship Id="rId3" Type="http://schemas.openxmlformats.org/officeDocument/2006/relationships/image" Target="../media/image43.png"/></Relationships>
</file>

<file path=ppt/slides/_rels/slide22.xml.rels><?xml version="1.0" encoding="UTF-8" standalone="yes"?>
<Relationships xmlns="http://schemas.openxmlformats.org/package/2006/relationships"><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5.png"/><Relationship Id="rId5" Type="http://schemas.openxmlformats.org/officeDocument/2006/relationships/image" Target="../media/image4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4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4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4"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9.png"/></Relationships>
</file>

<file path=ppt/slides/_rels/slide26.xml.rels><?xml version="1.0" encoding="UTF-8" standalone="yes"?>
<Relationships xmlns="http://schemas.openxmlformats.org/package/2006/relationships"><Relationship Id="rId4"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9.png"/><Relationship Id="rId5" Type="http://schemas.openxmlformats.org/officeDocument/2006/relationships/image" Target="../media/image5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5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4" Type="http://schemas.openxmlformats.org/officeDocument/2006/relationships/image" Target="../media/image55.jpeg"/><Relationship Id="rId1" Type="http://schemas.openxmlformats.org/officeDocument/2006/relationships/slideLayout" Target="../slideLayouts/slideLayout7.xml"/><Relationship Id="rId2" Type="http://schemas.openxmlformats.org/officeDocument/2006/relationships/image" Target="../media/image53.png"/><Relationship Id="rId3" Type="http://schemas.openxmlformats.org/officeDocument/2006/relationships/image" Target="../media/image54.png"/><Relationship Id="rId5" Type="http://schemas.openxmlformats.org/officeDocument/2006/relationships/image" Target="../media/image8.jpeg"/></Relationships>
</file>

<file path=ppt/slides/_rels/slide29.xml.rels><?xml version="1.0" encoding="UTF-8" standalone="yes"?>
<Relationships xmlns="http://schemas.openxmlformats.org/package/2006/relationships"><Relationship Id="rId6" Type="http://schemas.openxmlformats.org/officeDocument/2006/relationships/image" Target="../media/image4.jpe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png"/><Relationship Id="rId5" Type="http://schemas.openxmlformats.org/officeDocument/2006/relationships/hyperlink" Target="http://images.google.com/imgres?imgurl=www.fishgen.com/spain_flag.gif&amp;imgrefurl=http://www.fishgen.com/&amp;h=302&amp;w=452&amp;prev=/images?q=spanish+flag&amp;svnum=10&amp;hl=da&amp;lr=&amp;ie=UTF-8"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4"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comments" Target="../comments/comment2.xml"/><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6" Type="http://schemas.openxmlformats.org/officeDocument/2006/relationships/comments" Target="../comments/comment3.xml"/><Relationship Id="rId4" Type="http://schemas.openxmlformats.org/officeDocument/2006/relationships/oleObject" Target="../embeddings/Microsoft_Equation1.bin"/><Relationship Id="rId1" Type="http://schemas.openxmlformats.org/officeDocument/2006/relationships/vmlDrawing" Target="../drawings/vmlDrawing1.vml"/><Relationship Id="rId2" Type="http://schemas.openxmlformats.org/officeDocument/2006/relationships/slideLayout" Target="../slideLayouts/slideLayout12.xml"/><Relationship Id="rId3" Type="http://schemas.openxmlformats.org/officeDocument/2006/relationships/image" Target="../media/image11.jpeg"/><Relationship Id="rId5" Type="http://schemas.openxmlformats.org/officeDocument/2006/relationships/oleObject" Target="../embeddings/Microsoft_Equation2.bin"/></Relationships>
</file>

<file path=ppt/slides/_rels/slide7.xml.rels><?xml version="1.0" encoding="UTF-8" standalone="yes"?>
<Relationships xmlns="http://schemas.openxmlformats.org/package/2006/relationships"><Relationship Id="rId4" Type="http://schemas.openxmlformats.org/officeDocument/2006/relationships/image" Target="../media/image14.png"/><Relationship Id="rId1" Type="http://schemas.openxmlformats.org/officeDocument/2006/relationships/slideLayout" Target="../slideLayouts/slideLayout13.xml"/><Relationship Id="rId2" Type="http://schemas.openxmlformats.org/officeDocument/2006/relationships/image" Target="../media/image12.emf"/><Relationship Id="rId3" Type="http://schemas.openxmlformats.org/officeDocument/2006/relationships/image" Target="../media/image13.emf"/><Relationship Id="rId5" Type="http://schemas.openxmlformats.org/officeDocument/2006/relationships/comments" Target="../comments/comment4.xml"/></Relationships>
</file>

<file path=ppt/slides/_rels/slide8.xml.rels><?xml version="1.0" encoding="UTF-8" standalone="yes"?>
<Relationships xmlns="http://schemas.openxmlformats.org/package/2006/relationships"><Relationship Id="rId8" Type="http://schemas.openxmlformats.org/officeDocument/2006/relationships/image" Target="../media/image19.emf"/><Relationship Id="rId4" Type="http://schemas.openxmlformats.org/officeDocument/2006/relationships/oleObject" Target="../embeddings/Microsoft_Equation3.bin"/><Relationship Id="rId10" Type="http://schemas.openxmlformats.org/officeDocument/2006/relationships/image" Target="../media/image20.png"/><Relationship Id="rId5" Type="http://schemas.openxmlformats.org/officeDocument/2006/relationships/image" Target="../media/image17.emf"/><Relationship Id="rId7" Type="http://schemas.openxmlformats.org/officeDocument/2006/relationships/oleObject" Target="../embeddings/Microsoft_Equation4.bin"/><Relationship Id="rId11" Type="http://schemas.openxmlformats.org/officeDocument/2006/relationships/comments" Target="../comments/comment5.xml"/><Relationship Id="rId1" Type="http://schemas.openxmlformats.org/officeDocument/2006/relationships/vmlDrawing" Target="../drawings/vmlDrawing2.vml"/><Relationship Id="rId2" Type="http://schemas.openxmlformats.org/officeDocument/2006/relationships/slideLayout" Target="../slideLayouts/slideLayout14.xml"/><Relationship Id="rId9" Type="http://schemas.openxmlformats.org/officeDocument/2006/relationships/image" Target="../media/image13.emf"/><Relationship Id="rId3" Type="http://schemas.openxmlformats.org/officeDocument/2006/relationships/notesSlide" Target="../notesSlides/notesSlide3.xml"/><Relationship Id="rId6"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3"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europe_map.jpg"/>
          <p:cNvPicPr>
            <a:picLocks noChangeAspect="1"/>
          </p:cNvPicPr>
          <p:nvPr/>
        </p:nvPicPr>
        <p:blipFill>
          <a:blip r:embed="rId2"/>
          <a:stretch>
            <a:fillRect/>
          </a:stretch>
        </p:blipFill>
        <p:spPr>
          <a:xfrm>
            <a:off x="2019300" y="1219200"/>
            <a:ext cx="4762500" cy="4667250"/>
          </a:xfrm>
          <a:prstGeom prst="rect">
            <a:avLst/>
          </a:prstGeom>
        </p:spPr>
      </p:pic>
      <p:sp>
        <p:nvSpPr>
          <p:cNvPr id="8" name="Title 1"/>
          <p:cNvSpPr>
            <a:spLocks noGrp="1"/>
          </p:cNvSpPr>
          <p:nvPr>
            <p:ph type="ctrTitle"/>
          </p:nvPr>
        </p:nvSpPr>
        <p:spPr>
          <a:xfrm>
            <a:off x="685800" y="-76200"/>
            <a:ext cx="7772400" cy="1470025"/>
          </a:xfrm>
        </p:spPr>
        <p:txBody>
          <a:bodyPr>
            <a:normAutofit/>
          </a:bodyPr>
          <a:lstStyle/>
          <a:p>
            <a:r>
              <a:rPr lang="en-US" sz="5400" dirty="0" smtClean="0">
                <a:solidFill>
                  <a:srgbClr val="FF0000"/>
                </a:solidFill>
              </a:rPr>
              <a:t>“Light exotics” </a:t>
            </a:r>
            <a:endParaRPr lang="en-US" sz="5400" dirty="0">
              <a:solidFill>
                <a:srgbClr val="FF0000"/>
              </a:solidFill>
            </a:endParaRPr>
          </a:p>
        </p:txBody>
      </p:sp>
      <p:sp>
        <p:nvSpPr>
          <p:cNvPr id="9" name="Subtitle 2"/>
          <p:cNvSpPr>
            <a:spLocks noGrp="1"/>
          </p:cNvSpPr>
          <p:nvPr>
            <p:ph type="subTitle" idx="1"/>
          </p:nvPr>
        </p:nvSpPr>
        <p:spPr>
          <a:xfrm>
            <a:off x="76200" y="5715000"/>
            <a:ext cx="6934200" cy="1752600"/>
          </a:xfrm>
        </p:spPr>
        <p:txBody>
          <a:bodyPr>
            <a:noAutofit/>
          </a:bodyPr>
          <a:lstStyle/>
          <a:p>
            <a:pPr algn="l"/>
            <a:r>
              <a:rPr lang="en-US" sz="3000" dirty="0" smtClean="0">
                <a:solidFill>
                  <a:srgbClr val="008000"/>
                </a:solidFill>
              </a:rPr>
              <a:t>Hans Fynbo </a:t>
            </a:r>
          </a:p>
          <a:p>
            <a:pPr algn="l"/>
            <a:r>
              <a:rPr lang="en-US" sz="3000" dirty="0" smtClean="0">
                <a:solidFill>
                  <a:srgbClr val="008000"/>
                </a:solidFill>
              </a:rPr>
              <a:t>University of Aarhus, Denmark</a:t>
            </a:r>
            <a:endParaRPr lang="en-US" dirty="0" smtClean="0">
              <a:solidFill>
                <a:srgbClr val="FF0000"/>
              </a:solidFill>
            </a:endParaRPr>
          </a:p>
        </p:txBody>
      </p:sp>
      <p:sp>
        <p:nvSpPr>
          <p:cNvPr id="10" name="Text Box 4"/>
          <p:cNvSpPr txBox="1">
            <a:spLocks noChangeArrowheads="1"/>
          </p:cNvSpPr>
          <p:nvPr/>
        </p:nvSpPr>
        <p:spPr bwMode="auto">
          <a:xfrm>
            <a:off x="4191000" y="5903893"/>
            <a:ext cx="6781800" cy="954107"/>
          </a:xfrm>
          <a:prstGeom prst="rect">
            <a:avLst/>
          </a:prstGeom>
          <a:noFill/>
          <a:ln w="9525">
            <a:noFill/>
            <a:miter lim="800000"/>
            <a:headEnd/>
            <a:tailEnd/>
          </a:ln>
          <a:effectLst/>
        </p:spPr>
        <p:txBody>
          <a:bodyPr wrap="square">
            <a:prstTxWarp prst="textNoShape">
              <a:avLst/>
            </a:prstTxWarp>
            <a:spAutoFit/>
          </a:bodyPr>
          <a:lstStyle/>
          <a:p>
            <a:pPr algn="ctr"/>
            <a:r>
              <a:rPr lang="en-US" sz="2800" dirty="0" smtClean="0"/>
              <a:t>INTC meeting</a:t>
            </a:r>
          </a:p>
          <a:p>
            <a:pPr algn="ctr"/>
            <a:r>
              <a:rPr lang="en-US" sz="2800" dirty="0" smtClean="0"/>
              <a:t> CERN, May 18, 2009</a:t>
            </a:r>
            <a:endParaRPr lang="en-US" sz="2800" dirty="0"/>
          </a:p>
        </p:txBody>
      </p:sp>
      <p:pic>
        <p:nvPicPr>
          <p:cNvPr id="6" name="Picture 4" descr="dk"/>
          <p:cNvPicPr>
            <a:picLocks noChangeAspect="1" noChangeArrowheads="1"/>
          </p:cNvPicPr>
          <p:nvPr/>
        </p:nvPicPr>
        <p:blipFill>
          <a:blip r:embed="rId3"/>
          <a:srcRect/>
          <a:stretch>
            <a:fillRect/>
          </a:stretch>
        </p:blipFill>
        <p:spPr bwMode="auto">
          <a:xfrm>
            <a:off x="3257550" y="3403600"/>
            <a:ext cx="400050" cy="254000"/>
          </a:xfrm>
          <a:prstGeom prst="rect">
            <a:avLst/>
          </a:prstGeom>
          <a:noFill/>
          <a:ln w="9525">
            <a:noFill/>
            <a:miter lim="800000"/>
            <a:headEnd/>
            <a:tailEnd/>
          </a:ln>
        </p:spPr>
      </p:pic>
      <p:pic>
        <p:nvPicPr>
          <p:cNvPr id="7" name="Picture 7" descr="se"/>
          <p:cNvPicPr>
            <a:picLocks noChangeAspect="1" noChangeArrowheads="1"/>
          </p:cNvPicPr>
          <p:nvPr/>
        </p:nvPicPr>
        <p:blipFill>
          <a:blip r:embed="rId4"/>
          <a:srcRect/>
          <a:stretch>
            <a:fillRect/>
          </a:stretch>
        </p:blipFill>
        <p:spPr bwMode="auto">
          <a:xfrm>
            <a:off x="3962400" y="3200400"/>
            <a:ext cx="400050" cy="254000"/>
          </a:xfrm>
          <a:prstGeom prst="rect">
            <a:avLst/>
          </a:prstGeom>
          <a:noFill/>
          <a:ln w="9525">
            <a:noFill/>
            <a:miter lim="800000"/>
            <a:headEnd/>
            <a:tailEnd/>
          </a:ln>
        </p:spPr>
      </p:pic>
      <p:pic>
        <p:nvPicPr>
          <p:cNvPr id="12" name="Picture 14" descr="spain_flag">
            <a:hlinkClick r:id="rId5"/>
          </p:cNvPr>
          <p:cNvPicPr>
            <a:picLocks noChangeAspect="1" noChangeArrowheads="1"/>
          </p:cNvPicPr>
          <p:nvPr/>
        </p:nvPicPr>
        <p:blipFill>
          <a:blip r:embed="rId6"/>
          <a:srcRect/>
          <a:stretch>
            <a:fillRect/>
          </a:stretch>
        </p:blipFill>
        <p:spPr bwMode="auto">
          <a:xfrm>
            <a:off x="2590800" y="5181600"/>
            <a:ext cx="347663" cy="233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baseline="30000" dirty="0"/>
              <a:t>9</a:t>
            </a:r>
            <a:r>
              <a:rPr lang="en-US" dirty="0"/>
              <a:t>Li+</a:t>
            </a:r>
            <a:r>
              <a:rPr lang="en-US" baseline="30000" dirty="0"/>
              <a:t>2</a:t>
            </a:r>
            <a:r>
              <a:rPr lang="en-US" dirty="0"/>
              <a:t>H→t+</a:t>
            </a:r>
            <a:r>
              <a:rPr lang="en-US" baseline="30000" dirty="0"/>
              <a:t>8</a:t>
            </a:r>
            <a:r>
              <a:rPr lang="en-US" dirty="0"/>
              <a:t>Li</a:t>
            </a:r>
            <a:r>
              <a:rPr lang="en-US" baseline="30000" dirty="0"/>
              <a:t>*</a:t>
            </a:r>
          </a:p>
        </p:txBody>
      </p:sp>
      <p:sp>
        <p:nvSpPr>
          <p:cNvPr id="20484" name="Oval 4"/>
          <p:cNvSpPr>
            <a:spLocks noChangeArrowheads="1"/>
          </p:cNvSpPr>
          <p:nvPr/>
        </p:nvSpPr>
        <p:spPr bwMode="auto">
          <a:xfrm>
            <a:off x="4643438" y="2492375"/>
            <a:ext cx="142875" cy="144463"/>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85" name="Oval 5"/>
          <p:cNvSpPr>
            <a:spLocks noChangeArrowheads="1"/>
          </p:cNvSpPr>
          <p:nvPr/>
        </p:nvSpPr>
        <p:spPr bwMode="auto">
          <a:xfrm>
            <a:off x="4714875" y="2420938"/>
            <a:ext cx="142875" cy="144462"/>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grpSp>
        <p:nvGrpSpPr>
          <p:cNvPr id="2" name="Group 6"/>
          <p:cNvGrpSpPr>
            <a:grpSpLocks/>
          </p:cNvGrpSpPr>
          <p:nvPr/>
        </p:nvGrpSpPr>
        <p:grpSpPr bwMode="auto">
          <a:xfrm>
            <a:off x="3706813" y="2347913"/>
            <a:ext cx="358775" cy="360362"/>
            <a:chOff x="975" y="2795"/>
            <a:chExt cx="226" cy="227"/>
          </a:xfrm>
        </p:grpSpPr>
        <p:sp>
          <p:nvSpPr>
            <p:cNvPr id="20487" name="Oval 7"/>
            <p:cNvSpPr>
              <a:spLocks noChangeArrowheads="1"/>
            </p:cNvSpPr>
            <p:nvPr/>
          </p:nvSpPr>
          <p:spPr bwMode="auto">
            <a:xfrm>
              <a:off x="1111" y="2886"/>
              <a:ext cx="90" cy="91"/>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88" name="Oval 8"/>
            <p:cNvSpPr>
              <a:spLocks noChangeArrowheads="1"/>
            </p:cNvSpPr>
            <p:nvPr/>
          </p:nvSpPr>
          <p:spPr bwMode="auto">
            <a:xfrm>
              <a:off x="1111" y="2795"/>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89" name="Oval 9"/>
            <p:cNvSpPr>
              <a:spLocks noChangeArrowheads="1"/>
            </p:cNvSpPr>
            <p:nvPr/>
          </p:nvSpPr>
          <p:spPr bwMode="auto">
            <a:xfrm>
              <a:off x="976" y="2795"/>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90" name="Oval 10"/>
            <p:cNvSpPr>
              <a:spLocks noChangeArrowheads="1"/>
            </p:cNvSpPr>
            <p:nvPr/>
          </p:nvSpPr>
          <p:spPr bwMode="auto">
            <a:xfrm>
              <a:off x="975" y="2885"/>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91" name="Oval 11"/>
            <p:cNvSpPr>
              <a:spLocks noChangeArrowheads="1"/>
            </p:cNvSpPr>
            <p:nvPr/>
          </p:nvSpPr>
          <p:spPr bwMode="auto">
            <a:xfrm>
              <a:off x="1066" y="2886"/>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92" name="Oval 12"/>
            <p:cNvSpPr>
              <a:spLocks noChangeArrowheads="1"/>
            </p:cNvSpPr>
            <p:nvPr/>
          </p:nvSpPr>
          <p:spPr bwMode="auto">
            <a:xfrm>
              <a:off x="1066" y="2795"/>
              <a:ext cx="90" cy="91"/>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93" name="Oval 13"/>
            <p:cNvSpPr>
              <a:spLocks noChangeArrowheads="1"/>
            </p:cNvSpPr>
            <p:nvPr/>
          </p:nvSpPr>
          <p:spPr bwMode="auto">
            <a:xfrm>
              <a:off x="1020" y="2840"/>
              <a:ext cx="90" cy="91"/>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94" name="Oval 14"/>
            <p:cNvSpPr>
              <a:spLocks noChangeArrowheads="1"/>
            </p:cNvSpPr>
            <p:nvPr/>
          </p:nvSpPr>
          <p:spPr bwMode="auto">
            <a:xfrm>
              <a:off x="1066" y="2840"/>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495" name="Oval 15"/>
            <p:cNvSpPr>
              <a:spLocks noChangeArrowheads="1"/>
            </p:cNvSpPr>
            <p:nvPr/>
          </p:nvSpPr>
          <p:spPr bwMode="auto">
            <a:xfrm>
              <a:off x="1020" y="2931"/>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grpSp>
      <p:sp>
        <p:nvSpPr>
          <p:cNvPr id="20496" name="Line 16"/>
          <p:cNvSpPr>
            <a:spLocks noChangeShapeType="1"/>
          </p:cNvSpPr>
          <p:nvPr/>
        </p:nvSpPr>
        <p:spPr bwMode="auto">
          <a:xfrm>
            <a:off x="4138613" y="2492375"/>
            <a:ext cx="433387" cy="0"/>
          </a:xfrm>
          <a:prstGeom prst="line">
            <a:avLst/>
          </a:prstGeom>
          <a:noFill/>
          <a:ln w="28575">
            <a:solidFill>
              <a:schemeClr val="tx1"/>
            </a:solidFill>
            <a:round/>
            <a:headEnd/>
            <a:tailEnd type="triangle" w="med" len="med"/>
          </a:ln>
          <a:effectLst/>
        </p:spPr>
        <p:txBody>
          <a:bodyPr>
            <a:prstTxWarp prst="textNoShape">
              <a:avLst/>
            </a:prstTxWarp>
            <a:spAutoFit/>
          </a:bodyPr>
          <a:lstStyle/>
          <a:p>
            <a:endParaRPr lang="en-US"/>
          </a:p>
        </p:txBody>
      </p:sp>
      <p:sp>
        <p:nvSpPr>
          <p:cNvPr id="20497" name="Text Box 17"/>
          <p:cNvSpPr txBox="1">
            <a:spLocks noChangeArrowheads="1"/>
          </p:cNvSpPr>
          <p:nvPr/>
        </p:nvSpPr>
        <p:spPr bwMode="auto">
          <a:xfrm>
            <a:off x="5003800" y="2203450"/>
            <a:ext cx="504825" cy="579438"/>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en-US" sz="3200">
                <a:ea typeface="Times New Roman" pitchFamily="18" charset="0"/>
                <a:cs typeface="Times New Roman" pitchFamily="18" charset="0"/>
              </a:rPr>
              <a:t>»  </a:t>
            </a:r>
          </a:p>
        </p:txBody>
      </p:sp>
      <p:sp>
        <p:nvSpPr>
          <p:cNvPr id="20498" name="Text Box 18"/>
          <p:cNvSpPr txBox="1">
            <a:spLocks noChangeArrowheads="1"/>
          </p:cNvSpPr>
          <p:nvPr/>
        </p:nvSpPr>
        <p:spPr bwMode="auto">
          <a:xfrm>
            <a:off x="3563938" y="1951038"/>
            <a:ext cx="576262" cy="396875"/>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2000" baseline="30000"/>
              <a:t>9</a:t>
            </a:r>
            <a:r>
              <a:rPr lang="da-DK" sz="2000"/>
              <a:t>Li</a:t>
            </a:r>
          </a:p>
        </p:txBody>
      </p:sp>
      <p:sp>
        <p:nvSpPr>
          <p:cNvPr id="20499" name="Text Box 19"/>
          <p:cNvSpPr txBox="1">
            <a:spLocks noChangeArrowheads="1"/>
          </p:cNvSpPr>
          <p:nvPr/>
        </p:nvSpPr>
        <p:spPr bwMode="auto">
          <a:xfrm>
            <a:off x="4498975" y="1916113"/>
            <a:ext cx="504825" cy="396875"/>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2000"/>
              <a:t>d</a:t>
            </a:r>
          </a:p>
        </p:txBody>
      </p:sp>
      <p:grpSp>
        <p:nvGrpSpPr>
          <p:cNvPr id="3" name="Group 20"/>
          <p:cNvGrpSpPr>
            <a:grpSpLocks/>
          </p:cNvGrpSpPr>
          <p:nvPr/>
        </p:nvGrpSpPr>
        <p:grpSpPr bwMode="auto">
          <a:xfrm>
            <a:off x="5651500" y="2274888"/>
            <a:ext cx="358775" cy="360362"/>
            <a:chOff x="975" y="2795"/>
            <a:chExt cx="226" cy="227"/>
          </a:xfrm>
        </p:grpSpPr>
        <p:sp>
          <p:nvSpPr>
            <p:cNvPr id="20501" name="Oval 21"/>
            <p:cNvSpPr>
              <a:spLocks noChangeArrowheads="1"/>
            </p:cNvSpPr>
            <p:nvPr/>
          </p:nvSpPr>
          <p:spPr bwMode="auto">
            <a:xfrm>
              <a:off x="1111" y="2886"/>
              <a:ext cx="90" cy="91"/>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2" name="Oval 22"/>
            <p:cNvSpPr>
              <a:spLocks noChangeArrowheads="1"/>
            </p:cNvSpPr>
            <p:nvPr/>
          </p:nvSpPr>
          <p:spPr bwMode="auto">
            <a:xfrm>
              <a:off x="1111" y="2795"/>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3" name="Oval 23"/>
            <p:cNvSpPr>
              <a:spLocks noChangeArrowheads="1"/>
            </p:cNvSpPr>
            <p:nvPr/>
          </p:nvSpPr>
          <p:spPr bwMode="auto">
            <a:xfrm>
              <a:off x="976" y="2795"/>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4" name="Oval 24"/>
            <p:cNvSpPr>
              <a:spLocks noChangeArrowheads="1"/>
            </p:cNvSpPr>
            <p:nvPr/>
          </p:nvSpPr>
          <p:spPr bwMode="auto">
            <a:xfrm>
              <a:off x="975" y="2885"/>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5" name="Oval 25"/>
            <p:cNvSpPr>
              <a:spLocks noChangeArrowheads="1"/>
            </p:cNvSpPr>
            <p:nvPr/>
          </p:nvSpPr>
          <p:spPr bwMode="auto">
            <a:xfrm>
              <a:off x="1066" y="2886"/>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6" name="Oval 26"/>
            <p:cNvSpPr>
              <a:spLocks noChangeArrowheads="1"/>
            </p:cNvSpPr>
            <p:nvPr/>
          </p:nvSpPr>
          <p:spPr bwMode="auto">
            <a:xfrm>
              <a:off x="1066" y="2795"/>
              <a:ext cx="90" cy="91"/>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7" name="Oval 27"/>
            <p:cNvSpPr>
              <a:spLocks noChangeArrowheads="1"/>
            </p:cNvSpPr>
            <p:nvPr/>
          </p:nvSpPr>
          <p:spPr bwMode="auto">
            <a:xfrm>
              <a:off x="1020" y="2840"/>
              <a:ext cx="90" cy="91"/>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8" name="Oval 28"/>
            <p:cNvSpPr>
              <a:spLocks noChangeArrowheads="1"/>
            </p:cNvSpPr>
            <p:nvPr/>
          </p:nvSpPr>
          <p:spPr bwMode="auto">
            <a:xfrm>
              <a:off x="1066" y="2840"/>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09" name="Oval 29"/>
            <p:cNvSpPr>
              <a:spLocks noChangeArrowheads="1"/>
            </p:cNvSpPr>
            <p:nvPr/>
          </p:nvSpPr>
          <p:spPr bwMode="auto">
            <a:xfrm>
              <a:off x="1020" y="2931"/>
              <a:ext cx="90" cy="91"/>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grpSp>
      <p:sp>
        <p:nvSpPr>
          <p:cNvPr id="20510" name="Oval 30"/>
          <p:cNvSpPr>
            <a:spLocks noChangeArrowheads="1"/>
          </p:cNvSpPr>
          <p:nvPr/>
        </p:nvSpPr>
        <p:spPr bwMode="auto">
          <a:xfrm>
            <a:off x="5795963" y="2635250"/>
            <a:ext cx="142875" cy="144463"/>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1" name="Oval 31"/>
          <p:cNvSpPr>
            <a:spLocks noChangeArrowheads="1"/>
          </p:cNvSpPr>
          <p:nvPr/>
        </p:nvSpPr>
        <p:spPr bwMode="auto">
          <a:xfrm>
            <a:off x="5867400" y="2563813"/>
            <a:ext cx="142875" cy="144462"/>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2" name="Text Box 32"/>
          <p:cNvSpPr txBox="1">
            <a:spLocks noChangeArrowheads="1"/>
          </p:cNvSpPr>
          <p:nvPr/>
        </p:nvSpPr>
        <p:spPr bwMode="auto">
          <a:xfrm>
            <a:off x="6227763" y="2132013"/>
            <a:ext cx="504825" cy="579437"/>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en-US" sz="3200">
                <a:ea typeface="Times New Roman" pitchFamily="18" charset="0"/>
                <a:cs typeface="Times New Roman" pitchFamily="18" charset="0"/>
              </a:rPr>
              <a:t>»  </a:t>
            </a:r>
          </a:p>
        </p:txBody>
      </p:sp>
      <p:sp>
        <p:nvSpPr>
          <p:cNvPr id="20513" name="Oval 33"/>
          <p:cNvSpPr>
            <a:spLocks noChangeArrowheads="1"/>
          </p:cNvSpPr>
          <p:nvPr/>
        </p:nvSpPr>
        <p:spPr bwMode="auto">
          <a:xfrm>
            <a:off x="7235825" y="2205038"/>
            <a:ext cx="142875" cy="144462"/>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4" name="Oval 34"/>
          <p:cNvSpPr>
            <a:spLocks noChangeArrowheads="1"/>
          </p:cNvSpPr>
          <p:nvPr/>
        </p:nvSpPr>
        <p:spPr bwMode="auto">
          <a:xfrm>
            <a:off x="7235825" y="2060575"/>
            <a:ext cx="142875" cy="144463"/>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5" name="Oval 35"/>
          <p:cNvSpPr>
            <a:spLocks noChangeArrowheads="1"/>
          </p:cNvSpPr>
          <p:nvPr/>
        </p:nvSpPr>
        <p:spPr bwMode="auto">
          <a:xfrm>
            <a:off x="7021513" y="2060575"/>
            <a:ext cx="142875" cy="144463"/>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6" name="Oval 36"/>
          <p:cNvSpPr>
            <a:spLocks noChangeArrowheads="1"/>
          </p:cNvSpPr>
          <p:nvPr/>
        </p:nvSpPr>
        <p:spPr bwMode="auto">
          <a:xfrm>
            <a:off x="7019925" y="2203450"/>
            <a:ext cx="142875" cy="144463"/>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7" name="Oval 37"/>
          <p:cNvSpPr>
            <a:spLocks noChangeArrowheads="1"/>
          </p:cNvSpPr>
          <p:nvPr/>
        </p:nvSpPr>
        <p:spPr bwMode="auto">
          <a:xfrm>
            <a:off x="7164388" y="2205038"/>
            <a:ext cx="142875" cy="144462"/>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8" name="Oval 38"/>
          <p:cNvSpPr>
            <a:spLocks noChangeArrowheads="1"/>
          </p:cNvSpPr>
          <p:nvPr/>
        </p:nvSpPr>
        <p:spPr bwMode="auto">
          <a:xfrm>
            <a:off x="7164388" y="2060575"/>
            <a:ext cx="142875" cy="144463"/>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19" name="Oval 39"/>
          <p:cNvSpPr>
            <a:spLocks noChangeArrowheads="1"/>
          </p:cNvSpPr>
          <p:nvPr/>
        </p:nvSpPr>
        <p:spPr bwMode="auto">
          <a:xfrm>
            <a:off x="7091363" y="2132013"/>
            <a:ext cx="142875" cy="144462"/>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20" name="Oval 40"/>
          <p:cNvSpPr>
            <a:spLocks noChangeArrowheads="1"/>
          </p:cNvSpPr>
          <p:nvPr/>
        </p:nvSpPr>
        <p:spPr bwMode="auto">
          <a:xfrm>
            <a:off x="7164388" y="2132013"/>
            <a:ext cx="142875" cy="144462"/>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21" name="Oval 41"/>
          <p:cNvSpPr>
            <a:spLocks noChangeArrowheads="1"/>
          </p:cNvSpPr>
          <p:nvPr/>
        </p:nvSpPr>
        <p:spPr bwMode="auto">
          <a:xfrm>
            <a:off x="7164388" y="2565400"/>
            <a:ext cx="142875" cy="144463"/>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22" name="Oval 42"/>
          <p:cNvSpPr>
            <a:spLocks noChangeArrowheads="1"/>
          </p:cNvSpPr>
          <p:nvPr/>
        </p:nvSpPr>
        <p:spPr bwMode="auto">
          <a:xfrm>
            <a:off x="7162800" y="2636838"/>
            <a:ext cx="142875" cy="144462"/>
          </a:xfrm>
          <a:prstGeom prst="ellipse">
            <a:avLst/>
          </a:prstGeom>
          <a:solidFill>
            <a:srgbClr val="FF0000"/>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23" name="Oval 43"/>
          <p:cNvSpPr>
            <a:spLocks noChangeArrowheads="1"/>
          </p:cNvSpPr>
          <p:nvPr/>
        </p:nvSpPr>
        <p:spPr bwMode="auto">
          <a:xfrm>
            <a:off x="7235825" y="2636838"/>
            <a:ext cx="142875" cy="144462"/>
          </a:xfrm>
          <a:prstGeom prst="ellipse">
            <a:avLst/>
          </a:prstGeom>
          <a:solidFill>
            <a:schemeClr val="accent2"/>
          </a:solidFill>
          <a:ln w="3175">
            <a:solidFill>
              <a:schemeClr val="tx1"/>
            </a:solidFill>
            <a:round/>
            <a:headEnd/>
            <a:tailEnd/>
          </a:ln>
          <a:effectLst/>
        </p:spPr>
        <p:txBody>
          <a:bodyPr wrap="none" anchor="ctr">
            <a:prstTxWarp prst="textNoShape">
              <a:avLst/>
            </a:prstTxWarp>
            <a:spAutoFit/>
          </a:bodyPr>
          <a:lstStyle/>
          <a:p>
            <a:endParaRPr lang="en-US"/>
          </a:p>
        </p:txBody>
      </p:sp>
      <p:sp>
        <p:nvSpPr>
          <p:cNvPr id="20524" name="Line 44"/>
          <p:cNvSpPr>
            <a:spLocks noChangeShapeType="1"/>
          </p:cNvSpPr>
          <p:nvPr/>
        </p:nvSpPr>
        <p:spPr bwMode="auto">
          <a:xfrm flipV="1">
            <a:off x="7523163" y="2132013"/>
            <a:ext cx="504825" cy="71437"/>
          </a:xfrm>
          <a:prstGeom prst="line">
            <a:avLst/>
          </a:prstGeom>
          <a:noFill/>
          <a:ln w="28575">
            <a:solidFill>
              <a:schemeClr val="tx1"/>
            </a:solidFill>
            <a:round/>
            <a:headEnd/>
            <a:tailEnd type="triangle" w="med" len="med"/>
          </a:ln>
          <a:effectLst/>
        </p:spPr>
        <p:txBody>
          <a:bodyPr>
            <a:prstTxWarp prst="textNoShape">
              <a:avLst/>
            </a:prstTxWarp>
            <a:spAutoFit/>
          </a:bodyPr>
          <a:lstStyle/>
          <a:p>
            <a:endParaRPr lang="en-US"/>
          </a:p>
        </p:txBody>
      </p:sp>
      <p:sp>
        <p:nvSpPr>
          <p:cNvPr id="20525" name="Line 45"/>
          <p:cNvSpPr>
            <a:spLocks noChangeShapeType="1"/>
          </p:cNvSpPr>
          <p:nvPr/>
        </p:nvSpPr>
        <p:spPr bwMode="auto">
          <a:xfrm>
            <a:off x="7378700" y="2779713"/>
            <a:ext cx="504825" cy="288925"/>
          </a:xfrm>
          <a:prstGeom prst="line">
            <a:avLst/>
          </a:prstGeom>
          <a:noFill/>
          <a:ln w="28575">
            <a:solidFill>
              <a:schemeClr val="tx1"/>
            </a:solidFill>
            <a:round/>
            <a:headEnd/>
            <a:tailEnd type="triangle" w="med" len="med"/>
          </a:ln>
          <a:effectLst/>
        </p:spPr>
        <p:txBody>
          <a:bodyPr>
            <a:prstTxWarp prst="textNoShape">
              <a:avLst/>
            </a:prstTxWarp>
            <a:spAutoFit/>
          </a:bodyPr>
          <a:lstStyle/>
          <a:p>
            <a:endParaRPr lang="en-US"/>
          </a:p>
        </p:txBody>
      </p:sp>
      <p:sp>
        <p:nvSpPr>
          <p:cNvPr id="20526" name="Text Box 46"/>
          <p:cNvSpPr txBox="1">
            <a:spLocks noChangeArrowheads="1"/>
          </p:cNvSpPr>
          <p:nvPr/>
        </p:nvSpPr>
        <p:spPr bwMode="auto">
          <a:xfrm>
            <a:off x="6875463" y="1628775"/>
            <a:ext cx="576262" cy="396875"/>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2000" baseline="30000"/>
              <a:t>8</a:t>
            </a:r>
            <a:r>
              <a:rPr lang="da-DK" sz="2000"/>
              <a:t>Li</a:t>
            </a:r>
          </a:p>
        </p:txBody>
      </p:sp>
      <p:sp>
        <p:nvSpPr>
          <p:cNvPr id="20527" name="Text Box 47"/>
          <p:cNvSpPr txBox="1">
            <a:spLocks noChangeArrowheads="1"/>
          </p:cNvSpPr>
          <p:nvPr/>
        </p:nvSpPr>
        <p:spPr bwMode="auto">
          <a:xfrm>
            <a:off x="7018338" y="2708275"/>
            <a:ext cx="504825" cy="396875"/>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2000"/>
              <a:t>t</a:t>
            </a:r>
          </a:p>
        </p:txBody>
      </p:sp>
      <p:sp>
        <p:nvSpPr>
          <p:cNvPr id="20528" name="Rectangle 48"/>
          <p:cNvSpPr>
            <a:spLocks noChangeArrowheads="1"/>
          </p:cNvSpPr>
          <p:nvPr/>
        </p:nvSpPr>
        <p:spPr bwMode="auto">
          <a:xfrm rot="2100000">
            <a:off x="8099425" y="2852738"/>
            <a:ext cx="73025" cy="790575"/>
          </a:xfrm>
          <a:prstGeom prst="rect">
            <a:avLst/>
          </a:prstGeom>
          <a:solidFill>
            <a:schemeClr val="bg2"/>
          </a:solidFill>
          <a:ln w="9525">
            <a:solidFill>
              <a:schemeClr val="tx1"/>
            </a:solidFill>
            <a:miter lim="800000"/>
            <a:headEnd/>
            <a:tailEnd/>
          </a:ln>
          <a:effectLst/>
        </p:spPr>
        <p:txBody>
          <a:bodyPr anchor="ctr">
            <a:prstTxWarp prst="textNoShape">
              <a:avLst/>
            </a:prstTxWarp>
            <a:spAutoFit/>
          </a:bodyPr>
          <a:lstStyle/>
          <a:p>
            <a:endParaRPr lang="en-US"/>
          </a:p>
        </p:txBody>
      </p:sp>
      <p:sp>
        <p:nvSpPr>
          <p:cNvPr id="20529" name="Text Box 49"/>
          <p:cNvSpPr txBox="1">
            <a:spLocks noChangeArrowheads="1"/>
          </p:cNvSpPr>
          <p:nvPr/>
        </p:nvSpPr>
        <p:spPr bwMode="auto">
          <a:xfrm rot="18204448">
            <a:off x="7660481" y="3132932"/>
            <a:ext cx="1150937" cy="304800"/>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1400"/>
              <a:t>Detector</a:t>
            </a:r>
          </a:p>
        </p:txBody>
      </p:sp>
      <p:sp>
        <p:nvSpPr>
          <p:cNvPr id="20530" name="Text Box 50"/>
          <p:cNvSpPr txBox="1">
            <a:spLocks noChangeArrowheads="1"/>
          </p:cNvSpPr>
          <p:nvPr/>
        </p:nvSpPr>
        <p:spPr bwMode="auto">
          <a:xfrm>
            <a:off x="250825" y="1700213"/>
            <a:ext cx="3097213" cy="1006475"/>
          </a:xfrm>
          <a:prstGeom prst="rect">
            <a:avLst/>
          </a:prstGeom>
          <a:noFill/>
          <a:ln w="9525">
            <a:no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2000"/>
              <a:t>Example of neutron transfer from </a:t>
            </a:r>
            <a:r>
              <a:rPr lang="da-DK" sz="2000" baseline="30000"/>
              <a:t>9</a:t>
            </a:r>
            <a:r>
              <a:rPr lang="da-DK" sz="2000"/>
              <a:t>Li to a deuteron – forming a triton</a:t>
            </a:r>
          </a:p>
        </p:txBody>
      </p:sp>
      <p:pic>
        <p:nvPicPr>
          <p:cNvPr id="20531" name="Picture 51"/>
          <p:cNvPicPr>
            <a:picLocks noChangeAspect="1" noChangeArrowheads="1"/>
          </p:cNvPicPr>
          <p:nvPr/>
        </p:nvPicPr>
        <p:blipFill>
          <a:blip r:embed="rId2"/>
          <a:srcRect/>
          <a:stretch>
            <a:fillRect/>
          </a:stretch>
        </p:blipFill>
        <p:spPr bwMode="auto">
          <a:xfrm>
            <a:off x="395288" y="2852738"/>
            <a:ext cx="2774950" cy="2554287"/>
          </a:xfrm>
          <a:prstGeom prst="rect">
            <a:avLst/>
          </a:prstGeom>
          <a:noFill/>
          <a:ln w="9525">
            <a:solidFill>
              <a:schemeClr val="tx1"/>
            </a:solidFill>
            <a:miter lim="800000"/>
            <a:headEnd/>
            <a:tailEnd/>
          </a:ln>
          <a:effectLst/>
        </p:spPr>
      </p:pic>
      <p:pic>
        <p:nvPicPr>
          <p:cNvPr id="20532" name="Picture 52"/>
          <p:cNvPicPr>
            <a:picLocks noChangeAspect="1" noChangeArrowheads="1"/>
          </p:cNvPicPr>
          <p:nvPr/>
        </p:nvPicPr>
        <p:blipFill>
          <a:blip r:embed="rId3"/>
          <a:srcRect/>
          <a:stretch>
            <a:fillRect/>
          </a:stretch>
        </p:blipFill>
        <p:spPr bwMode="auto">
          <a:xfrm>
            <a:off x="2411413" y="4437063"/>
            <a:ext cx="2314575" cy="2019300"/>
          </a:xfrm>
          <a:prstGeom prst="rect">
            <a:avLst/>
          </a:prstGeom>
          <a:noFill/>
          <a:ln w="9525">
            <a:solidFill>
              <a:schemeClr val="tx1"/>
            </a:solidFill>
            <a:miter lim="800000"/>
            <a:headEnd/>
            <a:tailEnd/>
          </a:ln>
          <a:effectLst/>
        </p:spPr>
      </p:pic>
      <p:sp>
        <p:nvSpPr>
          <p:cNvPr id="20533" name="Text Box 53"/>
          <p:cNvSpPr txBox="1">
            <a:spLocks noChangeArrowheads="1"/>
          </p:cNvSpPr>
          <p:nvPr/>
        </p:nvSpPr>
        <p:spPr bwMode="auto">
          <a:xfrm>
            <a:off x="3059113" y="4627563"/>
            <a:ext cx="1366837" cy="314325"/>
          </a:xfrm>
          <a:prstGeom prst="rect">
            <a:avLst/>
          </a:prstGeom>
          <a:solidFill>
            <a:srgbClr val="FF9900"/>
          </a:solidFill>
          <a:ln w="9525">
            <a:solidFill>
              <a:schemeClr val="tx1"/>
            </a:solid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1400" baseline="30000"/>
              <a:t>9</a:t>
            </a:r>
            <a:r>
              <a:rPr lang="da-DK" sz="1400"/>
              <a:t>Li+</a:t>
            </a:r>
            <a:r>
              <a:rPr lang="da-DK" sz="1400" baseline="30000"/>
              <a:t>2</a:t>
            </a:r>
            <a:r>
              <a:rPr lang="da-DK" sz="1400"/>
              <a:t>H</a:t>
            </a:r>
            <a:r>
              <a:rPr lang="da-DK" sz="1400">
                <a:ea typeface="Times New Roman" pitchFamily="18" charset="0"/>
                <a:cs typeface="Times New Roman" pitchFamily="18" charset="0"/>
              </a:rPr>
              <a:t>→</a:t>
            </a:r>
            <a:r>
              <a:rPr lang="da-DK" sz="1400" baseline="30000"/>
              <a:t>8</a:t>
            </a:r>
            <a:r>
              <a:rPr lang="da-DK" sz="1400"/>
              <a:t>Li+t</a:t>
            </a:r>
          </a:p>
        </p:txBody>
      </p:sp>
      <p:sp>
        <p:nvSpPr>
          <p:cNvPr id="20534" name="Text Box 54"/>
          <p:cNvSpPr txBox="1">
            <a:spLocks noChangeArrowheads="1"/>
          </p:cNvSpPr>
          <p:nvPr/>
        </p:nvSpPr>
        <p:spPr bwMode="auto">
          <a:xfrm>
            <a:off x="1692275" y="3068638"/>
            <a:ext cx="1079500" cy="314325"/>
          </a:xfrm>
          <a:prstGeom prst="rect">
            <a:avLst/>
          </a:prstGeom>
          <a:solidFill>
            <a:srgbClr val="FF9900"/>
          </a:solidFill>
          <a:ln w="9525">
            <a:solidFill>
              <a:schemeClr val="tx1"/>
            </a:solid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1400" baseline="30000"/>
              <a:t>9</a:t>
            </a:r>
            <a:r>
              <a:rPr lang="da-DK" sz="1400"/>
              <a:t>Li+</a:t>
            </a:r>
            <a:r>
              <a:rPr lang="da-DK" sz="1400" baseline="30000"/>
              <a:t>2</a:t>
            </a:r>
            <a:r>
              <a:rPr lang="da-DK" sz="1400"/>
              <a:t>H → ?</a:t>
            </a:r>
          </a:p>
        </p:txBody>
      </p:sp>
      <p:pic>
        <p:nvPicPr>
          <p:cNvPr id="20537" name="Picture 57"/>
          <p:cNvPicPr>
            <a:picLocks noChangeAspect="1" noChangeArrowheads="1"/>
          </p:cNvPicPr>
          <p:nvPr/>
        </p:nvPicPr>
        <p:blipFill>
          <a:blip r:embed="rId4"/>
          <a:srcRect/>
          <a:stretch>
            <a:fillRect/>
          </a:stretch>
        </p:blipFill>
        <p:spPr bwMode="auto">
          <a:xfrm>
            <a:off x="4643438" y="3717925"/>
            <a:ext cx="4010025" cy="1943100"/>
          </a:xfrm>
          <a:prstGeom prst="rect">
            <a:avLst/>
          </a:prstGeom>
          <a:noFill/>
          <a:ln w="9525">
            <a:solidFill>
              <a:schemeClr val="tx1"/>
            </a:solidFill>
            <a:miter lim="800000"/>
            <a:headEnd/>
            <a:tailEnd/>
          </a:ln>
          <a:effectLst/>
        </p:spPr>
      </p:pic>
      <p:sp>
        <p:nvSpPr>
          <p:cNvPr id="20535" name="Text Box 55"/>
          <p:cNvSpPr txBox="1">
            <a:spLocks noChangeArrowheads="1"/>
          </p:cNvSpPr>
          <p:nvPr/>
        </p:nvSpPr>
        <p:spPr bwMode="auto">
          <a:xfrm>
            <a:off x="7235825" y="3835400"/>
            <a:ext cx="1366838" cy="314325"/>
          </a:xfrm>
          <a:prstGeom prst="rect">
            <a:avLst/>
          </a:prstGeom>
          <a:solidFill>
            <a:srgbClr val="FF9900"/>
          </a:solidFill>
          <a:ln w="9525">
            <a:solidFill>
              <a:schemeClr val="tx1"/>
            </a:solidFill>
            <a:miter lim="800000"/>
            <a:headEnd/>
            <a:tailEnd/>
          </a:ln>
          <a:effectLst/>
        </p:spPr>
        <p:txBody>
          <a:bodyPr>
            <a:prstTxWarp prst="textNoShape">
              <a:avLst/>
            </a:prstTxWarp>
            <a:spAutoFit/>
          </a:bodyPr>
          <a:lstStyle/>
          <a:p>
            <a:pPr algn="ctr">
              <a:spcBef>
                <a:spcPct val="50000"/>
              </a:spcBef>
              <a:buFont typeface="Wingdings" pitchFamily="18" charset="2"/>
              <a:buNone/>
            </a:pPr>
            <a:r>
              <a:rPr lang="da-DK" sz="1400" baseline="30000"/>
              <a:t>9</a:t>
            </a:r>
            <a:r>
              <a:rPr lang="da-DK" sz="1400"/>
              <a:t>Li+</a:t>
            </a:r>
            <a:r>
              <a:rPr lang="da-DK" sz="1400" baseline="30000"/>
              <a:t>2</a:t>
            </a:r>
            <a:r>
              <a:rPr lang="da-DK" sz="1400"/>
              <a:t>H</a:t>
            </a:r>
            <a:r>
              <a:rPr lang="da-DK" sz="1400">
                <a:ea typeface="Times New Roman" pitchFamily="18" charset="0"/>
                <a:cs typeface="Times New Roman" pitchFamily="18" charset="0"/>
              </a:rPr>
              <a:t>→</a:t>
            </a:r>
            <a:r>
              <a:rPr lang="da-DK" sz="1400" baseline="30000"/>
              <a:t>8</a:t>
            </a:r>
            <a:r>
              <a:rPr lang="da-DK" sz="1400"/>
              <a:t>Li+t</a:t>
            </a:r>
          </a:p>
        </p:txBody>
      </p:sp>
      <p:sp>
        <p:nvSpPr>
          <p:cNvPr id="20538" name="Text Box 58"/>
          <p:cNvSpPr txBox="1">
            <a:spLocks noChangeArrowheads="1"/>
          </p:cNvSpPr>
          <p:nvPr/>
        </p:nvSpPr>
        <p:spPr bwMode="auto">
          <a:xfrm>
            <a:off x="4992688" y="6076950"/>
            <a:ext cx="3549482" cy="307777"/>
          </a:xfrm>
          <a:prstGeom prst="rect">
            <a:avLst/>
          </a:prstGeom>
          <a:noFill/>
          <a:ln w="9525">
            <a:noFill/>
            <a:miter lim="800000"/>
            <a:headEnd/>
            <a:tailEnd/>
          </a:ln>
          <a:effectLst/>
        </p:spPr>
        <p:txBody>
          <a:bodyPr wrap="none">
            <a:prstTxWarp prst="textNoShape">
              <a:avLst/>
            </a:prstTxWarp>
            <a:spAutoFit/>
          </a:bodyPr>
          <a:lstStyle/>
          <a:p>
            <a:r>
              <a:rPr lang="en-US" sz="1400" dirty="0" err="1"/>
              <a:t>H.B.Jeppesen</a:t>
            </a:r>
            <a:r>
              <a:rPr lang="en-US" sz="1400" dirty="0"/>
              <a:t> </a:t>
            </a:r>
            <a:r>
              <a:rPr lang="en-US" sz="1400" i="1" dirty="0"/>
              <a:t>et al.</a:t>
            </a:r>
            <a:r>
              <a:rPr lang="en-US" sz="1400" dirty="0" smtClean="0"/>
              <a:t> Phys</a:t>
            </a:r>
            <a:r>
              <a:rPr lang="en-US" sz="1400" dirty="0"/>
              <a:t>. </a:t>
            </a:r>
            <a:r>
              <a:rPr lang="en-US" sz="1400" dirty="0" err="1"/>
              <a:t>Lett</a:t>
            </a:r>
            <a:r>
              <a:rPr lang="en-US" sz="1400" dirty="0"/>
              <a:t>. </a:t>
            </a:r>
            <a:r>
              <a:rPr lang="en-US" sz="1400" b="1" dirty="0" smtClean="0"/>
              <a:t>B635 </a:t>
            </a:r>
            <a:r>
              <a:rPr lang="en-US" sz="1400" dirty="0" smtClean="0"/>
              <a:t>(2006) 17.</a:t>
            </a:r>
            <a:endParaRPr lang="en-US" sz="1400" b="1" dirty="0"/>
          </a:p>
        </p:txBody>
      </p:sp>
      <p:sp>
        <p:nvSpPr>
          <p:cNvPr id="20539" name="Text Box 59"/>
          <p:cNvSpPr txBox="1">
            <a:spLocks noChangeArrowheads="1"/>
          </p:cNvSpPr>
          <p:nvPr/>
        </p:nvSpPr>
        <p:spPr bwMode="auto">
          <a:xfrm>
            <a:off x="4981575" y="5734050"/>
            <a:ext cx="3694113" cy="304800"/>
          </a:xfrm>
          <a:prstGeom prst="rect">
            <a:avLst/>
          </a:prstGeom>
          <a:noFill/>
          <a:ln w="9525">
            <a:noFill/>
            <a:miter lim="800000"/>
            <a:headEnd/>
            <a:tailEnd/>
          </a:ln>
          <a:effectLst/>
        </p:spPr>
        <p:txBody>
          <a:bodyPr wrap="none">
            <a:prstTxWarp prst="textNoShape">
              <a:avLst/>
            </a:prstTxWarp>
            <a:spAutoFit/>
          </a:bodyPr>
          <a:lstStyle/>
          <a:p>
            <a:r>
              <a:rPr lang="en-US" sz="1400" dirty="0" err="1"/>
              <a:t>H.B.Jeppesen</a:t>
            </a:r>
            <a:r>
              <a:rPr lang="en-US" sz="1400" dirty="0"/>
              <a:t> </a:t>
            </a:r>
            <a:r>
              <a:rPr lang="en-US" sz="1400" i="1" dirty="0"/>
              <a:t>et al.</a:t>
            </a:r>
            <a:r>
              <a:rPr lang="en-US" sz="1400" dirty="0"/>
              <a:t> </a:t>
            </a:r>
            <a:r>
              <a:rPr lang="en-US" sz="1400" dirty="0" err="1"/>
              <a:t>Nucl</a:t>
            </a:r>
            <a:r>
              <a:rPr lang="en-US" sz="1400" dirty="0"/>
              <a:t>. phys. </a:t>
            </a:r>
            <a:r>
              <a:rPr lang="en-US" sz="1400" b="1" dirty="0"/>
              <a:t>A748</a:t>
            </a:r>
            <a:r>
              <a:rPr lang="en-US" sz="1400" dirty="0"/>
              <a:t> (2005) 374</a:t>
            </a:r>
            <a:endParaRPr lang="en-US" sz="1400" b="1" dirty="0"/>
          </a:p>
        </p:txBody>
      </p:sp>
      <p:sp>
        <p:nvSpPr>
          <p:cNvPr id="58" name="TextBox 57"/>
          <p:cNvSpPr txBox="1"/>
          <p:nvPr/>
        </p:nvSpPr>
        <p:spPr>
          <a:xfrm>
            <a:off x="76200" y="76200"/>
            <a:ext cx="699869" cy="369332"/>
          </a:xfrm>
          <a:prstGeom prst="rect">
            <a:avLst/>
          </a:prstGeom>
          <a:noFill/>
        </p:spPr>
        <p:txBody>
          <a:bodyPr wrap="none" rtlCol="0">
            <a:spAutoFit/>
          </a:bodyPr>
          <a:lstStyle/>
          <a:p>
            <a:r>
              <a:rPr lang="en-US" dirty="0" smtClean="0"/>
              <a:t>IS376</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baseline="30000" dirty="0"/>
              <a:t>9</a:t>
            </a:r>
            <a:r>
              <a:rPr lang="en-US" dirty="0"/>
              <a:t>Li+</a:t>
            </a:r>
            <a:r>
              <a:rPr lang="en-US" baseline="30000" dirty="0"/>
              <a:t>2</a:t>
            </a:r>
            <a:r>
              <a:rPr lang="en-US" dirty="0"/>
              <a:t>H→p+</a:t>
            </a:r>
            <a:r>
              <a:rPr lang="en-US" baseline="30000" dirty="0"/>
              <a:t>10</a:t>
            </a:r>
            <a:r>
              <a:rPr lang="en-US" dirty="0"/>
              <a:t>Li</a:t>
            </a:r>
            <a:r>
              <a:rPr lang="en-US" baseline="30000" dirty="0"/>
              <a:t>*</a:t>
            </a:r>
          </a:p>
        </p:txBody>
      </p:sp>
      <p:pic>
        <p:nvPicPr>
          <p:cNvPr id="19461" name="Picture 5"/>
          <p:cNvPicPr>
            <a:picLocks noChangeAspect="1" noChangeArrowheads="1"/>
          </p:cNvPicPr>
          <p:nvPr/>
        </p:nvPicPr>
        <p:blipFill>
          <a:blip r:embed="rId2"/>
          <a:srcRect/>
          <a:stretch>
            <a:fillRect/>
          </a:stretch>
        </p:blipFill>
        <p:spPr bwMode="auto">
          <a:xfrm>
            <a:off x="468313" y="1844675"/>
            <a:ext cx="3195637" cy="2682875"/>
          </a:xfrm>
          <a:prstGeom prst="rect">
            <a:avLst/>
          </a:prstGeom>
          <a:noFill/>
          <a:ln w="12700">
            <a:solidFill>
              <a:schemeClr val="tx1"/>
            </a:solidFill>
            <a:miter lim="800000"/>
            <a:headEnd/>
            <a:tailEnd/>
          </a:ln>
          <a:effectLst/>
        </p:spPr>
      </p:pic>
      <p:pic>
        <p:nvPicPr>
          <p:cNvPr id="19460" name="Picture 4"/>
          <p:cNvPicPr>
            <a:picLocks noChangeAspect="1" noChangeArrowheads="1"/>
          </p:cNvPicPr>
          <p:nvPr/>
        </p:nvPicPr>
        <p:blipFill>
          <a:blip r:embed="rId3"/>
          <a:srcRect/>
          <a:stretch>
            <a:fillRect/>
          </a:stretch>
        </p:blipFill>
        <p:spPr bwMode="auto">
          <a:xfrm>
            <a:off x="3203575" y="3213100"/>
            <a:ext cx="4824413" cy="2185988"/>
          </a:xfrm>
          <a:prstGeom prst="rect">
            <a:avLst/>
          </a:prstGeom>
          <a:noFill/>
          <a:ln w="12700">
            <a:solidFill>
              <a:schemeClr val="tx1"/>
            </a:solidFill>
            <a:miter lim="800000"/>
            <a:headEnd/>
            <a:tailEnd/>
          </a:ln>
          <a:effectLst/>
        </p:spPr>
      </p:pic>
      <p:sp>
        <p:nvSpPr>
          <p:cNvPr id="19464" name="Text Box 8"/>
          <p:cNvSpPr txBox="1">
            <a:spLocks noChangeArrowheads="1"/>
          </p:cNvSpPr>
          <p:nvPr/>
        </p:nvSpPr>
        <p:spPr bwMode="auto">
          <a:xfrm>
            <a:off x="4787900" y="1916113"/>
            <a:ext cx="1079500" cy="915987"/>
          </a:xfrm>
          <a:prstGeom prst="rect">
            <a:avLst/>
          </a:prstGeom>
          <a:noFill/>
          <a:ln w="19050">
            <a:noFill/>
            <a:miter lim="800000"/>
            <a:headEnd/>
            <a:tailEnd/>
          </a:ln>
          <a:effectLst/>
        </p:spPr>
        <p:txBody>
          <a:bodyPr>
            <a:prstTxWarp prst="textNoShape">
              <a:avLst/>
            </a:prstTxWarp>
            <a:spAutoFit/>
          </a:bodyPr>
          <a:lstStyle/>
          <a:p>
            <a:pPr algn="ctr">
              <a:spcBef>
                <a:spcPct val="50000"/>
              </a:spcBef>
            </a:pPr>
            <a:r>
              <a:rPr lang="en-US" baseline="30000"/>
              <a:t>9</a:t>
            </a:r>
            <a:r>
              <a:rPr lang="en-US"/>
              <a:t>Li+p elastic scattering</a:t>
            </a:r>
          </a:p>
        </p:txBody>
      </p:sp>
      <p:sp>
        <p:nvSpPr>
          <p:cNvPr id="19465" name="Text Box 9"/>
          <p:cNvSpPr txBox="1">
            <a:spLocks noChangeArrowheads="1"/>
          </p:cNvSpPr>
          <p:nvPr/>
        </p:nvSpPr>
        <p:spPr bwMode="auto">
          <a:xfrm>
            <a:off x="6804025" y="2198688"/>
            <a:ext cx="1871663" cy="366712"/>
          </a:xfrm>
          <a:prstGeom prst="rect">
            <a:avLst/>
          </a:prstGeom>
          <a:noFill/>
          <a:ln w="19050">
            <a:noFill/>
            <a:miter lim="800000"/>
            <a:headEnd/>
            <a:tailEnd/>
          </a:ln>
          <a:effectLst/>
        </p:spPr>
        <p:txBody>
          <a:bodyPr>
            <a:prstTxWarp prst="textNoShape">
              <a:avLst/>
            </a:prstTxWarp>
            <a:spAutoFit/>
          </a:bodyPr>
          <a:lstStyle/>
          <a:p>
            <a:pPr algn="ctr">
              <a:spcBef>
                <a:spcPct val="50000"/>
              </a:spcBef>
            </a:pPr>
            <a:r>
              <a:rPr lang="en-US" baseline="30000"/>
              <a:t>9</a:t>
            </a:r>
            <a:r>
              <a:rPr lang="en-US"/>
              <a:t>Li+</a:t>
            </a:r>
            <a:r>
              <a:rPr lang="en-US" baseline="30000"/>
              <a:t>2</a:t>
            </a:r>
            <a:r>
              <a:rPr lang="en-US"/>
              <a:t>H </a:t>
            </a:r>
            <a:r>
              <a:rPr lang="en-US">
                <a:solidFill>
                  <a:schemeClr val="tx2"/>
                </a:solidFill>
              </a:rPr>
              <a:t>→p+</a:t>
            </a:r>
            <a:r>
              <a:rPr lang="en-US" baseline="30000">
                <a:solidFill>
                  <a:schemeClr val="tx2"/>
                </a:solidFill>
              </a:rPr>
              <a:t>10</a:t>
            </a:r>
            <a:r>
              <a:rPr lang="en-US">
                <a:solidFill>
                  <a:schemeClr val="tx2"/>
                </a:solidFill>
              </a:rPr>
              <a:t>Li</a:t>
            </a:r>
            <a:r>
              <a:rPr lang="en-US" baseline="30000">
                <a:solidFill>
                  <a:schemeClr val="tx2"/>
                </a:solidFill>
              </a:rPr>
              <a:t>*</a:t>
            </a:r>
            <a:endParaRPr lang="en-US" baseline="30000"/>
          </a:p>
        </p:txBody>
      </p:sp>
      <p:sp>
        <p:nvSpPr>
          <p:cNvPr id="19466" name="Line 10"/>
          <p:cNvSpPr>
            <a:spLocks noChangeShapeType="1"/>
          </p:cNvSpPr>
          <p:nvPr/>
        </p:nvSpPr>
        <p:spPr bwMode="auto">
          <a:xfrm>
            <a:off x="5722938" y="2852738"/>
            <a:ext cx="1009650" cy="792162"/>
          </a:xfrm>
          <a:prstGeom prst="line">
            <a:avLst/>
          </a:prstGeom>
          <a:noFill/>
          <a:ln w="19050">
            <a:solidFill>
              <a:schemeClr val="accent2"/>
            </a:solidFill>
            <a:round/>
            <a:headEnd/>
            <a:tailEnd type="triangle" w="med" len="med"/>
          </a:ln>
          <a:effectLst/>
        </p:spPr>
        <p:txBody>
          <a:bodyPr>
            <a:prstTxWarp prst="textNoShape">
              <a:avLst/>
            </a:prstTxWarp>
          </a:bodyPr>
          <a:lstStyle/>
          <a:p>
            <a:endParaRPr lang="en-US"/>
          </a:p>
        </p:txBody>
      </p:sp>
      <p:sp>
        <p:nvSpPr>
          <p:cNvPr id="19467" name="Oval 11"/>
          <p:cNvSpPr>
            <a:spLocks noChangeArrowheads="1"/>
          </p:cNvSpPr>
          <p:nvPr/>
        </p:nvSpPr>
        <p:spPr bwMode="auto">
          <a:xfrm>
            <a:off x="4787900" y="1844675"/>
            <a:ext cx="1079500" cy="1223963"/>
          </a:xfrm>
          <a:prstGeom prst="ellipse">
            <a:avLst/>
          </a:prstGeom>
          <a:noFill/>
          <a:ln w="19050">
            <a:solidFill>
              <a:schemeClr val="accent2"/>
            </a:solidFill>
            <a:round/>
            <a:headEnd/>
            <a:tailEnd/>
          </a:ln>
          <a:effectLst/>
        </p:spPr>
        <p:txBody>
          <a:bodyPr wrap="none" anchor="ctr">
            <a:prstTxWarp prst="textNoShape">
              <a:avLst/>
            </a:prstTxWarp>
          </a:bodyPr>
          <a:lstStyle/>
          <a:p>
            <a:endParaRPr lang="en-US"/>
          </a:p>
        </p:txBody>
      </p:sp>
      <p:sp>
        <p:nvSpPr>
          <p:cNvPr id="19468" name="Oval 12"/>
          <p:cNvSpPr>
            <a:spLocks noChangeArrowheads="1"/>
          </p:cNvSpPr>
          <p:nvPr/>
        </p:nvSpPr>
        <p:spPr bwMode="auto">
          <a:xfrm>
            <a:off x="6877050" y="2060575"/>
            <a:ext cx="1727200" cy="647700"/>
          </a:xfrm>
          <a:prstGeom prst="ellipse">
            <a:avLst/>
          </a:prstGeom>
          <a:noFill/>
          <a:ln w="19050">
            <a:solidFill>
              <a:schemeClr val="accent2"/>
            </a:solidFill>
            <a:round/>
            <a:headEnd/>
            <a:tailEnd/>
          </a:ln>
          <a:effectLst/>
        </p:spPr>
        <p:txBody>
          <a:bodyPr wrap="none" anchor="ctr">
            <a:prstTxWarp prst="textNoShape">
              <a:avLst/>
            </a:prstTxWarp>
          </a:bodyPr>
          <a:lstStyle/>
          <a:p>
            <a:endParaRPr lang="en-US"/>
          </a:p>
        </p:txBody>
      </p:sp>
      <p:sp>
        <p:nvSpPr>
          <p:cNvPr id="19470" name="Line 14"/>
          <p:cNvSpPr>
            <a:spLocks noChangeShapeType="1"/>
          </p:cNvSpPr>
          <p:nvPr/>
        </p:nvSpPr>
        <p:spPr bwMode="auto">
          <a:xfrm flipH="1">
            <a:off x="7380288" y="2708275"/>
            <a:ext cx="360362" cy="792163"/>
          </a:xfrm>
          <a:prstGeom prst="line">
            <a:avLst/>
          </a:prstGeom>
          <a:noFill/>
          <a:ln w="19050">
            <a:solidFill>
              <a:schemeClr val="accent2"/>
            </a:solidFill>
            <a:round/>
            <a:headEnd/>
            <a:tailEnd type="triangle" w="med" len="med"/>
          </a:ln>
          <a:effectLst/>
        </p:spPr>
        <p:txBody>
          <a:bodyPr>
            <a:prstTxWarp prst="textNoShape">
              <a:avLst/>
            </a:prstTxWarp>
          </a:bodyPr>
          <a:lstStyle/>
          <a:p>
            <a:endParaRPr lang="en-US"/>
          </a:p>
        </p:txBody>
      </p:sp>
      <p:sp>
        <p:nvSpPr>
          <p:cNvPr id="19471" name="Text Box 15"/>
          <p:cNvSpPr txBox="1">
            <a:spLocks noChangeArrowheads="1"/>
          </p:cNvSpPr>
          <p:nvPr/>
        </p:nvSpPr>
        <p:spPr bwMode="auto">
          <a:xfrm>
            <a:off x="4140200" y="5588000"/>
            <a:ext cx="1223963" cy="641350"/>
          </a:xfrm>
          <a:prstGeom prst="rect">
            <a:avLst/>
          </a:prstGeom>
          <a:noFill/>
          <a:ln w="19050">
            <a:noFill/>
            <a:miter lim="800000"/>
            <a:headEnd/>
            <a:tailEnd/>
          </a:ln>
          <a:effectLst/>
        </p:spPr>
        <p:txBody>
          <a:bodyPr>
            <a:prstTxWarp prst="textNoShape">
              <a:avLst/>
            </a:prstTxWarp>
            <a:spAutoFit/>
          </a:bodyPr>
          <a:lstStyle/>
          <a:p>
            <a:pPr algn="ctr">
              <a:spcBef>
                <a:spcPct val="50000"/>
              </a:spcBef>
            </a:pPr>
            <a:r>
              <a:rPr lang="en-US" baseline="30000"/>
              <a:t>9</a:t>
            </a:r>
            <a:r>
              <a:rPr lang="en-US"/>
              <a:t>Li+</a:t>
            </a:r>
            <a:r>
              <a:rPr lang="en-US" baseline="30000"/>
              <a:t>12</a:t>
            </a:r>
            <a:r>
              <a:rPr lang="en-US"/>
              <a:t>C Compound</a:t>
            </a:r>
          </a:p>
        </p:txBody>
      </p:sp>
      <p:sp>
        <p:nvSpPr>
          <p:cNvPr id="19472" name="Line 16"/>
          <p:cNvSpPr>
            <a:spLocks noChangeShapeType="1"/>
          </p:cNvSpPr>
          <p:nvPr/>
        </p:nvSpPr>
        <p:spPr bwMode="auto">
          <a:xfrm flipV="1">
            <a:off x="5219700" y="4724400"/>
            <a:ext cx="431800" cy="936625"/>
          </a:xfrm>
          <a:prstGeom prst="line">
            <a:avLst/>
          </a:prstGeom>
          <a:noFill/>
          <a:ln w="19050">
            <a:solidFill>
              <a:schemeClr val="accent2"/>
            </a:solidFill>
            <a:round/>
            <a:headEnd/>
            <a:tailEnd type="triangle" w="med" len="med"/>
          </a:ln>
          <a:effectLst/>
        </p:spPr>
        <p:txBody>
          <a:bodyPr>
            <a:prstTxWarp prst="textNoShape">
              <a:avLst/>
            </a:prstTxWarp>
          </a:bodyPr>
          <a:lstStyle/>
          <a:p>
            <a:endParaRPr lang="en-US"/>
          </a:p>
        </p:txBody>
      </p:sp>
      <p:sp>
        <p:nvSpPr>
          <p:cNvPr id="19473" name="Oval 17"/>
          <p:cNvSpPr>
            <a:spLocks noChangeArrowheads="1"/>
          </p:cNvSpPr>
          <p:nvPr/>
        </p:nvSpPr>
        <p:spPr bwMode="auto">
          <a:xfrm>
            <a:off x="4140200" y="5516563"/>
            <a:ext cx="1223963" cy="863600"/>
          </a:xfrm>
          <a:prstGeom prst="ellipse">
            <a:avLst/>
          </a:prstGeom>
          <a:noFill/>
          <a:ln w="19050">
            <a:solidFill>
              <a:schemeClr val="accent2"/>
            </a:solidFill>
            <a:round/>
            <a:headEnd/>
            <a:tailEnd/>
          </a:ln>
          <a:effectLst/>
        </p:spPr>
        <p:txBody>
          <a:bodyPr wrap="none" anchor="ctr">
            <a:prstTxWarp prst="textNoShape">
              <a:avLst/>
            </a:prstTxWarp>
          </a:bodyPr>
          <a:lstStyle/>
          <a:p>
            <a:endParaRPr lang="en-US"/>
          </a:p>
        </p:txBody>
      </p:sp>
      <p:sp>
        <p:nvSpPr>
          <p:cNvPr id="19474" name="Text Box 18"/>
          <p:cNvSpPr txBox="1">
            <a:spLocks noChangeArrowheads="1"/>
          </p:cNvSpPr>
          <p:nvPr/>
        </p:nvSpPr>
        <p:spPr bwMode="auto">
          <a:xfrm>
            <a:off x="6877050" y="5516563"/>
            <a:ext cx="1295400" cy="641350"/>
          </a:xfrm>
          <a:prstGeom prst="rect">
            <a:avLst/>
          </a:prstGeom>
          <a:noFill/>
          <a:ln w="19050">
            <a:noFill/>
            <a:miter lim="800000"/>
            <a:headEnd/>
            <a:tailEnd/>
          </a:ln>
          <a:effectLst/>
        </p:spPr>
        <p:txBody>
          <a:bodyPr>
            <a:prstTxWarp prst="textNoShape">
              <a:avLst/>
            </a:prstTxWarp>
            <a:spAutoFit/>
          </a:bodyPr>
          <a:lstStyle/>
          <a:p>
            <a:pPr algn="ctr">
              <a:spcBef>
                <a:spcPct val="50000"/>
              </a:spcBef>
            </a:pPr>
            <a:r>
              <a:rPr lang="en-US"/>
              <a:t>Stable background</a:t>
            </a:r>
          </a:p>
        </p:txBody>
      </p:sp>
      <p:sp>
        <p:nvSpPr>
          <p:cNvPr id="19475" name="Line 19"/>
          <p:cNvSpPr>
            <a:spLocks noChangeShapeType="1"/>
          </p:cNvSpPr>
          <p:nvPr/>
        </p:nvSpPr>
        <p:spPr bwMode="auto">
          <a:xfrm flipH="1" flipV="1">
            <a:off x="6948488" y="4941888"/>
            <a:ext cx="576262" cy="576262"/>
          </a:xfrm>
          <a:prstGeom prst="line">
            <a:avLst/>
          </a:prstGeom>
          <a:noFill/>
          <a:ln w="19050">
            <a:solidFill>
              <a:srgbClr val="FF0000"/>
            </a:solidFill>
            <a:round/>
            <a:headEnd/>
            <a:tailEnd type="triangle" w="med" len="med"/>
          </a:ln>
          <a:effectLst/>
        </p:spPr>
        <p:txBody>
          <a:bodyPr>
            <a:prstTxWarp prst="textNoShape">
              <a:avLst/>
            </a:prstTxWarp>
          </a:bodyPr>
          <a:lstStyle/>
          <a:p>
            <a:endParaRPr lang="en-US"/>
          </a:p>
        </p:txBody>
      </p:sp>
      <p:sp>
        <p:nvSpPr>
          <p:cNvPr id="19476" name="Oval 20"/>
          <p:cNvSpPr>
            <a:spLocks noChangeArrowheads="1"/>
          </p:cNvSpPr>
          <p:nvPr/>
        </p:nvSpPr>
        <p:spPr bwMode="auto">
          <a:xfrm>
            <a:off x="6877050" y="5518150"/>
            <a:ext cx="1295400" cy="719138"/>
          </a:xfrm>
          <a:prstGeom prst="ellipse">
            <a:avLst/>
          </a:prstGeom>
          <a:noFill/>
          <a:ln w="19050">
            <a:solidFill>
              <a:srgbClr val="FF0000"/>
            </a:solidFill>
            <a:round/>
            <a:headEnd/>
            <a:tailEnd/>
          </a:ln>
          <a:effectLst/>
        </p:spPr>
        <p:txBody>
          <a:bodyPr wrap="none" anchor="ctr">
            <a:prstTxWarp prst="textNoShape">
              <a:avLst/>
            </a:prstTxWarp>
          </a:bodyPr>
          <a:lstStyle/>
          <a:p>
            <a:endParaRPr lang="en-US"/>
          </a:p>
        </p:txBody>
      </p:sp>
      <p:pic>
        <p:nvPicPr>
          <p:cNvPr id="17" name="Picture 6" descr="11Li_brit"/>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239000" y="0"/>
            <a:ext cx="1976120" cy="1976120"/>
          </a:xfrm>
          <a:prstGeom prst="rect">
            <a:avLst/>
          </a:prstGeom>
          <a:noFill/>
          <a:ln w="9525">
            <a:noFill/>
            <a:miter lim="800000"/>
            <a:headEnd/>
            <a:tailEnd/>
          </a:ln>
        </p:spPr>
      </p:pic>
      <p:sp>
        <p:nvSpPr>
          <p:cNvPr id="18" name="Text Box 58"/>
          <p:cNvSpPr txBox="1">
            <a:spLocks noChangeArrowheads="1"/>
          </p:cNvSpPr>
          <p:nvPr/>
        </p:nvSpPr>
        <p:spPr bwMode="auto">
          <a:xfrm>
            <a:off x="152400" y="6245423"/>
            <a:ext cx="3640477" cy="307777"/>
          </a:xfrm>
          <a:prstGeom prst="rect">
            <a:avLst/>
          </a:prstGeom>
          <a:noFill/>
          <a:ln w="9525">
            <a:noFill/>
            <a:miter lim="800000"/>
            <a:headEnd/>
            <a:tailEnd/>
          </a:ln>
          <a:effectLst/>
        </p:spPr>
        <p:txBody>
          <a:bodyPr wrap="none">
            <a:prstTxWarp prst="textNoShape">
              <a:avLst/>
            </a:prstTxWarp>
            <a:spAutoFit/>
          </a:bodyPr>
          <a:lstStyle/>
          <a:p>
            <a:r>
              <a:rPr lang="en-US" sz="1400" dirty="0" err="1"/>
              <a:t>H.B.Jeppesen</a:t>
            </a:r>
            <a:r>
              <a:rPr lang="en-US" sz="1400" dirty="0"/>
              <a:t> </a:t>
            </a:r>
            <a:r>
              <a:rPr lang="en-US" sz="1400" i="1" dirty="0"/>
              <a:t>et al.</a:t>
            </a:r>
            <a:r>
              <a:rPr lang="en-US" sz="1400" dirty="0" smtClean="0"/>
              <a:t> Phys</a:t>
            </a:r>
            <a:r>
              <a:rPr lang="en-US" sz="1400" dirty="0"/>
              <a:t>. </a:t>
            </a:r>
            <a:r>
              <a:rPr lang="en-US" sz="1400" dirty="0" err="1"/>
              <a:t>Lett</a:t>
            </a:r>
            <a:r>
              <a:rPr lang="en-US" sz="1400" dirty="0"/>
              <a:t>. </a:t>
            </a:r>
            <a:r>
              <a:rPr lang="en-US" sz="1400" b="1" dirty="0" smtClean="0"/>
              <a:t>B642 </a:t>
            </a:r>
            <a:r>
              <a:rPr lang="en-US" sz="1400" dirty="0" smtClean="0"/>
              <a:t>(2006) 449.</a:t>
            </a:r>
            <a:endParaRPr lang="en-US" sz="1400" b="1" dirty="0"/>
          </a:p>
        </p:txBody>
      </p:sp>
      <p:sp>
        <p:nvSpPr>
          <p:cNvPr id="20" name="TextBox 19"/>
          <p:cNvSpPr txBox="1"/>
          <p:nvPr/>
        </p:nvSpPr>
        <p:spPr>
          <a:xfrm>
            <a:off x="76200" y="76200"/>
            <a:ext cx="699869" cy="369332"/>
          </a:xfrm>
          <a:prstGeom prst="rect">
            <a:avLst/>
          </a:prstGeom>
          <a:noFill/>
        </p:spPr>
        <p:txBody>
          <a:bodyPr wrap="none" rtlCol="0">
            <a:spAutoFit/>
          </a:bodyPr>
          <a:lstStyle/>
          <a:p>
            <a:r>
              <a:rPr lang="en-US" dirty="0" smtClean="0"/>
              <a:t>IS376</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04800"/>
            <a:ext cx="8229600" cy="1143000"/>
          </a:xfrm>
        </p:spPr>
        <p:txBody>
          <a:bodyPr/>
          <a:lstStyle/>
          <a:p>
            <a:r>
              <a:rPr lang="en-US" dirty="0"/>
              <a:t>Comparison to theory</a:t>
            </a:r>
          </a:p>
        </p:txBody>
      </p:sp>
      <p:sp>
        <p:nvSpPr>
          <p:cNvPr id="21508" name="Text Box 4"/>
          <p:cNvSpPr txBox="1">
            <a:spLocks noChangeArrowheads="1"/>
          </p:cNvSpPr>
          <p:nvPr/>
        </p:nvSpPr>
        <p:spPr bwMode="auto">
          <a:xfrm>
            <a:off x="5224463" y="5334000"/>
            <a:ext cx="3384550" cy="1054100"/>
          </a:xfrm>
          <a:prstGeom prst="rect">
            <a:avLst/>
          </a:prstGeom>
          <a:solidFill>
            <a:schemeClr val="accent1"/>
          </a:solidFill>
          <a:ln w="9525">
            <a:noFill/>
            <a:miter lim="800000"/>
            <a:headEnd/>
            <a:tailEnd/>
          </a:ln>
          <a:effectLst/>
        </p:spPr>
        <p:txBody>
          <a:bodyPr>
            <a:prstTxWarp prst="textNoShape">
              <a:avLst/>
            </a:prstTxWarp>
            <a:spAutoFit/>
          </a:bodyPr>
          <a:lstStyle/>
          <a:p>
            <a:pPr>
              <a:spcBef>
                <a:spcPct val="50000"/>
              </a:spcBef>
            </a:pPr>
            <a:r>
              <a:rPr lang="en-US" b="1" dirty="0"/>
              <a:t>Conclusion:</a:t>
            </a:r>
          </a:p>
          <a:p>
            <a:pPr>
              <a:spcBef>
                <a:spcPct val="50000"/>
              </a:spcBef>
            </a:pPr>
            <a:r>
              <a:rPr lang="en-US" dirty="0"/>
              <a:t>Need </a:t>
            </a:r>
            <a:r>
              <a:rPr lang="en-US" i="1" dirty="0" err="1"/>
              <a:t>s</a:t>
            </a:r>
            <a:r>
              <a:rPr lang="en-US" dirty="0"/>
              <a:t>- and </a:t>
            </a:r>
            <a:r>
              <a:rPr lang="en-US" i="1" dirty="0" err="1"/>
              <a:t>p</a:t>
            </a:r>
            <a:r>
              <a:rPr lang="en-US" dirty="0"/>
              <a:t>-wave component to describe energy spectrum</a:t>
            </a:r>
          </a:p>
        </p:txBody>
      </p:sp>
      <p:pic>
        <p:nvPicPr>
          <p:cNvPr id="21509" name="Picture 5"/>
          <p:cNvPicPr>
            <a:picLocks noChangeAspect="1" noChangeArrowheads="1"/>
          </p:cNvPicPr>
          <p:nvPr/>
        </p:nvPicPr>
        <p:blipFill>
          <a:blip r:embed="rId2"/>
          <a:srcRect/>
          <a:stretch>
            <a:fillRect/>
          </a:stretch>
        </p:blipFill>
        <p:spPr bwMode="auto">
          <a:xfrm>
            <a:off x="5027612" y="2514600"/>
            <a:ext cx="3735388" cy="2590800"/>
          </a:xfrm>
          <a:prstGeom prst="rect">
            <a:avLst/>
          </a:prstGeom>
          <a:noFill/>
          <a:ln w="9525">
            <a:solidFill>
              <a:schemeClr val="tx1"/>
            </a:solidFill>
            <a:miter lim="800000"/>
            <a:headEnd/>
            <a:tailEnd/>
          </a:ln>
          <a:effectLst/>
        </p:spPr>
      </p:pic>
      <p:pic>
        <p:nvPicPr>
          <p:cNvPr id="21510" name="Picture 6"/>
          <p:cNvPicPr>
            <a:picLocks noChangeAspect="1" noChangeArrowheads="1"/>
          </p:cNvPicPr>
          <p:nvPr/>
        </p:nvPicPr>
        <p:blipFill>
          <a:blip r:embed="rId3"/>
          <a:srcRect/>
          <a:stretch>
            <a:fillRect/>
          </a:stretch>
        </p:blipFill>
        <p:spPr bwMode="auto">
          <a:xfrm>
            <a:off x="457200" y="4038600"/>
            <a:ext cx="4022725" cy="2716212"/>
          </a:xfrm>
          <a:prstGeom prst="rect">
            <a:avLst/>
          </a:prstGeom>
          <a:noFill/>
          <a:ln w="9525">
            <a:solidFill>
              <a:schemeClr val="tx1"/>
            </a:solidFill>
            <a:miter lim="800000"/>
            <a:headEnd/>
            <a:tailEnd/>
          </a:ln>
          <a:effectLst/>
        </p:spPr>
      </p:pic>
      <p:sp>
        <p:nvSpPr>
          <p:cNvPr id="21512" name="Text Box 8"/>
          <p:cNvSpPr txBox="1">
            <a:spLocks noChangeArrowheads="1"/>
          </p:cNvSpPr>
          <p:nvPr/>
        </p:nvSpPr>
        <p:spPr bwMode="auto">
          <a:xfrm>
            <a:off x="5467350" y="838200"/>
            <a:ext cx="3600450" cy="1615827"/>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t>CCBA calculations </a:t>
            </a:r>
          </a:p>
          <a:p>
            <a:pPr lvl="1">
              <a:spcBef>
                <a:spcPct val="50000"/>
              </a:spcBef>
              <a:buFontTx/>
              <a:buChar char="•"/>
            </a:pPr>
            <a:r>
              <a:rPr lang="en-US" dirty="0"/>
              <a:t>Performed by A.M. Moro</a:t>
            </a:r>
          </a:p>
          <a:p>
            <a:pPr lvl="1">
              <a:spcBef>
                <a:spcPct val="50000"/>
              </a:spcBef>
              <a:buFontTx/>
              <a:buChar char="•"/>
            </a:pPr>
            <a:r>
              <a:rPr lang="en-US" dirty="0"/>
              <a:t>Only potential-depth varied</a:t>
            </a:r>
            <a:r>
              <a:rPr lang="en-US" dirty="0" smtClean="0"/>
              <a:t> </a:t>
            </a:r>
          </a:p>
          <a:p>
            <a:pPr lvl="1">
              <a:spcBef>
                <a:spcPct val="50000"/>
              </a:spcBef>
            </a:pPr>
            <a:r>
              <a:rPr lang="en-US" dirty="0" smtClean="0"/>
              <a:t>(</a:t>
            </a:r>
            <a:r>
              <a:rPr lang="en-US" dirty="0"/>
              <a:t>2 free parameters)</a:t>
            </a:r>
          </a:p>
        </p:txBody>
      </p:sp>
      <p:sp>
        <p:nvSpPr>
          <p:cNvPr id="8" name="Text Box 58"/>
          <p:cNvSpPr txBox="1">
            <a:spLocks noChangeArrowheads="1"/>
          </p:cNvSpPr>
          <p:nvPr/>
        </p:nvSpPr>
        <p:spPr bwMode="auto">
          <a:xfrm>
            <a:off x="5503523" y="6477000"/>
            <a:ext cx="3640477" cy="307777"/>
          </a:xfrm>
          <a:prstGeom prst="rect">
            <a:avLst/>
          </a:prstGeom>
          <a:noFill/>
          <a:ln w="9525">
            <a:noFill/>
            <a:miter lim="800000"/>
            <a:headEnd/>
            <a:tailEnd/>
          </a:ln>
          <a:effectLst/>
        </p:spPr>
        <p:txBody>
          <a:bodyPr wrap="none">
            <a:prstTxWarp prst="textNoShape">
              <a:avLst/>
            </a:prstTxWarp>
            <a:spAutoFit/>
          </a:bodyPr>
          <a:lstStyle/>
          <a:p>
            <a:r>
              <a:rPr lang="en-US" sz="1400" dirty="0" err="1"/>
              <a:t>H.B.Jeppesen</a:t>
            </a:r>
            <a:r>
              <a:rPr lang="en-US" sz="1400" dirty="0"/>
              <a:t> </a:t>
            </a:r>
            <a:r>
              <a:rPr lang="en-US" sz="1400" i="1" dirty="0"/>
              <a:t>et al.</a:t>
            </a:r>
            <a:r>
              <a:rPr lang="en-US" sz="1400" dirty="0" smtClean="0"/>
              <a:t> Phys</a:t>
            </a:r>
            <a:r>
              <a:rPr lang="en-US" sz="1400" dirty="0"/>
              <a:t>. </a:t>
            </a:r>
            <a:r>
              <a:rPr lang="en-US" sz="1400" dirty="0" err="1"/>
              <a:t>Lett</a:t>
            </a:r>
            <a:r>
              <a:rPr lang="en-US" sz="1400" dirty="0"/>
              <a:t>. </a:t>
            </a:r>
            <a:r>
              <a:rPr lang="en-US" sz="1400" b="1" dirty="0" smtClean="0"/>
              <a:t>B642 </a:t>
            </a:r>
            <a:r>
              <a:rPr lang="en-US" sz="1400" dirty="0" smtClean="0"/>
              <a:t>(2006) 449.</a:t>
            </a:r>
            <a:endParaRPr lang="en-US" sz="1400" b="1" dirty="0"/>
          </a:p>
        </p:txBody>
      </p:sp>
      <p:pic>
        <p:nvPicPr>
          <p:cNvPr id="10" name="Picture 10"/>
          <p:cNvPicPr>
            <a:picLocks noChangeAspect="1" noChangeArrowheads="1"/>
          </p:cNvPicPr>
          <p:nvPr/>
        </p:nvPicPr>
        <p:blipFill>
          <a:blip r:embed="rId4"/>
          <a:srcRect/>
          <a:stretch>
            <a:fillRect/>
          </a:stretch>
        </p:blipFill>
        <p:spPr bwMode="auto">
          <a:xfrm>
            <a:off x="800100" y="828675"/>
            <a:ext cx="4076700" cy="2752725"/>
          </a:xfrm>
          <a:prstGeom prst="rect">
            <a:avLst/>
          </a:prstGeom>
          <a:noFill/>
          <a:ln w="9525">
            <a:noFill/>
            <a:miter lim="800000"/>
            <a:headEnd/>
            <a:tailEnd/>
          </a:ln>
          <a:effectLst/>
        </p:spPr>
      </p:pic>
      <p:sp>
        <p:nvSpPr>
          <p:cNvPr id="9" name="Rectangle 8"/>
          <p:cNvSpPr>
            <a:spLocks noChangeArrowheads="1"/>
          </p:cNvSpPr>
          <p:nvPr/>
        </p:nvSpPr>
        <p:spPr bwMode="auto">
          <a:xfrm>
            <a:off x="609600" y="3276600"/>
            <a:ext cx="4249738" cy="519113"/>
          </a:xfrm>
          <a:prstGeom prst="rect">
            <a:avLst/>
          </a:prstGeom>
          <a:noFill/>
          <a:ln w="9525">
            <a:noFill/>
            <a:miter lim="800000"/>
            <a:headEnd/>
            <a:tailEnd/>
          </a:ln>
          <a:effectLst/>
        </p:spPr>
        <p:txBody>
          <a:bodyPr wrap="none">
            <a:prstTxWarp prst="textNoShape">
              <a:avLst/>
            </a:prstTxWarp>
            <a:spAutoFit/>
          </a:bodyPr>
          <a:lstStyle/>
          <a:p>
            <a:r>
              <a:rPr lang="en-US" sz="2800" dirty="0">
                <a:latin typeface="Arial" pitchFamily="17" charset="0"/>
              </a:rPr>
              <a:t>3/2</a:t>
            </a:r>
            <a:r>
              <a:rPr lang="en-US" sz="2800" baseline="30000" dirty="0">
                <a:latin typeface="Arial" pitchFamily="17" charset="0"/>
              </a:rPr>
              <a:t>-</a:t>
            </a:r>
            <a:r>
              <a:rPr lang="en-US" sz="2800" dirty="0">
                <a:latin typeface="Arial" pitchFamily="17" charset="0"/>
              </a:rPr>
              <a:t> + </a:t>
            </a:r>
            <a:r>
              <a:rPr lang="en-US" sz="2800" dirty="0" err="1">
                <a:solidFill>
                  <a:srgbClr val="FF0000"/>
                </a:solidFill>
                <a:latin typeface="Arial" pitchFamily="17" charset="0"/>
              </a:rPr>
              <a:t>s</a:t>
            </a:r>
            <a:r>
              <a:rPr lang="en-US" sz="2800" dirty="0" err="1">
                <a:latin typeface="Arial" pitchFamily="17" charset="0"/>
              </a:rPr>
              <a:t>/</a:t>
            </a:r>
            <a:r>
              <a:rPr lang="en-US" sz="2800" dirty="0" err="1">
                <a:solidFill>
                  <a:srgbClr val="0000FF"/>
                </a:solidFill>
                <a:latin typeface="Arial" pitchFamily="17" charset="0"/>
              </a:rPr>
              <a:t>p</a:t>
            </a:r>
            <a:r>
              <a:rPr lang="en-US" sz="2800" dirty="0">
                <a:latin typeface="Arial" pitchFamily="17" charset="0"/>
              </a:rPr>
              <a:t> </a:t>
            </a:r>
            <a:r>
              <a:rPr lang="en-US" sz="2800" dirty="0" err="1">
                <a:latin typeface="Symbol" pitchFamily="17" charset="2"/>
                <a:sym typeface="Symbol" pitchFamily="17" charset="2"/>
              </a:rPr>
              <a:t></a:t>
            </a:r>
            <a:r>
              <a:rPr lang="en-US" sz="2800" dirty="0">
                <a:latin typeface="Arial" pitchFamily="17" charset="0"/>
              </a:rPr>
              <a:t> (</a:t>
            </a:r>
            <a:r>
              <a:rPr lang="en-US" sz="2800" dirty="0">
                <a:solidFill>
                  <a:srgbClr val="FF0000"/>
                </a:solidFill>
                <a:latin typeface="Arial" pitchFamily="17" charset="0"/>
              </a:rPr>
              <a:t>1</a:t>
            </a:r>
            <a:r>
              <a:rPr lang="en-US" sz="2800" baseline="30000" dirty="0">
                <a:solidFill>
                  <a:srgbClr val="FF0000"/>
                </a:solidFill>
                <a:latin typeface="Arial" pitchFamily="17" charset="0"/>
              </a:rPr>
              <a:t>-</a:t>
            </a:r>
            <a:r>
              <a:rPr lang="en-US" sz="2800" dirty="0">
                <a:latin typeface="Arial" pitchFamily="17" charset="0"/>
              </a:rPr>
              <a:t>, </a:t>
            </a:r>
            <a:r>
              <a:rPr lang="en-US" sz="2800" dirty="0">
                <a:solidFill>
                  <a:srgbClr val="FF0000"/>
                </a:solidFill>
                <a:latin typeface="Arial" pitchFamily="17" charset="0"/>
              </a:rPr>
              <a:t>2</a:t>
            </a:r>
            <a:r>
              <a:rPr lang="en-US" sz="2800" baseline="30000" dirty="0">
                <a:solidFill>
                  <a:srgbClr val="FF0000"/>
                </a:solidFill>
                <a:latin typeface="Arial" pitchFamily="17" charset="0"/>
              </a:rPr>
              <a:t>-</a:t>
            </a:r>
            <a:r>
              <a:rPr lang="en-US" sz="2800" dirty="0">
                <a:latin typeface="Arial" pitchFamily="17" charset="0"/>
              </a:rPr>
              <a:t>, </a:t>
            </a:r>
            <a:r>
              <a:rPr lang="en-US" sz="2800" dirty="0">
                <a:solidFill>
                  <a:srgbClr val="0000FF"/>
                </a:solidFill>
                <a:latin typeface="Arial" pitchFamily="17" charset="0"/>
              </a:rPr>
              <a:t>1</a:t>
            </a:r>
            <a:r>
              <a:rPr lang="en-US" sz="2800" baseline="30000" dirty="0">
                <a:solidFill>
                  <a:srgbClr val="0000FF"/>
                </a:solidFill>
                <a:latin typeface="Arial" pitchFamily="17" charset="0"/>
              </a:rPr>
              <a:t>+</a:t>
            </a:r>
            <a:r>
              <a:rPr lang="en-US" sz="2800" dirty="0">
                <a:solidFill>
                  <a:srgbClr val="0000FF"/>
                </a:solidFill>
                <a:latin typeface="Arial" pitchFamily="17" charset="0"/>
              </a:rPr>
              <a:t>, 2</a:t>
            </a:r>
            <a:r>
              <a:rPr lang="en-US" sz="2800" baseline="30000" dirty="0">
                <a:solidFill>
                  <a:srgbClr val="0000FF"/>
                </a:solidFill>
                <a:latin typeface="Arial" pitchFamily="17" charset="0"/>
              </a:rPr>
              <a:t>+</a:t>
            </a:r>
            <a:r>
              <a:rPr lang="en-US" sz="2800" dirty="0">
                <a:latin typeface="Arial" pitchFamily="17" charset="0"/>
              </a:rPr>
              <a:t>)</a:t>
            </a:r>
          </a:p>
        </p:txBody>
      </p:sp>
      <p:sp>
        <p:nvSpPr>
          <p:cNvPr id="11" name="TextBox 10"/>
          <p:cNvSpPr txBox="1"/>
          <p:nvPr/>
        </p:nvSpPr>
        <p:spPr>
          <a:xfrm>
            <a:off x="76200" y="76200"/>
            <a:ext cx="699869" cy="369332"/>
          </a:xfrm>
          <a:prstGeom prst="rect">
            <a:avLst/>
          </a:prstGeom>
          <a:noFill/>
        </p:spPr>
        <p:txBody>
          <a:bodyPr wrap="none" rtlCol="0">
            <a:spAutoFit/>
          </a:bodyPr>
          <a:lstStyle/>
          <a:p>
            <a:r>
              <a:rPr lang="en-US" dirty="0" smtClean="0"/>
              <a:t>IS376</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55650" y="274638"/>
            <a:ext cx="7397750" cy="1143000"/>
          </a:xfrm>
        </p:spPr>
        <p:txBody>
          <a:bodyPr>
            <a:normAutofit fontScale="90000"/>
          </a:bodyPr>
          <a:lstStyle/>
          <a:p>
            <a:r>
              <a:rPr lang="en-US" dirty="0" smtClean="0"/>
              <a:t>New Experimental developments </a:t>
            </a:r>
            <a:endParaRPr lang="en-US" dirty="0"/>
          </a:p>
        </p:txBody>
      </p:sp>
      <p:sp>
        <p:nvSpPr>
          <p:cNvPr id="15363" name="Rectangle 3"/>
          <p:cNvSpPr>
            <a:spLocks noGrp="1" noChangeArrowheads="1"/>
          </p:cNvSpPr>
          <p:nvPr>
            <p:ph type="body" idx="1"/>
          </p:nvPr>
        </p:nvSpPr>
        <p:spPr>
          <a:xfrm>
            <a:off x="395288" y="1628775"/>
            <a:ext cx="8229600" cy="4352925"/>
          </a:xfrm>
        </p:spPr>
        <p:txBody>
          <a:bodyPr/>
          <a:lstStyle/>
          <a:p>
            <a:r>
              <a:rPr lang="en-US" sz="2800" dirty="0" smtClean="0"/>
              <a:t>New </a:t>
            </a:r>
            <a:r>
              <a:rPr lang="en-US" sz="2800" dirty="0"/>
              <a:t>32×32 strip 60µm DSSSD + 1500µm Si-pad</a:t>
            </a:r>
          </a:p>
          <a:p>
            <a:pPr>
              <a:buFontTx/>
              <a:buNone/>
            </a:pPr>
            <a:endParaRPr lang="en-US" sz="2800" dirty="0"/>
          </a:p>
        </p:txBody>
      </p:sp>
      <p:pic>
        <p:nvPicPr>
          <p:cNvPr id="15365" name="Picture 5"/>
          <p:cNvPicPr>
            <a:picLocks noChangeAspect="1" noChangeArrowheads="1"/>
          </p:cNvPicPr>
          <p:nvPr/>
        </p:nvPicPr>
        <p:blipFill>
          <a:blip r:embed="rId3"/>
          <a:srcRect/>
          <a:stretch>
            <a:fillRect/>
          </a:stretch>
        </p:blipFill>
        <p:spPr bwMode="auto">
          <a:xfrm>
            <a:off x="4859338" y="4154488"/>
            <a:ext cx="4067175" cy="2227262"/>
          </a:xfrm>
          <a:prstGeom prst="rect">
            <a:avLst/>
          </a:prstGeom>
          <a:noFill/>
          <a:ln w="9525">
            <a:noFill/>
            <a:miter lim="800000"/>
            <a:headEnd/>
            <a:tailEnd/>
          </a:ln>
          <a:effectLst/>
        </p:spPr>
      </p:pic>
      <p:graphicFrame>
        <p:nvGraphicFramePr>
          <p:cNvPr id="68610" name="Object 2"/>
          <p:cNvGraphicFramePr>
            <a:graphicFrameLocks noChangeAspect="1"/>
          </p:cNvGraphicFramePr>
          <p:nvPr/>
        </p:nvGraphicFramePr>
        <p:xfrm>
          <a:off x="762000" y="2667000"/>
          <a:ext cx="4786951" cy="2371725"/>
        </p:xfrm>
        <a:graphic>
          <a:graphicData uri="http://schemas.openxmlformats.org/presentationml/2006/ole">
            <p:oleObj spid="_x0000_s68610" name="Image" r:id="rId4" imgW="6742857" imgH="3339683" progId="">
              <p:embed/>
            </p:oleObj>
          </a:graphicData>
        </a:graphic>
      </p:graphicFrame>
      <p:sp>
        <p:nvSpPr>
          <p:cNvPr id="6" name="TextBox 5"/>
          <p:cNvSpPr txBox="1"/>
          <p:nvPr/>
        </p:nvSpPr>
        <p:spPr>
          <a:xfrm>
            <a:off x="76200" y="76200"/>
            <a:ext cx="699869" cy="923330"/>
          </a:xfrm>
          <a:prstGeom prst="rect">
            <a:avLst/>
          </a:prstGeom>
          <a:noFill/>
        </p:spPr>
        <p:txBody>
          <a:bodyPr wrap="none" rtlCol="0">
            <a:spAutoFit/>
          </a:bodyPr>
          <a:lstStyle/>
          <a:p>
            <a:r>
              <a:rPr lang="en-US" dirty="0" smtClean="0"/>
              <a:t>IS376</a:t>
            </a:r>
          </a:p>
          <a:p>
            <a:r>
              <a:rPr lang="en-US" dirty="0" smtClean="0"/>
              <a:t>IS430</a:t>
            </a:r>
          </a:p>
          <a:p>
            <a:r>
              <a:rPr lang="en-US" dirty="0" smtClean="0"/>
              <a:t>IS446</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4213" y="0"/>
            <a:ext cx="7632700" cy="1143000"/>
          </a:xfrm>
        </p:spPr>
        <p:txBody>
          <a:bodyPr/>
          <a:lstStyle/>
          <a:p>
            <a:r>
              <a:rPr lang="en-US" baseline="30000" dirty="0"/>
              <a:t>11</a:t>
            </a:r>
            <a:r>
              <a:rPr lang="en-US" dirty="0"/>
              <a:t>Be+d/p @ 2.25 </a:t>
            </a:r>
            <a:r>
              <a:rPr lang="en-US" dirty="0" err="1"/>
              <a:t>MeV/u</a:t>
            </a:r>
            <a:endParaRPr lang="en-US" dirty="0"/>
          </a:p>
        </p:txBody>
      </p:sp>
      <p:pic>
        <p:nvPicPr>
          <p:cNvPr id="4102" name="Picture 6"/>
          <p:cNvPicPr>
            <a:picLocks noChangeAspect="1" noChangeArrowheads="1"/>
          </p:cNvPicPr>
          <p:nvPr/>
        </p:nvPicPr>
        <p:blipFill>
          <a:blip r:embed="rId2"/>
          <a:srcRect/>
          <a:stretch>
            <a:fillRect/>
          </a:stretch>
        </p:blipFill>
        <p:spPr bwMode="auto">
          <a:xfrm>
            <a:off x="684213" y="2816225"/>
            <a:ext cx="3600450" cy="3060700"/>
          </a:xfrm>
          <a:prstGeom prst="rect">
            <a:avLst/>
          </a:prstGeom>
          <a:noFill/>
          <a:ln w="9525">
            <a:solidFill>
              <a:schemeClr val="tx1"/>
            </a:solidFill>
            <a:miter lim="800000"/>
            <a:headEnd/>
            <a:tailEnd/>
          </a:ln>
          <a:effectLst/>
        </p:spPr>
      </p:pic>
      <p:pic>
        <p:nvPicPr>
          <p:cNvPr id="4103" name="Picture 7"/>
          <p:cNvPicPr>
            <a:picLocks noChangeAspect="1" noChangeArrowheads="1"/>
          </p:cNvPicPr>
          <p:nvPr/>
        </p:nvPicPr>
        <p:blipFill>
          <a:blip r:embed="rId3"/>
          <a:srcRect/>
          <a:stretch>
            <a:fillRect/>
          </a:stretch>
        </p:blipFill>
        <p:spPr bwMode="auto">
          <a:xfrm>
            <a:off x="4833938" y="2819400"/>
            <a:ext cx="3698875" cy="3057525"/>
          </a:xfrm>
          <a:prstGeom prst="rect">
            <a:avLst/>
          </a:prstGeom>
          <a:noFill/>
          <a:ln w="9525">
            <a:solidFill>
              <a:schemeClr val="tx1"/>
            </a:solidFill>
            <a:miter lim="800000"/>
            <a:headEnd/>
            <a:tailEnd/>
          </a:ln>
          <a:effectLst/>
        </p:spPr>
      </p:pic>
      <p:sp>
        <p:nvSpPr>
          <p:cNvPr id="4110" name="Text Box 14"/>
          <p:cNvSpPr txBox="1">
            <a:spLocks noChangeArrowheads="1"/>
          </p:cNvSpPr>
          <p:nvPr/>
        </p:nvSpPr>
        <p:spPr bwMode="auto">
          <a:xfrm>
            <a:off x="1619250" y="1700213"/>
            <a:ext cx="1295400" cy="4572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400" b="1" baseline="30000"/>
              <a:t>11</a:t>
            </a:r>
            <a:r>
              <a:rPr lang="en-US" sz="2400" b="1"/>
              <a:t>Be+d</a:t>
            </a:r>
          </a:p>
        </p:txBody>
      </p:sp>
      <p:sp>
        <p:nvSpPr>
          <p:cNvPr id="4111" name="Text Box 15"/>
          <p:cNvSpPr txBox="1">
            <a:spLocks noChangeArrowheads="1"/>
          </p:cNvSpPr>
          <p:nvPr/>
        </p:nvSpPr>
        <p:spPr bwMode="auto">
          <a:xfrm>
            <a:off x="6084888" y="1773238"/>
            <a:ext cx="1295400" cy="45720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400" b="1" baseline="30000"/>
              <a:t>11</a:t>
            </a:r>
            <a:r>
              <a:rPr lang="en-US" sz="2400" b="1"/>
              <a:t>Be+p</a:t>
            </a:r>
          </a:p>
        </p:txBody>
      </p:sp>
      <p:sp>
        <p:nvSpPr>
          <p:cNvPr id="4112" name="Text Box 16"/>
          <p:cNvSpPr txBox="1">
            <a:spLocks noChangeArrowheads="1"/>
          </p:cNvSpPr>
          <p:nvPr/>
        </p:nvSpPr>
        <p:spPr bwMode="auto">
          <a:xfrm>
            <a:off x="827088" y="2133600"/>
            <a:ext cx="3240087" cy="366713"/>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t>17</a:t>
            </a:r>
            <a:r>
              <a:rPr lang="en-US">
                <a:ea typeface="Times New Roman" pitchFamily="18" charset="0"/>
                <a:cs typeface="Times New Roman" pitchFamily="18" charset="0"/>
              </a:rPr>
              <a:t>µ</a:t>
            </a:r>
            <a:r>
              <a:rPr lang="en-US"/>
              <a:t>m deuterated polyethylene</a:t>
            </a:r>
          </a:p>
        </p:txBody>
      </p:sp>
      <p:sp>
        <p:nvSpPr>
          <p:cNvPr id="4113" name="Text Box 17"/>
          <p:cNvSpPr txBox="1">
            <a:spLocks noChangeArrowheads="1"/>
          </p:cNvSpPr>
          <p:nvPr/>
        </p:nvSpPr>
        <p:spPr bwMode="auto">
          <a:xfrm>
            <a:off x="5148263" y="2133600"/>
            <a:ext cx="3240087" cy="366713"/>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a:t>13</a:t>
            </a:r>
            <a:r>
              <a:rPr lang="en-US">
                <a:ea typeface="Times New Roman" pitchFamily="18" charset="0"/>
                <a:cs typeface="Times New Roman" pitchFamily="18" charset="0"/>
              </a:rPr>
              <a:t>µ</a:t>
            </a:r>
            <a:r>
              <a:rPr lang="en-US"/>
              <a:t>m polyethylene</a:t>
            </a:r>
          </a:p>
        </p:txBody>
      </p:sp>
      <p:grpSp>
        <p:nvGrpSpPr>
          <p:cNvPr id="9" name="Group 5"/>
          <p:cNvGrpSpPr>
            <a:grpSpLocks/>
          </p:cNvGrpSpPr>
          <p:nvPr/>
        </p:nvGrpSpPr>
        <p:grpSpPr bwMode="auto">
          <a:xfrm>
            <a:off x="250825" y="2613025"/>
            <a:ext cx="8713788" cy="3863975"/>
            <a:chOff x="158" y="1312"/>
            <a:chExt cx="5489" cy="2434"/>
          </a:xfrm>
        </p:grpSpPr>
        <p:pic>
          <p:nvPicPr>
            <p:cNvPr id="10" name="Picture 6"/>
            <p:cNvPicPr>
              <a:picLocks noChangeAspect="1" noChangeArrowheads="1"/>
            </p:cNvPicPr>
            <p:nvPr/>
          </p:nvPicPr>
          <p:blipFill>
            <a:blip r:embed="rId4"/>
            <a:srcRect/>
            <a:stretch>
              <a:fillRect/>
            </a:stretch>
          </p:blipFill>
          <p:spPr bwMode="auto">
            <a:xfrm>
              <a:off x="2970" y="1316"/>
              <a:ext cx="2677" cy="2404"/>
            </a:xfrm>
            <a:prstGeom prst="rect">
              <a:avLst/>
            </a:prstGeom>
            <a:noFill/>
            <a:ln w="9525">
              <a:solidFill>
                <a:schemeClr val="tx1"/>
              </a:solidFill>
              <a:miter lim="800000"/>
              <a:headEnd/>
              <a:tailEnd/>
            </a:ln>
            <a:effectLst/>
          </p:spPr>
        </p:pic>
        <p:pic>
          <p:nvPicPr>
            <p:cNvPr id="11" name="Picture 7"/>
            <p:cNvPicPr>
              <a:picLocks noChangeAspect="1" noChangeArrowheads="1"/>
            </p:cNvPicPr>
            <p:nvPr/>
          </p:nvPicPr>
          <p:blipFill>
            <a:blip r:embed="rId5"/>
            <a:srcRect/>
            <a:stretch>
              <a:fillRect/>
            </a:stretch>
          </p:blipFill>
          <p:spPr bwMode="auto">
            <a:xfrm>
              <a:off x="158" y="1312"/>
              <a:ext cx="2693" cy="2434"/>
            </a:xfrm>
            <a:prstGeom prst="rect">
              <a:avLst/>
            </a:prstGeom>
            <a:noFill/>
            <a:ln w="9525">
              <a:solidFill>
                <a:schemeClr val="tx1"/>
              </a:solidFill>
              <a:miter lim="800000"/>
              <a:headEnd/>
              <a:tailEnd/>
            </a:ln>
            <a:effectLst/>
          </p:spPr>
        </p:pic>
      </p:grpSp>
      <p:sp>
        <p:nvSpPr>
          <p:cNvPr id="16" name="TextBox 15"/>
          <p:cNvSpPr txBox="1"/>
          <p:nvPr/>
        </p:nvSpPr>
        <p:spPr>
          <a:xfrm>
            <a:off x="2033035" y="1066800"/>
            <a:ext cx="5282165" cy="523220"/>
          </a:xfrm>
          <a:prstGeom prst="rect">
            <a:avLst/>
          </a:prstGeom>
          <a:noFill/>
        </p:spPr>
        <p:txBody>
          <a:bodyPr wrap="none" rtlCol="0">
            <a:spAutoFit/>
          </a:bodyPr>
          <a:lstStyle/>
          <a:p>
            <a:r>
              <a:rPr lang="en-US" sz="2800" dirty="0" smtClean="0">
                <a:solidFill>
                  <a:srgbClr val="FF0000"/>
                </a:solidFill>
              </a:rPr>
              <a:t>Also new data for </a:t>
            </a:r>
            <a:r>
              <a:rPr lang="en-US" sz="2800" baseline="30000" dirty="0" smtClean="0">
                <a:solidFill>
                  <a:srgbClr val="FF0000"/>
                </a:solidFill>
              </a:rPr>
              <a:t>8</a:t>
            </a:r>
            <a:r>
              <a:rPr lang="en-US" sz="2800" dirty="0" smtClean="0">
                <a:solidFill>
                  <a:srgbClr val="FF0000"/>
                </a:solidFill>
              </a:rPr>
              <a:t>Li and </a:t>
            </a:r>
            <a:r>
              <a:rPr lang="en-US" sz="2800" baseline="30000" dirty="0" smtClean="0">
                <a:solidFill>
                  <a:srgbClr val="FF0000"/>
                </a:solidFill>
              </a:rPr>
              <a:t>9</a:t>
            </a:r>
            <a:r>
              <a:rPr lang="en-US" sz="2800" dirty="0" smtClean="0">
                <a:solidFill>
                  <a:srgbClr val="FF0000"/>
                </a:solidFill>
              </a:rPr>
              <a:t>Li beams </a:t>
            </a:r>
            <a:endParaRPr lang="en-US" sz="2800" dirty="0">
              <a:solidFill>
                <a:srgbClr val="FF0000"/>
              </a:solidFill>
            </a:endParaRPr>
          </a:p>
        </p:txBody>
      </p:sp>
      <p:sp>
        <p:nvSpPr>
          <p:cNvPr id="13" name="TextBox 12"/>
          <p:cNvSpPr txBox="1"/>
          <p:nvPr/>
        </p:nvSpPr>
        <p:spPr>
          <a:xfrm>
            <a:off x="76200" y="76200"/>
            <a:ext cx="699869" cy="369332"/>
          </a:xfrm>
          <a:prstGeom prst="rect">
            <a:avLst/>
          </a:prstGeom>
          <a:noFill/>
        </p:spPr>
        <p:txBody>
          <a:bodyPr wrap="none" rtlCol="0">
            <a:spAutoFit/>
          </a:bodyPr>
          <a:lstStyle/>
          <a:p>
            <a:r>
              <a:rPr lang="en-US" dirty="0" smtClean="0"/>
              <a:t>IS430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6082" name="Picture 2" descr="chart_eps"/>
          <p:cNvPicPr>
            <a:picLocks noChangeAspect="1" noChangeArrowheads="1"/>
          </p:cNvPicPr>
          <p:nvPr/>
        </p:nvPicPr>
        <p:blipFill>
          <a:blip r:embed="rId2"/>
          <a:srcRect/>
          <a:stretch>
            <a:fillRect/>
          </a:stretch>
        </p:blipFill>
        <p:spPr bwMode="auto">
          <a:xfrm>
            <a:off x="96758" y="1394240"/>
            <a:ext cx="8971042" cy="4989627"/>
          </a:xfrm>
          <a:prstGeom prst="rect">
            <a:avLst/>
          </a:prstGeom>
          <a:noFill/>
        </p:spPr>
      </p:pic>
      <p:sp>
        <p:nvSpPr>
          <p:cNvPr id="46083" name="Rectangle 3"/>
          <p:cNvSpPr>
            <a:spLocks noGrp="1" noChangeArrowheads="1"/>
          </p:cNvSpPr>
          <p:nvPr>
            <p:ph type="title"/>
          </p:nvPr>
        </p:nvSpPr>
        <p:spPr>
          <a:xfrm>
            <a:off x="2590800" y="76200"/>
            <a:ext cx="7162800" cy="685800"/>
          </a:xfrm>
        </p:spPr>
        <p:txBody>
          <a:bodyPr>
            <a:noAutofit/>
          </a:bodyPr>
          <a:lstStyle/>
          <a:p>
            <a:r>
              <a:rPr lang="da-DK" sz="5000" dirty="0" smtClean="0">
                <a:solidFill>
                  <a:schemeClr val="accent2"/>
                </a:solidFill>
              </a:rPr>
              <a:t>Future plans</a:t>
            </a:r>
            <a:endParaRPr lang="en-GB" sz="5000" dirty="0">
              <a:solidFill>
                <a:schemeClr val="accent2"/>
              </a:solidFill>
            </a:endParaRPr>
          </a:p>
        </p:txBody>
      </p:sp>
      <p:sp>
        <p:nvSpPr>
          <p:cNvPr id="6" name="Donut 5"/>
          <p:cNvSpPr/>
          <p:nvPr/>
        </p:nvSpPr>
        <p:spPr>
          <a:xfrm>
            <a:off x="762000" y="4459173"/>
            <a:ext cx="3886200" cy="457200"/>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rot="18535581">
            <a:off x="869232" y="2229197"/>
            <a:ext cx="3886200" cy="601519"/>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4876800" y="4006840"/>
            <a:ext cx="3967753" cy="1708160"/>
          </a:xfrm>
          <a:prstGeom prst="rect">
            <a:avLst/>
          </a:prstGeom>
          <a:noFill/>
        </p:spPr>
        <p:txBody>
          <a:bodyPr wrap="none" rtlCol="0">
            <a:spAutoFit/>
          </a:bodyPr>
          <a:lstStyle/>
          <a:p>
            <a:r>
              <a:rPr lang="en-US" sz="3000" dirty="0" smtClean="0">
                <a:solidFill>
                  <a:srgbClr val="0000FF"/>
                </a:solidFill>
              </a:rPr>
              <a:t>Approved experiments</a:t>
            </a:r>
          </a:p>
          <a:p>
            <a:pPr lvl="1">
              <a:buFont typeface="Arial"/>
              <a:buChar char="•"/>
            </a:pPr>
            <a:r>
              <a:rPr lang="en-US" sz="2500" dirty="0" smtClean="0">
                <a:solidFill>
                  <a:srgbClr val="0000FF"/>
                </a:solidFill>
              </a:rPr>
              <a:t> </a:t>
            </a:r>
            <a:r>
              <a:rPr lang="en-US" sz="2500" baseline="30000" dirty="0" smtClean="0">
                <a:solidFill>
                  <a:srgbClr val="0000FF"/>
                </a:solidFill>
              </a:rPr>
              <a:t>11</a:t>
            </a:r>
            <a:r>
              <a:rPr lang="en-US" sz="2500" dirty="0" smtClean="0">
                <a:solidFill>
                  <a:srgbClr val="0000FF"/>
                </a:solidFill>
              </a:rPr>
              <a:t>Be+d with mini-ball</a:t>
            </a:r>
          </a:p>
          <a:p>
            <a:pPr lvl="1">
              <a:buFont typeface="Arial"/>
              <a:buChar char="•"/>
            </a:pPr>
            <a:r>
              <a:rPr lang="en-US" sz="2500" dirty="0" smtClean="0">
                <a:solidFill>
                  <a:srgbClr val="0000FF"/>
                </a:solidFill>
              </a:rPr>
              <a:t> Decay and reactions Z=6</a:t>
            </a:r>
          </a:p>
          <a:p>
            <a:pPr lvl="1">
              <a:buFont typeface="Arial"/>
              <a:buChar char="•"/>
            </a:pPr>
            <a:r>
              <a:rPr lang="en-US" sz="2500" dirty="0" smtClean="0">
                <a:solidFill>
                  <a:srgbClr val="0000FF"/>
                </a:solidFill>
              </a:rPr>
              <a:t> </a:t>
            </a:r>
            <a:r>
              <a:rPr lang="en-US" sz="2500" dirty="0" smtClean="0">
                <a:solidFill>
                  <a:srgbClr val="0000FF"/>
                </a:solidFill>
                <a:latin typeface="Symbol" charset="2"/>
                <a:cs typeface="Symbol" charset="2"/>
              </a:rPr>
              <a:t>b</a:t>
            </a:r>
            <a:r>
              <a:rPr lang="en-US" sz="2500" dirty="0" smtClean="0">
                <a:solidFill>
                  <a:srgbClr val="0000FF"/>
                </a:solidFill>
              </a:rPr>
              <a:t>2p of </a:t>
            </a:r>
            <a:r>
              <a:rPr lang="en-US" sz="2500" baseline="30000" dirty="0" smtClean="0">
                <a:solidFill>
                  <a:srgbClr val="0000FF"/>
                </a:solidFill>
              </a:rPr>
              <a:t>31</a:t>
            </a:r>
            <a:r>
              <a:rPr lang="en-US" sz="2500" dirty="0" smtClean="0">
                <a:solidFill>
                  <a:srgbClr val="0000FF"/>
                </a:solidFill>
              </a:rPr>
              <a:t>Ar </a:t>
            </a:r>
            <a:endParaRPr lang="en-US" sz="2500" dirty="0">
              <a:solidFill>
                <a:srgbClr val="0000FF"/>
              </a:solidFill>
            </a:endParaRPr>
          </a:p>
        </p:txBody>
      </p:sp>
      <p:sp>
        <p:nvSpPr>
          <p:cNvPr id="9" name="TextBox 8"/>
          <p:cNvSpPr txBox="1"/>
          <p:nvPr/>
        </p:nvSpPr>
        <p:spPr>
          <a:xfrm>
            <a:off x="0" y="44440"/>
            <a:ext cx="3262432" cy="1708160"/>
          </a:xfrm>
          <a:prstGeom prst="rect">
            <a:avLst/>
          </a:prstGeom>
          <a:noFill/>
        </p:spPr>
        <p:txBody>
          <a:bodyPr wrap="none" rtlCol="0">
            <a:spAutoFit/>
          </a:bodyPr>
          <a:lstStyle/>
          <a:p>
            <a:r>
              <a:rPr lang="en-US" sz="3000" dirty="0" smtClean="0"/>
              <a:t>Data under analysis</a:t>
            </a:r>
          </a:p>
          <a:p>
            <a:pPr lvl="1">
              <a:buFont typeface="Arial"/>
              <a:buChar char="•"/>
            </a:pPr>
            <a:r>
              <a:rPr lang="en-US" sz="2500" dirty="0" smtClean="0"/>
              <a:t> </a:t>
            </a:r>
            <a:r>
              <a:rPr lang="en-US" sz="2500" baseline="30000" dirty="0" smtClean="0"/>
              <a:t>11</a:t>
            </a:r>
            <a:r>
              <a:rPr lang="en-US" sz="2500" dirty="0" smtClean="0"/>
              <a:t>Be+d, </a:t>
            </a:r>
            <a:r>
              <a:rPr lang="en-US" sz="2500" baseline="30000" dirty="0" smtClean="0"/>
              <a:t>8,9</a:t>
            </a:r>
            <a:r>
              <a:rPr lang="en-US" sz="2500" dirty="0" smtClean="0"/>
              <a:t>Li+d  </a:t>
            </a:r>
          </a:p>
          <a:p>
            <a:pPr lvl="1">
              <a:buFont typeface="Arial"/>
              <a:buChar char="•"/>
            </a:pPr>
            <a:r>
              <a:rPr lang="en-US" sz="2500" dirty="0" smtClean="0"/>
              <a:t> </a:t>
            </a:r>
            <a:r>
              <a:rPr lang="en-US" sz="2500" dirty="0" err="1" smtClean="0">
                <a:latin typeface="Symbol" charset="2"/>
                <a:cs typeface="Symbol" charset="2"/>
              </a:rPr>
              <a:t>b</a:t>
            </a:r>
            <a:r>
              <a:rPr lang="en-US" sz="2500" dirty="0" smtClean="0">
                <a:latin typeface="Symbol" charset="2"/>
                <a:cs typeface="Symbol" charset="2"/>
              </a:rPr>
              <a:t>-</a:t>
            </a:r>
            <a:r>
              <a:rPr lang="en-US" sz="2500" dirty="0" smtClean="0"/>
              <a:t>decay of </a:t>
            </a:r>
            <a:r>
              <a:rPr lang="en-US" sz="2500" baseline="30000" dirty="0" smtClean="0"/>
              <a:t>17</a:t>
            </a:r>
            <a:r>
              <a:rPr lang="en-US" sz="2500" dirty="0" smtClean="0"/>
              <a:t>Ne</a:t>
            </a:r>
          </a:p>
          <a:p>
            <a:pPr lvl="1">
              <a:buFont typeface="Arial"/>
              <a:buChar char="•"/>
            </a:pPr>
            <a:r>
              <a:rPr lang="en-US" sz="2500" dirty="0" smtClean="0"/>
              <a:t> </a:t>
            </a:r>
            <a:r>
              <a:rPr lang="en-US" sz="2500" dirty="0" smtClean="0">
                <a:latin typeface="Symbol" charset="2"/>
                <a:cs typeface="Symbol" charset="2"/>
              </a:rPr>
              <a:t>a-</a:t>
            </a:r>
            <a:r>
              <a:rPr lang="en-US" sz="2500" dirty="0" smtClean="0"/>
              <a:t>decay of </a:t>
            </a:r>
            <a:r>
              <a:rPr lang="en-US" sz="2500" baseline="30000" dirty="0" smtClean="0"/>
              <a:t>221</a:t>
            </a:r>
            <a:r>
              <a:rPr lang="en-US" sz="2500" dirty="0" smtClean="0"/>
              <a:t>Fr</a:t>
            </a:r>
            <a:endParaRPr lang="en-US" sz="2500" dirty="0"/>
          </a:p>
        </p:txBody>
      </p:sp>
      <p:sp>
        <p:nvSpPr>
          <p:cNvPr id="11" name="TextBox 10"/>
          <p:cNvSpPr txBox="1"/>
          <p:nvPr/>
        </p:nvSpPr>
        <p:spPr>
          <a:xfrm>
            <a:off x="2457554" y="5410200"/>
            <a:ext cx="6686446" cy="1323439"/>
          </a:xfrm>
          <a:prstGeom prst="rect">
            <a:avLst/>
          </a:prstGeom>
          <a:noFill/>
        </p:spPr>
        <p:txBody>
          <a:bodyPr wrap="none" rtlCol="0">
            <a:spAutoFit/>
          </a:bodyPr>
          <a:lstStyle/>
          <a:p>
            <a:r>
              <a:rPr lang="en-US" sz="3000" dirty="0" smtClean="0">
                <a:solidFill>
                  <a:srgbClr val="FF6600"/>
                </a:solidFill>
              </a:rPr>
              <a:t>Under discussion</a:t>
            </a:r>
          </a:p>
          <a:p>
            <a:pPr lvl="1">
              <a:buFont typeface="Arial"/>
              <a:buChar char="•"/>
            </a:pPr>
            <a:r>
              <a:rPr lang="en-US" sz="2500" dirty="0" smtClean="0">
                <a:solidFill>
                  <a:srgbClr val="FF6600"/>
                </a:solidFill>
              </a:rPr>
              <a:t> Transfer reactions with triton and </a:t>
            </a:r>
            <a:r>
              <a:rPr lang="en-US" sz="2500" baseline="30000" dirty="0" smtClean="0">
                <a:solidFill>
                  <a:srgbClr val="FF6600"/>
                </a:solidFill>
              </a:rPr>
              <a:t>6,7</a:t>
            </a:r>
            <a:r>
              <a:rPr lang="en-US" sz="2500" dirty="0" smtClean="0">
                <a:solidFill>
                  <a:srgbClr val="FF6600"/>
                </a:solidFill>
              </a:rPr>
              <a:t>Li targets </a:t>
            </a:r>
          </a:p>
          <a:p>
            <a:pPr lvl="1">
              <a:buFont typeface="Arial"/>
              <a:buChar char="•"/>
            </a:pPr>
            <a:r>
              <a:rPr lang="en-US" sz="2500" dirty="0" smtClean="0">
                <a:solidFill>
                  <a:srgbClr val="FF6600"/>
                </a:solidFill>
              </a:rPr>
              <a:t> </a:t>
            </a:r>
            <a:r>
              <a:rPr lang="en-US" sz="2500" dirty="0" err="1" smtClean="0">
                <a:solidFill>
                  <a:srgbClr val="FF6600"/>
                </a:solidFill>
                <a:latin typeface="Symbol" charset="2"/>
                <a:cs typeface="Symbol" charset="2"/>
              </a:rPr>
              <a:t>b</a:t>
            </a:r>
            <a:r>
              <a:rPr lang="en-US" sz="2500" dirty="0" smtClean="0">
                <a:solidFill>
                  <a:srgbClr val="FF6600"/>
                </a:solidFill>
              </a:rPr>
              <a:t>-decay of </a:t>
            </a:r>
            <a:r>
              <a:rPr lang="en-US" sz="2500" baseline="30000" dirty="0" smtClean="0">
                <a:solidFill>
                  <a:srgbClr val="FF6600"/>
                </a:solidFill>
              </a:rPr>
              <a:t>8</a:t>
            </a:r>
            <a:r>
              <a:rPr lang="en-US" sz="2500" dirty="0" smtClean="0">
                <a:solidFill>
                  <a:srgbClr val="FF6600"/>
                </a:solidFill>
              </a:rPr>
              <a:t>He, </a:t>
            </a:r>
            <a:r>
              <a:rPr lang="en-US" sz="2500" baseline="30000" dirty="0" smtClean="0">
                <a:solidFill>
                  <a:srgbClr val="FF6600"/>
                </a:solidFill>
              </a:rPr>
              <a:t>9</a:t>
            </a:r>
            <a:r>
              <a:rPr lang="en-US" sz="2500" dirty="0" smtClean="0">
                <a:solidFill>
                  <a:srgbClr val="FF6600"/>
                </a:solidFill>
              </a:rPr>
              <a:t>C, other </a:t>
            </a:r>
            <a:r>
              <a:rPr lang="en-US" sz="2500" dirty="0" smtClean="0">
                <a:solidFill>
                  <a:srgbClr val="FF6600"/>
                </a:solidFill>
                <a:latin typeface="Symbol" charset="2"/>
                <a:cs typeface="Symbol" charset="2"/>
              </a:rPr>
              <a:t>b</a:t>
            </a:r>
            <a:r>
              <a:rPr lang="en-US" sz="2500" dirty="0" smtClean="0">
                <a:solidFill>
                  <a:srgbClr val="FF6600"/>
                </a:solidFill>
              </a:rPr>
              <a:t>2p cases   </a:t>
            </a:r>
            <a:endParaRPr lang="en-US" sz="2500" dirty="0">
              <a:solidFill>
                <a:srgbClr val="FF6600"/>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6"/>
          <p:cNvGrpSpPr>
            <a:grpSpLocks/>
          </p:cNvGrpSpPr>
          <p:nvPr/>
        </p:nvGrpSpPr>
        <p:grpSpPr bwMode="auto">
          <a:xfrm>
            <a:off x="-900113" y="2276475"/>
            <a:ext cx="9685338" cy="3746500"/>
            <a:chOff x="-4464" y="-96"/>
            <a:chExt cx="11136" cy="4320"/>
          </a:xfrm>
        </p:grpSpPr>
        <p:grpSp>
          <p:nvGrpSpPr>
            <p:cNvPr id="3" name="Group 7"/>
            <p:cNvGrpSpPr>
              <a:grpSpLocks/>
            </p:cNvGrpSpPr>
            <p:nvPr/>
          </p:nvGrpSpPr>
          <p:grpSpPr bwMode="auto">
            <a:xfrm>
              <a:off x="-4464" y="192"/>
              <a:ext cx="6335" cy="3696"/>
              <a:chOff x="0" y="0"/>
              <a:chExt cx="6335" cy="4127"/>
            </a:xfrm>
          </p:grpSpPr>
          <p:pic>
            <p:nvPicPr>
              <p:cNvPr id="3080" name="Picture 8" descr="kernekort"/>
              <p:cNvPicPr>
                <a:picLocks noChangeAspect="1" noChangeArrowheads="1"/>
              </p:cNvPicPr>
              <p:nvPr/>
            </p:nvPicPr>
            <p:blipFill>
              <a:blip r:embed="rId3">
                <a:lum contrast="52000"/>
              </a:blip>
              <a:srcRect l="29411" t="51427" b="9599"/>
              <a:stretch>
                <a:fillRect/>
              </a:stretch>
            </p:blipFill>
            <p:spPr bwMode="auto">
              <a:xfrm>
                <a:off x="1152" y="193"/>
                <a:ext cx="5183" cy="3934"/>
              </a:xfrm>
              <a:prstGeom prst="rect">
                <a:avLst/>
              </a:prstGeom>
              <a:noFill/>
            </p:spPr>
          </p:pic>
          <p:sp>
            <p:nvSpPr>
              <p:cNvPr id="3081" name="Rectangle 9"/>
              <p:cNvSpPr>
                <a:spLocks noChangeArrowheads="1"/>
              </p:cNvSpPr>
              <p:nvPr/>
            </p:nvSpPr>
            <p:spPr bwMode="auto">
              <a:xfrm>
                <a:off x="336" y="0"/>
                <a:ext cx="3456" cy="1632"/>
              </a:xfrm>
              <a:prstGeom prst="rect">
                <a:avLst/>
              </a:prstGeom>
              <a:solidFill>
                <a:schemeClr val="bg1"/>
              </a:solidFill>
              <a:ln w="9525">
                <a:solidFill>
                  <a:schemeClr val="bg1"/>
                </a:solidFill>
                <a:miter lim="800000"/>
                <a:headEnd/>
                <a:tailEnd/>
              </a:ln>
            </p:spPr>
            <p:txBody>
              <a:bodyPr wrap="none" anchor="ctr">
                <a:prstTxWarp prst="textNoShape">
                  <a:avLst/>
                </a:prstTxWarp>
              </a:bodyPr>
              <a:lstStyle/>
              <a:p>
                <a:endParaRPr lang="en-US"/>
              </a:p>
            </p:txBody>
          </p:sp>
          <p:sp>
            <p:nvSpPr>
              <p:cNvPr id="3082" name="Rectangle 10"/>
              <p:cNvSpPr>
                <a:spLocks noChangeArrowheads="1"/>
              </p:cNvSpPr>
              <p:nvPr/>
            </p:nvSpPr>
            <p:spPr bwMode="auto">
              <a:xfrm>
                <a:off x="240" y="912"/>
                <a:ext cx="2208" cy="1632"/>
              </a:xfrm>
              <a:prstGeom prst="rect">
                <a:avLst/>
              </a:prstGeom>
              <a:solidFill>
                <a:schemeClr val="bg1"/>
              </a:solidFill>
              <a:ln w="9525">
                <a:solidFill>
                  <a:schemeClr val="bg1"/>
                </a:solidFill>
                <a:miter lim="800000"/>
                <a:headEnd/>
                <a:tailEnd/>
              </a:ln>
            </p:spPr>
            <p:txBody>
              <a:bodyPr wrap="none" anchor="ctr">
                <a:prstTxWarp prst="textNoShape">
                  <a:avLst/>
                </a:prstTxWarp>
              </a:bodyPr>
              <a:lstStyle/>
              <a:p>
                <a:endParaRPr lang="en-US"/>
              </a:p>
            </p:txBody>
          </p:sp>
          <p:sp>
            <p:nvSpPr>
              <p:cNvPr id="3083" name="Rectangle 11"/>
              <p:cNvSpPr>
                <a:spLocks noChangeArrowheads="1"/>
              </p:cNvSpPr>
              <p:nvPr/>
            </p:nvSpPr>
            <p:spPr bwMode="auto">
              <a:xfrm>
                <a:off x="0" y="1920"/>
                <a:ext cx="2064" cy="1632"/>
              </a:xfrm>
              <a:prstGeom prst="rect">
                <a:avLst/>
              </a:prstGeom>
              <a:solidFill>
                <a:schemeClr val="bg1"/>
              </a:solidFill>
              <a:ln w="9525">
                <a:solidFill>
                  <a:schemeClr val="bg1"/>
                </a:solidFill>
                <a:miter lim="800000"/>
                <a:headEnd/>
                <a:tailEnd/>
              </a:ln>
            </p:spPr>
            <p:txBody>
              <a:bodyPr wrap="none" anchor="ctr">
                <a:prstTxWarp prst="textNoShape">
                  <a:avLst/>
                </a:prstTxWarp>
              </a:bodyPr>
              <a:lstStyle/>
              <a:p>
                <a:endParaRPr lang="en-US"/>
              </a:p>
            </p:txBody>
          </p:sp>
        </p:grpSp>
        <p:pic>
          <p:nvPicPr>
            <p:cNvPr id="3084" name="Picture 12" descr="kernekort 001"/>
            <p:cNvPicPr>
              <a:picLocks noChangeAspect="1" noChangeArrowheads="1"/>
            </p:cNvPicPr>
            <p:nvPr/>
          </p:nvPicPr>
          <p:blipFill>
            <a:blip r:embed="rId4">
              <a:lum contrast="56000"/>
            </a:blip>
            <a:srcRect t="45706" r="32008" b="6270"/>
            <a:stretch>
              <a:fillRect/>
            </a:stretch>
          </p:blipFill>
          <p:spPr bwMode="auto">
            <a:xfrm>
              <a:off x="1680" y="-96"/>
              <a:ext cx="4992" cy="4320"/>
            </a:xfrm>
            <a:prstGeom prst="rect">
              <a:avLst/>
            </a:prstGeom>
            <a:noFill/>
          </p:spPr>
        </p:pic>
      </p:grpSp>
      <p:sp>
        <p:nvSpPr>
          <p:cNvPr id="3074" name="Rectangle 2"/>
          <p:cNvSpPr>
            <a:spLocks noGrp="1" noChangeArrowheads="1"/>
          </p:cNvSpPr>
          <p:nvPr>
            <p:ph type="title"/>
          </p:nvPr>
        </p:nvSpPr>
        <p:spPr/>
        <p:txBody>
          <a:bodyPr/>
          <a:lstStyle/>
          <a:p>
            <a:r>
              <a:rPr lang="en-US" dirty="0" smtClean="0">
                <a:latin typeface="Arial" pitchFamily="17" charset="0"/>
              </a:rPr>
              <a:t>1</a:t>
            </a:r>
            <a:r>
              <a:rPr lang="en-US" baseline="30000" dirty="0" smtClean="0">
                <a:latin typeface="Arial" pitchFamily="17" charset="0"/>
              </a:rPr>
              <a:t>st</a:t>
            </a:r>
            <a:r>
              <a:rPr lang="en-US" dirty="0" smtClean="0">
                <a:latin typeface="Arial" pitchFamily="17" charset="0"/>
              </a:rPr>
              <a:t> Region </a:t>
            </a:r>
            <a:r>
              <a:rPr lang="en-US" dirty="0">
                <a:latin typeface="Arial" pitchFamily="17" charset="0"/>
              </a:rPr>
              <a:t>of interest</a:t>
            </a:r>
            <a:endParaRPr lang="en-US" dirty="0"/>
          </a:p>
        </p:txBody>
      </p:sp>
      <p:sp>
        <p:nvSpPr>
          <p:cNvPr id="3076" name="Text Box 4"/>
          <p:cNvSpPr txBox="1">
            <a:spLocks noChangeArrowheads="1"/>
          </p:cNvSpPr>
          <p:nvPr/>
        </p:nvSpPr>
        <p:spPr bwMode="auto">
          <a:xfrm>
            <a:off x="6300788" y="5537200"/>
            <a:ext cx="2538412" cy="915988"/>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solidFill>
                  <a:srgbClr val="FF0000"/>
                </a:solidFill>
                <a:latin typeface="Arial" pitchFamily="17" charset="0"/>
              </a:rPr>
              <a:t>Region previously difficult to access due to chemical properties</a:t>
            </a:r>
            <a:endParaRPr lang="en-US"/>
          </a:p>
        </p:txBody>
      </p:sp>
      <p:sp>
        <p:nvSpPr>
          <p:cNvPr id="3077" name="Text Box 5"/>
          <p:cNvSpPr txBox="1">
            <a:spLocks noChangeArrowheads="1"/>
          </p:cNvSpPr>
          <p:nvPr/>
        </p:nvSpPr>
        <p:spPr bwMode="auto">
          <a:xfrm>
            <a:off x="323850" y="1700213"/>
            <a:ext cx="2800350" cy="915987"/>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solidFill>
                  <a:schemeClr val="accent2"/>
                </a:solidFill>
                <a:latin typeface="Arial" pitchFamily="17" charset="0"/>
              </a:rPr>
              <a:t>Gap in knowledge especially for neutron-rich C,N and O isotopes</a:t>
            </a:r>
            <a:endParaRPr lang="en-US">
              <a:latin typeface="Arial" pitchFamily="17" charset="0"/>
            </a:endParaRPr>
          </a:p>
        </p:txBody>
      </p:sp>
      <p:sp>
        <p:nvSpPr>
          <p:cNvPr id="3088" name="Oval 16"/>
          <p:cNvSpPr>
            <a:spLocks noChangeArrowheads="1"/>
          </p:cNvSpPr>
          <p:nvPr/>
        </p:nvSpPr>
        <p:spPr bwMode="auto">
          <a:xfrm rot="-399995">
            <a:off x="4835525" y="3862388"/>
            <a:ext cx="3095625" cy="1081087"/>
          </a:xfrm>
          <a:prstGeom prst="ellipse">
            <a:avLst/>
          </a:prstGeom>
          <a:noFill/>
          <a:ln w="28575">
            <a:solidFill>
              <a:srgbClr val="FF0000"/>
            </a:solidFill>
            <a:round/>
            <a:headEnd/>
            <a:tailEnd/>
          </a:ln>
          <a:effectLst/>
        </p:spPr>
        <p:txBody>
          <a:bodyPr wrap="none" anchor="ctr">
            <a:prstTxWarp prst="textNoShape">
              <a:avLst/>
            </a:prstTxWarp>
          </a:bodyPr>
          <a:lstStyle/>
          <a:p>
            <a:endParaRPr lang="en-US"/>
          </a:p>
        </p:txBody>
      </p:sp>
      <p:sp>
        <p:nvSpPr>
          <p:cNvPr id="3089" name="Freeform 17"/>
          <p:cNvSpPr>
            <a:spLocks/>
          </p:cNvSpPr>
          <p:nvPr/>
        </p:nvSpPr>
        <p:spPr bwMode="auto">
          <a:xfrm>
            <a:off x="7092950" y="4797425"/>
            <a:ext cx="252413" cy="792163"/>
          </a:xfrm>
          <a:custGeom>
            <a:avLst/>
            <a:gdLst/>
            <a:ahLst/>
            <a:cxnLst>
              <a:cxn ang="0">
                <a:pos x="0" y="0"/>
              </a:cxn>
              <a:cxn ang="0">
                <a:pos x="136" y="272"/>
              </a:cxn>
              <a:cxn ang="0">
                <a:pos x="136" y="544"/>
              </a:cxn>
              <a:cxn ang="0">
                <a:pos x="136" y="453"/>
              </a:cxn>
            </a:cxnLst>
            <a:rect l="0" t="0" r="r" b="b"/>
            <a:pathLst>
              <a:path w="159" h="574">
                <a:moveTo>
                  <a:pt x="0" y="0"/>
                </a:moveTo>
                <a:cubicBezTo>
                  <a:pt x="56" y="90"/>
                  <a:pt x="113" y="181"/>
                  <a:pt x="136" y="272"/>
                </a:cubicBezTo>
                <a:cubicBezTo>
                  <a:pt x="159" y="363"/>
                  <a:pt x="136" y="514"/>
                  <a:pt x="136" y="544"/>
                </a:cubicBezTo>
                <a:cubicBezTo>
                  <a:pt x="136" y="574"/>
                  <a:pt x="136" y="513"/>
                  <a:pt x="136" y="453"/>
                </a:cubicBezTo>
              </a:path>
            </a:pathLst>
          </a:custGeom>
          <a:noFill/>
          <a:ln w="28575" cmpd="sng">
            <a:solidFill>
              <a:srgbClr val="FF0000"/>
            </a:solidFill>
            <a:round/>
            <a:headEnd/>
            <a:tailEnd/>
          </a:ln>
          <a:effectLst/>
        </p:spPr>
        <p:txBody>
          <a:bodyP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solidFill>
                  <a:schemeClr val="accent2"/>
                </a:solidFill>
                <a:latin typeface="Arial" pitchFamily="17" charset="0"/>
              </a:rPr>
              <a:t>Beam development</a:t>
            </a:r>
            <a:endParaRPr lang="en-US"/>
          </a:p>
        </p:txBody>
      </p:sp>
      <p:sp>
        <p:nvSpPr>
          <p:cNvPr id="13315" name="Rectangle 3"/>
          <p:cNvSpPr>
            <a:spLocks noGrp="1" noChangeArrowheads="1"/>
          </p:cNvSpPr>
          <p:nvPr>
            <p:ph type="body" idx="1"/>
          </p:nvPr>
        </p:nvSpPr>
        <p:spPr>
          <a:xfrm>
            <a:off x="304800" y="1600200"/>
            <a:ext cx="8686800" cy="4525963"/>
          </a:xfrm>
        </p:spPr>
        <p:txBody>
          <a:bodyPr/>
          <a:lstStyle/>
          <a:p>
            <a:r>
              <a:rPr lang="en-US" dirty="0">
                <a:solidFill>
                  <a:srgbClr val="FF0000"/>
                </a:solidFill>
                <a:latin typeface="Arial" pitchFamily="17" charset="0"/>
              </a:rPr>
              <a:t>Release studies of C/CO</a:t>
            </a:r>
            <a:endParaRPr lang="en-US" dirty="0">
              <a:latin typeface="Arial" pitchFamily="17" charset="0"/>
            </a:endParaRPr>
          </a:p>
          <a:p>
            <a:pPr lvl="1"/>
            <a:r>
              <a:rPr lang="en-US" dirty="0" err="1">
                <a:latin typeface="Arial" pitchFamily="17" charset="0"/>
              </a:rPr>
              <a:t>HfO</a:t>
            </a:r>
            <a:r>
              <a:rPr lang="en-US" dirty="0">
                <a:latin typeface="Arial" pitchFamily="17" charset="0"/>
              </a:rPr>
              <a:t>, </a:t>
            </a:r>
            <a:r>
              <a:rPr lang="en-US" dirty="0" err="1" smtClean="0">
                <a:latin typeface="Arial" pitchFamily="17" charset="0"/>
              </a:rPr>
              <a:t>MgO</a:t>
            </a:r>
            <a:r>
              <a:rPr lang="en-US" dirty="0" smtClean="0">
                <a:latin typeface="Arial" pitchFamily="17" charset="0"/>
              </a:rPr>
              <a:t>, </a:t>
            </a:r>
            <a:r>
              <a:rPr lang="en-US" dirty="0" err="1" smtClean="0">
                <a:latin typeface="Arial" pitchFamily="17" charset="0"/>
              </a:rPr>
              <a:t>CaO</a:t>
            </a:r>
            <a:r>
              <a:rPr lang="en-US" dirty="0" smtClean="0">
                <a:latin typeface="Arial" pitchFamily="17" charset="0"/>
              </a:rPr>
              <a:t> etc.</a:t>
            </a:r>
            <a:endParaRPr lang="en-US" dirty="0" smtClean="0">
              <a:latin typeface="Arial" pitchFamily="17" charset="0"/>
              <a:ea typeface="Times New Roman" pitchFamily="17" charset="0"/>
              <a:cs typeface="Times New Roman" pitchFamily="17" charset="0"/>
            </a:endParaRPr>
          </a:p>
          <a:p>
            <a:pPr lvl="1"/>
            <a:r>
              <a:rPr lang="en-US" dirty="0">
                <a:latin typeface="Arial" pitchFamily="17" charset="0"/>
                <a:ea typeface="Times New Roman" pitchFamily="17" charset="0"/>
                <a:cs typeface="Times New Roman" pitchFamily="17" charset="0"/>
              </a:rPr>
              <a:t>Quarts-coated target container and transfer </a:t>
            </a:r>
            <a:r>
              <a:rPr lang="en-US" dirty="0" smtClean="0">
                <a:latin typeface="Arial" pitchFamily="17" charset="0"/>
                <a:ea typeface="Times New Roman" pitchFamily="17" charset="0"/>
                <a:cs typeface="Times New Roman" pitchFamily="17" charset="0"/>
              </a:rPr>
              <a:t>line?</a:t>
            </a:r>
          </a:p>
          <a:p>
            <a:r>
              <a:rPr lang="en-US" dirty="0">
                <a:solidFill>
                  <a:srgbClr val="FF0000"/>
                </a:solidFill>
                <a:latin typeface="Arial" pitchFamily="17" charset="0"/>
                <a:ea typeface="Times New Roman" pitchFamily="17" charset="0"/>
                <a:cs typeface="Times New Roman" pitchFamily="17" charset="0"/>
              </a:rPr>
              <a:t>Development of ECR-IS</a:t>
            </a:r>
            <a:r>
              <a:rPr lang="en-US" dirty="0" smtClean="0">
                <a:solidFill>
                  <a:srgbClr val="FF0000"/>
                </a:solidFill>
                <a:latin typeface="Arial" pitchFamily="17" charset="0"/>
                <a:ea typeface="Times New Roman" pitchFamily="17" charset="0"/>
                <a:cs typeface="Times New Roman" pitchFamily="17" charset="0"/>
              </a:rPr>
              <a:t> and plasma-IS</a:t>
            </a:r>
            <a:r>
              <a:rPr lang="en-US" dirty="0" smtClean="0">
                <a:latin typeface="Arial" pitchFamily="17" charset="0"/>
              </a:rPr>
              <a:t>    </a:t>
            </a:r>
            <a:endParaRPr lang="en-US" dirty="0">
              <a:latin typeface="Arial" pitchFamily="17" charset="0"/>
            </a:endParaRPr>
          </a:p>
        </p:txBody>
      </p:sp>
      <p:grpSp>
        <p:nvGrpSpPr>
          <p:cNvPr id="2" name="Group 5"/>
          <p:cNvGrpSpPr>
            <a:grpSpLocks/>
          </p:cNvGrpSpPr>
          <p:nvPr/>
        </p:nvGrpSpPr>
        <p:grpSpPr bwMode="auto">
          <a:xfrm>
            <a:off x="228600" y="4800600"/>
            <a:ext cx="8763000" cy="609600"/>
            <a:chOff x="816" y="3504"/>
            <a:chExt cx="4848" cy="384"/>
          </a:xfrm>
        </p:grpSpPr>
        <p:pic>
          <p:nvPicPr>
            <p:cNvPr id="13318" name="Picture 6" descr="kernekort"/>
            <p:cNvPicPr>
              <a:picLocks noChangeAspect="1" noChangeArrowheads="1"/>
            </p:cNvPicPr>
            <p:nvPr/>
          </p:nvPicPr>
          <p:blipFill>
            <a:blip r:embed="rId3">
              <a:lum contrast="52000"/>
            </a:blip>
            <a:srcRect l="56894" t="75621" b="19521"/>
            <a:stretch>
              <a:fillRect/>
            </a:stretch>
          </p:blipFill>
          <p:spPr bwMode="auto">
            <a:xfrm>
              <a:off x="816" y="3504"/>
              <a:ext cx="2192" cy="384"/>
            </a:xfrm>
            <a:prstGeom prst="rect">
              <a:avLst/>
            </a:prstGeom>
            <a:noFill/>
          </p:spPr>
        </p:pic>
        <p:pic>
          <p:nvPicPr>
            <p:cNvPr id="13319" name="Picture 7" descr="kernekort 001"/>
            <p:cNvPicPr>
              <a:picLocks noChangeAspect="1" noChangeArrowheads="1"/>
            </p:cNvPicPr>
            <p:nvPr/>
          </p:nvPicPr>
          <p:blipFill>
            <a:blip r:embed="rId4">
              <a:lum contrast="56000"/>
            </a:blip>
            <a:srcRect t="75131" r="45110" b="19984"/>
            <a:stretch>
              <a:fillRect/>
            </a:stretch>
          </p:blipFill>
          <p:spPr bwMode="auto">
            <a:xfrm>
              <a:off x="2874" y="3504"/>
              <a:ext cx="2790" cy="384"/>
            </a:xfrm>
            <a:prstGeom prst="rect">
              <a:avLst/>
            </a:prstGeom>
            <a:noFill/>
          </p:spPr>
        </p:pic>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solidFill>
                  <a:schemeClr val="accent2"/>
                </a:solidFill>
                <a:latin typeface="Arial" pitchFamily="17" charset="0"/>
              </a:rPr>
              <a:t>New possibilities with C-beams</a:t>
            </a:r>
            <a:endParaRPr lang="en-US"/>
          </a:p>
        </p:txBody>
      </p:sp>
      <p:sp>
        <p:nvSpPr>
          <p:cNvPr id="5123" name="Rectangle 3"/>
          <p:cNvSpPr>
            <a:spLocks noGrp="1" noChangeArrowheads="1"/>
          </p:cNvSpPr>
          <p:nvPr>
            <p:ph type="body" idx="1"/>
          </p:nvPr>
        </p:nvSpPr>
        <p:spPr>
          <a:xfrm>
            <a:off x="457200" y="1524000"/>
            <a:ext cx="8229600" cy="3617913"/>
          </a:xfrm>
        </p:spPr>
        <p:txBody>
          <a:bodyPr>
            <a:normAutofit lnSpcReduction="10000"/>
          </a:bodyPr>
          <a:lstStyle/>
          <a:p>
            <a:r>
              <a:rPr lang="en-US" dirty="0">
                <a:solidFill>
                  <a:srgbClr val="FF0000"/>
                </a:solidFill>
                <a:latin typeface="Arial" pitchFamily="17" charset="0"/>
              </a:rPr>
              <a:t>Neutron-rich C-isotopes</a:t>
            </a:r>
            <a:r>
              <a:rPr lang="en-US" dirty="0">
                <a:latin typeface="Arial" pitchFamily="17" charset="0"/>
              </a:rPr>
              <a:t> </a:t>
            </a:r>
          </a:p>
          <a:p>
            <a:pPr lvl="1"/>
            <a:r>
              <a:rPr lang="en-US" dirty="0">
                <a:latin typeface="Arial" pitchFamily="17" charset="0"/>
              </a:rPr>
              <a:t>Their </a:t>
            </a:r>
            <a:r>
              <a:rPr lang="en-US" dirty="0" err="1">
                <a:latin typeface="Symbol" pitchFamily="17" charset="2"/>
                <a:sym typeface="Symbol" pitchFamily="17" charset="2"/>
              </a:rPr>
              <a:t></a:t>
            </a:r>
            <a:r>
              <a:rPr lang="en-US" dirty="0">
                <a:latin typeface="Arial" pitchFamily="17" charset="0"/>
              </a:rPr>
              <a:t>-decay can now be studied</a:t>
            </a:r>
          </a:p>
          <a:p>
            <a:pPr lvl="1"/>
            <a:r>
              <a:rPr lang="en-US" dirty="0">
                <a:latin typeface="Arial" pitchFamily="17" charset="0"/>
              </a:rPr>
              <a:t>Feasible for at least </a:t>
            </a:r>
            <a:r>
              <a:rPr lang="en-US" baseline="30000" dirty="0">
                <a:latin typeface="Arial" pitchFamily="17" charset="0"/>
              </a:rPr>
              <a:t>17-</a:t>
            </a:r>
            <a:r>
              <a:rPr lang="en-US" baseline="30000" dirty="0" smtClean="0">
                <a:latin typeface="Arial" pitchFamily="17" charset="0"/>
              </a:rPr>
              <a:t>19</a:t>
            </a:r>
            <a:r>
              <a:rPr lang="en-US" dirty="0" smtClean="0">
                <a:latin typeface="Arial" pitchFamily="17" charset="0"/>
              </a:rPr>
              <a:t>C</a:t>
            </a:r>
          </a:p>
          <a:p>
            <a:pPr lvl="1"/>
            <a:r>
              <a:rPr lang="en-US" dirty="0" smtClean="0">
                <a:latin typeface="Arial" pitchFamily="17" charset="0"/>
              </a:rPr>
              <a:t>First step target test to confirm improved yield </a:t>
            </a:r>
            <a:endParaRPr lang="en-US" dirty="0">
              <a:latin typeface="Arial" pitchFamily="17" charset="0"/>
            </a:endParaRPr>
          </a:p>
          <a:p>
            <a:r>
              <a:rPr lang="en-US" dirty="0">
                <a:solidFill>
                  <a:srgbClr val="FF0000"/>
                </a:solidFill>
                <a:latin typeface="Arial" pitchFamily="17" charset="0"/>
              </a:rPr>
              <a:t>Proton-rich C-isotopes</a:t>
            </a:r>
            <a:r>
              <a:rPr lang="en-US" dirty="0">
                <a:latin typeface="Arial" pitchFamily="17" charset="0"/>
              </a:rPr>
              <a:t> </a:t>
            </a:r>
          </a:p>
          <a:p>
            <a:pPr lvl="1"/>
            <a:r>
              <a:rPr lang="en-US" dirty="0">
                <a:latin typeface="Arial" pitchFamily="17" charset="0"/>
              </a:rPr>
              <a:t>Now feasible with REX (&gt;10</a:t>
            </a:r>
            <a:r>
              <a:rPr lang="en-US" baseline="30000" dirty="0">
                <a:latin typeface="Arial" pitchFamily="17" charset="0"/>
              </a:rPr>
              <a:t>3</a:t>
            </a:r>
            <a:r>
              <a:rPr lang="en-US" dirty="0">
                <a:latin typeface="Arial" pitchFamily="17" charset="0"/>
              </a:rPr>
              <a:t>/sec)</a:t>
            </a:r>
          </a:p>
          <a:p>
            <a:pPr lvl="1"/>
            <a:r>
              <a:rPr lang="en-US" dirty="0">
                <a:latin typeface="Arial" pitchFamily="17" charset="0"/>
              </a:rPr>
              <a:t>ERS </a:t>
            </a:r>
            <a:r>
              <a:rPr lang="en-US" baseline="30000" dirty="0">
                <a:latin typeface="Arial" pitchFamily="17" charset="0"/>
              </a:rPr>
              <a:t>9</a:t>
            </a:r>
            <a:r>
              <a:rPr lang="en-US" dirty="0">
                <a:latin typeface="Arial" pitchFamily="17" charset="0"/>
              </a:rPr>
              <a:t>C+p → </a:t>
            </a:r>
            <a:r>
              <a:rPr lang="en-US" baseline="30000" dirty="0">
                <a:latin typeface="Arial" pitchFamily="17" charset="0"/>
              </a:rPr>
              <a:t>10</a:t>
            </a:r>
            <a:r>
              <a:rPr lang="en-US" dirty="0">
                <a:latin typeface="Arial" pitchFamily="17" charset="0"/>
              </a:rPr>
              <a:t>N</a:t>
            </a:r>
            <a:r>
              <a:rPr lang="en-US" baseline="30000" dirty="0">
                <a:latin typeface="Arial" pitchFamily="17" charset="0"/>
              </a:rPr>
              <a:t>*</a:t>
            </a:r>
            <a:r>
              <a:rPr lang="en-US" dirty="0">
                <a:latin typeface="Arial" pitchFamily="17" charset="0"/>
              </a:rPr>
              <a:t> → </a:t>
            </a:r>
            <a:r>
              <a:rPr lang="en-US" baseline="30000" dirty="0">
                <a:latin typeface="Arial" pitchFamily="17" charset="0"/>
              </a:rPr>
              <a:t>9</a:t>
            </a:r>
            <a:r>
              <a:rPr lang="en-US" dirty="0">
                <a:latin typeface="Arial" pitchFamily="17" charset="0"/>
              </a:rPr>
              <a:t>C+p  </a:t>
            </a:r>
          </a:p>
        </p:txBody>
      </p:sp>
      <p:grpSp>
        <p:nvGrpSpPr>
          <p:cNvPr id="2" name="Group 15"/>
          <p:cNvGrpSpPr>
            <a:grpSpLocks/>
          </p:cNvGrpSpPr>
          <p:nvPr/>
        </p:nvGrpSpPr>
        <p:grpSpPr bwMode="auto">
          <a:xfrm>
            <a:off x="228600" y="5257800"/>
            <a:ext cx="8763000" cy="609600"/>
            <a:chOff x="816" y="3504"/>
            <a:chExt cx="4848" cy="384"/>
          </a:xfrm>
        </p:grpSpPr>
        <p:pic>
          <p:nvPicPr>
            <p:cNvPr id="5127" name="Picture 7" descr="kernekort"/>
            <p:cNvPicPr>
              <a:picLocks noChangeAspect="1" noChangeArrowheads="1"/>
            </p:cNvPicPr>
            <p:nvPr/>
          </p:nvPicPr>
          <p:blipFill>
            <a:blip r:embed="rId3">
              <a:lum contrast="52000"/>
            </a:blip>
            <a:srcRect l="56894" t="75621" b="19521"/>
            <a:stretch>
              <a:fillRect/>
            </a:stretch>
          </p:blipFill>
          <p:spPr bwMode="auto">
            <a:xfrm>
              <a:off x="816" y="3504"/>
              <a:ext cx="2192" cy="384"/>
            </a:xfrm>
            <a:prstGeom prst="rect">
              <a:avLst/>
            </a:prstGeom>
            <a:noFill/>
          </p:spPr>
        </p:pic>
        <p:pic>
          <p:nvPicPr>
            <p:cNvPr id="5131" name="Picture 11" descr="kernekort 001"/>
            <p:cNvPicPr>
              <a:picLocks noChangeAspect="1" noChangeArrowheads="1"/>
            </p:cNvPicPr>
            <p:nvPr/>
          </p:nvPicPr>
          <p:blipFill>
            <a:blip r:embed="rId4">
              <a:lum contrast="56000"/>
            </a:blip>
            <a:srcRect t="75131" r="45110" b="19984"/>
            <a:stretch>
              <a:fillRect/>
            </a:stretch>
          </p:blipFill>
          <p:spPr bwMode="auto">
            <a:xfrm>
              <a:off x="2874" y="3504"/>
              <a:ext cx="2790" cy="384"/>
            </a:xfrm>
            <a:prstGeom prst="rect">
              <a:avLst/>
            </a:prstGeom>
            <a:noFill/>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aseline="30000">
                <a:solidFill>
                  <a:schemeClr val="accent2"/>
                </a:solidFill>
                <a:latin typeface="Arial" pitchFamily="17" charset="0"/>
              </a:rPr>
              <a:t>9</a:t>
            </a:r>
            <a:r>
              <a:rPr lang="en-US">
                <a:solidFill>
                  <a:schemeClr val="accent2"/>
                </a:solidFill>
                <a:latin typeface="Arial" pitchFamily="17" charset="0"/>
              </a:rPr>
              <a:t>C+p → </a:t>
            </a:r>
            <a:r>
              <a:rPr lang="en-US" baseline="30000">
                <a:solidFill>
                  <a:schemeClr val="accent2"/>
                </a:solidFill>
                <a:latin typeface="Arial" pitchFamily="17" charset="0"/>
              </a:rPr>
              <a:t>10</a:t>
            </a:r>
            <a:r>
              <a:rPr lang="en-US">
                <a:solidFill>
                  <a:schemeClr val="accent2"/>
                </a:solidFill>
                <a:latin typeface="Arial" pitchFamily="17" charset="0"/>
              </a:rPr>
              <a:t>N</a:t>
            </a:r>
            <a:r>
              <a:rPr lang="en-US" baseline="30000">
                <a:solidFill>
                  <a:schemeClr val="accent2"/>
                </a:solidFill>
                <a:latin typeface="Arial" pitchFamily="17" charset="0"/>
              </a:rPr>
              <a:t>*</a:t>
            </a:r>
            <a:r>
              <a:rPr lang="en-US">
                <a:solidFill>
                  <a:schemeClr val="accent2"/>
                </a:solidFill>
                <a:latin typeface="Arial" pitchFamily="17" charset="0"/>
              </a:rPr>
              <a:t> → </a:t>
            </a:r>
            <a:r>
              <a:rPr lang="en-US" baseline="30000">
                <a:solidFill>
                  <a:schemeClr val="accent2"/>
                </a:solidFill>
                <a:latin typeface="Arial" pitchFamily="17" charset="0"/>
              </a:rPr>
              <a:t>9</a:t>
            </a:r>
            <a:r>
              <a:rPr lang="en-US">
                <a:solidFill>
                  <a:schemeClr val="accent2"/>
                </a:solidFill>
                <a:latin typeface="Arial" pitchFamily="17" charset="0"/>
              </a:rPr>
              <a:t>C+p</a:t>
            </a:r>
            <a:endParaRPr lang="en-US"/>
          </a:p>
        </p:txBody>
      </p:sp>
      <p:sp>
        <p:nvSpPr>
          <p:cNvPr id="6147" name="Rectangle 3"/>
          <p:cNvSpPr>
            <a:spLocks noGrp="1" noChangeArrowheads="1"/>
          </p:cNvSpPr>
          <p:nvPr>
            <p:ph type="body" idx="1"/>
          </p:nvPr>
        </p:nvSpPr>
        <p:spPr>
          <a:xfrm>
            <a:off x="152400" y="1874838"/>
            <a:ext cx="5562600" cy="1325562"/>
          </a:xfrm>
        </p:spPr>
        <p:txBody>
          <a:bodyPr/>
          <a:lstStyle/>
          <a:p>
            <a:r>
              <a:rPr lang="en-US">
                <a:solidFill>
                  <a:srgbClr val="FF0000"/>
                </a:solidFill>
                <a:latin typeface="Arial" pitchFamily="17" charset="0"/>
              </a:rPr>
              <a:t>Very little known about </a:t>
            </a:r>
            <a:r>
              <a:rPr lang="en-US" baseline="30000">
                <a:solidFill>
                  <a:srgbClr val="FF0000"/>
                </a:solidFill>
                <a:latin typeface="Arial" pitchFamily="17" charset="0"/>
              </a:rPr>
              <a:t>10</a:t>
            </a:r>
            <a:r>
              <a:rPr lang="en-US">
                <a:solidFill>
                  <a:srgbClr val="FF0000"/>
                </a:solidFill>
                <a:latin typeface="Arial" pitchFamily="17" charset="0"/>
              </a:rPr>
              <a:t>N</a:t>
            </a:r>
          </a:p>
          <a:p>
            <a:r>
              <a:rPr lang="en-US" baseline="30000">
                <a:solidFill>
                  <a:srgbClr val="FF0000"/>
                </a:solidFill>
                <a:latin typeface="Arial" pitchFamily="17" charset="0"/>
              </a:rPr>
              <a:t>10</a:t>
            </a:r>
            <a:r>
              <a:rPr lang="en-US">
                <a:solidFill>
                  <a:srgbClr val="FF0000"/>
                </a:solidFill>
                <a:latin typeface="Arial" pitchFamily="17" charset="0"/>
              </a:rPr>
              <a:t>Li mirror partner</a:t>
            </a:r>
            <a:endParaRPr lang="en-US" baseline="30000"/>
          </a:p>
        </p:txBody>
      </p:sp>
      <p:pic>
        <p:nvPicPr>
          <p:cNvPr id="6148" name="Picture 4"/>
          <p:cNvPicPr>
            <a:picLocks noChangeAspect="1" noChangeArrowheads="1"/>
          </p:cNvPicPr>
          <p:nvPr/>
        </p:nvPicPr>
        <p:blipFill>
          <a:blip r:embed="rId3"/>
          <a:srcRect/>
          <a:stretch>
            <a:fillRect/>
          </a:stretch>
        </p:blipFill>
        <p:spPr bwMode="auto">
          <a:xfrm>
            <a:off x="5562600" y="2260600"/>
            <a:ext cx="3276600" cy="2616200"/>
          </a:xfrm>
          <a:prstGeom prst="rect">
            <a:avLst/>
          </a:prstGeom>
          <a:noFill/>
          <a:ln w="9525">
            <a:noFill/>
            <a:miter lim="800000"/>
            <a:headEnd/>
            <a:tailEnd/>
          </a:ln>
          <a:effectLst/>
        </p:spPr>
      </p:pic>
      <p:sp>
        <p:nvSpPr>
          <p:cNvPr id="6149" name="Text Box 5"/>
          <p:cNvSpPr txBox="1">
            <a:spLocks noChangeArrowheads="1"/>
          </p:cNvSpPr>
          <p:nvPr/>
        </p:nvSpPr>
        <p:spPr bwMode="auto">
          <a:xfrm>
            <a:off x="5486400" y="1752600"/>
            <a:ext cx="3563938" cy="274638"/>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b="1">
                <a:solidFill>
                  <a:schemeClr val="accent2"/>
                </a:solidFill>
                <a:latin typeface="Arial" pitchFamily="17" charset="0"/>
              </a:rPr>
              <a:t>A. L</a:t>
            </a:r>
            <a:r>
              <a:rPr lang="en-US" sz="1200" b="1">
                <a:solidFill>
                  <a:schemeClr val="accent2"/>
                </a:solidFill>
                <a:latin typeface="Arial" pitchFamily="17" charset="0"/>
                <a:ea typeface="Times New Roman" pitchFamily="17" charset="0"/>
                <a:cs typeface="Times New Roman" pitchFamily="17" charset="0"/>
              </a:rPr>
              <a:t>é</a:t>
            </a:r>
            <a:r>
              <a:rPr lang="en-US" sz="1200" b="1">
                <a:solidFill>
                  <a:schemeClr val="accent2"/>
                </a:solidFill>
                <a:latin typeface="Arial" pitchFamily="17" charset="0"/>
              </a:rPr>
              <a:t>pine-Szily </a:t>
            </a:r>
            <a:r>
              <a:rPr lang="en-US" sz="1200" b="1" i="1">
                <a:solidFill>
                  <a:schemeClr val="accent2"/>
                </a:solidFill>
                <a:latin typeface="Arial" pitchFamily="17" charset="0"/>
              </a:rPr>
              <a:t>et al</a:t>
            </a:r>
            <a:r>
              <a:rPr lang="en-US" sz="1200" b="1">
                <a:solidFill>
                  <a:schemeClr val="accent2"/>
                </a:solidFill>
                <a:latin typeface="Arial" pitchFamily="17" charset="0"/>
              </a:rPr>
              <a:t> PRC 65 (2002) 054318</a:t>
            </a:r>
          </a:p>
        </p:txBody>
      </p:sp>
      <p:sp>
        <p:nvSpPr>
          <p:cNvPr id="6150" name="Text Box 6"/>
          <p:cNvSpPr txBox="1">
            <a:spLocks noChangeArrowheads="1"/>
          </p:cNvSpPr>
          <p:nvPr/>
        </p:nvSpPr>
        <p:spPr bwMode="auto">
          <a:xfrm>
            <a:off x="5867400" y="4933950"/>
            <a:ext cx="2819400" cy="1390650"/>
          </a:xfrm>
          <a:prstGeom prst="rect">
            <a:avLst/>
          </a:prstGeom>
          <a:noFill/>
          <a:ln w="9525">
            <a:noFill/>
            <a:miter lim="800000"/>
            <a:headEnd/>
            <a:tailEnd/>
          </a:ln>
          <a:effectLst/>
        </p:spPr>
        <p:txBody>
          <a:bodyPr>
            <a:prstTxWarp prst="textNoShape">
              <a:avLst/>
            </a:prstTxWarp>
            <a:spAutoFit/>
          </a:bodyPr>
          <a:lstStyle/>
          <a:p>
            <a:pPr>
              <a:spcBef>
                <a:spcPct val="50000"/>
              </a:spcBef>
              <a:buFontTx/>
              <a:buChar char="•"/>
            </a:pPr>
            <a:r>
              <a:rPr lang="en-US">
                <a:solidFill>
                  <a:schemeClr val="hlink"/>
                </a:solidFill>
                <a:latin typeface="Arial" pitchFamily="17" charset="0"/>
              </a:rPr>
              <a:t>No spin assignment</a:t>
            </a:r>
          </a:p>
          <a:p>
            <a:pPr>
              <a:spcBef>
                <a:spcPct val="50000"/>
              </a:spcBef>
              <a:buFontTx/>
              <a:buChar char="•"/>
            </a:pPr>
            <a:r>
              <a:rPr lang="en-US">
                <a:solidFill>
                  <a:schemeClr val="hlink"/>
                </a:solidFill>
                <a:latin typeface="Arial" pitchFamily="17" charset="0"/>
              </a:rPr>
              <a:t>Probably not gs. seen! </a:t>
            </a:r>
            <a:r>
              <a:rPr lang="en-US" sz="1600">
                <a:solidFill>
                  <a:schemeClr val="hlink"/>
                </a:solidFill>
                <a:latin typeface="Arial" pitchFamily="17" charset="0"/>
              </a:rPr>
              <a:t>http://www.tunl.duke.edu</a:t>
            </a:r>
            <a:endParaRPr lang="en-US" sz="1600"/>
          </a:p>
          <a:p>
            <a:pPr>
              <a:spcBef>
                <a:spcPct val="50000"/>
              </a:spcBef>
              <a:buFontTx/>
              <a:buChar char="•"/>
            </a:pPr>
            <a:endParaRPr lang="en-US" sz="1600"/>
          </a:p>
        </p:txBody>
      </p:sp>
      <p:sp>
        <p:nvSpPr>
          <p:cNvPr id="6152" name="Rectangle 8"/>
          <p:cNvSpPr>
            <a:spLocks noChangeArrowheads="1"/>
          </p:cNvSpPr>
          <p:nvPr/>
        </p:nvSpPr>
        <p:spPr bwMode="auto">
          <a:xfrm>
            <a:off x="2667000" y="6096000"/>
            <a:ext cx="4249738" cy="519113"/>
          </a:xfrm>
          <a:prstGeom prst="rect">
            <a:avLst/>
          </a:prstGeom>
          <a:noFill/>
          <a:ln w="9525">
            <a:noFill/>
            <a:miter lim="800000"/>
            <a:headEnd/>
            <a:tailEnd/>
          </a:ln>
          <a:effectLst/>
        </p:spPr>
        <p:txBody>
          <a:bodyPr wrap="none">
            <a:prstTxWarp prst="textNoShape">
              <a:avLst/>
            </a:prstTxWarp>
            <a:spAutoFit/>
          </a:bodyPr>
          <a:lstStyle/>
          <a:p>
            <a:r>
              <a:rPr lang="en-US" sz="2800">
                <a:latin typeface="Arial" pitchFamily="17" charset="0"/>
              </a:rPr>
              <a:t>3/2</a:t>
            </a:r>
            <a:r>
              <a:rPr lang="en-US" sz="2800" baseline="30000">
                <a:latin typeface="Arial" pitchFamily="17" charset="0"/>
              </a:rPr>
              <a:t>-</a:t>
            </a:r>
            <a:r>
              <a:rPr lang="en-US" sz="2800">
                <a:latin typeface="Arial" pitchFamily="17" charset="0"/>
              </a:rPr>
              <a:t> + </a:t>
            </a:r>
            <a:r>
              <a:rPr lang="en-US" sz="2800" dirty="0" err="1">
                <a:solidFill>
                  <a:srgbClr val="FF0000"/>
                </a:solidFill>
                <a:latin typeface="Arial" pitchFamily="17" charset="0"/>
              </a:rPr>
              <a:t>s</a:t>
            </a:r>
            <a:r>
              <a:rPr lang="en-US" sz="2800" dirty="0" err="1">
                <a:latin typeface="Arial" pitchFamily="17" charset="0"/>
              </a:rPr>
              <a:t>/</a:t>
            </a:r>
            <a:r>
              <a:rPr lang="en-US" sz="2800" dirty="0" err="1">
                <a:solidFill>
                  <a:schemeClr val="accent2"/>
                </a:solidFill>
                <a:latin typeface="Arial" pitchFamily="17" charset="0"/>
              </a:rPr>
              <a:t>p</a:t>
            </a:r>
            <a:r>
              <a:rPr lang="en-US" sz="2800" dirty="0">
                <a:latin typeface="Arial" pitchFamily="17" charset="0"/>
              </a:rPr>
              <a:t> </a:t>
            </a:r>
            <a:r>
              <a:rPr lang="en-US" sz="2800" dirty="0" err="1">
                <a:latin typeface="Symbol" pitchFamily="17" charset="2"/>
                <a:sym typeface="Symbol" pitchFamily="17" charset="2"/>
              </a:rPr>
              <a:t></a:t>
            </a:r>
            <a:r>
              <a:rPr lang="en-US" sz="2800" dirty="0">
                <a:latin typeface="Arial" pitchFamily="17" charset="0"/>
              </a:rPr>
              <a:t> (</a:t>
            </a:r>
            <a:r>
              <a:rPr lang="en-US" sz="2800" dirty="0">
                <a:solidFill>
                  <a:srgbClr val="FF0000"/>
                </a:solidFill>
                <a:latin typeface="Arial" pitchFamily="17" charset="0"/>
              </a:rPr>
              <a:t>1</a:t>
            </a:r>
            <a:r>
              <a:rPr lang="en-US" sz="2800" baseline="30000" dirty="0">
                <a:solidFill>
                  <a:srgbClr val="FF0000"/>
                </a:solidFill>
                <a:latin typeface="Arial" pitchFamily="17" charset="0"/>
              </a:rPr>
              <a:t>-</a:t>
            </a:r>
            <a:r>
              <a:rPr lang="en-US" sz="2800" dirty="0">
                <a:latin typeface="Arial" pitchFamily="17" charset="0"/>
              </a:rPr>
              <a:t>, </a:t>
            </a:r>
            <a:r>
              <a:rPr lang="en-US" sz="2800" dirty="0">
                <a:solidFill>
                  <a:srgbClr val="FF0000"/>
                </a:solidFill>
                <a:latin typeface="Arial" pitchFamily="17" charset="0"/>
              </a:rPr>
              <a:t>2</a:t>
            </a:r>
            <a:r>
              <a:rPr lang="en-US" sz="2800" baseline="30000" dirty="0">
                <a:solidFill>
                  <a:srgbClr val="FF0000"/>
                </a:solidFill>
                <a:latin typeface="Arial" pitchFamily="17" charset="0"/>
              </a:rPr>
              <a:t>-</a:t>
            </a:r>
            <a:r>
              <a:rPr lang="en-US" sz="2800" dirty="0">
                <a:latin typeface="Arial" pitchFamily="17" charset="0"/>
              </a:rPr>
              <a:t>, </a:t>
            </a:r>
            <a:r>
              <a:rPr lang="en-US" sz="2800" dirty="0">
                <a:solidFill>
                  <a:schemeClr val="accent2"/>
                </a:solidFill>
                <a:latin typeface="Arial" pitchFamily="17" charset="0"/>
              </a:rPr>
              <a:t>1</a:t>
            </a:r>
            <a:r>
              <a:rPr lang="en-US" sz="2800" baseline="30000" dirty="0">
                <a:solidFill>
                  <a:schemeClr val="accent2"/>
                </a:solidFill>
                <a:latin typeface="Arial" pitchFamily="17" charset="0"/>
              </a:rPr>
              <a:t>+</a:t>
            </a:r>
            <a:r>
              <a:rPr lang="en-US" sz="2800" dirty="0">
                <a:latin typeface="Arial" pitchFamily="17" charset="0"/>
              </a:rPr>
              <a:t>, </a:t>
            </a:r>
            <a:r>
              <a:rPr lang="en-US" sz="2800" dirty="0">
                <a:solidFill>
                  <a:schemeClr val="accent2"/>
                </a:solidFill>
                <a:latin typeface="Arial" pitchFamily="17" charset="0"/>
              </a:rPr>
              <a:t>2</a:t>
            </a:r>
            <a:r>
              <a:rPr lang="en-US" sz="2800" baseline="30000" dirty="0">
                <a:solidFill>
                  <a:schemeClr val="accent2"/>
                </a:solidFill>
                <a:latin typeface="Arial" pitchFamily="17" charset="0"/>
              </a:rPr>
              <a:t>+</a:t>
            </a:r>
            <a:r>
              <a:rPr lang="en-US" sz="2800" dirty="0">
                <a:latin typeface="Arial" pitchFamily="17" charset="0"/>
              </a:rPr>
              <a:t>)</a:t>
            </a:r>
          </a:p>
        </p:txBody>
      </p:sp>
      <p:pic>
        <p:nvPicPr>
          <p:cNvPr id="6154" name="Picture 10"/>
          <p:cNvPicPr>
            <a:picLocks noChangeAspect="1" noChangeArrowheads="1"/>
          </p:cNvPicPr>
          <p:nvPr/>
        </p:nvPicPr>
        <p:blipFill>
          <a:blip r:embed="rId4"/>
          <a:srcRect/>
          <a:stretch>
            <a:fillRect/>
          </a:stretch>
        </p:blipFill>
        <p:spPr bwMode="auto">
          <a:xfrm>
            <a:off x="152400" y="3429000"/>
            <a:ext cx="4076700" cy="2752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757238" y="54451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2</a:t>
            </a:r>
            <a:r>
              <a:rPr lang="en-GB" sz="2400">
                <a:solidFill>
                  <a:schemeClr val="bg1"/>
                </a:solidFill>
                <a:latin typeface="Times New Roman" pitchFamily="12" charset="0"/>
              </a:rPr>
              <a:t>H</a:t>
            </a:r>
          </a:p>
        </p:txBody>
      </p:sp>
      <p:sp>
        <p:nvSpPr>
          <p:cNvPr id="15363" name="Rectangle 3"/>
          <p:cNvSpPr>
            <a:spLocks noChangeArrowheads="1"/>
          </p:cNvSpPr>
          <p:nvPr/>
        </p:nvSpPr>
        <p:spPr bwMode="auto">
          <a:xfrm>
            <a:off x="107950" y="54451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1</a:t>
            </a:r>
            <a:r>
              <a:rPr lang="en-GB" sz="2400">
                <a:solidFill>
                  <a:schemeClr val="bg1"/>
                </a:solidFill>
                <a:latin typeface="Times New Roman" pitchFamily="12" charset="0"/>
              </a:rPr>
              <a:t>H</a:t>
            </a:r>
          </a:p>
        </p:txBody>
      </p:sp>
      <p:sp>
        <p:nvSpPr>
          <p:cNvPr id="15364" name="Rectangle 4"/>
          <p:cNvSpPr>
            <a:spLocks noChangeArrowheads="1"/>
          </p:cNvSpPr>
          <p:nvPr/>
        </p:nvSpPr>
        <p:spPr bwMode="auto">
          <a:xfrm>
            <a:off x="2700338" y="54451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5</a:t>
            </a:r>
            <a:r>
              <a:rPr lang="en-GB" sz="2400">
                <a:latin typeface="Times New Roman" pitchFamily="12" charset="0"/>
              </a:rPr>
              <a:t>H</a:t>
            </a:r>
            <a:br>
              <a:rPr lang="en-GB" sz="2400">
                <a:latin typeface="Times New Roman" pitchFamily="12" charset="0"/>
              </a:rPr>
            </a:br>
            <a:r>
              <a:rPr lang="en-GB" sz="1200">
                <a:latin typeface="Times New Roman" pitchFamily="12" charset="0"/>
              </a:rPr>
              <a:t>unbound</a:t>
            </a:r>
          </a:p>
        </p:txBody>
      </p:sp>
      <p:sp>
        <p:nvSpPr>
          <p:cNvPr id="15365" name="Rectangle 5"/>
          <p:cNvSpPr>
            <a:spLocks noChangeArrowheads="1"/>
          </p:cNvSpPr>
          <p:nvPr/>
        </p:nvSpPr>
        <p:spPr bwMode="auto">
          <a:xfrm>
            <a:off x="3998913" y="5445125"/>
            <a:ext cx="647700" cy="647700"/>
          </a:xfrm>
          <a:prstGeom prst="rect">
            <a:avLst/>
          </a:prstGeom>
          <a:solidFill>
            <a:schemeClr val="bg1"/>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7</a:t>
            </a:r>
            <a:r>
              <a:rPr lang="en-GB" sz="2400">
                <a:latin typeface="Times New Roman" pitchFamily="12" charset="0"/>
              </a:rPr>
              <a:t>H</a:t>
            </a:r>
            <a:endParaRPr lang="en-GB" sz="1800"/>
          </a:p>
        </p:txBody>
      </p:sp>
      <p:sp>
        <p:nvSpPr>
          <p:cNvPr id="15366" name="Rectangle 6"/>
          <p:cNvSpPr>
            <a:spLocks noChangeArrowheads="1"/>
          </p:cNvSpPr>
          <p:nvPr/>
        </p:nvSpPr>
        <p:spPr bwMode="auto">
          <a:xfrm>
            <a:off x="3997325" y="54451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7</a:t>
            </a:r>
            <a:r>
              <a:rPr lang="en-GB" sz="2400">
                <a:latin typeface="Times New Roman" pitchFamily="12" charset="0"/>
              </a:rPr>
              <a:t>H</a:t>
            </a:r>
            <a:r>
              <a:rPr lang="en-GB" sz="1200">
                <a:latin typeface="Times New Roman" pitchFamily="12" charset="0"/>
              </a:rPr>
              <a:t/>
            </a:r>
            <a:br>
              <a:rPr lang="en-GB" sz="1200">
                <a:latin typeface="Times New Roman" pitchFamily="12" charset="0"/>
              </a:rPr>
            </a:br>
            <a:r>
              <a:rPr lang="en-GB" sz="1200">
                <a:latin typeface="Times New Roman" pitchFamily="12" charset="0"/>
              </a:rPr>
              <a:t>unbound</a:t>
            </a:r>
          </a:p>
        </p:txBody>
      </p:sp>
      <p:sp>
        <p:nvSpPr>
          <p:cNvPr id="15367" name="Rectangle 7"/>
          <p:cNvSpPr>
            <a:spLocks noChangeArrowheads="1"/>
          </p:cNvSpPr>
          <p:nvPr/>
        </p:nvSpPr>
        <p:spPr bwMode="auto">
          <a:xfrm>
            <a:off x="757238" y="47974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3</a:t>
            </a:r>
            <a:r>
              <a:rPr lang="en-GB" sz="2400">
                <a:solidFill>
                  <a:schemeClr val="bg1"/>
                </a:solidFill>
                <a:latin typeface="Times New Roman" pitchFamily="12" charset="0"/>
              </a:rPr>
              <a:t>He</a:t>
            </a:r>
          </a:p>
        </p:txBody>
      </p:sp>
      <p:sp>
        <p:nvSpPr>
          <p:cNvPr id="15368" name="Rectangle 8"/>
          <p:cNvSpPr>
            <a:spLocks noChangeArrowheads="1"/>
          </p:cNvSpPr>
          <p:nvPr/>
        </p:nvSpPr>
        <p:spPr bwMode="auto">
          <a:xfrm>
            <a:off x="1404938" y="47974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4</a:t>
            </a:r>
            <a:r>
              <a:rPr lang="en-GB" sz="2400">
                <a:solidFill>
                  <a:schemeClr val="bg1"/>
                </a:solidFill>
                <a:latin typeface="Times New Roman" pitchFamily="12" charset="0"/>
              </a:rPr>
              <a:t>He</a:t>
            </a:r>
          </a:p>
        </p:txBody>
      </p:sp>
      <p:sp>
        <p:nvSpPr>
          <p:cNvPr id="15369" name="Rectangle 9"/>
          <p:cNvSpPr>
            <a:spLocks noChangeArrowheads="1"/>
          </p:cNvSpPr>
          <p:nvPr/>
        </p:nvSpPr>
        <p:spPr bwMode="auto">
          <a:xfrm>
            <a:off x="2052638" y="47974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5</a:t>
            </a:r>
            <a:r>
              <a:rPr lang="en-GB" sz="2400" dirty="0">
                <a:latin typeface="Times New Roman" pitchFamily="12" charset="0"/>
              </a:rPr>
              <a:t>He</a:t>
            </a:r>
          </a:p>
          <a:p>
            <a:pPr algn="ctr"/>
            <a:r>
              <a:rPr lang="en-GB" sz="1200" dirty="0">
                <a:latin typeface="Times New Roman" pitchFamily="12" charset="0"/>
              </a:rPr>
              <a:t>unbound</a:t>
            </a:r>
          </a:p>
        </p:txBody>
      </p:sp>
      <p:sp>
        <p:nvSpPr>
          <p:cNvPr id="15371" name="Rectangle 11"/>
          <p:cNvSpPr>
            <a:spLocks noChangeArrowheads="1"/>
          </p:cNvSpPr>
          <p:nvPr/>
        </p:nvSpPr>
        <p:spPr bwMode="auto">
          <a:xfrm>
            <a:off x="3348038" y="47974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7</a:t>
            </a:r>
            <a:r>
              <a:rPr lang="en-GB" sz="2400" dirty="0">
                <a:latin typeface="Times New Roman" pitchFamily="12" charset="0"/>
              </a:rPr>
              <a:t>He</a:t>
            </a:r>
            <a:br>
              <a:rPr lang="en-GB" sz="2400" dirty="0">
                <a:latin typeface="Times New Roman" pitchFamily="12" charset="0"/>
              </a:rPr>
            </a:br>
            <a:r>
              <a:rPr lang="en-GB" sz="1200" dirty="0">
                <a:latin typeface="Times New Roman" pitchFamily="12" charset="0"/>
              </a:rPr>
              <a:t>unbound</a:t>
            </a:r>
            <a:endParaRPr lang="en-GB" sz="2400" dirty="0">
              <a:latin typeface="Times New Roman" pitchFamily="12" charset="0"/>
            </a:endParaRPr>
          </a:p>
        </p:txBody>
      </p:sp>
      <p:sp>
        <p:nvSpPr>
          <p:cNvPr id="15373" name="Rectangle 13"/>
          <p:cNvSpPr>
            <a:spLocks noChangeArrowheads="1"/>
          </p:cNvSpPr>
          <p:nvPr/>
        </p:nvSpPr>
        <p:spPr bwMode="auto">
          <a:xfrm>
            <a:off x="4643438" y="47974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9</a:t>
            </a:r>
            <a:r>
              <a:rPr lang="en-GB" sz="2400">
                <a:latin typeface="Times New Roman" pitchFamily="12" charset="0"/>
              </a:rPr>
              <a:t>He</a:t>
            </a:r>
          </a:p>
          <a:p>
            <a:pPr algn="ctr"/>
            <a:r>
              <a:rPr lang="en-GB" sz="1200">
                <a:latin typeface="Times New Roman" pitchFamily="12" charset="0"/>
              </a:rPr>
              <a:t>unbound</a:t>
            </a:r>
          </a:p>
        </p:txBody>
      </p:sp>
      <p:sp>
        <p:nvSpPr>
          <p:cNvPr id="15374" name="Rectangle 14"/>
          <p:cNvSpPr>
            <a:spLocks noChangeArrowheads="1"/>
          </p:cNvSpPr>
          <p:nvPr/>
        </p:nvSpPr>
        <p:spPr bwMode="auto">
          <a:xfrm>
            <a:off x="5292725" y="47974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10</a:t>
            </a:r>
            <a:r>
              <a:rPr lang="en-GB" sz="2400">
                <a:latin typeface="Times New Roman" pitchFamily="12" charset="0"/>
              </a:rPr>
              <a:t>He</a:t>
            </a:r>
          </a:p>
          <a:p>
            <a:pPr algn="ctr"/>
            <a:r>
              <a:rPr lang="en-GB" sz="1200">
                <a:latin typeface="Times New Roman" pitchFamily="12" charset="0"/>
              </a:rPr>
              <a:t>unbound</a:t>
            </a:r>
          </a:p>
        </p:txBody>
      </p:sp>
      <p:sp>
        <p:nvSpPr>
          <p:cNvPr id="15375" name="Rectangle 15"/>
          <p:cNvSpPr>
            <a:spLocks noChangeArrowheads="1"/>
          </p:cNvSpPr>
          <p:nvPr/>
        </p:nvSpPr>
        <p:spPr bwMode="auto">
          <a:xfrm>
            <a:off x="2052638" y="41497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6</a:t>
            </a:r>
            <a:r>
              <a:rPr lang="en-GB" sz="2400">
                <a:solidFill>
                  <a:schemeClr val="bg1"/>
                </a:solidFill>
                <a:latin typeface="Times New Roman" pitchFamily="12" charset="0"/>
              </a:rPr>
              <a:t>Li</a:t>
            </a:r>
          </a:p>
        </p:txBody>
      </p:sp>
      <p:sp>
        <p:nvSpPr>
          <p:cNvPr id="15376" name="Rectangle 16"/>
          <p:cNvSpPr>
            <a:spLocks noChangeArrowheads="1"/>
          </p:cNvSpPr>
          <p:nvPr/>
        </p:nvSpPr>
        <p:spPr bwMode="auto">
          <a:xfrm>
            <a:off x="2701925" y="41497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7</a:t>
            </a:r>
            <a:r>
              <a:rPr lang="en-GB" sz="2400">
                <a:solidFill>
                  <a:schemeClr val="bg1"/>
                </a:solidFill>
                <a:latin typeface="Times New Roman" pitchFamily="12" charset="0"/>
              </a:rPr>
              <a:t>Li</a:t>
            </a:r>
          </a:p>
        </p:txBody>
      </p:sp>
      <p:sp>
        <p:nvSpPr>
          <p:cNvPr id="15379" name="Rectangle 19"/>
          <p:cNvSpPr>
            <a:spLocks noChangeArrowheads="1"/>
          </p:cNvSpPr>
          <p:nvPr/>
        </p:nvSpPr>
        <p:spPr bwMode="auto">
          <a:xfrm>
            <a:off x="4645025" y="41497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10</a:t>
            </a:r>
            <a:r>
              <a:rPr lang="en-GB" sz="2400">
                <a:latin typeface="Times New Roman" pitchFamily="12" charset="0"/>
              </a:rPr>
              <a:t>Li</a:t>
            </a:r>
          </a:p>
          <a:p>
            <a:pPr algn="ctr"/>
            <a:r>
              <a:rPr lang="en-GB" sz="1200">
                <a:latin typeface="Times New Roman" pitchFamily="12" charset="0"/>
              </a:rPr>
              <a:t>unbound</a:t>
            </a:r>
          </a:p>
        </p:txBody>
      </p:sp>
      <p:sp>
        <p:nvSpPr>
          <p:cNvPr id="15381" name="Rectangle 21"/>
          <p:cNvSpPr>
            <a:spLocks noChangeArrowheads="1"/>
          </p:cNvSpPr>
          <p:nvPr/>
        </p:nvSpPr>
        <p:spPr bwMode="auto">
          <a:xfrm>
            <a:off x="2052638" y="3502025"/>
            <a:ext cx="647700" cy="647700"/>
          </a:xfrm>
          <a:prstGeom prst="rect">
            <a:avLst/>
          </a:prstGeom>
          <a:solidFill>
            <a:srgbClr val="FF5050"/>
          </a:solidFill>
          <a:ln w="25400">
            <a:solidFill>
              <a:schemeClr val="tx1"/>
            </a:solidFill>
            <a:miter lim="800000"/>
            <a:headEnd/>
            <a:tailEnd/>
          </a:ln>
          <a:effectLst/>
        </p:spPr>
        <p:txBody>
          <a:bodyPr wrap="none" anchor="t">
            <a:prstTxWarp prst="textNoShape">
              <a:avLst/>
            </a:prstTxWarp>
          </a:bodyPr>
          <a:lstStyle/>
          <a:p>
            <a:pPr algn="ctr"/>
            <a:r>
              <a:rPr lang="en-GB" sz="2400" baseline="30000" dirty="0" smtClean="0">
                <a:latin typeface="Times New Roman" pitchFamily="12" charset="0"/>
              </a:rPr>
              <a:t>7</a:t>
            </a:r>
            <a:r>
              <a:rPr lang="en-GB" sz="2400" dirty="0" smtClean="0">
                <a:latin typeface="Times New Roman" pitchFamily="12" charset="0"/>
              </a:rPr>
              <a:t>Be</a:t>
            </a:r>
          </a:p>
          <a:p>
            <a:pPr lvl="0" algn="ctr"/>
            <a:r>
              <a:rPr lang="en-GB" sz="1200" dirty="0" smtClean="0">
                <a:solidFill>
                  <a:prstClr val="black"/>
                </a:solidFill>
                <a:latin typeface="Times New Roman" pitchFamily="12" charset="0"/>
              </a:rPr>
              <a:t>53 </a:t>
            </a:r>
            <a:r>
              <a:rPr lang="en-GB" sz="1200" dirty="0" err="1" smtClean="0">
                <a:solidFill>
                  <a:prstClr val="black"/>
                </a:solidFill>
                <a:latin typeface="Times New Roman" pitchFamily="12" charset="0"/>
              </a:rPr>
              <a:t>d</a:t>
            </a:r>
            <a:endParaRPr lang="en-GB" sz="1200" dirty="0" smtClean="0">
              <a:solidFill>
                <a:prstClr val="black"/>
              </a:solidFill>
              <a:latin typeface="Times New Roman" pitchFamily="12" charset="0"/>
            </a:endParaRPr>
          </a:p>
          <a:p>
            <a:pPr algn="ctr"/>
            <a:endParaRPr lang="en-GB" sz="2400" dirty="0">
              <a:latin typeface="Times New Roman" pitchFamily="12" charset="0"/>
            </a:endParaRPr>
          </a:p>
        </p:txBody>
      </p:sp>
      <p:sp>
        <p:nvSpPr>
          <p:cNvPr id="15382" name="Rectangle 22"/>
          <p:cNvSpPr>
            <a:spLocks noChangeArrowheads="1"/>
          </p:cNvSpPr>
          <p:nvPr/>
        </p:nvSpPr>
        <p:spPr bwMode="auto">
          <a:xfrm>
            <a:off x="2700338" y="35020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8</a:t>
            </a:r>
            <a:r>
              <a:rPr lang="en-GB" sz="2400" dirty="0">
                <a:latin typeface="Times New Roman" pitchFamily="12" charset="0"/>
              </a:rPr>
              <a:t>Be</a:t>
            </a:r>
          </a:p>
          <a:p>
            <a:pPr algn="ctr"/>
            <a:r>
              <a:rPr lang="en-GB" sz="1200" dirty="0">
                <a:latin typeface="Times New Roman" pitchFamily="12" charset="0"/>
              </a:rPr>
              <a:t>unbound</a:t>
            </a:r>
          </a:p>
        </p:txBody>
      </p:sp>
      <p:sp>
        <p:nvSpPr>
          <p:cNvPr id="15383" name="Rectangle 23"/>
          <p:cNvSpPr>
            <a:spLocks noChangeArrowheads="1"/>
          </p:cNvSpPr>
          <p:nvPr/>
        </p:nvSpPr>
        <p:spPr bwMode="auto">
          <a:xfrm>
            <a:off x="3349625" y="35020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9</a:t>
            </a:r>
            <a:r>
              <a:rPr lang="en-GB" sz="2400">
                <a:solidFill>
                  <a:schemeClr val="bg1"/>
                </a:solidFill>
                <a:latin typeface="Times New Roman" pitchFamily="12" charset="0"/>
              </a:rPr>
              <a:t>Be</a:t>
            </a:r>
            <a:endParaRPr lang="en-GB" sz="1200">
              <a:solidFill>
                <a:schemeClr val="bg1"/>
              </a:solidFill>
              <a:latin typeface="Times New Roman" pitchFamily="12" charset="0"/>
            </a:endParaRPr>
          </a:p>
        </p:txBody>
      </p:sp>
      <p:sp>
        <p:nvSpPr>
          <p:cNvPr id="15384" name="Rectangle 24"/>
          <p:cNvSpPr>
            <a:spLocks noChangeArrowheads="1"/>
          </p:cNvSpPr>
          <p:nvPr/>
        </p:nvSpPr>
        <p:spPr bwMode="auto">
          <a:xfrm>
            <a:off x="3997325" y="35020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10</a:t>
            </a:r>
            <a:r>
              <a:rPr lang="en-GB" sz="2400" dirty="0">
                <a:latin typeface="Times New Roman" pitchFamily="12" charset="0"/>
              </a:rPr>
              <a:t>Be</a:t>
            </a:r>
          </a:p>
          <a:p>
            <a:pPr algn="ctr"/>
            <a:r>
              <a:rPr lang="en-GB" sz="1200" dirty="0">
                <a:latin typeface="Times New Roman" pitchFamily="12" charset="0"/>
              </a:rPr>
              <a:t>1.6 10</a:t>
            </a:r>
            <a:r>
              <a:rPr lang="en-GB" sz="1200" baseline="30000" dirty="0">
                <a:latin typeface="Times New Roman" pitchFamily="12" charset="0"/>
              </a:rPr>
              <a:t>6 </a:t>
            </a:r>
            <a:r>
              <a:rPr lang="en-GB" sz="1200" dirty="0" err="1">
                <a:latin typeface="Times New Roman" pitchFamily="12" charset="0"/>
              </a:rPr>
              <a:t>y</a:t>
            </a:r>
            <a:endParaRPr lang="en-GB" sz="1200" dirty="0">
              <a:latin typeface="Times New Roman" pitchFamily="12" charset="0"/>
            </a:endParaRPr>
          </a:p>
        </p:txBody>
      </p:sp>
      <p:sp>
        <p:nvSpPr>
          <p:cNvPr id="15387" name="Rectangle 27"/>
          <p:cNvSpPr>
            <a:spLocks noChangeArrowheads="1"/>
          </p:cNvSpPr>
          <p:nvPr/>
        </p:nvSpPr>
        <p:spPr bwMode="auto">
          <a:xfrm>
            <a:off x="5940425" y="35020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13</a:t>
            </a:r>
            <a:r>
              <a:rPr lang="en-GB" sz="2400">
                <a:latin typeface="Times New Roman" pitchFamily="12" charset="0"/>
              </a:rPr>
              <a:t>Be</a:t>
            </a:r>
          </a:p>
          <a:p>
            <a:pPr algn="ctr"/>
            <a:r>
              <a:rPr lang="en-GB" sz="1200">
                <a:latin typeface="Times New Roman" pitchFamily="12" charset="0"/>
              </a:rPr>
              <a:t>unbound</a:t>
            </a:r>
          </a:p>
        </p:txBody>
      </p:sp>
      <p:sp>
        <p:nvSpPr>
          <p:cNvPr id="15389" name="Rectangle 29"/>
          <p:cNvSpPr>
            <a:spLocks noChangeArrowheads="1"/>
          </p:cNvSpPr>
          <p:nvPr/>
        </p:nvSpPr>
        <p:spPr bwMode="auto">
          <a:xfrm>
            <a:off x="2700338" y="28543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9</a:t>
            </a:r>
            <a:r>
              <a:rPr lang="en-GB" sz="2400" dirty="0">
                <a:latin typeface="Times New Roman" pitchFamily="12" charset="0"/>
              </a:rPr>
              <a:t>B</a:t>
            </a:r>
          </a:p>
          <a:p>
            <a:pPr algn="ctr"/>
            <a:r>
              <a:rPr lang="en-GB" sz="1200" dirty="0">
                <a:latin typeface="Times New Roman" pitchFamily="12" charset="0"/>
              </a:rPr>
              <a:t>unbound</a:t>
            </a:r>
          </a:p>
        </p:txBody>
      </p:sp>
      <p:sp>
        <p:nvSpPr>
          <p:cNvPr id="15390" name="Rectangle 30"/>
          <p:cNvSpPr>
            <a:spLocks noChangeArrowheads="1"/>
          </p:cNvSpPr>
          <p:nvPr/>
        </p:nvSpPr>
        <p:spPr bwMode="auto">
          <a:xfrm>
            <a:off x="3348038" y="28543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10</a:t>
            </a:r>
            <a:r>
              <a:rPr lang="en-GB" sz="2400">
                <a:solidFill>
                  <a:schemeClr val="bg1"/>
                </a:solidFill>
                <a:latin typeface="Times New Roman" pitchFamily="12" charset="0"/>
              </a:rPr>
              <a:t>B</a:t>
            </a:r>
            <a:endParaRPr lang="en-GB" sz="1200">
              <a:solidFill>
                <a:schemeClr val="bg1"/>
              </a:solidFill>
              <a:latin typeface="Times New Roman" pitchFamily="12" charset="0"/>
            </a:endParaRPr>
          </a:p>
        </p:txBody>
      </p:sp>
      <p:sp>
        <p:nvSpPr>
          <p:cNvPr id="15391" name="Rectangle 31"/>
          <p:cNvSpPr>
            <a:spLocks noChangeArrowheads="1"/>
          </p:cNvSpPr>
          <p:nvPr/>
        </p:nvSpPr>
        <p:spPr bwMode="auto">
          <a:xfrm>
            <a:off x="3995738" y="2854325"/>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11</a:t>
            </a:r>
            <a:r>
              <a:rPr lang="en-GB" sz="2400">
                <a:solidFill>
                  <a:schemeClr val="bg1"/>
                </a:solidFill>
                <a:latin typeface="Times New Roman" pitchFamily="12" charset="0"/>
              </a:rPr>
              <a:t>B</a:t>
            </a:r>
          </a:p>
        </p:txBody>
      </p:sp>
      <p:sp>
        <p:nvSpPr>
          <p:cNvPr id="15399" name="Rectangle 39"/>
          <p:cNvSpPr>
            <a:spLocks noChangeArrowheads="1"/>
          </p:cNvSpPr>
          <p:nvPr/>
        </p:nvSpPr>
        <p:spPr bwMode="auto">
          <a:xfrm>
            <a:off x="755650" y="6094413"/>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a:latin typeface="Times New Roman" pitchFamily="12" charset="0"/>
              </a:rPr>
              <a:t>n</a:t>
            </a:r>
            <a:br>
              <a:rPr lang="en-GB" sz="2400">
                <a:latin typeface="Times New Roman" pitchFamily="12" charset="0"/>
              </a:rPr>
            </a:br>
            <a:r>
              <a:rPr lang="en-GB" sz="1200">
                <a:latin typeface="Times New Roman" pitchFamily="12" charset="0"/>
              </a:rPr>
              <a:t>10.25 m</a:t>
            </a:r>
          </a:p>
        </p:txBody>
      </p:sp>
      <p:sp>
        <p:nvSpPr>
          <p:cNvPr id="15400" name="Rectangle 40"/>
          <p:cNvSpPr>
            <a:spLocks noChangeArrowheads="1"/>
          </p:cNvSpPr>
          <p:nvPr/>
        </p:nvSpPr>
        <p:spPr bwMode="auto">
          <a:xfrm>
            <a:off x="1404938" y="5446713"/>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3</a:t>
            </a:r>
            <a:r>
              <a:rPr lang="en-GB" sz="2400">
                <a:latin typeface="Times New Roman" pitchFamily="12" charset="0"/>
              </a:rPr>
              <a:t>H</a:t>
            </a:r>
            <a:br>
              <a:rPr lang="en-GB" sz="2400">
                <a:latin typeface="Times New Roman" pitchFamily="12" charset="0"/>
              </a:rPr>
            </a:br>
            <a:r>
              <a:rPr lang="en-GB" sz="1200">
                <a:latin typeface="Times New Roman" pitchFamily="12" charset="0"/>
              </a:rPr>
              <a:t>12.323 y</a:t>
            </a:r>
          </a:p>
        </p:txBody>
      </p:sp>
      <p:sp>
        <p:nvSpPr>
          <p:cNvPr id="15401" name="Rectangle 41"/>
          <p:cNvSpPr>
            <a:spLocks noChangeArrowheads="1"/>
          </p:cNvSpPr>
          <p:nvPr/>
        </p:nvSpPr>
        <p:spPr bwMode="auto">
          <a:xfrm>
            <a:off x="5940425" y="41497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12</a:t>
            </a:r>
            <a:r>
              <a:rPr lang="en-GB" sz="2400">
                <a:latin typeface="Times New Roman" pitchFamily="12" charset="0"/>
              </a:rPr>
              <a:t>Li</a:t>
            </a:r>
          </a:p>
          <a:p>
            <a:pPr algn="ctr"/>
            <a:r>
              <a:rPr lang="en-GB" sz="1200">
                <a:latin typeface="Times New Roman" pitchFamily="12" charset="0"/>
              </a:rPr>
              <a:t>unbound</a:t>
            </a:r>
          </a:p>
        </p:txBody>
      </p:sp>
      <p:sp>
        <p:nvSpPr>
          <p:cNvPr id="15402" name="Rectangle 42"/>
          <p:cNvSpPr>
            <a:spLocks noChangeArrowheads="1"/>
          </p:cNvSpPr>
          <p:nvPr/>
        </p:nvSpPr>
        <p:spPr bwMode="auto">
          <a:xfrm>
            <a:off x="6588125" y="41497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13</a:t>
            </a:r>
            <a:r>
              <a:rPr lang="en-GB" sz="2400">
                <a:latin typeface="Times New Roman" pitchFamily="12" charset="0"/>
              </a:rPr>
              <a:t>Li</a:t>
            </a:r>
          </a:p>
          <a:p>
            <a:pPr algn="ctr"/>
            <a:r>
              <a:rPr lang="en-GB" sz="1200">
                <a:latin typeface="Times New Roman" pitchFamily="12" charset="0"/>
              </a:rPr>
              <a:t>unbound</a:t>
            </a:r>
          </a:p>
        </p:txBody>
      </p:sp>
      <p:sp>
        <p:nvSpPr>
          <p:cNvPr id="15405" name="Rectangle 45"/>
          <p:cNvSpPr>
            <a:spLocks noChangeArrowheads="1"/>
          </p:cNvSpPr>
          <p:nvPr/>
        </p:nvSpPr>
        <p:spPr bwMode="auto">
          <a:xfrm>
            <a:off x="3349625" y="2205038"/>
            <a:ext cx="647700" cy="647700"/>
          </a:xfrm>
          <a:prstGeom prst="rect">
            <a:avLst/>
          </a:prstGeom>
          <a:solidFill>
            <a:srgbClr val="FF5050"/>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11</a:t>
            </a:r>
            <a:r>
              <a:rPr lang="en-GB" sz="2400">
                <a:latin typeface="Times New Roman" pitchFamily="12" charset="0"/>
              </a:rPr>
              <a:t>C</a:t>
            </a:r>
          </a:p>
          <a:p>
            <a:pPr algn="ctr"/>
            <a:r>
              <a:rPr lang="en-GB" sz="1200">
                <a:latin typeface="Times New Roman" pitchFamily="12" charset="0"/>
              </a:rPr>
              <a:t>20.4 m</a:t>
            </a:r>
          </a:p>
        </p:txBody>
      </p:sp>
      <p:sp>
        <p:nvSpPr>
          <p:cNvPr id="15406" name="Rectangle 46"/>
          <p:cNvSpPr>
            <a:spLocks noChangeArrowheads="1"/>
          </p:cNvSpPr>
          <p:nvPr/>
        </p:nvSpPr>
        <p:spPr bwMode="auto">
          <a:xfrm>
            <a:off x="3995738" y="2205038"/>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12</a:t>
            </a:r>
            <a:r>
              <a:rPr lang="en-GB" sz="2400">
                <a:solidFill>
                  <a:schemeClr val="bg1"/>
                </a:solidFill>
                <a:latin typeface="Times New Roman" pitchFamily="12" charset="0"/>
              </a:rPr>
              <a:t>C</a:t>
            </a:r>
          </a:p>
        </p:txBody>
      </p:sp>
      <p:sp>
        <p:nvSpPr>
          <p:cNvPr id="15407" name="Rectangle 47"/>
          <p:cNvSpPr>
            <a:spLocks noChangeArrowheads="1"/>
          </p:cNvSpPr>
          <p:nvPr/>
        </p:nvSpPr>
        <p:spPr bwMode="auto">
          <a:xfrm>
            <a:off x="4645025" y="2205038"/>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12" charset="0"/>
              </a:rPr>
              <a:t>13</a:t>
            </a:r>
            <a:r>
              <a:rPr lang="en-GB" sz="2400">
                <a:solidFill>
                  <a:schemeClr val="bg1"/>
                </a:solidFill>
                <a:latin typeface="Times New Roman" pitchFamily="12" charset="0"/>
              </a:rPr>
              <a:t>C</a:t>
            </a:r>
          </a:p>
        </p:txBody>
      </p:sp>
      <p:grpSp>
        <p:nvGrpSpPr>
          <p:cNvPr id="64" name="Group 63"/>
          <p:cNvGrpSpPr/>
          <p:nvPr/>
        </p:nvGrpSpPr>
        <p:grpSpPr>
          <a:xfrm>
            <a:off x="2051050" y="1557338"/>
            <a:ext cx="5184775" cy="3887787"/>
            <a:chOff x="2051050" y="1557338"/>
            <a:chExt cx="5184775" cy="3887787"/>
          </a:xfrm>
        </p:grpSpPr>
        <p:sp>
          <p:nvSpPr>
            <p:cNvPr id="15370" name="Rectangle 10"/>
            <p:cNvSpPr>
              <a:spLocks noChangeArrowheads="1"/>
            </p:cNvSpPr>
            <p:nvPr/>
          </p:nvSpPr>
          <p:spPr bwMode="auto">
            <a:xfrm>
              <a:off x="2700338" y="47974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6</a:t>
              </a:r>
              <a:r>
                <a:rPr lang="en-GB" sz="2400">
                  <a:latin typeface="Times New Roman" pitchFamily="12" charset="0"/>
                </a:rPr>
                <a:t>He</a:t>
              </a:r>
            </a:p>
            <a:p>
              <a:pPr algn="ctr"/>
              <a:r>
                <a:rPr lang="en-GB" sz="1200">
                  <a:latin typeface="Times New Roman" pitchFamily="12" charset="0"/>
                </a:rPr>
                <a:t>808 ms</a:t>
              </a:r>
            </a:p>
          </p:txBody>
        </p:sp>
        <p:sp>
          <p:nvSpPr>
            <p:cNvPr id="15372" name="Rectangle 12"/>
            <p:cNvSpPr>
              <a:spLocks noChangeArrowheads="1"/>
            </p:cNvSpPr>
            <p:nvPr/>
          </p:nvSpPr>
          <p:spPr bwMode="auto">
            <a:xfrm>
              <a:off x="3995738" y="47974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8</a:t>
              </a:r>
              <a:r>
                <a:rPr lang="en-GB" sz="2400">
                  <a:latin typeface="Times New Roman" pitchFamily="12" charset="0"/>
                </a:rPr>
                <a:t>He</a:t>
              </a:r>
            </a:p>
            <a:p>
              <a:pPr algn="ctr"/>
              <a:r>
                <a:rPr lang="en-GB" sz="1200">
                  <a:latin typeface="Times New Roman" pitchFamily="12" charset="0"/>
                </a:rPr>
                <a:t>119 ms</a:t>
              </a:r>
            </a:p>
          </p:txBody>
        </p:sp>
        <p:sp>
          <p:nvSpPr>
            <p:cNvPr id="15377" name="Rectangle 17"/>
            <p:cNvSpPr>
              <a:spLocks noChangeArrowheads="1"/>
            </p:cNvSpPr>
            <p:nvPr/>
          </p:nvSpPr>
          <p:spPr bwMode="auto">
            <a:xfrm>
              <a:off x="3349625" y="41497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8</a:t>
              </a:r>
              <a:r>
                <a:rPr lang="en-GB" sz="2400">
                  <a:latin typeface="Times New Roman" pitchFamily="12" charset="0"/>
                </a:rPr>
                <a:t>Li</a:t>
              </a:r>
            </a:p>
            <a:p>
              <a:pPr algn="ctr"/>
              <a:r>
                <a:rPr lang="en-GB" sz="1200">
                  <a:latin typeface="Times New Roman" pitchFamily="12" charset="0"/>
                </a:rPr>
                <a:t>840 ms</a:t>
              </a:r>
            </a:p>
          </p:txBody>
        </p:sp>
        <p:sp>
          <p:nvSpPr>
            <p:cNvPr id="15378" name="Rectangle 18"/>
            <p:cNvSpPr>
              <a:spLocks noChangeArrowheads="1"/>
            </p:cNvSpPr>
            <p:nvPr/>
          </p:nvSpPr>
          <p:spPr bwMode="auto">
            <a:xfrm>
              <a:off x="3997325" y="41497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9</a:t>
              </a:r>
              <a:r>
                <a:rPr lang="en-GB" sz="2400">
                  <a:latin typeface="Times New Roman" pitchFamily="12" charset="0"/>
                </a:rPr>
                <a:t>Li</a:t>
              </a:r>
            </a:p>
            <a:p>
              <a:pPr algn="ctr"/>
              <a:r>
                <a:rPr lang="en-GB" sz="1200">
                  <a:latin typeface="Times New Roman" pitchFamily="12" charset="0"/>
                </a:rPr>
                <a:t>179 ms</a:t>
              </a:r>
            </a:p>
          </p:txBody>
        </p:sp>
        <p:sp>
          <p:nvSpPr>
            <p:cNvPr id="15380" name="Rectangle 20"/>
            <p:cNvSpPr>
              <a:spLocks noChangeArrowheads="1"/>
            </p:cNvSpPr>
            <p:nvPr/>
          </p:nvSpPr>
          <p:spPr bwMode="auto">
            <a:xfrm>
              <a:off x="5292725" y="41497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11</a:t>
              </a:r>
              <a:r>
                <a:rPr lang="en-GB" sz="2400">
                  <a:latin typeface="Times New Roman" pitchFamily="12" charset="0"/>
                </a:rPr>
                <a:t>Li</a:t>
              </a:r>
            </a:p>
            <a:p>
              <a:pPr algn="ctr"/>
              <a:r>
                <a:rPr lang="en-GB" sz="1200">
                  <a:latin typeface="Times New Roman" pitchFamily="12" charset="0"/>
                </a:rPr>
                <a:t>8.5 ms</a:t>
              </a:r>
            </a:p>
          </p:txBody>
        </p:sp>
        <p:sp>
          <p:nvSpPr>
            <p:cNvPr id="15385" name="Rectangle 25"/>
            <p:cNvSpPr>
              <a:spLocks noChangeArrowheads="1"/>
            </p:cNvSpPr>
            <p:nvPr/>
          </p:nvSpPr>
          <p:spPr bwMode="auto">
            <a:xfrm>
              <a:off x="4645025" y="3502025"/>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11</a:t>
              </a:r>
              <a:r>
                <a:rPr lang="en-GB" sz="2400">
                  <a:latin typeface="Times New Roman" pitchFamily="12" charset="0"/>
                </a:rPr>
                <a:t>Be</a:t>
              </a:r>
            </a:p>
            <a:p>
              <a:pPr algn="ctr"/>
              <a:r>
                <a:rPr lang="en-GB" sz="1200">
                  <a:latin typeface="Times New Roman" pitchFamily="12" charset="0"/>
                </a:rPr>
                <a:t>13.8 s</a:t>
              </a:r>
            </a:p>
          </p:txBody>
        </p:sp>
        <p:sp>
          <p:nvSpPr>
            <p:cNvPr id="15386" name="Rectangle 26"/>
            <p:cNvSpPr>
              <a:spLocks noChangeArrowheads="1"/>
            </p:cNvSpPr>
            <p:nvPr/>
          </p:nvSpPr>
          <p:spPr bwMode="auto">
            <a:xfrm>
              <a:off x="5292725" y="35020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12</a:t>
              </a:r>
              <a:r>
                <a:rPr lang="en-GB" sz="2400" dirty="0">
                  <a:latin typeface="Times New Roman" pitchFamily="12" charset="0"/>
                </a:rPr>
                <a:t>Be</a:t>
              </a:r>
            </a:p>
            <a:p>
              <a:pPr algn="ctr"/>
              <a:r>
                <a:rPr lang="en-GB" sz="1200" dirty="0">
                  <a:latin typeface="Times New Roman" pitchFamily="12" charset="0"/>
                </a:rPr>
                <a:t>23.6 ms</a:t>
              </a:r>
            </a:p>
          </p:txBody>
        </p:sp>
        <p:sp>
          <p:nvSpPr>
            <p:cNvPr id="15388" name="Rectangle 28"/>
            <p:cNvSpPr>
              <a:spLocks noChangeArrowheads="1"/>
            </p:cNvSpPr>
            <p:nvPr/>
          </p:nvSpPr>
          <p:spPr bwMode="auto">
            <a:xfrm>
              <a:off x="6588125" y="35020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14</a:t>
              </a:r>
              <a:r>
                <a:rPr lang="en-GB" sz="2400" dirty="0">
                  <a:latin typeface="Times New Roman" pitchFamily="12" charset="0"/>
                </a:rPr>
                <a:t>Be</a:t>
              </a:r>
            </a:p>
            <a:p>
              <a:pPr algn="ctr"/>
              <a:r>
                <a:rPr lang="en-GB" sz="1200" dirty="0">
                  <a:latin typeface="Times New Roman" pitchFamily="12" charset="0"/>
                </a:rPr>
                <a:t>4.35 ms</a:t>
              </a:r>
            </a:p>
          </p:txBody>
        </p:sp>
        <p:sp>
          <p:nvSpPr>
            <p:cNvPr id="15392" name="Rectangle 32"/>
            <p:cNvSpPr>
              <a:spLocks noChangeArrowheads="1"/>
            </p:cNvSpPr>
            <p:nvPr/>
          </p:nvSpPr>
          <p:spPr bwMode="auto">
            <a:xfrm>
              <a:off x="4643438" y="28543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12</a:t>
              </a:r>
              <a:r>
                <a:rPr lang="en-GB" sz="2400">
                  <a:latin typeface="Times New Roman" pitchFamily="12" charset="0"/>
                </a:rPr>
                <a:t>B</a:t>
              </a:r>
            </a:p>
            <a:p>
              <a:pPr algn="ctr"/>
              <a:r>
                <a:rPr lang="en-GB" sz="1200">
                  <a:latin typeface="Times New Roman" pitchFamily="12" charset="0"/>
                </a:rPr>
                <a:t>20.20 ms</a:t>
              </a:r>
            </a:p>
          </p:txBody>
        </p:sp>
        <p:sp>
          <p:nvSpPr>
            <p:cNvPr id="15393" name="Rectangle 33"/>
            <p:cNvSpPr>
              <a:spLocks noChangeArrowheads="1"/>
            </p:cNvSpPr>
            <p:nvPr/>
          </p:nvSpPr>
          <p:spPr bwMode="auto">
            <a:xfrm>
              <a:off x="5291138" y="2854325"/>
              <a:ext cx="647700" cy="647700"/>
            </a:xfrm>
            <a:prstGeom prst="rect">
              <a:avLst/>
            </a:prstGeom>
            <a:solidFill>
              <a:srgbClr val="99CCFF"/>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13</a:t>
              </a:r>
              <a:r>
                <a:rPr lang="en-GB" sz="2400">
                  <a:latin typeface="Times New Roman" pitchFamily="12" charset="0"/>
                </a:rPr>
                <a:t>B</a:t>
              </a:r>
            </a:p>
            <a:p>
              <a:pPr algn="ctr"/>
              <a:r>
                <a:rPr lang="en-GB" sz="1200">
                  <a:latin typeface="Times New Roman" pitchFamily="12" charset="0"/>
                </a:rPr>
                <a:t>17.33 ms</a:t>
              </a:r>
            </a:p>
          </p:txBody>
        </p:sp>
        <p:sp>
          <p:nvSpPr>
            <p:cNvPr id="15396" name="Rectangle 36"/>
            <p:cNvSpPr>
              <a:spLocks noChangeArrowheads="1"/>
            </p:cNvSpPr>
            <p:nvPr/>
          </p:nvSpPr>
          <p:spPr bwMode="auto">
            <a:xfrm>
              <a:off x="2052638" y="2854325"/>
              <a:ext cx="647700" cy="647700"/>
            </a:xfrm>
            <a:prstGeom prst="rect">
              <a:avLst/>
            </a:prstGeom>
            <a:solidFill>
              <a:srgbClr val="FF5050"/>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8</a:t>
              </a:r>
              <a:r>
                <a:rPr lang="en-GB" sz="2400" dirty="0">
                  <a:latin typeface="Times New Roman" pitchFamily="12" charset="0"/>
                </a:rPr>
                <a:t>B</a:t>
              </a:r>
            </a:p>
            <a:p>
              <a:pPr algn="ctr"/>
              <a:r>
                <a:rPr lang="en-GB" sz="1200" dirty="0">
                  <a:latin typeface="Times New Roman" pitchFamily="12" charset="0"/>
                </a:rPr>
                <a:t>770 ms</a:t>
              </a:r>
            </a:p>
          </p:txBody>
        </p:sp>
        <p:sp>
          <p:nvSpPr>
            <p:cNvPr id="15403" name="Rectangle 43"/>
            <p:cNvSpPr>
              <a:spLocks noChangeArrowheads="1"/>
            </p:cNvSpPr>
            <p:nvPr/>
          </p:nvSpPr>
          <p:spPr bwMode="auto">
            <a:xfrm>
              <a:off x="2051050" y="2205038"/>
              <a:ext cx="647700" cy="647700"/>
            </a:xfrm>
            <a:prstGeom prst="rect">
              <a:avLst/>
            </a:prstGeom>
            <a:solidFill>
              <a:srgbClr val="FF5050"/>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9</a:t>
              </a:r>
              <a:r>
                <a:rPr lang="en-GB" sz="2400" dirty="0">
                  <a:latin typeface="Times New Roman" pitchFamily="12" charset="0"/>
                </a:rPr>
                <a:t>C</a:t>
              </a:r>
            </a:p>
            <a:p>
              <a:pPr algn="ctr"/>
              <a:r>
                <a:rPr lang="en-GB" sz="1200" dirty="0">
                  <a:latin typeface="Times New Roman" pitchFamily="12" charset="0"/>
                </a:rPr>
                <a:t>125 ms</a:t>
              </a:r>
            </a:p>
          </p:txBody>
        </p:sp>
        <p:sp>
          <p:nvSpPr>
            <p:cNvPr id="15404" name="Rectangle 44"/>
            <p:cNvSpPr>
              <a:spLocks noChangeArrowheads="1"/>
            </p:cNvSpPr>
            <p:nvPr/>
          </p:nvSpPr>
          <p:spPr bwMode="auto">
            <a:xfrm>
              <a:off x="2700338" y="2205038"/>
              <a:ext cx="647700" cy="647700"/>
            </a:xfrm>
            <a:prstGeom prst="rect">
              <a:avLst/>
            </a:prstGeom>
            <a:solidFill>
              <a:srgbClr val="FF5050"/>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smtClean="0">
                  <a:latin typeface="Times New Roman" pitchFamily="12" charset="0"/>
                </a:rPr>
                <a:t>10</a:t>
              </a:r>
              <a:r>
                <a:rPr lang="en-GB" sz="2400" dirty="0" smtClean="0">
                  <a:latin typeface="Times New Roman" pitchFamily="12" charset="0"/>
                </a:rPr>
                <a:t>C</a:t>
              </a:r>
            </a:p>
            <a:p>
              <a:pPr algn="ctr"/>
              <a:r>
                <a:rPr lang="en-GB" sz="1200" dirty="0">
                  <a:latin typeface="Times New Roman" pitchFamily="12" charset="0"/>
                </a:rPr>
                <a:t>19.3 </a:t>
              </a:r>
              <a:r>
                <a:rPr lang="en-GB" sz="1200" dirty="0" err="1">
                  <a:latin typeface="Times New Roman" pitchFamily="12" charset="0"/>
                </a:rPr>
                <a:t>s</a:t>
              </a:r>
              <a:endParaRPr lang="en-GB" sz="1200" dirty="0">
                <a:latin typeface="Times New Roman" pitchFamily="12" charset="0"/>
              </a:endParaRPr>
            </a:p>
          </p:txBody>
        </p:sp>
        <p:sp>
          <p:nvSpPr>
            <p:cNvPr id="15413" name="Rectangle 53"/>
            <p:cNvSpPr>
              <a:spLocks noChangeArrowheads="1"/>
            </p:cNvSpPr>
            <p:nvPr/>
          </p:nvSpPr>
          <p:spPr bwMode="auto">
            <a:xfrm>
              <a:off x="3348038" y="1557338"/>
              <a:ext cx="647700" cy="647700"/>
            </a:xfrm>
            <a:prstGeom prst="rect">
              <a:avLst/>
            </a:prstGeom>
            <a:solidFill>
              <a:srgbClr val="FF5050"/>
            </a:solidFill>
            <a:ln w="25400">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12" charset="0"/>
                </a:rPr>
                <a:t>12</a:t>
              </a:r>
              <a:r>
                <a:rPr lang="en-GB" sz="2400" dirty="0">
                  <a:latin typeface="Times New Roman" pitchFamily="12" charset="0"/>
                </a:rPr>
                <a:t>N</a:t>
              </a:r>
            </a:p>
            <a:p>
              <a:pPr algn="ctr"/>
              <a:r>
                <a:rPr lang="en-GB" sz="1200" dirty="0" smtClean="0">
                  <a:latin typeface="Times New Roman" pitchFamily="12" charset="0"/>
                </a:rPr>
                <a:t>20.2 ms</a:t>
              </a:r>
              <a:endParaRPr lang="en-GB" sz="1200" dirty="0">
                <a:latin typeface="Times New Roman" pitchFamily="12" charset="0"/>
              </a:endParaRPr>
            </a:p>
          </p:txBody>
        </p:sp>
      </p:grpSp>
      <p:sp>
        <p:nvSpPr>
          <p:cNvPr id="15414" name="Rectangle 54"/>
          <p:cNvSpPr>
            <a:spLocks noChangeArrowheads="1"/>
          </p:cNvSpPr>
          <p:nvPr/>
        </p:nvSpPr>
        <p:spPr bwMode="auto">
          <a:xfrm>
            <a:off x="3995738" y="1557338"/>
            <a:ext cx="647700" cy="647700"/>
          </a:xfrm>
          <a:prstGeom prst="rect">
            <a:avLst/>
          </a:prstGeom>
          <a:solidFill>
            <a:srgbClr val="FF5050"/>
          </a:solidFill>
          <a:ln w="25400">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13</a:t>
            </a:r>
            <a:r>
              <a:rPr lang="en-GB" sz="2400">
                <a:latin typeface="Times New Roman" pitchFamily="12" charset="0"/>
              </a:rPr>
              <a:t>N</a:t>
            </a:r>
          </a:p>
          <a:p>
            <a:pPr algn="ctr"/>
            <a:r>
              <a:rPr lang="en-GB" sz="1200">
                <a:latin typeface="Times New Roman" pitchFamily="12" charset="0"/>
              </a:rPr>
              <a:t>20.4 m</a:t>
            </a:r>
          </a:p>
        </p:txBody>
      </p:sp>
      <p:sp>
        <p:nvSpPr>
          <p:cNvPr id="15421" name="Rectangle 61"/>
          <p:cNvSpPr>
            <a:spLocks noChangeArrowheads="1"/>
          </p:cNvSpPr>
          <p:nvPr/>
        </p:nvSpPr>
        <p:spPr bwMode="auto">
          <a:xfrm>
            <a:off x="2700338" y="1557338"/>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11</a:t>
            </a:r>
            <a:r>
              <a:rPr lang="en-GB" sz="2400">
                <a:latin typeface="Times New Roman" pitchFamily="12" charset="0"/>
              </a:rPr>
              <a:t>N</a:t>
            </a:r>
          </a:p>
          <a:p>
            <a:pPr algn="ctr"/>
            <a:r>
              <a:rPr lang="en-GB" sz="1200">
                <a:latin typeface="Times New Roman" pitchFamily="12" charset="0"/>
              </a:rPr>
              <a:t>unbound</a:t>
            </a:r>
          </a:p>
        </p:txBody>
      </p:sp>
      <p:sp>
        <p:nvSpPr>
          <p:cNvPr id="15438" name="Text Box 78"/>
          <p:cNvSpPr txBox="1">
            <a:spLocks noChangeArrowheads="1"/>
          </p:cNvSpPr>
          <p:nvPr/>
        </p:nvSpPr>
        <p:spPr bwMode="auto">
          <a:xfrm>
            <a:off x="684213" y="115888"/>
            <a:ext cx="2195512" cy="366712"/>
          </a:xfrm>
          <a:prstGeom prst="rect">
            <a:avLst/>
          </a:prstGeom>
          <a:noFill/>
          <a:ln w="9525">
            <a:noFill/>
            <a:miter lim="800000"/>
            <a:headEnd/>
            <a:tailEnd/>
          </a:ln>
          <a:effectLst/>
        </p:spPr>
        <p:txBody>
          <a:bodyPr>
            <a:prstTxWarp prst="textNoShape">
              <a:avLst/>
            </a:prstTxWarp>
            <a:spAutoFit/>
          </a:bodyPr>
          <a:lstStyle/>
          <a:p>
            <a:pPr>
              <a:spcBef>
                <a:spcPct val="50000"/>
              </a:spcBef>
            </a:pPr>
            <a:endParaRPr lang="en-US" sz="1800"/>
          </a:p>
        </p:txBody>
      </p:sp>
      <p:sp>
        <p:nvSpPr>
          <p:cNvPr id="15440" name="Line 80"/>
          <p:cNvSpPr>
            <a:spLocks noChangeShapeType="1"/>
          </p:cNvSpPr>
          <p:nvPr/>
        </p:nvSpPr>
        <p:spPr bwMode="auto">
          <a:xfrm>
            <a:off x="2268538" y="6453188"/>
            <a:ext cx="3311525" cy="0"/>
          </a:xfrm>
          <a:prstGeom prst="line">
            <a:avLst/>
          </a:prstGeom>
          <a:noFill/>
          <a:ln w="38100">
            <a:solidFill>
              <a:srgbClr val="3366FF"/>
            </a:solidFill>
            <a:round/>
            <a:headEnd/>
            <a:tailEnd type="triangle" w="med" len="med"/>
          </a:ln>
          <a:effectLst/>
        </p:spPr>
        <p:txBody>
          <a:bodyPr>
            <a:prstTxWarp prst="textNoShape">
              <a:avLst/>
            </a:prstTxWarp>
          </a:bodyPr>
          <a:lstStyle/>
          <a:p>
            <a:endParaRPr lang="en-US"/>
          </a:p>
        </p:txBody>
      </p:sp>
      <p:sp>
        <p:nvSpPr>
          <p:cNvPr id="15441" name="Line 81"/>
          <p:cNvSpPr>
            <a:spLocks noChangeShapeType="1"/>
          </p:cNvSpPr>
          <p:nvPr/>
        </p:nvSpPr>
        <p:spPr bwMode="auto">
          <a:xfrm rot="5400000" flipH="1" flipV="1">
            <a:off x="-1043781" y="3861594"/>
            <a:ext cx="2735262" cy="0"/>
          </a:xfrm>
          <a:prstGeom prst="line">
            <a:avLst/>
          </a:prstGeom>
          <a:noFill/>
          <a:ln w="38100">
            <a:solidFill>
              <a:srgbClr val="FF0000"/>
            </a:solidFill>
            <a:round/>
            <a:headEnd/>
            <a:tailEnd type="triangle" w="med" len="med"/>
          </a:ln>
          <a:effectLst/>
        </p:spPr>
        <p:txBody>
          <a:bodyPr>
            <a:prstTxWarp prst="textNoShape">
              <a:avLst/>
            </a:prstTxWarp>
          </a:bodyPr>
          <a:lstStyle/>
          <a:p>
            <a:endParaRPr lang="en-US"/>
          </a:p>
        </p:txBody>
      </p:sp>
      <p:sp>
        <p:nvSpPr>
          <p:cNvPr id="15442" name="Text Box 82"/>
          <p:cNvSpPr txBox="1">
            <a:spLocks noChangeArrowheads="1"/>
          </p:cNvSpPr>
          <p:nvPr/>
        </p:nvSpPr>
        <p:spPr bwMode="auto">
          <a:xfrm>
            <a:off x="5651500" y="6211888"/>
            <a:ext cx="503238"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sv-SE" sz="2400" b="1">
                <a:solidFill>
                  <a:srgbClr val="3366FF"/>
                </a:solidFill>
                <a:latin typeface="Bookman Old Style" pitchFamily="12" charset="0"/>
              </a:rPr>
              <a:t>N</a:t>
            </a:r>
            <a:endParaRPr lang="en-US" sz="2400" b="1">
              <a:solidFill>
                <a:srgbClr val="3366FF"/>
              </a:solidFill>
              <a:latin typeface="Bookman Old Style" pitchFamily="12" charset="0"/>
            </a:endParaRPr>
          </a:p>
        </p:txBody>
      </p:sp>
      <p:sp>
        <p:nvSpPr>
          <p:cNvPr id="15443" name="Text Box 83"/>
          <p:cNvSpPr txBox="1">
            <a:spLocks noChangeArrowheads="1"/>
          </p:cNvSpPr>
          <p:nvPr/>
        </p:nvSpPr>
        <p:spPr bwMode="auto">
          <a:xfrm>
            <a:off x="179388" y="2108200"/>
            <a:ext cx="503237"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sv-SE" sz="2400" b="1">
                <a:solidFill>
                  <a:srgbClr val="FF0000"/>
                </a:solidFill>
                <a:latin typeface="Bookman Old Style" pitchFamily="12" charset="0"/>
              </a:rPr>
              <a:t>Z</a:t>
            </a:r>
            <a:endParaRPr lang="en-US" sz="2400" b="1">
              <a:solidFill>
                <a:srgbClr val="FF0000"/>
              </a:solidFill>
              <a:latin typeface="Bookman Old Style" pitchFamily="12" charset="0"/>
            </a:endParaRPr>
          </a:p>
        </p:txBody>
      </p:sp>
      <p:sp>
        <p:nvSpPr>
          <p:cNvPr id="15444" name="Rectangle 84"/>
          <p:cNvSpPr>
            <a:spLocks noChangeArrowheads="1"/>
          </p:cNvSpPr>
          <p:nvPr/>
        </p:nvSpPr>
        <p:spPr bwMode="auto">
          <a:xfrm>
            <a:off x="2051050" y="54451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4</a:t>
            </a:r>
            <a:r>
              <a:rPr lang="en-GB" sz="2400">
                <a:latin typeface="Times New Roman" pitchFamily="12" charset="0"/>
              </a:rPr>
              <a:t>H</a:t>
            </a:r>
            <a:br>
              <a:rPr lang="en-GB" sz="2400">
                <a:latin typeface="Times New Roman" pitchFamily="12" charset="0"/>
              </a:rPr>
            </a:br>
            <a:r>
              <a:rPr lang="en-GB" sz="1200">
                <a:latin typeface="Times New Roman" pitchFamily="12" charset="0"/>
              </a:rPr>
              <a:t>unbound</a:t>
            </a:r>
          </a:p>
        </p:txBody>
      </p:sp>
      <p:sp>
        <p:nvSpPr>
          <p:cNvPr id="15445" name="Rectangle 85"/>
          <p:cNvSpPr>
            <a:spLocks noChangeArrowheads="1"/>
          </p:cNvSpPr>
          <p:nvPr/>
        </p:nvSpPr>
        <p:spPr bwMode="auto">
          <a:xfrm>
            <a:off x="3348038" y="54451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12" charset="0"/>
              </a:rPr>
              <a:t>6</a:t>
            </a:r>
            <a:r>
              <a:rPr lang="en-GB" sz="2400">
                <a:latin typeface="Times New Roman" pitchFamily="12" charset="0"/>
              </a:rPr>
              <a:t>H</a:t>
            </a:r>
            <a:br>
              <a:rPr lang="en-GB" sz="2400">
                <a:latin typeface="Times New Roman" pitchFamily="12" charset="0"/>
              </a:rPr>
            </a:br>
            <a:r>
              <a:rPr lang="en-GB" sz="1200">
                <a:latin typeface="Times New Roman" pitchFamily="12" charset="0"/>
              </a:rPr>
              <a:t>unbound</a:t>
            </a:r>
          </a:p>
        </p:txBody>
      </p:sp>
      <p:sp>
        <p:nvSpPr>
          <p:cNvPr id="86" name="Rectangle 29"/>
          <p:cNvSpPr>
            <a:spLocks noChangeArrowheads="1"/>
          </p:cNvSpPr>
          <p:nvPr/>
        </p:nvSpPr>
        <p:spPr bwMode="auto">
          <a:xfrm>
            <a:off x="1409700" y="2209800"/>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smtClean="0">
                <a:latin typeface="Times New Roman" pitchFamily="12" charset="0"/>
              </a:rPr>
              <a:t>8</a:t>
            </a:r>
            <a:r>
              <a:rPr lang="en-GB" sz="2400" dirty="0" smtClean="0">
                <a:latin typeface="Times New Roman" pitchFamily="12" charset="0"/>
              </a:rPr>
              <a:t>C</a:t>
            </a:r>
          </a:p>
          <a:p>
            <a:pPr algn="ctr"/>
            <a:r>
              <a:rPr lang="en-GB" sz="1200" dirty="0">
                <a:latin typeface="Times New Roman" pitchFamily="12" charset="0"/>
              </a:rPr>
              <a:t>unbound</a:t>
            </a:r>
          </a:p>
        </p:txBody>
      </p:sp>
      <p:sp>
        <p:nvSpPr>
          <p:cNvPr id="88" name="Rectangle 29"/>
          <p:cNvSpPr>
            <a:spLocks noChangeArrowheads="1"/>
          </p:cNvSpPr>
          <p:nvPr/>
        </p:nvSpPr>
        <p:spPr bwMode="auto">
          <a:xfrm>
            <a:off x="1409700" y="2857500"/>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smtClean="0">
                <a:latin typeface="Times New Roman" pitchFamily="12" charset="0"/>
              </a:rPr>
              <a:t>7</a:t>
            </a:r>
            <a:r>
              <a:rPr lang="en-GB" sz="2400" dirty="0" smtClean="0">
                <a:latin typeface="Times New Roman" pitchFamily="12" charset="0"/>
              </a:rPr>
              <a:t>B</a:t>
            </a:r>
          </a:p>
          <a:p>
            <a:pPr algn="ctr"/>
            <a:r>
              <a:rPr lang="en-GB" sz="1200" dirty="0">
                <a:latin typeface="Times New Roman" pitchFamily="12" charset="0"/>
              </a:rPr>
              <a:t>unbound</a:t>
            </a:r>
          </a:p>
        </p:txBody>
      </p:sp>
      <p:sp>
        <p:nvSpPr>
          <p:cNvPr id="89" name="Rectangle 29"/>
          <p:cNvSpPr>
            <a:spLocks noChangeArrowheads="1"/>
          </p:cNvSpPr>
          <p:nvPr/>
        </p:nvSpPr>
        <p:spPr bwMode="auto">
          <a:xfrm>
            <a:off x="1409700" y="3505200"/>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smtClean="0">
                <a:latin typeface="Times New Roman" pitchFamily="12" charset="0"/>
              </a:rPr>
              <a:t>6</a:t>
            </a:r>
            <a:r>
              <a:rPr lang="en-GB" sz="2400" dirty="0" smtClean="0">
                <a:latin typeface="Times New Roman" pitchFamily="12" charset="0"/>
              </a:rPr>
              <a:t>Be</a:t>
            </a:r>
          </a:p>
          <a:p>
            <a:pPr algn="ctr"/>
            <a:r>
              <a:rPr lang="en-GB" sz="1200" dirty="0">
                <a:latin typeface="Times New Roman" pitchFamily="12" charset="0"/>
              </a:rPr>
              <a:t>unbound</a:t>
            </a:r>
          </a:p>
        </p:txBody>
      </p:sp>
      <p:sp>
        <p:nvSpPr>
          <p:cNvPr id="90" name="Rectangle 29"/>
          <p:cNvSpPr>
            <a:spLocks noChangeArrowheads="1"/>
          </p:cNvSpPr>
          <p:nvPr/>
        </p:nvSpPr>
        <p:spPr bwMode="auto">
          <a:xfrm>
            <a:off x="1409700" y="4152900"/>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dirty="0" smtClean="0">
                <a:latin typeface="Times New Roman" pitchFamily="12" charset="0"/>
              </a:rPr>
              <a:t>5</a:t>
            </a:r>
            <a:r>
              <a:rPr lang="en-GB" sz="2400" dirty="0" smtClean="0">
                <a:latin typeface="Times New Roman" pitchFamily="12" charset="0"/>
              </a:rPr>
              <a:t>Li</a:t>
            </a:r>
          </a:p>
          <a:p>
            <a:pPr algn="ctr"/>
            <a:r>
              <a:rPr lang="en-GB" sz="1200" dirty="0">
                <a:latin typeface="Times New Roman" pitchFamily="12" charset="0"/>
              </a:rPr>
              <a:t>unbound</a:t>
            </a:r>
          </a:p>
        </p:txBody>
      </p:sp>
      <p:grpSp>
        <p:nvGrpSpPr>
          <p:cNvPr id="65" name="Group 64"/>
          <p:cNvGrpSpPr/>
          <p:nvPr/>
        </p:nvGrpSpPr>
        <p:grpSpPr>
          <a:xfrm>
            <a:off x="2871216" y="3721608"/>
            <a:ext cx="1700784" cy="1575139"/>
            <a:chOff x="2871216" y="3721608"/>
            <a:chExt cx="1700784" cy="1575139"/>
          </a:xfrm>
        </p:grpSpPr>
        <p:grpSp>
          <p:nvGrpSpPr>
            <p:cNvPr id="66" name="Group 40"/>
            <p:cNvGrpSpPr/>
            <p:nvPr/>
          </p:nvGrpSpPr>
          <p:grpSpPr>
            <a:xfrm>
              <a:off x="2871216" y="3721608"/>
              <a:ext cx="329184" cy="164592"/>
              <a:chOff x="7531608" y="4075853"/>
              <a:chExt cx="329184" cy="164592"/>
            </a:xfrm>
          </p:grpSpPr>
          <p:sp>
            <p:nvSpPr>
              <p:cNvPr id="80" name="Oval 79"/>
              <p:cNvSpPr/>
              <p:nvPr/>
            </p:nvSpPr>
            <p:spPr>
              <a:xfrm>
                <a:off x="7531608" y="4075853"/>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sp>
            <p:nvSpPr>
              <p:cNvPr id="81" name="Oval 80"/>
              <p:cNvSpPr/>
              <p:nvPr/>
            </p:nvSpPr>
            <p:spPr>
              <a:xfrm>
                <a:off x="7696200" y="4075853"/>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grpSp>
        <p:grpSp>
          <p:nvGrpSpPr>
            <p:cNvPr id="67" name="Group 44"/>
            <p:cNvGrpSpPr/>
            <p:nvPr/>
          </p:nvGrpSpPr>
          <p:grpSpPr>
            <a:xfrm>
              <a:off x="2895600" y="4953000"/>
              <a:ext cx="234696" cy="343747"/>
              <a:chOff x="7232904" y="4685453"/>
              <a:chExt cx="234696" cy="343747"/>
            </a:xfrm>
          </p:grpSpPr>
          <p:grpSp>
            <p:nvGrpSpPr>
              <p:cNvPr id="76" name="Group 33"/>
              <p:cNvGrpSpPr/>
              <p:nvPr/>
            </p:nvGrpSpPr>
            <p:grpSpPr>
              <a:xfrm>
                <a:off x="7303008" y="4685453"/>
                <a:ext cx="164592" cy="343747"/>
                <a:chOff x="7620000" y="4075853"/>
                <a:chExt cx="164592" cy="343747"/>
              </a:xfrm>
            </p:grpSpPr>
            <p:sp>
              <p:nvSpPr>
                <p:cNvPr id="78" name="Oval 77"/>
                <p:cNvSpPr/>
                <p:nvPr/>
              </p:nvSpPr>
              <p:spPr>
                <a:xfrm>
                  <a:off x="7696200" y="4075853"/>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sp>
              <p:nvSpPr>
                <p:cNvPr id="79" name="Oval 78"/>
                <p:cNvSpPr/>
                <p:nvPr/>
              </p:nvSpPr>
              <p:spPr>
                <a:xfrm>
                  <a:off x="7620000" y="4255008"/>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grpSp>
          <p:sp>
            <p:nvSpPr>
              <p:cNvPr id="77" name="Oval 76"/>
              <p:cNvSpPr/>
              <p:nvPr/>
            </p:nvSpPr>
            <p:spPr>
              <a:xfrm>
                <a:off x="7232904" y="47244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grpSp>
          <p:nvGrpSpPr>
            <p:cNvPr id="68" name="Group 56"/>
            <p:cNvGrpSpPr/>
            <p:nvPr/>
          </p:nvGrpSpPr>
          <p:grpSpPr>
            <a:xfrm>
              <a:off x="4191000" y="4953000"/>
              <a:ext cx="381000" cy="343747"/>
              <a:chOff x="5251704" y="4953000"/>
              <a:chExt cx="381000" cy="343747"/>
            </a:xfrm>
          </p:grpSpPr>
          <p:grpSp>
            <p:nvGrpSpPr>
              <p:cNvPr id="69" name="Group 49"/>
              <p:cNvGrpSpPr/>
              <p:nvPr/>
            </p:nvGrpSpPr>
            <p:grpSpPr>
              <a:xfrm>
                <a:off x="5251704" y="4953000"/>
                <a:ext cx="234696" cy="343747"/>
                <a:chOff x="7232904" y="4685453"/>
                <a:chExt cx="234696" cy="343747"/>
              </a:xfrm>
            </p:grpSpPr>
            <p:grpSp>
              <p:nvGrpSpPr>
                <p:cNvPr id="72" name="Group 33"/>
                <p:cNvGrpSpPr/>
                <p:nvPr/>
              </p:nvGrpSpPr>
              <p:grpSpPr>
                <a:xfrm>
                  <a:off x="7303008" y="4685453"/>
                  <a:ext cx="164592" cy="343747"/>
                  <a:chOff x="7620000" y="4075853"/>
                  <a:chExt cx="164592" cy="343747"/>
                </a:xfrm>
              </p:grpSpPr>
              <p:sp>
                <p:nvSpPr>
                  <p:cNvPr id="74" name="Oval 73"/>
                  <p:cNvSpPr/>
                  <p:nvPr/>
                </p:nvSpPr>
                <p:spPr>
                  <a:xfrm>
                    <a:off x="7696200" y="4075853"/>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sp>
                <p:nvSpPr>
                  <p:cNvPr id="75" name="Oval 74"/>
                  <p:cNvSpPr/>
                  <p:nvPr/>
                </p:nvSpPr>
                <p:spPr>
                  <a:xfrm>
                    <a:off x="7620000" y="4255008"/>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grpSp>
            <p:sp>
              <p:nvSpPr>
                <p:cNvPr id="73" name="Oval 72"/>
                <p:cNvSpPr/>
                <p:nvPr/>
              </p:nvSpPr>
              <p:spPr>
                <a:xfrm>
                  <a:off x="7232904" y="47244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sp>
            <p:nvSpPr>
              <p:cNvPr id="70" name="Oval 69"/>
              <p:cNvSpPr/>
              <p:nvPr/>
            </p:nvSpPr>
            <p:spPr>
              <a:xfrm>
                <a:off x="5550408" y="51054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sp>
            <p:nvSpPr>
              <p:cNvPr id="71" name="Oval 70"/>
              <p:cNvSpPr/>
              <p:nvPr/>
            </p:nvSpPr>
            <p:spPr>
              <a:xfrm>
                <a:off x="5486400" y="49530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grpSp>
      <p:grpSp>
        <p:nvGrpSpPr>
          <p:cNvPr id="82" name="Group 81"/>
          <p:cNvGrpSpPr/>
          <p:nvPr/>
        </p:nvGrpSpPr>
        <p:grpSpPr>
          <a:xfrm>
            <a:off x="3522662" y="2398712"/>
            <a:ext cx="2298192" cy="2331042"/>
            <a:chOff x="1828800" y="3352800"/>
            <a:chExt cx="2298192" cy="2331042"/>
          </a:xfrm>
        </p:grpSpPr>
        <p:grpSp>
          <p:nvGrpSpPr>
            <p:cNvPr id="83" name="Group 29"/>
            <p:cNvGrpSpPr/>
            <p:nvPr/>
          </p:nvGrpSpPr>
          <p:grpSpPr>
            <a:xfrm>
              <a:off x="2490216" y="3352800"/>
              <a:ext cx="329184" cy="343747"/>
              <a:chOff x="7531608" y="4075853"/>
              <a:chExt cx="329184" cy="343747"/>
            </a:xfrm>
          </p:grpSpPr>
          <p:sp>
            <p:nvSpPr>
              <p:cNvPr id="106" name="Oval 30"/>
              <p:cNvSpPr/>
              <p:nvPr/>
            </p:nvSpPr>
            <p:spPr>
              <a:xfrm>
                <a:off x="7531608" y="4075853"/>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sp>
            <p:nvSpPr>
              <p:cNvPr id="107" name="Oval 31"/>
              <p:cNvSpPr/>
              <p:nvPr/>
            </p:nvSpPr>
            <p:spPr>
              <a:xfrm>
                <a:off x="7696200" y="4075853"/>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sp>
            <p:nvSpPr>
              <p:cNvPr id="108" name="Oval 32"/>
              <p:cNvSpPr/>
              <p:nvPr/>
            </p:nvSpPr>
            <p:spPr>
              <a:xfrm>
                <a:off x="7620000" y="4255008"/>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grpSp>
        <p:grpSp>
          <p:nvGrpSpPr>
            <p:cNvPr id="84" name="Group 38"/>
            <p:cNvGrpSpPr/>
            <p:nvPr/>
          </p:nvGrpSpPr>
          <p:grpSpPr>
            <a:xfrm>
              <a:off x="3810000" y="5257800"/>
              <a:ext cx="316992" cy="426042"/>
              <a:chOff x="7232904" y="4685453"/>
              <a:chExt cx="316992" cy="426042"/>
            </a:xfrm>
          </p:grpSpPr>
          <p:grpSp>
            <p:nvGrpSpPr>
              <p:cNvPr id="102" name="Group 33"/>
              <p:cNvGrpSpPr/>
              <p:nvPr/>
            </p:nvGrpSpPr>
            <p:grpSpPr>
              <a:xfrm>
                <a:off x="7303008" y="4685453"/>
                <a:ext cx="246888" cy="426042"/>
                <a:chOff x="7620000" y="4075853"/>
                <a:chExt cx="246888" cy="426042"/>
              </a:xfrm>
            </p:grpSpPr>
            <p:sp>
              <p:nvSpPr>
                <p:cNvPr id="104" name="Oval 103"/>
                <p:cNvSpPr/>
                <p:nvPr/>
              </p:nvSpPr>
              <p:spPr>
                <a:xfrm>
                  <a:off x="7696200" y="4075853"/>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sp>
              <p:nvSpPr>
                <p:cNvPr id="105" name="Oval 104"/>
                <p:cNvSpPr/>
                <p:nvPr/>
              </p:nvSpPr>
              <p:spPr>
                <a:xfrm>
                  <a:off x="7620000" y="4255007"/>
                  <a:ext cx="246888" cy="246888"/>
                </a:xfrm>
                <a:prstGeom prst="ellipse">
                  <a:avLst/>
                </a:prstGeom>
                <a:solidFill>
                  <a:srgbClr val="00FF00"/>
                </a:solidFill>
                <a:ln/>
              </p:spPr>
              <p:style>
                <a:lnRef idx="1">
                  <a:schemeClr val="accent1"/>
                </a:lnRef>
                <a:fillRef idx="3">
                  <a:schemeClr val="accent1"/>
                </a:fillRef>
                <a:effectRef idx="2">
                  <a:schemeClr val="accent1"/>
                </a:effectRef>
                <a:fontRef idx="minor">
                  <a:schemeClr val="lt1"/>
                </a:fontRef>
              </p:style>
            </p:sp>
          </p:grpSp>
          <p:sp>
            <p:nvSpPr>
              <p:cNvPr id="103" name="Oval 37"/>
              <p:cNvSpPr/>
              <p:nvPr/>
            </p:nvSpPr>
            <p:spPr>
              <a:xfrm>
                <a:off x="7232904" y="47244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grpSp>
          <p:nvGrpSpPr>
            <p:cNvPr id="85" name="Group 39"/>
            <p:cNvGrpSpPr/>
            <p:nvPr/>
          </p:nvGrpSpPr>
          <p:grpSpPr>
            <a:xfrm>
              <a:off x="3200400" y="4572000"/>
              <a:ext cx="316992" cy="387096"/>
              <a:chOff x="7232904" y="4724400"/>
              <a:chExt cx="316992" cy="387096"/>
            </a:xfrm>
          </p:grpSpPr>
          <p:sp>
            <p:nvSpPr>
              <p:cNvPr id="100" name="Oval 99"/>
              <p:cNvSpPr/>
              <p:nvPr/>
            </p:nvSpPr>
            <p:spPr>
              <a:xfrm>
                <a:off x="7303008" y="4864608"/>
                <a:ext cx="246888" cy="246888"/>
              </a:xfrm>
              <a:prstGeom prst="ellipse">
                <a:avLst/>
              </a:prstGeom>
              <a:solidFill>
                <a:srgbClr val="00FF00"/>
              </a:solidFill>
              <a:ln/>
            </p:spPr>
            <p:style>
              <a:lnRef idx="1">
                <a:schemeClr val="accent1"/>
              </a:lnRef>
              <a:fillRef idx="3">
                <a:schemeClr val="accent1"/>
              </a:fillRef>
              <a:effectRef idx="2">
                <a:schemeClr val="accent1"/>
              </a:effectRef>
              <a:fontRef idx="minor">
                <a:schemeClr val="lt1"/>
              </a:fontRef>
            </p:style>
          </p:sp>
          <p:sp>
            <p:nvSpPr>
              <p:cNvPr id="101" name="Oval 100"/>
              <p:cNvSpPr/>
              <p:nvPr/>
            </p:nvSpPr>
            <p:spPr>
              <a:xfrm>
                <a:off x="7232904" y="47244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grpSp>
          <p:nvGrpSpPr>
            <p:cNvPr id="87" name="Group 60"/>
            <p:cNvGrpSpPr/>
            <p:nvPr/>
          </p:nvGrpSpPr>
          <p:grpSpPr>
            <a:xfrm>
              <a:off x="1828800" y="4648200"/>
              <a:ext cx="329184" cy="273643"/>
              <a:chOff x="6224016" y="4533053"/>
              <a:chExt cx="329184" cy="273643"/>
            </a:xfrm>
          </p:grpSpPr>
          <p:grpSp>
            <p:nvGrpSpPr>
              <p:cNvPr id="96" name="Group 44"/>
              <p:cNvGrpSpPr/>
              <p:nvPr/>
            </p:nvGrpSpPr>
            <p:grpSpPr>
              <a:xfrm>
                <a:off x="6224016" y="4533053"/>
                <a:ext cx="329184" cy="164592"/>
                <a:chOff x="7531608" y="4075853"/>
                <a:chExt cx="329184" cy="164592"/>
              </a:xfrm>
            </p:grpSpPr>
            <p:sp>
              <p:nvSpPr>
                <p:cNvPr id="98" name="Oval 97"/>
                <p:cNvSpPr/>
                <p:nvPr/>
              </p:nvSpPr>
              <p:spPr>
                <a:xfrm>
                  <a:off x="7531608" y="4075853"/>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sp>
              <p:nvSpPr>
                <p:cNvPr id="99" name="Oval 98"/>
                <p:cNvSpPr/>
                <p:nvPr/>
              </p:nvSpPr>
              <p:spPr>
                <a:xfrm>
                  <a:off x="7696200" y="4075853"/>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grpSp>
          <p:sp>
            <p:nvSpPr>
              <p:cNvPr id="97" name="Oval 96"/>
              <p:cNvSpPr/>
              <p:nvPr/>
            </p:nvSpPr>
            <p:spPr>
              <a:xfrm>
                <a:off x="6324600" y="47244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grpSp>
          <p:nvGrpSpPr>
            <p:cNvPr id="91" name="Group 59"/>
            <p:cNvGrpSpPr/>
            <p:nvPr/>
          </p:nvGrpSpPr>
          <p:grpSpPr>
            <a:xfrm>
              <a:off x="2514600" y="4642104"/>
              <a:ext cx="381000" cy="387096"/>
              <a:chOff x="6477000" y="5257800"/>
              <a:chExt cx="381000" cy="387096"/>
            </a:xfrm>
          </p:grpSpPr>
          <p:sp>
            <p:nvSpPr>
              <p:cNvPr id="92" name="Oval 91"/>
              <p:cNvSpPr/>
              <p:nvPr/>
            </p:nvSpPr>
            <p:spPr>
              <a:xfrm>
                <a:off x="6477000" y="5365157"/>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sp>
            <p:nvSpPr>
              <p:cNvPr id="93" name="Oval 92"/>
              <p:cNvSpPr/>
              <p:nvPr/>
            </p:nvSpPr>
            <p:spPr>
              <a:xfrm>
                <a:off x="6693408" y="5365157"/>
                <a:ext cx="164592" cy="164592"/>
              </a:xfrm>
              <a:prstGeom prst="ellipse">
                <a:avLst/>
              </a:prstGeom>
              <a:solidFill>
                <a:srgbClr val="FFFF00"/>
              </a:solidFill>
              <a:ln/>
            </p:spPr>
            <p:style>
              <a:lnRef idx="1">
                <a:schemeClr val="accent1"/>
              </a:lnRef>
              <a:fillRef idx="3">
                <a:schemeClr val="accent1"/>
              </a:fillRef>
              <a:effectRef idx="2">
                <a:schemeClr val="accent1"/>
              </a:effectRef>
              <a:fontRef idx="minor">
                <a:schemeClr val="lt1"/>
              </a:fontRef>
            </p:style>
          </p:sp>
          <p:sp>
            <p:nvSpPr>
              <p:cNvPr id="94" name="Oval 93"/>
              <p:cNvSpPr/>
              <p:nvPr/>
            </p:nvSpPr>
            <p:spPr>
              <a:xfrm>
                <a:off x="6629400" y="52578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sp>
            <p:nvSpPr>
              <p:cNvPr id="95" name="Oval 94"/>
              <p:cNvSpPr/>
              <p:nvPr/>
            </p:nvSpPr>
            <p:spPr>
              <a:xfrm>
                <a:off x="6629400" y="5562600"/>
                <a:ext cx="82296" cy="82296"/>
              </a:xfrm>
              <a:prstGeom prst="ellipse">
                <a:avLst/>
              </a:prstGeom>
              <a:solidFill>
                <a:srgbClr val="FF6600"/>
              </a:solidFill>
              <a:ln/>
            </p:spPr>
            <p:style>
              <a:lnRef idx="1">
                <a:schemeClr val="accent1"/>
              </a:lnRef>
              <a:fillRef idx="3">
                <a:schemeClr val="accent1"/>
              </a:fillRef>
              <a:effectRef idx="2">
                <a:schemeClr val="accent1"/>
              </a:effectRef>
              <a:fontRef idx="minor">
                <a:schemeClr val="lt1"/>
              </a:fontRef>
            </p:style>
          </p:sp>
        </p:grpSp>
      </p:grpSp>
      <p:sp>
        <p:nvSpPr>
          <p:cNvPr id="109" name="Rectangle 3"/>
          <p:cNvSpPr txBox="1">
            <a:spLocks noChangeArrowheads="1"/>
          </p:cNvSpPr>
          <p:nvPr/>
        </p:nvSpPr>
        <p:spPr>
          <a:xfrm>
            <a:off x="914400" y="76200"/>
            <a:ext cx="7162800" cy="6858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da-DK" sz="4000" b="0" i="0" u="none" strike="noStrike" kern="1200" cap="none" spc="0" normalizeH="0" baseline="0" noProof="0" dirty="0" smtClean="0">
                <a:ln>
                  <a:noFill/>
                </a:ln>
                <a:solidFill>
                  <a:schemeClr val="accent2"/>
                </a:solidFill>
                <a:effectLst/>
                <a:uLnTx/>
                <a:uFillTx/>
                <a:latin typeface="+mj-lt"/>
                <a:ea typeface="+mj-ea"/>
                <a:cs typeface="+mj-cs"/>
              </a:rPr>
              <a:t>Light </a:t>
            </a:r>
            <a:r>
              <a:rPr kumimoji="0" lang="da-DK" sz="4000" b="0" i="0" u="none" strike="noStrike" kern="1200" cap="none" spc="0" normalizeH="0" baseline="0" noProof="0" dirty="0" err="1" smtClean="0">
                <a:ln>
                  <a:noFill/>
                </a:ln>
                <a:solidFill>
                  <a:schemeClr val="accent2"/>
                </a:solidFill>
                <a:effectLst/>
                <a:uLnTx/>
                <a:uFillTx/>
                <a:latin typeface="+mj-lt"/>
                <a:ea typeface="+mj-ea"/>
                <a:cs typeface="+mj-cs"/>
              </a:rPr>
              <a:t>exotics</a:t>
            </a:r>
            <a:r>
              <a:rPr kumimoji="0" lang="da-DK" sz="4000" b="0" i="0" u="none" strike="noStrike" kern="1200" cap="none" spc="0" normalizeH="0" baseline="0" noProof="0" dirty="0" smtClean="0">
                <a:ln>
                  <a:noFill/>
                </a:ln>
                <a:solidFill>
                  <a:schemeClr val="accent2"/>
                </a:solidFill>
                <a:effectLst/>
                <a:uLnTx/>
                <a:uFillTx/>
                <a:latin typeface="+mj-lt"/>
                <a:ea typeface="+mj-ea"/>
                <a:cs typeface="+mj-cs"/>
              </a:rPr>
              <a:t>?</a:t>
            </a:r>
            <a:endParaRPr kumimoji="0" lang="en-GB" sz="4000" b="0" i="0" u="none" strike="noStrike" kern="1200" cap="none" spc="0" normalizeH="0" baseline="0" noProof="0" dirty="0">
              <a:ln>
                <a:noFill/>
              </a:ln>
              <a:solidFill>
                <a:schemeClr val="accent2"/>
              </a:solidFill>
              <a:effectLst/>
              <a:uLnTx/>
              <a:uFillTx/>
              <a:latin typeface="+mj-lt"/>
              <a:ea typeface="+mj-ea"/>
              <a:cs typeface="+mj-cs"/>
            </a:endParaRPr>
          </a:p>
        </p:txBody>
      </p:sp>
      <p:grpSp>
        <p:nvGrpSpPr>
          <p:cNvPr id="132" name="Group 131"/>
          <p:cNvGrpSpPr/>
          <p:nvPr/>
        </p:nvGrpSpPr>
        <p:grpSpPr>
          <a:xfrm>
            <a:off x="301625" y="381000"/>
            <a:ext cx="7013575" cy="5067301"/>
            <a:chOff x="301625" y="381000"/>
            <a:chExt cx="7013575" cy="5067301"/>
          </a:xfrm>
        </p:grpSpPr>
        <p:grpSp>
          <p:nvGrpSpPr>
            <p:cNvPr id="129" name="Group 128"/>
            <p:cNvGrpSpPr/>
            <p:nvPr/>
          </p:nvGrpSpPr>
          <p:grpSpPr>
            <a:xfrm>
              <a:off x="301625" y="381000"/>
              <a:ext cx="7013575" cy="5067301"/>
              <a:chOff x="301625" y="381000"/>
              <a:chExt cx="7013575" cy="5067301"/>
            </a:xfrm>
          </p:grpSpPr>
          <p:grpSp>
            <p:nvGrpSpPr>
              <p:cNvPr id="120" name="Group 119"/>
              <p:cNvGrpSpPr/>
              <p:nvPr/>
            </p:nvGrpSpPr>
            <p:grpSpPr>
              <a:xfrm>
                <a:off x="1981200" y="1524000"/>
                <a:ext cx="5334000" cy="3924301"/>
                <a:chOff x="1981200" y="1524000"/>
                <a:chExt cx="5334000" cy="3924301"/>
              </a:xfrm>
            </p:grpSpPr>
            <p:sp>
              <p:nvSpPr>
                <p:cNvPr id="110" name="Donut 109"/>
                <p:cNvSpPr/>
                <p:nvPr/>
              </p:nvSpPr>
              <p:spPr>
                <a:xfrm>
                  <a:off x="1981200" y="22098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1" name="Donut 110"/>
                <p:cNvSpPr/>
                <p:nvPr/>
              </p:nvSpPr>
              <p:spPr>
                <a:xfrm>
                  <a:off x="3276600" y="15240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2" name="Donut 111"/>
                <p:cNvSpPr/>
                <p:nvPr/>
              </p:nvSpPr>
              <p:spPr>
                <a:xfrm>
                  <a:off x="4572000" y="2857499"/>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3" name="Donut 112"/>
                <p:cNvSpPr/>
                <p:nvPr/>
              </p:nvSpPr>
              <p:spPr>
                <a:xfrm>
                  <a:off x="6553200" y="3467099"/>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4" name="Donut 113"/>
                <p:cNvSpPr/>
                <p:nvPr/>
              </p:nvSpPr>
              <p:spPr>
                <a:xfrm>
                  <a:off x="5257800" y="4152899"/>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5" name="Donut 114"/>
                <p:cNvSpPr/>
                <p:nvPr/>
              </p:nvSpPr>
              <p:spPr>
                <a:xfrm>
                  <a:off x="3962400" y="41148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6" name="Donut 115"/>
                <p:cNvSpPr/>
                <p:nvPr/>
              </p:nvSpPr>
              <p:spPr>
                <a:xfrm>
                  <a:off x="3962400" y="48006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7" name="Donut 116"/>
                <p:cNvSpPr/>
                <p:nvPr/>
              </p:nvSpPr>
              <p:spPr>
                <a:xfrm>
                  <a:off x="1981200" y="28194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8" name="Donut 117"/>
                <p:cNvSpPr/>
                <p:nvPr/>
              </p:nvSpPr>
              <p:spPr>
                <a:xfrm>
                  <a:off x="1981200" y="35052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9" name="Donut 118"/>
                <p:cNvSpPr/>
                <p:nvPr/>
              </p:nvSpPr>
              <p:spPr>
                <a:xfrm>
                  <a:off x="2667000" y="4762499"/>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26" name="Donut 125"/>
              <p:cNvSpPr/>
              <p:nvPr/>
            </p:nvSpPr>
            <p:spPr>
              <a:xfrm>
                <a:off x="301625" y="3810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7" name="TextBox 126"/>
              <p:cNvSpPr txBox="1"/>
              <p:nvPr/>
            </p:nvSpPr>
            <p:spPr>
              <a:xfrm>
                <a:off x="1219200" y="457200"/>
                <a:ext cx="941283" cy="461665"/>
              </a:xfrm>
              <a:prstGeom prst="rect">
                <a:avLst/>
              </a:prstGeom>
              <a:noFill/>
            </p:spPr>
            <p:txBody>
              <a:bodyPr wrap="none" rtlCol="0">
                <a:spAutoFit/>
              </a:bodyPr>
              <a:lstStyle/>
              <a:p>
                <a:r>
                  <a:rPr lang="en-US" sz="2400" dirty="0" smtClean="0"/>
                  <a:t>Decay</a:t>
                </a:r>
                <a:endParaRPr lang="en-US" sz="2400" dirty="0"/>
              </a:p>
            </p:txBody>
          </p:sp>
        </p:grpSp>
        <p:sp>
          <p:nvSpPr>
            <p:cNvPr id="131" name="Donut 130"/>
            <p:cNvSpPr/>
            <p:nvPr/>
          </p:nvSpPr>
          <p:spPr>
            <a:xfrm>
              <a:off x="5257800" y="3505200"/>
              <a:ext cx="762000" cy="647701"/>
            </a:xfrm>
            <a:prstGeom prst="donut">
              <a:avLst>
                <a:gd name="adj" fmla="val 0"/>
              </a:avLst>
            </a:prstGeom>
            <a:solidFill>
              <a:srgbClr val="FFFF00"/>
            </a:solidFill>
            <a:ln w="254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grpSp>
        <p:nvGrpSpPr>
          <p:cNvPr id="134" name="Group 133"/>
          <p:cNvGrpSpPr/>
          <p:nvPr/>
        </p:nvGrpSpPr>
        <p:grpSpPr>
          <a:xfrm>
            <a:off x="304800" y="1219200"/>
            <a:ext cx="5029200" cy="3543301"/>
            <a:chOff x="304800" y="1219200"/>
            <a:chExt cx="5029200" cy="3543301"/>
          </a:xfrm>
        </p:grpSpPr>
        <p:grpSp>
          <p:nvGrpSpPr>
            <p:cNvPr id="130" name="Group 129"/>
            <p:cNvGrpSpPr/>
            <p:nvPr/>
          </p:nvGrpSpPr>
          <p:grpSpPr>
            <a:xfrm>
              <a:off x="304800" y="1219200"/>
              <a:ext cx="5029200" cy="3543301"/>
              <a:chOff x="304800" y="1219200"/>
              <a:chExt cx="5029200" cy="3543301"/>
            </a:xfrm>
          </p:grpSpPr>
          <p:sp>
            <p:nvSpPr>
              <p:cNvPr id="121" name="Donut 120"/>
              <p:cNvSpPr/>
              <p:nvPr/>
            </p:nvSpPr>
            <p:spPr>
              <a:xfrm>
                <a:off x="304800" y="1219200"/>
                <a:ext cx="762000" cy="647701"/>
              </a:xfrm>
              <a:prstGeom prst="donut">
                <a:avLst>
                  <a:gd name="adj" fmla="val 0"/>
                </a:avLst>
              </a:prstGeom>
              <a:solidFill>
                <a:srgbClr val="FFFF00"/>
              </a:solidFill>
              <a:ln w="25400">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125" name="Group 124"/>
              <p:cNvGrpSpPr/>
              <p:nvPr/>
            </p:nvGrpSpPr>
            <p:grpSpPr>
              <a:xfrm>
                <a:off x="1981200" y="2209800"/>
                <a:ext cx="3352800" cy="2552701"/>
                <a:chOff x="1981200" y="2209800"/>
                <a:chExt cx="3352800" cy="2552701"/>
              </a:xfrm>
            </p:grpSpPr>
            <p:sp>
              <p:nvSpPr>
                <p:cNvPr id="122" name="Donut 121"/>
                <p:cNvSpPr/>
                <p:nvPr/>
              </p:nvSpPr>
              <p:spPr>
                <a:xfrm>
                  <a:off x="1981200" y="2209800"/>
                  <a:ext cx="762000" cy="647701"/>
                </a:xfrm>
                <a:prstGeom prst="donut">
                  <a:avLst>
                    <a:gd name="adj" fmla="val 0"/>
                  </a:avLst>
                </a:prstGeom>
                <a:solidFill>
                  <a:srgbClr val="FFFF00"/>
                </a:solidFill>
                <a:ln w="25400">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3" name="Donut 122"/>
                <p:cNvSpPr/>
                <p:nvPr/>
              </p:nvSpPr>
              <p:spPr>
                <a:xfrm>
                  <a:off x="4572000" y="3505200"/>
                  <a:ext cx="762000" cy="647701"/>
                </a:xfrm>
                <a:prstGeom prst="donut">
                  <a:avLst>
                    <a:gd name="adj" fmla="val 0"/>
                  </a:avLst>
                </a:prstGeom>
                <a:solidFill>
                  <a:srgbClr val="FFFF00"/>
                </a:solidFill>
                <a:ln w="25400">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4" name="Donut 123"/>
                <p:cNvSpPr/>
                <p:nvPr/>
              </p:nvSpPr>
              <p:spPr>
                <a:xfrm>
                  <a:off x="3962400" y="4114800"/>
                  <a:ext cx="762000" cy="647701"/>
                </a:xfrm>
                <a:prstGeom prst="donut">
                  <a:avLst>
                    <a:gd name="adj" fmla="val 0"/>
                  </a:avLst>
                </a:prstGeom>
                <a:solidFill>
                  <a:srgbClr val="FFFF00"/>
                </a:solidFill>
                <a:ln w="25400">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28" name="TextBox 127"/>
              <p:cNvSpPr txBox="1"/>
              <p:nvPr/>
            </p:nvSpPr>
            <p:spPr>
              <a:xfrm>
                <a:off x="1215010" y="1290935"/>
                <a:ext cx="1451990" cy="461665"/>
              </a:xfrm>
              <a:prstGeom prst="rect">
                <a:avLst/>
              </a:prstGeom>
              <a:noFill/>
            </p:spPr>
            <p:txBody>
              <a:bodyPr wrap="none" rtlCol="0">
                <a:spAutoFit/>
              </a:bodyPr>
              <a:lstStyle/>
              <a:p>
                <a:r>
                  <a:rPr lang="en-US" sz="2400" dirty="0" smtClean="0"/>
                  <a:t>REX-beam</a:t>
                </a:r>
                <a:endParaRPr lang="en-US" sz="2400" dirty="0"/>
              </a:p>
            </p:txBody>
          </p:sp>
        </p:grpSp>
        <p:sp>
          <p:nvSpPr>
            <p:cNvPr id="133" name="Donut 132"/>
            <p:cNvSpPr/>
            <p:nvPr/>
          </p:nvSpPr>
          <p:spPr>
            <a:xfrm>
              <a:off x="3276600" y="4114800"/>
              <a:ext cx="762000" cy="647701"/>
            </a:xfrm>
            <a:prstGeom prst="donut">
              <a:avLst>
                <a:gd name="adj" fmla="val 0"/>
              </a:avLst>
            </a:prstGeom>
            <a:solidFill>
              <a:srgbClr val="FFFF00"/>
            </a:solidFill>
            <a:ln w="25400">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35" name="Rectangle 34"/>
          <p:cNvSpPr>
            <a:spLocks noChangeArrowheads="1"/>
          </p:cNvSpPr>
          <p:nvPr/>
        </p:nvSpPr>
        <p:spPr bwMode="auto">
          <a:xfrm>
            <a:off x="5938838" y="2854325"/>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14</a:t>
            </a:r>
            <a:r>
              <a:rPr lang="en-GB" sz="2400">
                <a:latin typeface="Times New Roman" pitchFamily="6" charset="0"/>
              </a:rPr>
              <a:t>B</a:t>
            </a:r>
          </a:p>
          <a:p>
            <a:pPr algn="ctr"/>
            <a:r>
              <a:rPr lang="en-GB" sz="1200">
                <a:latin typeface="Times New Roman" pitchFamily="6" charset="0"/>
              </a:rPr>
              <a:t>13.8 ms</a:t>
            </a:r>
          </a:p>
        </p:txBody>
      </p:sp>
      <p:sp>
        <p:nvSpPr>
          <p:cNvPr id="136" name="Rectangle 35"/>
          <p:cNvSpPr>
            <a:spLocks noChangeArrowheads="1"/>
          </p:cNvSpPr>
          <p:nvPr/>
        </p:nvSpPr>
        <p:spPr bwMode="auto">
          <a:xfrm>
            <a:off x="6586538" y="2854325"/>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15</a:t>
            </a:r>
            <a:r>
              <a:rPr lang="en-GB" sz="2400">
                <a:latin typeface="Times New Roman" pitchFamily="6" charset="0"/>
              </a:rPr>
              <a:t>B</a:t>
            </a:r>
          </a:p>
          <a:p>
            <a:pPr algn="ctr"/>
            <a:r>
              <a:rPr lang="en-GB" sz="1200">
                <a:latin typeface="Times New Roman" pitchFamily="6" charset="0"/>
              </a:rPr>
              <a:t>10.4 ms</a:t>
            </a:r>
          </a:p>
        </p:txBody>
      </p:sp>
      <p:sp>
        <p:nvSpPr>
          <p:cNvPr id="137" name="Rectangle 37"/>
          <p:cNvSpPr>
            <a:spLocks noChangeArrowheads="1"/>
          </p:cNvSpPr>
          <p:nvPr/>
        </p:nvSpPr>
        <p:spPr bwMode="auto">
          <a:xfrm>
            <a:off x="7237413" y="2854325"/>
            <a:ext cx="647700" cy="647700"/>
          </a:xfrm>
          <a:prstGeom prst="rect">
            <a:avLst/>
          </a:prstGeom>
          <a:solidFill>
            <a:schemeClr val="bg2"/>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16</a:t>
            </a:r>
            <a:r>
              <a:rPr lang="en-GB" sz="2400">
                <a:latin typeface="Times New Roman" pitchFamily="6" charset="0"/>
              </a:rPr>
              <a:t>B</a:t>
            </a:r>
          </a:p>
          <a:p>
            <a:pPr algn="ctr"/>
            <a:r>
              <a:rPr lang="en-GB" sz="1200">
                <a:latin typeface="Times New Roman" pitchFamily="6" charset="0"/>
              </a:rPr>
              <a:t>unbound</a:t>
            </a:r>
          </a:p>
        </p:txBody>
      </p:sp>
      <p:sp>
        <p:nvSpPr>
          <p:cNvPr id="138" name="Rectangle 38"/>
          <p:cNvSpPr>
            <a:spLocks noChangeArrowheads="1"/>
          </p:cNvSpPr>
          <p:nvPr/>
        </p:nvSpPr>
        <p:spPr bwMode="auto">
          <a:xfrm>
            <a:off x="7885113" y="2854325"/>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17</a:t>
            </a:r>
            <a:r>
              <a:rPr lang="en-GB" sz="2400">
                <a:latin typeface="Times New Roman" pitchFamily="6" charset="0"/>
              </a:rPr>
              <a:t>B</a:t>
            </a:r>
          </a:p>
          <a:p>
            <a:pPr algn="ctr"/>
            <a:r>
              <a:rPr lang="en-GB" sz="1200">
                <a:latin typeface="Times New Roman" pitchFamily="6" charset="0"/>
              </a:rPr>
              <a:t>5.1 ms</a:t>
            </a:r>
          </a:p>
        </p:txBody>
      </p:sp>
      <p:sp>
        <p:nvSpPr>
          <p:cNvPr id="139" name="Rectangle 49"/>
          <p:cNvSpPr>
            <a:spLocks noChangeArrowheads="1"/>
          </p:cNvSpPr>
          <p:nvPr/>
        </p:nvSpPr>
        <p:spPr bwMode="auto">
          <a:xfrm>
            <a:off x="5940425" y="22050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15</a:t>
            </a:r>
            <a:r>
              <a:rPr lang="en-GB" sz="2400">
                <a:latin typeface="Times New Roman" pitchFamily="6" charset="0"/>
              </a:rPr>
              <a:t>C</a:t>
            </a:r>
          </a:p>
          <a:p>
            <a:pPr algn="ctr"/>
            <a:r>
              <a:rPr lang="en-GB" sz="1200">
                <a:latin typeface="Times New Roman" pitchFamily="6" charset="0"/>
              </a:rPr>
              <a:t>2.45 s</a:t>
            </a:r>
          </a:p>
        </p:txBody>
      </p:sp>
      <p:sp>
        <p:nvSpPr>
          <p:cNvPr id="140" name="Rectangle 50"/>
          <p:cNvSpPr>
            <a:spLocks noChangeArrowheads="1"/>
          </p:cNvSpPr>
          <p:nvPr/>
        </p:nvSpPr>
        <p:spPr bwMode="auto">
          <a:xfrm>
            <a:off x="6588125" y="22050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16</a:t>
            </a:r>
            <a:r>
              <a:rPr lang="en-GB" sz="2400">
                <a:latin typeface="Times New Roman" pitchFamily="6" charset="0"/>
              </a:rPr>
              <a:t>C</a:t>
            </a:r>
          </a:p>
          <a:p>
            <a:pPr algn="ctr"/>
            <a:r>
              <a:rPr lang="en-GB" sz="1200">
                <a:latin typeface="Times New Roman" pitchFamily="6" charset="0"/>
              </a:rPr>
              <a:t>0.747 s</a:t>
            </a:r>
          </a:p>
        </p:txBody>
      </p:sp>
      <p:sp>
        <p:nvSpPr>
          <p:cNvPr id="141" name="Rectangle 51"/>
          <p:cNvSpPr>
            <a:spLocks noChangeArrowheads="1"/>
          </p:cNvSpPr>
          <p:nvPr/>
        </p:nvSpPr>
        <p:spPr bwMode="auto">
          <a:xfrm>
            <a:off x="7235825" y="22050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17</a:t>
            </a:r>
            <a:r>
              <a:rPr lang="en-GB" sz="2400">
                <a:latin typeface="Times New Roman" pitchFamily="6" charset="0"/>
              </a:rPr>
              <a:t>C</a:t>
            </a:r>
          </a:p>
          <a:p>
            <a:pPr algn="ctr"/>
            <a:r>
              <a:rPr lang="en-GB" sz="1200">
                <a:latin typeface="Times New Roman" pitchFamily="6" charset="0"/>
              </a:rPr>
              <a:t>193 ms</a:t>
            </a:r>
          </a:p>
        </p:txBody>
      </p:sp>
      <p:sp>
        <p:nvSpPr>
          <p:cNvPr id="142" name="Rectangle 52"/>
          <p:cNvSpPr>
            <a:spLocks noChangeArrowheads="1"/>
          </p:cNvSpPr>
          <p:nvPr/>
        </p:nvSpPr>
        <p:spPr bwMode="auto">
          <a:xfrm>
            <a:off x="7883525" y="22050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18</a:t>
            </a:r>
            <a:r>
              <a:rPr lang="en-GB" sz="2400">
                <a:latin typeface="Times New Roman" pitchFamily="6" charset="0"/>
              </a:rPr>
              <a:t>C</a:t>
            </a:r>
          </a:p>
          <a:p>
            <a:pPr algn="ctr"/>
            <a:r>
              <a:rPr lang="en-GB" sz="1200">
                <a:latin typeface="Times New Roman" pitchFamily="6" charset="0"/>
              </a:rPr>
              <a:t>92 ms</a:t>
            </a:r>
          </a:p>
        </p:txBody>
      </p:sp>
      <p:sp>
        <p:nvSpPr>
          <p:cNvPr id="147" name="Rectangle 67"/>
          <p:cNvSpPr>
            <a:spLocks noChangeArrowheads="1"/>
          </p:cNvSpPr>
          <p:nvPr/>
        </p:nvSpPr>
        <p:spPr bwMode="auto">
          <a:xfrm>
            <a:off x="5940425" y="15573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16</a:t>
            </a:r>
            <a:r>
              <a:rPr lang="en-GB" sz="2400">
                <a:latin typeface="Times New Roman" pitchFamily="6" charset="0"/>
              </a:rPr>
              <a:t>N</a:t>
            </a:r>
          </a:p>
          <a:p>
            <a:pPr algn="ctr"/>
            <a:r>
              <a:rPr lang="en-GB" sz="1200">
                <a:latin typeface="Times New Roman" pitchFamily="6" charset="0"/>
              </a:rPr>
              <a:t>7.13 s</a:t>
            </a:r>
          </a:p>
        </p:txBody>
      </p:sp>
      <p:sp>
        <p:nvSpPr>
          <p:cNvPr id="148" name="Rectangle 68"/>
          <p:cNvSpPr>
            <a:spLocks noChangeArrowheads="1"/>
          </p:cNvSpPr>
          <p:nvPr/>
        </p:nvSpPr>
        <p:spPr bwMode="auto">
          <a:xfrm>
            <a:off x="6588125" y="15573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17</a:t>
            </a:r>
            <a:r>
              <a:rPr lang="en-GB" sz="2400">
                <a:latin typeface="Times New Roman" pitchFamily="6" charset="0"/>
              </a:rPr>
              <a:t>N</a:t>
            </a:r>
          </a:p>
          <a:p>
            <a:pPr algn="ctr"/>
            <a:r>
              <a:rPr lang="en-GB" sz="1200">
                <a:latin typeface="Times New Roman" pitchFamily="6" charset="0"/>
              </a:rPr>
              <a:t>4.17 s</a:t>
            </a:r>
          </a:p>
        </p:txBody>
      </p:sp>
      <p:sp>
        <p:nvSpPr>
          <p:cNvPr id="149" name="Rectangle 69"/>
          <p:cNvSpPr>
            <a:spLocks noChangeArrowheads="1"/>
          </p:cNvSpPr>
          <p:nvPr/>
        </p:nvSpPr>
        <p:spPr bwMode="auto">
          <a:xfrm>
            <a:off x="7235825" y="15573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18</a:t>
            </a:r>
            <a:r>
              <a:rPr lang="en-GB" sz="2400">
                <a:latin typeface="Times New Roman" pitchFamily="6" charset="0"/>
              </a:rPr>
              <a:t>N</a:t>
            </a:r>
          </a:p>
          <a:p>
            <a:pPr algn="ctr"/>
            <a:r>
              <a:rPr lang="en-GB" sz="1200">
                <a:latin typeface="Times New Roman" pitchFamily="6" charset="0"/>
              </a:rPr>
              <a:t>0.63 s</a:t>
            </a:r>
          </a:p>
        </p:txBody>
      </p:sp>
      <p:sp>
        <p:nvSpPr>
          <p:cNvPr id="150" name="Rectangle 70"/>
          <p:cNvSpPr>
            <a:spLocks noChangeArrowheads="1"/>
          </p:cNvSpPr>
          <p:nvPr/>
        </p:nvSpPr>
        <p:spPr bwMode="auto">
          <a:xfrm>
            <a:off x="7883525" y="15573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a:latin typeface="Times New Roman" pitchFamily="6" charset="0"/>
              </a:rPr>
              <a:t>19</a:t>
            </a:r>
            <a:r>
              <a:rPr lang="en-GB" sz="2400">
                <a:latin typeface="Times New Roman" pitchFamily="6" charset="0"/>
              </a:rPr>
              <a:t>N</a:t>
            </a:r>
          </a:p>
          <a:p>
            <a:pPr algn="ctr"/>
            <a:r>
              <a:rPr lang="en-GB" sz="1200">
                <a:latin typeface="Times New Roman" pitchFamily="6" charset="0"/>
              </a:rPr>
              <a:t>329 ms</a:t>
            </a:r>
          </a:p>
        </p:txBody>
      </p:sp>
      <p:sp>
        <p:nvSpPr>
          <p:cNvPr id="155" name="Rectangle 48"/>
          <p:cNvSpPr>
            <a:spLocks noChangeArrowheads="1"/>
          </p:cNvSpPr>
          <p:nvPr/>
        </p:nvSpPr>
        <p:spPr bwMode="auto">
          <a:xfrm>
            <a:off x="5292725" y="2205038"/>
            <a:ext cx="647700" cy="647700"/>
          </a:xfrm>
          <a:prstGeom prst="rect">
            <a:avLst/>
          </a:prstGeom>
          <a:solidFill>
            <a:srgbClr val="99CCFF"/>
          </a:solidFill>
          <a:ln w="9525">
            <a:solidFill>
              <a:schemeClr val="tx1"/>
            </a:solidFill>
            <a:miter lim="800000"/>
            <a:headEnd/>
            <a:tailEnd/>
          </a:ln>
          <a:effectLst/>
        </p:spPr>
        <p:txBody>
          <a:bodyPr wrap="none" anchor="ctr">
            <a:prstTxWarp prst="textNoShape">
              <a:avLst/>
            </a:prstTxWarp>
          </a:bodyPr>
          <a:lstStyle/>
          <a:p>
            <a:pPr algn="ctr"/>
            <a:r>
              <a:rPr lang="en-GB" sz="2400" baseline="30000" dirty="0">
                <a:latin typeface="Times New Roman" pitchFamily="6" charset="0"/>
              </a:rPr>
              <a:t>14</a:t>
            </a:r>
            <a:r>
              <a:rPr lang="en-GB" sz="2400" dirty="0">
                <a:latin typeface="Times New Roman" pitchFamily="6" charset="0"/>
              </a:rPr>
              <a:t>C</a:t>
            </a:r>
          </a:p>
          <a:p>
            <a:pPr algn="ctr"/>
            <a:r>
              <a:rPr lang="en-GB" sz="1200" dirty="0">
                <a:latin typeface="Times New Roman" pitchFamily="6" charset="0"/>
              </a:rPr>
              <a:t>5730 </a:t>
            </a:r>
            <a:r>
              <a:rPr lang="en-GB" sz="1200" dirty="0" err="1">
                <a:latin typeface="Times New Roman" pitchFamily="6" charset="0"/>
              </a:rPr>
              <a:t>y</a:t>
            </a:r>
            <a:endParaRPr lang="en-GB" sz="1200" dirty="0">
              <a:latin typeface="Times New Roman" pitchFamily="6" charset="0"/>
            </a:endParaRPr>
          </a:p>
        </p:txBody>
      </p:sp>
      <p:sp>
        <p:nvSpPr>
          <p:cNvPr id="156" name="Rectangle 56"/>
          <p:cNvSpPr>
            <a:spLocks noChangeArrowheads="1"/>
          </p:cNvSpPr>
          <p:nvPr/>
        </p:nvSpPr>
        <p:spPr bwMode="auto">
          <a:xfrm>
            <a:off x="5292725" y="1557338"/>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a:solidFill>
                  <a:schemeClr val="bg1"/>
                </a:solidFill>
                <a:latin typeface="Times New Roman" pitchFamily="6" charset="0"/>
              </a:rPr>
              <a:t>15</a:t>
            </a:r>
            <a:r>
              <a:rPr lang="en-GB" sz="2400">
                <a:solidFill>
                  <a:schemeClr val="bg1"/>
                </a:solidFill>
                <a:latin typeface="Times New Roman" pitchFamily="6" charset="0"/>
              </a:rPr>
              <a:t>N</a:t>
            </a:r>
          </a:p>
        </p:txBody>
      </p:sp>
      <p:sp>
        <p:nvSpPr>
          <p:cNvPr id="157" name="Rectangle 56"/>
          <p:cNvSpPr>
            <a:spLocks noChangeArrowheads="1"/>
          </p:cNvSpPr>
          <p:nvPr/>
        </p:nvSpPr>
        <p:spPr bwMode="auto">
          <a:xfrm>
            <a:off x="4648200" y="1562100"/>
            <a:ext cx="647700" cy="647700"/>
          </a:xfrm>
          <a:prstGeom prst="rect">
            <a:avLst/>
          </a:prstGeom>
          <a:solidFill>
            <a:schemeClr val="tx1"/>
          </a:solidFill>
          <a:ln w="9525">
            <a:solidFill>
              <a:schemeClr val="tx1"/>
            </a:solidFill>
            <a:miter lim="800000"/>
            <a:headEnd/>
            <a:tailEnd/>
          </a:ln>
          <a:effectLst/>
        </p:spPr>
        <p:txBody>
          <a:bodyPr wrap="none" anchor="ctr">
            <a:prstTxWarp prst="textNoShape">
              <a:avLst/>
            </a:prstTxWarp>
          </a:bodyPr>
          <a:lstStyle/>
          <a:p>
            <a:pPr algn="ctr"/>
            <a:r>
              <a:rPr lang="en-GB" sz="2400" baseline="30000" dirty="0" smtClean="0">
                <a:solidFill>
                  <a:schemeClr val="bg1"/>
                </a:solidFill>
                <a:latin typeface="Times New Roman" pitchFamily="6" charset="0"/>
              </a:rPr>
              <a:t>14</a:t>
            </a:r>
            <a:r>
              <a:rPr lang="en-GB" sz="2400" dirty="0" smtClean="0">
                <a:solidFill>
                  <a:schemeClr val="bg1"/>
                </a:solidFill>
                <a:latin typeface="Times New Roman" pitchFamily="6" charset="0"/>
              </a:rPr>
              <a:t>N</a:t>
            </a:r>
            <a:endParaRPr lang="en-GB" sz="2400" dirty="0">
              <a:solidFill>
                <a:schemeClr val="bg1"/>
              </a:solidFill>
              <a:latin typeface="Times New Roman" pitchFamily="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dirty="0" smtClean="0">
                <a:latin typeface="Arial" pitchFamily="17" charset="0"/>
              </a:rPr>
              <a:t>2</a:t>
            </a:r>
            <a:r>
              <a:rPr lang="en-US" baseline="30000" dirty="0" smtClean="0">
                <a:latin typeface="Arial" pitchFamily="17" charset="0"/>
              </a:rPr>
              <a:t>nd</a:t>
            </a:r>
            <a:r>
              <a:rPr lang="en-US" dirty="0" smtClean="0">
                <a:latin typeface="Arial" pitchFamily="17" charset="0"/>
              </a:rPr>
              <a:t> Region </a:t>
            </a:r>
            <a:r>
              <a:rPr lang="en-US" dirty="0">
                <a:latin typeface="Arial" pitchFamily="17" charset="0"/>
              </a:rPr>
              <a:t>of interest</a:t>
            </a:r>
            <a:endParaRPr lang="en-US" dirty="0"/>
          </a:p>
        </p:txBody>
      </p:sp>
      <p:pic>
        <p:nvPicPr>
          <p:cNvPr id="3091" name="Picture 19" descr="ar31ca35chart"/>
          <p:cNvPicPr>
            <a:picLocks noChangeAspect="1" noChangeArrowheads="1"/>
          </p:cNvPicPr>
          <p:nvPr/>
        </p:nvPicPr>
        <p:blipFill>
          <a:blip r:embed="rId3"/>
          <a:srcRect/>
          <a:stretch>
            <a:fillRect/>
          </a:stretch>
        </p:blipFill>
        <p:spPr bwMode="auto">
          <a:xfrm>
            <a:off x="1219200" y="1905000"/>
            <a:ext cx="6985000" cy="4511675"/>
          </a:xfrm>
          <a:prstGeom prst="rect">
            <a:avLst/>
          </a:prstGeom>
          <a:noFill/>
        </p:spPr>
      </p:pic>
      <p:sp>
        <p:nvSpPr>
          <p:cNvPr id="3095" name="Oval 23"/>
          <p:cNvSpPr>
            <a:spLocks noChangeArrowheads="1"/>
          </p:cNvSpPr>
          <p:nvPr/>
        </p:nvSpPr>
        <p:spPr bwMode="auto">
          <a:xfrm>
            <a:off x="2133600" y="4800600"/>
            <a:ext cx="762000" cy="685800"/>
          </a:xfrm>
          <a:prstGeom prst="ellipse">
            <a:avLst/>
          </a:prstGeom>
          <a:noFill/>
          <a:ln w="9525">
            <a:solidFill>
              <a:srgbClr val="00FF00"/>
            </a:solidFill>
            <a:round/>
            <a:headEnd/>
            <a:tailEnd/>
          </a:ln>
          <a:effectLst/>
        </p:spPr>
        <p:txBody>
          <a:bodyPr wrap="none" anchor="ctr">
            <a:prstTxWarp prst="textNoShape">
              <a:avLst/>
            </a:prstTxWarp>
          </a:bodyPr>
          <a:lstStyle/>
          <a:p>
            <a:endParaRPr lang="en-US"/>
          </a:p>
        </p:txBody>
      </p:sp>
      <p:sp>
        <p:nvSpPr>
          <p:cNvPr id="3096" name="Oval 24"/>
          <p:cNvSpPr>
            <a:spLocks noChangeArrowheads="1"/>
          </p:cNvSpPr>
          <p:nvPr/>
        </p:nvSpPr>
        <p:spPr bwMode="auto">
          <a:xfrm>
            <a:off x="1143000" y="5334000"/>
            <a:ext cx="762000" cy="685800"/>
          </a:xfrm>
          <a:prstGeom prst="ellipse">
            <a:avLst/>
          </a:prstGeom>
          <a:noFill/>
          <a:ln w="9525">
            <a:solidFill>
              <a:srgbClr val="00FF00"/>
            </a:solidFill>
            <a:round/>
            <a:headEnd/>
            <a:tailEnd/>
          </a:ln>
          <a:effectLst/>
        </p:spPr>
        <p:txBody>
          <a:bodyPr wrap="none" anchor="ctr">
            <a:prstTxWarp prst="textNoShape">
              <a:avLst/>
            </a:prstTxWarp>
          </a:bodyPr>
          <a:lstStyle/>
          <a:p>
            <a:endParaRPr lang="en-US"/>
          </a:p>
        </p:txBody>
      </p:sp>
      <p:sp>
        <p:nvSpPr>
          <p:cNvPr id="3097" name="Oval 25"/>
          <p:cNvSpPr>
            <a:spLocks noChangeArrowheads="1"/>
          </p:cNvSpPr>
          <p:nvPr/>
        </p:nvSpPr>
        <p:spPr bwMode="auto">
          <a:xfrm>
            <a:off x="1143000" y="5791200"/>
            <a:ext cx="762000" cy="685800"/>
          </a:xfrm>
          <a:prstGeom prst="ellipse">
            <a:avLst/>
          </a:prstGeom>
          <a:noFill/>
          <a:ln w="9525">
            <a:solidFill>
              <a:srgbClr val="00FF00"/>
            </a:solidFill>
            <a:round/>
            <a:headEnd/>
            <a:tailEnd/>
          </a:ln>
          <a:effectLst/>
        </p:spPr>
        <p:txBody>
          <a:bodyPr wrap="none" anchor="ctr">
            <a:prstTxWarp prst="textNoShape">
              <a:avLst/>
            </a:prstTxWarp>
          </a:bodyPr>
          <a:lstStyle/>
          <a:p>
            <a:endParaRPr lang="en-US"/>
          </a:p>
        </p:txBody>
      </p:sp>
      <p:sp>
        <p:nvSpPr>
          <p:cNvPr id="3098" name="Oval 26"/>
          <p:cNvSpPr>
            <a:spLocks noChangeArrowheads="1"/>
          </p:cNvSpPr>
          <p:nvPr/>
        </p:nvSpPr>
        <p:spPr bwMode="auto">
          <a:xfrm>
            <a:off x="2057400" y="4343400"/>
            <a:ext cx="762000" cy="685800"/>
          </a:xfrm>
          <a:prstGeom prst="ellipse">
            <a:avLst/>
          </a:prstGeom>
          <a:noFill/>
          <a:ln w="9525">
            <a:solidFill>
              <a:srgbClr val="00FF00"/>
            </a:solidFill>
            <a:round/>
            <a:headEnd/>
            <a:tailEnd/>
          </a:ln>
          <a:effectLst/>
        </p:spPr>
        <p:txBody>
          <a:bodyPr wrap="none" anchor="ctr">
            <a:prstTxWarp prst="textNoShape">
              <a:avLst/>
            </a:prstTxWarp>
          </a:bodyPr>
          <a:lstStyle/>
          <a:p>
            <a:endParaRPr lang="en-US"/>
          </a:p>
        </p:txBody>
      </p:sp>
      <p:sp>
        <p:nvSpPr>
          <p:cNvPr id="3099" name="Oval 27"/>
          <p:cNvSpPr>
            <a:spLocks noChangeArrowheads="1"/>
          </p:cNvSpPr>
          <p:nvPr/>
        </p:nvSpPr>
        <p:spPr bwMode="auto">
          <a:xfrm>
            <a:off x="3124200" y="3352800"/>
            <a:ext cx="762000" cy="685800"/>
          </a:xfrm>
          <a:prstGeom prst="ellipse">
            <a:avLst/>
          </a:prstGeom>
          <a:noFill/>
          <a:ln w="25400">
            <a:solidFill>
              <a:srgbClr val="00FF00"/>
            </a:solidFill>
            <a:round/>
            <a:headEnd/>
            <a:tailEnd/>
          </a:ln>
          <a:effectLst/>
        </p:spPr>
        <p:txBody>
          <a:bodyPr wrap="none" anchor="ctr">
            <a:prstTxWarp prst="textNoShape">
              <a:avLst/>
            </a:prstTxWarp>
          </a:bodyPr>
          <a:lstStyle/>
          <a:p>
            <a:endParaRPr lang="en-US"/>
          </a:p>
        </p:txBody>
      </p:sp>
      <p:sp>
        <p:nvSpPr>
          <p:cNvPr id="3100" name="Oval 28"/>
          <p:cNvSpPr>
            <a:spLocks noChangeArrowheads="1"/>
          </p:cNvSpPr>
          <p:nvPr/>
        </p:nvSpPr>
        <p:spPr bwMode="auto">
          <a:xfrm>
            <a:off x="4114800" y="2362200"/>
            <a:ext cx="762000" cy="685800"/>
          </a:xfrm>
          <a:prstGeom prst="ellipse">
            <a:avLst/>
          </a:prstGeom>
          <a:noFill/>
          <a:ln w="25400">
            <a:solidFill>
              <a:srgbClr val="00FF00"/>
            </a:solidFill>
            <a:round/>
            <a:headEnd/>
            <a:tailEn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withEffect">
                                  <p:stCondLst>
                                    <p:cond delay="0"/>
                                  </p:stCondLst>
                                  <p:childTnLst>
                                    <p:anim calcmode="discrete" valueType="str">
                                      <p:cBhvr>
                                        <p:cTn id="6" dur="1000" fill="hold"/>
                                        <p:tgtEl>
                                          <p:spTgt spid="3099"/>
                                        </p:tgtEl>
                                        <p:attrNameLst>
                                          <p:attrName>style.visibility</p:attrName>
                                        </p:attrNameLst>
                                      </p:cBhvr>
                                      <p:tavLst>
                                        <p:tav tm="0">
                                          <p:val>
                                            <p:strVal val="hidden"/>
                                          </p:val>
                                        </p:tav>
                                        <p:tav tm="50000">
                                          <p:val>
                                            <p:strVal val="visible"/>
                                          </p:val>
                                        </p:tav>
                                      </p:tavLst>
                                    </p:anim>
                                  </p:childTnLst>
                                </p:cTn>
                              </p:par>
                              <p:par>
                                <p:cTn id="7" presetID="35" presetClass="emph" presetSubtype="0" repeatCount="indefinite" fill="hold" grpId="0" nodeType="withEffect">
                                  <p:stCondLst>
                                    <p:cond delay="0"/>
                                  </p:stCondLst>
                                  <p:childTnLst>
                                    <p:anim calcmode="discrete" valueType="str">
                                      <p:cBhvr>
                                        <p:cTn id="8" dur="1000" fill="hold"/>
                                        <p:tgtEl>
                                          <p:spTgt spid="310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9" grpId="0" animBg="1"/>
      <p:bldP spid="3100" grpId="0" animBg="1"/>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9636" name="Picture 4"/>
          <p:cNvPicPr>
            <a:picLocks noChangeAspect="1" noChangeArrowheads="1"/>
          </p:cNvPicPr>
          <p:nvPr/>
        </p:nvPicPr>
        <p:blipFill>
          <a:blip r:embed="rId2"/>
          <a:srcRect/>
          <a:stretch>
            <a:fillRect/>
          </a:stretch>
        </p:blipFill>
        <p:spPr bwMode="auto">
          <a:xfrm>
            <a:off x="228600" y="1219200"/>
            <a:ext cx="8494713" cy="2432050"/>
          </a:xfrm>
          <a:prstGeom prst="rect">
            <a:avLst/>
          </a:prstGeom>
          <a:noFill/>
          <a:ln w="9525">
            <a:noFill/>
            <a:miter lim="800000"/>
            <a:headEnd/>
            <a:tailEnd/>
          </a:ln>
          <a:effectLst/>
        </p:spPr>
      </p:pic>
      <p:sp>
        <p:nvSpPr>
          <p:cNvPr id="69637" name="Rectangle 5"/>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prstTxWarp prst="textNoShape">
              <a:avLst/>
            </a:prstTxWarp>
          </a:bodyPr>
          <a:lstStyle/>
          <a:p>
            <a:r>
              <a:rPr lang="en-US" sz="4000">
                <a:solidFill>
                  <a:schemeClr val="tx2"/>
                </a:solidFill>
                <a:latin typeface="Arial" pitchFamily="17" charset="0"/>
              </a:rPr>
              <a:t>Two-proton emission</a:t>
            </a:r>
            <a:endParaRPr lang="en-US" sz="4000">
              <a:solidFill>
                <a:schemeClr val="tx2"/>
              </a:solidFill>
            </a:endParaRPr>
          </a:p>
        </p:txBody>
      </p:sp>
      <p:pic>
        <p:nvPicPr>
          <p:cNvPr id="69639" name="Picture 7"/>
          <p:cNvPicPr>
            <a:picLocks noChangeAspect="1" noChangeArrowheads="1"/>
          </p:cNvPicPr>
          <p:nvPr/>
        </p:nvPicPr>
        <p:blipFill>
          <a:blip r:embed="rId3"/>
          <a:srcRect/>
          <a:stretch>
            <a:fillRect/>
          </a:stretch>
        </p:blipFill>
        <p:spPr bwMode="auto">
          <a:xfrm>
            <a:off x="685800" y="4054475"/>
            <a:ext cx="3365500" cy="2117725"/>
          </a:xfrm>
          <a:prstGeom prst="rect">
            <a:avLst/>
          </a:prstGeom>
          <a:noFill/>
          <a:ln w="9525">
            <a:noFill/>
            <a:miter lim="800000"/>
            <a:headEnd/>
            <a:tailEnd/>
          </a:ln>
          <a:effectLst/>
        </p:spPr>
      </p:pic>
      <p:pic>
        <p:nvPicPr>
          <p:cNvPr id="69640" name="Picture 8"/>
          <p:cNvPicPr>
            <a:picLocks noChangeAspect="1" noChangeArrowheads="1"/>
          </p:cNvPicPr>
          <p:nvPr/>
        </p:nvPicPr>
        <p:blipFill>
          <a:blip r:embed="rId4"/>
          <a:srcRect/>
          <a:stretch>
            <a:fillRect/>
          </a:stretch>
        </p:blipFill>
        <p:spPr bwMode="auto">
          <a:xfrm>
            <a:off x="4875213" y="4065588"/>
            <a:ext cx="3278187" cy="2182812"/>
          </a:xfrm>
          <a:prstGeom prst="rect">
            <a:avLst/>
          </a:prstGeom>
          <a:noFill/>
          <a:ln w="9525">
            <a:noFill/>
            <a:miter lim="800000"/>
            <a:headEnd/>
            <a:tailEnd/>
          </a:ln>
          <a:effectLst/>
        </p:spPr>
      </p:pic>
      <p:sp>
        <p:nvSpPr>
          <p:cNvPr id="69641" name="Rectangle 9"/>
          <p:cNvSpPr>
            <a:spLocks noChangeArrowheads="1"/>
          </p:cNvSpPr>
          <p:nvPr/>
        </p:nvSpPr>
        <p:spPr bwMode="auto">
          <a:xfrm>
            <a:off x="457200" y="6376988"/>
            <a:ext cx="8442325" cy="396875"/>
          </a:xfrm>
          <a:prstGeom prst="rect">
            <a:avLst/>
          </a:prstGeom>
          <a:noFill/>
          <a:ln w="9525">
            <a:noFill/>
            <a:miter lim="800000"/>
            <a:headEnd/>
            <a:tailEnd/>
          </a:ln>
          <a:effectLst/>
        </p:spPr>
        <p:txBody>
          <a:bodyPr wrap="none">
            <a:prstTxWarp prst="textNoShape">
              <a:avLst/>
            </a:prstTxWarp>
            <a:spAutoFit/>
          </a:bodyPr>
          <a:lstStyle/>
          <a:p>
            <a:r>
              <a:rPr lang="en-US" sz="2000" b="1">
                <a:solidFill>
                  <a:srgbClr val="FF0000"/>
                </a:solidFill>
                <a:latin typeface="Arial" pitchFamily="17" charset="0"/>
              </a:rPr>
              <a:t>Observables : (Partial) lifetime, and energy and angular correlations </a:t>
            </a:r>
          </a:p>
        </p:txBody>
      </p:sp>
      <p:sp>
        <p:nvSpPr>
          <p:cNvPr id="69642" name="Rectangle 10"/>
          <p:cNvSpPr>
            <a:spLocks noChangeArrowheads="1"/>
          </p:cNvSpPr>
          <p:nvPr/>
        </p:nvSpPr>
        <p:spPr bwMode="auto">
          <a:xfrm>
            <a:off x="5791200" y="776288"/>
            <a:ext cx="3295650" cy="366712"/>
          </a:xfrm>
          <a:prstGeom prst="rect">
            <a:avLst/>
          </a:prstGeom>
          <a:noFill/>
          <a:ln w="9525">
            <a:noFill/>
            <a:miter lim="800000"/>
            <a:headEnd/>
            <a:tailEnd/>
          </a:ln>
          <a:effectLst/>
        </p:spPr>
        <p:txBody>
          <a:bodyPr wrap="none">
            <a:prstTxWarp prst="textNoShape">
              <a:avLst/>
            </a:prstTxWarp>
            <a:spAutoFit/>
          </a:bodyPr>
          <a:lstStyle/>
          <a:p>
            <a:r>
              <a:rPr lang="en-US"/>
              <a:t>Rep. Prog. Phys. 71 (2008) 46301</a:t>
            </a:r>
          </a:p>
        </p:txBody>
      </p:sp>
      <p:sp>
        <p:nvSpPr>
          <p:cNvPr id="69643" name="Rectangle 11"/>
          <p:cNvSpPr>
            <a:spLocks noChangeArrowheads="1"/>
          </p:cNvSpPr>
          <p:nvPr/>
        </p:nvSpPr>
        <p:spPr bwMode="auto">
          <a:xfrm>
            <a:off x="5029200" y="4860925"/>
            <a:ext cx="1485900" cy="320675"/>
          </a:xfrm>
          <a:prstGeom prst="rect">
            <a:avLst/>
          </a:prstGeom>
          <a:noFill/>
          <a:ln w="9525">
            <a:noFill/>
            <a:miter lim="800000"/>
            <a:headEnd/>
            <a:tailEnd/>
          </a:ln>
          <a:effectLst/>
        </p:spPr>
        <p:txBody>
          <a:bodyPr wrap="none">
            <a:prstTxWarp prst="textNoShape">
              <a:avLst/>
            </a:prstTxWarp>
            <a:spAutoFit/>
          </a:bodyPr>
          <a:lstStyle/>
          <a:p>
            <a:r>
              <a:rPr lang="en-US" sz="1500">
                <a:solidFill>
                  <a:srgbClr val="FF0000"/>
                </a:solidFill>
              </a:rPr>
              <a:t>Not yet observed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3"/>
          <a:srcRect/>
          <a:stretch>
            <a:fillRect/>
          </a:stretch>
        </p:blipFill>
        <p:spPr bwMode="auto">
          <a:xfrm>
            <a:off x="39688" y="2239963"/>
            <a:ext cx="4303712" cy="3551237"/>
          </a:xfrm>
          <a:prstGeom prst="rect">
            <a:avLst/>
          </a:prstGeom>
          <a:noFill/>
          <a:ln w="9525">
            <a:noFill/>
            <a:miter lim="800000"/>
            <a:headEnd/>
            <a:tailEnd/>
          </a:ln>
          <a:effectLst/>
        </p:spPr>
      </p:pic>
      <p:pic>
        <p:nvPicPr>
          <p:cNvPr id="47107" name="Picture 3"/>
          <p:cNvPicPr>
            <a:picLocks noChangeAspect="1" noChangeArrowheads="1"/>
          </p:cNvPicPr>
          <p:nvPr/>
        </p:nvPicPr>
        <p:blipFill>
          <a:blip r:embed="rId4"/>
          <a:srcRect/>
          <a:stretch>
            <a:fillRect/>
          </a:stretch>
        </p:blipFill>
        <p:spPr bwMode="auto">
          <a:xfrm>
            <a:off x="5105400" y="2209800"/>
            <a:ext cx="3606800" cy="3586163"/>
          </a:xfrm>
          <a:prstGeom prst="rect">
            <a:avLst/>
          </a:prstGeom>
          <a:noFill/>
          <a:ln w="9525">
            <a:noFill/>
            <a:miter lim="800000"/>
            <a:headEnd/>
            <a:tailEnd/>
          </a:ln>
          <a:effectLst/>
        </p:spPr>
      </p:pic>
      <p:sp>
        <p:nvSpPr>
          <p:cNvPr id="47108" name="Rectangle 4"/>
          <p:cNvSpPr>
            <a:spLocks noChangeArrowheads="1"/>
          </p:cNvSpPr>
          <p:nvPr/>
        </p:nvSpPr>
        <p:spPr bwMode="auto">
          <a:xfrm>
            <a:off x="1593850" y="5945188"/>
            <a:ext cx="1073150" cy="366712"/>
          </a:xfrm>
          <a:prstGeom prst="rect">
            <a:avLst/>
          </a:prstGeom>
          <a:noFill/>
          <a:ln w="9525">
            <a:noFill/>
            <a:miter lim="800000"/>
            <a:headEnd/>
            <a:tailEnd/>
          </a:ln>
          <a:effectLst/>
        </p:spPr>
        <p:txBody>
          <a:bodyPr wrap="none">
            <a:prstTxWarp prst="textNoShape">
              <a:avLst/>
            </a:prstTxWarp>
            <a:spAutoFit/>
          </a:bodyPr>
          <a:lstStyle/>
          <a:p>
            <a:r>
              <a:rPr lang="en-US"/>
              <a:t>Bordeaux</a:t>
            </a:r>
          </a:p>
        </p:txBody>
      </p:sp>
      <p:sp>
        <p:nvSpPr>
          <p:cNvPr id="47109" name="Rectangle 5"/>
          <p:cNvSpPr>
            <a:spLocks noChangeArrowheads="1"/>
          </p:cNvSpPr>
          <p:nvPr/>
        </p:nvSpPr>
        <p:spPr bwMode="auto">
          <a:xfrm>
            <a:off x="6165850" y="5943600"/>
            <a:ext cx="933450" cy="366713"/>
          </a:xfrm>
          <a:prstGeom prst="rect">
            <a:avLst/>
          </a:prstGeom>
          <a:noFill/>
          <a:ln w="9525">
            <a:noFill/>
            <a:miter lim="800000"/>
            <a:headEnd/>
            <a:tailEnd/>
          </a:ln>
          <a:effectLst/>
        </p:spPr>
        <p:txBody>
          <a:bodyPr wrap="none">
            <a:prstTxWarp prst="textNoShape">
              <a:avLst/>
            </a:prstTxWarp>
            <a:spAutoFit/>
          </a:bodyPr>
          <a:lstStyle/>
          <a:p>
            <a:r>
              <a:rPr lang="en-US"/>
              <a:t>Warsaw</a:t>
            </a:r>
          </a:p>
        </p:txBody>
      </p:sp>
      <p:sp>
        <p:nvSpPr>
          <p:cNvPr id="47112" name="Rectangle 8"/>
          <p:cNvSpPr>
            <a:spLocks noGrp="1" noChangeArrowheads="1"/>
          </p:cNvSpPr>
          <p:nvPr>
            <p:ph type="title"/>
          </p:nvPr>
        </p:nvSpPr>
        <p:spPr>
          <a:noFill/>
          <a:ln/>
        </p:spPr>
        <p:txBody>
          <a:bodyPr/>
          <a:lstStyle/>
          <a:p>
            <a:r>
              <a:rPr lang="en-US">
                <a:latin typeface="Arial" pitchFamily="17" charset="0"/>
              </a:rPr>
              <a:t>Two-proton emission</a:t>
            </a:r>
            <a:endParaRPr lang="en-US"/>
          </a:p>
        </p:txBody>
      </p:sp>
      <p:sp>
        <p:nvSpPr>
          <p:cNvPr id="47113" name="Rectangle 9"/>
          <p:cNvSpPr>
            <a:spLocks noChangeArrowheads="1"/>
          </p:cNvSpPr>
          <p:nvPr/>
        </p:nvSpPr>
        <p:spPr bwMode="auto">
          <a:xfrm>
            <a:off x="3276600" y="1611313"/>
            <a:ext cx="2378075" cy="473075"/>
          </a:xfrm>
          <a:prstGeom prst="rect">
            <a:avLst/>
          </a:prstGeom>
          <a:noFill/>
          <a:ln w="9525">
            <a:noFill/>
            <a:miter lim="800000"/>
            <a:headEnd/>
            <a:tailEnd/>
          </a:ln>
          <a:effectLst/>
        </p:spPr>
        <p:txBody>
          <a:bodyPr wrap="none">
            <a:prstTxWarp prst="textNoShape">
              <a:avLst/>
            </a:prstTxWarp>
            <a:spAutoFit/>
          </a:bodyPr>
          <a:lstStyle/>
          <a:p>
            <a:r>
              <a:rPr lang="en-US" sz="2500" baseline="30000">
                <a:solidFill>
                  <a:srgbClr val="FF0000"/>
                </a:solidFill>
              </a:rPr>
              <a:t>45</a:t>
            </a:r>
            <a:r>
              <a:rPr lang="en-US" sz="2500">
                <a:solidFill>
                  <a:srgbClr val="FF0000"/>
                </a:solidFill>
              </a:rPr>
              <a:t>Fe </a:t>
            </a:r>
            <a:r>
              <a:rPr lang="en-US" sz="2500">
                <a:solidFill>
                  <a:srgbClr val="FF0000"/>
                </a:solidFill>
                <a:sym typeface="Symbol" pitchFamily="17" charset="2"/>
              </a:rPr>
              <a:t> </a:t>
            </a:r>
            <a:r>
              <a:rPr lang="en-US" sz="2500" baseline="30000">
                <a:solidFill>
                  <a:srgbClr val="FF0000"/>
                </a:solidFill>
                <a:sym typeface="Symbol" pitchFamily="17" charset="2"/>
              </a:rPr>
              <a:t>43</a:t>
            </a:r>
            <a:r>
              <a:rPr lang="en-US" sz="2500">
                <a:solidFill>
                  <a:srgbClr val="FF0000"/>
                </a:solidFill>
                <a:sym typeface="Symbol" pitchFamily="17" charset="2"/>
              </a:rPr>
              <a:t>Cr + 2p</a:t>
            </a:r>
            <a:endParaRPr lang="en-US" sz="2500" baseline="30000">
              <a:solidFill>
                <a:srgbClr val="FF0000"/>
              </a:solidFill>
            </a:endParaRPr>
          </a:p>
        </p:txBody>
      </p:sp>
      <p:pic>
        <p:nvPicPr>
          <p:cNvPr id="47115" name="Picture 11"/>
          <p:cNvPicPr>
            <a:picLocks noChangeAspect="1" noChangeArrowheads="1"/>
          </p:cNvPicPr>
          <p:nvPr/>
        </p:nvPicPr>
        <p:blipFill>
          <a:blip r:embed="rId5"/>
          <a:srcRect/>
          <a:stretch>
            <a:fillRect/>
          </a:stretch>
        </p:blipFill>
        <p:spPr bwMode="auto">
          <a:xfrm>
            <a:off x="0" y="6273800"/>
            <a:ext cx="608330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939" name="Picture 3"/>
          <p:cNvPicPr>
            <a:picLocks noChangeAspect="1" noChangeArrowheads="1"/>
          </p:cNvPicPr>
          <p:nvPr/>
        </p:nvPicPr>
        <p:blipFill>
          <a:blip r:embed="rId3"/>
          <a:srcRect l="-9137" b="38753"/>
          <a:stretch>
            <a:fillRect/>
          </a:stretch>
        </p:blipFill>
        <p:spPr bwMode="auto">
          <a:xfrm>
            <a:off x="1295400" y="890588"/>
            <a:ext cx="7543800" cy="5683250"/>
          </a:xfrm>
          <a:prstGeom prst="rect">
            <a:avLst/>
          </a:prstGeom>
          <a:noFill/>
          <a:ln w="9525">
            <a:noFill/>
            <a:miter lim="800000"/>
            <a:headEnd/>
            <a:tailEnd/>
          </a:ln>
          <a:effectLst/>
        </p:spPr>
      </p:pic>
      <p:sp>
        <p:nvSpPr>
          <p:cNvPr id="39941" name="Rectangle 5"/>
          <p:cNvSpPr>
            <a:spLocks noChangeArrowheads="1"/>
          </p:cNvSpPr>
          <p:nvPr/>
        </p:nvSpPr>
        <p:spPr bwMode="auto">
          <a:xfrm>
            <a:off x="6400800" y="1981200"/>
            <a:ext cx="990600" cy="2209800"/>
          </a:xfrm>
          <a:prstGeom prst="rect">
            <a:avLst/>
          </a:prstGeom>
          <a:solidFill>
            <a:schemeClr val="accent1">
              <a:alpha val="41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39942" name="Rectangle 6"/>
          <p:cNvSpPr>
            <a:spLocks noChangeArrowheads="1"/>
          </p:cNvSpPr>
          <p:nvPr/>
        </p:nvSpPr>
        <p:spPr bwMode="auto">
          <a:xfrm>
            <a:off x="4953000" y="2286000"/>
            <a:ext cx="914400" cy="1905000"/>
          </a:xfrm>
          <a:prstGeom prst="rect">
            <a:avLst/>
          </a:prstGeom>
          <a:solidFill>
            <a:schemeClr val="accent1">
              <a:alpha val="41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39943" name="Rectangle 7"/>
          <p:cNvSpPr>
            <a:spLocks noChangeArrowheads="1"/>
          </p:cNvSpPr>
          <p:nvPr/>
        </p:nvSpPr>
        <p:spPr bwMode="auto">
          <a:xfrm rot="-5400000">
            <a:off x="6247607" y="2972593"/>
            <a:ext cx="1282700" cy="366713"/>
          </a:xfrm>
          <a:prstGeom prst="rect">
            <a:avLst/>
          </a:prstGeom>
          <a:noFill/>
          <a:ln w="9525">
            <a:noFill/>
            <a:miter lim="800000"/>
            <a:headEnd/>
            <a:tailEnd/>
          </a:ln>
          <a:effectLst/>
        </p:spPr>
        <p:txBody>
          <a:bodyPr wrap="none">
            <a:prstTxWarp prst="textNoShape">
              <a:avLst/>
            </a:prstTxWarp>
            <a:spAutoFit/>
          </a:bodyPr>
          <a:lstStyle/>
          <a:p>
            <a:r>
              <a:rPr lang="en-US"/>
              <a:t>Many states</a:t>
            </a:r>
          </a:p>
        </p:txBody>
      </p:sp>
      <p:sp>
        <p:nvSpPr>
          <p:cNvPr id="39944" name="Rectangle 8"/>
          <p:cNvSpPr>
            <a:spLocks noChangeArrowheads="1"/>
          </p:cNvSpPr>
          <p:nvPr/>
        </p:nvSpPr>
        <p:spPr bwMode="auto">
          <a:xfrm rot="-5400000">
            <a:off x="4571207" y="3048793"/>
            <a:ext cx="1282700" cy="366713"/>
          </a:xfrm>
          <a:prstGeom prst="rect">
            <a:avLst/>
          </a:prstGeom>
          <a:noFill/>
          <a:ln w="9525">
            <a:noFill/>
            <a:miter lim="800000"/>
            <a:headEnd/>
            <a:tailEnd/>
          </a:ln>
          <a:effectLst/>
        </p:spPr>
        <p:txBody>
          <a:bodyPr wrap="none">
            <a:prstTxWarp prst="textNoShape">
              <a:avLst/>
            </a:prstTxWarp>
            <a:spAutoFit/>
          </a:bodyPr>
          <a:lstStyle/>
          <a:p>
            <a:r>
              <a:rPr lang="en-US"/>
              <a:t>Many states</a:t>
            </a:r>
          </a:p>
        </p:txBody>
      </p:sp>
      <p:sp>
        <p:nvSpPr>
          <p:cNvPr id="39945" name="Rectangle 9"/>
          <p:cNvSpPr>
            <a:spLocks noGrp="1" noChangeArrowheads="1"/>
          </p:cNvSpPr>
          <p:nvPr>
            <p:ph type="title"/>
          </p:nvPr>
        </p:nvSpPr>
        <p:spPr>
          <a:xfrm>
            <a:off x="457200" y="-76200"/>
            <a:ext cx="8229600" cy="1143000"/>
          </a:xfrm>
          <a:noFill/>
          <a:ln/>
        </p:spPr>
        <p:txBody>
          <a:bodyPr/>
          <a:lstStyle/>
          <a:p>
            <a:r>
              <a:rPr lang="en-US" baseline="30000" dirty="0">
                <a:latin typeface="Arial" pitchFamily="17" charset="0"/>
              </a:rPr>
              <a:t>31</a:t>
            </a:r>
            <a:r>
              <a:rPr lang="en-US" dirty="0">
                <a:latin typeface="Arial" pitchFamily="17" charset="0"/>
              </a:rPr>
              <a:t>Ar-decay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7586" name="Picture 1026"/>
          <p:cNvPicPr>
            <a:picLocks noChangeAspect="1" noChangeArrowheads="1"/>
          </p:cNvPicPr>
          <p:nvPr/>
        </p:nvPicPr>
        <p:blipFill>
          <a:blip r:embed="rId3"/>
          <a:srcRect l="-9137" b="38753"/>
          <a:stretch>
            <a:fillRect/>
          </a:stretch>
        </p:blipFill>
        <p:spPr bwMode="auto">
          <a:xfrm>
            <a:off x="1295400" y="890588"/>
            <a:ext cx="7543800" cy="5683250"/>
          </a:xfrm>
          <a:prstGeom prst="rect">
            <a:avLst/>
          </a:prstGeom>
          <a:noFill/>
          <a:ln w="9525">
            <a:noFill/>
            <a:miter lim="800000"/>
            <a:headEnd/>
            <a:tailEnd/>
          </a:ln>
          <a:effectLst/>
        </p:spPr>
      </p:pic>
      <p:sp>
        <p:nvSpPr>
          <p:cNvPr id="67587" name="Rectangle 1027"/>
          <p:cNvSpPr>
            <a:spLocks noChangeArrowheads="1"/>
          </p:cNvSpPr>
          <p:nvPr/>
        </p:nvSpPr>
        <p:spPr bwMode="auto">
          <a:xfrm>
            <a:off x="6400800" y="1981200"/>
            <a:ext cx="990600" cy="2209800"/>
          </a:xfrm>
          <a:prstGeom prst="rect">
            <a:avLst/>
          </a:prstGeom>
          <a:solidFill>
            <a:schemeClr val="accent1">
              <a:alpha val="41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67588" name="Rectangle 1028"/>
          <p:cNvSpPr>
            <a:spLocks noChangeArrowheads="1"/>
          </p:cNvSpPr>
          <p:nvPr/>
        </p:nvSpPr>
        <p:spPr bwMode="auto">
          <a:xfrm>
            <a:off x="4953000" y="2286000"/>
            <a:ext cx="914400" cy="1905000"/>
          </a:xfrm>
          <a:prstGeom prst="rect">
            <a:avLst/>
          </a:prstGeom>
          <a:solidFill>
            <a:schemeClr val="accent1">
              <a:alpha val="41000"/>
            </a:schemeClr>
          </a:solidFill>
          <a:ln w="9525">
            <a:solidFill>
              <a:schemeClr val="tx1"/>
            </a:solidFill>
            <a:miter lim="800000"/>
            <a:headEnd/>
            <a:tailEnd/>
          </a:ln>
          <a:effectLst/>
        </p:spPr>
        <p:txBody>
          <a:bodyPr wrap="none" anchor="ctr">
            <a:prstTxWarp prst="textNoShape">
              <a:avLst/>
            </a:prstTxWarp>
          </a:bodyPr>
          <a:lstStyle/>
          <a:p>
            <a:endParaRPr lang="en-US"/>
          </a:p>
        </p:txBody>
      </p:sp>
      <p:sp>
        <p:nvSpPr>
          <p:cNvPr id="67589" name="Rectangle 1029"/>
          <p:cNvSpPr>
            <a:spLocks noChangeArrowheads="1"/>
          </p:cNvSpPr>
          <p:nvPr/>
        </p:nvSpPr>
        <p:spPr bwMode="auto">
          <a:xfrm rot="-5400000">
            <a:off x="6247607" y="2972593"/>
            <a:ext cx="1282700" cy="366713"/>
          </a:xfrm>
          <a:prstGeom prst="rect">
            <a:avLst/>
          </a:prstGeom>
          <a:noFill/>
          <a:ln w="9525">
            <a:noFill/>
            <a:miter lim="800000"/>
            <a:headEnd/>
            <a:tailEnd/>
          </a:ln>
          <a:effectLst/>
        </p:spPr>
        <p:txBody>
          <a:bodyPr wrap="none">
            <a:prstTxWarp prst="textNoShape">
              <a:avLst/>
            </a:prstTxWarp>
            <a:spAutoFit/>
          </a:bodyPr>
          <a:lstStyle/>
          <a:p>
            <a:r>
              <a:rPr lang="en-US"/>
              <a:t>Many states</a:t>
            </a:r>
          </a:p>
        </p:txBody>
      </p:sp>
      <p:sp>
        <p:nvSpPr>
          <p:cNvPr id="67590" name="Rectangle 1030"/>
          <p:cNvSpPr>
            <a:spLocks noChangeArrowheads="1"/>
          </p:cNvSpPr>
          <p:nvPr/>
        </p:nvSpPr>
        <p:spPr bwMode="auto">
          <a:xfrm rot="-5400000">
            <a:off x="4571207" y="3048793"/>
            <a:ext cx="1282700" cy="366713"/>
          </a:xfrm>
          <a:prstGeom prst="rect">
            <a:avLst/>
          </a:prstGeom>
          <a:noFill/>
          <a:ln w="9525">
            <a:noFill/>
            <a:miter lim="800000"/>
            <a:headEnd/>
            <a:tailEnd/>
          </a:ln>
          <a:effectLst/>
        </p:spPr>
        <p:txBody>
          <a:bodyPr wrap="none">
            <a:prstTxWarp prst="textNoShape">
              <a:avLst/>
            </a:prstTxWarp>
            <a:spAutoFit/>
          </a:bodyPr>
          <a:lstStyle/>
          <a:p>
            <a:r>
              <a:rPr lang="en-US"/>
              <a:t>Many states</a:t>
            </a:r>
          </a:p>
        </p:txBody>
      </p:sp>
      <p:sp>
        <p:nvSpPr>
          <p:cNvPr id="67591" name="Rectangle 1031"/>
          <p:cNvSpPr>
            <a:spLocks noGrp="1" noChangeArrowheads="1"/>
          </p:cNvSpPr>
          <p:nvPr>
            <p:ph type="title"/>
          </p:nvPr>
        </p:nvSpPr>
        <p:spPr>
          <a:xfrm>
            <a:off x="457200" y="0"/>
            <a:ext cx="8229600" cy="1143000"/>
          </a:xfrm>
          <a:noFill/>
          <a:ln/>
        </p:spPr>
        <p:txBody>
          <a:bodyPr/>
          <a:lstStyle/>
          <a:p>
            <a:r>
              <a:rPr lang="en-US" baseline="30000" dirty="0">
                <a:latin typeface="Arial" pitchFamily="17" charset="0"/>
              </a:rPr>
              <a:t>31</a:t>
            </a:r>
            <a:r>
              <a:rPr lang="en-US" dirty="0">
                <a:latin typeface="Arial" pitchFamily="17" charset="0"/>
              </a:rPr>
              <a:t>Ar - a new look</a:t>
            </a:r>
            <a:endParaRPr lang="en-US" dirty="0"/>
          </a:p>
        </p:txBody>
      </p:sp>
      <p:sp>
        <p:nvSpPr>
          <p:cNvPr id="67592" name="AutoShape 1032"/>
          <p:cNvSpPr>
            <a:spLocks noChangeArrowheads="1"/>
          </p:cNvSpPr>
          <p:nvPr/>
        </p:nvSpPr>
        <p:spPr bwMode="auto">
          <a:xfrm>
            <a:off x="6248400" y="3657600"/>
            <a:ext cx="1295400" cy="685800"/>
          </a:xfrm>
          <a:prstGeom prst="roundRect">
            <a:avLst>
              <a:gd name="adj" fmla="val 16667"/>
            </a:avLst>
          </a:prstGeom>
          <a:noFill/>
          <a:ln w="25400">
            <a:solidFill>
              <a:srgbClr val="FF0000"/>
            </a:solidFill>
            <a:round/>
            <a:headEnd/>
            <a:tailEnd/>
          </a:ln>
          <a:effectLst/>
        </p:spPr>
        <p:txBody>
          <a:bodyPr wrap="none" anchor="ctr">
            <a:prstTxWarp prst="textNoShape">
              <a:avLst/>
            </a:prstTxWarp>
          </a:bodyPr>
          <a:lstStyle/>
          <a:p>
            <a:endParaRPr lang="en-US"/>
          </a:p>
        </p:txBody>
      </p:sp>
      <p:sp>
        <p:nvSpPr>
          <p:cNvPr id="67593" name="AutoShape 1033"/>
          <p:cNvSpPr>
            <a:spLocks noChangeArrowheads="1"/>
          </p:cNvSpPr>
          <p:nvPr/>
        </p:nvSpPr>
        <p:spPr bwMode="auto">
          <a:xfrm>
            <a:off x="4800600" y="3657600"/>
            <a:ext cx="1295400" cy="685800"/>
          </a:xfrm>
          <a:prstGeom prst="roundRect">
            <a:avLst>
              <a:gd name="adj" fmla="val 16667"/>
            </a:avLst>
          </a:prstGeom>
          <a:noFill/>
          <a:ln w="25400">
            <a:solidFill>
              <a:srgbClr val="00FF00"/>
            </a:solidFill>
            <a:round/>
            <a:headEnd/>
            <a:tailEnd/>
          </a:ln>
          <a:effectLst/>
        </p:spPr>
        <p:txBody>
          <a:bodyPr wrap="none" anchor="ctr">
            <a:prstTxWarp prst="textNoShape">
              <a:avLst/>
            </a:prstTxWarp>
          </a:bodyPr>
          <a:lstStyle/>
          <a:p>
            <a:endParaRPr lang="en-US"/>
          </a:p>
        </p:txBody>
      </p:sp>
      <p:sp>
        <p:nvSpPr>
          <p:cNvPr id="67594" name="Rectangle 1034"/>
          <p:cNvSpPr>
            <a:spLocks noChangeArrowheads="1"/>
          </p:cNvSpPr>
          <p:nvPr/>
        </p:nvSpPr>
        <p:spPr bwMode="auto">
          <a:xfrm>
            <a:off x="533400" y="2514600"/>
            <a:ext cx="1803400" cy="396875"/>
          </a:xfrm>
          <a:prstGeom prst="rect">
            <a:avLst/>
          </a:prstGeom>
          <a:noFill/>
          <a:ln w="9525">
            <a:noFill/>
            <a:miter lim="800000"/>
            <a:headEnd/>
            <a:tailEnd/>
          </a:ln>
          <a:effectLst/>
        </p:spPr>
        <p:txBody>
          <a:bodyPr wrap="none">
            <a:prstTxWarp prst="textNoShape">
              <a:avLst/>
            </a:prstTxWarp>
            <a:spAutoFit/>
          </a:bodyPr>
          <a:lstStyle/>
          <a:p>
            <a:r>
              <a:rPr lang="en-US" sz="2000">
                <a:solidFill>
                  <a:srgbClr val="14D831"/>
                </a:solidFill>
              </a:rPr>
              <a:t>Study </a:t>
            </a:r>
            <a:r>
              <a:rPr lang="en-US" sz="2000" baseline="30000">
                <a:solidFill>
                  <a:srgbClr val="14D831"/>
                </a:solidFill>
              </a:rPr>
              <a:t>30</a:t>
            </a:r>
            <a:r>
              <a:rPr lang="en-US" sz="2000">
                <a:solidFill>
                  <a:srgbClr val="14D831"/>
                </a:solidFill>
              </a:rPr>
              <a:t>S levels</a:t>
            </a:r>
          </a:p>
        </p:txBody>
      </p:sp>
      <p:sp>
        <p:nvSpPr>
          <p:cNvPr id="67595" name="Rectangle 1035"/>
          <p:cNvSpPr>
            <a:spLocks noChangeArrowheads="1"/>
          </p:cNvSpPr>
          <p:nvPr/>
        </p:nvSpPr>
        <p:spPr bwMode="auto">
          <a:xfrm>
            <a:off x="7386638" y="4327525"/>
            <a:ext cx="1823861" cy="1323439"/>
          </a:xfrm>
          <a:prstGeom prst="rect">
            <a:avLst/>
          </a:prstGeom>
          <a:noFill/>
          <a:ln w="9525">
            <a:noFill/>
            <a:miter lim="800000"/>
            <a:headEnd/>
            <a:tailEnd/>
          </a:ln>
          <a:effectLst/>
        </p:spPr>
        <p:txBody>
          <a:bodyPr wrap="none">
            <a:prstTxWarp prst="textNoShape">
              <a:avLst/>
            </a:prstTxWarp>
            <a:spAutoFit/>
          </a:bodyPr>
          <a:lstStyle/>
          <a:p>
            <a:r>
              <a:rPr lang="en-US" sz="2000" dirty="0">
                <a:solidFill>
                  <a:srgbClr val="FF0000"/>
                </a:solidFill>
              </a:rPr>
              <a:t>Search for </a:t>
            </a:r>
          </a:p>
          <a:p>
            <a:r>
              <a:rPr lang="en-US" sz="2000" dirty="0">
                <a:solidFill>
                  <a:srgbClr val="FF0000"/>
                </a:solidFill>
              </a:rPr>
              <a:t>direct 2p-</a:t>
            </a:r>
            <a:r>
              <a:rPr lang="en-US" sz="2000" dirty="0" smtClean="0">
                <a:solidFill>
                  <a:srgbClr val="FF0000"/>
                </a:solidFill>
              </a:rPr>
              <a:t>decay</a:t>
            </a:r>
          </a:p>
          <a:p>
            <a:r>
              <a:rPr lang="en-US" sz="2000" dirty="0" smtClean="0">
                <a:solidFill>
                  <a:srgbClr val="FF0000"/>
                </a:solidFill>
              </a:rPr>
              <a:t>+ </a:t>
            </a:r>
          </a:p>
          <a:p>
            <a:r>
              <a:rPr lang="en-US" sz="2000" dirty="0" smtClean="0">
                <a:solidFill>
                  <a:srgbClr val="FF0000"/>
                </a:solidFill>
              </a:rPr>
              <a:t>study </a:t>
            </a:r>
            <a:r>
              <a:rPr lang="en-US" sz="2000" baseline="30000" dirty="0" smtClean="0">
                <a:solidFill>
                  <a:srgbClr val="FF0000"/>
                </a:solidFill>
              </a:rPr>
              <a:t>31</a:t>
            </a:r>
            <a:r>
              <a:rPr lang="en-US" sz="2000" dirty="0" smtClean="0">
                <a:solidFill>
                  <a:srgbClr val="FF0000"/>
                </a:solidFill>
              </a:rPr>
              <a:t>Cl levels</a:t>
            </a:r>
            <a:endParaRPr lang="en-US" sz="2500" dirty="0">
              <a:solidFill>
                <a:srgbClr val="14D831"/>
              </a:solidFill>
            </a:endParaRPr>
          </a:p>
        </p:txBody>
      </p:sp>
      <p:sp>
        <p:nvSpPr>
          <p:cNvPr id="67596" name="Line 1036"/>
          <p:cNvSpPr>
            <a:spLocks noChangeShapeType="1"/>
          </p:cNvSpPr>
          <p:nvPr/>
        </p:nvSpPr>
        <p:spPr bwMode="auto">
          <a:xfrm flipH="1" flipV="1">
            <a:off x="2438400" y="2819400"/>
            <a:ext cx="2438400" cy="838200"/>
          </a:xfrm>
          <a:prstGeom prst="line">
            <a:avLst/>
          </a:prstGeom>
          <a:noFill/>
          <a:ln w="9525">
            <a:solidFill>
              <a:srgbClr val="00FF00"/>
            </a:solidFill>
            <a:round/>
            <a:headEnd/>
            <a:tailEnd/>
          </a:ln>
          <a:effectLst/>
        </p:spPr>
        <p:txBody>
          <a:bodyPr wrap="none" anchor="ctr">
            <a:prstTxWarp prst="textNoShape">
              <a:avLst/>
            </a:prstTxWarp>
          </a:bodyPr>
          <a:lstStyle/>
          <a:p>
            <a:endParaRPr lang="en-US"/>
          </a:p>
        </p:txBody>
      </p:sp>
      <p:sp>
        <p:nvSpPr>
          <p:cNvPr id="67597" name="Line 1037"/>
          <p:cNvSpPr>
            <a:spLocks noChangeShapeType="1"/>
          </p:cNvSpPr>
          <p:nvPr/>
        </p:nvSpPr>
        <p:spPr bwMode="auto">
          <a:xfrm flipH="1" flipV="1">
            <a:off x="7543800" y="4114800"/>
            <a:ext cx="304800" cy="152400"/>
          </a:xfrm>
          <a:prstGeom prst="line">
            <a:avLst/>
          </a:prstGeom>
          <a:noFill/>
          <a:ln w="9525">
            <a:solidFill>
              <a:srgbClr val="FF0000"/>
            </a:solidFill>
            <a:round/>
            <a:headEnd/>
            <a:tailEnd/>
          </a:ln>
          <a:effectLst/>
        </p:spPr>
        <p:txBody>
          <a:bodyPr wrap="none" anchor="ctr">
            <a:prstTxWarp prst="textNoShape">
              <a:avLst/>
            </a:prstTxWarp>
          </a:bodyPr>
          <a:lstStyle/>
          <a:p>
            <a:endParaRPr lang="en-US"/>
          </a:p>
        </p:txBody>
      </p:sp>
      <p:sp>
        <p:nvSpPr>
          <p:cNvPr id="14" name="Rectangle 11"/>
          <p:cNvSpPr>
            <a:spLocks noChangeArrowheads="1"/>
          </p:cNvSpPr>
          <p:nvPr/>
        </p:nvSpPr>
        <p:spPr bwMode="auto">
          <a:xfrm>
            <a:off x="0" y="3886200"/>
            <a:ext cx="3136602" cy="1836400"/>
          </a:xfrm>
          <a:prstGeom prst="rect">
            <a:avLst/>
          </a:prstGeom>
          <a:noFill/>
          <a:ln w="9525">
            <a:noFill/>
            <a:miter lim="800000"/>
            <a:headEnd/>
            <a:tailEnd/>
          </a:ln>
          <a:effectLst/>
        </p:spPr>
        <p:txBody>
          <a:bodyPr wrap="none">
            <a:prstTxWarp prst="textNoShape">
              <a:avLst/>
            </a:prstTxWarp>
            <a:spAutoFit/>
          </a:bodyPr>
          <a:lstStyle/>
          <a:p>
            <a:r>
              <a:rPr lang="en-US" sz="2500" dirty="0">
                <a:solidFill>
                  <a:schemeClr val="hlink"/>
                </a:solidFill>
              </a:rPr>
              <a:t>Astrophysical interest :</a:t>
            </a:r>
          </a:p>
          <a:p>
            <a:endParaRPr lang="en-US" sz="2000" baseline="30000" dirty="0">
              <a:solidFill>
                <a:schemeClr val="accent2"/>
              </a:solidFill>
            </a:endParaRPr>
          </a:p>
          <a:p>
            <a:r>
              <a:rPr lang="en-US" sz="2500" baseline="30000" dirty="0">
                <a:solidFill>
                  <a:schemeClr val="accent2"/>
                </a:solidFill>
              </a:rPr>
              <a:t>29</a:t>
            </a:r>
            <a:r>
              <a:rPr lang="en-US" sz="2500" dirty="0">
                <a:solidFill>
                  <a:schemeClr val="accent2"/>
                </a:solidFill>
              </a:rPr>
              <a:t>P(p,</a:t>
            </a:r>
            <a:r>
              <a:rPr lang="en-US" sz="2500" dirty="0">
                <a:solidFill>
                  <a:schemeClr val="accent2"/>
                </a:solidFill>
                <a:sym typeface="Symbol" pitchFamily="17" charset="2"/>
              </a:rPr>
              <a:t>)</a:t>
            </a:r>
            <a:r>
              <a:rPr lang="en-US" sz="2500" baseline="30000" dirty="0" smtClean="0">
                <a:solidFill>
                  <a:schemeClr val="accent2"/>
                </a:solidFill>
                <a:sym typeface="Symbol" pitchFamily="17" charset="2"/>
              </a:rPr>
              <a:t>30</a:t>
            </a:r>
            <a:r>
              <a:rPr lang="en-US" sz="2500" dirty="0" smtClean="0">
                <a:solidFill>
                  <a:schemeClr val="accent2"/>
                </a:solidFill>
                <a:sym typeface="Symbol" pitchFamily="17" charset="2"/>
              </a:rPr>
              <a:t>S and</a:t>
            </a:r>
          </a:p>
          <a:p>
            <a:r>
              <a:rPr lang="en-US" sz="2500" baseline="30000" dirty="0" smtClean="0">
                <a:solidFill>
                  <a:schemeClr val="accent2"/>
                </a:solidFill>
              </a:rPr>
              <a:t>30</a:t>
            </a:r>
            <a:r>
              <a:rPr lang="en-US" sz="2500" dirty="0" smtClean="0">
                <a:solidFill>
                  <a:schemeClr val="accent2"/>
                </a:solidFill>
              </a:rPr>
              <a:t>S(p,</a:t>
            </a:r>
            <a:r>
              <a:rPr lang="en-US" sz="2500" dirty="0" smtClean="0">
                <a:solidFill>
                  <a:schemeClr val="accent2"/>
                </a:solidFill>
                <a:sym typeface="Symbol" pitchFamily="17" charset="2"/>
              </a:rPr>
              <a:t>)</a:t>
            </a:r>
            <a:r>
              <a:rPr lang="en-US" sz="2500" baseline="30000" dirty="0" smtClean="0">
                <a:solidFill>
                  <a:schemeClr val="accent2"/>
                </a:solidFill>
                <a:sym typeface="Symbol" pitchFamily="17" charset="2"/>
              </a:rPr>
              <a:t>31</a:t>
            </a:r>
            <a:r>
              <a:rPr lang="en-US" sz="2500" dirty="0" smtClean="0">
                <a:solidFill>
                  <a:schemeClr val="accent2"/>
                </a:solidFill>
                <a:sym typeface="Symbol" pitchFamily="17" charset="2"/>
              </a:rPr>
              <a:t>Cl </a:t>
            </a:r>
          </a:p>
          <a:p>
            <a:r>
              <a:rPr lang="en-US" sz="2500" dirty="0" smtClean="0">
                <a:solidFill>
                  <a:schemeClr val="accent2"/>
                </a:solidFill>
                <a:sym typeface="Symbol" pitchFamily="17" charset="2"/>
              </a:rPr>
              <a:t>reactions</a:t>
            </a:r>
            <a:endParaRPr lang="en-US" sz="2500" dirty="0">
              <a:solidFill>
                <a:schemeClr val="accent2"/>
              </a:solidFill>
              <a:sym typeface="Symbol" pitchFamily="17" charset="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3255" name="Picture 7"/>
          <p:cNvPicPr>
            <a:picLocks noChangeAspect="1" noChangeArrowheads="1"/>
          </p:cNvPicPr>
          <p:nvPr/>
        </p:nvPicPr>
        <p:blipFill>
          <a:blip r:embed="rId3"/>
          <a:srcRect/>
          <a:stretch>
            <a:fillRect/>
          </a:stretch>
        </p:blipFill>
        <p:spPr bwMode="auto">
          <a:xfrm>
            <a:off x="3314700" y="3429000"/>
            <a:ext cx="5829300" cy="2984500"/>
          </a:xfrm>
          <a:prstGeom prst="rect">
            <a:avLst/>
          </a:prstGeom>
          <a:noFill/>
          <a:ln w="9525">
            <a:noFill/>
            <a:miter lim="800000"/>
            <a:headEnd/>
            <a:tailEnd/>
          </a:ln>
          <a:effectLst/>
        </p:spPr>
      </p:pic>
      <p:pic>
        <p:nvPicPr>
          <p:cNvPr id="53253" name="Picture 5"/>
          <p:cNvPicPr>
            <a:picLocks noChangeAspect="1" noChangeArrowheads="1"/>
          </p:cNvPicPr>
          <p:nvPr/>
        </p:nvPicPr>
        <p:blipFill>
          <a:blip r:embed="rId4"/>
          <a:srcRect r="1759"/>
          <a:stretch>
            <a:fillRect/>
          </a:stretch>
        </p:blipFill>
        <p:spPr bwMode="auto">
          <a:xfrm>
            <a:off x="76200" y="1547813"/>
            <a:ext cx="4419600" cy="3060700"/>
          </a:xfrm>
          <a:prstGeom prst="rect">
            <a:avLst/>
          </a:prstGeom>
          <a:noFill/>
          <a:ln w="9525">
            <a:noFill/>
            <a:miter lim="800000"/>
            <a:headEnd/>
            <a:tailEnd/>
          </a:ln>
          <a:effectLst/>
        </p:spPr>
      </p:pic>
      <p:sp>
        <p:nvSpPr>
          <p:cNvPr id="53252" name="Rectangle 4"/>
          <p:cNvSpPr>
            <a:spLocks noGrp="1" noChangeArrowheads="1"/>
          </p:cNvSpPr>
          <p:nvPr>
            <p:ph type="title"/>
          </p:nvPr>
        </p:nvSpPr>
        <p:spPr>
          <a:xfrm>
            <a:off x="457200" y="304800"/>
            <a:ext cx="8229600" cy="1143000"/>
          </a:xfrm>
          <a:noFill/>
          <a:ln/>
        </p:spPr>
        <p:txBody>
          <a:bodyPr/>
          <a:lstStyle/>
          <a:p>
            <a:r>
              <a:rPr lang="en-US" baseline="30000">
                <a:latin typeface="Arial" pitchFamily="17" charset="0"/>
              </a:rPr>
              <a:t>31</a:t>
            </a:r>
            <a:r>
              <a:rPr lang="en-US">
                <a:latin typeface="Arial" pitchFamily="17" charset="0"/>
              </a:rPr>
              <a:t>Ar-decay : </a:t>
            </a:r>
            <a:r>
              <a:rPr lang="en-US" baseline="30000">
                <a:solidFill>
                  <a:srgbClr val="14D831"/>
                </a:solidFill>
                <a:latin typeface="Arial" pitchFamily="17" charset="0"/>
              </a:rPr>
              <a:t>30</a:t>
            </a:r>
            <a:r>
              <a:rPr lang="en-US">
                <a:solidFill>
                  <a:srgbClr val="14D831"/>
                </a:solidFill>
                <a:latin typeface="Arial" pitchFamily="17" charset="0"/>
              </a:rPr>
              <a:t>S-spectroscopy</a:t>
            </a:r>
            <a:endParaRPr lang="en-US">
              <a:latin typeface="Arial" pitchFamily="17"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3"/>
          <a:srcRect/>
          <a:stretch>
            <a:fillRect/>
          </a:stretch>
        </p:blipFill>
        <p:spPr bwMode="auto">
          <a:xfrm>
            <a:off x="3314700" y="3429000"/>
            <a:ext cx="5829300" cy="2984500"/>
          </a:xfrm>
          <a:prstGeom prst="rect">
            <a:avLst/>
          </a:prstGeom>
          <a:noFill/>
          <a:ln w="9525">
            <a:noFill/>
            <a:miter lim="800000"/>
            <a:headEnd/>
            <a:tailEnd/>
          </a:ln>
          <a:effectLst/>
        </p:spPr>
      </p:pic>
      <p:sp>
        <p:nvSpPr>
          <p:cNvPr id="59395" name="Rectangle 3"/>
          <p:cNvSpPr>
            <a:spLocks noChangeArrowheads="1"/>
          </p:cNvSpPr>
          <p:nvPr/>
        </p:nvSpPr>
        <p:spPr bwMode="auto">
          <a:xfrm>
            <a:off x="438150" y="5791200"/>
            <a:ext cx="3143250" cy="558800"/>
          </a:xfrm>
          <a:prstGeom prst="rect">
            <a:avLst/>
          </a:prstGeom>
          <a:noFill/>
          <a:ln w="9525">
            <a:solidFill>
              <a:srgbClr val="FF0000"/>
            </a:solidFill>
            <a:miter lim="800000"/>
            <a:headEnd/>
            <a:tailEnd/>
          </a:ln>
          <a:effectLst/>
        </p:spPr>
        <p:txBody>
          <a:bodyPr wrap="none">
            <a:prstTxWarp prst="textNoShape">
              <a:avLst/>
            </a:prstTxWarp>
            <a:spAutoFit/>
          </a:bodyPr>
          <a:lstStyle/>
          <a:p>
            <a:r>
              <a:rPr lang="en-US" sz="3000" baseline="30000">
                <a:solidFill>
                  <a:schemeClr val="accent2"/>
                </a:solidFill>
              </a:rPr>
              <a:t>29</a:t>
            </a:r>
            <a:r>
              <a:rPr lang="en-US" sz="3000">
                <a:solidFill>
                  <a:schemeClr val="accent2"/>
                </a:solidFill>
              </a:rPr>
              <a:t>P(p,</a:t>
            </a:r>
            <a:r>
              <a:rPr lang="en-US" sz="3000">
                <a:solidFill>
                  <a:schemeClr val="accent2"/>
                </a:solidFill>
                <a:sym typeface="Symbol" pitchFamily="17" charset="2"/>
              </a:rPr>
              <a:t>)</a:t>
            </a:r>
            <a:r>
              <a:rPr lang="en-US" sz="3000" baseline="30000">
                <a:solidFill>
                  <a:schemeClr val="accent2"/>
                </a:solidFill>
                <a:sym typeface="Symbol" pitchFamily="17" charset="2"/>
              </a:rPr>
              <a:t>30</a:t>
            </a:r>
            <a:r>
              <a:rPr lang="en-US" sz="3000">
                <a:solidFill>
                  <a:schemeClr val="accent2"/>
                </a:solidFill>
                <a:sym typeface="Symbol" pitchFamily="17" charset="2"/>
              </a:rPr>
              <a:t>S reaction</a:t>
            </a:r>
            <a:endParaRPr lang="en-US" sz="3000" baseline="30000">
              <a:solidFill>
                <a:schemeClr val="accent2"/>
              </a:solidFill>
            </a:endParaRPr>
          </a:p>
        </p:txBody>
      </p:sp>
      <p:pic>
        <p:nvPicPr>
          <p:cNvPr id="59396" name="Picture 4"/>
          <p:cNvPicPr>
            <a:picLocks noChangeAspect="1" noChangeArrowheads="1"/>
          </p:cNvPicPr>
          <p:nvPr/>
        </p:nvPicPr>
        <p:blipFill>
          <a:blip r:embed="rId4"/>
          <a:srcRect/>
          <a:stretch>
            <a:fillRect/>
          </a:stretch>
        </p:blipFill>
        <p:spPr bwMode="auto">
          <a:xfrm>
            <a:off x="76200" y="1600200"/>
            <a:ext cx="4421188" cy="3008313"/>
          </a:xfrm>
          <a:prstGeom prst="rect">
            <a:avLst/>
          </a:prstGeom>
          <a:noFill/>
          <a:ln w="9525">
            <a:noFill/>
            <a:miter lim="800000"/>
            <a:headEnd/>
            <a:tailEnd/>
          </a:ln>
          <a:effectLst/>
        </p:spPr>
      </p:pic>
      <p:sp>
        <p:nvSpPr>
          <p:cNvPr id="59397" name="Rectangle 5"/>
          <p:cNvSpPr>
            <a:spLocks noGrp="1" noChangeArrowheads="1"/>
          </p:cNvSpPr>
          <p:nvPr>
            <p:ph type="title"/>
          </p:nvPr>
        </p:nvSpPr>
        <p:spPr>
          <a:xfrm>
            <a:off x="457200" y="304800"/>
            <a:ext cx="8229600" cy="1143000"/>
          </a:xfrm>
          <a:noFill/>
          <a:ln/>
        </p:spPr>
        <p:txBody>
          <a:bodyPr/>
          <a:lstStyle/>
          <a:p>
            <a:r>
              <a:rPr lang="en-US" baseline="30000">
                <a:latin typeface="Arial" pitchFamily="17" charset="0"/>
              </a:rPr>
              <a:t>31</a:t>
            </a:r>
            <a:r>
              <a:rPr lang="en-US">
                <a:latin typeface="Arial" pitchFamily="17" charset="0"/>
              </a:rPr>
              <a:t>Ar-decay : </a:t>
            </a:r>
            <a:r>
              <a:rPr lang="en-US" baseline="30000">
                <a:latin typeface="Arial" pitchFamily="17" charset="0"/>
              </a:rPr>
              <a:t>30</a:t>
            </a:r>
            <a:r>
              <a:rPr lang="en-US">
                <a:latin typeface="Arial" pitchFamily="17" charset="0"/>
              </a:rPr>
              <a:t>S-spectroscopy</a:t>
            </a:r>
          </a:p>
        </p:txBody>
      </p:sp>
      <p:pic>
        <p:nvPicPr>
          <p:cNvPr id="59399" name="Picture 7"/>
          <p:cNvPicPr>
            <a:picLocks noChangeAspect="1" noChangeArrowheads="1"/>
          </p:cNvPicPr>
          <p:nvPr/>
        </p:nvPicPr>
        <p:blipFill>
          <a:blip r:embed="rId5"/>
          <a:srcRect/>
          <a:stretch>
            <a:fillRect/>
          </a:stretch>
        </p:blipFill>
        <p:spPr bwMode="auto">
          <a:xfrm>
            <a:off x="152400" y="68263"/>
            <a:ext cx="8915400" cy="6789737"/>
          </a:xfrm>
          <a:prstGeom prst="rect">
            <a:avLst/>
          </a:prstGeom>
          <a:noFill/>
          <a:ln w="9525">
            <a:noFill/>
            <a:miter lim="800000"/>
            <a:headEnd/>
            <a:tailEnd/>
          </a:ln>
          <a:effectLst/>
        </p:spPr>
      </p:pic>
      <p:sp>
        <p:nvSpPr>
          <p:cNvPr id="59401" name="AutoShape 9"/>
          <p:cNvSpPr>
            <a:spLocks noChangeArrowheads="1"/>
          </p:cNvSpPr>
          <p:nvPr/>
        </p:nvSpPr>
        <p:spPr bwMode="auto">
          <a:xfrm>
            <a:off x="8001000" y="1600200"/>
            <a:ext cx="762000" cy="228600"/>
          </a:xfrm>
          <a:prstGeom prst="roundRect">
            <a:avLst>
              <a:gd name="adj" fmla="val 16667"/>
            </a:avLst>
          </a:prstGeom>
          <a:noFill/>
          <a:ln w="9525">
            <a:solidFill>
              <a:srgbClr val="0000FF"/>
            </a:solidFill>
            <a:round/>
            <a:headEnd/>
            <a:tailEnd/>
          </a:ln>
          <a:effectLst/>
        </p:spPr>
        <p:txBody>
          <a:bodyPr wrap="none" anchor="ctr">
            <a:prstTxWarp prst="textNoShape">
              <a:avLst/>
            </a:prstTxWarp>
          </a:bodyPr>
          <a:lstStyle/>
          <a:p>
            <a:endParaRPr lang="en-US"/>
          </a:p>
        </p:txBody>
      </p:sp>
      <p:sp>
        <p:nvSpPr>
          <p:cNvPr id="59402" name="Text Box 10"/>
          <p:cNvSpPr txBox="1">
            <a:spLocks noChangeArrowheads="1"/>
          </p:cNvSpPr>
          <p:nvPr/>
        </p:nvSpPr>
        <p:spPr bwMode="auto">
          <a:xfrm>
            <a:off x="931863" y="2868613"/>
            <a:ext cx="3563937" cy="1855787"/>
          </a:xfrm>
          <a:prstGeom prst="rect">
            <a:avLst/>
          </a:prstGeom>
          <a:noFill/>
          <a:ln w="9525">
            <a:solidFill>
              <a:schemeClr val="tx1"/>
            </a:solidFill>
            <a:miter lim="800000"/>
            <a:headEnd/>
            <a:tailEnd/>
          </a:ln>
          <a:effectLst/>
        </p:spPr>
        <p:txBody>
          <a:bodyPr wrap="none">
            <a:prstTxWarp prst="textNoShape">
              <a:avLst/>
            </a:prstTxWarp>
            <a:spAutoFit/>
          </a:bodyPr>
          <a:lstStyle/>
          <a:p>
            <a:pPr>
              <a:buFontTx/>
              <a:buChar char="•"/>
            </a:pPr>
            <a:r>
              <a:rPr lang="en-US" sz="2300">
                <a:solidFill>
                  <a:srgbClr val="FF0000"/>
                </a:solidFill>
              </a:rPr>
              <a:t> </a:t>
            </a:r>
            <a:r>
              <a:rPr lang="en-US" sz="2300">
                <a:solidFill>
                  <a:srgbClr val="FF0000"/>
                </a:solidFill>
                <a:latin typeface="Symbol" pitchFamily="17" charset="2"/>
                <a:sym typeface="Symbol" pitchFamily="17" charset="2"/>
              </a:rPr>
              <a:t></a:t>
            </a:r>
            <a:r>
              <a:rPr lang="en-US" sz="2300">
                <a:solidFill>
                  <a:srgbClr val="FF0000"/>
                </a:solidFill>
              </a:rPr>
              <a:t>-decay data competitive! </a:t>
            </a:r>
          </a:p>
          <a:p>
            <a:pPr>
              <a:buFontTx/>
              <a:buChar char="•"/>
            </a:pPr>
            <a:r>
              <a:rPr lang="en-US" sz="2300">
                <a:solidFill>
                  <a:srgbClr val="14D831"/>
                </a:solidFill>
              </a:rPr>
              <a:t> low energy region unclear</a:t>
            </a:r>
          </a:p>
          <a:p>
            <a:pPr>
              <a:buFontTx/>
              <a:buChar char="•"/>
            </a:pPr>
            <a:r>
              <a:rPr lang="en-US" sz="2300">
                <a:solidFill>
                  <a:schemeClr val="accent2"/>
                </a:solidFill>
              </a:rPr>
              <a:t> Search for 4704keV level</a:t>
            </a:r>
          </a:p>
          <a:p>
            <a:pPr>
              <a:buFontTx/>
              <a:buChar char="•"/>
            </a:pPr>
            <a:r>
              <a:rPr lang="en-US" sz="2300"/>
              <a:t> Search for other new levels</a:t>
            </a:r>
          </a:p>
          <a:p>
            <a:pPr>
              <a:buFontTx/>
              <a:buChar char="•"/>
            </a:pPr>
            <a:r>
              <a:rPr lang="en-US" sz="2300"/>
              <a:t> measure </a:t>
            </a:r>
            <a:r>
              <a:rPr lang="en-US" sz="2300">
                <a:latin typeface="Symbol" pitchFamily="17" charset="2"/>
                <a:sym typeface="Symbol" pitchFamily="17" charset="2"/>
              </a:rPr>
              <a:t></a:t>
            </a:r>
            <a:r>
              <a:rPr lang="en-US" sz="2300" baseline="-25000"/>
              <a:t>p</a:t>
            </a:r>
            <a:r>
              <a:rPr lang="en-US" sz="2300"/>
              <a:t>/</a:t>
            </a:r>
            <a:r>
              <a:rPr lang="en-US" sz="2300">
                <a:latin typeface="Symbol" pitchFamily="17" charset="2"/>
                <a:sym typeface="Symbol" pitchFamily="17" charset="2"/>
              </a:rPr>
              <a:t></a:t>
            </a:r>
            <a:r>
              <a:rPr lang="en-US" sz="2300" baseline="-25000">
                <a:latin typeface="Symbol" pitchFamily="17" charset="2"/>
                <a:sym typeface="Symbol" pitchFamily="17" charset="2"/>
              </a:rPr>
              <a:t></a:t>
            </a:r>
            <a:r>
              <a:rPr lang="en-US" sz="2300"/>
              <a:t> for levels</a:t>
            </a:r>
            <a:r>
              <a:rPr lang="en-US"/>
              <a:t> </a:t>
            </a:r>
          </a:p>
        </p:txBody>
      </p:sp>
      <p:sp>
        <p:nvSpPr>
          <p:cNvPr id="59403" name="AutoShape 11"/>
          <p:cNvSpPr>
            <a:spLocks noChangeArrowheads="1"/>
          </p:cNvSpPr>
          <p:nvPr/>
        </p:nvSpPr>
        <p:spPr bwMode="auto">
          <a:xfrm>
            <a:off x="6400800" y="2209800"/>
            <a:ext cx="990600" cy="4648200"/>
          </a:xfrm>
          <a:prstGeom prst="roundRect">
            <a:avLst>
              <a:gd name="adj" fmla="val 16667"/>
            </a:avLst>
          </a:prstGeom>
          <a:noFill/>
          <a:ln w="9525">
            <a:solidFill>
              <a:srgbClr val="FF0000"/>
            </a:solidFill>
            <a:round/>
            <a:headEnd/>
            <a:tailEnd/>
          </a:ln>
          <a:effectLst/>
        </p:spPr>
        <p:txBody>
          <a:bodyPr wrap="none" anchor="ctr">
            <a:prstTxWarp prst="textNoShape">
              <a:avLst/>
            </a:prstTxWarp>
          </a:bodyPr>
          <a:lstStyle/>
          <a:p>
            <a:endParaRPr lang="en-US"/>
          </a:p>
        </p:txBody>
      </p:sp>
      <p:sp>
        <p:nvSpPr>
          <p:cNvPr id="59404" name="AutoShape 12"/>
          <p:cNvSpPr>
            <a:spLocks noChangeArrowheads="1"/>
          </p:cNvSpPr>
          <p:nvPr/>
        </p:nvSpPr>
        <p:spPr bwMode="auto">
          <a:xfrm>
            <a:off x="0" y="1600200"/>
            <a:ext cx="9144000" cy="914400"/>
          </a:xfrm>
          <a:prstGeom prst="roundRect">
            <a:avLst>
              <a:gd name="adj" fmla="val 16667"/>
            </a:avLst>
          </a:prstGeom>
          <a:noFill/>
          <a:ln w="9525">
            <a:solidFill>
              <a:srgbClr val="14D831"/>
            </a:solidFill>
            <a:round/>
            <a:headEnd/>
            <a:tailEnd/>
          </a:ln>
          <a:effectLst/>
        </p:spPr>
        <p:txBody>
          <a:bodyPr wrap="none" anchor="ctr">
            <a:prstTxWarp prst="textNoShape">
              <a:avLst/>
            </a:prstTxWarp>
          </a:bodyPr>
          <a:lstStyle/>
          <a:p>
            <a:endParaRPr lang="en-US"/>
          </a:p>
        </p:txBody>
      </p:sp>
      <p:sp>
        <p:nvSpPr>
          <p:cNvPr id="59405" name="Text Box 13"/>
          <p:cNvSpPr txBox="1">
            <a:spLocks noChangeArrowheads="1"/>
          </p:cNvSpPr>
          <p:nvPr/>
        </p:nvSpPr>
        <p:spPr bwMode="auto">
          <a:xfrm>
            <a:off x="7527925" y="5456238"/>
            <a:ext cx="1496624" cy="646331"/>
          </a:xfrm>
          <a:prstGeom prst="rect">
            <a:avLst/>
          </a:prstGeom>
          <a:noFill/>
          <a:ln w="9525">
            <a:noFill/>
            <a:miter lim="800000"/>
            <a:headEnd/>
            <a:tailEnd/>
          </a:ln>
          <a:effectLst/>
        </p:spPr>
        <p:txBody>
          <a:bodyPr wrap="none">
            <a:prstTxWarp prst="textNoShape">
              <a:avLst/>
            </a:prstTxWarp>
            <a:spAutoFit/>
          </a:bodyPr>
          <a:lstStyle/>
          <a:p>
            <a:r>
              <a:rPr lang="en-US" dirty="0">
                <a:solidFill>
                  <a:schemeClr val="bg1">
                    <a:lumMod val="50000"/>
                  </a:schemeClr>
                </a:solidFill>
              </a:rPr>
              <a:t>PRC </a:t>
            </a:r>
            <a:r>
              <a:rPr lang="en-US" b="1" dirty="0">
                <a:solidFill>
                  <a:schemeClr val="bg1">
                    <a:lumMod val="50000"/>
                  </a:schemeClr>
                </a:solidFill>
              </a:rPr>
              <a:t>76</a:t>
            </a:r>
            <a:r>
              <a:rPr lang="en-US" dirty="0">
                <a:solidFill>
                  <a:schemeClr val="bg1">
                    <a:lumMod val="50000"/>
                  </a:schemeClr>
                </a:solidFill>
              </a:rPr>
              <a:t> (2007)</a:t>
            </a:r>
          </a:p>
          <a:p>
            <a:r>
              <a:rPr lang="en-US" dirty="0">
                <a:solidFill>
                  <a:schemeClr val="bg1">
                    <a:lumMod val="50000"/>
                  </a:schemeClr>
                </a:solidFill>
              </a:rPr>
              <a:t>045803, MSU</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4" name="Picture 4" descr="view-2"/>
          <p:cNvPicPr>
            <a:picLocks noChangeAspect="1" noChangeArrowheads="1"/>
          </p:cNvPicPr>
          <p:nvPr/>
        </p:nvPicPr>
        <p:blipFill>
          <a:blip r:embed="rId3"/>
          <a:srcRect/>
          <a:stretch>
            <a:fillRect/>
          </a:stretch>
        </p:blipFill>
        <p:spPr bwMode="auto">
          <a:xfrm>
            <a:off x="3048000" y="1066800"/>
            <a:ext cx="5715000" cy="4794250"/>
          </a:xfrm>
          <a:prstGeom prst="rect">
            <a:avLst/>
          </a:prstGeom>
          <a:noFill/>
        </p:spPr>
      </p:pic>
      <p:sp>
        <p:nvSpPr>
          <p:cNvPr id="35845" name="Rectangle 5"/>
          <p:cNvSpPr>
            <a:spLocks noChangeArrowheads="1"/>
          </p:cNvSpPr>
          <p:nvPr/>
        </p:nvSpPr>
        <p:spPr bwMode="auto">
          <a:xfrm>
            <a:off x="457200" y="-76200"/>
            <a:ext cx="8229600" cy="1143000"/>
          </a:xfrm>
          <a:prstGeom prst="rect">
            <a:avLst/>
          </a:prstGeom>
          <a:noFill/>
          <a:ln w="9525">
            <a:noFill/>
            <a:miter lim="800000"/>
            <a:headEnd/>
            <a:tailEnd/>
          </a:ln>
          <a:effectLst/>
        </p:spPr>
        <p:txBody>
          <a:bodyPr anchor="ctr">
            <a:prstTxWarp prst="textNoShape">
              <a:avLst/>
            </a:prstTxWarp>
          </a:bodyPr>
          <a:lstStyle/>
          <a:p>
            <a:pPr algn="ctr"/>
            <a:r>
              <a:rPr lang="en-US" sz="4000" dirty="0">
                <a:solidFill>
                  <a:schemeClr val="tx2"/>
                </a:solidFill>
                <a:latin typeface="Arial" pitchFamily="17" charset="0"/>
              </a:rPr>
              <a:t>Setup</a:t>
            </a:r>
            <a:endParaRPr lang="en-US" sz="4000" dirty="0">
              <a:solidFill>
                <a:schemeClr val="tx2"/>
              </a:solidFill>
            </a:endParaRPr>
          </a:p>
        </p:txBody>
      </p:sp>
      <p:sp>
        <p:nvSpPr>
          <p:cNvPr id="35846" name="Rectangle 6"/>
          <p:cNvSpPr>
            <a:spLocks noChangeArrowheads="1"/>
          </p:cNvSpPr>
          <p:nvPr/>
        </p:nvSpPr>
        <p:spPr bwMode="auto">
          <a:xfrm>
            <a:off x="0" y="609600"/>
            <a:ext cx="2971799" cy="6786473"/>
          </a:xfrm>
          <a:prstGeom prst="rect">
            <a:avLst/>
          </a:prstGeom>
          <a:noFill/>
          <a:ln w="9525">
            <a:noFill/>
            <a:miter lim="800000"/>
            <a:headEnd/>
            <a:tailEnd/>
          </a:ln>
          <a:effectLst/>
        </p:spPr>
        <p:txBody>
          <a:bodyPr wrap="square">
            <a:prstTxWarp prst="textNoShape">
              <a:avLst/>
            </a:prstTxWarp>
            <a:spAutoFit/>
          </a:bodyPr>
          <a:lstStyle/>
          <a:p>
            <a:r>
              <a:rPr lang="en-US" sz="3000" dirty="0">
                <a:solidFill>
                  <a:schemeClr val="accent2"/>
                </a:solidFill>
              </a:rPr>
              <a:t>Efficiencies:</a:t>
            </a:r>
          </a:p>
          <a:p>
            <a:endParaRPr lang="en-US" sz="3000" u="sng" dirty="0">
              <a:solidFill>
                <a:schemeClr val="accent2"/>
              </a:solidFill>
            </a:endParaRPr>
          </a:p>
          <a:p>
            <a:r>
              <a:rPr lang="en-US" sz="2500" u="sng" dirty="0">
                <a:solidFill>
                  <a:schemeClr val="accent2"/>
                </a:solidFill>
              </a:rPr>
              <a:t>Charged particles</a:t>
            </a:r>
          </a:p>
          <a:p>
            <a:r>
              <a:rPr lang="en-US" sz="2500" dirty="0">
                <a:solidFill>
                  <a:srgbClr val="FF3300"/>
                </a:solidFill>
              </a:rPr>
              <a:t>1p : 60-75% </a:t>
            </a:r>
            <a:r>
              <a:rPr lang="en-US" sz="2500" dirty="0">
                <a:solidFill>
                  <a:srgbClr val="3366FF"/>
                </a:solidFill>
              </a:rPr>
              <a:t>(25%)</a:t>
            </a:r>
          </a:p>
          <a:p>
            <a:r>
              <a:rPr lang="en-US" sz="2500" dirty="0">
                <a:solidFill>
                  <a:srgbClr val="FF3300"/>
                </a:solidFill>
              </a:rPr>
              <a:t>2p : 35%      </a:t>
            </a:r>
            <a:r>
              <a:rPr lang="en-US" sz="2500" dirty="0">
                <a:solidFill>
                  <a:srgbClr val="3366FF"/>
                </a:solidFill>
              </a:rPr>
              <a:t>(5%)</a:t>
            </a:r>
          </a:p>
          <a:p>
            <a:endParaRPr lang="en-US" sz="2500" dirty="0">
              <a:solidFill>
                <a:schemeClr val="accent2"/>
              </a:solidFill>
            </a:endParaRPr>
          </a:p>
          <a:p>
            <a:r>
              <a:rPr lang="en-US" sz="2500" u="sng" dirty="0">
                <a:solidFill>
                  <a:schemeClr val="accent2"/>
                </a:solidFill>
              </a:rPr>
              <a:t>Gammas</a:t>
            </a:r>
          </a:p>
          <a:p>
            <a:r>
              <a:rPr lang="en-US" sz="2500" dirty="0">
                <a:solidFill>
                  <a:srgbClr val="FF0000"/>
                </a:solidFill>
              </a:rPr>
              <a:t>Orders </a:t>
            </a:r>
            <a:r>
              <a:rPr lang="en-US" sz="2500" dirty="0" smtClean="0">
                <a:solidFill>
                  <a:srgbClr val="FF0000"/>
                </a:solidFill>
              </a:rPr>
              <a:t>of magnitude</a:t>
            </a:r>
            <a:endParaRPr lang="en-US" sz="2500" dirty="0">
              <a:solidFill>
                <a:srgbClr val="FF0000"/>
              </a:solidFill>
            </a:endParaRPr>
          </a:p>
          <a:p>
            <a:r>
              <a:rPr lang="en-US" sz="2500" dirty="0">
                <a:solidFill>
                  <a:srgbClr val="FF0000"/>
                </a:solidFill>
              </a:rPr>
              <a:t>more than </a:t>
            </a:r>
            <a:r>
              <a:rPr lang="en-US" sz="2500" dirty="0" smtClean="0">
                <a:solidFill>
                  <a:srgbClr val="FF0000"/>
                </a:solidFill>
              </a:rPr>
              <a:t>last</a:t>
            </a:r>
          </a:p>
          <a:p>
            <a:endParaRPr lang="en-US" sz="2500" u="sng" dirty="0" smtClean="0">
              <a:solidFill>
                <a:srgbClr val="FF0000"/>
              </a:solidFill>
            </a:endParaRPr>
          </a:p>
          <a:p>
            <a:r>
              <a:rPr lang="en-US" sz="2500" u="sng" dirty="0" smtClean="0">
                <a:solidFill>
                  <a:schemeClr val="accent2"/>
                </a:solidFill>
              </a:rPr>
              <a:t>Yield</a:t>
            </a:r>
          </a:p>
          <a:p>
            <a:r>
              <a:rPr lang="en-US" sz="2500" dirty="0" smtClean="0">
                <a:solidFill>
                  <a:srgbClr val="FF0000"/>
                </a:solidFill>
              </a:rPr>
              <a:t>Up by a factor ~10 due to Ion-source improvement</a:t>
            </a:r>
          </a:p>
          <a:p>
            <a:endParaRPr lang="en-US" sz="2500" u="sng" dirty="0" smtClean="0">
              <a:solidFill>
                <a:schemeClr val="accent2"/>
              </a:solidFill>
            </a:endParaRPr>
          </a:p>
          <a:p>
            <a:endParaRPr lang="en-US" sz="2500" u="sng" dirty="0" smtClean="0">
              <a:solidFill>
                <a:schemeClr val="accent2"/>
              </a:solidFill>
            </a:endParaRPr>
          </a:p>
          <a:p>
            <a:endParaRPr lang="en-US" sz="2500" dirty="0"/>
          </a:p>
        </p:txBody>
      </p:sp>
      <p:sp>
        <p:nvSpPr>
          <p:cNvPr id="35847" name="Rectangle 7"/>
          <p:cNvSpPr>
            <a:spLocks noChangeArrowheads="1"/>
          </p:cNvSpPr>
          <p:nvPr/>
        </p:nvSpPr>
        <p:spPr bwMode="auto">
          <a:xfrm>
            <a:off x="2644775" y="6080125"/>
            <a:ext cx="5012303" cy="477054"/>
          </a:xfrm>
          <a:prstGeom prst="rect">
            <a:avLst/>
          </a:prstGeom>
          <a:noFill/>
          <a:ln w="9525">
            <a:noFill/>
            <a:miter lim="800000"/>
            <a:headEnd/>
            <a:tailEnd/>
          </a:ln>
          <a:effectLst/>
        </p:spPr>
        <p:txBody>
          <a:bodyPr wrap="none">
            <a:prstTxWarp prst="textNoShape">
              <a:avLst/>
            </a:prstTxWarp>
            <a:spAutoFit/>
          </a:bodyPr>
          <a:lstStyle/>
          <a:p>
            <a:r>
              <a:rPr lang="en-US" sz="2500" dirty="0"/>
              <a:t>Surrounded by </a:t>
            </a:r>
            <a:r>
              <a:rPr lang="en-US" sz="2500" dirty="0" smtClean="0"/>
              <a:t>3 </a:t>
            </a:r>
            <a:r>
              <a:rPr lang="en-US" sz="2500" dirty="0" err="1"/>
              <a:t>Ge</a:t>
            </a:r>
            <a:r>
              <a:rPr lang="en-US" sz="2500" dirty="0"/>
              <a:t> clover detectors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181600" y="508000"/>
            <a:ext cx="3721100" cy="5816600"/>
          </a:xfrm>
          <a:prstGeom prst="rect">
            <a:avLst/>
          </a:prstGeom>
        </p:spPr>
      </p:pic>
      <p:sp>
        <p:nvSpPr>
          <p:cNvPr id="8" name="TextBox 7"/>
          <p:cNvSpPr txBox="1"/>
          <p:nvPr/>
        </p:nvSpPr>
        <p:spPr>
          <a:xfrm>
            <a:off x="152400" y="5726668"/>
            <a:ext cx="3936820" cy="369332"/>
          </a:xfrm>
          <a:prstGeom prst="rect">
            <a:avLst/>
          </a:prstGeom>
          <a:noFill/>
        </p:spPr>
        <p:txBody>
          <a:bodyPr wrap="none" rtlCol="0">
            <a:spAutoFit/>
          </a:bodyPr>
          <a:lstStyle/>
          <a:p>
            <a:r>
              <a:rPr lang="en-US" dirty="0" smtClean="0"/>
              <a:t>I. </a:t>
            </a:r>
            <a:r>
              <a:rPr lang="en-US" dirty="0" err="1" smtClean="0"/>
              <a:t>Tanihata</a:t>
            </a:r>
            <a:r>
              <a:rPr lang="en-US" dirty="0" smtClean="0"/>
              <a:t> </a:t>
            </a:r>
            <a:r>
              <a:rPr lang="en-US" i="1" dirty="0" smtClean="0"/>
              <a:t>et al.</a:t>
            </a:r>
            <a:r>
              <a:rPr lang="en-US" dirty="0" smtClean="0"/>
              <a:t> PRL </a:t>
            </a:r>
            <a:r>
              <a:rPr lang="en-US" b="1" dirty="0" smtClean="0"/>
              <a:t>100</a:t>
            </a:r>
            <a:r>
              <a:rPr lang="en-US" dirty="0" smtClean="0"/>
              <a:t>, 192502 (2008)</a:t>
            </a:r>
            <a:endParaRPr lang="en-US" dirty="0"/>
          </a:p>
        </p:txBody>
      </p:sp>
      <p:grpSp>
        <p:nvGrpSpPr>
          <p:cNvPr id="10" name="Group 9"/>
          <p:cNvGrpSpPr/>
          <p:nvPr/>
        </p:nvGrpSpPr>
        <p:grpSpPr>
          <a:xfrm>
            <a:off x="4267200" y="1206500"/>
            <a:ext cx="4864100" cy="4813300"/>
            <a:chOff x="4191000" y="825500"/>
            <a:chExt cx="4864100" cy="4813300"/>
          </a:xfrm>
        </p:grpSpPr>
        <p:pic>
          <p:nvPicPr>
            <p:cNvPr id="3" name="Picture 2"/>
            <p:cNvPicPr>
              <a:picLocks noChangeAspect="1"/>
            </p:cNvPicPr>
            <p:nvPr/>
          </p:nvPicPr>
          <p:blipFill>
            <a:blip r:embed="rId3"/>
            <a:stretch>
              <a:fillRect/>
            </a:stretch>
          </p:blipFill>
          <p:spPr>
            <a:xfrm>
              <a:off x="4191000" y="825500"/>
              <a:ext cx="4864100" cy="4813300"/>
            </a:xfrm>
            <a:prstGeom prst="rect">
              <a:avLst/>
            </a:prstGeom>
          </p:spPr>
        </p:pic>
        <p:sp>
          <p:nvSpPr>
            <p:cNvPr id="9" name="TextBox 8"/>
            <p:cNvSpPr txBox="1"/>
            <p:nvPr/>
          </p:nvSpPr>
          <p:spPr>
            <a:xfrm>
              <a:off x="6511074" y="1611868"/>
              <a:ext cx="804126" cy="369332"/>
            </a:xfrm>
            <a:prstGeom prst="rect">
              <a:avLst/>
            </a:prstGeom>
            <a:noFill/>
          </p:spPr>
          <p:txBody>
            <a:bodyPr wrap="none" rtlCol="0">
              <a:spAutoFit/>
            </a:bodyPr>
            <a:lstStyle/>
            <a:p>
              <a:r>
                <a:rPr lang="en-US" dirty="0" smtClean="0">
                  <a:solidFill>
                    <a:srgbClr val="0000FF"/>
                  </a:solidFill>
                </a:rPr>
                <a:t>30% s</a:t>
              </a:r>
              <a:r>
                <a:rPr lang="en-US" baseline="30000" dirty="0" smtClean="0">
                  <a:solidFill>
                    <a:srgbClr val="0000FF"/>
                  </a:solidFill>
                </a:rPr>
                <a:t>2</a:t>
              </a:r>
              <a:endParaRPr lang="en-US" dirty="0">
                <a:solidFill>
                  <a:srgbClr val="0000FF"/>
                </a:solidFill>
              </a:endParaRPr>
            </a:p>
          </p:txBody>
        </p:sp>
      </p:grpSp>
      <p:pic>
        <p:nvPicPr>
          <p:cNvPr id="4" name="Picture 22" descr="fig1"/>
          <p:cNvPicPr>
            <a:picLocks noChangeAspect="1" noChangeArrowheads="1"/>
          </p:cNvPicPr>
          <p:nvPr/>
        </p:nvPicPr>
        <p:blipFill>
          <a:blip r:embed="rId4"/>
          <a:srcRect/>
          <a:stretch>
            <a:fillRect/>
          </a:stretch>
        </p:blipFill>
        <p:spPr bwMode="auto">
          <a:xfrm>
            <a:off x="0" y="2579687"/>
            <a:ext cx="4416425" cy="2754313"/>
          </a:xfrm>
          <a:prstGeom prst="rect">
            <a:avLst/>
          </a:prstGeom>
          <a:noFill/>
        </p:spPr>
      </p:pic>
      <p:sp>
        <p:nvSpPr>
          <p:cNvPr id="6" name="TextBox 5"/>
          <p:cNvSpPr txBox="1"/>
          <p:nvPr/>
        </p:nvSpPr>
        <p:spPr>
          <a:xfrm>
            <a:off x="0" y="5147846"/>
            <a:ext cx="1137940" cy="338554"/>
          </a:xfrm>
          <a:prstGeom prst="rect">
            <a:avLst/>
          </a:prstGeom>
          <a:solidFill>
            <a:schemeClr val="bg1"/>
          </a:solidFill>
        </p:spPr>
        <p:txBody>
          <a:bodyPr wrap="square" rtlCol="0">
            <a:spAutoFit/>
          </a:bodyPr>
          <a:lstStyle/>
          <a:p>
            <a:r>
              <a:rPr lang="en-US" sz="1600" baseline="30000" dirty="0" smtClean="0"/>
              <a:t>11</a:t>
            </a:r>
            <a:r>
              <a:rPr lang="en-US" sz="1600" dirty="0" smtClean="0"/>
              <a:t>Li beam</a:t>
            </a:r>
            <a:endParaRPr lang="en-US" sz="1600" baseline="30000" dirty="0"/>
          </a:p>
        </p:txBody>
      </p:sp>
      <p:pic>
        <p:nvPicPr>
          <p:cNvPr id="11" name="Picture 6" descr="11Li_brit"/>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7080" y="-76200"/>
            <a:ext cx="1976120" cy="1976120"/>
          </a:xfrm>
          <a:prstGeom prst="rect">
            <a:avLst/>
          </a:prstGeom>
          <a:noFill/>
          <a:ln w="9525">
            <a:noFill/>
            <a:miter lim="800000"/>
            <a:headEnd/>
            <a:tailEnd/>
          </a:ln>
        </p:spPr>
      </p:pic>
      <p:sp>
        <p:nvSpPr>
          <p:cNvPr id="5" name="TextBox 4"/>
          <p:cNvSpPr txBox="1"/>
          <p:nvPr/>
        </p:nvSpPr>
        <p:spPr>
          <a:xfrm>
            <a:off x="609600" y="3135868"/>
            <a:ext cx="607070" cy="369332"/>
          </a:xfrm>
          <a:prstGeom prst="rect">
            <a:avLst/>
          </a:prstGeom>
          <a:solidFill>
            <a:schemeClr val="bg1"/>
          </a:solidFill>
        </p:spPr>
        <p:txBody>
          <a:bodyPr wrap="none" rtlCol="0">
            <a:spAutoFit/>
          </a:bodyPr>
          <a:lstStyle/>
          <a:p>
            <a:r>
              <a:rPr lang="en-US" baseline="30000" dirty="0" smtClean="0"/>
              <a:t>11,9</a:t>
            </a:r>
            <a:r>
              <a:rPr lang="en-US" dirty="0" smtClean="0"/>
              <a:t>Li</a:t>
            </a:r>
            <a:endParaRPr lang="en-US" baseline="30000" dirty="0"/>
          </a:p>
        </p:txBody>
      </p:sp>
      <p:sp>
        <p:nvSpPr>
          <p:cNvPr id="12" name="Text Box 3"/>
          <p:cNvSpPr txBox="1">
            <a:spLocks noChangeArrowheads="1"/>
          </p:cNvSpPr>
          <p:nvPr/>
        </p:nvSpPr>
        <p:spPr bwMode="auto">
          <a:xfrm>
            <a:off x="609600" y="6243935"/>
            <a:ext cx="4572000" cy="4616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sv-SE" sz="2400" b="1" dirty="0" smtClean="0">
                <a:solidFill>
                  <a:srgbClr val="0000CC"/>
                </a:solidFill>
                <a:latin typeface="Bookman Old Style" pitchFamily="17" charset="0"/>
              </a:rPr>
              <a:t>3 </a:t>
            </a:r>
            <a:r>
              <a:rPr lang="sv-SE" sz="2400" b="1" dirty="0">
                <a:solidFill>
                  <a:srgbClr val="0000CC"/>
                </a:solidFill>
                <a:latin typeface="Bookman Old Style" pitchFamily="17" charset="0"/>
              </a:rPr>
              <a:t>MeV/</a:t>
            </a:r>
            <a:r>
              <a:rPr lang="sv-SE" sz="2400" b="1" dirty="0" smtClean="0">
                <a:solidFill>
                  <a:srgbClr val="0000CC"/>
                </a:solidFill>
                <a:latin typeface="Bookman Old Style" pitchFamily="17" charset="0"/>
              </a:rPr>
              <a:t>u, ~2-5×10</a:t>
            </a:r>
            <a:r>
              <a:rPr lang="sv-SE" sz="2400" b="1" baseline="30000" dirty="0" smtClean="0">
                <a:solidFill>
                  <a:srgbClr val="0000CC"/>
                </a:solidFill>
                <a:latin typeface="Bookman Old Style" pitchFamily="17" charset="0"/>
              </a:rPr>
              <a:t>3</a:t>
            </a:r>
            <a:r>
              <a:rPr lang="sv-SE" sz="2400" b="1" dirty="0" smtClean="0">
                <a:solidFill>
                  <a:srgbClr val="0000CC"/>
                </a:solidFill>
                <a:latin typeface="Bookman Old Style" pitchFamily="17" charset="0"/>
              </a:rPr>
              <a:t>/s </a:t>
            </a:r>
            <a:endParaRPr lang="en-US" sz="2400" b="1" dirty="0">
              <a:solidFill>
                <a:srgbClr val="0000CC"/>
              </a:solidFill>
              <a:latin typeface="Bookman Old Style" pitchFamily="17" charset="0"/>
            </a:endParaRPr>
          </a:p>
        </p:txBody>
      </p:sp>
      <p:sp>
        <p:nvSpPr>
          <p:cNvPr id="13" name="Text Box 3"/>
          <p:cNvSpPr txBox="1">
            <a:spLocks noChangeArrowheads="1"/>
          </p:cNvSpPr>
          <p:nvPr/>
        </p:nvSpPr>
        <p:spPr bwMode="auto">
          <a:xfrm>
            <a:off x="1143000" y="1828800"/>
            <a:ext cx="1524000" cy="4616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sv-SE" sz="2400" b="1" dirty="0" smtClean="0">
                <a:solidFill>
                  <a:srgbClr val="0000CC"/>
                </a:solidFill>
                <a:latin typeface="Bookman Old Style" pitchFamily="17" charset="0"/>
              </a:rPr>
              <a:t>Triumf</a:t>
            </a:r>
            <a:endParaRPr lang="en-US" sz="2400" b="1" dirty="0">
              <a:solidFill>
                <a:srgbClr val="0000CC"/>
              </a:solidFill>
              <a:latin typeface="Bookman Old Style" pitchFamily="17" charset="0"/>
            </a:endParaRPr>
          </a:p>
        </p:txBody>
      </p:sp>
      <p:sp>
        <p:nvSpPr>
          <p:cNvPr id="14" name="TextBox 13"/>
          <p:cNvSpPr txBox="1"/>
          <p:nvPr/>
        </p:nvSpPr>
        <p:spPr>
          <a:xfrm>
            <a:off x="3271733" y="-76200"/>
            <a:ext cx="2768568" cy="861774"/>
          </a:xfrm>
          <a:prstGeom prst="rect">
            <a:avLst/>
          </a:prstGeom>
          <a:noFill/>
        </p:spPr>
        <p:txBody>
          <a:bodyPr wrap="none" rtlCol="0">
            <a:spAutoFit/>
          </a:bodyPr>
          <a:lstStyle/>
          <a:p>
            <a:r>
              <a:rPr lang="en-US" sz="5000" dirty="0" smtClean="0">
                <a:solidFill>
                  <a:srgbClr val="FF0000"/>
                </a:solidFill>
              </a:rPr>
              <a:t>p(</a:t>
            </a:r>
            <a:r>
              <a:rPr lang="en-US" sz="5000" baseline="30000" dirty="0" smtClean="0">
                <a:solidFill>
                  <a:srgbClr val="FF0000"/>
                </a:solidFill>
              </a:rPr>
              <a:t>11</a:t>
            </a:r>
            <a:r>
              <a:rPr lang="en-US" sz="5000" dirty="0" smtClean="0">
                <a:solidFill>
                  <a:srgbClr val="FF0000"/>
                </a:solidFill>
              </a:rPr>
              <a:t>Li,</a:t>
            </a:r>
            <a:r>
              <a:rPr lang="en-US" sz="5000" baseline="30000" dirty="0" smtClean="0">
                <a:solidFill>
                  <a:srgbClr val="FF0000"/>
                </a:solidFill>
              </a:rPr>
              <a:t>9</a:t>
            </a:r>
            <a:r>
              <a:rPr lang="en-US" sz="5000" dirty="0" smtClean="0">
                <a:solidFill>
                  <a:srgbClr val="FF0000"/>
                </a:solidFill>
              </a:rPr>
              <a:t>Li)t</a:t>
            </a:r>
            <a:endParaRPr lang="en-US" sz="5000" baseline="30000" dirty="0">
              <a:solidFill>
                <a:srgbClr val="FF0000"/>
              </a:solidFill>
            </a:endParaRPr>
          </a:p>
        </p:txBody>
      </p:sp>
      <p:sp>
        <p:nvSpPr>
          <p:cNvPr id="15" name="TextBox 14"/>
          <p:cNvSpPr txBox="1"/>
          <p:nvPr/>
        </p:nvSpPr>
        <p:spPr>
          <a:xfrm>
            <a:off x="914400" y="2057400"/>
            <a:ext cx="7276351" cy="3939540"/>
          </a:xfrm>
          <a:prstGeom prst="rect">
            <a:avLst/>
          </a:prstGeom>
          <a:solidFill>
            <a:schemeClr val="bg1"/>
          </a:solidFill>
          <a:ln>
            <a:solidFill>
              <a:srgbClr val="3366FF"/>
            </a:solidFill>
          </a:ln>
        </p:spPr>
        <p:txBody>
          <a:bodyPr wrap="none" rtlCol="0">
            <a:spAutoFit/>
          </a:bodyPr>
          <a:lstStyle/>
          <a:p>
            <a:r>
              <a:rPr lang="en-US" sz="4000" dirty="0" smtClean="0"/>
              <a:t>Other REX possibilities</a:t>
            </a:r>
          </a:p>
          <a:p>
            <a:endParaRPr lang="en-US" sz="2000" dirty="0" smtClean="0"/>
          </a:p>
          <a:p>
            <a:pPr>
              <a:buFont typeface="Arial"/>
              <a:buChar char="•"/>
            </a:pPr>
            <a:r>
              <a:rPr lang="en-US" sz="3000" dirty="0" smtClean="0"/>
              <a:t> </a:t>
            </a:r>
            <a:r>
              <a:rPr lang="en-US" sz="3000" baseline="30000" dirty="0" smtClean="0"/>
              <a:t>9</a:t>
            </a:r>
            <a:r>
              <a:rPr lang="en-US" sz="3000" dirty="0" smtClean="0"/>
              <a:t>Li(t,p)</a:t>
            </a:r>
            <a:r>
              <a:rPr lang="en-US" sz="3000" baseline="30000" dirty="0" smtClean="0"/>
              <a:t>11</a:t>
            </a:r>
            <a:r>
              <a:rPr lang="en-US" sz="3000" dirty="0" smtClean="0"/>
              <a:t>Li, </a:t>
            </a:r>
            <a:r>
              <a:rPr lang="en-US" sz="3000" baseline="30000" dirty="0" smtClean="0"/>
              <a:t>11</a:t>
            </a:r>
            <a:r>
              <a:rPr lang="en-US" sz="3000" dirty="0" smtClean="0"/>
              <a:t>Be(t,p)</a:t>
            </a:r>
            <a:r>
              <a:rPr lang="en-US" sz="3000" baseline="30000" dirty="0" smtClean="0"/>
              <a:t>13</a:t>
            </a:r>
            <a:r>
              <a:rPr lang="en-US" sz="3000" dirty="0" smtClean="0"/>
              <a:t>Be, </a:t>
            </a:r>
          </a:p>
          <a:p>
            <a:pPr>
              <a:buFont typeface="Arial"/>
              <a:buChar char="•"/>
            </a:pPr>
            <a:r>
              <a:rPr lang="en-US" sz="3000" dirty="0" smtClean="0"/>
              <a:t> </a:t>
            </a:r>
            <a:r>
              <a:rPr lang="en-US" sz="3000" baseline="30000" dirty="0" smtClean="0"/>
              <a:t>8</a:t>
            </a:r>
            <a:r>
              <a:rPr lang="en-US" sz="3000" dirty="0" smtClean="0"/>
              <a:t>Li(</a:t>
            </a:r>
            <a:r>
              <a:rPr lang="en-US" sz="3000" baseline="30000" dirty="0" smtClean="0"/>
              <a:t>6,7</a:t>
            </a:r>
            <a:r>
              <a:rPr lang="en-US" sz="3000" dirty="0" smtClean="0"/>
              <a:t>Li,</a:t>
            </a:r>
            <a:r>
              <a:rPr lang="en-US" sz="3000" dirty="0" smtClean="0">
                <a:latin typeface="Symbol" charset="2"/>
                <a:cs typeface="Symbol" charset="2"/>
              </a:rPr>
              <a:t>a</a:t>
            </a:r>
            <a:r>
              <a:rPr lang="en-US" sz="3000" dirty="0" smtClean="0"/>
              <a:t>)</a:t>
            </a:r>
            <a:r>
              <a:rPr lang="en-US" sz="3000" baseline="30000" dirty="0" smtClean="0"/>
              <a:t>11,12</a:t>
            </a:r>
            <a:r>
              <a:rPr lang="en-US" sz="3000" dirty="0" smtClean="0"/>
              <a:t>Be</a:t>
            </a:r>
          </a:p>
          <a:p>
            <a:pPr>
              <a:buFont typeface="Arial"/>
              <a:buChar char="•"/>
            </a:pPr>
            <a:r>
              <a:rPr lang="en-US" sz="3000" dirty="0" smtClean="0"/>
              <a:t> </a:t>
            </a:r>
            <a:r>
              <a:rPr lang="en-US" sz="3000" baseline="30000" dirty="0" smtClean="0">
                <a:solidFill>
                  <a:prstClr val="black"/>
                </a:solidFill>
              </a:rPr>
              <a:t>9</a:t>
            </a:r>
            <a:r>
              <a:rPr lang="en-US" sz="3000" dirty="0" smtClean="0">
                <a:solidFill>
                  <a:prstClr val="black"/>
                </a:solidFill>
              </a:rPr>
              <a:t>Li(</a:t>
            </a:r>
            <a:r>
              <a:rPr lang="en-US" sz="3000" baseline="30000" dirty="0" smtClean="0">
                <a:solidFill>
                  <a:prstClr val="black"/>
                </a:solidFill>
              </a:rPr>
              <a:t>6,7</a:t>
            </a:r>
            <a:r>
              <a:rPr lang="en-US" sz="3000" dirty="0" smtClean="0">
                <a:solidFill>
                  <a:prstClr val="black"/>
                </a:solidFill>
              </a:rPr>
              <a:t>Li,</a:t>
            </a:r>
            <a:r>
              <a:rPr lang="en-US" sz="3000" dirty="0" smtClean="0">
                <a:solidFill>
                  <a:prstClr val="black"/>
                </a:solidFill>
                <a:latin typeface="Symbol" charset="2"/>
                <a:cs typeface="Symbol" charset="2"/>
              </a:rPr>
              <a:t>a</a:t>
            </a:r>
            <a:r>
              <a:rPr lang="en-US" sz="3000" dirty="0" smtClean="0">
                <a:solidFill>
                  <a:prstClr val="black"/>
                </a:solidFill>
              </a:rPr>
              <a:t>)</a:t>
            </a:r>
            <a:r>
              <a:rPr lang="en-US" sz="3000" baseline="30000" dirty="0" smtClean="0">
                <a:solidFill>
                  <a:prstClr val="black"/>
                </a:solidFill>
              </a:rPr>
              <a:t>10,11</a:t>
            </a:r>
            <a:r>
              <a:rPr lang="en-US" sz="3000" dirty="0" smtClean="0">
                <a:solidFill>
                  <a:prstClr val="black"/>
                </a:solidFill>
              </a:rPr>
              <a:t>Be</a:t>
            </a:r>
          </a:p>
          <a:p>
            <a:pPr>
              <a:buFont typeface="Arial"/>
              <a:buChar char="•"/>
            </a:pPr>
            <a:endParaRPr lang="en-US" sz="3000" dirty="0" smtClean="0">
              <a:solidFill>
                <a:prstClr val="black"/>
              </a:solidFill>
            </a:endParaRPr>
          </a:p>
          <a:p>
            <a:pPr>
              <a:buFont typeface="Arial"/>
              <a:buChar char="•"/>
            </a:pPr>
            <a:r>
              <a:rPr lang="en-US" sz="3000" dirty="0" smtClean="0">
                <a:solidFill>
                  <a:prstClr val="black"/>
                </a:solidFill>
              </a:rPr>
              <a:t> All will benefit from 10MeV/u @ HIE-ISOLDE </a:t>
            </a:r>
          </a:p>
          <a:p>
            <a:pPr>
              <a:buFont typeface="Arial"/>
              <a:buChar char="•"/>
            </a:pP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6200" y="-76200"/>
            <a:ext cx="8991600" cy="685800"/>
          </a:xfrm>
        </p:spPr>
        <p:txBody>
          <a:bodyPr/>
          <a:lstStyle/>
          <a:p>
            <a:pPr eaLnBrk="1" hangingPunct="1"/>
            <a:r>
              <a:rPr lang="en-GB" sz="3600" dirty="0" smtClean="0">
                <a:solidFill>
                  <a:srgbClr val="0258CA"/>
                </a:solidFill>
              </a:rPr>
              <a:t>“Collaboration”</a:t>
            </a:r>
            <a:endParaRPr lang="en-GB" dirty="0"/>
          </a:p>
        </p:txBody>
      </p:sp>
      <p:sp>
        <p:nvSpPr>
          <p:cNvPr id="63491" name="Text Box 3"/>
          <p:cNvSpPr txBox="1">
            <a:spLocks noChangeArrowheads="1"/>
          </p:cNvSpPr>
          <p:nvPr/>
        </p:nvSpPr>
        <p:spPr bwMode="auto">
          <a:xfrm>
            <a:off x="1066800" y="997803"/>
            <a:ext cx="7772400" cy="830997"/>
          </a:xfrm>
          <a:prstGeom prst="rect">
            <a:avLst/>
          </a:prstGeom>
          <a:noFill/>
          <a:ln w="9525">
            <a:noFill/>
            <a:miter lim="800000"/>
            <a:headEnd/>
            <a:tailEnd/>
          </a:ln>
        </p:spPr>
        <p:txBody>
          <a:bodyPr>
            <a:prstTxWarp prst="textNoShape">
              <a:avLst/>
            </a:prstTxWarp>
            <a:spAutoFit/>
          </a:bodyPr>
          <a:lstStyle/>
          <a:p>
            <a:pPr>
              <a:buFontTx/>
              <a:buChar char="•"/>
            </a:pPr>
            <a:r>
              <a:rPr lang="en-US" sz="1600" dirty="0" smtClean="0"/>
              <a:t>K. </a:t>
            </a:r>
            <a:r>
              <a:rPr lang="en-US" sz="1600" dirty="0" err="1" smtClean="0"/>
              <a:t>Riisager</a:t>
            </a:r>
            <a:r>
              <a:rPr lang="en-US" sz="1600" dirty="0" smtClean="0"/>
              <a:t>, H.O.U. Fynbo, H. </a:t>
            </a:r>
            <a:r>
              <a:rPr lang="en-US" sz="1600" dirty="0" err="1" smtClean="0"/>
              <a:t>Jeppesen</a:t>
            </a:r>
            <a:r>
              <a:rPr lang="en-US" sz="1600" dirty="0" smtClean="0"/>
              <a:t>, C. </a:t>
            </a:r>
            <a:r>
              <a:rPr lang="en-US" sz="1600" dirty="0" err="1" smtClean="0"/>
              <a:t>Diget</a:t>
            </a:r>
            <a:r>
              <a:rPr lang="en-US" sz="1600" dirty="0" smtClean="0"/>
              <a:t>, H. H. Knudsen, S. </a:t>
            </a:r>
            <a:r>
              <a:rPr lang="en-US" sz="1600" dirty="0" err="1" smtClean="0"/>
              <a:t>Hyldegaard</a:t>
            </a:r>
            <a:r>
              <a:rPr lang="en-US" sz="1600" dirty="0" smtClean="0"/>
              <a:t>, </a:t>
            </a:r>
          </a:p>
          <a:p>
            <a:r>
              <a:rPr lang="en-US" sz="1600" dirty="0" smtClean="0"/>
              <a:t>O. </a:t>
            </a:r>
            <a:r>
              <a:rPr lang="en-US" sz="1600" dirty="0" err="1" smtClean="0"/>
              <a:t>Kirsebom</a:t>
            </a:r>
            <a:r>
              <a:rPr lang="en-US" sz="1600" dirty="0" smtClean="0"/>
              <a:t>, J.S. Johansen.</a:t>
            </a:r>
          </a:p>
          <a:p>
            <a:r>
              <a:rPr lang="en-GB" sz="1600" dirty="0" smtClean="0"/>
              <a:t>  </a:t>
            </a:r>
            <a:r>
              <a:rPr lang="en-GB" sz="1600" dirty="0"/>
              <a:t>Department of Physics</a:t>
            </a:r>
            <a:r>
              <a:rPr lang="da-DK" sz="1600" dirty="0"/>
              <a:t> and </a:t>
            </a:r>
            <a:r>
              <a:rPr lang="da-DK" sz="1600" dirty="0" err="1"/>
              <a:t>Astronomy</a:t>
            </a:r>
            <a:r>
              <a:rPr lang="en-GB" sz="1600" dirty="0"/>
              <a:t>, </a:t>
            </a:r>
            <a:r>
              <a:rPr lang="en-GB" sz="1600" dirty="0" err="1"/>
              <a:t>Århus</a:t>
            </a:r>
            <a:r>
              <a:rPr lang="en-GB" sz="1600" dirty="0"/>
              <a:t> University, Denmark</a:t>
            </a:r>
          </a:p>
        </p:txBody>
      </p:sp>
      <p:pic>
        <p:nvPicPr>
          <p:cNvPr id="63492" name="Picture 4" descr="dk"/>
          <p:cNvPicPr>
            <a:picLocks noChangeAspect="1" noChangeArrowheads="1"/>
          </p:cNvPicPr>
          <p:nvPr/>
        </p:nvPicPr>
        <p:blipFill>
          <a:blip r:embed="rId3"/>
          <a:srcRect/>
          <a:stretch>
            <a:fillRect/>
          </a:stretch>
        </p:blipFill>
        <p:spPr bwMode="auto">
          <a:xfrm>
            <a:off x="304800" y="1219200"/>
            <a:ext cx="720725" cy="457200"/>
          </a:xfrm>
          <a:prstGeom prst="rect">
            <a:avLst/>
          </a:prstGeom>
          <a:noFill/>
          <a:ln w="9525">
            <a:noFill/>
            <a:miter lim="800000"/>
            <a:headEnd/>
            <a:tailEnd/>
          </a:ln>
        </p:spPr>
      </p:pic>
      <p:grpSp>
        <p:nvGrpSpPr>
          <p:cNvPr id="2" name="Group 6"/>
          <p:cNvGrpSpPr>
            <a:grpSpLocks/>
          </p:cNvGrpSpPr>
          <p:nvPr/>
        </p:nvGrpSpPr>
        <p:grpSpPr bwMode="auto">
          <a:xfrm>
            <a:off x="269875" y="2370137"/>
            <a:ext cx="8874125" cy="830263"/>
            <a:chOff x="170" y="1776"/>
            <a:chExt cx="5590" cy="523"/>
          </a:xfrm>
        </p:grpSpPr>
        <p:pic>
          <p:nvPicPr>
            <p:cNvPr id="63509" name="Picture 7" descr="se"/>
            <p:cNvPicPr>
              <a:picLocks noChangeAspect="1" noChangeArrowheads="1"/>
            </p:cNvPicPr>
            <p:nvPr/>
          </p:nvPicPr>
          <p:blipFill>
            <a:blip r:embed="rId4"/>
            <a:srcRect/>
            <a:stretch>
              <a:fillRect/>
            </a:stretch>
          </p:blipFill>
          <p:spPr bwMode="auto">
            <a:xfrm>
              <a:off x="170" y="1824"/>
              <a:ext cx="454" cy="288"/>
            </a:xfrm>
            <a:prstGeom prst="rect">
              <a:avLst/>
            </a:prstGeom>
            <a:noFill/>
            <a:ln w="9525">
              <a:noFill/>
              <a:miter lim="800000"/>
              <a:headEnd/>
              <a:tailEnd/>
            </a:ln>
          </p:spPr>
        </p:pic>
        <p:sp>
          <p:nvSpPr>
            <p:cNvPr id="63510" name="Rectangle 8"/>
            <p:cNvSpPr>
              <a:spLocks noChangeArrowheads="1"/>
            </p:cNvSpPr>
            <p:nvPr/>
          </p:nvSpPr>
          <p:spPr bwMode="auto">
            <a:xfrm>
              <a:off x="672" y="1776"/>
              <a:ext cx="5088" cy="523"/>
            </a:xfrm>
            <a:prstGeom prst="rect">
              <a:avLst/>
            </a:prstGeom>
            <a:noFill/>
            <a:ln w="25400">
              <a:noFill/>
              <a:miter lim="800000"/>
              <a:headEnd/>
              <a:tailEnd/>
            </a:ln>
          </p:spPr>
          <p:txBody>
            <a:bodyPr wrap="square">
              <a:prstTxWarp prst="textNoShape">
                <a:avLst/>
              </a:prstTxWarp>
              <a:spAutoFit/>
            </a:bodyPr>
            <a:lstStyle/>
            <a:p>
              <a:pPr>
                <a:buFontTx/>
                <a:buChar char="•"/>
              </a:pPr>
              <a:r>
                <a:rPr lang="en-GB" sz="1600" dirty="0" smtClean="0"/>
                <a:t> </a:t>
              </a:r>
              <a:r>
                <a:rPr lang="en-US" sz="1600" dirty="0" smtClean="0"/>
                <a:t> C. </a:t>
              </a:r>
              <a:r>
                <a:rPr lang="en-US" sz="1600" dirty="0" err="1" smtClean="0"/>
                <a:t>Forssen</a:t>
              </a:r>
              <a:r>
                <a:rPr lang="en-US" sz="1600" dirty="0" smtClean="0"/>
                <a:t>, H. Johansson, B. Jonson, K. Larsson, T. Nilsson, G. Nyman, E. </a:t>
              </a:r>
              <a:r>
                <a:rPr lang="en-US" sz="1600" dirty="0" err="1" smtClean="0"/>
                <a:t>Tengborn</a:t>
              </a:r>
              <a:r>
                <a:rPr lang="en-US" sz="1600" dirty="0" smtClean="0"/>
                <a:t>, </a:t>
              </a:r>
            </a:p>
            <a:p>
              <a:r>
                <a:rPr lang="en-US" sz="1600" dirty="0" smtClean="0"/>
                <a:t> M. Zhukov.</a:t>
              </a:r>
              <a:endParaRPr lang="en-GB" dirty="0" smtClean="0"/>
            </a:p>
            <a:p>
              <a:pPr eaLnBrk="1" hangingPunct="1"/>
              <a:r>
                <a:rPr lang="en-GB" sz="1600" dirty="0"/>
                <a:t>  Fundamental Physics, Chalmers University of Technology, Gothenburg,</a:t>
              </a:r>
              <a:r>
                <a:rPr lang="da-DK" sz="1600" dirty="0"/>
                <a:t> </a:t>
              </a:r>
              <a:r>
                <a:rPr lang="en-GB" sz="1600" dirty="0"/>
                <a:t>Sweden</a:t>
              </a:r>
              <a:endParaRPr lang="en-US" sz="1600" dirty="0"/>
            </a:p>
          </p:txBody>
        </p:sp>
      </p:grpSp>
      <p:grpSp>
        <p:nvGrpSpPr>
          <p:cNvPr id="4" name="Group 13"/>
          <p:cNvGrpSpPr>
            <a:grpSpLocks/>
          </p:cNvGrpSpPr>
          <p:nvPr/>
        </p:nvGrpSpPr>
        <p:grpSpPr bwMode="auto">
          <a:xfrm>
            <a:off x="228600" y="3810000"/>
            <a:ext cx="7113588" cy="830263"/>
            <a:chOff x="185" y="930"/>
            <a:chExt cx="4481" cy="523"/>
          </a:xfrm>
        </p:grpSpPr>
        <p:pic>
          <p:nvPicPr>
            <p:cNvPr id="63505" name="Picture 14" descr="spain_flag">
              <a:hlinkClick r:id="rId5"/>
            </p:cNvPr>
            <p:cNvPicPr>
              <a:picLocks noChangeAspect="1" noChangeArrowheads="1"/>
            </p:cNvPicPr>
            <p:nvPr/>
          </p:nvPicPr>
          <p:blipFill>
            <a:blip r:embed="rId6"/>
            <a:srcRect/>
            <a:stretch>
              <a:fillRect/>
            </a:stretch>
          </p:blipFill>
          <p:spPr bwMode="auto">
            <a:xfrm>
              <a:off x="185" y="960"/>
              <a:ext cx="439" cy="295"/>
            </a:xfrm>
            <a:prstGeom prst="rect">
              <a:avLst/>
            </a:prstGeom>
            <a:noFill/>
            <a:ln w="9525">
              <a:noFill/>
              <a:miter lim="800000"/>
              <a:headEnd/>
              <a:tailEnd/>
            </a:ln>
          </p:spPr>
        </p:pic>
        <p:sp>
          <p:nvSpPr>
            <p:cNvPr id="63506" name="Rectangle 15"/>
            <p:cNvSpPr>
              <a:spLocks noChangeArrowheads="1"/>
            </p:cNvSpPr>
            <p:nvPr/>
          </p:nvSpPr>
          <p:spPr bwMode="auto">
            <a:xfrm>
              <a:off x="672" y="930"/>
              <a:ext cx="3994" cy="523"/>
            </a:xfrm>
            <a:prstGeom prst="rect">
              <a:avLst/>
            </a:prstGeom>
            <a:noFill/>
            <a:ln w="25400">
              <a:noFill/>
              <a:miter lim="800000"/>
              <a:headEnd/>
              <a:tailEnd/>
            </a:ln>
          </p:spPr>
          <p:txBody>
            <a:bodyPr wrap="none">
              <a:prstTxWarp prst="textNoShape">
                <a:avLst/>
              </a:prstTxWarp>
              <a:spAutoFit/>
            </a:bodyPr>
            <a:lstStyle/>
            <a:p>
              <a:pPr>
                <a:buFontTx/>
                <a:buChar char="•"/>
              </a:pPr>
              <a:r>
                <a:rPr lang="en-GB" sz="1600" dirty="0" smtClean="0">
                  <a:solidFill>
                    <a:srgbClr val="000000"/>
                  </a:solidFill>
                </a:rPr>
                <a:t> </a:t>
              </a:r>
              <a:r>
                <a:rPr lang="en-US" sz="1600" dirty="0" smtClean="0">
                  <a:solidFill>
                    <a:srgbClr val="000000"/>
                  </a:solidFill>
                </a:rPr>
                <a:t>M.J.G. </a:t>
              </a:r>
              <a:r>
                <a:rPr lang="en-US" sz="1600" dirty="0" err="1" smtClean="0">
                  <a:solidFill>
                    <a:srgbClr val="000000"/>
                  </a:solidFill>
                </a:rPr>
                <a:t>Borge</a:t>
              </a:r>
              <a:r>
                <a:rPr lang="en-US" sz="1600" dirty="0" smtClean="0">
                  <a:solidFill>
                    <a:srgbClr val="000000"/>
                  </a:solidFill>
                </a:rPr>
                <a:t>, O. </a:t>
              </a:r>
              <a:r>
                <a:rPr lang="en-US" sz="1600" dirty="0" err="1" smtClean="0">
                  <a:solidFill>
                    <a:srgbClr val="000000"/>
                  </a:solidFill>
                </a:rPr>
                <a:t>Tengblad</a:t>
              </a:r>
              <a:r>
                <a:rPr lang="en-US" sz="1600" dirty="0" smtClean="0">
                  <a:solidFill>
                    <a:srgbClr val="000000"/>
                  </a:solidFill>
                </a:rPr>
                <a:t>, A. </a:t>
              </a:r>
              <a:r>
                <a:rPr lang="en-US" sz="1600" dirty="0" err="1" smtClean="0">
                  <a:solidFill>
                    <a:srgbClr val="000000"/>
                  </a:solidFill>
                </a:rPr>
                <a:t>Perea</a:t>
              </a:r>
              <a:r>
                <a:rPr lang="en-US" sz="1600" dirty="0" smtClean="0">
                  <a:solidFill>
                    <a:srgbClr val="000000"/>
                  </a:solidFill>
                </a:rPr>
                <a:t>, Ricardo Dominguez-Reyes, J. A. </a:t>
              </a:r>
              <a:r>
                <a:rPr lang="en-US" sz="1600" dirty="0" err="1" smtClean="0">
                  <a:solidFill>
                    <a:srgbClr val="000000"/>
                  </a:solidFill>
                </a:rPr>
                <a:t>Briz</a:t>
              </a:r>
              <a:r>
                <a:rPr lang="en-US" sz="1600" dirty="0" smtClean="0">
                  <a:solidFill>
                    <a:srgbClr val="000000"/>
                  </a:solidFill>
                </a:rPr>
                <a:t>, </a:t>
              </a:r>
            </a:p>
            <a:p>
              <a:r>
                <a:rPr lang="en-US" sz="1600" dirty="0" smtClean="0">
                  <a:solidFill>
                    <a:srgbClr val="000000"/>
                  </a:solidFill>
                </a:rPr>
                <a:t>M. Carmona-Gallardo, L. </a:t>
              </a:r>
              <a:r>
                <a:rPr lang="en-US" sz="1600" dirty="0" err="1" smtClean="0">
                  <a:solidFill>
                    <a:srgbClr val="000000"/>
                  </a:solidFill>
                </a:rPr>
                <a:t>Fraile</a:t>
              </a:r>
              <a:endParaRPr lang="da-DK" sz="1600" dirty="0" smtClean="0">
                <a:solidFill>
                  <a:srgbClr val="000000"/>
                </a:solidFill>
              </a:endParaRPr>
            </a:p>
            <a:p>
              <a:pPr eaLnBrk="1" hangingPunct="1"/>
              <a:r>
                <a:rPr lang="en-GB" sz="1600" dirty="0" smtClean="0"/>
                <a:t>  </a:t>
              </a:r>
              <a:r>
                <a:rPr lang="en-GB" sz="1600" dirty="0" err="1" smtClean="0"/>
                <a:t>Instituto</a:t>
              </a:r>
              <a:r>
                <a:rPr lang="en-GB" sz="1600" dirty="0" smtClean="0"/>
                <a:t> </a:t>
              </a:r>
              <a:r>
                <a:rPr lang="en-GB" sz="1600" dirty="0" err="1"/>
                <a:t>Estructura</a:t>
              </a:r>
              <a:r>
                <a:rPr lang="en-GB" sz="1600" dirty="0"/>
                <a:t> de la </a:t>
              </a:r>
              <a:r>
                <a:rPr lang="en-GB" sz="1600" dirty="0" err="1"/>
                <a:t>Materia</a:t>
              </a:r>
              <a:r>
                <a:rPr lang="en-GB" sz="1600" dirty="0"/>
                <a:t>, CSIC, Madrid, Spain </a:t>
              </a:r>
              <a:endParaRPr lang="en-US" sz="1600" dirty="0"/>
            </a:p>
          </p:txBody>
        </p:sp>
      </p:grpSp>
      <p:sp>
        <p:nvSpPr>
          <p:cNvPr id="11" name="TextBox 10"/>
          <p:cNvSpPr txBox="1"/>
          <p:nvPr/>
        </p:nvSpPr>
        <p:spPr>
          <a:xfrm>
            <a:off x="1870921" y="5029200"/>
            <a:ext cx="5596679" cy="1015663"/>
          </a:xfrm>
          <a:prstGeom prst="rect">
            <a:avLst/>
          </a:prstGeom>
          <a:noFill/>
        </p:spPr>
        <p:txBody>
          <a:bodyPr wrap="none" rtlCol="0">
            <a:spAutoFit/>
          </a:bodyPr>
          <a:lstStyle/>
          <a:p>
            <a:pPr algn="ctr"/>
            <a:r>
              <a:rPr lang="en-US" sz="3000" dirty="0" smtClean="0"/>
              <a:t>Most experiments done </a:t>
            </a:r>
          </a:p>
          <a:p>
            <a:pPr algn="ctr"/>
            <a:r>
              <a:rPr lang="en-US" sz="3000" dirty="0" smtClean="0"/>
              <a:t>in collaboration with other groups</a:t>
            </a:r>
            <a:endParaRPr lang="en-US" sz="30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pec_4-8.gif"/>
          <p:cNvPicPr>
            <a:picLocks noChangeAspect="1"/>
          </p:cNvPicPr>
          <p:nvPr/>
        </p:nvPicPr>
        <p:blipFill>
          <a:blip r:embed="rId2"/>
          <a:stretch>
            <a:fillRect/>
          </a:stretch>
        </p:blipFill>
        <p:spPr>
          <a:xfrm>
            <a:off x="0" y="228600"/>
            <a:ext cx="9144000" cy="6539128"/>
          </a:xfrm>
          <a:prstGeom prst="rect">
            <a:avLst/>
          </a:prstGeom>
        </p:spPr>
      </p:pic>
      <p:sp>
        <p:nvSpPr>
          <p:cNvPr id="3" name="Rectangle 2"/>
          <p:cNvSpPr/>
          <p:nvPr/>
        </p:nvSpPr>
        <p:spPr>
          <a:xfrm>
            <a:off x="-76200" y="5429071"/>
            <a:ext cx="4572000" cy="1200329"/>
          </a:xfrm>
          <a:prstGeom prst="rect">
            <a:avLst/>
          </a:prstGeom>
        </p:spPr>
        <p:txBody>
          <a:bodyPr>
            <a:spAutoFit/>
          </a:bodyPr>
          <a:lstStyle/>
          <a:p>
            <a:pPr algn="ctr">
              <a:spcBef>
                <a:spcPct val="50000"/>
              </a:spcBef>
            </a:pPr>
            <a:r>
              <a:rPr lang="en-US" dirty="0" smtClean="0">
                <a:solidFill>
                  <a:srgbClr val="ED1C24"/>
                </a:solidFill>
                <a:latin typeface="Times New Roman" pitchFamily="13" charset="0"/>
                <a:ea typeface="ＭＳ Ｐゴシック" pitchFamily="13" charset="-128"/>
                <a:cs typeface="ＭＳ Ｐゴシック" pitchFamily="13" charset="-128"/>
              </a:rPr>
              <a:t>Pieper and </a:t>
            </a:r>
            <a:r>
              <a:rPr lang="en-US" dirty="0" err="1" smtClean="0">
                <a:solidFill>
                  <a:srgbClr val="ED1C24"/>
                </a:solidFill>
                <a:latin typeface="Times New Roman" pitchFamily="13" charset="0"/>
                <a:ea typeface="ＭＳ Ｐゴシック" pitchFamily="13" charset="-128"/>
                <a:cs typeface="ＭＳ Ｐゴシック" pitchFamily="13" charset="-128"/>
              </a:rPr>
              <a:t>Wiringa</a:t>
            </a:r>
            <a:r>
              <a:rPr lang="en-US" dirty="0" smtClean="0">
                <a:solidFill>
                  <a:srgbClr val="ED1C24"/>
                </a:solidFill>
                <a:latin typeface="Times New Roman" pitchFamily="13" charset="0"/>
                <a:ea typeface="ＭＳ Ｐゴシック" pitchFamily="13" charset="-128"/>
                <a:cs typeface="ＭＳ Ｐゴシック" pitchFamily="13" charset="-128"/>
              </a:rPr>
              <a:t> (ANL)</a:t>
            </a:r>
          </a:p>
          <a:p>
            <a:pPr algn="ctr">
              <a:spcBef>
                <a:spcPct val="50000"/>
              </a:spcBef>
            </a:pPr>
            <a:r>
              <a:rPr lang="en-US" dirty="0" smtClean="0">
                <a:solidFill>
                  <a:srgbClr val="ED1C24"/>
                </a:solidFill>
                <a:latin typeface="Times New Roman" pitchFamily="13" charset="0"/>
                <a:ea typeface="ＭＳ Ｐゴシック" pitchFamily="13" charset="-128"/>
                <a:cs typeface="ＭＳ Ｐゴシック" pitchFamily="13" charset="-128"/>
              </a:rPr>
              <a:t>Described in</a:t>
            </a:r>
          </a:p>
          <a:p>
            <a:pPr algn="ctr">
              <a:spcBef>
                <a:spcPct val="50000"/>
              </a:spcBef>
            </a:pPr>
            <a:r>
              <a:rPr lang="en-US" dirty="0" smtClean="0">
                <a:solidFill>
                  <a:srgbClr val="ED1C24"/>
                </a:solidFill>
                <a:latin typeface="Times New Roman" pitchFamily="13" charset="0"/>
                <a:ea typeface="ＭＳ Ｐゴシック" pitchFamily="13" charset="-128"/>
                <a:cs typeface="ＭＳ Ｐゴシック" pitchFamily="13" charset="-128"/>
              </a:rPr>
              <a:t>NP A751 516c (2005)</a:t>
            </a:r>
            <a:endParaRPr lang="en-US" dirty="0">
              <a:solidFill>
                <a:srgbClr val="ED1C24"/>
              </a:solidFill>
              <a:latin typeface="Times New Roman" pitchFamily="13" charset="0"/>
              <a:ea typeface="ＭＳ Ｐゴシック" pitchFamily="13" charset="-128"/>
              <a:cs typeface="ＭＳ Ｐゴシック" pitchFamily="13"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200" y="0"/>
            <a:ext cx="8229600" cy="1143000"/>
          </a:xfrm>
        </p:spPr>
        <p:txBody>
          <a:bodyPr/>
          <a:lstStyle/>
          <a:p>
            <a:pPr eaLnBrk="1" hangingPunct="1"/>
            <a:r>
              <a:rPr lang="es-ES" dirty="0" smtClean="0"/>
              <a:t>Experimental set-up for decays</a:t>
            </a:r>
          </a:p>
        </p:txBody>
      </p:sp>
      <p:sp>
        <p:nvSpPr>
          <p:cNvPr id="21508" name="Text Box 16"/>
          <p:cNvSpPr txBox="1">
            <a:spLocks noChangeArrowheads="1"/>
          </p:cNvSpPr>
          <p:nvPr/>
        </p:nvSpPr>
        <p:spPr bwMode="auto">
          <a:xfrm>
            <a:off x="5272088" y="5792788"/>
            <a:ext cx="184150" cy="228600"/>
          </a:xfrm>
          <a:prstGeom prst="rect">
            <a:avLst/>
          </a:prstGeom>
          <a:noFill/>
          <a:ln w="9525" algn="ctr">
            <a:noFill/>
            <a:miter lim="800000"/>
            <a:headEnd/>
            <a:tailEnd/>
          </a:ln>
        </p:spPr>
        <p:txBody>
          <a:bodyPr wrap="none">
            <a:spAutoFit/>
          </a:bodyPr>
          <a:lstStyle/>
          <a:p>
            <a:endParaRPr lang="es-ES" sz="1400"/>
          </a:p>
        </p:txBody>
      </p:sp>
      <p:pic>
        <p:nvPicPr>
          <p:cNvPr id="21509" name="Picture 19"/>
          <p:cNvPicPr>
            <a:picLocks noChangeAspect="1" noChangeArrowheads="1"/>
          </p:cNvPicPr>
          <p:nvPr/>
        </p:nvPicPr>
        <p:blipFill>
          <a:blip r:embed="rId2"/>
          <a:srcRect/>
          <a:stretch>
            <a:fillRect/>
          </a:stretch>
        </p:blipFill>
        <p:spPr bwMode="auto">
          <a:xfrm>
            <a:off x="250825" y="1484313"/>
            <a:ext cx="3621088" cy="4824412"/>
          </a:xfrm>
          <a:prstGeom prst="rect">
            <a:avLst/>
          </a:prstGeom>
          <a:noFill/>
          <a:ln w="9525" algn="ctr">
            <a:noFill/>
            <a:miter lim="800000"/>
            <a:headEnd/>
            <a:tailEnd/>
          </a:ln>
        </p:spPr>
      </p:pic>
      <p:sp>
        <p:nvSpPr>
          <p:cNvPr id="11" name="Text Box 10"/>
          <p:cNvSpPr txBox="1">
            <a:spLocks noChangeArrowheads="1"/>
          </p:cNvSpPr>
          <p:nvPr/>
        </p:nvSpPr>
        <p:spPr bwMode="auto">
          <a:xfrm>
            <a:off x="4727575" y="2057400"/>
            <a:ext cx="3228975" cy="477054"/>
          </a:xfrm>
          <a:prstGeom prst="rect">
            <a:avLst/>
          </a:prstGeom>
          <a:noFill/>
          <a:ln w="9525">
            <a:noFill/>
            <a:miter lim="800000"/>
            <a:headEnd/>
            <a:tailEnd/>
          </a:ln>
          <a:effectLst/>
        </p:spPr>
        <p:txBody>
          <a:bodyPr wrap="square">
            <a:prstTxWarp prst="textNoShape">
              <a:avLst/>
            </a:prstTxWarp>
            <a:spAutoFit/>
          </a:bodyPr>
          <a:lstStyle/>
          <a:p>
            <a:pPr algn="ctr">
              <a:spcBef>
                <a:spcPct val="50000"/>
              </a:spcBef>
              <a:buFont typeface="Wingdings" pitchFamily="18" charset="2"/>
              <a:buNone/>
            </a:pPr>
            <a:r>
              <a:rPr lang="da-DK" sz="2500" dirty="0" smtClean="0">
                <a:solidFill>
                  <a:srgbClr val="FF0000"/>
                </a:solidFill>
              </a:rPr>
              <a:t>20-60keV ISOLDE </a:t>
            </a:r>
            <a:r>
              <a:rPr lang="da-DK" sz="2500" dirty="0" err="1">
                <a:solidFill>
                  <a:srgbClr val="FF0000"/>
                </a:solidFill>
              </a:rPr>
              <a:t>beam</a:t>
            </a:r>
            <a:endParaRPr lang="da-DK" sz="2500" dirty="0">
              <a:solidFill>
                <a:srgbClr val="FF0000"/>
              </a:solidFill>
            </a:endParaRPr>
          </a:p>
        </p:txBody>
      </p:sp>
      <p:pic>
        <p:nvPicPr>
          <p:cNvPr id="12" name="Picture 5"/>
          <p:cNvPicPr>
            <a:picLocks noChangeAspect="1" noChangeArrowheads="1"/>
          </p:cNvPicPr>
          <p:nvPr/>
        </p:nvPicPr>
        <p:blipFill>
          <a:blip r:embed="rId3" cstate="print"/>
          <a:srcRect/>
          <a:stretch>
            <a:fillRect/>
          </a:stretch>
        </p:blipFill>
        <p:spPr bwMode="auto">
          <a:xfrm>
            <a:off x="4851278" y="2743200"/>
            <a:ext cx="3073522" cy="314324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7"/>
          <p:cNvGrpSpPr/>
          <p:nvPr/>
        </p:nvGrpSpPr>
        <p:grpSpPr>
          <a:xfrm>
            <a:off x="8062" y="1247016"/>
            <a:ext cx="5021138" cy="5536372"/>
            <a:chOff x="279401" y="193675"/>
            <a:chExt cx="7964488" cy="6589713"/>
          </a:xfrm>
        </p:grpSpPr>
        <p:sp>
          <p:nvSpPr>
            <p:cNvPr id="19" name="Line 76"/>
            <p:cNvSpPr>
              <a:spLocks noChangeShapeType="1"/>
            </p:cNvSpPr>
            <p:nvPr/>
          </p:nvSpPr>
          <p:spPr bwMode="auto">
            <a:xfrm>
              <a:off x="3492501" y="981075"/>
              <a:ext cx="2663825" cy="2879725"/>
            </a:xfrm>
            <a:prstGeom prst="line">
              <a:avLst/>
            </a:prstGeom>
            <a:noFill/>
            <a:ln w="28575">
              <a:solidFill>
                <a:schemeClr val="tx1"/>
              </a:solidFill>
              <a:round/>
              <a:headEnd/>
              <a:tailEnd type="triangle" w="med" len="med"/>
            </a:ln>
            <a:effectLst/>
          </p:spPr>
          <p:txBody>
            <a:bodyPr/>
            <a:lstStyle/>
            <a:p>
              <a:endParaRPr lang="es-ES"/>
            </a:p>
          </p:txBody>
        </p:sp>
        <p:sp>
          <p:nvSpPr>
            <p:cNvPr id="20" name="Line 3"/>
            <p:cNvSpPr>
              <a:spLocks noChangeShapeType="1"/>
            </p:cNvSpPr>
            <p:nvPr/>
          </p:nvSpPr>
          <p:spPr bwMode="auto">
            <a:xfrm>
              <a:off x="2265363" y="6407150"/>
              <a:ext cx="1203325" cy="1588"/>
            </a:xfrm>
            <a:prstGeom prst="line">
              <a:avLst/>
            </a:prstGeom>
            <a:noFill/>
            <a:ln w="76320">
              <a:solidFill>
                <a:srgbClr val="000000"/>
              </a:solidFill>
              <a:miter lim="800000"/>
              <a:headEnd/>
              <a:tailEnd/>
            </a:ln>
            <a:effectLst/>
          </p:spPr>
          <p:txBody>
            <a:bodyPr/>
            <a:lstStyle/>
            <a:p>
              <a:endParaRPr lang="es-ES"/>
            </a:p>
          </p:txBody>
        </p:sp>
        <p:sp>
          <p:nvSpPr>
            <p:cNvPr id="21" name="Text Box 4"/>
            <p:cNvSpPr txBox="1">
              <a:spLocks noChangeArrowheads="1"/>
            </p:cNvSpPr>
            <p:nvPr/>
          </p:nvSpPr>
          <p:spPr bwMode="auto">
            <a:xfrm>
              <a:off x="3132138" y="6116638"/>
              <a:ext cx="420688" cy="301625"/>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rPr>
                <a:t>0.0</a:t>
              </a:r>
            </a:p>
          </p:txBody>
        </p:sp>
        <p:sp>
          <p:nvSpPr>
            <p:cNvPr id="22" name="Text Box 5"/>
            <p:cNvSpPr txBox="1">
              <a:spLocks noChangeArrowheads="1"/>
            </p:cNvSpPr>
            <p:nvPr/>
          </p:nvSpPr>
          <p:spPr bwMode="auto">
            <a:xfrm>
              <a:off x="2209801" y="6116638"/>
              <a:ext cx="487363" cy="301625"/>
            </a:xfrm>
            <a:prstGeom prst="rect">
              <a:avLst/>
            </a:prstGeom>
            <a:noFill/>
            <a:ln w="9525">
              <a:noFill/>
              <a:round/>
              <a:headEnd/>
              <a:tailEnd/>
            </a:ln>
            <a:effectLst/>
          </p:spPr>
          <p:txBody>
            <a:bodyPr wrap="none" lIns="87858" tIns="43929" rIns="87858" bIns="43929">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rPr>
                <a:t>1/2</a:t>
              </a:r>
              <a:r>
                <a:rPr lang="en-GB" sz="1400" baseline="30000">
                  <a:solidFill>
                    <a:srgbClr val="000000"/>
                  </a:solidFill>
                </a:rPr>
                <a:t>+</a:t>
              </a:r>
            </a:p>
          </p:txBody>
        </p:sp>
        <p:sp>
          <p:nvSpPr>
            <p:cNvPr id="23" name="Text Box 6"/>
            <p:cNvSpPr txBox="1">
              <a:spLocks noChangeArrowheads="1"/>
            </p:cNvSpPr>
            <p:nvPr/>
          </p:nvSpPr>
          <p:spPr bwMode="auto">
            <a:xfrm>
              <a:off x="2592388" y="6445250"/>
              <a:ext cx="573088" cy="338138"/>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700" baseline="30000">
                  <a:solidFill>
                    <a:srgbClr val="000000"/>
                  </a:solidFill>
                </a:rPr>
                <a:t>11</a:t>
              </a:r>
              <a:r>
                <a:rPr lang="en-GB" sz="1700">
                  <a:solidFill>
                    <a:srgbClr val="000000"/>
                  </a:solidFill>
                </a:rPr>
                <a:t>Be</a:t>
              </a:r>
            </a:p>
          </p:txBody>
        </p:sp>
        <p:sp>
          <p:nvSpPr>
            <p:cNvPr id="24" name="Line 7"/>
            <p:cNvSpPr>
              <a:spLocks noChangeShapeType="1"/>
            </p:cNvSpPr>
            <p:nvPr/>
          </p:nvSpPr>
          <p:spPr bwMode="auto">
            <a:xfrm>
              <a:off x="279401" y="358775"/>
              <a:ext cx="1042988" cy="1588"/>
            </a:xfrm>
            <a:prstGeom prst="line">
              <a:avLst/>
            </a:prstGeom>
            <a:noFill/>
            <a:ln w="76320">
              <a:solidFill>
                <a:srgbClr val="000000"/>
              </a:solidFill>
              <a:miter lim="800000"/>
              <a:headEnd/>
              <a:tailEnd/>
            </a:ln>
            <a:effectLst/>
          </p:spPr>
          <p:txBody>
            <a:bodyPr/>
            <a:lstStyle/>
            <a:p>
              <a:endParaRPr lang="es-ES"/>
            </a:p>
          </p:txBody>
        </p:sp>
        <p:sp>
          <p:nvSpPr>
            <p:cNvPr id="27" name="Text Box 10"/>
            <p:cNvSpPr txBox="1">
              <a:spLocks noChangeArrowheads="1"/>
            </p:cNvSpPr>
            <p:nvPr/>
          </p:nvSpPr>
          <p:spPr bwMode="auto">
            <a:xfrm>
              <a:off x="538163" y="431800"/>
              <a:ext cx="476250" cy="338138"/>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700" baseline="30000">
                  <a:solidFill>
                    <a:srgbClr val="000000"/>
                  </a:solidFill>
                </a:rPr>
                <a:t>11</a:t>
              </a:r>
              <a:r>
                <a:rPr lang="en-GB" sz="1700">
                  <a:solidFill>
                    <a:srgbClr val="000000"/>
                  </a:solidFill>
                </a:rPr>
                <a:t>Li</a:t>
              </a:r>
            </a:p>
          </p:txBody>
        </p:sp>
        <p:sp>
          <p:nvSpPr>
            <p:cNvPr id="28" name="Line 11"/>
            <p:cNvSpPr>
              <a:spLocks noChangeShapeType="1"/>
            </p:cNvSpPr>
            <p:nvPr/>
          </p:nvSpPr>
          <p:spPr bwMode="auto">
            <a:xfrm>
              <a:off x="1389063" y="381000"/>
              <a:ext cx="782638" cy="560388"/>
            </a:xfrm>
            <a:prstGeom prst="line">
              <a:avLst/>
            </a:prstGeom>
            <a:noFill/>
            <a:ln w="19080">
              <a:solidFill>
                <a:srgbClr val="000000"/>
              </a:solidFill>
              <a:prstDash val="dash"/>
              <a:miter lim="800000"/>
              <a:headEnd/>
              <a:tailEnd type="triangle" w="med" len="med"/>
            </a:ln>
            <a:effectLst/>
          </p:spPr>
          <p:txBody>
            <a:bodyPr/>
            <a:lstStyle/>
            <a:p>
              <a:endParaRPr lang="es-ES"/>
            </a:p>
          </p:txBody>
        </p:sp>
        <p:sp>
          <p:nvSpPr>
            <p:cNvPr id="29" name="Text Box 12"/>
            <p:cNvSpPr txBox="1">
              <a:spLocks noChangeArrowheads="1"/>
            </p:cNvSpPr>
            <p:nvPr/>
          </p:nvSpPr>
          <p:spPr bwMode="auto">
            <a:xfrm>
              <a:off x="1754188" y="381000"/>
              <a:ext cx="287338" cy="292100"/>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Symbol" pitchFamily="18" charset="2"/>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latin typeface="Symbol" pitchFamily="18" charset="2"/>
                </a:rPr>
                <a:t></a:t>
              </a:r>
              <a:r>
                <a:rPr lang="en-GB" sz="1400" baseline="30000">
                  <a:solidFill>
                    <a:srgbClr val="000000"/>
                  </a:solidFill>
                </a:rPr>
                <a:t>-</a:t>
              </a:r>
            </a:p>
          </p:txBody>
        </p:sp>
        <p:sp>
          <p:nvSpPr>
            <p:cNvPr id="30" name="Line 13"/>
            <p:cNvSpPr>
              <a:spLocks noChangeShapeType="1"/>
            </p:cNvSpPr>
            <p:nvPr/>
          </p:nvSpPr>
          <p:spPr bwMode="auto">
            <a:xfrm>
              <a:off x="2865438" y="3554413"/>
              <a:ext cx="1588" cy="2652713"/>
            </a:xfrm>
            <a:prstGeom prst="line">
              <a:avLst/>
            </a:prstGeom>
            <a:noFill/>
            <a:ln w="12600" cap="rnd">
              <a:solidFill>
                <a:srgbClr val="C0C0C0"/>
              </a:solidFill>
              <a:prstDash val="sysDot"/>
              <a:miter lim="800000"/>
              <a:headEnd/>
              <a:tailEnd/>
            </a:ln>
            <a:effectLst/>
          </p:spPr>
          <p:txBody>
            <a:bodyPr/>
            <a:lstStyle/>
            <a:p>
              <a:endParaRPr lang="es-ES"/>
            </a:p>
          </p:txBody>
        </p:sp>
        <p:grpSp>
          <p:nvGrpSpPr>
            <p:cNvPr id="3" name="Group 30"/>
            <p:cNvGrpSpPr>
              <a:grpSpLocks/>
            </p:cNvGrpSpPr>
            <p:nvPr/>
          </p:nvGrpSpPr>
          <p:grpSpPr bwMode="auto">
            <a:xfrm>
              <a:off x="2208211" y="3031499"/>
              <a:ext cx="1346200" cy="301563"/>
              <a:chOff x="2885" y="2211"/>
              <a:chExt cx="1015" cy="219"/>
            </a:xfrm>
          </p:grpSpPr>
          <p:sp>
            <p:nvSpPr>
              <p:cNvPr id="71" name="Line 15"/>
              <p:cNvSpPr>
                <a:spLocks noChangeShapeType="1"/>
              </p:cNvSpPr>
              <p:nvPr/>
            </p:nvSpPr>
            <p:spPr bwMode="auto">
              <a:xfrm>
                <a:off x="2929" y="2421"/>
                <a:ext cx="907" cy="1"/>
              </a:xfrm>
              <a:prstGeom prst="line">
                <a:avLst/>
              </a:prstGeom>
              <a:noFill/>
              <a:ln w="44280">
                <a:solidFill>
                  <a:srgbClr val="000000"/>
                </a:solidFill>
                <a:miter lim="800000"/>
                <a:headEnd/>
                <a:tailEnd/>
              </a:ln>
              <a:effectLst/>
            </p:spPr>
            <p:txBody>
              <a:bodyPr/>
              <a:lstStyle/>
              <a:p>
                <a:endParaRPr lang="es-ES"/>
              </a:p>
            </p:txBody>
          </p:sp>
          <p:sp>
            <p:nvSpPr>
              <p:cNvPr id="72" name="Text Box 16"/>
              <p:cNvSpPr txBox="1">
                <a:spLocks noChangeArrowheads="1"/>
              </p:cNvSpPr>
              <p:nvPr/>
            </p:nvSpPr>
            <p:spPr bwMode="auto">
              <a:xfrm>
                <a:off x="3434" y="2211"/>
                <a:ext cx="466" cy="219"/>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rPr>
                  <a:t>10.59</a:t>
                </a:r>
              </a:p>
            </p:txBody>
          </p:sp>
          <p:sp>
            <p:nvSpPr>
              <p:cNvPr id="73" name="Text Box 17"/>
              <p:cNvSpPr txBox="1">
                <a:spLocks noChangeArrowheads="1"/>
              </p:cNvSpPr>
              <p:nvPr/>
            </p:nvSpPr>
            <p:spPr bwMode="auto">
              <a:xfrm>
                <a:off x="2885" y="2211"/>
                <a:ext cx="346" cy="219"/>
              </a:xfrm>
              <a:prstGeom prst="rect">
                <a:avLst/>
              </a:prstGeom>
              <a:noFill/>
              <a:ln w="9525">
                <a:noFill/>
                <a:round/>
                <a:headEnd/>
                <a:tailEnd/>
              </a:ln>
              <a:effectLst/>
            </p:spPr>
            <p:txBody>
              <a:bodyPr wrap="none" lIns="87858" tIns="43929" rIns="87858" bIns="43929">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rPr>
                  <a:t>5/2</a:t>
                </a:r>
                <a:r>
                  <a:rPr lang="en-GB" sz="1400" baseline="30000">
                    <a:solidFill>
                      <a:srgbClr val="000000"/>
                    </a:solidFill>
                  </a:rPr>
                  <a:t>-</a:t>
                </a:r>
              </a:p>
            </p:txBody>
          </p:sp>
        </p:grpSp>
        <p:sp>
          <p:nvSpPr>
            <p:cNvPr id="32" name="Line 18"/>
            <p:cNvSpPr>
              <a:spLocks noChangeShapeType="1"/>
            </p:cNvSpPr>
            <p:nvPr/>
          </p:nvSpPr>
          <p:spPr bwMode="auto">
            <a:xfrm>
              <a:off x="2268538" y="938213"/>
              <a:ext cx="1201738" cy="1588"/>
            </a:xfrm>
            <a:prstGeom prst="line">
              <a:avLst/>
            </a:prstGeom>
            <a:noFill/>
            <a:ln w="44280">
              <a:solidFill>
                <a:srgbClr val="000000"/>
              </a:solidFill>
              <a:miter lim="800000"/>
              <a:headEnd/>
              <a:tailEnd/>
            </a:ln>
            <a:effectLst/>
          </p:spPr>
          <p:txBody>
            <a:bodyPr/>
            <a:lstStyle/>
            <a:p>
              <a:endParaRPr lang="es-ES"/>
            </a:p>
          </p:txBody>
        </p:sp>
        <p:sp>
          <p:nvSpPr>
            <p:cNvPr id="33" name="Text Box 19"/>
            <p:cNvSpPr txBox="1">
              <a:spLocks noChangeArrowheads="1"/>
            </p:cNvSpPr>
            <p:nvPr/>
          </p:nvSpPr>
          <p:spPr bwMode="auto">
            <a:xfrm>
              <a:off x="2938463" y="649288"/>
              <a:ext cx="617538" cy="301625"/>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rPr>
                <a:t>18.30</a:t>
              </a:r>
            </a:p>
          </p:txBody>
        </p:sp>
        <p:sp>
          <p:nvSpPr>
            <p:cNvPr id="34" name="Text Box 20"/>
            <p:cNvSpPr txBox="1">
              <a:spLocks noChangeArrowheads="1"/>
            </p:cNvSpPr>
            <p:nvPr/>
          </p:nvSpPr>
          <p:spPr bwMode="auto">
            <a:xfrm>
              <a:off x="4013515" y="3492500"/>
              <a:ext cx="873126" cy="338138"/>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700" baseline="30000" dirty="0">
                  <a:solidFill>
                    <a:srgbClr val="000000"/>
                  </a:solidFill>
                </a:rPr>
                <a:t>10</a:t>
              </a:r>
              <a:r>
                <a:rPr lang="en-GB" sz="1700" dirty="0">
                  <a:solidFill>
                    <a:srgbClr val="000000"/>
                  </a:solidFill>
                </a:rPr>
                <a:t>Be</a:t>
              </a:r>
              <a:r>
                <a:rPr lang="en-GB" sz="1700" baseline="30000" dirty="0">
                  <a:solidFill>
                    <a:srgbClr val="000000"/>
                  </a:solidFill>
                </a:rPr>
                <a:t>*</a:t>
              </a:r>
              <a:r>
                <a:rPr lang="en-GB" sz="1700" dirty="0">
                  <a:solidFill>
                    <a:srgbClr val="000000"/>
                  </a:solidFill>
                </a:rPr>
                <a:t>+</a:t>
              </a:r>
              <a:r>
                <a:rPr lang="en-GB" sz="1700" dirty="0" err="1">
                  <a:solidFill>
                    <a:srgbClr val="000000"/>
                  </a:solidFill>
                </a:rPr>
                <a:t>n</a:t>
              </a:r>
              <a:endParaRPr lang="en-GB" sz="1700" dirty="0">
                <a:solidFill>
                  <a:srgbClr val="000000"/>
                </a:solidFill>
              </a:endParaRPr>
            </a:p>
          </p:txBody>
        </p:sp>
        <p:grpSp>
          <p:nvGrpSpPr>
            <p:cNvPr id="4" name="Group 21"/>
            <p:cNvGrpSpPr>
              <a:grpSpLocks/>
            </p:cNvGrpSpPr>
            <p:nvPr/>
          </p:nvGrpSpPr>
          <p:grpSpPr bwMode="auto">
            <a:xfrm>
              <a:off x="4073647" y="3136848"/>
              <a:ext cx="1287342" cy="301620"/>
              <a:chOff x="4291" y="2287"/>
              <a:chExt cx="971" cy="220"/>
            </a:xfrm>
          </p:grpSpPr>
          <p:sp>
            <p:nvSpPr>
              <p:cNvPr id="68" name="Line 22"/>
              <p:cNvSpPr>
                <a:spLocks noChangeShapeType="1"/>
              </p:cNvSpPr>
              <p:nvPr/>
            </p:nvSpPr>
            <p:spPr bwMode="auto">
              <a:xfrm>
                <a:off x="4291" y="2498"/>
                <a:ext cx="907" cy="1"/>
              </a:xfrm>
              <a:prstGeom prst="line">
                <a:avLst/>
              </a:prstGeom>
              <a:noFill/>
              <a:ln w="44280">
                <a:solidFill>
                  <a:srgbClr val="000000"/>
                </a:solidFill>
                <a:miter lim="800000"/>
                <a:headEnd/>
                <a:tailEnd/>
              </a:ln>
              <a:effectLst/>
            </p:spPr>
            <p:txBody>
              <a:bodyPr/>
              <a:lstStyle/>
              <a:p>
                <a:endParaRPr lang="es-ES"/>
              </a:p>
            </p:txBody>
          </p:sp>
          <p:sp>
            <p:nvSpPr>
              <p:cNvPr id="69" name="Text Box 23"/>
              <p:cNvSpPr txBox="1">
                <a:spLocks noChangeArrowheads="1"/>
              </p:cNvSpPr>
              <p:nvPr/>
            </p:nvSpPr>
            <p:spPr bwMode="auto">
              <a:xfrm>
                <a:off x="4796" y="2287"/>
                <a:ext cx="466" cy="220"/>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a:solidFill>
                      <a:srgbClr val="000000"/>
                    </a:solidFill>
                  </a:rPr>
                  <a:t>10.06</a:t>
                </a:r>
              </a:p>
            </p:txBody>
          </p:sp>
        </p:grpSp>
        <p:sp>
          <p:nvSpPr>
            <p:cNvPr id="36" name="Line 26"/>
            <p:cNvSpPr>
              <a:spLocks noChangeShapeType="1"/>
            </p:cNvSpPr>
            <p:nvPr/>
          </p:nvSpPr>
          <p:spPr bwMode="auto">
            <a:xfrm>
              <a:off x="5873751" y="4992688"/>
              <a:ext cx="1150938" cy="1588"/>
            </a:xfrm>
            <a:prstGeom prst="line">
              <a:avLst/>
            </a:prstGeom>
            <a:noFill/>
            <a:ln w="76327">
              <a:solidFill>
                <a:srgbClr val="000000"/>
              </a:solidFill>
              <a:miter lim="800000"/>
              <a:headEnd/>
              <a:tailEnd/>
            </a:ln>
            <a:effectLst/>
          </p:spPr>
          <p:txBody>
            <a:bodyPr/>
            <a:lstStyle/>
            <a:p>
              <a:endParaRPr lang="es-ES"/>
            </a:p>
          </p:txBody>
        </p:sp>
        <p:sp>
          <p:nvSpPr>
            <p:cNvPr id="37" name="Text Box 27"/>
            <p:cNvSpPr txBox="1">
              <a:spLocks noChangeArrowheads="1"/>
            </p:cNvSpPr>
            <p:nvPr/>
          </p:nvSpPr>
          <p:spPr bwMode="auto">
            <a:xfrm>
              <a:off x="6032627" y="4652962"/>
              <a:ext cx="519113" cy="301625"/>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dirty="0">
                  <a:solidFill>
                    <a:srgbClr val="000000"/>
                  </a:solidFill>
                </a:rPr>
                <a:t>7.91</a:t>
              </a:r>
            </a:p>
          </p:txBody>
        </p:sp>
        <p:sp>
          <p:nvSpPr>
            <p:cNvPr id="38" name="Text Box 28"/>
            <p:cNvSpPr txBox="1">
              <a:spLocks noChangeArrowheads="1"/>
            </p:cNvSpPr>
            <p:nvPr/>
          </p:nvSpPr>
          <p:spPr bwMode="auto">
            <a:xfrm>
              <a:off x="5934076" y="5035550"/>
              <a:ext cx="1014413" cy="338138"/>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700" baseline="30000">
                  <a:solidFill>
                    <a:srgbClr val="000000"/>
                  </a:solidFill>
                </a:rPr>
                <a:t>6</a:t>
              </a:r>
              <a:r>
                <a:rPr lang="en-GB" sz="1700">
                  <a:solidFill>
                    <a:srgbClr val="000000"/>
                  </a:solidFill>
                </a:rPr>
                <a:t>He+</a:t>
              </a:r>
              <a:r>
                <a:rPr lang="en-GB" sz="1700">
                  <a:solidFill>
                    <a:srgbClr val="000000"/>
                  </a:solidFill>
                  <a:latin typeface="Symbol" pitchFamily="18" charset="2"/>
                </a:rPr>
                <a:t></a:t>
              </a:r>
              <a:r>
                <a:rPr lang="en-GB" sz="1700">
                  <a:solidFill>
                    <a:srgbClr val="000000"/>
                  </a:solidFill>
                </a:rPr>
                <a:t>+n</a:t>
              </a:r>
            </a:p>
          </p:txBody>
        </p:sp>
        <p:sp>
          <p:nvSpPr>
            <p:cNvPr id="39" name="Line 45"/>
            <p:cNvSpPr>
              <a:spLocks noChangeShapeType="1"/>
            </p:cNvSpPr>
            <p:nvPr/>
          </p:nvSpPr>
          <p:spPr bwMode="auto">
            <a:xfrm>
              <a:off x="3484563" y="3309938"/>
              <a:ext cx="600075" cy="123825"/>
            </a:xfrm>
            <a:prstGeom prst="line">
              <a:avLst/>
            </a:prstGeom>
            <a:noFill/>
            <a:ln w="28440">
              <a:solidFill>
                <a:schemeClr val="tx1"/>
              </a:solidFill>
              <a:miter lim="800000"/>
              <a:headEnd/>
              <a:tailEnd type="triangle" w="med" len="med"/>
            </a:ln>
            <a:effectLst/>
          </p:spPr>
          <p:txBody>
            <a:bodyPr/>
            <a:lstStyle/>
            <a:p>
              <a:endParaRPr lang="es-ES"/>
            </a:p>
          </p:txBody>
        </p:sp>
        <p:sp>
          <p:nvSpPr>
            <p:cNvPr id="40" name="Line 46"/>
            <p:cNvSpPr>
              <a:spLocks noChangeShapeType="1"/>
            </p:cNvSpPr>
            <p:nvPr/>
          </p:nvSpPr>
          <p:spPr bwMode="auto">
            <a:xfrm>
              <a:off x="5299076" y="3430588"/>
              <a:ext cx="1443038" cy="1181100"/>
            </a:xfrm>
            <a:prstGeom prst="line">
              <a:avLst/>
            </a:prstGeom>
            <a:noFill/>
            <a:ln w="28440">
              <a:solidFill>
                <a:schemeClr val="tx1"/>
              </a:solidFill>
              <a:miter lim="800000"/>
              <a:headEnd/>
              <a:tailEnd type="triangle" w="med" len="med"/>
            </a:ln>
            <a:effectLst/>
          </p:spPr>
          <p:txBody>
            <a:bodyPr/>
            <a:lstStyle/>
            <a:p>
              <a:endParaRPr lang="es-ES"/>
            </a:p>
          </p:txBody>
        </p:sp>
        <p:sp>
          <p:nvSpPr>
            <p:cNvPr id="41" name="Line 48"/>
            <p:cNvSpPr>
              <a:spLocks noChangeShapeType="1"/>
            </p:cNvSpPr>
            <p:nvPr/>
          </p:nvSpPr>
          <p:spPr bwMode="auto">
            <a:xfrm>
              <a:off x="7092951" y="4691063"/>
              <a:ext cx="1150938" cy="1588"/>
            </a:xfrm>
            <a:prstGeom prst="line">
              <a:avLst/>
            </a:prstGeom>
            <a:noFill/>
            <a:ln w="76327">
              <a:solidFill>
                <a:srgbClr val="000000"/>
              </a:solidFill>
              <a:miter lim="800000"/>
              <a:headEnd/>
              <a:tailEnd/>
            </a:ln>
            <a:effectLst/>
          </p:spPr>
          <p:txBody>
            <a:bodyPr/>
            <a:lstStyle/>
            <a:p>
              <a:endParaRPr lang="es-ES"/>
            </a:p>
          </p:txBody>
        </p:sp>
        <p:sp>
          <p:nvSpPr>
            <p:cNvPr id="42" name="Text Box 49"/>
            <p:cNvSpPr txBox="1">
              <a:spLocks noChangeArrowheads="1"/>
            </p:cNvSpPr>
            <p:nvPr/>
          </p:nvSpPr>
          <p:spPr bwMode="auto">
            <a:xfrm>
              <a:off x="7241305" y="4351338"/>
              <a:ext cx="519113" cy="301625"/>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dirty="0">
                  <a:solidFill>
                    <a:srgbClr val="000000"/>
                  </a:solidFill>
                </a:rPr>
                <a:t>8.88</a:t>
              </a:r>
            </a:p>
          </p:txBody>
        </p:sp>
        <p:sp>
          <p:nvSpPr>
            <p:cNvPr id="43" name="Text Box 50"/>
            <p:cNvSpPr txBox="1">
              <a:spLocks noChangeArrowheads="1"/>
            </p:cNvSpPr>
            <p:nvPr/>
          </p:nvSpPr>
          <p:spPr bwMode="auto">
            <a:xfrm>
              <a:off x="7324726" y="4746625"/>
              <a:ext cx="776288" cy="338138"/>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700">
                  <a:solidFill>
                    <a:srgbClr val="000000"/>
                  </a:solidFill>
                </a:rPr>
                <a:t>2</a:t>
              </a:r>
              <a:r>
                <a:rPr lang="en-GB" sz="1700">
                  <a:solidFill>
                    <a:srgbClr val="000000"/>
                  </a:solidFill>
                  <a:latin typeface="Symbol" pitchFamily="18" charset="2"/>
                </a:rPr>
                <a:t></a:t>
              </a:r>
              <a:r>
                <a:rPr lang="en-GB" sz="1700">
                  <a:solidFill>
                    <a:srgbClr val="000000"/>
                  </a:solidFill>
                </a:rPr>
                <a:t>+3n</a:t>
              </a:r>
            </a:p>
          </p:txBody>
        </p:sp>
        <p:sp>
          <p:nvSpPr>
            <p:cNvPr id="44" name="Line 51"/>
            <p:cNvSpPr>
              <a:spLocks noChangeShapeType="1"/>
            </p:cNvSpPr>
            <p:nvPr/>
          </p:nvSpPr>
          <p:spPr bwMode="auto">
            <a:xfrm>
              <a:off x="5299076" y="3430588"/>
              <a:ext cx="542925" cy="1492250"/>
            </a:xfrm>
            <a:prstGeom prst="line">
              <a:avLst/>
            </a:prstGeom>
            <a:noFill/>
            <a:ln w="28440">
              <a:solidFill>
                <a:schemeClr val="tx1"/>
              </a:solidFill>
              <a:miter lim="800000"/>
              <a:headEnd/>
              <a:tailEnd type="triangle" w="med" len="med"/>
            </a:ln>
            <a:effectLst/>
          </p:spPr>
          <p:txBody>
            <a:bodyPr/>
            <a:lstStyle/>
            <a:p>
              <a:endParaRPr lang="es-ES"/>
            </a:p>
          </p:txBody>
        </p:sp>
        <p:sp>
          <p:nvSpPr>
            <p:cNvPr id="45" name="Line 61"/>
            <p:cNvSpPr>
              <a:spLocks noChangeShapeType="1"/>
            </p:cNvSpPr>
            <p:nvPr/>
          </p:nvSpPr>
          <p:spPr bwMode="auto">
            <a:xfrm flipV="1">
              <a:off x="2259013" y="193675"/>
              <a:ext cx="1588" cy="6253163"/>
            </a:xfrm>
            <a:prstGeom prst="line">
              <a:avLst/>
            </a:prstGeom>
            <a:noFill/>
            <a:ln w="9398">
              <a:solidFill>
                <a:srgbClr val="000000"/>
              </a:solidFill>
              <a:miter lim="800000"/>
              <a:headEnd/>
              <a:tailEnd/>
            </a:ln>
            <a:effectLst/>
          </p:spPr>
          <p:txBody>
            <a:bodyPr/>
            <a:lstStyle/>
            <a:p>
              <a:endParaRPr lang="es-ES"/>
            </a:p>
          </p:txBody>
        </p:sp>
        <p:sp>
          <p:nvSpPr>
            <p:cNvPr id="46" name="Line 62"/>
            <p:cNvSpPr>
              <a:spLocks noChangeShapeType="1"/>
            </p:cNvSpPr>
            <p:nvPr/>
          </p:nvSpPr>
          <p:spPr bwMode="auto">
            <a:xfrm flipV="1">
              <a:off x="3470276" y="193675"/>
              <a:ext cx="1588" cy="6253163"/>
            </a:xfrm>
            <a:prstGeom prst="line">
              <a:avLst/>
            </a:prstGeom>
            <a:noFill/>
            <a:ln w="9398">
              <a:solidFill>
                <a:srgbClr val="000000"/>
              </a:solidFill>
              <a:miter lim="800000"/>
              <a:headEnd/>
              <a:tailEnd/>
            </a:ln>
            <a:effectLst/>
          </p:spPr>
          <p:txBody>
            <a:bodyPr/>
            <a:lstStyle/>
            <a:p>
              <a:endParaRPr lang="es-ES"/>
            </a:p>
          </p:txBody>
        </p:sp>
        <p:sp>
          <p:nvSpPr>
            <p:cNvPr id="47" name="Text Box 63"/>
            <p:cNvSpPr txBox="1">
              <a:spLocks noChangeArrowheads="1"/>
            </p:cNvSpPr>
            <p:nvPr/>
          </p:nvSpPr>
          <p:spPr bwMode="auto">
            <a:xfrm rot="2976833">
              <a:off x="2060575" y="5253038"/>
              <a:ext cx="477838" cy="549275"/>
            </a:xfrm>
            <a:prstGeom prst="rect">
              <a:avLst/>
            </a:prstGeom>
            <a:solidFill>
              <a:schemeClr val="bg1"/>
            </a:solidFill>
            <a:ln w="9525">
              <a:noFill/>
              <a:miter lim="800000"/>
              <a:headEnd/>
              <a:tailEnd/>
            </a:ln>
            <a:effectLst/>
          </p:spPr>
          <p:txBody>
            <a:bodyPr lIns="77486" tIns="38743" rIns="77486" bIns="38743">
              <a:spAutoFit/>
            </a:bodyPr>
            <a:lstStyle/>
            <a:p>
              <a:pPr algn="ctr" defTabSz="774700">
                <a:buClr>
                  <a:srgbClr val="000000"/>
                </a:buClr>
                <a:buSzPct val="100000"/>
                <a:buFont typeface="Arial" charset="0"/>
                <a:buNone/>
              </a:pPr>
              <a:r>
                <a:rPr lang="es-ES" sz="3100" b="1">
                  <a:sym typeface="Symbol" pitchFamily="18" charset="2"/>
                </a:rPr>
                <a:t></a:t>
              </a:r>
            </a:p>
          </p:txBody>
        </p:sp>
        <p:sp>
          <p:nvSpPr>
            <p:cNvPr id="48" name="Text Box 64"/>
            <p:cNvSpPr txBox="1">
              <a:spLocks noChangeArrowheads="1"/>
            </p:cNvSpPr>
            <p:nvPr/>
          </p:nvSpPr>
          <p:spPr bwMode="auto">
            <a:xfrm rot="3000000">
              <a:off x="3257550" y="5253038"/>
              <a:ext cx="477838" cy="549275"/>
            </a:xfrm>
            <a:prstGeom prst="rect">
              <a:avLst/>
            </a:prstGeom>
            <a:solidFill>
              <a:schemeClr val="bg1"/>
            </a:solidFill>
            <a:ln w="9525">
              <a:noFill/>
              <a:miter lim="800000"/>
              <a:headEnd/>
              <a:tailEnd/>
            </a:ln>
            <a:effectLst/>
          </p:spPr>
          <p:txBody>
            <a:bodyPr lIns="77486" tIns="38743" rIns="77486" bIns="38743">
              <a:spAutoFit/>
            </a:bodyPr>
            <a:lstStyle/>
            <a:p>
              <a:pPr algn="ctr" defTabSz="774700">
                <a:buClr>
                  <a:srgbClr val="000000"/>
                </a:buClr>
                <a:buSzPct val="100000"/>
                <a:buFont typeface="Arial" charset="0"/>
                <a:buNone/>
              </a:pPr>
              <a:r>
                <a:rPr lang="es-ES" sz="3100" b="1">
                  <a:sym typeface="Symbol" pitchFamily="18" charset="2"/>
                </a:rPr>
                <a:t></a:t>
              </a:r>
            </a:p>
          </p:txBody>
        </p:sp>
        <p:sp>
          <p:nvSpPr>
            <p:cNvPr id="49" name="Line 65"/>
            <p:cNvSpPr>
              <a:spLocks noChangeShapeType="1"/>
            </p:cNvSpPr>
            <p:nvPr/>
          </p:nvSpPr>
          <p:spPr bwMode="auto">
            <a:xfrm>
              <a:off x="2200276" y="5824538"/>
              <a:ext cx="120650" cy="122238"/>
            </a:xfrm>
            <a:prstGeom prst="line">
              <a:avLst/>
            </a:prstGeom>
            <a:noFill/>
            <a:ln w="9525">
              <a:solidFill>
                <a:schemeClr val="tx1"/>
              </a:solidFill>
              <a:round/>
              <a:headEnd/>
              <a:tailEnd/>
            </a:ln>
            <a:effectLst/>
          </p:spPr>
          <p:txBody>
            <a:bodyPr/>
            <a:lstStyle/>
            <a:p>
              <a:endParaRPr lang="es-ES"/>
            </a:p>
          </p:txBody>
        </p:sp>
        <p:sp>
          <p:nvSpPr>
            <p:cNvPr id="50" name="Line 66"/>
            <p:cNvSpPr>
              <a:spLocks noChangeShapeType="1"/>
            </p:cNvSpPr>
            <p:nvPr/>
          </p:nvSpPr>
          <p:spPr bwMode="auto">
            <a:xfrm>
              <a:off x="2197101" y="5191125"/>
              <a:ext cx="120650" cy="123825"/>
            </a:xfrm>
            <a:prstGeom prst="line">
              <a:avLst/>
            </a:prstGeom>
            <a:noFill/>
            <a:ln w="9525">
              <a:solidFill>
                <a:schemeClr val="tx1"/>
              </a:solidFill>
              <a:round/>
              <a:headEnd/>
              <a:tailEnd/>
            </a:ln>
            <a:effectLst/>
          </p:spPr>
          <p:txBody>
            <a:bodyPr/>
            <a:lstStyle/>
            <a:p>
              <a:endParaRPr lang="es-ES"/>
            </a:p>
          </p:txBody>
        </p:sp>
        <p:sp>
          <p:nvSpPr>
            <p:cNvPr id="51" name="Line 67"/>
            <p:cNvSpPr>
              <a:spLocks noChangeShapeType="1"/>
            </p:cNvSpPr>
            <p:nvPr/>
          </p:nvSpPr>
          <p:spPr bwMode="auto">
            <a:xfrm>
              <a:off x="3411538" y="5802313"/>
              <a:ext cx="120650" cy="122238"/>
            </a:xfrm>
            <a:prstGeom prst="line">
              <a:avLst/>
            </a:prstGeom>
            <a:noFill/>
            <a:ln w="9525">
              <a:solidFill>
                <a:schemeClr val="tx1"/>
              </a:solidFill>
              <a:round/>
              <a:headEnd/>
              <a:tailEnd/>
            </a:ln>
            <a:effectLst/>
          </p:spPr>
          <p:txBody>
            <a:bodyPr/>
            <a:lstStyle/>
            <a:p>
              <a:endParaRPr lang="es-ES"/>
            </a:p>
          </p:txBody>
        </p:sp>
        <p:sp>
          <p:nvSpPr>
            <p:cNvPr id="52" name="Line 68"/>
            <p:cNvSpPr>
              <a:spLocks noChangeShapeType="1"/>
            </p:cNvSpPr>
            <p:nvPr/>
          </p:nvSpPr>
          <p:spPr bwMode="auto">
            <a:xfrm>
              <a:off x="3406776" y="5178425"/>
              <a:ext cx="120650" cy="123825"/>
            </a:xfrm>
            <a:prstGeom prst="line">
              <a:avLst/>
            </a:prstGeom>
            <a:noFill/>
            <a:ln w="9525">
              <a:solidFill>
                <a:schemeClr val="tx1"/>
              </a:solidFill>
              <a:round/>
              <a:headEnd/>
              <a:tailEnd/>
            </a:ln>
            <a:effectLst/>
          </p:spPr>
          <p:txBody>
            <a:bodyPr/>
            <a:lstStyle/>
            <a:p>
              <a:endParaRPr lang="es-ES"/>
            </a:p>
          </p:txBody>
        </p:sp>
        <p:sp>
          <p:nvSpPr>
            <p:cNvPr id="53" name="Rectangle 71"/>
            <p:cNvSpPr>
              <a:spLocks noChangeArrowheads="1"/>
            </p:cNvSpPr>
            <p:nvPr/>
          </p:nvSpPr>
          <p:spPr bwMode="auto">
            <a:xfrm>
              <a:off x="2205038" y="650875"/>
              <a:ext cx="439738" cy="288925"/>
            </a:xfrm>
            <a:prstGeom prst="rect">
              <a:avLst/>
            </a:prstGeom>
            <a:noFill/>
            <a:ln w="9525">
              <a:noFill/>
              <a:miter lim="800000"/>
              <a:headEnd/>
              <a:tailEnd/>
            </a:ln>
            <a:effectLst/>
          </p:spPr>
          <p:txBody>
            <a:bodyPr wrap="none" lIns="77486" tIns="38743" rIns="77486" bIns="38743">
              <a:spAutoFit/>
            </a:bodyPr>
            <a:lstStyle/>
            <a:p>
              <a:pPr defTabSz="774700">
                <a:buClr>
                  <a:srgbClr val="000000"/>
                </a:buClr>
                <a:buSzPct val="100000"/>
                <a:buFont typeface="Arial" charset="0"/>
                <a:buNone/>
              </a:pPr>
              <a:r>
                <a:rPr lang="en-GB" sz="1400">
                  <a:solidFill>
                    <a:srgbClr val="000000"/>
                  </a:solidFill>
                </a:rPr>
                <a:t>3/2</a:t>
              </a:r>
              <a:r>
                <a:rPr lang="en-GB" sz="1400" baseline="30000">
                  <a:solidFill>
                    <a:srgbClr val="000000"/>
                  </a:solidFill>
                </a:rPr>
                <a:t>-</a:t>
              </a:r>
              <a:endParaRPr lang="es-ES" sz="1400" baseline="30000">
                <a:solidFill>
                  <a:srgbClr val="000000"/>
                </a:solidFill>
              </a:endParaRPr>
            </a:p>
          </p:txBody>
        </p:sp>
        <p:sp>
          <p:nvSpPr>
            <p:cNvPr id="54" name="Line 77"/>
            <p:cNvSpPr>
              <a:spLocks noChangeShapeType="1"/>
            </p:cNvSpPr>
            <p:nvPr/>
          </p:nvSpPr>
          <p:spPr bwMode="auto">
            <a:xfrm>
              <a:off x="3492501" y="981075"/>
              <a:ext cx="3527425" cy="3240088"/>
            </a:xfrm>
            <a:prstGeom prst="line">
              <a:avLst/>
            </a:prstGeom>
            <a:noFill/>
            <a:ln w="28575">
              <a:solidFill>
                <a:schemeClr val="tx1"/>
              </a:solidFill>
              <a:round/>
              <a:headEnd/>
              <a:tailEnd type="triangle" w="med" len="med"/>
            </a:ln>
            <a:effectLst/>
          </p:spPr>
          <p:txBody>
            <a:bodyPr/>
            <a:lstStyle/>
            <a:p>
              <a:endParaRPr lang="es-ES"/>
            </a:p>
          </p:txBody>
        </p:sp>
        <p:sp>
          <p:nvSpPr>
            <p:cNvPr id="55" name="Line 82"/>
            <p:cNvSpPr>
              <a:spLocks noChangeShapeType="1"/>
            </p:cNvSpPr>
            <p:nvPr/>
          </p:nvSpPr>
          <p:spPr bwMode="auto">
            <a:xfrm>
              <a:off x="5508626" y="1509713"/>
              <a:ext cx="1150938" cy="0"/>
            </a:xfrm>
            <a:prstGeom prst="line">
              <a:avLst/>
            </a:prstGeom>
            <a:noFill/>
            <a:ln w="57150">
              <a:solidFill>
                <a:schemeClr val="tx1"/>
              </a:solidFill>
              <a:round/>
              <a:headEnd/>
              <a:tailEnd/>
            </a:ln>
            <a:effectLst/>
          </p:spPr>
          <p:txBody>
            <a:bodyPr/>
            <a:lstStyle/>
            <a:p>
              <a:endParaRPr lang="es-ES"/>
            </a:p>
          </p:txBody>
        </p:sp>
        <p:sp>
          <p:nvSpPr>
            <p:cNvPr id="56" name="Text Box 83"/>
            <p:cNvSpPr txBox="1">
              <a:spLocks noChangeArrowheads="1"/>
            </p:cNvSpPr>
            <p:nvPr/>
          </p:nvSpPr>
          <p:spPr bwMode="auto">
            <a:xfrm>
              <a:off x="5795963" y="1549400"/>
              <a:ext cx="642938" cy="366713"/>
            </a:xfrm>
            <a:prstGeom prst="rect">
              <a:avLst/>
            </a:prstGeom>
            <a:noFill/>
            <a:ln w="9525">
              <a:noFill/>
              <a:miter lim="800000"/>
              <a:headEnd/>
              <a:tailEnd/>
            </a:ln>
            <a:effectLst/>
          </p:spPr>
          <p:txBody>
            <a:bodyPr wrap="none">
              <a:spAutoFit/>
            </a:bodyPr>
            <a:lstStyle/>
            <a:p>
              <a:r>
                <a:rPr lang="es-ES" baseline="30000"/>
                <a:t>8</a:t>
              </a:r>
              <a:r>
                <a:rPr lang="es-ES"/>
                <a:t>Li+t</a:t>
              </a:r>
              <a:endParaRPr lang="es-ES" baseline="30000"/>
            </a:p>
          </p:txBody>
        </p:sp>
        <p:sp>
          <p:nvSpPr>
            <p:cNvPr id="57" name="Text Box 84"/>
            <p:cNvSpPr txBox="1">
              <a:spLocks noChangeArrowheads="1"/>
            </p:cNvSpPr>
            <p:nvPr/>
          </p:nvSpPr>
          <p:spPr bwMode="auto">
            <a:xfrm>
              <a:off x="5435601" y="1193800"/>
              <a:ext cx="528638" cy="304800"/>
            </a:xfrm>
            <a:prstGeom prst="rect">
              <a:avLst/>
            </a:prstGeom>
            <a:noFill/>
            <a:ln w="9525">
              <a:noFill/>
              <a:miter lim="800000"/>
              <a:headEnd/>
              <a:tailEnd/>
            </a:ln>
            <a:effectLst/>
          </p:spPr>
          <p:txBody>
            <a:bodyPr wrap="none">
              <a:spAutoFit/>
            </a:bodyPr>
            <a:lstStyle/>
            <a:p>
              <a:r>
                <a:rPr lang="es-ES" sz="1400"/>
                <a:t>15.7</a:t>
              </a:r>
            </a:p>
          </p:txBody>
        </p:sp>
        <p:sp>
          <p:nvSpPr>
            <p:cNvPr id="58" name="Line 85"/>
            <p:cNvSpPr>
              <a:spLocks noChangeShapeType="1"/>
            </p:cNvSpPr>
            <p:nvPr/>
          </p:nvSpPr>
          <p:spPr bwMode="auto">
            <a:xfrm>
              <a:off x="6661151" y="1293813"/>
              <a:ext cx="1150938" cy="0"/>
            </a:xfrm>
            <a:prstGeom prst="line">
              <a:avLst/>
            </a:prstGeom>
            <a:noFill/>
            <a:ln w="57150">
              <a:solidFill>
                <a:schemeClr val="tx1"/>
              </a:solidFill>
              <a:round/>
              <a:headEnd/>
              <a:tailEnd/>
            </a:ln>
            <a:effectLst/>
          </p:spPr>
          <p:txBody>
            <a:bodyPr/>
            <a:lstStyle/>
            <a:p>
              <a:endParaRPr lang="es-ES"/>
            </a:p>
          </p:txBody>
        </p:sp>
        <p:sp>
          <p:nvSpPr>
            <p:cNvPr id="59" name="Text Box 86"/>
            <p:cNvSpPr txBox="1">
              <a:spLocks noChangeArrowheads="1"/>
            </p:cNvSpPr>
            <p:nvPr/>
          </p:nvSpPr>
          <p:spPr bwMode="auto">
            <a:xfrm>
              <a:off x="6948488" y="1333500"/>
              <a:ext cx="706438" cy="366713"/>
            </a:xfrm>
            <a:prstGeom prst="rect">
              <a:avLst/>
            </a:prstGeom>
            <a:noFill/>
            <a:ln w="9525">
              <a:noFill/>
              <a:miter lim="800000"/>
              <a:headEnd/>
              <a:tailEnd/>
            </a:ln>
            <a:effectLst/>
          </p:spPr>
          <p:txBody>
            <a:bodyPr wrap="none">
              <a:spAutoFit/>
            </a:bodyPr>
            <a:lstStyle/>
            <a:p>
              <a:r>
                <a:rPr lang="es-ES" baseline="30000"/>
                <a:t>9</a:t>
              </a:r>
              <a:r>
                <a:rPr lang="es-ES"/>
                <a:t>Li+d</a:t>
              </a:r>
              <a:endParaRPr lang="es-ES" baseline="30000"/>
            </a:p>
          </p:txBody>
        </p:sp>
        <p:sp>
          <p:nvSpPr>
            <p:cNvPr id="60" name="Text Box 87"/>
            <p:cNvSpPr txBox="1">
              <a:spLocks noChangeArrowheads="1"/>
            </p:cNvSpPr>
            <p:nvPr/>
          </p:nvSpPr>
          <p:spPr bwMode="auto">
            <a:xfrm>
              <a:off x="6588126" y="977900"/>
              <a:ext cx="528638" cy="304800"/>
            </a:xfrm>
            <a:prstGeom prst="rect">
              <a:avLst/>
            </a:prstGeom>
            <a:noFill/>
            <a:ln w="9525">
              <a:noFill/>
              <a:miter lim="800000"/>
              <a:headEnd/>
              <a:tailEnd/>
            </a:ln>
            <a:effectLst/>
          </p:spPr>
          <p:txBody>
            <a:bodyPr wrap="none">
              <a:spAutoFit/>
            </a:bodyPr>
            <a:lstStyle/>
            <a:p>
              <a:r>
                <a:rPr lang="es-ES" sz="1400"/>
                <a:t>17.9</a:t>
              </a:r>
            </a:p>
          </p:txBody>
        </p:sp>
        <p:sp>
          <p:nvSpPr>
            <p:cNvPr id="61" name="Line 89"/>
            <p:cNvSpPr>
              <a:spLocks noChangeShapeType="1"/>
            </p:cNvSpPr>
            <p:nvPr/>
          </p:nvSpPr>
          <p:spPr bwMode="auto">
            <a:xfrm>
              <a:off x="3492501" y="965200"/>
              <a:ext cx="1871663" cy="519113"/>
            </a:xfrm>
            <a:prstGeom prst="line">
              <a:avLst/>
            </a:prstGeom>
            <a:noFill/>
            <a:ln w="28575">
              <a:solidFill>
                <a:schemeClr val="tx1"/>
              </a:solidFill>
              <a:round/>
              <a:headEnd/>
              <a:tailEnd type="triangle" w="med" len="med"/>
            </a:ln>
            <a:effectLst/>
          </p:spPr>
          <p:txBody>
            <a:bodyPr/>
            <a:lstStyle/>
            <a:p>
              <a:endParaRPr lang="es-ES"/>
            </a:p>
          </p:txBody>
        </p:sp>
        <p:grpSp>
          <p:nvGrpSpPr>
            <p:cNvPr id="5" name="Group 23"/>
            <p:cNvGrpSpPr>
              <a:grpSpLocks/>
            </p:cNvGrpSpPr>
            <p:nvPr/>
          </p:nvGrpSpPr>
          <p:grpSpPr bwMode="auto">
            <a:xfrm>
              <a:off x="4342756" y="4531329"/>
              <a:ext cx="1294455" cy="680890"/>
              <a:chOff x="1564" y="3304"/>
              <a:chExt cx="976" cy="497"/>
            </a:xfrm>
          </p:grpSpPr>
          <p:sp>
            <p:nvSpPr>
              <p:cNvPr id="64" name="Line 24"/>
              <p:cNvSpPr>
                <a:spLocks noChangeShapeType="1"/>
              </p:cNvSpPr>
              <p:nvPr/>
            </p:nvSpPr>
            <p:spPr bwMode="auto">
              <a:xfrm>
                <a:off x="1564" y="3515"/>
                <a:ext cx="907" cy="1"/>
              </a:xfrm>
              <a:prstGeom prst="line">
                <a:avLst/>
              </a:prstGeom>
              <a:noFill/>
              <a:ln w="76320">
                <a:solidFill>
                  <a:srgbClr val="000000"/>
                </a:solidFill>
                <a:miter lim="800000"/>
                <a:headEnd/>
                <a:tailEnd/>
              </a:ln>
              <a:effectLst/>
            </p:spPr>
            <p:txBody>
              <a:bodyPr/>
              <a:lstStyle/>
              <a:p>
                <a:endParaRPr lang="es-ES"/>
              </a:p>
            </p:txBody>
          </p:sp>
          <p:sp>
            <p:nvSpPr>
              <p:cNvPr id="65" name="Text Box 25"/>
              <p:cNvSpPr txBox="1">
                <a:spLocks noChangeArrowheads="1"/>
              </p:cNvSpPr>
              <p:nvPr/>
            </p:nvSpPr>
            <p:spPr bwMode="auto">
              <a:xfrm>
                <a:off x="2149" y="3304"/>
                <a:ext cx="391" cy="220"/>
              </a:xfrm>
              <a:prstGeom prst="rect">
                <a:avLst/>
              </a:prstGeom>
              <a:noFill/>
              <a:ln w="9525">
                <a:noFill/>
                <a:round/>
                <a:headEnd/>
                <a:tailEnd/>
              </a:ln>
              <a:effectLst/>
            </p:spPr>
            <p:txBody>
              <a:bodyPr wrap="none" lIns="87858" tIns="43929" rIns="87858" bIns="43929">
                <a:spAutoFit/>
              </a:bodyPr>
              <a:lstStyle/>
              <a:p>
                <a:pPr algn="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400" dirty="0">
                    <a:solidFill>
                      <a:srgbClr val="000000"/>
                    </a:solidFill>
                  </a:rPr>
                  <a:t>8.33</a:t>
                </a:r>
              </a:p>
            </p:txBody>
          </p:sp>
          <p:sp>
            <p:nvSpPr>
              <p:cNvPr id="67" name="Text Box 27"/>
              <p:cNvSpPr txBox="1">
                <a:spLocks noChangeArrowheads="1"/>
              </p:cNvSpPr>
              <p:nvPr/>
            </p:nvSpPr>
            <p:spPr bwMode="auto">
              <a:xfrm>
                <a:off x="1720" y="3551"/>
                <a:ext cx="571" cy="250"/>
              </a:xfrm>
              <a:prstGeom prst="rect">
                <a:avLst/>
              </a:prstGeom>
              <a:noFill/>
              <a:ln w="9525">
                <a:noFill/>
                <a:round/>
                <a:headEnd/>
                <a:tailEnd/>
              </a:ln>
              <a:effectLst/>
            </p:spPr>
            <p:txBody>
              <a:bodyPr wrap="none" lIns="76266" tIns="39658" rIns="76266" bIns="39658">
                <a:spAutoFit/>
              </a:bodyPr>
              <a:lstStyle/>
              <a:p>
                <a:pPr defTabSz="387350">
                  <a:buClr>
                    <a:srgbClr val="000000"/>
                  </a:buClr>
                  <a:buSzPct val="100000"/>
                  <a:buFont typeface="Arial" charset="0"/>
                  <a:buNone/>
                  <a:tabLst>
                    <a:tab pos="0" algn="l"/>
                    <a:tab pos="774700" algn="l"/>
                    <a:tab pos="1549400" algn="l"/>
                    <a:tab pos="2324100" algn="l"/>
                    <a:tab pos="3098800" algn="l"/>
                    <a:tab pos="3875088" algn="l"/>
                    <a:tab pos="4649788" algn="l"/>
                    <a:tab pos="5424488" algn="l"/>
                    <a:tab pos="6199188" algn="l"/>
                    <a:tab pos="6973888" algn="l"/>
                    <a:tab pos="7748588" algn="l"/>
                    <a:tab pos="8523288" algn="l"/>
                  </a:tabLst>
                </a:pPr>
                <a:r>
                  <a:rPr lang="en-GB" sz="1700" baseline="30000">
                    <a:solidFill>
                      <a:srgbClr val="000000"/>
                    </a:solidFill>
                  </a:rPr>
                  <a:t>7</a:t>
                </a:r>
                <a:r>
                  <a:rPr lang="en-GB" sz="1700">
                    <a:solidFill>
                      <a:srgbClr val="000000"/>
                    </a:solidFill>
                  </a:rPr>
                  <a:t>He+</a:t>
                </a:r>
                <a:r>
                  <a:rPr lang="en-GB" sz="1700">
                    <a:solidFill>
                      <a:srgbClr val="000000"/>
                    </a:solidFill>
                    <a:latin typeface="Symbol" pitchFamily="18" charset="2"/>
                  </a:rPr>
                  <a:t></a:t>
                </a:r>
              </a:p>
            </p:txBody>
          </p:sp>
        </p:grpSp>
        <p:sp>
          <p:nvSpPr>
            <p:cNvPr id="63" name="Freeform 62"/>
            <p:cNvSpPr/>
            <p:nvPr/>
          </p:nvSpPr>
          <p:spPr>
            <a:xfrm>
              <a:off x="3512457" y="416076"/>
              <a:ext cx="3091543" cy="730553"/>
            </a:xfrm>
            <a:custGeom>
              <a:avLst/>
              <a:gdLst>
                <a:gd name="connsiteX0" fmla="*/ 0 w 3091543"/>
                <a:gd name="connsiteY0" fmla="*/ 527353 h 730553"/>
                <a:gd name="connsiteX1" fmla="*/ 1422400 w 3091543"/>
                <a:gd name="connsiteY1" fmla="*/ 33867 h 730553"/>
                <a:gd name="connsiteX2" fmla="*/ 3091543 w 3091543"/>
                <a:gd name="connsiteY2" fmla="*/ 730553 h 730553"/>
              </a:gdLst>
              <a:ahLst/>
              <a:cxnLst>
                <a:cxn ang="0">
                  <a:pos x="connsiteX0" y="connsiteY0"/>
                </a:cxn>
                <a:cxn ang="0">
                  <a:pos x="connsiteX1" y="connsiteY1"/>
                </a:cxn>
                <a:cxn ang="0">
                  <a:pos x="connsiteX2" y="connsiteY2"/>
                </a:cxn>
              </a:cxnLst>
              <a:rect l="l" t="t" r="r" b="b"/>
              <a:pathLst>
                <a:path w="3091543" h="730553">
                  <a:moveTo>
                    <a:pt x="0" y="527353"/>
                  </a:moveTo>
                  <a:cubicBezTo>
                    <a:pt x="453571" y="263676"/>
                    <a:pt x="907143" y="0"/>
                    <a:pt x="1422400" y="33867"/>
                  </a:cubicBezTo>
                  <a:cubicBezTo>
                    <a:pt x="1937657" y="67734"/>
                    <a:pt x="2514600" y="399143"/>
                    <a:pt x="3091543" y="730553"/>
                  </a:cubicBezTo>
                </a:path>
              </a:pathLst>
            </a:custGeom>
            <a:noFill/>
            <a:ln w="28575">
              <a:solidFill>
                <a:schemeClr val="tx1"/>
              </a:solidFill>
              <a:prstDash val="dash"/>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grpSp>
      <p:sp>
        <p:nvSpPr>
          <p:cNvPr id="10242" name="Rectangle 2"/>
          <p:cNvSpPr>
            <a:spLocks noGrp="1" noChangeArrowheads="1"/>
          </p:cNvSpPr>
          <p:nvPr>
            <p:ph type="title"/>
          </p:nvPr>
        </p:nvSpPr>
        <p:spPr>
          <a:xfrm>
            <a:off x="609600" y="-152400"/>
            <a:ext cx="8229600" cy="1143000"/>
          </a:xfrm>
        </p:spPr>
        <p:txBody>
          <a:bodyPr/>
          <a:lstStyle/>
          <a:p>
            <a:pPr eaLnBrk="1" hangingPunct="1"/>
            <a:r>
              <a:rPr lang="es-ES" sz="3200" baseline="30000" dirty="0" smtClean="0"/>
              <a:t>11</a:t>
            </a:r>
            <a:r>
              <a:rPr lang="es-ES" sz="3200" dirty="0" smtClean="0"/>
              <a:t>Li </a:t>
            </a:r>
            <a:r>
              <a:rPr lang="es-ES" sz="3200" dirty="0" smtClean="0">
                <a:sym typeface="Symbol"/>
              </a:rPr>
              <a:t>-</a:t>
            </a:r>
            <a:r>
              <a:rPr lang="es-ES" sz="3200" dirty="0" err="1" smtClean="0">
                <a:sym typeface="Symbol"/>
              </a:rPr>
              <a:t>delayed</a:t>
            </a:r>
            <a:r>
              <a:rPr lang="es-ES" sz="3200" dirty="0" smtClean="0"/>
              <a:t> </a:t>
            </a:r>
            <a:r>
              <a:rPr lang="es-ES" sz="3200" dirty="0" err="1" smtClean="0"/>
              <a:t>charged</a:t>
            </a:r>
            <a:r>
              <a:rPr lang="es-ES" sz="3200" dirty="0" smtClean="0"/>
              <a:t> </a:t>
            </a:r>
            <a:r>
              <a:rPr lang="es-ES" sz="3200" dirty="0" err="1" smtClean="0"/>
              <a:t>particle</a:t>
            </a:r>
            <a:r>
              <a:rPr lang="es-ES" sz="3200" dirty="0" smtClean="0"/>
              <a:t> </a:t>
            </a:r>
            <a:r>
              <a:rPr lang="es-ES" sz="3200" dirty="0" err="1" smtClean="0"/>
              <a:t>emission</a:t>
            </a:r>
            <a:endParaRPr lang="es-ES" sz="3200" dirty="0" smtClean="0"/>
          </a:p>
        </p:txBody>
      </p:sp>
      <p:sp>
        <p:nvSpPr>
          <p:cNvPr id="53258" name="Line 10"/>
          <p:cNvSpPr>
            <a:spLocks noChangeShapeType="1"/>
          </p:cNvSpPr>
          <p:nvPr/>
        </p:nvSpPr>
        <p:spPr bwMode="auto">
          <a:xfrm>
            <a:off x="1500166" y="1930041"/>
            <a:ext cx="0" cy="1872000"/>
          </a:xfrm>
          <a:prstGeom prst="line">
            <a:avLst/>
          </a:prstGeom>
          <a:noFill/>
          <a:ln w="38100">
            <a:solidFill>
              <a:srgbClr val="FF0000"/>
            </a:solidFill>
            <a:round/>
            <a:headEnd type="arrow" w="lg" len="sm"/>
            <a:tailEnd type="arrow" w="lg" len="sm"/>
          </a:ln>
        </p:spPr>
        <p:txBody>
          <a:bodyPr/>
          <a:lstStyle/>
          <a:p>
            <a:endParaRPr lang="es-ES"/>
          </a:p>
        </p:txBody>
      </p:sp>
      <p:sp>
        <p:nvSpPr>
          <p:cNvPr id="115" name="TextBox 114"/>
          <p:cNvSpPr txBox="1"/>
          <p:nvPr/>
        </p:nvSpPr>
        <p:spPr>
          <a:xfrm>
            <a:off x="1438254" y="2285992"/>
            <a:ext cx="498767" cy="307777"/>
          </a:xfrm>
          <a:prstGeom prst="rect">
            <a:avLst/>
          </a:prstGeom>
          <a:noFill/>
        </p:spPr>
        <p:txBody>
          <a:bodyPr wrap="none" rtlCol="0">
            <a:spAutoFit/>
          </a:bodyPr>
          <a:lstStyle/>
          <a:p>
            <a:r>
              <a:rPr lang="es-ES" sz="1400" b="1" baseline="0" dirty="0" smtClean="0">
                <a:solidFill>
                  <a:srgbClr val="FF0000"/>
                </a:solidFill>
                <a:latin typeface="+mn-lt"/>
              </a:rPr>
              <a:t>1/2</a:t>
            </a:r>
            <a:r>
              <a:rPr lang="es-ES" sz="1400" b="1" dirty="0" smtClean="0">
                <a:solidFill>
                  <a:srgbClr val="FF0000"/>
                </a:solidFill>
                <a:latin typeface="+mn-lt"/>
              </a:rPr>
              <a:t>-</a:t>
            </a:r>
            <a:endParaRPr lang="es-ES" sz="1400" b="1" dirty="0">
              <a:solidFill>
                <a:srgbClr val="FF0000"/>
              </a:solidFill>
              <a:latin typeface="+mn-lt"/>
            </a:endParaRPr>
          </a:p>
        </p:txBody>
      </p:sp>
      <p:sp>
        <p:nvSpPr>
          <p:cNvPr id="117" name="TextBox 116"/>
          <p:cNvSpPr txBox="1"/>
          <p:nvPr/>
        </p:nvSpPr>
        <p:spPr>
          <a:xfrm>
            <a:off x="1438254" y="2678901"/>
            <a:ext cx="498767" cy="307777"/>
          </a:xfrm>
          <a:prstGeom prst="rect">
            <a:avLst/>
          </a:prstGeom>
          <a:noFill/>
        </p:spPr>
        <p:txBody>
          <a:bodyPr wrap="none" rtlCol="0">
            <a:spAutoFit/>
          </a:bodyPr>
          <a:lstStyle/>
          <a:p>
            <a:r>
              <a:rPr lang="es-ES" sz="1400" b="1" baseline="0" dirty="0" smtClean="0">
                <a:solidFill>
                  <a:srgbClr val="FF0000"/>
                </a:solidFill>
                <a:latin typeface="+mn-lt"/>
              </a:rPr>
              <a:t>3/2</a:t>
            </a:r>
            <a:r>
              <a:rPr lang="es-ES" sz="1400" b="1" dirty="0" smtClean="0">
                <a:solidFill>
                  <a:srgbClr val="FF0000"/>
                </a:solidFill>
                <a:latin typeface="+mn-lt"/>
              </a:rPr>
              <a:t>-</a:t>
            </a:r>
            <a:endParaRPr lang="es-ES" sz="1400" b="1" dirty="0">
              <a:solidFill>
                <a:srgbClr val="FF0000"/>
              </a:solidFill>
              <a:latin typeface="+mn-lt"/>
            </a:endParaRPr>
          </a:p>
        </p:txBody>
      </p:sp>
      <p:sp>
        <p:nvSpPr>
          <p:cNvPr id="118" name="TextBox 117"/>
          <p:cNvSpPr txBox="1"/>
          <p:nvPr/>
        </p:nvSpPr>
        <p:spPr>
          <a:xfrm>
            <a:off x="1438254" y="3071810"/>
            <a:ext cx="498767" cy="307777"/>
          </a:xfrm>
          <a:prstGeom prst="rect">
            <a:avLst/>
          </a:prstGeom>
          <a:noFill/>
        </p:spPr>
        <p:txBody>
          <a:bodyPr wrap="none" rtlCol="0">
            <a:spAutoFit/>
          </a:bodyPr>
          <a:lstStyle/>
          <a:p>
            <a:r>
              <a:rPr lang="es-ES" sz="1400" b="1" baseline="0" dirty="0" smtClean="0">
                <a:solidFill>
                  <a:srgbClr val="FF0000"/>
                </a:solidFill>
                <a:latin typeface="+mn-lt"/>
              </a:rPr>
              <a:t>5/2</a:t>
            </a:r>
            <a:r>
              <a:rPr lang="es-ES" sz="1400" b="1" dirty="0" smtClean="0">
                <a:solidFill>
                  <a:srgbClr val="FF0000"/>
                </a:solidFill>
                <a:latin typeface="+mn-lt"/>
              </a:rPr>
              <a:t>-</a:t>
            </a:r>
            <a:endParaRPr lang="es-ES" sz="1400" b="1" dirty="0">
              <a:solidFill>
                <a:srgbClr val="FF0000"/>
              </a:solidFill>
              <a:latin typeface="+mn-lt"/>
            </a:endParaRPr>
          </a:p>
        </p:txBody>
      </p:sp>
      <p:pic>
        <p:nvPicPr>
          <p:cNvPr id="76" name="Picture 6" descr="11Li_brit"/>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0" y="919480"/>
            <a:ext cx="1976120" cy="1976120"/>
          </a:xfrm>
          <a:prstGeom prst="rect">
            <a:avLst/>
          </a:prstGeom>
          <a:noFill/>
          <a:ln w="9525">
            <a:noFill/>
            <a:miter lim="800000"/>
            <a:headEnd/>
            <a:tailEnd/>
          </a:ln>
        </p:spPr>
      </p:pic>
      <p:sp>
        <p:nvSpPr>
          <p:cNvPr id="80" name="Text Box 59"/>
          <p:cNvSpPr txBox="1">
            <a:spLocks noChangeArrowheads="1"/>
          </p:cNvSpPr>
          <p:nvPr/>
        </p:nvSpPr>
        <p:spPr bwMode="auto">
          <a:xfrm>
            <a:off x="4981575" y="5638800"/>
            <a:ext cx="3386163" cy="307777"/>
          </a:xfrm>
          <a:prstGeom prst="rect">
            <a:avLst/>
          </a:prstGeom>
          <a:noFill/>
          <a:ln w="9525">
            <a:noFill/>
            <a:miter lim="800000"/>
            <a:headEnd/>
            <a:tailEnd/>
          </a:ln>
          <a:effectLst/>
        </p:spPr>
        <p:txBody>
          <a:bodyPr wrap="none">
            <a:prstTxWarp prst="textNoShape">
              <a:avLst/>
            </a:prstTxWarp>
            <a:spAutoFit/>
          </a:bodyPr>
          <a:lstStyle/>
          <a:p>
            <a:r>
              <a:rPr lang="en-US" sz="1400" dirty="0" smtClean="0"/>
              <a:t>M. </a:t>
            </a:r>
            <a:r>
              <a:rPr lang="en-US" sz="1400" dirty="0" err="1" smtClean="0"/>
              <a:t>Madurga</a:t>
            </a:r>
            <a:r>
              <a:rPr lang="en-US" sz="1400" dirty="0" smtClean="0"/>
              <a:t> </a:t>
            </a:r>
            <a:r>
              <a:rPr lang="en-US" sz="1400" i="1" dirty="0" smtClean="0"/>
              <a:t>et </a:t>
            </a:r>
            <a:r>
              <a:rPr lang="en-US" sz="1400" i="1" dirty="0"/>
              <a:t>al.</a:t>
            </a:r>
            <a:r>
              <a:rPr lang="en-US" sz="1400" dirty="0"/>
              <a:t> </a:t>
            </a:r>
            <a:r>
              <a:rPr lang="en-US" sz="1400" dirty="0" err="1"/>
              <a:t>Nucl</a:t>
            </a:r>
            <a:r>
              <a:rPr lang="en-US" sz="1400" dirty="0"/>
              <a:t>. phys. </a:t>
            </a:r>
            <a:r>
              <a:rPr lang="en-US" sz="1400" b="1" dirty="0" smtClean="0"/>
              <a:t>A810</a:t>
            </a:r>
            <a:r>
              <a:rPr lang="en-US" sz="1400" dirty="0" smtClean="0"/>
              <a:t> </a:t>
            </a:r>
            <a:r>
              <a:rPr lang="en-US" sz="1400" dirty="0"/>
              <a:t>(</a:t>
            </a:r>
            <a:r>
              <a:rPr lang="en-US" sz="1400" dirty="0" smtClean="0"/>
              <a:t>2008) 1</a:t>
            </a:r>
            <a:endParaRPr lang="en-US" sz="1400" b="1" dirty="0"/>
          </a:p>
        </p:txBody>
      </p:sp>
      <p:sp>
        <p:nvSpPr>
          <p:cNvPr id="81" name="Text Box 59"/>
          <p:cNvSpPr txBox="1">
            <a:spLocks noChangeArrowheads="1"/>
          </p:cNvSpPr>
          <p:nvPr/>
        </p:nvSpPr>
        <p:spPr bwMode="auto">
          <a:xfrm>
            <a:off x="4996948" y="6016823"/>
            <a:ext cx="3613652" cy="307777"/>
          </a:xfrm>
          <a:prstGeom prst="rect">
            <a:avLst/>
          </a:prstGeom>
          <a:noFill/>
          <a:ln w="9525">
            <a:noFill/>
            <a:miter lim="800000"/>
            <a:headEnd/>
            <a:tailEnd/>
          </a:ln>
          <a:effectLst/>
        </p:spPr>
        <p:txBody>
          <a:bodyPr wrap="none">
            <a:prstTxWarp prst="textNoShape">
              <a:avLst/>
            </a:prstTxWarp>
            <a:spAutoFit/>
          </a:bodyPr>
          <a:lstStyle/>
          <a:p>
            <a:r>
              <a:rPr lang="en-US" sz="1400" dirty="0" smtClean="0"/>
              <a:t>M. </a:t>
            </a:r>
            <a:r>
              <a:rPr lang="en-US" sz="1400" dirty="0" err="1" smtClean="0"/>
              <a:t>Madurga</a:t>
            </a:r>
            <a:r>
              <a:rPr lang="en-US" sz="1400" dirty="0" smtClean="0"/>
              <a:t> </a:t>
            </a:r>
            <a:r>
              <a:rPr lang="en-US" sz="1400" i="1" dirty="0" smtClean="0"/>
              <a:t>et </a:t>
            </a:r>
            <a:r>
              <a:rPr lang="en-US" sz="1400" i="1" dirty="0"/>
              <a:t>al.</a:t>
            </a:r>
            <a:r>
              <a:rPr lang="en-US" sz="1400" dirty="0" smtClean="0"/>
              <a:t> Phys</a:t>
            </a:r>
            <a:r>
              <a:rPr lang="en-US" sz="1400" dirty="0"/>
              <a:t>.</a:t>
            </a:r>
            <a:r>
              <a:rPr lang="en-US" sz="1400" dirty="0" smtClean="0"/>
              <a:t> </a:t>
            </a:r>
            <a:r>
              <a:rPr lang="en-US" sz="1400" dirty="0" err="1" smtClean="0"/>
              <a:t>Lett</a:t>
            </a:r>
            <a:r>
              <a:rPr lang="en-US" sz="1400" dirty="0" smtClean="0"/>
              <a:t>. </a:t>
            </a:r>
            <a:r>
              <a:rPr lang="en-US" sz="1400" b="1" dirty="0" smtClean="0"/>
              <a:t>B</a:t>
            </a:r>
            <a:r>
              <a:rPr lang="en-US" sz="1400" dirty="0" smtClean="0"/>
              <a:t> </a:t>
            </a:r>
            <a:r>
              <a:rPr lang="en-US" sz="1400" dirty="0"/>
              <a:t>(</a:t>
            </a:r>
            <a:r>
              <a:rPr lang="en-US" sz="1400" dirty="0" smtClean="0"/>
              <a:t>2009), In press</a:t>
            </a:r>
            <a:endParaRPr lang="en-US" sz="1400" b="1" dirty="0"/>
          </a:p>
        </p:txBody>
      </p:sp>
      <p:sp>
        <p:nvSpPr>
          <p:cNvPr id="62" name="TextBox 61"/>
          <p:cNvSpPr txBox="1"/>
          <p:nvPr/>
        </p:nvSpPr>
        <p:spPr>
          <a:xfrm>
            <a:off x="76200" y="392668"/>
            <a:ext cx="699869" cy="369332"/>
          </a:xfrm>
          <a:prstGeom prst="rect">
            <a:avLst/>
          </a:prstGeom>
          <a:noFill/>
        </p:spPr>
        <p:txBody>
          <a:bodyPr wrap="none" rtlCol="0">
            <a:spAutoFit/>
          </a:bodyPr>
          <a:lstStyle/>
          <a:p>
            <a:r>
              <a:rPr lang="en-US" dirty="0" smtClean="0"/>
              <a:t>IS417</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5" name="Picture 44" descr="bbfynbo.jpg"/>
          <p:cNvPicPr>
            <a:picLocks noChangeAspect="1"/>
          </p:cNvPicPr>
          <p:nvPr/>
        </p:nvPicPr>
        <p:blipFill>
          <a:blip r:embed="rId3"/>
          <a:stretch>
            <a:fillRect/>
          </a:stretch>
        </p:blipFill>
        <p:spPr>
          <a:xfrm>
            <a:off x="71438" y="1285860"/>
            <a:ext cx="4929190" cy="5214926"/>
          </a:xfrm>
          <a:prstGeom prst="rect">
            <a:avLst/>
          </a:prstGeom>
        </p:spPr>
      </p:pic>
      <p:sp>
        <p:nvSpPr>
          <p:cNvPr id="2053" name="Rectangle 2"/>
          <p:cNvSpPr>
            <a:spLocks noGrp="1" noChangeArrowheads="1"/>
          </p:cNvSpPr>
          <p:nvPr>
            <p:ph type="title"/>
          </p:nvPr>
        </p:nvSpPr>
        <p:spPr>
          <a:xfrm>
            <a:off x="381000" y="228599"/>
            <a:ext cx="8229600" cy="1143001"/>
          </a:xfrm>
        </p:spPr>
        <p:txBody>
          <a:bodyPr/>
          <a:lstStyle/>
          <a:p>
            <a:pPr eaLnBrk="1" hangingPunct="1"/>
            <a:r>
              <a:rPr lang="en-US" sz="3200" dirty="0" smtClean="0"/>
              <a:t>Identification of the </a:t>
            </a:r>
            <a:r>
              <a:rPr lang="es-ES" sz="3200" baseline="30000" dirty="0" smtClean="0"/>
              <a:t>11</a:t>
            </a:r>
            <a:r>
              <a:rPr lang="es-ES" sz="3200" dirty="0" smtClean="0"/>
              <a:t>Be</a:t>
            </a:r>
            <a:r>
              <a:rPr lang="es-ES" sz="3200" dirty="0" smtClean="0">
                <a:sym typeface="Wingdings" pitchFamily="2" charset="2"/>
              </a:rPr>
              <a:t></a:t>
            </a:r>
            <a:r>
              <a:rPr lang="es-ES" sz="3200" dirty="0" smtClean="0">
                <a:sym typeface="Symbol"/>
              </a:rPr>
              <a:t>+</a:t>
            </a:r>
            <a:r>
              <a:rPr lang="es-ES" sz="3200" baseline="30000" dirty="0" smtClean="0">
                <a:sym typeface="Symbol"/>
              </a:rPr>
              <a:t>7</a:t>
            </a:r>
            <a:r>
              <a:rPr lang="es-ES" sz="3200" dirty="0" smtClean="0">
                <a:sym typeface="Symbol"/>
              </a:rPr>
              <a:t>He</a:t>
            </a:r>
            <a:r>
              <a:rPr lang="es-ES" sz="3200" dirty="0" smtClean="0">
                <a:sym typeface="Wingdings" pitchFamily="2" charset="2"/>
              </a:rPr>
              <a:t></a:t>
            </a:r>
            <a:r>
              <a:rPr lang="es-ES" sz="3200" dirty="0" smtClean="0">
                <a:sym typeface="Symbol"/>
              </a:rPr>
              <a:t>+</a:t>
            </a:r>
            <a:r>
              <a:rPr lang="es-ES" sz="3200" baseline="30000" dirty="0" smtClean="0">
                <a:sym typeface="Symbol"/>
              </a:rPr>
              <a:t>6</a:t>
            </a:r>
            <a:r>
              <a:rPr lang="es-ES" sz="3200" dirty="0" smtClean="0">
                <a:sym typeface="Symbol"/>
              </a:rPr>
              <a:t>He+n </a:t>
            </a:r>
            <a:r>
              <a:rPr lang="es-ES" sz="3200" dirty="0" err="1" smtClean="0">
                <a:sym typeface="Symbol"/>
              </a:rPr>
              <a:t>channel</a:t>
            </a:r>
            <a:r>
              <a:rPr lang="es-ES" sz="3200" dirty="0" smtClean="0">
                <a:sym typeface="Symbol"/>
              </a:rPr>
              <a:t>.</a:t>
            </a:r>
            <a:endParaRPr lang="en-US" sz="3200" dirty="0" smtClean="0"/>
          </a:p>
        </p:txBody>
      </p:sp>
      <p:sp>
        <p:nvSpPr>
          <p:cNvPr id="2054" name="Text Box 4"/>
          <p:cNvSpPr txBox="1">
            <a:spLocks noChangeArrowheads="1"/>
          </p:cNvSpPr>
          <p:nvPr/>
        </p:nvSpPr>
        <p:spPr bwMode="auto">
          <a:xfrm>
            <a:off x="4572000" y="2149495"/>
            <a:ext cx="4786314" cy="1508105"/>
          </a:xfrm>
          <a:prstGeom prst="rect">
            <a:avLst/>
          </a:prstGeom>
          <a:noFill/>
          <a:ln w="9525" algn="ctr">
            <a:noFill/>
            <a:miter lim="800000"/>
            <a:headEnd/>
            <a:tailEnd/>
          </a:ln>
        </p:spPr>
        <p:txBody>
          <a:bodyPr wrap="square">
            <a:spAutoFit/>
          </a:bodyPr>
          <a:lstStyle/>
          <a:p>
            <a:pPr>
              <a:lnSpc>
                <a:spcPct val="200000"/>
              </a:lnSpc>
              <a:buFont typeface="Arial"/>
              <a:buChar char="•"/>
            </a:pPr>
            <a:r>
              <a:rPr lang="en-US" sz="2400" baseline="0" dirty="0">
                <a:latin typeface="Arial"/>
                <a:cs typeface="Arial"/>
              </a:rPr>
              <a:t>Sequential 3-body break-up</a:t>
            </a:r>
          </a:p>
          <a:p>
            <a:endParaRPr lang="en-US" sz="2400" baseline="0" dirty="0"/>
          </a:p>
        </p:txBody>
      </p:sp>
      <p:grpSp>
        <p:nvGrpSpPr>
          <p:cNvPr id="2" name="Group 39"/>
          <p:cNvGrpSpPr>
            <a:grpSpLocks/>
          </p:cNvGrpSpPr>
          <p:nvPr/>
        </p:nvGrpSpPr>
        <p:grpSpPr bwMode="auto">
          <a:xfrm>
            <a:off x="4787900" y="4848227"/>
            <a:ext cx="3690938" cy="1389063"/>
            <a:chOff x="3107" y="3013"/>
            <a:chExt cx="2325" cy="875"/>
          </a:xfrm>
        </p:grpSpPr>
        <p:sp>
          <p:nvSpPr>
            <p:cNvPr id="2082" name="Line 17"/>
            <p:cNvSpPr>
              <a:spLocks noChangeShapeType="1"/>
            </p:cNvSpPr>
            <p:nvPr/>
          </p:nvSpPr>
          <p:spPr bwMode="auto">
            <a:xfrm>
              <a:off x="3107" y="3018"/>
              <a:ext cx="615" cy="0"/>
            </a:xfrm>
            <a:prstGeom prst="line">
              <a:avLst/>
            </a:prstGeom>
            <a:noFill/>
            <a:ln w="57150">
              <a:solidFill>
                <a:schemeClr val="tx1"/>
              </a:solidFill>
              <a:round/>
              <a:headEnd/>
              <a:tailEnd/>
            </a:ln>
          </p:spPr>
          <p:txBody>
            <a:bodyPr/>
            <a:lstStyle/>
            <a:p>
              <a:endParaRPr lang="es-ES"/>
            </a:p>
          </p:txBody>
        </p:sp>
        <p:sp>
          <p:nvSpPr>
            <p:cNvPr id="2083" name="Line 18"/>
            <p:cNvSpPr>
              <a:spLocks noChangeShapeType="1"/>
            </p:cNvSpPr>
            <p:nvPr/>
          </p:nvSpPr>
          <p:spPr bwMode="auto">
            <a:xfrm>
              <a:off x="3722" y="3018"/>
              <a:ext cx="141" cy="476"/>
            </a:xfrm>
            <a:prstGeom prst="line">
              <a:avLst/>
            </a:prstGeom>
            <a:noFill/>
            <a:ln w="28575">
              <a:solidFill>
                <a:schemeClr val="tx1"/>
              </a:solidFill>
              <a:round/>
              <a:headEnd/>
              <a:tailEnd type="triangle" w="med" len="med"/>
            </a:ln>
          </p:spPr>
          <p:txBody>
            <a:bodyPr/>
            <a:lstStyle/>
            <a:p>
              <a:endParaRPr lang="es-ES"/>
            </a:p>
          </p:txBody>
        </p:sp>
        <p:sp>
          <p:nvSpPr>
            <p:cNvPr id="2084" name="Line 19"/>
            <p:cNvSpPr>
              <a:spLocks noChangeShapeType="1"/>
            </p:cNvSpPr>
            <p:nvPr/>
          </p:nvSpPr>
          <p:spPr bwMode="auto">
            <a:xfrm>
              <a:off x="3863" y="3494"/>
              <a:ext cx="615" cy="0"/>
            </a:xfrm>
            <a:prstGeom prst="line">
              <a:avLst/>
            </a:prstGeom>
            <a:noFill/>
            <a:ln w="57150">
              <a:solidFill>
                <a:schemeClr val="tx1"/>
              </a:solidFill>
              <a:round/>
              <a:headEnd/>
              <a:tailEnd/>
            </a:ln>
          </p:spPr>
          <p:txBody>
            <a:bodyPr/>
            <a:lstStyle/>
            <a:p>
              <a:endParaRPr lang="es-ES"/>
            </a:p>
          </p:txBody>
        </p:sp>
        <p:sp>
          <p:nvSpPr>
            <p:cNvPr id="2085" name="Line 20"/>
            <p:cNvSpPr>
              <a:spLocks noChangeShapeType="1"/>
            </p:cNvSpPr>
            <p:nvPr/>
          </p:nvSpPr>
          <p:spPr bwMode="auto">
            <a:xfrm>
              <a:off x="4761" y="3637"/>
              <a:ext cx="615" cy="0"/>
            </a:xfrm>
            <a:prstGeom prst="line">
              <a:avLst/>
            </a:prstGeom>
            <a:noFill/>
            <a:ln w="57150">
              <a:solidFill>
                <a:schemeClr val="tx1"/>
              </a:solidFill>
              <a:round/>
              <a:headEnd/>
              <a:tailEnd/>
            </a:ln>
          </p:spPr>
          <p:txBody>
            <a:bodyPr/>
            <a:lstStyle/>
            <a:p>
              <a:endParaRPr lang="es-ES"/>
            </a:p>
          </p:txBody>
        </p:sp>
        <p:sp>
          <p:nvSpPr>
            <p:cNvPr id="2086" name="Line 21"/>
            <p:cNvSpPr>
              <a:spLocks noChangeShapeType="1"/>
            </p:cNvSpPr>
            <p:nvPr/>
          </p:nvSpPr>
          <p:spPr bwMode="auto">
            <a:xfrm>
              <a:off x="4478" y="3494"/>
              <a:ext cx="283" cy="143"/>
            </a:xfrm>
            <a:prstGeom prst="line">
              <a:avLst/>
            </a:prstGeom>
            <a:noFill/>
            <a:ln w="28575">
              <a:solidFill>
                <a:schemeClr val="tx1"/>
              </a:solidFill>
              <a:round/>
              <a:headEnd/>
              <a:tailEnd type="triangle" w="med" len="med"/>
            </a:ln>
          </p:spPr>
          <p:txBody>
            <a:bodyPr/>
            <a:lstStyle/>
            <a:p>
              <a:endParaRPr lang="es-ES"/>
            </a:p>
          </p:txBody>
        </p:sp>
        <p:sp>
          <p:nvSpPr>
            <p:cNvPr id="2087" name="Text Box 22"/>
            <p:cNvSpPr txBox="1">
              <a:spLocks noChangeArrowheads="1"/>
            </p:cNvSpPr>
            <p:nvPr/>
          </p:nvSpPr>
          <p:spPr bwMode="auto">
            <a:xfrm>
              <a:off x="3174" y="3031"/>
              <a:ext cx="435" cy="231"/>
            </a:xfrm>
            <a:prstGeom prst="rect">
              <a:avLst/>
            </a:prstGeom>
            <a:noFill/>
            <a:ln w="9525" algn="ctr">
              <a:noFill/>
              <a:miter lim="800000"/>
              <a:headEnd/>
              <a:tailEnd/>
            </a:ln>
          </p:spPr>
          <p:txBody>
            <a:bodyPr wrap="none">
              <a:spAutoFit/>
            </a:bodyPr>
            <a:lstStyle/>
            <a:p>
              <a:r>
                <a:rPr lang="es-ES" baseline="0"/>
                <a:t>E</a:t>
              </a:r>
              <a:r>
                <a:rPr lang="es-ES" baseline="-25000"/>
                <a:t>11Be</a:t>
              </a:r>
              <a:endParaRPr lang="es-ES" baseline="0"/>
            </a:p>
          </p:txBody>
        </p:sp>
        <p:sp>
          <p:nvSpPr>
            <p:cNvPr id="2088" name="Text Box 23"/>
            <p:cNvSpPr txBox="1">
              <a:spLocks noChangeArrowheads="1"/>
            </p:cNvSpPr>
            <p:nvPr/>
          </p:nvSpPr>
          <p:spPr bwMode="auto">
            <a:xfrm>
              <a:off x="4053" y="3543"/>
              <a:ext cx="243" cy="231"/>
            </a:xfrm>
            <a:prstGeom prst="rect">
              <a:avLst/>
            </a:prstGeom>
            <a:noFill/>
            <a:ln w="9525" algn="ctr">
              <a:noFill/>
              <a:miter lim="800000"/>
              <a:headEnd/>
              <a:tailEnd/>
            </a:ln>
          </p:spPr>
          <p:txBody>
            <a:bodyPr wrap="none">
              <a:spAutoFit/>
            </a:bodyPr>
            <a:lstStyle/>
            <a:p>
              <a:r>
                <a:rPr lang="es-ES" baseline="0"/>
                <a:t>E’</a:t>
              </a:r>
            </a:p>
          </p:txBody>
        </p:sp>
        <p:sp>
          <p:nvSpPr>
            <p:cNvPr id="2089" name="Text Box 24"/>
            <p:cNvSpPr txBox="1">
              <a:spLocks noChangeArrowheads="1"/>
            </p:cNvSpPr>
            <p:nvPr/>
          </p:nvSpPr>
          <p:spPr bwMode="auto">
            <a:xfrm>
              <a:off x="4740" y="3657"/>
              <a:ext cx="692" cy="231"/>
            </a:xfrm>
            <a:prstGeom prst="rect">
              <a:avLst/>
            </a:prstGeom>
            <a:noFill/>
            <a:ln w="9525" algn="ctr">
              <a:noFill/>
              <a:miter lim="800000"/>
              <a:headEnd/>
              <a:tailEnd/>
            </a:ln>
          </p:spPr>
          <p:txBody>
            <a:bodyPr wrap="none">
              <a:spAutoFit/>
            </a:bodyPr>
            <a:lstStyle/>
            <a:p>
              <a:r>
                <a:rPr lang="es-ES"/>
                <a:t>6</a:t>
              </a:r>
              <a:r>
                <a:rPr lang="es-ES" baseline="0"/>
                <a:t>He++n</a:t>
              </a:r>
            </a:p>
          </p:txBody>
        </p:sp>
        <p:sp>
          <p:nvSpPr>
            <p:cNvPr id="2090" name="Text Box 25"/>
            <p:cNvSpPr txBox="1">
              <a:spLocks noChangeArrowheads="1"/>
            </p:cNvSpPr>
            <p:nvPr/>
          </p:nvSpPr>
          <p:spPr bwMode="auto">
            <a:xfrm>
              <a:off x="3770" y="3013"/>
              <a:ext cx="281" cy="231"/>
            </a:xfrm>
            <a:prstGeom prst="rect">
              <a:avLst/>
            </a:prstGeom>
            <a:noFill/>
            <a:ln w="9525" algn="ctr">
              <a:noFill/>
              <a:miter lim="800000"/>
              <a:headEnd/>
              <a:tailEnd/>
            </a:ln>
          </p:spPr>
          <p:txBody>
            <a:bodyPr wrap="none">
              <a:spAutoFit/>
            </a:bodyPr>
            <a:lstStyle/>
            <a:p>
              <a:r>
                <a:rPr lang="es-ES" baseline="0" dirty="0"/>
                <a:t>Q</a:t>
              </a:r>
              <a:r>
                <a:rPr lang="es-ES" baseline="-25000" dirty="0"/>
                <a:t>1</a:t>
              </a:r>
              <a:endParaRPr lang="es-ES" baseline="0" dirty="0"/>
            </a:p>
          </p:txBody>
        </p:sp>
        <p:sp>
          <p:nvSpPr>
            <p:cNvPr id="2091" name="Text Box 26"/>
            <p:cNvSpPr txBox="1">
              <a:spLocks noChangeArrowheads="1"/>
            </p:cNvSpPr>
            <p:nvPr/>
          </p:nvSpPr>
          <p:spPr bwMode="auto">
            <a:xfrm>
              <a:off x="4619" y="3351"/>
              <a:ext cx="282" cy="231"/>
            </a:xfrm>
            <a:prstGeom prst="rect">
              <a:avLst/>
            </a:prstGeom>
            <a:noFill/>
            <a:ln w="9525" algn="ctr">
              <a:noFill/>
              <a:miter lim="800000"/>
              <a:headEnd/>
              <a:tailEnd/>
            </a:ln>
          </p:spPr>
          <p:txBody>
            <a:bodyPr wrap="none">
              <a:spAutoFit/>
            </a:bodyPr>
            <a:lstStyle/>
            <a:p>
              <a:r>
                <a:rPr lang="es-ES" baseline="0"/>
                <a:t>Q</a:t>
              </a:r>
              <a:r>
                <a:rPr lang="es-ES" baseline="-25000"/>
                <a:t>2</a:t>
              </a:r>
              <a:endParaRPr lang="es-ES" baseline="0"/>
            </a:p>
          </p:txBody>
        </p:sp>
      </p:grpSp>
      <p:sp>
        <p:nvSpPr>
          <p:cNvPr id="43038" name="Text Box 30"/>
          <p:cNvSpPr txBox="1">
            <a:spLocks noChangeArrowheads="1"/>
          </p:cNvSpPr>
          <p:nvPr/>
        </p:nvSpPr>
        <p:spPr bwMode="auto">
          <a:xfrm>
            <a:off x="5638800" y="3200400"/>
            <a:ext cx="2360612" cy="519113"/>
          </a:xfrm>
          <a:prstGeom prst="rect">
            <a:avLst/>
          </a:prstGeom>
          <a:noFill/>
          <a:ln w="9525" algn="ctr">
            <a:noFill/>
            <a:miter lim="800000"/>
            <a:headEnd/>
            <a:tailEnd/>
          </a:ln>
        </p:spPr>
        <p:txBody>
          <a:bodyPr>
            <a:spAutoFit/>
          </a:bodyPr>
          <a:lstStyle/>
          <a:p>
            <a:pPr algn="ctr"/>
            <a:r>
              <a:rPr lang="es-ES" sz="2800" b="1" baseline="0" dirty="0">
                <a:latin typeface="Comic Sans MS" pitchFamily="66" charset="0"/>
              </a:rPr>
              <a:t>+</a:t>
            </a:r>
            <a:r>
              <a:rPr lang="es-ES" sz="2800" b="1" baseline="30000" dirty="0">
                <a:latin typeface="Arial"/>
                <a:cs typeface="Arial"/>
              </a:rPr>
              <a:t>7</a:t>
            </a:r>
            <a:r>
              <a:rPr lang="es-ES" sz="2800" b="1" baseline="0" dirty="0">
                <a:latin typeface="Arial"/>
                <a:cs typeface="Arial"/>
              </a:rPr>
              <a:t>He</a:t>
            </a:r>
          </a:p>
        </p:txBody>
      </p:sp>
      <p:graphicFrame>
        <p:nvGraphicFramePr>
          <p:cNvPr id="43040" name="Object 32"/>
          <p:cNvGraphicFramePr>
            <a:graphicFrameLocks noChangeAspect="1"/>
          </p:cNvGraphicFramePr>
          <p:nvPr/>
        </p:nvGraphicFramePr>
        <p:xfrm>
          <a:off x="1692275" y="4497388"/>
          <a:ext cx="2613025" cy="849312"/>
        </p:xfrm>
        <a:graphic>
          <a:graphicData uri="http://schemas.openxmlformats.org/presentationml/2006/ole">
            <p:oleObj spid="_x0000_s83971" name="Ecuación" r:id="rId4" imgW="1320480" imgH="419040" progId="Equation.3">
              <p:embed/>
            </p:oleObj>
          </a:graphicData>
        </a:graphic>
      </p:graphicFrame>
      <p:graphicFrame>
        <p:nvGraphicFramePr>
          <p:cNvPr id="43042" name="Object 34"/>
          <p:cNvGraphicFramePr>
            <a:graphicFrameLocks noChangeAspect="1"/>
          </p:cNvGraphicFramePr>
          <p:nvPr>
            <p:ph sz="quarter" idx="3"/>
          </p:nvPr>
        </p:nvGraphicFramePr>
        <p:xfrm>
          <a:off x="4787900" y="4019550"/>
          <a:ext cx="1169988" cy="347663"/>
        </p:xfrm>
        <a:graphic>
          <a:graphicData uri="http://schemas.openxmlformats.org/presentationml/2006/ole">
            <p:oleObj spid="_x0000_s83972" name="Equation" r:id="rId5" imgW="596880" imgH="177480" progId="Equation.3">
              <p:embed/>
            </p:oleObj>
          </a:graphicData>
        </a:graphic>
      </p:graphicFrame>
      <p:sp>
        <p:nvSpPr>
          <p:cNvPr id="43044" name="Text Box 36"/>
          <p:cNvSpPr txBox="1">
            <a:spLocks noChangeArrowheads="1"/>
          </p:cNvSpPr>
          <p:nvPr/>
        </p:nvSpPr>
        <p:spPr bwMode="auto">
          <a:xfrm>
            <a:off x="5872163" y="3952875"/>
            <a:ext cx="812800" cy="457200"/>
          </a:xfrm>
          <a:prstGeom prst="rect">
            <a:avLst/>
          </a:prstGeom>
          <a:noFill/>
          <a:ln w="9525" algn="ctr">
            <a:noFill/>
            <a:miter lim="800000"/>
            <a:headEnd/>
            <a:tailEnd/>
          </a:ln>
        </p:spPr>
        <p:txBody>
          <a:bodyPr>
            <a:spAutoFit/>
          </a:bodyPr>
          <a:lstStyle/>
          <a:p>
            <a:r>
              <a:rPr lang="es-ES" sz="2400" b="1" baseline="0" dirty="0"/>
              <a:t>MeV</a:t>
            </a:r>
          </a:p>
        </p:txBody>
      </p:sp>
      <p:sp>
        <p:nvSpPr>
          <p:cNvPr id="43045" name="Text Box 37"/>
          <p:cNvSpPr txBox="1">
            <a:spLocks noChangeArrowheads="1"/>
          </p:cNvSpPr>
          <p:nvPr/>
        </p:nvSpPr>
        <p:spPr bwMode="auto">
          <a:xfrm>
            <a:off x="7019925" y="3957638"/>
            <a:ext cx="1986592" cy="461665"/>
          </a:xfrm>
          <a:prstGeom prst="rect">
            <a:avLst/>
          </a:prstGeom>
          <a:noFill/>
          <a:ln w="9525" algn="ctr">
            <a:noFill/>
            <a:miter lim="800000"/>
            <a:headEnd/>
            <a:tailEnd/>
          </a:ln>
        </p:spPr>
        <p:txBody>
          <a:bodyPr wrap="none">
            <a:spAutoFit/>
          </a:bodyPr>
          <a:lstStyle/>
          <a:p>
            <a:r>
              <a:rPr lang="es-ES" sz="2400" baseline="0" dirty="0">
                <a:latin typeface="Arial"/>
                <a:cs typeface="Arial"/>
              </a:rPr>
              <a:t>E’ </a:t>
            </a:r>
            <a:r>
              <a:rPr lang="es-ES" sz="2400" baseline="0" dirty="0">
                <a:latin typeface="Comic Sans MS" pitchFamily="66" charset="0"/>
                <a:sym typeface="Wingdings" pitchFamily="2" charset="2"/>
              </a:rPr>
              <a:t></a:t>
            </a:r>
            <a:r>
              <a:rPr lang="es-ES" sz="2400" baseline="0" dirty="0">
                <a:latin typeface="Comic Sans MS" pitchFamily="66" charset="0"/>
              </a:rPr>
              <a:t> </a:t>
            </a:r>
            <a:r>
              <a:rPr lang="es-ES" sz="2400" baseline="30000" dirty="0">
                <a:latin typeface="Arial"/>
                <a:cs typeface="Arial"/>
              </a:rPr>
              <a:t>7</a:t>
            </a:r>
            <a:r>
              <a:rPr lang="es-ES" sz="2400" baseline="0" dirty="0">
                <a:latin typeface="Arial"/>
                <a:cs typeface="Arial"/>
              </a:rPr>
              <a:t>He(gs)</a:t>
            </a:r>
          </a:p>
        </p:txBody>
      </p:sp>
      <p:sp>
        <p:nvSpPr>
          <p:cNvPr id="43046" name="Text Box 38"/>
          <p:cNvSpPr txBox="1">
            <a:spLocks noChangeArrowheads="1"/>
          </p:cNvSpPr>
          <p:nvPr/>
        </p:nvSpPr>
        <p:spPr bwMode="auto">
          <a:xfrm>
            <a:off x="6011863" y="5654675"/>
            <a:ext cx="1008062" cy="366713"/>
          </a:xfrm>
          <a:prstGeom prst="rect">
            <a:avLst/>
          </a:prstGeom>
          <a:solidFill>
            <a:schemeClr val="bg1"/>
          </a:solidFill>
          <a:ln w="9525" algn="ctr">
            <a:noFill/>
            <a:miter lim="800000"/>
            <a:headEnd/>
            <a:tailEnd/>
          </a:ln>
        </p:spPr>
        <p:txBody>
          <a:bodyPr tIns="46800" bIns="46800" anchor="b">
            <a:spAutoFit/>
          </a:bodyPr>
          <a:lstStyle/>
          <a:p>
            <a:r>
              <a:rPr lang="es-ES"/>
              <a:t>7</a:t>
            </a:r>
            <a:r>
              <a:rPr lang="es-ES" baseline="0"/>
              <a:t>He(gs)</a:t>
            </a:r>
            <a:endParaRPr lang="es-ES"/>
          </a:p>
        </p:txBody>
      </p:sp>
      <p:sp>
        <p:nvSpPr>
          <p:cNvPr id="2063" name="Line 43"/>
          <p:cNvSpPr>
            <a:spLocks noChangeShapeType="1"/>
          </p:cNvSpPr>
          <p:nvPr/>
        </p:nvSpPr>
        <p:spPr bwMode="auto">
          <a:xfrm>
            <a:off x="4629150" y="4581525"/>
            <a:ext cx="4248150" cy="0"/>
          </a:xfrm>
          <a:prstGeom prst="line">
            <a:avLst/>
          </a:prstGeom>
          <a:noFill/>
          <a:ln w="9525">
            <a:solidFill>
              <a:srgbClr val="FF3300"/>
            </a:solidFill>
            <a:round/>
            <a:headEnd/>
            <a:tailEnd/>
          </a:ln>
        </p:spPr>
        <p:txBody>
          <a:bodyPr/>
          <a:lstStyle/>
          <a:p>
            <a:endParaRPr lang="es-ES"/>
          </a:p>
        </p:txBody>
      </p:sp>
      <p:grpSp>
        <p:nvGrpSpPr>
          <p:cNvPr id="3" name="Group 45"/>
          <p:cNvGrpSpPr>
            <a:grpSpLocks/>
          </p:cNvGrpSpPr>
          <p:nvPr/>
        </p:nvGrpSpPr>
        <p:grpSpPr bwMode="auto">
          <a:xfrm>
            <a:off x="107950" y="922325"/>
            <a:ext cx="1116013" cy="792163"/>
            <a:chOff x="2496" y="1104"/>
            <a:chExt cx="772" cy="624"/>
          </a:xfrm>
        </p:grpSpPr>
        <p:grpSp>
          <p:nvGrpSpPr>
            <p:cNvPr id="4" name="Group 46"/>
            <p:cNvGrpSpPr>
              <a:grpSpLocks/>
            </p:cNvGrpSpPr>
            <p:nvPr/>
          </p:nvGrpSpPr>
          <p:grpSpPr bwMode="auto">
            <a:xfrm>
              <a:off x="3024" y="1104"/>
              <a:ext cx="244" cy="624"/>
              <a:chOff x="2636" y="1200"/>
              <a:chExt cx="244" cy="624"/>
            </a:xfrm>
          </p:grpSpPr>
          <p:sp>
            <p:nvSpPr>
              <p:cNvPr id="2078" name="Line 47"/>
              <p:cNvSpPr>
                <a:spLocks noChangeShapeType="1"/>
              </p:cNvSpPr>
              <p:nvPr/>
            </p:nvSpPr>
            <p:spPr bwMode="auto">
              <a:xfrm>
                <a:off x="2640" y="1200"/>
                <a:ext cx="240" cy="240"/>
              </a:xfrm>
              <a:prstGeom prst="line">
                <a:avLst/>
              </a:prstGeom>
              <a:noFill/>
              <a:ln w="19050">
                <a:solidFill>
                  <a:schemeClr val="tx1"/>
                </a:solidFill>
                <a:round/>
                <a:headEnd/>
                <a:tailEnd/>
              </a:ln>
            </p:spPr>
            <p:txBody>
              <a:bodyPr/>
              <a:lstStyle/>
              <a:p>
                <a:endParaRPr lang="es-ES"/>
              </a:p>
            </p:txBody>
          </p:sp>
          <p:sp>
            <p:nvSpPr>
              <p:cNvPr id="2079" name="Line 48"/>
              <p:cNvSpPr>
                <a:spLocks noChangeShapeType="1"/>
              </p:cNvSpPr>
              <p:nvPr/>
            </p:nvSpPr>
            <p:spPr bwMode="auto">
              <a:xfrm>
                <a:off x="2640" y="1584"/>
                <a:ext cx="240" cy="240"/>
              </a:xfrm>
              <a:prstGeom prst="line">
                <a:avLst/>
              </a:prstGeom>
              <a:noFill/>
              <a:ln w="19050">
                <a:solidFill>
                  <a:schemeClr val="tx1"/>
                </a:solidFill>
                <a:round/>
                <a:headEnd/>
                <a:tailEnd/>
              </a:ln>
            </p:spPr>
            <p:txBody>
              <a:bodyPr/>
              <a:lstStyle/>
              <a:p>
                <a:endParaRPr lang="es-ES"/>
              </a:p>
            </p:txBody>
          </p:sp>
          <p:sp>
            <p:nvSpPr>
              <p:cNvPr id="2080" name="Line 49"/>
              <p:cNvSpPr>
                <a:spLocks noChangeShapeType="1"/>
              </p:cNvSpPr>
              <p:nvPr/>
            </p:nvSpPr>
            <p:spPr bwMode="auto">
              <a:xfrm>
                <a:off x="2636" y="1200"/>
                <a:ext cx="0" cy="384"/>
              </a:xfrm>
              <a:prstGeom prst="line">
                <a:avLst/>
              </a:prstGeom>
              <a:noFill/>
              <a:ln w="19050">
                <a:solidFill>
                  <a:schemeClr val="tx1"/>
                </a:solidFill>
                <a:round/>
                <a:headEnd/>
                <a:tailEnd/>
              </a:ln>
            </p:spPr>
            <p:txBody>
              <a:bodyPr/>
              <a:lstStyle/>
              <a:p>
                <a:endParaRPr lang="es-ES"/>
              </a:p>
            </p:txBody>
          </p:sp>
          <p:sp>
            <p:nvSpPr>
              <p:cNvPr id="2081" name="Line 50"/>
              <p:cNvSpPr>
                <a:spLocks noChangeShapeType="1"/>
              </p:cNvSpPr>
              <p:nvPr/>
            </p:nvSpPr>
            <p:spPr bwMode="auto">
              <a:xfrm>
                <a:off x="2880" y="1440"/>
                <a:ext cx="0" cy="384"/>
              </a:xfrm>
              <a:prstGeom prst="line">
                <a:avLst/>
              </a:prstGeom>
              <a:noFill/>
              <a:ln w="19050">
                <a:solidFill>
                  <a:schemeClr val="tx1"/>
                </a:solidFill>
                <a:round/>
                <a:headEnd/>
                <a:tailEnd/>
              </a:ln>
            </p:spPr>
            <p:txBody>
              <a:bodyPr/>
              <a:lstStyle/>
              <a:p>
                <a:endParaRPr lang="es-ES"/>
              </a:p>
            </p:txBody>
          </p:sp>
        </p:grpSp>
        <p:grpSp>
          <p:nvGrpSpPr>
            <p:cNvPr id="5" name="Group 51"/>
            <p:cNvGrpSpPr>
              <a:grpSpLocks/>
            </p:cNvGrpSpPr>
            <p:nvPr/>
          </p:nvGrpSpPr>
          <p:grpSpPr bwMode="auto">
            <a:xfrm>
              <a:off x="2496" y="1104"/>
              <a:ext cx="244" cy="624"/>
              <a:chOff x="2636" y="1200"/>
              <a:chExt cx="244" cy="624"/>
            </a:xfrm>
          </p:grpSpPr>
          <p:sp>
            <p:nvSpPr>
              <p:cNvPr id="2074" name="Line 52"/>
              <p:cNvSpPr>
                <a:spLocks noChangeShapeType="1"/>
              </p:cNvSpPr>
              <p:nvPr/>
            </p:nvSpPr>
            <p:spPr bwMode="auto">
              <a:xfrm>
                <a:off x="2640" y="1200"/>
                <a:ext cx="240" cy="240"/>
              </a:xfrm>
              <a:prstGeom prst="line">
                <a:avLst/>
              </a:prstGeom>
              <a:noFill/>
              <a:ln w="19050">
                <a:solidFill>
                  <a:schemeClr val="tx1"/>
                </a:solidFill>
                <a:round/>
                <a:headEnd/>
                <a:tailEnd/>
              </a:ln>
            </p:spPr>
            <p:txBody>
              <a:bodyPr/>
              <a:lstStyle/>
              <a:p>
                <a:endParaRPr lang="es-ES"/>
              </a:p>
            </p:txBody>
          </p:sp>
          <p:sp>
            <p:nvSpPr>
              <p:cNvPr id="2075" name="Line 53"/>
              <p:cNvSpPr>
                <a:spLocks noChangeShapeType="1"/>
              </p:cNvSpPr>
              <p:nvPr/>
            </p:nvSpPr>
            <p:spPr bwMode="auto">
              <a:xfrm>
                <a:off x="2640" y="1584"/>
                <a:ext cx="240" cy="240"/>
              </a:xfrm>
              <a:prstGeom prst="line">
                <a:avLst/>
              </a:prstGeom>
              <a:noFill/>
              <a:ln w="19050">
                <a:solidFill>
                  <a:schemeClr val="tx1"/>
                </a:solidFill>
                <a:round/>
                <a:headEnd/>
                <a:tailEnd/>
              </a:ln>
            </p:spPr>
            <p:txBody>
              <a:bodyPr/>
              <a:lstStyle/>
              <a:p>
                <a:endParaRPr lang="es-ES"/>
              </a:p>
            </p:txBody>
          </p:sp>
          <p:sp>
            <p:nvSpPr>
              <p:cNvPr id="2076" name="Line 54"/>
              <p:cNvSpPr>
                <a:spLocks noChangeShapeType="1"/>
              </p:cNvSpPr>
              <p:nvPr/>
            </p:nvSpPr>
            <p:spPr bwMode="auto">
              <a:xfrm>
                <a:off x="2636" y="1200"/>
                <a:ext cx="0" cy="384"/>
              </a:xfrm>
              <a:prstGeom prst="line">
                <a:avLst/>
              </a:prstGeom>
              <a:noFill/>
              <a:ln w="19050">
                <a:solidFill>
                  <a:schemeClr val="tx1"/>
                </a:solidFill>
                <a:round/>
                <a:headEnd/>
                <a:tailEnd/>
              </a:ln>
            </p:spPr>
            <p:txBody>
              <a:bodyPr/>
              <a:lstStyle/>
              <a:p>
                <a:endParaRPr lang="es-ES"/>
              </a:p>
            </p:txBody>
          </p:sp>
          <p:sp>
            <p:nvSpPr>
              <p:cNvPr id="2077" name="Line 55"/>
              <p:cNvSpPr>
                <a:spLocks noChangeShapeType="1"/>
              </p:cNvSpPr>
              <p:nvPr/>
            </p:nvSpPr>
            <p:spPr bwMode="auto">
              <a:xfrm>
                <a:off x="2880" y="1440"/>
                <a:ext cx="0" cy="384"/>
              </a:xfrm>
              <a:prstGeom prst="line">
                <a:avLst/>
              </a:prstGeom>
              <a:noFill/>
              <a:ln w="19050">
                <a:solidFill>
                  <a:schemeClr val="tx1"/>
                </a:solidFill>
                <a:round/>
                <a:headEnd/>
                <a:tailEnd/>
              </a:ln>
            </p:spPr>
            <p:txBody>
              <a:bodyPr/>
              <a:lstStyle/>
              <a:p>
                <a:endParaRPr lang="es-ES"/>
              </a:p>
            </p:txBody>
          </p:sp>
        </p:grpSp>
        <p:sp>
          <p:nvSpPr>
            <p:cNvPr id="2072" name="Line 56"/>
            <p:cNvSpPr>
              <a:spLocks noChangeShapeType="1"/>
            </p:cNvSpPr>
            <p:nvPr/>
          </p:nvSpPr>
          <p:spPr bwMode="auto">
            <a:xfrm flipV="1">
              <a:off x="2880" y="1440"/>
              <a:ext cx="240" cy="48"/>
            </a:xfrm>
            <a:prstGeom prst="line">
              <a:avLst/>
            </a:prstGeom>
            <a:noFill/>
            <a:ln w="9525">
              <a:solidFill>
                <a:schemeClr val="tx1"/>
              </a:solidFill>
              <a:round/>
              <a:headEnd/>
              <a:tailEnd type="triangle" w="med" len="med"/>
            </a:ln>
          </p:spPr>
          <p:txBody>
            <a:bodyPr/>
            <a:lstStyle/>
            <a:p>
              <a:endParaRPr lang="es-ES"/>
            </a:p>
          </p:txBody>
        </p:sp>
        <p:sp>
          <p:nvSpPr>
            <p:cNvPr id="2073" name="Line 57"/>
            <p:cNvSpPr>
              <a:spLocks noChangeShapeType="1"/>
            </p:cNvSpPr>
            <p:nvPr/>
          </p:nvSpPr>
          <p:spPr bwMode="auto">
            <a:xfrm flipH="1" flipV="1">
              <a:off x="2592" y="1440"/>
              <a:ext cx="288" cy="48"/>
            </a:xfrm>
            <a:prstGeom prst="line">
              <a:avLst/>
            </a:prstGeom>
            <a:noFill/>
            <a:ln w="9525">
              <a:solidFill>
                <a:schemeClr val="tx1"/>
              </a:solidFill>
              <a:round/>
              <a:headEnd/>
              <a:tailEnd type="triangle" w="med" len="med"/>
            </a:ln>
          </p:spPr>
          <p:txBody>
            <a:bodyPr/>
            <a:lstStyle/>
            <a:p>
              <a:endParaRPr lang="es-ES"/>
            </a:p>
          </p:txBody>
        </p:sp>
      </p:grpSp>
      <p:sp>
        <p:nvSpPr>
          <p:cNvPr id="43066" name="Text Box 58"/>
          <p:cNvSpPr txBox="1">
            <a:spLocks noChangeArrowheads="1"/>
          </p:cNvSpPr>
          <p:nvPr/>
        </p:nvSpPr>
        <p:spPr bwMode="auto">
          <a:xfrm>
            <a:off x="7845425" y="5465763"/>
            <a:ext cx="628650" cy="366712"/>
          </a:xfrm>
          <a:prstGeom prst="rect">
            <a:avLst/>
          </a:prstGeom>
          <a:noFill/>
          <a:ln w="9525" algn="ctr">
            <a:noFill/>
            <a:miter lim="800000"/>
            <a:headEnd/>
            <a:tailEnd/>
          </a:ln>
        </p:spPr>
        <p:txBody>
          <a:bodyPr wrap="none">
            <a:spAutoFit/>
          </a:bodyPr>
          <a:lstStyle/>
          <a:p>
            <a:r>
              <a:rPr lang="es-ES" baseline="0"/>
              <a:t>7.91</a:t>
            </a:r>
          </a:p>
        </p:txBody>
      </p:sp>
      <p:sp>
        <p:nvSpPr>
          <p:cNvPr id="43067" name="Text Box 59"/>
          <p:cNvSpPr txBox="1">
            <a:spLocks noChangeArrowheads="1"/>
          </p:cNvSpPr>
          <p:nvPr/>
        </p:nvSpPr>
        <p:spPr bwMode="auto">
          <a:xfrm>
            <a:off x="6457950" y="5253038"/>
            <a:ext cx="579438" cy="336550"/>
          </a:xfrm>
          <a:prstGeom prst="rect">
            <a:avLst/>
          </a:prstGeom>
          <a:noFill/>
          <a:ln w="9525" algn="ctr">
            <a:noFill/>
            <a:miter lim="800000"/>
            <a:headEnd/>
            <a:tailEnd/>
          </a:ln>
        </p:spPr>
        <p:txBody>
          <a:bodyPr wrap="none">
            <a:spAutoFit/>
          </a:bodyPr>
          <a:lstStyle/>
          <a:p>
            <a:r>
              <a:rPr lang="es-ES" sz="1600" baseline="0" dirty="0"/>
              <a:t>8.33</a:t>
            </a:r>
          </a:p>
        </p:txBody>
      </p:sp>
      <p:sp>
        <p:nvSpPr>
          <p:cNvPr id="43068" name="Line 60"/>
          <p:cNvSpPr>
            <a:spLocks noChangeShapeType="1"/>
          </p:cNvSpPr>
          <p:nvPr/>
        </p:nvSpPr>
        <p:spPr bwMode="auto">
          <a:xfrm>
            <a:off x="8545513" y="5589588"/>
            <a:ext cx="0" cy="287337"/>
          </a:xfrm>
          <a:prstGeom prst="line">
            <a:avLst/>
          </a:prstGeom>
          <a:noFill/>
          <a:ln w="28575">
            <a:solidFill>
              <a:schemeClr val="tx1"/>
            </a:solidFill>
            <a:prstDash val="sysDot"/>
            <a:round/>
            <a:headEnd type="triangle" w="sm" len="sm"/>
            <a:tailEnd type="triangle" w="sm" len="sm"/>
          </a:ln>
        </p:spPr>
        <p:txBody>
          <a:bodyPr/>
          <a:lstStyle/>
          <a:p>
            <a:endParaRPr lang="es-ES"/>
          </a:p>
        </p:txBody>
      </p:sp>
      <p:sp>
        <p:nvSpPr>
          <p:cNvPr id="43070" name="Text Box 62"/>
          <p:cNvSpPr txBox="1">
            <a:spLocks noChangeArrowheads="1"/>
          </p:cNvSpPr>
          <p:nvPr/>
        </p:nvSpPr>
        <p:spPr bwMode="auto">
          <a:xfrm>
            <a:off x="8532813" y="5553075"/>
            <a:ext cx="657225" cy="336550"/>
          </a:xfrm>
          <a:prstGeom prst="rect">
            <a:avLst/>
          </a:prstGeom>
          <a:noFill/>
          <a:ln w="9525" algn="ctr">
            <a:noFill/>
            <a:miter lim="800000"/>
            <a:headEnd/>
            <a:tailEnd/>
          </a:ln>
        </p:spPr>
        <p:txBody>
          <a:bodyPr wrap="none">
            <a:spAutoFit/>
          </a:bodyPr>
          <a:lstStyle/>
          <a:p>
            <a:r>
              <a:rPr lang="es-ES" sz="1600" baseline="0"/>
              <a:t>0.42</a:t>
            </a:r>
            <a:r>
              <a:rPr lang="es-ES" sz="1600"/>
              <a:t>1</a:t>
            </a:r>
            <a:endParaRPr lang="es-ES" sz="1600" baseline="0"/>
          </a:p>
        </p:txBody>
      </p:sp>
      <p:cxnSp>
        <p:nvCxnSpPr>
          <p:cNvPr id="43" name="Straight Connector 42"/>
          <p:cNvCxnSpPr/>
          <p:nvPr/>
        </p:nvCxnSpPr>
        <p:spPr bwMode="auto">
          <a:xfrm rot="5400000" flipH="1" flipV="1">
            <a:off x="462456" y="1928802"/>
            <a:ext cx="4000528" cy="3857652"/>
          </a:xfrm>
          <a:prstGeom prst="line">
            <a:avLst/>
          </a:prstGeom>
          <a:solidFill>
            <a:schemeClr val="bg1"/>
          </a:solidFill>
          <a:ln w="38100" cap="flat" cmpd="sng" algn="ctr">
            <a:solidFill>
              <a:schemeClr val="tx1"/>
            </a:solidFill>
            <a:prstDash val="sysDash"/>
            <a:round/>
            <a:headEnd type="none" w="med" len="med"/>
            <a:tailEnd type="none" w="med" len="med"/>
          </a:ln>
          <a:effectLst/>
        </p:spPr>
      </p:cxnSp>
      <p:sp>
        <p:nvSpPr>
          <p:cNvPr id="44" name="Text Box 59"/>
          <p:cNvSpPr txBox="1">
            <a:spLocks noChangeArrowheads="1"/>
          </p:cNvSpPr>
          <p:nvPr/>
        </p:nvSpPr>
        <p:spPr bwMode="auto">
          <a:xfrm>
            <a:off x="5927029" y="5253038"/>
            <a:ext cx="514885" cy="338554"/>
          </a:xfrm>
          <a:prstGeom prst="rect">
            <a:avLst/>
          </a:prstGeom>
          <a:noFill/>
          <a:ln w="9525" algn="ctr">
            <a:noFill/>
            <a:miter lim="800000"/>
            <a:headEnd/>
            <a:tailEnd/>
          </a:ln>
        </p:spPr>
        <p:txBody>
          <a:bodyPr wrap="none">
            <a:spAutoFit/>
          </a:bodyPr>
          <a:lstStyle/>
          <a:p>
            <a:r>
              <a:rPr lang="es-ES" sz="1600" baseline="0" dirty="0" smtClean="0"/>
              <a:t>3/2</a:t>
            </a:r>
            <a:r>
              <a:rPr lang="es-ES" sz="1600" dirty="0" smtClean="0"/>
              <a:t>-</a:t>
            </a:r>
            <a:endParaRPr lang="es-ES" sz="1600" baseline="0" dirty="0"/>
          </a:p>
        </p:txBody>
      </p:sp>
      <p:sp>
        <p:nvSpPr>
          <p:cNvPr id="46" name="TextBox 45"/>
          <p:cNvSpPr txBox="1"/>
          <p:nvPr/>
        </p:nvSpPr>
        <p:spPr>
          <a:xfrm>
            <a:off x="76200" y="392668"/>
            <a:ext cx="699869" cy="369332"/>
          </a:xfrm>
          <a:prstGeom prst="rect">
            <a:avLst/>
          </a:prstGeom>
          <a:noFill/>
        </p:spPr>
        <p:txBody>
          <a:bodyPr wrap="none" rtlCol="0">
            <a:spAutoFit/>
          </a:bodyPr>
          <a:lstStyle/>
          <a:p>
            <a:r>
              <a:rPr lang="en-US" dirty="0" smtClean="0"/>
              <a:t>IS417</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 name="Picture 21" descr="11be.eps"/>
          <p:cNvPicPr>
            <a:picLocks noChangeAspect="1"/>
          </p:cNvPicPr>
          <p:nvPr/>
        </p:nvPicPr>
        <p:blipFill>
          <a:blip r:embed="rId2"/>
          <a:stretch>
            <a:fillRect/>
          </a:stretch>
        </p:blipFill>
        <p:spPr>
          <a:xfrm>
            <a:off x="201756" y="760742"/>
            <a:ext cx="4751296" cy="4751296"/>
          </a:xfrm>
          <a:prstGeom prst="rect">
            <a:avLst/>
          </a:prstGeom>
        </p:spPr>
      </p:pic>
      <p:pic>
        <p:nvPicPr>
          <p:cNvPr id="19" name="Picture 18" descr="11be_levels.eps"/>
          <p:cNvPicPr>
            <a:picLocks noChangeAspect="1"/>
          </p:cNvPicPr>
          <p:nvPr/>
        </p:nvPicPr>
        <p:blipFill>
          <a:blip r:embed="rId3"/>
          <a:stretch>
            <a:fillRect/>
          </a:stretch>
        </p:blipFill>
        <p:spPr>
          <a:xfrm>
            <a:off x="214282" y="785794"/>
            <a:ext cx="4714876" cy="4714876"/>
          </a:xfrm>
          <a:prstGeom prst="rect">
            <a:avLst/>
          </a:prstGeom>
        </p:spPr>
      </p:pic>
      <p:sp>
        <p:nvSpPr>
          <p:cNvPr id="12291" name="Rectangle 2"/>
          <p:cNvSpPr>
            <a:spLocks noGrp="1" noChangeArrowheads="1"/>
          </p:cNvSpPr>
          <p:nvPr>
            <p:ph type="title"/>
          </p:nvPr>
        </p:nvSpPr>
        <p:spPr>
          <a:xfrm>
            <a:off x="228600" y="-76201"/>
            <a:ext cx="8229600" cy="1143001"/>
          </a:xfrm>
        </p:spPr>
        <p:txBody>
          <a:bodyPr/>
          <a:lstStyle/>
          <a:p>
            <a:pPr eaLnBrk="1" hangingPunct="1"/>
            <a:r>
              <a:rPr lang="en-US" sz="4000" baseline="30000" dirty="0" smtClean="0">
                <a:latin typeface="Arial"/>
                <a:cs typeface="Arial"/>
              </a:rPr>
              <a:t>11</a:t>
            </a:r>
            <a:r>
              <a:rPr lang="en-US" sz="4000" dirty="0" smtClean="0">
                <a:latin typeface="Arial"/>
                <a:cs typeface="Arial"/>
              </a:rPr>
              <a:t>Be excitation spectrum</a:t>
            </a:r>
            <a:br>
              <a:rPr lang="en-US" sz="4000" dirty="0" smtClean="0">
                <a:latin typeface="Arial"/>
                <a:cs typeface="Arial"/>
              </a:rPr>
            </a:br>
            <a:r>
              <a:rPr lang="en-US" sz="3600" dirty="0" smtClean="0">
                <a:latin typeface="Arial"/>
                <a:cs typeface="Arial"/>
              </a:rPr>
              <a:t>evidence of a new level</a:t>
            </a:r>
            <a:endParaRPr lang="en-US" sz="3600" baseline="30000" dirty="0" smtClean="0">
              <a:latin typeface="Arial"/>
              <a:cs typeface="Arial"/>
            </a:endParaRPr>
          </a:p>
        </p:txBody>
      </p:sp>
      <p:grpSp>
        <p:nvGrpSpPr>
          <p:cNvPr id="2" name="Group 5"/>
          <p:cNvGrpSpPr>
            <a:grpSpLocks/>
          </p:cNvGrpSpPr>
          <p:nvPr/>
        </p:nvGrpSpPr>
        <p:grpSpPr bwMode="auto">
          <a:xfrm>
            <a:off x="7777163" y="692150"/>
            <a:ext cx="1042987" cy="792163"/>
            <a:chOff x="2496" y="1104"/>
            <a:chExt cx="772" cy="624"/>
          </a:xfrm>
        </p:grpSpPr>
        <p:grpSp>
          <p:nvGrpSpPr>
            <p:cNvPr id="3" name="Group 6"/>
            <p:cNvGrpSpPr>
              <a:grpSpLocks/>
            </p:cNvGrpSpPr>
            <p:nvPr/>
          </p:nvGrpSpPr>
          <p:grpSpPr bwMode="auto">
            <a:xfrm>
              <a:off x="3024" y="1104"/>
              <a:ext cx="244" cy="624"/>
              <a:chOff x="2636" y="1200"/>
              <a:chExt cx="244" cy="624"/>
            </a:xfrm>
          </p:grpSpPr>
          <p:sp>
            <p:nvSpPr>
              <p:cNvPr id="12314" name="Line 7"/>
              <p:cNvSpPr>
                <a:spLocks noChangeShapeType="1"/>
              </p:cNvSpPr>
              <p:nvPr/>
            </p:nvSpPr>
            <p:spPr bwMode="auto">
              <a:xfrm>
                <a:off x="2640" y="1200"/>
                <a:ext cx="240" cy="240"/>
              </a:xfrm>
              <a:prstGeom prst="line">
                <a:avLst/>
              </a:prstGeom>
              <a:noFill/>
              <a:ln w="19050">
                <a:solidFill>
                  <a:schemeClr val="tx1"/>
                </a:solidFill>
                <a:round/>
                <a:headEnd/>
                <a:tailEnd/>
              </a:ln>
            </p:spPr>
            <p:txBody>
              <a:bodyPr/>
              <a:lstStyle/>
              <a:p>
                <a:endParaRPr lang="es-ES"/>
              </a:p>
            </p:txBody>
          </p:sp>
          <p:sp>
            <p:nvSpPr>
              <p:cNvPr id="12315" name="Line 8"/>
              <p:cNvSpPr>
                <a:spLocks noChangeShapeType="1"/>
              </p:cNvSpPr>
              <p:nvPr/>
            </p:nvSpPr>
            <p:spPr bwMode="auto">
              <a:xfrm>
                <a:off x="2640" y="1584"/>
                <a:ext cx="240" cy="240"/>
              </a:xfrm>
              <a:prstGeom prst="line">
                <a:avLst/>
              </a:prstGeom>
              <a:noFill/>
              <a:ln w="19050">
                <a:solidFill>
                  <a:schemeClr val="tx1"/>
                </a:solidFill>
                <a:round/>
                <a:headEnd/>
                <a:tailEnd/>
              </a:ln>
            </p:spPr>
            <p:txBody>
              <a:bodyPr/>
              <a:lstStyle/>
              <a:p>
                <a:endParaRPr lang="es-ES"/>
              </a:p>
            </p:txBody>
          </p:sp>
          <p:sp>
            <p:nvSpPr>
              <p:cNvPr id="12316" name="Line 9"/>
              <p:cNvSpPr>
                <a:spLocks noChangeShapeType="1"/>
              </p:cNvSpPr>
              <p:nvPr/>
            </p:nvSpPr>
            <p:spPr bwMode="auto">
              <a:xfrm>
                <a:off x="2636" y="1200"/>
                <a:ext cx="0" cy="384"/>
              </a:xfrm>
              <a:prstGeom prst="line">
                <a:avLst/>
              </a:prstGeom>
              <a:noFill/>
              <a:ln w="19050">
                <a:solidFill>
                  <a:schemeClr val="tx1"/>
                </a:solidFill>
                <a:round/>
                <a:headEnd/>
                <a:tailEnd/>
              </a:ln>
            </p:spPr>
            <p:txBody>
              <a:bodyPr/>
              <a:lstStyle/>
              <a:p>
                <a:endParaRPr lang="es-ES"/>
              </a:p>
            </p:txBody>
          </p:sp>
          <p:sp>
            <p:nvSpPr>
              <p:cNvPr id="12317" name="Line 10"/>
              <p:cNvSpPr>
                <a:spLocks noChangeShapeType="1"/>
              </p:cNvSpPr>
              <p:nvPr/>
            </p:nvSpPr>
            <p:spPr bwMode="auto">
              <a:xfrm>
                <a:off x="2880" y="1440"/>
                <a:ext cx="0" cy="384"/>
              </a:xfrm>
              <a:prstGeom prst="line">
                <a:avLst/>
              </a:prstGeom>
              <a:noFill/>
              <a:ln w="19050">
                <a:solidFill>
                  <a:schemeClr val="tx1"/>
                </a:solidFill>
                <a:round/>
                <a:headEnd/>
                <a:tailEnd/>
              </a:ln>
            </p:spPr>
            <p:txBody>
              <a:bodyPr/>
              <a:lstStyle/>
              <a:p>
                <a:endParaRPr lang="es-ES"/>
              </a:p>
            </p:txBody>
          </p:sp>
        </p:grpSp>
        <p:grpSp>
          <p:nvGrpSpPr>
            <p:cNvPr id="4" name="Group 11"/>
            <p:cNvGrpSpPr>
              <a:grpSpLocks/>
            </p:cNvGrpSpPr>
            <p:nvPr/>
          </p:nvGrpSpPr>
          <p:grpSpPr bwMode="auto">
            <a:xfrm>
              <a:off x="2496" y="1104"/>
              <a:ext cx="244" cy="624"/>
              <a:chOff x="2636" y="1200"/>
              <a:chExt cx="244" cy="624"/>
            </a:xfrm>
          </p:grpSpPr>
          <p:sp>
            <p:nvSpPr>
              <p:cNvPr id="12310" name="Line 12"/>
              <p:cNvSpPr>
                <a:spLocks noChangeShapeType="1"/>
              </p:cNvSpPr>
              <p:nvPr/>
            </p:nvSpPr>
            <p:spPr bwMode="auto">
              <a:xfrm>
                <a:off x="2640" y="1200"/>
                <a:ext cx="240" cy="240"/>
              </a:xfrm>
              <a:prstGeom prst="line">
                <a:avLst/>
              </a:prstGeom>
              <a:noFill/>
              <a:ln w="19050">
                <a:solidFill>
                  <a:schemeClr val="tx1"/>
                </a:solidFill>
                <a:round/>
                <a:headEnd/>
                <a:tailEnd/>
              </a:ln>
            </p:spPr>
            <p:txBody>
              <a:bodyPr/>
              <a:lstStyle/>
              <a:p>
                <a:endParaRPr lang="es-ES"/>
              </a:p>
            </p:txBody>
          </p:sp>
          <p:sp>
            <p:nvSpPr>
              <p:cNvPr id="12311" name="Line 13"/>
              <p:cNvSpPr>
                <a:spLocks noChangeShapeType="1"/>
              </p:cNvSpPr>
              <p:nvPr/>
            </p:nvSpPr>
            <p:spPr bwMode="auto">
              <a:xfrm>
                <a:off x="2640" y="1584"/>
                <a:ext cx="240" cy="240"/>
              </a:xfrm>
              <a:prstGeom prst="line">
                <a:avLst/>
              </a:prstGeom>
              <a:noFill/>
              <a:ln w="19050">
                <a:solidFill>
                  <a:schemeClr val="tx1"/>
                </a:solidFill>
                <a:round/>
                <a:headEnd/>
                <a:tailEnd/>
              </a:ln>
            </p:spPr>
            <p:txBody>
              <a:bodyPr/>
              <a:lstStyle/>
              <a:p>
                <a:endParaRPr lang="es-ES"/>
              </a:p>
            </p:txBody>
          </p:sp>
          <p:sp>
            <p:nvSpPr>
              <p:cNvPr id="12312" name="Line 14"/>
              <p:cNvSpPr>
                <a:spLocks noChangeShapeType="1"/>
              </p:cNvSpPr>
              <p:nvPr/>
            </p:nvSpPr>
            <p:spPr bwMode="auto">
              <a:xfrm>
                <a:off x="2636" y="1200"/>
                <a:ext cx="0" cy="384"/>
              </a:xfrm>
              <a:prstGeom prst="line">
                <a:avLst/>
              </a:prstGeom>
              <a:noFill/>
              <a:ln w="19050">
                <a:solidFill>
                  <a:schemeClr val="tx1"/>
                </a:solidFill>
                <a:round/>
                <a:headEnd/>
                <a:tailEnd/>
              </a:ln>
            </p:spPr>
            <p:txBody>
              <a:bodyPr/>
              <a:lstStyle/>
              <a:p>
                <a:endParaRPr lang="es-ES"/>
              </a:p>
            </p:txBody>
          </p:sp>
          <p:sp>
            <p:nvSpPr>
              <p:cNvPr id="12313" name="Line 15"/>
              <p:cNvSpPr>
                <a:spLocks noChangeShapeType="1"/>
              </p:cNvSpPr>
              <p:nvPr/>
            </p:nvSpPr>
            <p:spPr bwMode="auto">
              <a:xfrm>
                <a:off x="2880" y="1440"/>
                <a:ext cx="0" cy="384"/>
              </a:xfrm>
              <a:prstGeom prst="line">
                <a:avLst/>
              </a:prstGeom>
              <a:noFill/>
              <a:ln w="19050">
                <a:solidFill>
                  <a:schemeClr val="tx1"/>
                </a:solidFill>
                <a:round/>
                <a:headEnd/>
                <a:tailEnd/>
              </a:ln>
            </p:spPr>
            <p:txBody>
              <a:bodyPr/>
              <a:lstStyle/>
              <a:p>
                <a:endParaRPr lang="es-ES"/>
              </a:p>
            </p:txBody>
          </p:sp>
        </p:grpSp>
        <p:sp>
          <p:nvSpPr>
            <p:cNvPr id="12308" name="Line 16"/>
            <p:cNvSpPr>
              <a:spLocks noChangeShapeType="1"/>
            </p:cNvSpPr>
            <p:nvPr/>
          </p:nvSpPr>
          <p:spPr bwMode="auto">
            <a:xfrm flipV="1">
              <a:off x="2880" y="1440"/>
              <a:ext cx="240" cy="48"/>
            </a:xfrm>
            <a:prstGeom prst="line">
              <a:avLst/>
            </a:prstGeom>
            <a:noFill/>
            <a:ln w="9525">
              <a:solidFill>
                <a:schemeClr val="tx1"/>
              </a:solidFill>
              <a:round/>
              <a:headEnd/>
              <a:tailEnd type="triangle" w="med" len="med"/>
            </a:ln>
          </p:spPr>
          <p:txBody>
            <a:bodyPr/>
            <a:lstStyle/>
            <a:p>
              <a:endParaRPr lang="es-ES"/>
            </a:p>
          </p:txBody>
        </p:sp>
        <p:sp>
          <p:nvSpPr>
            <p:cNvPr id="12309" name="Line 17"/>
            <p:cNvSpPr>
              <a:spLocks noChangeShapeType="1"/>
            </p:cNvSpPr>
            <p:nvPr/>
          </p:nvSpPr>
          <p:spPr bwMode="auto">
            <a:xfrm flipH="1" flipV="1">
              <a:off x="2592" y="1440"/>
              <a:ext cx="288" cy="48"/>
            </a:xfrm>
            <a:prstGeom prst="line">
              <a:avLst/>
            </a:prstGeom>
            <a:noFill/>
            <a:ln w="9525">
              <a:solidFill>
                <a:schemeClr val="tx1"/>
              </a:solidFill>
              <a:round/>
              <a:headEnd/>
              <a:tailEnd type="triangle" w="med" len="med"/>
            </a:ln>
          </p:spPr>
          <p:txBody>
            <a:bodyPr/>
            <a:lstStyle/>
            <a:p>
              <a:endParaRPr lang="es-ES"/>
            </a:p>
          </p:txBody>
        </p:sp>
      </p:grpSp>
      <p:sp>
        <p:nvSpPr>
          <p:cNvPr id="12294" name="Text Box 21"/>
          <p:cNvSpPr txBox="1">
            <a:spLocks noChangeArrowheads="1"/>
          </p:cNvSpPr>
          <p:nvPr/>
        </p:nvSpPr>
        <p:spPr bwMode="auto">
          <a:xfrm>
            <a:off x="2143108" y="2686048"/>
            <a:ext cx="1890712" cy="457200"/>
          </a:xfrm>
          <a:prstGeom prst="rect">
            <a:avLst/>
          </a:prstGeom>
          <a:noFill/>
          <a:ln w="9525" algn="ctr">
            <a:noFill/>
            <a:miter lim="800000"/>
            <a:headEnd/>
            <a:tailEnd/>
          </a:ln>
        </p:spPr>
        <p:txBody>
          <a:bodyPr wrap="none">
            <a:spAutoFit/>
          </a:bodyPr>
          <a:lstStyle/>
          <a:p>
            <a:r>
              <a:rPr lang="es-ES" sz="2400" dirty="0"/>
              <a:t>7</a:t>
            </a:r>
            <a:r>
              <a:rPr lang="es-ES" sz="2400" baseline="0" dirty="0"/>
              <a:t>He(</a:t>
            </a:r>
            <a:r>
              <a:rPr lang="es-ES" sz="2400" baseline="0" dirty="0" err="1"/>
              <a:t>gs</a:t>
            </a:r>
            <a:r>
              <a:rPr lang="es-ES" sz="2400" baseline="0" dirty="0"/>
              <a:t>) </a:t>
            </a:r>
            <a:r>
              <a:rPr lang="es-ES" sz="2400" baseline="0" dirty="0" err="1"/>
              <a:t>gate</a:t>
            </a:r>
            <a:endParaRPr lang="es-ES" sz="2400" baseline="0" dirty="0"/>
          </a:p>
        </p:txBody>
      </p:sp>
      <p:sp>
        <p:nvSpPr>
          <p:cNvPr id="49191" name="Text Box 39"/>
          <p:cNvSpPr txBox="1">
            <a:spLocks noChangeArrowheads="1"/>
          </p:cNvSpPr>
          <p:nvPr/>
        </p:nvSpPr>
        <p:spPr bwMode="auto">
          <a:xfrm>
            <a:off x="4495800" y="1727240"/>
            <a:ext cx="4648200" cy="1549360"/>
          </a:xfrm>
          <a:prstGeom prst="roundRect">
            <a:avLst/>
          </a:prstGeom>
          <a:solidFill>
            <a:srgbClr val="FFFF99"/>
          </a:solid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p>
            <a:r>
              <a:rPr lang="en-US" sz="2000" b="1" baseline="0" dirty="0" smtClean="0">
                <a:solidFill>
                  <a:srgbClr val="0033CC"/>
                </a:solidFill>
                <a:latin typeface="Arial"/>
                <a:cs typeface="Arial"/>
              </a:rPr>
              <a:t>Characterization of </a:t>
            </a:r>
            <a:r>
              <a:rPr lang="en-US" sz="2000" b="1" dirty="0" smtClean="0">
                <a:solidFill>
                  <a:srgbClr val="0033CC"/>
                </a:solidFill>
                <a:latin typeface="Arial"/>
                <a:cs typeface="Arial"/>
              </a:rPr>
              <a:t>11</a:t>
            </a:r>
            <a:r>
              <a:rPr lang="en-US" sz="2000" b="1" baseline="0" dirty="0" smtClean="0">
                <a:solidFill>
                  <a:srgbClr val="0033CC"/>
                </a:solidFill>
                <a:latin typeface="Arial"/>
                <a:cs typeface="Arial"/>
              </a:rPr>
              <a:t>Be* states</a:t>
            </a:r>
          </a:p>
          <a:p>
            <a:pPr>
              <a:spcBef>
                <a:spcPts val="600"/>
              </a:spcBef>
              <a:buFont typeface="Wingdings" pitchFamily="2" charset="2"/>
              <a:buChar char="ü"/>
            </a:pPr>
            <a:r>
              <a:rPr lang="en-US" sz="2000" b="1" baseline="0" dirty="0" smtClean="0">
                <a:solidFill>
                  <a:srgbClr val="0033CC"/>
                </a:solidFill>
                <a:latin typeface="Arial"/>
                <a:cs typeface="Arial"/>
              </a:rPr>
              <a:t>R-Matrix analysis</a:t>
            </a:r>
            <a:endParaRPr lang="en-US" sz="2000" b="1" baseline="0" dirty="0">
              <a:solidFill>
                <a:srgbClr val="0033CC"/>
              </a:solidFill>
              <a:latin typeface="Arial"/>
              <a:cs typeface="Arial"/>
            </a:endParaRPr>
          </a:p>
          <a:p>
            <a:pPr>
              <a:buFont typeface="Wingdings" pitchFamily="2" charset="2"/>
              <a:buChar char="ü"/>
            </a:pPr>
            <a:r>
              <a:rPr lang="en-US" sz="2000" b="1" baseline="0" dirty="0">
                <a:solidFill>
                  <a:srgbClr val="0033CC"/>
                </a:solidFill>
                <a:latin typeface="Arial"/>
                <a:cs typeface="Arial"/>
              </a:rPr>
              <a:t>Multiple channel Monte-Carlo </a:t>
            </a:r>
            <a:r>
              <a:rPr lang="en-US" sz="2000" b="1" baseline="0" dirty="0" smtClean="0">
                <a:solidFill>
                  <a:srgbClr val="0033CC"/>
                </a:solidFill>
                <a:latin typeface="Arial"/>
                <a:cs typeface="Arial"/>
              </a:rPr>
              <a:t>simulation.</a:t>
            </a:r>
            <a:r>
              <a:rPr lang="en-US" b="1" baseline="0" dirty="0">
                <a:solidFill>
                  <a:srgbClr val="0033CC"/>
                </a:solidFill>
                <a:latin typeface="Arial"/>
                <a:cs typeface="Arial"/>
              </a:rPr>
              <a:t>	</a:t>
            </a:r>
            <a:endParaRPr lang="en-US" baseline="0" dirty="0">
              <a:latin typeface="Arial"/>
              <a:cs typeface="Arial"/>
            </a:endParaRPr>
          </a:p>
        </p:txBody>
      </p:sp>
      <p:pic>
        <p:nvPicPr>
          <p:cNvPr id="12305" name="Picture 26"/>
          <p:cNvPicPr>
            <a:picLocks noChangeAspect="1" noChangeArrowheads="1"/>
          </p:cNvPicPr>
          <p:nvPr/>
        </p:nvPicPr>
        <p:blipFill>
          <a:blip r:embed="rId4"/>
          <a:srcRect/>
          <a:stretch>
            <a:fillRect/>
          </a:stretch>
        </p:blipFill>
        <p:spPr bwMode="auto">
          <a:xfrm>
            <a:off x="1" y="571481"/>
            <a:ext cx="1835150" cy="1835150"/>
          </a:xfrm>
          <a:prstGeom prst="rect">
            <a:avLst/>
          </a:prstGeom>
          <a:noFill/>
          <a:ln w="9525" algn="ctr">
            <a:noFill/>
            <a:miter lim="800000"/>
            <a:headEnd/>
            <a:tailEnd/>
          </a:ln>
        </p:spPr>
      </p:pic>
      <p:graphicFrame>
        <p:nvGraphicFramePr>
          <p:cNvPr id="39" name="Table 38"/>
          <p:cNvGraphicFramePr>
            <a:graphicFrameLocks noGrp="1"/>
          </p:cNvGraphicFramePr>
          <p:nvPr/>
        </p:nvGraphicFramePr>
        <p:xfrm>
          <a:off x="3357554" y="3929066"/>
          <a:ext cx="5786446" cy="2365065"/>
        </p:xfrm>
        <a:graphic>
          <a:graphicData uri="http://schemas.openxmlformats.org/drawingml/2006/table">
            <a:tbl>
              <a:tblPr firstRow="1" bandRow="1">
                <a:tableStyleId>{F5AB1C69-6EDB-4FF4-983F-18BD219EF322}</a:tableStyleId>
              </a:tblPr>
              <a:tblGrid>
                <a:gridCol w="1446608"/>
                <a:gridCol w="1446608"/>
                <a:gridCol w="1446615"/>
                <a:gridCol w="1446615"/>
              </a:tblGrid>
              <a:tr h="511972">
                <a:tc gridSpan="2">
                  <a:txBody>
                    <a:bodyPr/>
                    <a:lstStyle/>
                    <a:p>
                      <a:r>
                        <a:rPr lang="es-ES" sz="1800" dirty="0" err="1" smtClean="0">
                          <a:solidFill>
                            <a:schemeClr val="accent2">
                              <a:lumMod val="75000"/>
                            </a:schemeClr>
                          </a:solidFill>
                        </a:rPr>
                        <a:t>This</a:t>
                      </a:r>
                      <a:r>
                        <a:rPr lang="es-ES" sz="1800" baseline="0" dirty="0" smtClean="0">
                          <a:solidFill>
                            <a:schemeClr val="accent2">
                              <a:lumMod val="75000"/>
                            </a:schemeClr>
                          </a:solidFill>
                        </a:rPr>
                        <a:t> </a:t>
                      </a:r>
                      <a:r>
                        <a:rPr lang="es-ES" sz="1800" baseline="0" dirty="0" err="1" smtClean="0">
                          <a:solidFill>
                            <a:schemeClr val="accent2">
                              <a:lumMod val="75000"/>
                            </a:schemeClr>
                          </a:solidFill>
                        </a:rPr>
                        <a:t>work</a:t>
                      </a:r>
                      <a:endParaRPr lang="es-ES" sz="1800" dirty="0">
                        <a:solidFill>
                          <a:schemeClr val="accent2">
                            <a:lumMod val="75000"/>
                          </a:schemeClr>
                        </a:solidFill>
                      </a:endParaRPr>
                    </a:p>
                  </a:txBody>
                  <a:tcPr anchor="ctr" anchorCtr="1">
                    <a:lnL w="12700" cmpd="sng">
                      <a:noFill/>
                    </a:lnL>
                    <a:lnR w="12700" cap="flat" cmpd="sng" algn="ctr">
                      <a:solidFill>
                        <a:schemeClr val="tx1"/>
                      </a:solidFill>
                      <a:prstDash val="solid"/>
                      <a:round/>
                      <a:headEnd type="none" w="med" len="med"/>
                      <a:tailEnd type="none" w="med" len="med"/>
                    </a:lnR>
                    <a:lnT w="12700" cmpd="sng">
                      <a:noFill/>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sz="2000" dirty="0">
                        <a:solidFill>
                          <a:schemeClr val="accent2"/>
                        </a:solidFill>
                      </a:endParaRPr>
                    </a:p>
                  </a:txBody>
                  <a:tcPr anchor="ctr" anchorCtr="1">
                    <a:lnL w="12700" cmpd="sng">
                      <a:noFill/>
                    </a:lnL>
                    <a:lnR w="12700" cmpd="sng">
                      <a:noFill/>
                    </a:lnR>
                    <a:lnT w="12700" cmpd="sng">
                      <a:noFill/>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s-ES" sz="1400" dirty="0" smtClean="0">
                          <a:solidFill>
                            <a:srgbClr val="008000"/>
                          </a:solidFill>
                        </a:rPr>
                        <a:t>M.J.G.</a:t>
                      </a:r>
                      <a:r>
                        <a:rPr lang="es-ES" sz="1400" baseline="0" dirty="0" smtClean="0">
                          <a:solidFill>
                            <a:srgbClr val="008000"/>
                          </a:solidFill>
                        </a:rPr>
                        <a:t> </a:t>
                      </a:r>
                      <a:r>
                        <a:rPr lang="es-ES" sz="1400" dirty="0" smtClean="0">
                          <a:solidFill>
                            <a:srgbClr val="008000"/>
                          </a:solidFill>
                        </a:rPr>
                        <a:t>Borge et al, </a:t>
                      </a:r>
                    </a:p>
                    <a:p>
                      <a:pPr algn="ctr"/>
                      <a:r>
                        <a:rPr lang="es-ES" sz="1400" dirty="0" smtClean="0">
                          <a:solidFill>
                            <a:srgbClr val="008000"/>
                          </a:solidFill>
                        </a:rPr>
                        <a:t>NPA</a:t>
                      </a:r>
                      <a:r>
                        <a:rPr lang="es-ES" sz="1400" baseline="0" dirty="0" smtClean="0">
                          <a:solidFill>
                            <a:srgbClr val="008000"/>
                          </a:solidFill>
                        </a:rPr>
                        <a:t> 613(1997)199</a:t>
                      </a:r>
                      <a:r>
                        <a:rPr lang="es-ES" sz="1400" dirty="0" smtClean="0">
                          <a:solidFill>
                            <a:srgbClr val="008000"/>
                          </a:solidFill>
                        </a:rPr>
                        <a:t> </a:t>
                      </a:r>
                      <a:endParaRPr lang="es-ES" sz="1400" dirty="0">
                        <a:solidFill>
                          <a:srgbClr val="008000"/>
                        </a:solidFill>
                      </a:endParaRPr>
                    </a:p>
                  </a:txBody>
                  <a:tcPr anchor="ctr" anchorCtr="1">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sz="2000" dirty="0">
                        <a:solidFill>
                          <a:schemeClr val="accent2"/>
                        </a:solidFill>
                      </a:endParaRPr>
                    </a:p>
                  </a:txBody>
                  <a:tcPr anchor="ctr" anchorCtr="1">
                    <a:lnL w="12700" cmpd="sng">
                      <a:noFill/>
                    </a:lnL>
                    <a:lnR w="12700" cmpd="sng">
                      <a:noFill/>
                    </a:lnR>
                    <a:lnT w="12700" cmpd="sng">
                      <a:noFill/>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1972">
                <a:tc>
                  <a:txBody>
                    <a:bodyPr/>
                    <a:lstStyle/>
                    <a:p>
                      <a:r>
                        <a:rPr lang="es-ES" sz="1800" dirty="0" smtClean="0">
                          <a:solidFill>
                            <a:schemeClr val="accent2">
                              <a:lumMod val="75000"/>
                            </a:schemeClr>
                          </a:solidFill>
                        </a:rPr>
                        <a:t>E</a:t>
                      </a:r>
                      <a:r>
                        <a:rPr lang="es-ES" sz="1800" baseline="-25000" dirty="0" smtClean="0">
                          <a:solidFill>
                            <a:schemeClr val="accent2">
                              <a:lumMod val="75000"/>
                            </a:schemeClr>
                          </a:solidFill>
                        </a:rPr>
                        <a:t>0</a:t>
                      </a:r>
                      <a:r>
                        <a:rPr lang="es-ES" sz="1800" baseline="0" dirty="0" smtClean="0">
                          <a:solidFill>
                            <a:schemeClr val="accent2">
                              <a:lumMod val="75000"/>
                            </a:schemeClr>
                          </a:solidFill>
                        </a:rPr>
                        <a:t> (</a:t>
                      </a:r>
                      <a:r>
                        <a:rPr lang="es-ES" sz="1800" baseline="0" dirty="0" err="1" smtClean="0">
                          <a:solidFill>
                            <a:schemeClr val="accent2">
                              <a:lumMod val="75000"/>
                            </a:schemeClr>
                          </a:solidFill>
                        </a:rPr>
                        <a:t>MeV</a:t>
                      </a:r>
                      <a:r>
                        <a:rPr lang="es-ES" sz="1800" baseline="0" dirty="0" smtClean="0">
                          <a:solidFill>
                            <a:schemeClr val="accent2">
                              <a:lumMod val="75000"/>
                            </a:schemeClr>
                          </a:solidFill>
                        </a:rPr>
                        <a:t>)</a:t>
                      </a:r>
                      <a:endParaRPr lang="es-ES" sz="1800" dirty="0">
                        <a:solidFill>
                          <a:schemeClr val="accent2">
                            <a:lumMod val="75000"/>
                          </a:schemeClr>
                        </a:solidFill>
                      </a:endParaRPr>
                    </a:p>
                  </a:txBody>
                  <a:tcPr anchor="ctr" anchorCtr="1">
                    <a:lnL w="12700" cmpd="sng">
                      <a:noFill/>
                    </a:lnL>
                    <a:lnR w="12700" cmpd="sng">
                      <a:noFill/>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800" dirty="0" smtClean="0">
                          <a:solidFill>
                            <a:schemeClr val="accent2">
                              <a:lumMod val="75000"/>
                            </a:schemeClr>
                          </a:solidFill>
                          <a:sym typeface="Symbol"/>
                        </a:rPr>
                        <a:t> (</a:t>
                      </a:r>
                      <a:r>
                        <a:rPr lang="es-ES" sz="1800" dirty="0" err="1" smtClean="0">
                          <a:solidFill>
                            <a:schemeClr val="accent2">
                              <a:lumMod val="75000"/>
                            </a:schemeClr>
                          </a:solidFill>
                          <a:sym typeface="Symbol"/>
                        </a:rPr>
                        <a:t>MeV</a:t>
                      </a:r>
                      <a:r>
                        <a:rPr lang="es-ES" sz="1800" dirty="0" smtClean="0">
                          <a:solidFill>
                            <a:schemeClr val="accent2">
                              <a:lumMod val="75000"/>
                            </a:schemeClr>
                          </a:solidFill>
                          <a:sym typeface="Symbol"/>
                        </a:rPr>
                        <a:t>)</a:t>
                      </a:r>
                      <a:endParaRPr lang="es-ES" sz="1800" dirty="0">
                        <a:solidFill>
                          <a:schemeClr val="accent2">
                            <a:lumMod val="75000"/>
                          </a:schemeClr>
                        </a:solidFill>
                      </a:endParaRPr>
                    </a:p>
                  </a:txBody>
                  <a:tcPr anchor="ctr" anchorCtr="1">
                    <a:lnL w="12700" cmpd="sng">
                      <a:noFill/>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800" dirty="0" smtClean="0">
                          <a:solidFill>
                            <a:srgbClr val="008000"/>
                          </a:solidFill>
                        </a:rPr>
                        <a:t>E</a:t>
                      </a:r>
                      <a:r>
                        <a:rPr lang="es-ES" sz="1800" baseline="-25000" dirty="0" smtClean="0">
                          <a:solidFill>
                            <a:srgbClr val="008000"/>
                          </a:solidFill>
                        </a:rPr>
                        <a:t>0</a:t>
                      </a:r>
                      <a:r>
                        <a:rPr lang="es-ES" sz="1800" baseline="0" dirty="0" smtClean="0">
                          <a:solidFill>
                            <a:srgbClr val="008000"/>
                          </a:solidFill>
                        </a:rPr>
                        <a:t> (</a:t>
                      </a:r>
                      <a:r>
                        <a:rPr lang="es-ES" sz="1800" baseline="0" dirty="0" err="1" smtClean="0">
                          <a:solidFill>
                            <a:srgbClr val="008000"/>
                          </a:solidFill>
                        </a:rPr>
                        <a:t>MeV</a:t>
                      </a:r>
                      <a:r>
                        <a:rPr lang="es-ES" sz="1800" baseline="0" dirty="0" smtClean="0">
                          <a:solidFill>
                            <a:srgbClr val="008000"/>
                          </a:solidFill>
                        </a:rPr>
                        <a:t>)</a:t>
                      </a:r>
                      <a:endParaRPr lang="es-ES" sz="1800" dirty="0">
                        <a:solidFill>
                          <a:srgbClr val="008000"/>
                        </a:solidFill>
                      </a:endParaRPr>
                    </a:p>
                  </a:txBody>
                  <a:tcPr anchor="ctr" anchorCtr="1">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rgbClr val="008000"/>
                          </a:solidFill>
                          <a:sym typeface="Symbol"/>
                        </a:rPr>
                        <a:t> (</a:t>
                      </a:r>
                      <a:r>
                        <a:rPr lang="es-ES" sz="1800" dirty="0" err="1" smtClean="0">
                          <a:solidFill>
                            <a:srgbClr val="008000"/>
                          </a:solidFill>
                          <a:sym typeface="Symbol"/>
                        </a:rPr>
                        <a:t>MeV</a:t>
                      </a:r>
                      <a:r>
                        <a:rPr lang="es-ES" sz="1800" dirty="0" smtClean="0">
                          <a:solidFill>
                            <a:srgbClr val="008000"/>
                          </a:solidFill>
                          <a:sym typeface="Symbol"/>
                        </a:rPr>
                        <a:t>)</a:t>
                      </a:r>
                      <a:endParaRPr lang="es-ES" sz="1800" dirty="0">
                        <a:solidFill>
                          <a:srgbClr val="008000"/>
                        </a:solidFill>
                      </a:endParaRPr>
                    </a:p>
                  </a:txBody>
                  <a:tcPr anchor="ctr" anchorCtr="1">
                    <a:lnL w="12700" cmpd="sng">
                      <a:noFill/>
                    </a:lnL>
                    <a:lnR w="12700" cmpd="sng">
                      <a:noFill/>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1973">
                <a:tc>
                  <a:txBody>
                    <a:bodyPr/>
                    <a:lstStyle/>
                    <a:p>
                      <a:r>
                        <a:rPr lang="es-ES" sz="1800" dirty="0" smtClean="0">
                          <a:solidFill>
                            <a:schemeClr val="accent2">
                              <a:lumMod val="75000"/>
                            </a:schemeClr>
                          </a:solidFill>
                        </a:rPr>
                        <a:t>16.3(1)</a:t>
                      </a:r>
                      <a:endParaRPr lang="es-ES" sz="1800" dirty="0">
                        <a:solidFill>
                          <a:schemeClr val="accent2">
                            <a:lumMod val="75000"/>
                          </a:schemeClr>
                        </a:solidFill>
                      </a:endParaRPr>
                    </a:p>
                  </a:txBody>
                  <a:tcPr anchor="ctr" anchorCtr="1">
                    <a:lnT w="3175" cap="flat" cmpd="sng" algn="ctr">
                      <a:solidFill>
                        <a:schemeClr val="tx1"/>
                      </a:solidFill>
                      <a:prstDash val="solid"/>
                      <a:round/>
                      <a:headEnd type="none" w="med" len="med"/>
                      <a:tailEnd type="none" w="med" len="med"/>
                    </a:lnT>
                    <a:lnB w="12700" cmpd="sng">
                      <a:noFill/>
                    </a:lnB>
                  </a:tcPr>
                </a:tc>
                <a:tc>
                  <a:txBody>
                    <a:bodyPr/>
                    <a:lstStyle/>
                    <a:p>
                      <a:r>
                        <a:rPr lang="es-ES" sz="1800" dirty="0" smtClean="0">
                          <a:solidFill>
                            <a:schemeClr val="accent2">
                              <a:lumMod val="75000"/>
                            </a:schemeClr>
                          </a:solidFill>
                        </a:rPr>
                        <a:t>0.7(1)</a:t>
                      </a:r>
                      <a:endParaRPr lang="es-ES" sz="1800" dirty="0">
                        <a:solidFill>
                          <a:schemeClr val="accent2">
                            <a:lumMod val="75000"/>
                          </a:schemeClr>
                        </a:solidFill>
                      </a:endParaRPr>
                    </a:p>
                  </a:txBody>
                  <a:tcPr anchor="ctr" anchorCtr="1">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mpd="sng">
                      <a:noFill/>
                    </a:lnB>
                  </a:tcPr>
                </a:tc>
                <a:tc>
                  <a:txBody>
                    <a:bodyPr/>
                    <a:lstStyle/>
                    <a:p>
                      <a:r>
                        <a:rPr lang="es-ES" sz="1800" dirty="0" smtClean="0">
                          <a:solidFill>
                            <a:srgbClr val="008000"/>
                          </a:solidFill>
                        </a:rPr>
                        <a:t>----</a:t>
                      </a:r>
                      <a:endParaRPr lang="es-ES" sz="1800" dirty="0">
                        <a:solidFill>
                          <a:srgbClr val="008000"/>
                        </a:solidFill>
                      </a:endParaRPr>
                    </a:p>
                  </a:txBody>
                  <a:tcPr anchor="ctr" anchorCtr="1">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800" dirty="0" smtClean="0">
                          <a:solidFill>
                            <a:srgbClr val="008000"/>
                          </a:solidFill>
                        </a:rPr>
                        <a:t>----</a:t>
                      </a:r>
                      <a:endParaRPr lang="es-ES" sz="1800" dirty="0">
                        <a:solidFill>
                          <a:srgbClr val="008000"/>
                        </a:solidFill>
                      </a:endParaRPr>
                    </a:p>
                  </a:txBody>
                  <a:tcPr anchor="ctr" anchorCtr="1">
                    <a:lnL w="12700" cmpd="sng">
                      <a:noFill/>
                    </a:lnL>
                    <a:lnT w="3175" cap="flat" cmpd="sng" algn="ctr">
                      <a:solidFill>
                        <a:schemeClr val="tx1"/>
                      </a:solidFill>
                      <a:prstDash val="solid"/>
                      <a:round/>
                      <a:headEnd type="none" w="med" len="med"/>
                      <a:tailEnd type="none" w="med" len="med"/>
                    </a:lnT>
                    <a:lnB w="12700" cmpd="sng">
                      <a:noFill/>
                    </a:lnB>
                  </a:tcPr>
                </a:tc>
              </a:tr>
              <a:tr h="511972">
                <a:tc>
                  <a:txBody>
                    <a:bodyPr/>
                    <a:lstStyle/>
                    <a:p>
                      <a:r>
                        <a:rPr lang="es-ES" sz="1800" dirty="0" smtClean="0">
                          <a:solidFill>
                            <a:schemeClr val="accent2">
                              <a:lumMod val="75000"/>
                            </a:schemeClr>
                          </a:solidFill>
                        </a:rPr>
                        <a:t>18.4(3)</a:t>
                      </a:r>
                      <a:endParaRPr lang="es-ES" sz="1800" dirty="0">
                        <a:solidFill>
                          <a:schemeClr val="accent2">
                            <a:lumMod val="75000"/>
                          </a:schemeClr>
                        </a:solidFill>
                      </a:endParaRPr>
                    </a:p>
                  </a:txBody>
                  <a:tcPr anchor="ctr" anchorCtr="1">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800" dirty="0" smtClean="0">
                          <a:solidFill>
                            <a:schemeClr val="accent2">
                              <a:lumMod val="75000"/>
                            </a:schemeClr>
                          </a:solidFill>
                        </a:rPr>
                        <a:t>1.6(6)</a:t>
                      </a:r>
                      <a:endParaRPr lang="es-ES" sz="1800" dirty="0">
                        <a:solidFill>
                          <a:schemeClr val="accent2">
                            <a:lumMod val="75000"/>
                          </a:schemeClr>
                        </a:solidFill>
                      </a:endParaRPr>
                    </a:p>
                  </a:txBody>
                  <a:tcPr anchor="ctr" anchorCtr="1">
                    <a:lnL w="12700" cmpd="sng">
                      <a:noFill/>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600" dirty="0" smtClean="0">
                          <a:solidFill>
                            <a:srgbClr val="008000"/>
                          </a:solidFill>
                        </a:rPr>
                        <a:t>18.2(2) (Be)</a:t>
                      </a:r>
                    </a:p>
                    <a:p>
                      <a:r>
                        <a:rPr lang="es-ES" sz="1600" dirty="0" smtClean="0">
                          <a:solidFill>
                            <a:srgbClr val="008000"/>
                          </a:solidFill>
                        </a:rPr>
                        <a:t>18.0(1) (He)</a:t>
                      </a:r>
                    </a:p>
                    <a:p>
                      <a:r>
                        <a:rPr lang="es-ES" sz="1600" dirty="0" smtClean="0">
                          <a:solidFill>
                            <a:srgbClr val="008000"/>
                          </a:solidFill>
                        </a:rPr>
                        <a:t>18.15(15) (H)</a:t>
                      </a:r>
                      <a:endParaRPr lang="es-ES" sz="1600" dirty="0">
                        <a:solidFill>
                          <a:srgbClr val="008000"/>
                        </a:solidFill>
                      </a:endParaRPr>
                    </a:p>
                  </a:txBody>
                  <a:tcPr anchor="ctr" anchorCtr="1">
                    <a:lnL w="12700" cap="flat" cmpd="sng" algn="ctr">
                      <a:solidFill>
                        <a:schemeClr val="tx1"/>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600" dirty="0" smtClean="0">
                          <a:solidFill>
                            <a:srgbClr val="008000"/>
                          </a:solidFill>
                        </a:rPr>
                        <a:t>1.4(4) (Be)</a:t>
                      </a:r>
                    </a:p>
                    <a:p>
                      <a:r>
                        <a:rPr lang="es-ES" sz="1600" dirty="0" smtClean="0">
                          <a:solidFill>
                            <a:srgbClr val="008000"/>
                          </a:solidFill>
                        </a:rPr>
                        <a:t>0.8(1) (He)</a:t>
                      </a:r>
                    </a:p>
                    <a:p>
                      <a:r>
                        <a:rPr lang="es-ES" sz="1600" dirty="0" smtClean="0">
                          <a:solidFill>
                            <a:srgbClr val="008000"/>
                          </a:solidFill>
                        </a:rPr>
                        <a:t>1.3(3) (H)</a:t>
                      </a:r>
                    </a:p>
                  </a:txBody>
                  <a:tcPr anchor="ctr" anchorCtr="1">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0" name="Rectangle 29"/>
          <p:cNvSpPr/>
          <p:nvPr/>
        </p:nvSpPr>
        <p:spPr bwMode="auto">
          <a:xfrm>
            <a:off x="871506" y="1381099"/>
            <a:ext cx="214314" cy="71438"/>
          </a:xfrm>
          <a:prstGeom prst="rect">
            <a:avLst/>
          </a:prstGeom>
          <a:no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30000" smtClean="0">
              <a:ln>
                <a:noFill/>
              </a:ln>
              <a:solidFill>
                <a:schemeClr val="tx1"/>
              </a:solidFill>
              <a:effectLst/>
              <a:latin typeface="Arial" charset="0"/>
              <a:sym typeface="Symbol" pitchFamily="18" charset="2"/>
            </a:endParaRPr>
          </a:p>
        </p:txBody>
      </p:sp>
      <p:cxnSp>
        <p:nvCxnSpPr>
          <p:cNvPr id="34" name="Curved Connector 33"/>
          <p:cNvCxnSpPr>
            <a:stCxn id="30" idx="0"/>
          </p:cNvCxnSpPr>
          <p:nvPr/>
        </p:nvCxnSpPr>
        <p:spPr bwMode="auto">
          <a:xfrm rot="16200000" flipH="1">
            <a:off x="501215" y="1858546"/>
            <a:ext cx="1833589" cy="878695"/>
          </a:xfrm>
          <a:prstGeom prst="curvedConnector3">
            <a:avLst>
              <a:gd name="adj1" fmla="val -12467"/>
            </a:avLst>
          </a:prstGeom>
          <a:solidFill>
            <a:schemeClr val="bg1"/>
          </a:solidFill>
          <a:ln w="57150" cap="flat" cmpd="sng" algn="ctr">
            <a:solidFill>
              <a:srgbClr val="66FF66"/>
            </a:solidFill>
            <a:prstDash val="solid"/>
            <a:round/>
            <a:headEnd type="none" w="med" len="med"/>
            <a:tailEnd type="arrow"/>
          </a:ln>
          <a:effectLst/>
        </p:spPr>
      </p:cxnSp>
      <p:sp>
        <p:nvSpPr>
          <p:cNvPr id="24" name="TextBox 23"/>
          <p:cNvSpPr txBox="1"/>
          <p:nvPr/>
        </p:nvSpPr>
        <p:spPr>
          <a:xfrm>
            <a:off x="76200" y="304800"/>
            <a:ext cx="787896" cy="369332"/>
          </a:xfrm>
          <a:prstGeom prst="rect">
            <a:avLst/>
          </a:prstGeom>
          <a:noFill/>
        </p:spPr>
        <p:txBody>
          <a:bodyPr wrap="none" rtlCol="0">
            <a:spAutoFit/>
          </a:bodyPr>
          <a:lstStyle/>
          <a:p>
            <a:r>
              <a:rPr lang="en-US" dirty="0" smtClean="0">
                <a:latin typeface="Arial"/>
                <a:cs typeface="Arial"/>
              </a:rPr>
              <a:t>IS417</a:t>
            </a:r>
            <a:endParaRPr lang="en-US" dirty="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par>
                                <p:cTn id="8" presetID="55" presetClass="entr" presetSubtype="0" fill="hold" grpId="0" nodeType="withEffect">
                                  <p:stCondLst>
                                    <p:cond delay="0"/>
                                  </p:stCondLst>
                                  <p:childTnLst>
                                    <p:set>
                                      <p:cBhvr>
                                        <p:cTn id="9" dur="1" fill="hold">
                                          <p:stCondLst>
                                            <p:cond delay="0"/>
                                          </p:stCondLst>
                                        </p:cTn>
                                        <p:tgtEl>
                                          <p:spTgt spid="49191"/>
                                        </p:tgtEl>
                                        <p:attrNameLst>
                                          <p:attrName>style.visibility</p:attrName>
                                        </p:attrNameLst>
                                      </p:cBhvr>
                                      <p:to>
                                        <p:strVal val="visible"/>
                                      </p:to>
                                    </p:set>
                                    <p:anim calcmode="lin" valueType="num">
                                      <p:cBhvr>
                                        <p:cTn id="10" dur="1000" fill="hold"/>
                                        <p:tgtEl>
                                          <p:spTgt spid="49191"/>
                                        </p:tgtEl>
                                        <p:attrNameLst>
                                          <p:attrName>ppt_w</p:attrName>
                                        </p:attrNameLst>
                                      </p:cBhvr>
                                      <p:tavLst>
                                        <p:tav tm="0">
                                          <p:val>
                                            <p:strVal val="#ppt_w*0.70"/>
                                          </p:val>
                                        </p:tav>
                                        <p:tav tm="100000">
                                          <p:val>
                                            <p:strVal val="#ppt_w"/>
                                          </p:val>
                                        </p:tav>
                                      </p:tavLst>
                                    </p:anim>
                                    <p:anim calcmode="lin" valueType="num">
                                      <p:cBhvr>
                                        <p:cTn id="11" dur="1000" fill="hold"/>
                                        <p:tgtEl>
                                          <p:spTgt spid="49191"/>
                                        </p:tgtEl>
                                        <p:attrNameLst>
                                          <p:attrName>ppt_h</p:attrName>
                                        </p:attrNameLst>
                                      </p:cBhvr>
                                      <p:tavLst>
                                        <p:tav tm="0">
                                          <p:val>
                                            <p:strVal val="#ppt_h"/>
                                          </p:val>
                                        </p:tav>
                                        <p:tav tm="100000">
                                          <p:val>
                                            <p:strVal val="#ppt_h"/>
                                          </p:val>
                                        </p:tav>
                                      </p:tavLst>
                                    </p:anim>
                                    <p:animEffect transition="in" filter="fade">
                                      <p:cBhvr>
                                        <p:cTn id="12" dur="1000"/>
                                        <p:tgtEl>
                                          <p:spTgt spid="49191"/>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randombar(horizontal)">
                                      <p:cBhvr>
                                        <p:cTn id="2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91"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9" name="Rectangle 74"/>
          <p:cNvSpPr>
            <a:spLocks noChangeArrowheads="1"/>
          </p:cNvSpPr>
          <p:nvPr/>
        </p:nvSpPr>
        <p:spPr bwMode="auto">
          <a:xfrm>
            <a:off x="490518" y="2413007"/>
            <a:ext cx="215900" cy="288925"/>
          </a:xfrm>
          <a:prstGeom prst="rect">
            <a:avLst/>
          </a:prstGeom>
          <a:solidFill>
            <a:schemeClr val="bg1"/>
          </a:solidFill>
          <a:ln w="9525" algn="ctr">
            <a:noFill/>
            <a:miter lim="800000"/>
            <a:headEnd/>
            <a:tailEnd/>
          </a:ln>
        </p:spPr>
        <p:txBody>
          <a:bodyPr wrap="none" anchor="ctr"/>
          <a:lstStyle/>
          <a:p>
            <a:endParaRPr lang="es-ES"/>
          </a:p>
        </p:txBody>
      </p:sp>
      <p:sp>
        <p:nvSpPr>
          <p:cNvPr id="3081" name="Rectangle 2"/>
          <p:cNvSpPr>
            <a:spLocks noGrp="1" noChangeArrowheads="1"/>
          </p:cNvSpPr>
          <p:nvPr>
            <p:ph type="title"/>
          </p:nvPr>
        </p:nvSpPr>
        <p:spPr/>
        <p:txBody>
          <a:bodyPr/>
          <a:lstStyle/>
          <a:p>
            <a:pPr eaLnBrk="1" hangingPunct="1"/>
            <a:r>
              <a:rPr lang="es-ES" dirty="0" smtClean="0">
                <a:latin typeface="Arial"/>
                <a:cs typeface="Arial"/>
              </a:rPr>
              <a:t>Spin and </a:t>
            </a:r>
            <a:r>
              <a:rPr lang="es-ES" dirty="0" err="1" smtClean="0">
                <a:latin typeface="Arial"/>
                <a:cs typeface="Arial"/>
              </a:rPr>
              <a:t>Parity</a:t>
            </a:r>
            <a:endParaRPr lang="es-ES" dirty="0" smtClean="0">
              <a:latin typeface="Arial"/>
              <a:cs typeface="Arial"/>
            </a:endParaRPr>
          </a:p>
        </p:txBody>
      </p:sp>
      <p:grpSp>
        <p:nvGrpSpPr>
          <p:cNvPr id="2" name="Group 64"/>
          <p:cNvGrpSpPr>
            <a:grpSpLocks/>
          </p:cNvGrpSpPr>
          <p:nvPr/>
        </p:nvGrpSpPr>
        <p:grpSpPr bwMode="auto">
          <a:xfrm>
            <a:off x="3500430" y="2438400"/>
            <a:ext cx="3381379" cy="1000132"/>
            <a:chOff x="2800" y="1596"/>
            <a:chExt cx="1989" cy="394"/>
          </a:xfrm>
        </p:grpSpPr>
        <p:sp>
          <p:nvSpPr>
            <p:cNvPr id="3100" name="AutoShape 48"/>
            <p:cNvSpPr>
              <a:spLocks noChangeArrowheads="1"/>
            </p:cNvSpPr>
            <p:nvPr/>
          </p:nvSpPr>
          <p:spPr bwMode="auto">
            <a:xfrm>
              <a:off x="2800" y="1596"/>
              <a:ext cx="1989" cy="394"/>
            </a:xfrm>
            <a:prstGeom prst="roundRect">
              <a:avLst>
                <a:gd name="adj" fmla="val 16667"/>
              </a:avLst>
            </a:prstGeom>
            <a:solidFill>
              <a:srgbClr val="99FF66"/>
            </a:solidFill>
            <a:ln w="9525" algn="ctr">
              <a:noFill/>
              <a:round/>
              <a:headEnd/>
              <a:tailEnd/>
            </a:ln>
          </p:spPr>
          <p:txBody>
            <a:bodyPr wrap="none" anchor="ctr">
              <a:spAutoFit/>
            </a:bodyPr>
            <a:lstStyle/>
            <a:p>
              <a:endParaRPr lang="es-ES"/>
            </a:p>
          </p:txBody>
        </p:sp>
        <p:graphicFrame>
          <p:nvGraphicFramePr>
            <p:cNvPr id="3075" name="Object 49"/>
            <p:cNvGraphicFramePr>
              <a:graphicFrameLocks noChangeAspect="1"/>
            </p:cNvGraphicFramePr>
            <p:nvPr/>
          </p:nvGraphicFramePr>
          <p:xfrm>
            <a:off x="2884" y="1624"/>
            <a:ext cx="1849" cy="333"/>
          </p:xfrm>
          <a:graphic>
            <a:graphicData uri="http://schemas.openxmlformats.org/presentationml/2006/ole">
              <p:oleObj spid="_x0000_s80899" name="Equation" r:id="rId4" imgW="1854000" imgH="393480" progId="Equation.3">
                <p:embed/>
              </p:oleObj>
            </a:graphicData>
          </a:graphic>
        </p:graphicFrame>
      </p:grpSp>
      <p:grpSp>
        <p:nvGrpSpPr>
          <p:cNvPr id="3" name="Group 29"/>
          <p:cNvGrpSpPr/>
          <p:nvPr/>
        </p:nvGrpSpPr>
        <p:grpSpPr>
          <a:xfrm>
            <a:off x="4430710" y="3143224"/>
            <a:ext cx="4144183" cy="3714776"/>
            <a:chOff x="3286116" y="3143224"/>
            <a:chExt cx="4144183" cy="3714776"/>
          </a:xfrm>
        </p:grpSpPr>
        <p:pic>
          <p:nvPicPr>
            <p:cNvPr id="32" name="Picture 31" descr="theta16.eps"/>
            <p:cNvPicPr>
              <a:picLocks noChangeAspect="1"/>
            </p:cNvPicPr>
            <p:nvPr/>
          </p:nvPicPr>
          <p:blipFill>
            <a:blip r:embed="rId5"/>
            <a:stretch>
              <a:fillRect/>
            </a:stretch>
          </p:blipFill>
          <p:spPr>
            <a:xfrm>
              <a:off x="3286116" y="3143224"/>
              <a:ext cx="3714776" cy="3714776"/>
            </a:xfrm>
            <a:prstGeom prst="rect">
              <a:avLst/>
            </a:prstGeom>
            <a:noFill/>
          </p:spPr>
        </p:pic>
        <p:sp>
          <p:nvSpPr>
            <p:cNvPr id="3080" name="Text Box 72"/>
            <p:cNvSpPr txBox="1">
              <a:spLocks noChangeArrowheads="1"/>
            </p:cNvSpPr>
            <p:nvPr/>
          </p:nvSpPr>
          <p:spPr bwMode="auto">
            <a:xfrm>
              <a:off x="5751534" y="3649655"/>
              <a:ext cx="1678765" cy="338554"/>
            </a:xfrm>
            <a:prstGeom prst="rect">
              <a:avLst/>
            </a:prstGeom>
            <a:solidFill>
              <a:schemeClr val="bg1"/>
            </a:solidFill>
            <a:ln w="9525" algn="ctr">
              <a:noFill/>
              <a:miter lim="800000"/>
              <a:headEnd/>
              <a:tailEnd/>
            </a:ln>
          </p:spPr>
          <p:txBody>
            <a:bodyPr wrap="none">
              <a:spAutoFit/>
            </a:bodyPr>
            <a:lstStyle/>
            <a:p>
              <a:r>
                <a:rPr lang="es-ES" sz="1600" b="1" dirty="0">
                  <a:latin typeface="Arial"/>
                  <a:cs typeface="Arial"/>
                </a:rPr>
                <a:t>11</a:t>
              </a:r>
              <a:r>
                <a:rPr lang="es-ES" sz="1600" b="1" baseline="0" dirty="0">
                  <a:latin typeface="Arial"/>
                  <a:cs typeface="Arial"/>
                </a:rPr>
                <a:t>Be(16.3 </a:t>
              </a:r>
              <a:r>
                <a:rPr lang="es-ES" sz="1600" b="1" baseline="0" dirty="0" err="1">
                  <a:latin typeface="Arial"/>
                  <a:cs typeface="Arial"/>
                </a:rPr>
                <a:t>MeV</a:t>
              </a:r>
              <a:r>
                <a:rPr lang="es-ES" sz="1600" b="1" baseline="0" dirty="0">
                  <a:latin typeface="Arial"/>
                  <a:cs typeface="Arial"/>
                </a:rPr>
                <a:t>)</a:t>
              </a:r>
            </a:p>
          </p:txBody>
        </p:sp>
      </p:grpSp>
      <p:pic>
        <p:nvPicPr>
          <p:cNvPr id="3086" name="Picture 67"/>
          <p:cNvPicPr>
            <a:picLocks noChangeAspect="1" noChangeArrowheads="1"/>
          </p:cNvPicPr>
          <p:nvPr/>
        </p:nvPicPr>
        <p:blipFill>
          <a:blip r:embed="rId6"/>
          <a:srcRect/>
          <a:stretch>
            <a:fillRect/>
          </a:stretch>
        </p:blipFill>
        <p:spPr bwMode="auto">
          <a:xfrm>
            <a:off x="4572000" y="1052513"/>
            <a:ext cx="2516188" cy="1447800"/>
          </a:xfrm>
          <a:prstGeom prst="rect">
            <a:avLst/>
          </a:prstGeom>
          <a:noFill/>
          <a:ln w="9525" algn="ctr">
            <a:noFill/>
            <a:miter lim="800000"/>
            <a:headEnd/>
            <a:tailEnd/>
          </a:ln>
        </p:spPr>
      </p:pic>
      <p:grpSp>
        <p:nvGrpSpPr>
          <p:cNvPr id="4" name="Group 71"/>
          <p:cNvGrpSpPr>
            <a:grpSpLocks/>
          </p:cNvGrpSpPr>
          <p:nvPr/>
        </p:nvGrpSpPr>
        <p:grpSpPr bwMode="auto">
          <a:xfrm>
            <a:off x="7008813" y="2349500"/>
            <a:ext cx="2027237" cy="935038"/>
            <a:chOff x="4332" y="1480"/>
            <a:chExt cx="1277" cy="589"/>
          </a:xfrm>
        </p:grpSpPr>
        <p:sp>
          <p:nvSpPr>
            <p:cNvPr id="3099" name="AutoShape 70"/>
            <p:cNvSpPr>
              <a:spLocks noChangeArrowheads="1"/>
            </p:cNvSpPr>
            <p:nvPr/>
          </p:nvSpPr>
          <p:spPr bwMode="auto">
            <a:xfrm>
              <a:off x="4332" y="1480"/>
              <a:ext cx="1270" cy="589"/>
            </a:xfrm>
            <a:prstGeom prst="roundRect">
              <a:avLst>
                <a:gd name="adj" fmla="val 16667"/>
              </a:avLst>
            </a:prstGeom>
            <a:solidFill>
              <a:srgbClr val="FF9933"/>
            </a:solidFill>
            <a:ln w="9525" algn="ctr">
              <a:noFill/>
              <a:round/>
              <a:headEnd/>
              <a:tailEnd/>
            </a:ln>
          </p:spPr>
          <p:txBody>
            <a:bodyPr wrap="none" anchor="ctr"/>
            <a:lstStyle/>
            <a:p>
              <a:endParaRPr lang="es-ES"/>
            </a:p>
          </p:txBody>
        </p:sp>
        <p:graphicFrame>
          <p:nvGraphicFramePr>
            <p:cNvPr id="3074" name="Object 68"/>
            <p:cNvGraphicFramePr>
              <a:graphicFrameLocks noChangeAspect="1"/>
            </p:cNvGraphicFramePr>
            <p:nvPr/>
          </p:nvGraphicFramePr>
          <p:xfrm>
            <a:off x="4332" y="1525"/>
            <a:ext cx="1277" cy="521"/>
          </p:xfrm>
          <a:graphic>
            <a:graphicData uri="http://schemas.openxmlformats.org/presentationml/2006/ole">
              <p:oleObj spid="_x0000_s80898" name="Ecuación" r:id="rId7" imgW="1333440" imgH="736560" progId="Equation.3">
                <p:embed/>
              </p:oleObj>
            </a:graphicData>
          </a:graphic>
        </p:graphicFrame>
      </p:grpSp>
      <p:grpSp>
        <p:nvGrpSpPr>
          <p:cNvPr id="5" name="Group 87"/>
          <p:cNvGrpSpPr>
            <a:grpSpLocks/>
          </p:cNvGrpSpPr>
          <p:nvPr/>
        </p:nvGrpSpPr>
        <p:grpSpPr bwMode="auto">
          <a:xfrm>
            <a:off x="1428728" y="4572008"/>
            <a:ext cx="2227263" cy="1968503"/>
            <a:chOff x="1020" y="2934"/>
            <a:chExt cx="1403" cy="1231"/>
          </a:xfrm>
        </p:grpSpPr>
        <p:sp>
          <p:nvSpPr>
            <p:cNvPr id="3090" name="Line 50"/>
            <p:cNvSpPr>
              <a:spLocks noChangeShapeType="1"/>
            </p:cNvSpPr>
            <p:nvPr/>
          </p:nvSpPr>
          <p:spPr bwMode="auto">
            <a:xfrm>
              <a:off x="1030" y="3447"/>
              <a:ext cx="634" cy="0"/>
            </a:xfrm>
            <a:prstGeom prst="line">
              <a:avLst/>
            </a:prstGeom>
            <a:noFill/>
            <a:ln w="57150">
              <a:solidFill>
                <a:srgbClr val="0070C0"/>
              </a:solidFill>
              <a:round/>
              <a:headEnd/>
              <a:tailEnd/>
            </a:ln>
          </p:spPr>
          <p:txBody>
            <a:bodyPr/>
            <a:lstStyle/>
            <a:p>
              <a:endParaRPr lang="es-ES"/>
            </a:p>
          </p:txBody>
        </p:sp>
        <p:sp>
          <p:nvSpPr>
            <p:cNvPr id="3091" name="Line 51"/>
            <p:cNvSpPr>
              <a:spLocks noChangeShapeType="1"/>
            </p:cNvSpPr>
            <p:nvPr/>
          </p:nvSpPr>
          <p:spPr bwMode="auto">
            <a:xfrm>
              <a:off x="1020" y="3740"/>
              <a:ext cx="634" cy="0"/>
            </a:xfrm>
            <a:prstGeom prst="line">
              <a:avLst/>
            </a:prstGeom>
            <a:noFill/>
            <a:ln w="57150">
              <a:solidFill>
                <a:srgbClr val="FF3300"/>
              </a:solidFill>
              <a:prstDash val="sysDot"/>
              <a:round/>
              <a:headEnd/>
              <a:tailEnd/>
            </a:ln>
          </p:spPr>
          <p:txBody>
            <a:bodyPr/>
            <a:lstStyle/>
            <a:p>
              <a:endParaRPr lang="es-ES"/>
            </a:p>
          </p:txBody>
        </p:sp>
        <p:sp>
          <p:nvSpPr>
            <p:cNvPr id="3092" name="Line 52"/>
            <p:cNvSpPr>
              <a:spLocks noChangeShapeType="1"/>
            </p:cNvSpPr>
            <p:nvPr/>
          </p:nvSpPr>
          <p:spPr bwMode="auto">
            <a:xfrm>
              <a:off x="1052" y="4044"/>
              <a:ext cx="634" cy="0"/>
            </a:xfrm>
            <a:prstGeom prst="line">
              <a:avLst/>
            </a:prstGeom>
            <a:noFill/>
            <a:ln w="76200" cap="rnd">
              <a:solidFill>
                <a:srgbClr val="FFC000"/>
              </a:solidFill>
              <a:prstDash val="sysDot"/>
              <a:round/>
              <a:headEnd/>
              <a:tailEnd/>
            </a:ln>
          </p:spPr>
          <p:txBody>
            <a:bodyPr/>
            <a:lstStyle/>
            <a:p>
              <a:endParaRPr lang="es-ES"/>
            </a:p>
          </p:txBody>
        </p:sp>
        <p:sp>
          <p:nvSpPr>
            <p:cNvPr id="3093" name="Text Box 55"/>
            <p:cNvSpPr txBox="1">
              <a:spLocks noChangeArrowheads="1"/>
            </p:cNvSpPr>
            <p:nvPr/>
          </p:nvSpPr>
          <p:spPr bwMode="auto">
            <a:xfrm>
              <a:off x="1798" y="2934"/>
              <a:ext cx="625" cy="289"/>
            </a:xfrm>
            <a:prstGeom prst="rect">
              <a:avLst/>
            </a:prstGeom>
            <a:noFill/>
            <a:ln w="9525" algn="ctr">
              <a:noFill/>
              <a:miter lim="800000"/>
              <a:headEnd/>
              <a:tailEnd/>
            </a:ln>
          </p:spPr>
          <p:txBody>
            <a:bodyPr wrap="none">
              <a:spAutoFit/>
            </a:bodyPr>
            <a:lstStyle/>
            <a:p>
              <a:r>
                <a:rPr lang="es-ES" sz="2400" b="1" baseline="0" dirty="0">
                  <a:latin typeface="Arial"/>
                  <a:cs typeface="Arial"/>
                </a:rPr>
                <a:t>DATA</a:t>
              </a:r>
            </a:p>
          </p:txBody>
        </p:sp>
        <p:sp>
          <p:nvSpPr>
            <p:cNvPr id="3094" name="Text Box 56"/>
            <p:cNvSpPr txBox="1">
              <a:spLocks noChangeArrowheads="1"/>
            </p:cNvSpPr>
            <p:nvPr/>
          </p:nvSpPr>
          <p:spPr bwMode="auto">
            <a:xfrm>
              <a:off x="1817" y="3222"/>
              <a:ext cx="429" cy="289"/>
            </a:xfrm>
            <a:prstGeom prst="rect">
              <a:avLst/>
            </a:prstGeom>
            <a:noFill/>
            <a:ln w="9525" algn="ctr">
              <a:noFill/>
              <a:miter lim="800000"/>
              <a:headEnd/>
              <a:tailEnd/>
            </a:ln>
          </p:spPr>
          <p:txBody>
            <a:bodyPr wrap="none">
              <a:spAutoFit/>
            </a:bodyPr>
            <a:lstStyle/>
            <a:p>
              <a:r>
                <a:rPr lang="es-ES" sz="2400" b="1" baseline="0" dirty="0" smtClean="0">
                  <a:latin typeface="Arial"/>
                  <a:cs typeface="Arial"/>
                </a:rPr>
                <a:t>1/2</a:t>
              </a:r>
              <a:r>
                <a:rPr lang="es-ES" sz="2400" b="1" baseline="30000" dirty="0" smtClean="0">
                  <a:latin typeface="Arial"/>
                  <a:cs typeface="Arial"/>
                </a:rPr>
                <a:t>-</a:t>
              </a:r>
              <a:endParaRPr lang="es-ES" sz="2400" b="1" baseline="30000" dirty="0">
                <a:latin typeface="Arial"/>
                <a:cs typeface="Arial"/>
              </a:endParaRPr>
            </a:p>
          </p:txBody>
        </p:sp>
        <p:sp>
          <p:nvSpPr>
            <p:cNvPr id="3095" name="Text Box 57"/>
            <p:cNvSpPr txBox="1">
              <a:spLocks noChangeArrowheads="1"/>
            </p:cNvSpPr>
            <p:nvPr/>
          </p:nvSpPr>
          <p:spPr bwMode="auto">
            <a:xfrm>
              <a:off x="1817" y="3564"/>
              <a:ext cx="564" cy="288"/>
            </a:xfrm>
            <a:prstGeom prst="rect">
              <a:avLst/>
            </a:prstGeom>
            <a:noFill/>
            <a:ln w="9525" algn="ctr">
              <a:noFill/>
              <a:miter lim="800000"/>
              <a:headEnd/>
              <a:tailEnd/>
            </a:ln>
          </p:spPr>
          <p:txBody>
            <a:bodyPr>
              <a:spAutoFit/>
            </a:bodyPr>
            <a:lstStyle/>
            <a:p>
              <a:r>
                <a:rPr lang="es-ES" sz="2400" b="1" baseline="0" dirty="0" smtClean="0">
                  <a:latin typeface="Arial"/>
                  <a:cs typeface="Arial"/>
                </a:rPr>
                <a:t>3/2</a:t>
              </a:r>
              <a:r>
                <a:rPr lang="es-ES" sz="2400" b="1" baseline="30000" dirty="0" smtClean="0">
                  <a:latin typeface="Arial"/>
                  <a:cs typeface="Arial"/>
                </a:rPr>
                <a:t>-</a:t>
              </a:r>
              <a:endParaRPr lang="es-ES" sz="2400" b="1" baseline="30000" dirty="0">
                <a:latin typeface="Arial"/>
                <a:cs typeface="Arial"/>
              </a:endParaRPr>
            </a:p>
          </p:txBody>
        </p:sp>
        <p:sp>
          <p:nvSpPr>
            <p:cNvPr id="3096" name="Text Box 58"/>
            <p:cNvSpPr txBox="1">
              <a:spLocks noChangeArrowheads="1"/>
            </p:cNvSpPr>
            <p:nvPr/>
          </p:nvSpPr>
          <p:spPr bwMode="auto">
            <a:xfrm>
              <a:off x="1817" y="3876"/>
              <a:ext cx="429" cy="289"/>
            </a:xfrm>
            <a:prstGeom prst="rect">
              <a:avLst/>
            </a:prstGeom>
            <a:noFill/>
            <a:ln w="9525" algn="ctr">
              <a:noFill/>
              <a:miter lim="800000"/>
              <a:headEnd/>
              <a:tailEnd/>
            </a:ln>
          </p:spPr>
          <p:txBody>
            <a:bodyPr wrap="none">
              <a:spAutoFit/>
            </a:bodyPr>
            <a:lstStyle/>
            <a:p>
              <a:r>
                <a:rPr lang="es-ES" sz="2400" b="1" baseline="0" dirty="0" smtClean="0">
                  <a:latin typeface="Arial"/>
                  <a:cs typeface="Arial"/>
                </a:rPr>
                <a:t>5/2</a:t>
              </a:r>
              <a:r>
                <a:rPr lang="es-ES" sz="2400" b="1" baseline="30000" dirty="0" smtClean="0">
                  <a:latin typeface="Arial"/>
                  <a:cs typeface="Arial"/>
                </a:rPr>
                <a:t>-</a:t>
              </a:r>
              <a:endParaRPr lang="es-ES" sz="2400" b="1" baseline="30000" dirty="0">
                <a:latin typeface="Arial"/>
                <a:cs typeface="Arial"/>
              </a:endParaRPr>
            </a:p>
          </p:txBody>
        </p:sp>
        <p:sp>
          <p:nvSpPr>
            <p:cNvPr id="3097" name="Rectangle 84"/>
            <p:cNvSpPr>
              <a:spLocks noChangeArrowheads="1"/>
            </p:cNvSpPr>
            <p:nvPr/>
          </p:nvSpPr>
          <p:spPr bwMode="auto">
            <a:xfrm>
              <a:off x="1292" y="3067"/>
              <a:ext cx="91" cy="91"/>
            </a:xfrm>
            <a:prstGeom prst="rect">
              <a:avLst/>
            </a:prstGeom>
            <a:solidFill>
              <a:schemeClr val="tx1"/>
            </a:solidFill>
            <a:ln w="9525" algn="ctr">
              <a:noFill/>
              <a:miter lim="800000"/>
              <a:headEnd/>
              <a:tailEnd/>
            </a:ln>
          </p:spPr>
          <p:txBody>
            <a:bodyPr wrap="none" anchor="ctr"/>
            <a:lstStyle/>
            <a:p>
              <a:endParaRPr lang="es-ES"/>
            </a:p>
          </p:txBody>
        </p:sp>
        <p:sp>
          <p:nvSpPr>
            <p:cNvPr id="3098" name="Line 86"/>
            <p:cNvSpPr>
              <a:spLocks noChangeShapeType="1"/>
            </p:cNvSpPr>
            <p:nvPr/>
          </p:nvSpPr>
          <p:spPr bwMode="auto">
            <a:xfrm>
              <a:off x="1334" y="2976"/>
              <a:ext cx="0" cy="273"/>
            </a:xfrm>
            <a:prstGeom prst="line">
              <a:avLst/>
            </a:prstGeom>
            <a:noFill/>
            <a:ln w="9525">
              <a:solidFill>
                <a:schemeClr val="tx1"/>
              </a:solidFill>
              <a:round/>
              <a:headEnd/>
              <a:tailEnd/>
            </a:ln>
          </p:spPr>
          <p:txBody>
            <a:bodyPr/>
            <a:lstStyle/>
            <a:p>
              <a:endParaRPr lang="es-ES"/>
            </a:p>
          </p:txBody>
        </p:sp>
      </p:grpSp>
      <p:grpSp>
        <p:nvGrpSpPr>
          <p:cNvPr id="6" name="Group 30"/>
          <p:cNvGrpSpPr/>
          <p:nvPr/>
        </p:nvGrpSpPr>
        <p:grpSpPr>
          <a:xfrm>
            <a:off x="500034" y="1000108"/>
            <a:ext cx="3930650" cy="3571900"/>
            <a:chOff x="214282" y="857232"/>
            <a:chExt cx="3930650" cy="3571900"/>
          </a:xfrm>
        </p:grpSpPr>
        <p:pic>
          <p:nvPicPr>
            <p:cNvPr id="33" name="Picture 32" descr="theta18.eps"/>
            <p:cNvPicPr>
              <a:picLocks noChangeAspect="1"/>
            </p:cNvPicPr>
            <p:nvPr/>
          </p:nvPicPr>
          <p:blipFill>
            <a:blip r:embed="rId8"/>
            <a:stretch>
              <a:fillRect/>
            </a:stretch>
          </p:blipFill>
          <p:spPr>
            <a:xfrm>
              <a:off x="214282" y="857232"/>
              <a:ext cx="3571900" cy="3571900"/>
            </a:xfrm>
            <a:prstGeom prst="rect">
              <a:avLst/>
            </a:prstGeom>
          </p:spPr>
        </p:pic>
        <p:grpSp>
          <p:nvGrpSpPr>
            <p:cNvPr id="7" name="Group 78"/>
            <p:cNvGrpSpPr>
              <a:grpSpLocks/>
            </p:cNvGrpSpPr>
            <p:nvPr/>
          </p:nvGrpSpPr>
          <p:grpSpPr bwMode="auto">
            <a:xfrm>
              <a:off x="2466944" y="1285860"/>
              <a:ext cx="1677988" cy="361950"/>
              <a:chOff x="4749" y="2205"/>
              <a:chExt cx="1057" cy="228"/>
            </a:xfrm>
            <a:solidFill>
              <a:schemeClr val="bg1"/>
            </a:solidFill>
          </p:grpSpPr>
          <p:sp>
            <p:nvSpPr>
              <p:cNvPr id="3101" name="Rectangle 75"/>
              <p:cNvSpPr>
                <a:spLocks noChangeArrowheads="1"/>
              </p:cNvSpPr>
              <p:nvPr/>
            </p:nvSpPr>
            <p:spPr bwMode="auto">
              <a:xfrm>
                <a:off x="4785" y="2251"/>
                <a:ext cx="136" cy="182"/>
              </a:xfrm>
              <a:prstGeom prst="rect">
                <a:avLst/>
              </a:prstGeom>
              <a:grpFill/>
              <a:ln w="9525" algn="ctr">
                <a:noFill/>
                <a:miter lim="800000"/>
                <a:headEnd/>
                <a:tailEnd/>
              </a:ln>
            </p:spPr>
            <p:txBody>
              <a:bodyPr wrap="none" anchor="ctr"/>
              <a:lstStyle/>
              <a:p>
                <a:endParaRPr lang="es-ES"/>
              </a:p>
            </p:txBody>
          </p:sp>
          <p:sp>
            <p:nvSpPr>
              <p:cNvPr id="3102" name="Text Box 73"/>
              <p:cNvSpPr txBox="1">
                <a:spLocks noChangeArrowheads="1"/>
              </p:cNvSpPr>
              <p:nvPr/>
            </p:nvSpPr>
            <p:spPr bwMode="auto">
              <a:xfrm>
                <a:off x="4749" y="2205"/>
                <a:ext cx="1057" cy="213"/>
              </a:xfrm>
              <a:prstGeom prst="rect">
                <a:avLst/>
              </a:prstGeom>
              <a:grpFill/>
              <a:ln w="9525" algn="ctr">
                <a:noFill/>
                <a:miter lim="800000"/>
                <a:headEnd/>
                <a:tailEnd/>
              </a:ln>
            </p:spPr>
            <p:txBody>
              <a:bodyPr wrap="none">
                <a:spAutoFit/>
              </a:bodyPr>
              <a:lstStyle/>
              <a:p>
                <a:r>
                  <a:rPr lang="es-ES" sz="1600" b="1" dirty="0" smtClean="0">
                    <a:latin typeface="Arial"/>
                    <a:cs typeface="Arial"/>
                  </a:rPr>
                  <a:t>11</a:t>
                </a:r>
                <a:r>
                  <a:rPr lang="es-ES" sz="1600" b="1" baseline="0" dirty="0" smtClean="0">
                    <a:latin typeface="Arial"/>
                    <a:cs typeface="Arial"/>
                  </a:rPr>
                  <a:t>Be(18.4 </a:t>
                </a:r>
                <a:r>
                  <a:rPr lang="es-ES" sz="1600" b="1" baseline="0" dirty="0" err="1">
                    <a:latin typeface="Arial"/>
                    <a:cs typeface="Arial"/>
                  </a:rPr>
                  <a:t>MeV</a:t>
                </a:r>
                <a:r>
                  <a:rPr lang="es-ES" sz="1600" b="1" baseline="0" dirty="0">
                    <a:latin typeface="Arial"/>
                    <a:cs typeface="Arial"/>
                  </a:rPr>
                  <a:t>)</a:t>
                </a:r>
              </a:p>
            </p:txBody>
          </p:sp>
        </p:grpSp>
      </p:grpSp>
      <p:pic>
        <p:nvPicPr>
          <p:cNvPr id="42" name="Picture 41" descr="11be_levels.eps"/>
          <p:cNvPicPr>
            <a:picLocks noChangeAspect="1"/>
          </p:cNvPicPr>
          <p:nvPr/>
        </p:nvPicPr>
        <p:blipFill>
          <a:blip r:embed="rId9"/>
          <a:stretch>
            <a:fillRect/>
          </a:stretch>
        </p:blipFill>
        <p:spPr>
          <a:xfrm>
            <a:off x="7134244" y="0"/>
            <a:ext cx="2009756" cy="2009756"/>
          </a:xfrm>
          <a:prstGeom prst="rect">
            <a:avLst/>
          </a:prstGeom>
          <a:solidFill>
            <a:schemeClr val="bg1"/>
          </a:solidFill>
        </p:spPr>
      </p:pic>
      <p:sp>
        <p:nvSpPr>
          <p:cNvPr id="40" name="Text Box 14"/>
          <p:cNvSpPr txBox="1">
            <a:spLocks noChangeArrowheads="1"/>
          </p:cNvSpPr>
          <p:nvPr/>
        </p:nvSpPr>
        <p:spPr bwMode="auto">
          <a:xfrm>
            <a:off x="4429124" y="3200400"/>
            <a:ext cx="2212272" cy="276999"/>
          </a:xfrm>
          <a:prstGeom prst="rect">
            <a:avLst/>
          </a:prstGeom>
          <a:noFill/>
          <a:ln w="9525" algn="ctr">
            <a:noFill/>
            <a:miter lim="800000"/>
            <a:headEnd/>
            <a:tailEnd/>
          </a:ln>
        </p:spPr>
        <p:txBody>
          <a:bodyPr wrap="none">
            <a:spAutoFit/>
          </a:bodyPr>
          <a:lstStyle/>
          <a:p>
            <a:r>
              <a:rPr lang="es-ES" sz="1200" i="1" baseline="0" dirty="0" smtClean="0"/>
              <a:t>Rev. </a:t>
            </a:r>
            <a:r>
              <a:rPr lang="es-ES" sz="1200" i="1" baseline="0" dirty="0" err="1" smtClean="0"/>
              <a:t>Mod</a:t>
            </a:r>
            <a:r>
              <a:rPr lang="es-ES" sz="1200" i="1" baseline="0" dirty="0" smtClean="0"/>
              <a:t>. </a:t>
            </a:r>
            <a:r>
              <a:rPr lang="es-ES" sz="1200" i="1" baseline="0" dirty="0" err="1" smtClean="0"/>
              <a:t>Phys</a:t>
            </a:r>
            <a:r>
              <a:rPr lang="es-ES" sz="1200" i="1" baseline="0" dirty="0" smtClean="0"/>
              <a:t>. 25(1953)729</a:t>
            </a:r>
            <a:endParaRPr lang="es-ES" sz="1200" i="1" baseline="0" dirty="0"/>
          </a:p>
        </p:txBody>
      </p:sp>
      <p:pic>
        <p:nvPicPr>
          <p:cNvPr id="40964" name="Picture 4"/>
          <p:cNvPicPr>
            <a:picLocks noChangeAspect="1" noChangeArrowheads="1"/>
          </p:cNvPicPr>
          <p:nvPr/>
        </p:nvPicPr>
        <p:blipFill>
          <a:blip r:embed="rId10"/>
          <a:srcRect/>
          <a:stretch>
            <a:fillRect/>
          </a:stretch>
        </p:blipFill>
        <p:spPr bwMode="auto">
          <a:xfrm>
            <a:off x="285720" y="1428736"/>
            <a:ext cx="3348048" cy="1244273"/>
          </a:xfrm>
          <a:prstGeom prst="rect">
            <a:avLst/>
          </a:prstGeom>
          <a:noFill/>
          <a:ln w="9525">
            <a:noFill/>
            <a:miter lim="800000"/>
            <a:headEnd/>
            <a:tailEnd/>
          </a:ln>
          <a:effectLst/>
        </p:spPr>
      </p:pic>
      <p:sp>
        <p:nvSpPr>
          <p:cNvPr id="41" name="TextBox 40"/>
          <p:cNvSpPr txBox="1"/>
          <p:nvPr/>
        </p:nvSpPr>
        <p:spPr>
          <a:xfrm>
            <a:off x="1142976" y="2643182"/>
            <a:ext cx="1857356" cy="461665"/>
          </a:xfrm>
          <a:prstGeom prst="rect">
            <a:avLst/>
          </a:prstGeom>
          <a:noFill/>
        </p:spPr>
        <p:txBody>
          <a:bodyPr wrap="square" rtlCol="0">
            <a:spAutoFit/>
          </a:bodyPr>
          <a:lstStyle/>
          <a:p>
            <a:r>
              <a:rPr lang="es-ES" sz="2400" baseline="0" dirty="0" smtClean="0">
                <a:latin typeface="+mj-lt"/>
              </a:rPr>
              <a:t>J </a:t>
            </a:r>
            <a:r>
              <a:rPr lang="es-ES" sz="2400" baseline="0" dirty="0" smtClean="0">
                <a:latin typeface="+mj-lt"/>
                <a:sym typeface="Symbol"/>
              </a:rPr>
              <a:t> 0, 1/2</a:t>
            </a:r>
            <a:endParaRPr lang="es-ES" sz="2400" baseline="0" dirty="0">
              <a:latin typeface="+mj-lt"/>
            </a:endParaRPr>
          </a:p>
        </p:txBody>
      </p:sp>
      <p:sp>
        <p:nvSpPr>
          <p:cNvPr id="35" name="TextBox 34"/>
          <p:cNvSpPr txBox="1"/>
          <p:nvPr/>
        </p:nvSpPr>
        <p:spPr>
          <a:xfrm>
            <a:off x="76200" y="392668"/>
            <a:ext cx="7878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Arial"/>
                <a:cs typeface="Arial"/>
              </a:rPr>
              <a:t>IS417</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 presetClass="exit"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hidden"/>
                                      </p:to>
                                    </p:set>
                                  </p:childTnLst>
                                </p:cTn>
                              </p:par>
                              <p:par>
                                <p:cTn id="10" presetID="10" presetClass="exit" presetSubtype="0" fill="hold" nodeType="withEffect">
                                  <p:stCondLst>
                                    <p:cond delay="0"/>
                                  </p:stCondLst>
                                  <p:childTnLst>
                                    <p:animEffect transition="out" filter="fade">
                                      <p:cBhvr>
                                        <p:cTn id="11" dur="1000"/>
                                        <p:tgtEl>
                                          <p:spTgt spid="40964"/>
                                        </p:tgtEl>
                                      </p:cBhvr>
                                    </p:animEffect>
                                    <p:set>
                                      <p:cBhvr>
                                        <p:cTn id="12" dur="1" fill="hold">
                                          <p:stCondLst>
                                            <p:cond delay="999"/>
                                          </p:stCondLst>
                                        </p:cTn>
                                        <p:tgtEl>
                                          <p:spTgt spid="40964"/>
                                        </p:tgtEl>
                                        <p:attrNameLst>
                                          <p:attrName>style.visibility</p:attrName>
                                        </p:attrNameLst>
                                      </p:cBhvr>
                                      <p:to>
                                        <p:strVal val="hidden"/>
                                      </p:to>
                                    </p:set>
                                  </p:childTnLst>
                                </p:cTn>
                              </p:par>
                              <p:par>
                                <p:cTn id="13" presetID="8" presetClass="exit" presetSubtype="16" fill="hold" nodeType="withEffect">
                                  <p:stCondLst>
                                    <p:cond delay="0"/>
                                  </p:stCondLst>
                                  <p:childTnLst>
                                    <p:animEffect transition="out" filter="diamond(in)">
                                      <p:cBhvr>
                                        <p:cTn id="14" dur="500"/>
                                        <p:tgtEl>
                                          <p:spTgt spid="3086"/>
                                        </p:tgtEl>
                                      </p:cBhvr>
                                    </p:animEffect>
                                    <p:set>
                                      <p:cBhvr>
                                        <p:cTn id="15" dur="1" fill="hold">
                                          <p:stCondLst>
                                            <p:cond delay="499"/>
                                          </p:stCondLst>
                                        </p:cTn>
                                        <p:tgtEl>
                                          <p:spTgt spid="3086"/>
                                        </p:tgtEl>
                                        <p:attrNameLst>
                                          <p:attrName>style.visibility</p:attrName>
                                        </p:attrNameLst>
                                      </p:cBhvr>
                                      <p:to>
                                        <p:strVal val="hidden"/>
                                      </p:to>
                                    </p:set>
                                  </p:childTnLst>
                                </p:cTn>
                              </p:par>
                              <p:par>
                                <p:cTn id="16" presetID="8" presetClass="exit" presetSubtype="16" fill="hold" nodeType="withEffect">
                                  <p:stCondLst>
                                    <p:cond delay="0"/>
                                  </p:stCondLst>
                                  <p:childTnLst>
                                    <p:animEffect transition="out" filter="diamond(in)">
                                      <p:cBhvr>
                                        <p:cTn id="17" dur="500"/>
                                        <p:tgtEl>
                                          <p:spTgt spid="2"/>
                                        </p:tgtEl>
                                      </p:cBhvr>
                                    </p:animEffect>
                                    <p:set>
                                      <p:cBhvr>
                                        <p:cTn id="18" dur="1" fill="hold">
                                          <p:stCondLst>
                                            <p:cond delay="499"/>
                                          </p:stCondLst>
                                        </p:cTn>
                                        <p:tgtEl>
                                          <p:spTgt spid="2"/>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hidden"/>
                                      </p:to>
                                    </p:set>
                                  </p:childTnLst>
                                </p:cTn>
                              </p:par>
                              <p:par>
                                <p:cTn id="21" presetID="8" presetClass="exit" presetSubtype="16" fill="hold" nodeType="withEffect">
                                  <p:stCondLst>
                                    <p:cond delay="0"/>
                                  </p:stCondLst>
                                  <p:childTnLst>
                                    <p:animEffect transition="out" filter="diamond(in)">
                                      <p:cBhvr>
                                        <p:cTn id="22" dur="500"/>
                                        <p:tgtEl>
                                          <p:spTgt spid="4"/>
                                        </p:tgtEl>
                                      </p:cBhvr>
                                    </p:animEffect>
                                    <p:set>
                                      <p:cBhvr>
                                        <p:cTn id="23" dur="1" fill="hold">
                                          <p:stCondLst>
                                            <p:cond delay="499"/>
                                          </p:stCondLst>
                                        </p:cTn>
                                        <p:tgtEl>
                                          <p:spTgt spid="4"/>
                                        </p:tgtEl>
                                        <p:attrNameLst>
                                          <p:attrName>style.visibility</p:attrName>
                                        </p:attrNameLst>
                                      </p:cBhvr>
                                      <p:to>
                                        <p:strVal val="hidden"/>
                                      </p:to>
                                    </p:set>
                                  </p:childTnLst>
                                </p:cTn>
                              </p:par>
                              <p:par>
                                <p:cTn id="24" presetID="55"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strVal val="#ppt_w*0.70"/>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r>
              <a:rPr lang="en-US" dirty="0"/>
              <a:t>Experimental setup for</a:t>
            </a:r>
            <a:r>
              <a:rPr lang="en-US" dirty="0" smtClean="0"/>
              <a:t> REX transfer</a:t>
            </a:r>
            <a:endParaRPr lang="en-US" dirty="0"/>
          </a:p>
        </p:txBody>
      </p:sp>
      <p:pic>
        <p:nvPicPr>
          <p:cNvPr id="22532" name="Picture 4"/>
          <p:cNvPicPr>
            <a:picLocks noChangeAspect="1" noChangeArrowheads="1"/>
          </p:cNvPicPr>
          <p:nvPr/>
        </p:nvPicPr>
        <p:blipFill>
          <a:blip r:embed="rId2"/>
          <a:srcRect/>
          <a:stretch>
            <a:fillRect/>
          </a:stretch>
        </p:blipFill>
        <p:spPr bwMode="auto">
          <a:xfrm>
            <a:off x="539750" y="1844675"/>
            <a:ext cx="3638550" cy="2305050"/>
          </a:xfrm>
          <a:prstGeom prst="rect">
            <a:avLst/>
          </a:prstGeom>
          <a:noFill/>
          <a:ln w="9525">
            <a:noFill/>
            <a:miter lim="800000"/>
            <a:headEnd/>
            <a:tailEnd/>
          </a:ln>
          <a:effectLst/>
        </p:spPr>
      </p:pic>
      <p:pic>
        <p:nvPicPr>
          <p:cNvPr id="22533" name="Picture 5"/>
          <p:cNvPicPr>
            <a:picLocks noChangeAspect="1" noChangeArrowheads="1"/>
          </p:cNvPicPr>
          <p:nvPr/>
        </p:nvPicPr>
        <p:blipFill>
          <a:blip r:embed="rId3"/>
          <a:srcRect/>
          <a:stretch>
            <a:fillRect/>
          </a:stretch>
        </p:blipFill>
        <p:spPr bwMode="auto">
          <a:xfrm>
            <a:off x="5508625" y="2060575"/>
            <a:ext cx="2724150" cy="3533775"/>
          </a:xfrm>
          <a:prstGeom prst="rect">
            <a:avLst/>
          </a:prstGeom>
          <a:noFill/>
          <a:ln w="9525">
            <a:noFill/>
            <a:miter lim="800000"/>
            <a:headEnd/>
            <a:tailEnd/>
          </a:ln>
          <a:effectLst/>
        </p:spPr>
      </p:pic>
      <p:sp>
        <p:nvSpPr>
          <p:cNvPr id="22534" name="Text Box 6"/>
          <p:cNvSpPr txBox="1">
            <a:spLocks noChangeArrowheads="1"/>
          </p:cNvSpPr>
          <p:nvPr/>
        </p:nvSpPr>
        <p:spPr bwMode="auto">
          <a:xfrm>
            <a:off x="611188" y="1808163"/>
            <a:ext cx="2663825" cy="396875"/>
          </a:xfrm>
          <a:prstGeom prst="rect">
            <a:avLst/>
          </a:prstGeom>
          <a:noFill/>
          <a:ln w="9525">
            <a:noFill/>
            <a:miter lim="800000"/>
            <a:headEnd/>
            <a:tailEnd/>
          </a:ln>
          <a:effectLst/>
        </p:spPr>
        <p:txBody>
          <a:bodyPr>
            <a:prstTxWarp prst="textNoShape">
              <a:avLst/>
            </a:prstTxWarp>
            <a:spAutoFit/>
          </a:bodyPr>
          <a:lstStyle/>
          <a:p>
            <a:pPr>
              <a:spcBef>
                <a:spcPct val="50000"/>
              </a:spcBef>
              <a:buFont typeface="Wingdings" pitchFamily="18" charset="2"/>
              <a:buNone/>
            </a:pPr>
            <a:r>
              <a:rPr lang="da-DK" sz="2000" dirty="0" err="1"/>
              <a:t>Components</a:t>
            </a:r>
            <a:r>
              <a:rPr lang="da-DK" sz="2000" dirty="0"/>
              <a:t> in </a:t>
            </a:r>
            <a:r>
              <a:rPr lang="da-DK" sz="2000" dirty="0" err="1"/>
              <a:t>setup</a:t>
            </a:r>
            <a:endParaRPr lang="da-DK" sz="2000" dirty="0"/>
          </a:p>
        </p:txBody>
      </p:sp>
      <p:sp>
        <p:nvSpPr>
          <p:cNvPr id="22536" name="Text Box 8"/>
          <p:cNvSpPr txBox="1">
            <a:spLocks noChangeArrowheads="1"/>
          </p:cNvSpPr>
          <p:nvPr/>
        </p:nvSpPr>
        <p:spPr bwMode="auto">
          <a:xfrm>
            <a:off x="395288" y="4397375"/>
            <a:ext cx="4319587" cy="1768475"/>
          </a:xfrm>
          <a:prstGeom prst="rect">
            <a:avLst/>
          </a:prstGeom>
          <a:noFill/>
          <a:ln w="9525">
            <a:noFill/>
            <a:miter lim="800000"/>
            <a:headEnd/>
            <a:tailEnd/>
          </a:ln>
          <a:effectLst/>
        </p:spPr>
        <p:txBody>
          <a:bodyPr>
            <a:prstTxWarp prst="textNoShape">
              <a:avLst/>
            </a:prstTxWarp>
            <a:spAutoFit/>
          </a:bodyPr>
          <a:lstStyle/>
          <a:p>
            <a:pPr>
              <a:spcBef>
                <a:spcPct val="50000"/>
              </a:spcBef>
              <a:buFont typeface="Wingdings" pitchFamily="18" charset="2"/>
              <a:buNone/>
            </a:pPr>
            <a:r>
              <a:rPr lang="da-DK" sz="2000"/>
              <a:t>One DSSSD (thick window) backed by Si-pad detector to form telescope and one smaller telescope (</a:t>
            </a:r>
            <a:r>
              <a:rPr lang="da-DK" sz="2000">
                <a:ea typeface="Times New Roman" pitchFamily="18" charset="0"/>
                <a:cs typeface="Times New Roman" pitchFamily="18" charset="0"/>
              </a:rPr>
              <a:t>three layers; 10, 300 and 700 </a:t>
            </a:r>
            <a:r>
              <a:rPr lang="el-GR" sz="2000">
                <a:ea typeface="Times New Roman" pitchFamily="18" charset="0"/>
                <a:cs typeface="Times New Roman" pitchFamily="18" charset="0"/>
              </a:rPr>
              <a:t>μ</a:t>
            </a:r>
            <a:r>
              <a:rPr lang="da-DK" sz="2000">
                <a:ea typeface="Times New Roman" pitchFamily="18" charset="0"/>
                <a:cs typeface="Times New Roman" pitchFamily="18" charset="0"/>
              </a:rPr>
              <a:t>m)</a:t>
            </a:r>
          </a:p>
          <a:p>
            <a:pPr>
              <a:spcBef>
                <a:spcPct val="50000"/>
              </a:spcBef>
              <a:buFont typeface="Wingdings" pitchFamily="18" charset="2"/>
              <a:buNone/>
            </a:pPr>
            <a:r>
              <a:rPr lang="da-DK" sz="2000">
                <a:ea typeface="Times New Roman" pitchFamily="18" charset="0"/>
                <a:cs typeface="Times New Roman" pitchFamily="18" charset="0"/>
              </a:rPr>
              <a:t>6.4 </a:t>
            </a:r>
            <a:r>
              <a:rPr lang="el-GR" sz="2000"/>
              <a:t>μ</a:t>
            </a:r>
            <a:r>
              <a:rPr lang="da-DK" sz="2000"/>
              <a:t>m deuterated polypropylene target</a:t>
            </a:r>
            <a:endParaRPr lang="el-GR" sz="2000"/>
          </a:p>
        </p:txBody>
      </p:sp>
      <p:sp>
        <p:nvSpPr>
          <p:cNvPr id="22537" name="Line 9"/>
          <p:cNvSpPr>
            <a:spLocks noChangeShapeType="1"/>
          </p:cNvSpPr>
          <p:nvPr/>
        </p:nvSpPr>
        <p:spPr bwMode="auto">
          <a:xfrm flipH="1" flipV="1">
            <a:off x="7235825" y="4797425"/>
            <a:ext cx="215900" cy="935038"/>
          </a:xfrm>
          <a:prstGeom prst="line">
            <a:avLst/>
          </a:prstGeom>
          <a:noFill/>
          <a:ln w="28575">
            <a:solidFill>
              <a:srgbClr val="FF9900"/>
            </a:solidFill>
            <a:round/>
            <a:headEnd/>
            <a:tailEnd type="triangle" w="med" len="med"/>
          </a:ln>
          <a:effectLst/>
        </p:spPr>
        <p:txBody>
          <a:bodyPr>
            <a:prstTxWarp prst="textNoShape">
              <a:avLst/>
            </a:prstTxWarp>
            <a:spAutoFit/>
          </a:bodyPr>
          <a:lstStyle/>
          <a:p>
            <a:endParaRPr lang="en-US"/>
          </a:p>
        </p:txBody>
      </p:sp>
      <p:sp>
        <p:nvSpPr>
          <p:cNvPr id="22538" name="Text Box 10"/>
          <p:cNvSpPr txBox="1">
            <a:spLocks noChangeArrowheads="1"/>
          </p:cNvSpPr>
          <p:nvPr/>
        </p:nvSpPr>
        <p:spPr bwMode="auto">
          <a:xfrm>
            <a:off x="5508625" y="5805488"/>
            <a:ext cx="3240088" cy="477054"/>
          </a:xfrm>
          <a:prstGeom prst="rect">
            <a:avLst/>
          </a:prstGeom>
          <a:noFill/>
          <a:ln w="9525">
            <a:noFill/>
            <a:miter lim="800000"/>
            <a:headEnd/>
            <a:tailEnd/>
          </a:ln>
          <a:effectLst/>
        </p:spPr>
        <p:txBody>
          <a:bodyPr wrap="square">
            <a:prstTxWarp prst="textNoShape">
              <a:avLst/>
            </a:prstTxWarp>
            <a:spAutoFit/>
          </a:bodyPr>
          <a:lstStyle/>
          <a:p>
            <a:pPr algn="ctr">
              <a:spcBef>
                <a:spcPct val="50000"/>
              </a:spcBef>
              <a:buFont typeface="Wingdings" pitchFamily="18" charset="2"/>
              <a:buNone/>
            </a:pPr>
            <a:r>
              <a:rPr lang="da-DK" sz="2500" dirty="0" smtClean="0">
                <a:solidFill>
                  <a:srgbClr val="FF0000"/>
                </a:solidFill>
              </a:rPr>
              <a:t>2-3MeV/u </a:t>
            </a:r>
            <a:r>
              <a:rPr lang="da-DK" sz="2500" dirty="0">
                <a:solidFill>
                  <a:srgbClr val="FF0000"/>
                </a:solidFill>
              </a:rPr>
              <a:t>REX </a:t>
            </a:r>
            <a:r>
              <a:rPr lang="da-DK" sz="2500" dirty="0" err="1">
                <a:solidFill>
                  <a:srgbClr val="FF0000"/>
                </a:solidFill>
              </a:rPr>
              <a:t>beam</a:t>
            </a:r>
            <a:endParaRPr lang="da-DK" sz="2500" dirty="0">
              <a:solidFill>
                <a:srgbClr val="FF0000"/>
              </a:solidFill>
            </a:endParaRPr>
          </a:p>
        </p:txBody>
      </p:sp>
      <p:sp>
        <p:nvSpPr>
          <p:cNvPr id="9" name="TextBox 8"/>
          <p:cNvSpPr txBox="1"/>
          <p:nvPr/>
        </p:nvSpPr>
        <p:spPr>
          <a:xfrm>
            <a:off x="62131" y="-8930"/>
            <a:ext cx="699869" cy="369332"/>
          </a:xfrm>
          <a:prstGeom prst="rect">
            <a:avLst/>
          </a:prstGeom>
          <a:noFill/>
        </p:spPr>
        <p:txBody>
          <a:bodyPr wrap="none" rtlCol="0">
            <a:spAutoFit/>
          </a:bodyPr>
          <a:lstStyle/>
          <a:p>
            <a:r>
              <a:rPr lang="en-US" dirty="0" smtClean="0"/>
              <a:t>IS376</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30000" smtClean="0">
            <a:ln>
              <a:noFill/>
            </a:ln>
            <a:solidFill>
              <a:schemeClr val="tx1"/>
            </a:solidFill>
            <a:effectLst/>
            <a:latin typeface="Arial" charset="0"/>
            <a:sym typeface="Symbol" pitchFamily="18" charset="2"/>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30000" smtClean="0">
            <a:ln>
              <a:noFill/>
            </a:ln>
            <a:solidFill>
              <a:schemeClr val="tx1"/>
            </a:solidFill>
            <a:effectLst/>
            <a:latin typeface="Arial" charset="0"/>
            <a:sym typeface="Symbol" pitchFamily="18" charset="2"/>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3866</TotalTime>
  <Words>1627</Words>
  <Application>Microsoft Macintosh PowerPoint</Application>
  <PresentationFormat>On-screen Show (4:3)</PresentationFormat>
  <Paragraphs>394</Paragraphs>
  <Slides>29</Slides>
  <Notes>15</Notes>
  <HiddenSlides>0</HiddenSlides>
  <MMClips>0</MMClips>
  <ScaleCrop>false</ScaleCrop>
  <HeadingPairs>
    <vt:vector size="6" baseType="variant">
      <vt:variant>
        <vt:lpstr>Design Template</vt:lpstr>
      </vt:variant>
      <vt:variant>
        <vt:i4>2</vt:i4>
      </vt:variant>
      <vt:variant>
        <vt:lpstr>Embedded OLE Servers</vt:lpstr>
      </vt:variant>
      <vt:variant>
        <vt:i4>3</vt:i4>
      </vt:variant>
      <vt:variant>
        <vt:lpstr>Slide Titles</vt:lpstr>
      </vt:variant>
      <vt:variant>
        <vt:i4>29</vt:i4>
      </vt:variant>
    </vt:vector>
  </HeadingPairs>
  <TitlesOfParts>
    <vt:vector size="34" baseType="lpstr">
      <vt:lpstr>Office Theme</vt:lpstr>
      <vt:lpstr>Diseño predeterminado</vt:lpstr>
      <vt:lpstr>Ecuación</vt:lpstr>
      <vt:lpstr>Equation</vt:lpstr>
      <vt:lpstr>Image</vt:lpstr>
      <vt:lpstr>“Light exotics” </vt:lpstr>
      <vt:lpstr>Slide 2</vt:lpstr>
      <vt:lpstr>Slide 3</vt:lpstr>
      <vt:lpstr>Experimental set-up for decays</vt:lpstr>
      <vt:lpstr>11Li -delayed charged particle emission</vt:lpstr>
      <vt:lpstr>Identification of the 11Be+7He+6He+n channel.</vt:lpstr>
      <vt:lpstr>11Be excitation spectrum evidence of a new level</vt:lpstr>
      <vt:lpstr>Spin and Parity</vt:lpstr>
      <vt:lpstr>Experimental setup for REX transfer</vt:lpstr>
      <vt:lpstr>9Li+2H→t+8Li*</vt:lpstr>
      <vt:lpstr>9Li+2H→p+10Li*</vt:lpstr>
      <vt:lpstr>Comparison to theory</vt:lpstr>
      <vt:lpstr>New Experimental developments </vt:lpstr>
      <vt:lpstr>11Be+d/p @ 2.25 MeV/u</vt:lpstr>
      <vt:lpstr>Future plans</vt:lpstr>
      <vt:lpstr>1st Region of interest</vt:lpstr>
      <vt:lpstr>Beam development</vt:lpstr>
      <vt:lpstr>New possibilities with C-beams</vt:lpstr>
      <vt:lpstr>9C+p → 10N* → 9C+p</vt:lpstr>
      <vt:lpstr>2nd Region of interest</vt:lpstr>
      <vt:lpstr>Slide 21</vt:lpstr>
      <vt:lpstr>Two-proton emission</vt:lpstr>
      <vt:lpstr>31Ar-decay</vt:lpstr>
      <vt:lpstr>31Ar - a new look</vt:lpstr>
      <vt:lpstr>31Ar-decay : 30S-spectroscopy</vt:lpstr>
      <vt:lpstr>31Ar-decay : 30S-spectroscopy</vt:lpstr>
      <vt:lpstr>Slide 27</vt:lpstr>
      <vt:lpstr>Slide 28</vt:lpstr>
      <vt:lpstr>“Collaboration”</vt:lpstr>
    </vt:vector>
  </TitlesOfParts>
  <Company>Århus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Hans Fynbo</dc:creator>
  <cp:lastModifiedBy>Hans Fynbo</cp:lastModifiedBy>
  <cp:revision>89</cp:revision>
  <dcterms:created xsi:type="dcterms:W3CDTF">2009-05-17T19:23:50Z</dcterms:created>
  <dcterms:modified xsi:type="dcterms:W3CDTF">2009-05-18T05:40:44Z</dcterms:modified>
</cp:coreProperties>
</file>