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8" r:id="rId3"/>
    <p:sldId id="281" r:id="rId4"/>
    <p:sldId id="266" r:id="rId5"/>
    <p:sldId id="265" r:id="rId6"/>
    <p:sldId id="267" r:id="rId7"/>
    <p:sldId id="280" r:id="rId8"/>
    <p:sldId id="259" r:id="rId9"/>
    <p:sldId id="271" r:id="rId10"/>
    <p:sldId id="269" r:id="rId11"/>
    <p:sldId id="272" r:id="rId12"/>
    <p:sldId id="273" r:id="rId13"/>
    <p:sldId id="274" r:id="rId14"/>
    <p:sldId id="275" r:id="rId15"/>
    <p:sldId id="278" r:id="rId16"/>
    <p:sldId id="282" r:id="rId17"/>
    <p:sldId id="283" r:id="rId18"/>
    <p:sldId id="276" r:id="rId19"/>
    <p:sldId id="277" r:id="rId20"/>
    <p:sldId id="284" r:id="rId21"/>
    <p:sldId id="285" r:id="rId22"/>
    <p:sldId id="286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D60093"/>
    <a:srgbClr val="FFA3A3"/>
    <a:srgbClr val="FF0000"/>
    <a:srgbClr val="4F81BD"/>
    <a:srgbClr val="FFFF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0" d="100"/>
          <a:sy n="70" d="100"/>
        </p:scale>
        <p:origin x="-1086" y="-102"/>
      </p:cViewPr>
      <p:guideLst>
        <p:guide orient="horz" pos="3458"/>
        <p:guide pos="1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Gerda\papers\66-69Cu-laserspec\Cu-even_momen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6243656917778046"/>
          <c:y val="3.0875299760191884E-2"/>
          <c:w val="0.76538098122350162"/>
          <c:h val="0.7922576072649673"/>
        </c:manualLayout>
      </c:layout>
      <c:scatterChart>
        <c:scatterStyle val="lineMarker"/>
        <c:ser>
          <c:idx val="0"/>
          <c:order val="0"/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6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Sheet1!$G$5:$G$8</c:f>
              <c:numCache>
                <c:formatCode>General</c:formatCode>
                <c:ptCount val="4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</c:numCache>
            </c:numRef>
          </c:xVal>
          <c:yVal>
            <c:numRef>
              <c:f>Sheet1!$N$5:$N$8</c:f>
              <c:numCache>
                <c:formatCode>General</c:formatCode>
                <c:ptCount val="4"/>
                <c:pt idx="0">
                  <c:v>-0.77760000000000162</c:v>
                </c:pt>
                <c:pt idx="1">
                  <c:v>-0.66440000000000132</c:v>
                </c:pt>
                <c:pt idx="2">
                  <c:v>-0.77375000000000116</c:v>
                </c:pt>
              </c:numCache>
            </c:numRef>
          </c:yVal>
        </c:ser>
        <c:ser>
          <c:idx val="1"/>
          <c:order val="1"/>
          <c:spPr>
            <a:ln w="12700">
              <a:solidFill>
                <a:srgbClr val="00800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xVal>
            <c:numRef>
              <c:f>Sheet1!$G$5:$G$9</c:f>
              <c:numCache>
                <c:formatCode>General</c:formatCode>
                <c:ptCount val="5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  <c:pt idx="4">
                  <c:v>70</c:v>
                </c:pt>
              </c:numCache>
            </c:numRef>
          </c:xVal>
          <c:yVal>
            <c:numRef>
              <c:f>Sheet1!$O$5:$O$9</c:f>
              <c:numCache>
                <c:formatCode>General</c:formatCode>
                <c:ptCount val="5"/>
                <c:pt idx="2">
                  <c:v>1.7919333333333336</c:v>
                </c:pt>
                <c:pt idx="3">
                  <c:v>2.0616833333333338</c:v>
                </c:pt>
                <c:pt idx="4">
                  <c:v>1.8915000000000002</c:v>
                </c:pt>
              </c:numCache>
            </c:numRef>
          </c:yVal>
        </c:ser>
        <c:ser>
          <c:idx val="2"/>
          <c:order val="2"/>
          <c:spPr>
            <a:ln w="9525">
              <a:solidFill>
                <a:srgbClr val="FF0000"/>
              </a:solidFill>
              <a:prstDash val="dash"/>
            </a:ln>
          </c:spPr>
          <c:marker>
            <c:symbol val="circle"/>
            <c:size val="7"/>
            <c:spPr>
              <a:solidFill>
                <a:srgbClr val="FF0000">
                  <a:alpha val="62000"/>
                </a:srgbClr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Sheet1!$Q$5:$Q$9</c:f>
              <c:numCache>
                <c:formatCode>General</c:formatCode>
                <c:ptCount val="5"/>
                <c:pt idx="0">
                  <c:v>62</c:v>
                </c:pt>
                <c:pt idx="1">
                  <c:v>64</c:v>
                </c:pt>
                <c:pt idx="2">
                  <c:v>66</c:v>
                </c:pt>
                <c:pt idx="3">
                  <c:v>68</c:v>
                </c:pt>
                <c:pt idx="4">
                  <c:v>70</c:v>
                </c:pt>
              </c:numCache>
            </c:numRef>
          </c:xVal>
          <c:yVal>
            <c:numRef>
              <c:f>Sheet1!$P$5:$P$9</c:f>
              <c:numCache>
                <c:formatCode>General</c:formatCode>
                <c:ptCount val="5"/>
                <c:pt idx="0">
                  <c:v>-0.38000000000000062</c:v>
                </c:pt>
                <c:pt idx="1">
                  <c:v>-0.21650000000000028</c:v>
                </c:pt>
                <c:pt idx="2">
                  <c:v>0.28060000000000002</c:v>
                </c:pt>
                <c:pt idx="3" formatCode="0.0000">
                  <c:v>2.3930360275525682</c:v>
                </c:pt>
                <c:pt idx="4" formatCode="0.0000">
                  <c:v>1.7778073853894392</c:v>
                </c:pt>
              </c:numCache>
            </c:numRef>
          </c:yVal>
        </c:ser>
        <c:axId val="89431040"/>
        <c:axId val="89581056"/>
      </c:scatterChart>
      <c:valAx>
        <c:axId val="89431040"/>
        <c:scaling>
          <c:orientation val="minMax"/>
          <c:max val="70"/>
          <c:min val="60"/>
        </c:scaling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400" dirty="0" smtClean="0"/>
                  <a:t>Cu isotope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46468823937364789"/>
              <c:y val="0.9212825585229131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9581056"/>
        <c:crossesAt val="-1"/>
        <c:crossBetween val="midCat"/>
        <c:majorUnit val="2"/>
      </c:valAx>
      <c:valAx>
        <c:axId val="89581056"/>
        <c:scaling>
          <c:orientation val="minMax"/>
        </c:scaling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9431040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5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B85B9-08C9-4070-8BB9-E95B87C4899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DBE4E-95B3-4AF7-B080-FF1CAD5A64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DBE4E-95B3-4AF7-B080-FF1CAD5A64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71FAA-326B-4464-B22F-AB8C20FBB4E4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897E2-5C6C-4186-B805-E01C8DD85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97-2003_Worksheet3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Excel_97-2003_Worksheet4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3047" y="533400"/>
            <a:ext cx="7097905" cy="138499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The experimental research program at the</a:t>
            </a:r>
          </a:p>
          <a:p>
            <a:pPr algn="ctr"/>
            <a:r>
              <a:rPr lang="en-US" sz="2800" dirty="0"/>
              <a:t>c</a:t>
            </a:r>
            <a:r>
              <a:rPr lang="en-US" sz="2800" dirty="0" smtClean="0"/>
              <a:t>ollinear laser spectroscopy beam line COLLAPS</a:t>
            </a:r>
          </a:p>
          <a:p>
            <a:pPr algn="ctr"/>
            <a:r>
              <a:rPr lang="en-US" sz="2800" dirty="0" smtClean="0"/>
              <a:t>2006-2009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8482" y="2362200"/>
            <a:ext cx="2987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Gerda Neyens </a:t>
            </a:r>
          </a:p>
          <a:p>
            <a:pPr algn="ctr"/>
            <a:r>
              <a:rPr lang="en-US" dirty="0" smtClean="0"/>
              <a:t>for the COLLAPS collaboration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3869" y="3429000"/>
            <a:ext cx="891013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 Planck Institute, Heidelberg, Germany:</a:t>
            </a:r>
            <a:r>
              <a:rPr lang="en-US" sz="1600" dirty="0"/>
              <a:t>	K. Blaum (collaboration leader), D. </a:t>
            </a:r>
            <a:r>
              <a:rPr lang="en-US" sz="1600" dirty="0" err="1"/>
              <a:t>Yordanov</a:t>
            </a:r>
            <a:endParaRPr lang="en-US" sz="1600" dirty="0"/>
          </a:p>
          <a:p>
            <a:r>
              <a:rPr lang="de-DE" dirty="0"/>
              <a:t>University of Mainz, Germany</a:t>
            </a:r>
            <a:r>
              <a:rPr lang="de-DE" sz="1600" dirty="0"/>
              <a:t>:	</a:t>
            </a:r>
            <a:r>
              <a:rPr lang="de-DE" sz="1600" dirty="0" smtClean="0"/>
              <a:t>W</a:t>
            </a:r>
            <a:r>
              <a:rPr lang="de-DE" sz="1600" dirty="0"/>
              <a:t>. Nörtershäuser, M. Schug, J. Krämer, A. </a:t>
            </a:r>
            <a:r>
              <a:rPr lang="de-DE" sz="1600" dirty="0" smtClean="0"/>
              <a:t>Krieger, R. Neugart</a:t>
            </a:r>
            <a:endParaRPr lang="en-US" sz="1600" dirty="0"/>
          </a:p>
          <a:p>
            <a:r>
              <a:rPr lang="en-US" dirty="0"/>
              <a:t>University of Leuven, Belgium</a:t>
            </a:r>
            <a:r>
              <a:rPr lang="en-US" sz="1600" dirty="0"/>
              <a:t>:	G. Neyens, M. Bissell, P. Vingerhoets, M. De </a:t>
            </a:r>
            <a:r>
              <a:rPr lang="en-US" sz="1600" dirty="0" err="1"/>
              <a:t>Rydt</a:t>
            </a:r>
            <a:r>
              <a:rPr lang="en-US" sz="1600" dirty="0"/>
              <a:t>, G. </a:t>
            </a:r>
            <a:r>
              <a:rPr lang="en-US" sz="1600" dirty="0" err="1"/>
              <a:t>Ory</a:t>
            </a:r>
            <a:r>
              <a:rPr lang="en-US" sz="1600" dirty="0"/>
              <a:t>, </a:t>
            </a:r>
          </a:p>
          <a:p>
            <a:r>
              <a:rPr lang="en-US" sz="1600" dirty="0" smtClean="0"/>
              <a:t> 				P</a:t>
            </a:r>
            <a:r>
              <a:rPr lang="en-US" sz="1600" dirty="0"/>
              <a:t>. Lievens, M. </a:t>
            </a:r>
            <a:r>
              <a:rPr lang="en-US" sz="1600" dirty="0" err="1" smtClean="0"/>
              <a:t>Avgoulea</a:t>
            </a:r>
            <a:endParaRPr lang="en-US" sz="1600" dirty="0"/>
          </a:p>
          <a:p>
            <a:r>
              <a:rPr lang="en-US" dirty="0"/>
              <a:t>GSI-Darmstadt, Germany:	</a:t>
            </a:r>
            <a:r>
              <a:rPr lang="en-US" sz="1600" dirty="0"/>
              <a:t>	C. </a:t>
            </a:r>
            <a:r>
              <a:rPr lang="en-US" sz="1600" dirty="0" err="1"/>
              <a:t>Geppert</a:t>
            </a:r>
            <a:endParaRPr lang="en-US" sz="1600" dirty="0"/>
          </a:p>
          <a:p>
            <a:r>
              <a:rPr lang="en-US" dirty="0"/>
              <a:t>University of Manchester, UK:	</a:t>
            </a:r>
            <a:r>
              <a:rPr lang="en-US" sz="1600" dirty="0"/>
              <a:t>J. Billowes, B. </a:t>
            </a:r>
            <a:r>
              <a:rPr lang="en-US" sz="1600" dirty="0" err="1"/>
              <a:t>Cheal</a:t>
            </a:r>
            <a:r>
              <a:rPr lang="en-US" sz="1600" dirty="0"/>
              <a:t>, E. </a:t>
            </a:r>
            <a:r>
              <a:rPr lang="en-US" sz="1600" dirty="0" err="1"/>
              <a:t>Mané</a:t>
            </a:r>
            <a:r>
              <a:rPr lang="en-US" sz="1600" dirty="0"/>
              <a:t>, F. </a:t>
            </a:r>
            <a:r>
              <a:rPr lang="en-US" sz="1600" dirty="0" smtClean="0"/>
              <a:t>Charlwood</a:t>
            </a:r>
            <a:endParaRPr lang="en-US" sz="1600" dirty="0"/>
          </a:p>
          <a:p>
            <a:r>
              <a:rPr lang="en-US" dirty="0"/>
              <a:t>University of Birmingham, UK: </a:t>
            </a:r>
            <a:r>
              <a:rPr lang="en-US" sz="1600" dirty="0"/>
              <a:t>	G. </a:t>
            </a:r>
            <a:r>
              <a:rPr lang="en-US" sz="1600" dirty="0" err="1"/>
              <a:t>Tungate</a:t>
            </a:r>
            <a:r>
              <a:rPr lang="en-US" sz="1600" dirty="0"/>
              <a:t>, D. Forrest</a:t>
            </a:r>
          </a:p>
          <a:p>
            <a:r>
              <a:rPr lang="en-US" dirty="0"/>
              <a:t>ISOLDE/CERN, Geneva, </a:t>
            </a:r>
            <a:r>
              <a:rPr lang="en-US" dirty="0" err="1"/>
              <a:t>Switserland</a:t>
            </a:r>
            <a:r>
              <a:rPr lang="en-US" dirty="0"/>
              <a:t>:</a:t>
            </a:r>
            <a:r>
              <a:rPr lang="en-US" sz="1600" dirty="0"/>
              <a:t>	M. </a:t>
            </a:r>
            <a:r>
              <a:rPr lang="en-US" sz="1600" dirty="0" err="1"/>
              <a:t>Kowalska</a:t>
            </a:r>
            <a:endParaRPr lang="en-US" sz="1600" dirty="0"/>
          </a:p>
          <a:p>
            <a:r>
              <a:rPr lang="en-US" dirty="0"/>
              <a:t>University of New York, USA</a:t>
            </a:r>
            <a:r>
              <a:rPr lang="en-US" sz="1600" dirty="0"/>
              <a:t>:		H. </a:t>
            </a:r>
            <a:r>
              <a:rPr lang="en-US" sz="1600" dirty="0" smtClean="0"/>
              <a:t>Stroke</a:t>
            </a:r>
          </a:p>
          <a:p>
            <a:r>
              <a:rPr lang="en-US" sz="1600" dirty="0" smtClean="0"/>
              <a:t>IPN-</a:t>
            </a:r>
            <a:r>
              <a:rPr lang="en-US" sz="1600" dirty="0" err="1" smtClean="0"/>
              <a:t>Orsay</a:t>
            </a:r>
            <a:r>
              <a:rPr lang="en-US" sz="1600" dirty="0"/>
              <a:t>	</a:t>
            </a:r>
            <a:r>
              <a:rPr lang="en-US" sz="1600" dirty="0" smtClean="0"/>
              <a:t>			K. Flanagan</a:t>
            </a:r>
            <a:endParaRPr lang="en-US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280987" y="950976"/>
            <a:ext cx="1427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Highlights:  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559" y="2481566"/>
            <a:ext cx="5698617" cy="3900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Rectangle 26"/>
          <p:cNvSpPr/>
          <p:nvPr/>
        </p:nvSpPr>
        <p:spPr>
          <a:xfrm>
            <a:off x="429768" y="1371148"/>
            <a:ext cx="87142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dirty="0" smtClean="0"/>
              <a:t>(3) Magnetic moments of N=17 and N=19 isotones (particle or hole in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d</a:t>
            </a:r>
            <a:r>
              <a:rPr lang="en-US" baseline="-25000" dirty="0" smtClean="0"/>
              <a:t>3/2</a:t>
            </a:r>
            <a:r>
              <a:rPr lang="en-US" dirty="0" smtClean="0"/>
              <a:t>)</a:t>
            </a:r>
          </a:p>
          <a:p>
            <a:pPr marL="342900" indent="-342900">
              <a:spcBef>
                <a:spcPts val="600"/>
              </a:spcBef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 better agreement with the USD interaction than with recent USDB interaction</a:t>
            </a:r>
          </a:p>
          <a:p>
            <a:pPr marL="342900" indent="-342900">
              <a:spcBef>
                <a:spcPts val="600"/>
              </a:spcBef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							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202936" y="6422207"/>
            <a:ext cx="3831336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 M. </a:t>
            </a:r>
            <a:r>
              <a:rPr lang="en-US" sz="1400" dirty="0" err="1" smtClean="0"/>
              <a:t>Kowalska</a:t>
            </a:r>
            <a:r>
              <a:rPr lang="en-US" sz="1400" dirty="0" smtClean="0"/>
              <a:t> et al., Phys. Rev. C77, 034307 (2008)</a:t>
            </a:r>
            <a:endParaRPr lang="en-US" sz="1400" dirty="0"/>
          </a:p>
        </p:txBody>
      </p:sp>
      <p:sp>
        <p:nvSpPr>
          <p:cNvPr id="29" name="Rectangle 28"/>
          <p:cNvSpPr/>
          <p:nvPr/>
        </p:nvSpPr>
        <p:spPr>
          <a:xfrm>
            <a:off x="6387299" y="2110478"/>
            <a:ext cx="24915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/>
            <a:r>
              <a:rPr lang="en-US" sz="1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(with free-nucleon g-factors)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2900" y="118872"/>
            <a:ext cx="8534400" cy="338554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IS427: 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Nuclear moments and charge radii of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magnesium isotopes 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from N=8 up to N=20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74320" y="124968"/>
            <a:ext cx="8686800" cy="1661993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IS439: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Nuclear moments, spins and charge radii of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copper isotopes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from N=28 to N=50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	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by collinear fast-beam laser spectroscopy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Collaboration: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Leuven (spokesperson), Mainz, CERN, Manchester, Birmingham, GSI, New York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submitted in 2005.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Status report :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January 2007.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Beam times: 2006, 2007, 2008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Final beam time: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foreseen 2010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44" name="Group 343"/>
          <p:cNvGrpSpPr>
            <a:grpSpLocks/>
          </p:cNvGrpSpPr>
          <p:nvPr/>
        </p:nvGrpSpPr>
        <p:grpSpPr bwMode="auto">
          <a:xfrm>
            <a:off x="795528" y="4062460"/>
            <a:ext cx="8017874" cy="2502932"/>
            <a:chOff x="0" y="2983468"/>
            <a:chExt cx="8017874" cy="2502932"/>
          </a:xfrm>
        </p:grpSpPr>
        <p:grpSp>
          <p:nvGrpSpPr>
            <p:cNvPr id="145" name="Group 332"/>
            <p:cNvGrpSpPr>
              <a:grpSpLocks/>
            </p:cNvGrpSpPr>
            <p:nvPr/>
          </p:nvGrpSpPr>
          <p:grpSpPr bwMode="auto">
            <a:xfrm>
              <a:off x="0" y="3341172"/>
              <a:ext cx="8001000" cy="2145228"/>
              <a:chOff x="0" y="3036372"/>
              <a:chExt cx="8001000" cy="2145228"/>
            </a:xfrm>
          </p:grpSpPr>
          <p:grpSp>
            <p:nvGrpSpPr>
              <p:cNvPr id="147" name="Group 329"/>
              <p:cNvGrpSpPr>
                <a:grpSpLocks/>
              </p:cNvGrpSpPr>
              <p:nvPr/>
            </p:nvGrpSpPr>
            <p:grpSpPr bwMode="auto">
              <a:xfrm>
                <a:off x="252880" y="3036372"/>
                <a:ext cx="7513090" cy="1920883"/>
                <a:chOff x="914400" y="2684871"/>
                <a:chExt cx="7513090" cy="1920883"/>
              </a:xfrm>
            </p:grpSpPr>
            <p:sp>
              <p:nvSpPr>
                <p:cNvPr id="149" name="Line 277"/>
                <p:cNvSpPr>
                  <a:spLocks noChangeShapeType="1"/>
                </p:cNvSpPr>
                <p:nvPr/>
              </p:nvSpPr>
              <p:spPr bwMode="auto">
                <a:xfrm>
                  <a:off x="990600" y="4267200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0" name="Line 339"/>
                <p:cNvSpPr>
                  <a:spLocks noChangeShapeType="1"/>
                </p:cNvSpPr>
                <p:nvPr/>
              </p:nvSpPr>
              <p:spPr bwMode="auto">
                <a:xfrm>
                  <a:off x="1782293" y="4258225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1" name="Line 342"/>
                <p:cNvSpPr>
                  <a:spLocks noChangeShapeType="1"/>
                </p:cNvSpPr>
                <p:nvPr/>
              </p:nvSpPr>
              <p:spPr bwMode="auto">
                <a:xfrm>
                  <a:off x="2378597" y="4286214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" name="Line 345"/>
                <p:cNvSpPr>
                  <a:spLocks noChangeShapeType="1"/>
                </p:cNvSpPr>
                <p:nvPr/>
              </p:nvSpPr>
              <p:spPr bwMode="auto">
                <a:xfrm>
                  <a:off x="3110680" y="4286214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" name="Line 348"/>
                <p:cNvSpPr>
                  <a:spLocks noChangeShapeType="1"/>
                </p:cNvSpPr>
                <p:nvPr/>
              </p:nvSpPr>
              <p:spPr bwMode="auto">
                <a:xfrm>
                  <a:off x="3804663" y="4286214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" name="Line 352"/>
                <p:cNvSpPr>
                  <a:spLocks noChangeShapeType="1"/>
                </p:cNvSpPr>
                <p:nvPr/>
              </p:nvSpPr>
              <p:spPr bwMode="auto">
                <a:xfrm>
                  <a:off x="4415478" y="4280346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" name="Line 355"/>
                <p:cNvSpPr>
                  <a:spLocks noChangeShapeType="1"/>
                </p:cNvSpPr>
                <p:nvPr/>
              </p:nvSpPr>
              <p:spPr bwMode="auto">
                <a:xfrm>
                  <a:off x="5099808" y="4286214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" name="Line 358"/>
                <p:cNvSpPr>
                  <a:spLocks noChangeShapeType="1"/>
                </p:cNvSpPr>
                <p:nvPr/>
              </p:nvSpPr>
              <p:spPr bwMode="auto">
                <a:xfrm>
                  <a:off x="5799510" y="4255376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" name="Line 361"/>
                <p:cNvSpPr>
                  <a:spLocks noChangeShapeType="1"/>
                </p:cNvSpPr>
                <p:nvPr/>
              </p:nvSpPr>
              <p:spPr bwMode="auto">
                <a:xfrm>
                  <a:off x="6467586" y="4241214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8" name="Line 364"/>
                <p:cNvSpPr>
                  <a:spLocks noChangeShapeType="1"/>
                </p:cNvSpPr>
                <p:nvPr/>
              </p:nvSpPr>
              <p:spPr bwMode="auto">
                <a:xfrm>
                  <a:off x="7162800" y="4196941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9" name="Line 373"/>
                <p:cNvSpPr>
                  <a:spLocks noChangeShapeType="1"/>
                </p:cNvSpPr>
                <p:nvPr/>
              </p:nvSpPr>
              <p:spPr bwMode="auto">
                <a:xfrm>
                  <a:off x="990133" y="3063212"/>
                  <a:ext cx="334962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0" name="Line 377"/>
                <p:cNvSpPr>
                  <a:spLocks noChangeShapeType="1"/>
                </p:cNvSpPr>
                <p:nvPr/>
              </p:nvSpPr>
              <p:spPr bwMode="auto">
                <a:xfrm>
                  <a:off x="990600" y="2931040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Line 382"/>
                <p:cNvSpPr>
                  <a:spLocks noChangeShapeType="1"/>
                </p:cNvSpPr>
                <p:nvPr/>
              </p:nvSpPr>
              <p:spPr bwMode="auto">
                <a:xfrm>
                  <a:off x="1780998" y="3678461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Line 385"/>
                <p:cNvSpPr>
                  <a:spLocks noChangeShapeType="1"/>
                </p:cNvSpPr>
                <p:nvPr/>
              </p:nvSpPr>
              <p:spPr bwMode="auto">
                <a:xfrm>
                  <a:off x="1780708" y="3136237"/>
                  <a:ext cx="333375" cy="158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3" name="Line 388"/>
                <p:cNvSpPr>
                  <a:spLocks noChangeShapeType="1"/>
                </p:cNvSpPr>
                <p:nvPr/>
              </p:nvSpPr>
              <p:spPr bwMode="auto">
                <a:xfrm>
                  <a:off x="2374433" y="3160049"/>
                  <a:ext cx="333375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4" name="Line 391"/>
                <p:cNvSpPr>
                  <a:spLocks noChangeShapeType="1"/>
                </p:cNvSpPr>
                <p:nvPr/>
              </p:nvSpPr>
              <p:spPr bwMode="auto">
                <a:xfrm>
                  <a:off x="2364054" y="3731210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" name="Line 394"/>
                <p:cNvSpPr>
                  <a:spLocks noChangeShapeType="1"/>
                </p:cNvSpPr>
                <p:nvPr/>
              </p:nvSpPr>
              <p:spPr bwMode="auto">
                <a:xfrm>
                  <a:off x="3106525" y="3554852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6" name="Line 397"/>
                <p:cNvSpPr>
                  <a:spLocks noChangeShapeType="1"/>
                </p:cNvSpPr>
                <p:nvPr/>
              </p:nvSpPr>
              <p:spPr bwMode="auto">
                <a:xfrm>
                  <a:off x="3101508" y="3115599"/>
                  <a:ext cx="333375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7" name="Line 400"/>
                <p:cNvSpPr>
                  <a:spLocks noChangeShapeType="1"/>
                </p:cNvSpPr>
                <p:nvPr/>
              </p:nvSpPr>
              <p:spPr bwMode="auto">
                <a:xfrm>
                  <a:off x="3800008" y="2994949"/>
                  <a:ext cx="334962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8" name="Line 406"/>
                <p:cNvSpPr>
                  <a:spLocks noChangeShapeType="1"/>
                </p:cNvSpPr>
                <p:nvPr/>
              </p:nvSpPr>
              <p:spPr bwMode="auto">
                <a:xfrm>
                  <a:off x="4419133" y="2994949"/>
                  <a:ext cx="334962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9" name="Line 409"/>
                <p:cNvSpPr>
                  <a:spLocks noChangeShapeType="1"/>
                </p:cNvSpPr>
                <p:nvPr/>
              </p:nvSpPr>
              <p:spPr bwMode="auto">
                <a:xfrm>
                  <a:off x="5102578" y="3017380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0" name="Line 442"/>
                <p:cNvSpPr>
                  <a:spLocks noChangeShapeType="1"/>
                </p:cNvSpPr>
                <p:nvPr/>
              </p:nvSpPr>
              <p:spPr bwMode="auto">
                <a:xfrm>
                  <a:off x="5791892" y="3726266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1" name="Line 445"/>
                <p:cNvSpPr>
                  <a:spLocks noChangeShapeType="1"/>
                </p:cNvSpPr>
                <p:nvPr/>
              </p:nvSpPr>
              <p:spPr bwMode="auto">
                <a:xfrm>
                  <a:off x="5790733" y="3582324"/>
                  <a:ext cx="334962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2" name="Line 460"/>
                <p:cNvSpPr>
                  <a:spLocks noChangeShapeType="1"/>
                </p:cNvSpPr>
                <p:nvPr/>
              </p:nvSpPr>
              <p:spPr bwMode="auto">
                <a:xfrm>
                  <a:off x="6476533" y="4039524"/>
                  <a:ext cx="334962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3" name="Line 463"/>
                <p:cNvSpPr>
                  <a:spLocks noChangeShapeType="1"/>
                </p:cNvSpPr>
                <p:nvPr/>
              </p:nvSpPr>
              <p:spPr bwMode="auto">
                <a:xfrm>
                  <a:off x="6477000" y="4120741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" name="Line 469"/>
                <p:cNvSpPr>
                  <a:spLocks noChangeShapeType="1"/>
                </p:cNvSpPr>
                <p:nvPr/>
              </p:nvSpPr>
              <p:spPr bwMode="auto">
                <a:xfrm>
                  <a:off x="3804663" y="3348401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" name="Line 470"/>
                <p:cNvSpPr>
                  <a:spLocks noChangeShapeType="1"/>
                </p:cNvSpPr>
                <p:nvPr/>
              </p:nvSpPr>
              <p:spPr bwMode="auto">
                <a:xfrm>
                  <a:off x="7162800" y="4114800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6" name="Line 474"/>
                <p:cNvSpPr>
                  <a:spLocks noChangeShapeType="1"/>
                </p:cNvSpPr>
                <p:nvPr/>
              </p:nvSpPr>
              <p:spPr bwMode="auto">
                <a:xfrm>
                  <a:off x="7162333" y="4250662"/>
                  <a:ext cx="334962" cy="158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77" name="TextBox 201"/>
                <p:cNvSpPr txBox="1">
                  <a:spLocks noChangeArrowheads="1"/>
                </p:cNvSpPr>
                <p:nvPr/>
              </p:nvSpPr>
              <p:spPr bwMode="auto">
                <a:xfrm>
                  <a:off x="914400" y="4267200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57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78" name="TextBox 202"/>
                <p:cNvSpPr txBox="1">
                  <a:spLocks noChangeArrowheads="1"/>
                </p:cNvSpPr>
                <p:nvPr/>
              </p:nvSpPr>
              <p:spPr bwMode="auto">
                <a:xfrm>
                  <a:off x="1676400" y="4250323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59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79" name="TextBox 203"/>
                <p:cNvSpPr txBox="1">
                  <a:spLocks noChangeArrowheads="1"/>
                </p:cNvSpPr>
                <p:nvPr/>
              </p:nvSpPr>
              <p:spPr bwMode="auto">
                <a:xfrm>
                  <a:off x="2286000" y="4267200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61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80" name="TextBox 204"/>
                <p:cNvSpPr txBox="1">
                  <a:spLocks noChangeArrowheads="1"/>
                </p:cNvSpPr>
                <p:nvPr/>
              </p:nvSpPr>
              <p:spPr bwMode="auto">
                <a:xfrm>
                  <a:off x="2971800" y="4267200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63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81" name="TextBox 205"/>
                <p:cNvSpPr txBox="1">
                  <a:spLocks noChangeArrowheads="1"/>
                </p:cNvSpPr>
                <p:nvPr/>
              </p:nvSpPr>
              <p:spPr bwMode="auto">
                <a:xfrm>
                  <a:off x="3733800" y="4267200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65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82" name="TextBox 206"/>
                <p:cNvSpPr txBox="1">
                  <a:spLocks noChangeArrowheads="1"/>
                </p:cNvSpPr>
                <p:nvPr/>
              </p:nvSpPr>
              <p:spPr bwMode="auto">
                <a:xfrm>
                  <a:off x="4353053" y="4261332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67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83" name="TextBox 207"/>
                <p:cNvSpPr txBox="1">
                  <a:spLocks noChangeArrowheads="1"/>
                </p:cNvSpPr>
                <p:nvPr/>
              </p:nvSpPr>
              <p:spPr bwMode="auto">
                <a:xfrm>
                  <a:off x="5029200" y="4267200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69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84" name="TextBox 208"/>
                <p:cNvSpPr txBox="1">
                  <a:spLocks noChangeArrowheads="1"/>
                </p:cNvSpPr>
                <p:nvPr/>
              </p:nvSpPr>
              <p:spPr bwMode="auto">
                <a:xfrm>
                  <a:off x="5720719" y="4236362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71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85" name="TextBox 209"/>
                <p:cNvSpPr txBox="1">
                  <a:spLocks noChangeArrowheads="1"/>
                </p:cNvSpPr>
                <p:nvPr/>
              </p:nvSpPr>
              <p:spPr bwMode="auto">
                <a:xfrm>
                  <a:off x="6400800" y="4267200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73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86" name="TextBox 210"/>
                <p:cNvSpPr txBox="1">
                  <a:spLocks noChangeArrowheads="1"/>
                </p:cNvSpPr>
                <p:nvPr/>
              </p:nvSpPr>
              <p:spPr bwMode="auto">
                <a:xfrm>
                  <a:off x="7061627" y="4231988"/>
                  <a:ext cx="53893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baseline="30000">
                      <a:latin typeface="Calibri" pitchFamily="34" charset="0"/>
                    </a:rPr>
                    <a:t>75</a:t>
                  </a:r>
                  <a:r>
                    <a:rPr lang="en-US" sz="1600">
                      <a:latin typeface="Calibri" pitchFamily="34" charset="0"/>
                    </a:rPr>
                    <a:t>Cu</a:t>
                  </a:r>
                </a:p>
              </p:txBody>
            </p:sp>
            <p:sp>
              <p:nvSpPr>
                <p:cNvPr id="187" name="TextBox 211"/>
                <p:cNvSpPr txBox="1">
                  <a:spLocks noChangeArrowheads="1"/>
                </p:cNvSpPr>
                <p:nvPr/>
              </p:nvSpPr>
              <p:spPr bwMode="auto">
                <a:xfrm>
                  <a:off x="4963566" y="3211512"/>
                  <a:ext cx="572593" cy="30777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>
                      <a:latin typeface="Calibri" pitchFamily="34" charset="0"/>
                    </a:rPr>
                    <a:t>N=40</a:t>
                  </a:r>
                </a:p>
              </p:txBody>
            </p:sp>
            <p:sp>
              <p:nvSpPr>
                <p:cNvPr id="188" name="Line 469"/>
                <p:cNvSpPr>
                  <a:spLocks noChangeShapeType="1"/>
                </p:cNvSpPr>
                <p:nvPr/>
              </p:nvSpPr>
              <p:spPr bwMode="auto">
                <a:xfrm>
                  <a:off x="4419600" y="2895600"/>
                  <a:ext cx="333802" cy="7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" name="Line 406"/>
                <p:cNvSpPr>
                  <a:spLocks noChangeShapeType="1"/>
                </p:cNvSpPr>
                <p:nvPr/>
              </p:nvSpPr>
              <p:spPr bwMode="auto">
                <a:xfrm>
                  <a:off x="5100170" y="2867949"/>
                  <a:ext cx="333375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/>
                  <a:tailEnd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90" name="TextBox 214"/>
                <p:cNvSpPr txBox="1">
                  <a:spLocks noChangeArrowheads="1"/>
                </p:cNvSpPr>
                <p:nvPr/>
              </p:nvSpPr>
              <p:spPr bwMode="auto">
                <a:xfrm>
                  <a:off x="1291453" y="4027664"/>
                  <a:ext cx="45397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>
                      <a:solidFill>
                        <a:srgbClr val="00863D"/>
                      </a:solidFill>
                      <a:latin typeface="Arial Narrow" pitchFamily="34" charset="0"/>
                    </a:rPr>
                    <a:t>3/2</a:t>
                  </a:r>
                  <a:r>
                    <a:rPr lang="en-US" sz="1600" baseline="30000" dirty="0">
                      <a:solidFill>
                        <a:srgbClr val="00863D"/>
                      </a:solidFill>
                      <a:latin typeface="Arial Narrow" pitchFamily="34" charset="0"/>
                    </a:rPr>
                    <a:t>-</a:t>
                  </a:r>
                </a:p>
              </p:txBody>
            </p:sp>
            <p:cxnSp>
              <p:nvCxnSpPr>
                <p:cNvPr id="191" name="Straight Connector 190"/>
                <p:cNvCxnSpPr/>
                <p:nvPr/>
              </p:nvCxnSpPr>
              <p:spPr>
                <a:xfrm flipV="1">
                  <a:off x="7481420" y="4128424"/>
                  <a:ext cx="190500" cy="76200"/>
                </a:xfrm>
                <a:prstGeom prst="line">
                  <a:avLst/>
                </a:prstGeom>
                <a:ln>
                  <a:solidFill>
                    <a:srgbClr val="00863D"/>
                  </a:solidFill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 rot="5400000" flipH="1" flipV="1">
                  <a:off x="7462370" y="3918874"/>
                  <a:ext cx="228600" cy="1905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TextBox 221"/>
                <p:cNvSpPr txBox="1">
                  <a:spLocks noChangeArrowheads="1"/>
                </p:cNvSpPr>
                <p:nvPr/>
              </p:nvSpPr>
              <p:spPr bwMode="auto">
                <a:xfrm>
                  <a:off x="1291453" y="2975383"/>
                  <a:ext cx="49084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solidFill>
                        <a:srgbClr val="FF0000"/>
                      </a:solidFill>
                      <a:latin typeface="Arial Narrow" pitchFamily="34" charset="0"/>
                    </a:rPr>
                    <a:t>5/2</a:t>
                  </a:r>
                  <a:r>
                    <a:rPr lang="en-US" baseline="30000" dirty="0">
                      <a:solidFill>
                        <a:srgbClr val="FF0000"/>
                      </a:solidFill>
                      <a:latin typeface="Arial Narrow" pitchFamily="34" charset="0"/>
                    </a:rPr>
                    <a:t>-</a:t>
                  </a:r>
                </a:p>
              </p:txBody>
            </p:sp>
            <p:sp>
              <p:nvSpPr>
                <p:cNvPr id="194" name="TextBox 222"/>
                <p:cNvSpPr txBox="1">
                  <a:spLocks noChangeArrowheads="1"/>
                </p:cNvSpPr>
                <p:nvPr/>
              </p:nvSpPr>
              <p:spPr bwMode="auto">
                <a:xfrm>
                  <a:off x="1291453" y="2684871"/>
                  <a:ext cx="49084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latin typeface="Arial Narrow" pitchFamily="34" charset="0"/>
                    </a:rPr>
                    <a:t>1/2</a:t>
                  </a:r>
                  <a:r>
                    <a:rPr lang="en-US" baseline="30000" dirty="0">
                      <a:latin typeface="Arial Narrow" pitchFamily="34" charset="0"/>
                    </a:rPr>
                    <a:t>-</a:t>
                  </a:r>
                </a:p>
              </p:txBody>
            </p:sp>
            <p:sp>
              <p:nvSpPr>
                <p:cNvPr id="195" name="TextBox 223"/>
                <p:cNvSpPr txBox="1">
                  <a:spLocks noChangeArrowheads="1"/>
                </p:cNvSpPr>
                <p:nvPr/>
              </p:nvSpPr>
              <p:spPr bwMode="auto">
                <a:xfrm>
                  <a:off x="7696200" y="3886200"/>
                  <a:ext cx="689612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>
                      <a:latin typeface="Calibri" pitchFamily="34" charset="0"/>
                    </a:rPr>
                    <a:t>1.5 </a:t>
                  </a:r>
                  <a:r>
                    <a:rPr lang="en-US" sz="1600">
                      <a:latin typeface="Symbol" pitchFamily="18" charset="2"/>
                    </a:rPr>
                    <a:t>m</a:t>
                  </a:r>
                  <a:r>
                    <a:rPr lang="en-US" sz="1600">
                      <a:latin typeface="Calibri" pitchFamily="34" charset="0"/>
                    </a:rPr>
                    <a:t>s</a:t>
                  </a:r>
                </a:p>
              </p:txBody>
            </p:sp>
            <p:sp>
              <p:nvSpPr>
                <p:cNvPr id="196" name="TextBox 224"/>
                <p:cNvSpPr txBox="1">
                  <a:spLocks noChangeArrowheads="1"/>
                </p:cNvSpPr>
                <p:nvPr/>
              </p:nvSpPr>
              <p:spPr bwMode="auto">
                <a:xfrm>
                  <a:off x="7696200" y="3695700"/>
                  <a:ext cx="731290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>
                      <a:latin typeface="Calibri" pitchFamily="34" charset="0"/>
                    </a:rPr>
                    <a:t>200 ns</a:t>
                  </a:r>
                </a:p>
              </p:txBody>
            </p:sp>
          </p:grpSp>
          <p:sp>
            <p:nvSpPr>
              <p:cNvPr id="148" name="Rounded Rectangle 147"/>
              <p:cNvSpPr/>
              <p:nvPr/>
            </p:nvSpPr>
            <p:spPr>
              <a:xfrm>
                <a:off x="0" y="3048000"/>
                <a:ext cx="8001000" cy="2133600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46" name="TextBox 333"/>
            <p:cNvSpPr txBox="1">
              <a:spLocks noChangeArrowheads="1"/>
            </p:cNvSpPr>
            <p:nvPr/>
          </p:nvSpPr>
          <p:spPr bwMode="auto">
            <a:xfrm>
              <a:off x="157645" y="2983468"/>
              <a:ext cx="78602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Evolution of the 5/2- and 1/2- </a:t>
              </a:r>
              <a:r>
                <a:rPr lang="en-US" dirty="0" smtClean="0">
                  <a:solidFill>
                    <a:schemeClr val="tx2"/>
                  </a:solidFill>
                  <a:latin typeface="Calibri" pitchFamily="34" charset="0"/>
                </a:rPr>
                <a:t>proton energies in odd-Cu isotopes as </a:t>
              </a:r>
              <a:r>
                <a:rPr lang="en-US" dirty="0">
                  <a:solidFill>
                    <a:schemeClr val="tx2"/>
                  </a:solidFill>
                  <a:latin typeface="Calibri" pitchFamily="34" charset="0"/>
                </a:rPr>
                <a:t>function of N</a:t>
              </a:r>
            </a:p>
          </p:txBody>
        </p:sp>
      </p:grpSp>
      <p:sp>
        <p:nvSpPr>
          <p:cNvPr id="197" name="Text Box 138"/>
          <p:cNvSpPr txBox="1">
            <a:spLocks noChangeArrowheads="1"/>
          </p:cNvSpPr>
          <p:nvPr/>
        </p:nvSpPr>
        <p:spPr bwMode="auto">
          <a:xfrm>
            <a:off x="1054608" y="6581001"/>
            <a:ext cx="3200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  <a:latin typeface="Calibri" pitchFamily="34" charset="0"/>
              </a:rPr>
              <a:t>S. </a:t>
            </a:r>
            <a:r>
              <a:rPr lang="en-US" sz="1200" dirty="0" err="1">
                <a:solidFill>
                  <a:srgbClr val="0000FF"/>
                </a:solidFill>
                <a:latin typeface="Calibri" pitchFamily="34" charset="0"/>
              </a:rPr>
              <a:t>Franchoo</a:t>
            </a:r>
            <a:r>
              <a:rPr lang="en-US" sz="1200" dirty="0">
                <a:solidFill>
                  <a:srgbClr val="0000FF"/>
                </a:solidFill>
                <a:latin typeface="Calibri" pitchFamily="34" charset="0"/>
              </a:rPr>
              <a:t> et al., PRC 64, 054308 (2001)</a:t>
            </a:r>
          </a:p>
        </p:txBody>
      </p:sp>
      <p:sp>
        <p:nvSpPr>
          <p:cNvPr id="198" name="TextBox 75"/>
          <p:cNvSpPr txBox="1">
            <a:spLocks noChangeArrowheads="1"/>
          </p:cNvSpPr>
          <p:nvPr/>
        </p:nvSpPr>
        <p:spPr bwMode="auto">
          <a:xfrm>
            <a:off x="3873691" y="6581001"/>
            <a:ext cx="5022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FF"/>
                </a:solidFill>
                <a:latin typeface="Calibri" pitchFamily="34" charset="0"/>
              </a:rPr>
              <a:t>I. </a:t>
            </a:r>
            <a:r>
              <a:rPr lang="en-GB" sz="1200" dirty="0" err="1">
                <a:solidFill>
                  <a:srgbClr val="0000FF"/>
                </a:solidFill>
                <a:latin typeface="Calibri" pitchFamily="34" charset="0"/>
              </a:rPr>
              <a:t>Stefanescu</a:t>
            </a:r>
            <a:r>
              <a:rPr lang="en-GB" sz="1200" dirty="0">
                <a:solidFill>
                  <a:srgbClr val="0000FF"/>
                </a:solidFill>
                <a:latin typeface="Calibri" pitchFamily="34" charset="0"/>
              </a:rPr>
              <a:t> et al., PRL 100, 112502 (2008</a:t>
            </a:r>
            <a:r>
              <a:rPr lang="en-GB" sz="1200" dirty="0" smtClean="0">
                <a:solidFill>
                  <a:srgbClr val="0000FF"/>
                </a:solidFill>
                <a:latin typeface="Calibri" pitchFamily="34" charset="0"/>
              </a:rPr>
              <a:t>)      J.M. Daugas, Ph.D. Thesis, </a:t>
            </a:r>
            <a:r>
              <a:rPr lang="en-GB" sz="1200" dirty="0" err="1" smtClean="0">
                <a:solidFill>
                  <a:srgbClr val="0000FF"/>
                </a:solidFill>
                <a:latin typeface="Calibri" pitchFamily="34" charset="0"/>
              </a:rPr>
              <a:t>Ganil</a:t>
            </a:r>
            <a:endParaRPr lang="en-GB" sz="1200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00" name="TextBox 336"/>
          <p:cNvSpPr txBox="1">
            <a:spLocks noChangeArrowheads="1"/>
          </p:cNvSpPr>
          <p:nvPr/>
        </p:nvSpPr>
        <p:spPr bwMode="auto">
          <a:xfrm>
            <a:off x="77787" y="5785104"/>
            <a:ext cx="649288" cy="3698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p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en-US" baseline="-25000" dirty="0">
                <a:solidFill>
                  <a:schemeClr val="bg1"/>
                </a:solidFill>
                <a:latin typeface="Calibri" pitchFamily="34" charset="0"/>
              </a:rPr>
              <a:t>3/2</a:t>
            </a:r>
          </a:p>
        </p:txBody>
      </p:sp>
      <p:sp>
        <p:nvSpPr>
          <p:cNvPr id="201" name="TextBox 339"/>
          <p:cNvSpPr txBox="1">
            <a:spLocks noChangeArrowheads="1"/>
          </p:cNvSpPr>
          <p:nvPr/>
        </p:nvSpPr>
        <p:spPr bwMode="auto">
          <a:xfrm>
            <a:off x="114363" y="4754880"/>
            <a:ext cx="609600" cy="3698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Symbol" pitchFamily="18" charset="2"/>
              </a:rPr>
              <a:t>p</a:t>
            </a:r>
            <a:r>
              <a:rPr lang="en-US">
                <a:solidFill>
                  <a:schemeClr val="bg1"/>
                </a:solidFill>
                <a:latin typeface="Calibri" pitchFamily="34" charset="0"/>
              </a:rPr>
              <a:t>f</a:t>
            </a:r>
            <a:r>
              <a:rPr lang="en-US" baseline="-25000">
                <a:solidFill>
                  <a:schemeClr val="bg1"/>
                </a:solidFill>
                <a:latin typeface="Calibri" pitchFamily="34" charset="0"/>
              </a:rPr>
              <a:t>5/2</a:t>
            </a:r>
          </a:p>
        </p:txBody>
      </p:sp>
      <p:sp>
        <p:nvSpPr>
          <p:cNvPr id="202" name="TextBox 340"/>
          <p:cNvSpPr txBox="1">
            <a:spLocks noChangeArrowheads="1"/>
          </p:cNvSpPr>
          <p:nvPr/>
        </p:nvSpPr>
        <p:spPr bwMode="auto">
          <a:xfrm>
            <a:off x="109728" y="4352544"/>
            <a:ext cx="649288" cy="3698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Symbol" pitchFamily="18" charset="2"/>
              </a:rPr>
              <a:t>p</a:t>
            </a:r>
            <a:r>
              <a:rPr lang="en-US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en-US" baseline="-25000">
                <a:solidFill>
                  <a:schemeClr val="bg1"/>
                </a:solidFill>
                <a:latin typeface="Calibri" pitchFamily="34" charset="0"/>
              </a:rPr>
              <a:t>1/2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7013448" y="5001768"/>
            <a:ext cx="1307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Inversion ??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6" name="Oval 205"/>
          <p:cNvSpPr/>
          <p:nvPr/>
        </p:nvSpPr>
        <p:spPr>
          <a:xfrm>
            <a:off x="7013448" y="5596128"/>
            <a:ext cx="932688" cy="9052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oup 211"/>
          <p:cNvGrpSpPr/>
          <p:nvPr/>
        </p:nvGrpSpPr>
        <p:grpSpPr>
          <a:xfrm>
            <a:off x="126623" y="2112928"/>
            <a:ext cx="8963087" cy="1877700"/>
            <a:chOff x="126623" y="2112928"/>
            <a:chExt cx="8963087" cy="1877700"/>
          </a:xfrm>
        </p:grpSpPr>
        <p:grpSp>
          <p:nvGrpSpPr>
            <p:cNvPr id="211" name="Group 210"/>
            <p:cNvGrpSpPr/>
            <p:nvPr/>
          </p:nvGrpSpPr>
          <p:grpSpPr>
            <a:xfrm>
              <a:off x="325824" y="2332628"/>
              <a:ext cx="8713037" cy="1658000"/>
              <a:chOff x="325824" y="2332628"/>
              <a:chExt cx="8713037" cy="1658000"/>
            </a:xfrm>
          </p:grpSpPr>
          <p:grpSp>
            <p:nvGrpSpPr>
              <p:cNvPr id="207" name="Group 206"/>
              <p:cNvGrpSpPr/>
              <p:nvPr/>
            </p:nvGrpSpPr>
            <p:grpSpPr>
              <a:xfrm>
                <a:off x="325824" y="2332628"/>
                <a:ext cx="8713037" cy="1367900"/>
                <a:chOff x="77787" y="1905000"/>
                <a:chExt cx="9185085" cy="1802592"/>
              </a:xfrm>
            </p:grpSpPr>
            <p:grpSp>
              <p:nvGrpSpPr>
                <p:cNvPr id="204" name="Group 203"/>
                <p:cNvGrpSpPr/>
                <p:nvPr/>
              </p:nvGrpSpPr>
              <p:grpSpPr>
                <a:xfrm>
                  <a:off x="77787" y="2115942"/>
                  <a:ext cx="9185085" cy="1318660"/>
                  <a:chOff x="77787" y="2115942"/>
                  <a:chExt cx="9185085" cy="1318660"/>
                </a:xfrm>
              </p:grpSpPr>
              <p:sp>
                <p:nvSpPr>
                  <p:cNvPr id="130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542457" y="2999431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3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111826" y="2982858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23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8705088" y="2542662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226267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5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644113" y="2970666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6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510346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7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077230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8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3943463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9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1794538" y="2543304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0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4808309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1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5241426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2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6107659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3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5674543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4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6540776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5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4376580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6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6973893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7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15411" y="2585766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>
                        <a:solidFill>
                          <a:schemeClr val="bg1"/>
                        </a:solidFill>
                      </a:rPr>
                      <a:t>63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Cu</a:t>
                    </a:r>
                    <a:endParaRPr lang="nl-NL" sz="1600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8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9633" y="2581657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/>
                      <a:t>64</a:t>
                    </a:r>
                    <a:r>
                      <a:rPr lang="en-US" sz="1600" b="1" dirty="0"/>
                      <a:t>Cu</a:t>
                    </a:r>
                    <a:endParaRPr lang="nl-NL" sz="1600" b="1" dirty="0"/>
                  </a:p>
                </p:txBody>
              </p:sp>
              <p:sp>
                <p:nvSpPr>
                  <p:cNvPr id="19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3092500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20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660771" y="2543304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21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81645" y="2585766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>
                        <a:solidFill>
                          <a:schemeClr val="bg1"/>
                        </a:solidFill>
                      </a:rPr>
                      <a:t>65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Cu</a:t>
                    </a:r>
                    <a:endParaRPr lang="nl-NL" sz="1600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2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25867" y="2581657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66</a:t>
                    </a:r>
                    <a:r>
                      <a:rPr lang="en-US" sz="1600" b="1"/>
                      <a:t>Cu</a:t>
                    </a:r>
                    <a:endParaRPr lang="nl-NL" sz="1600" b="1"/>
                  </a:p>
                </p:txBody>
              </p:sp>
              <p:sp>
                <p:nvSpPr>
                  <p:cNvPr id="23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3957345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24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3525617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25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46489" y="2585766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67</a:t>
                    </a:r>
                    <a:r>
                      <a:rPr lang="en-US" sz="1600" b="1"/>
                      <a:t>Cu</a:t>
                    </a:r>
                    <a:endParaRPr lang="nl-NL" sz="1600" b="1"/>
                  </a:p>
                </p:txBody>
              </p:sp>
              <p:sp>
                <p:nvSpPr>
                  <p:cNvPr id="26" name="Text 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90712" y="2581657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68</a:t>
                    </a:r>
                    <a:r>
                      <a:rPr lang="en-US" sz="1600" b="1"/>
                      <a:t>Cu</a:t>
                    </a:r>
                    <a:endParaRPr lang="nl-NL" sz="1600" b="1"/>
                  </a:p>
                </p:txBody>
              </p:sp>
              <p:sp>
                <p:nvSpPr>
                  <p:cNvPr id="27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5265025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28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833297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29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54169" y="2585766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70</a:t>
                    </a:r>
                    <a:r>
                      <a:rPr lang="en-US" sz="1600" b="1"/>
                      <a:t>Cu</a:t>
                    </a:r>
                    <a:endParaRPr lang="nl-NL" sz="1600" b="1"/>
                  </a:p>
                </p:txBody>
              </p:sp>
              <p:sp>
                <p:nvSpPr>
                  <p:cNvPr id="30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98391" y="2581657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71</a:t>
                    </a:r>
                    <a:r>
                      <a:rPr lang="en-US" sz="1600" b="1"/>
                      <a:t>Cu</a:t>
                    </a:r>
                    <a:endParaRPr lang="nl-NL" sz="1600" b="1"/>
                  </a:p>
                </p:txBody>
              </p:sp>
              <p:sp>
                <p:nvSpPr>
                  <p:cNvPr id="31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5698142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32" name="Text Box 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31508" y="2581657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72</a:t>
                    </a:r>
                    <a:r>
                      <a:rPr lang="en-US" sz="1600" b="1"/>
                      <a:t>Cu</a:t>
                    </a:r>
                    <a:endParaRPr lang="nl-NL" sz="1600" b="1"/>
                  </a:p>
                </p:txBody>
              </p:sp>
              <p:sp>
                <p:nvSpPr>
                  <p:cNvPr id="33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6562987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34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6131258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35" name="Text Box 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52133" y="2585766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/>
                      <a:t>73</a:t>
                    </a:r>
                    <a:r>
                      <a:rPr lang="en-US" sz="1600" b="1" dirty="0"/>
                      <a:t>Cu</a:t>
                    </a:r>
                    <a:endParaRPr lang="nl-NL" sz="1600" b="1" dirty="0"/>
                  </a:p>
                </p:txBody>
              </p:sp>
              <p:sp>
                <p:nvSpPr>
                  <p:cNvPr id="36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96354" y="2581657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74</a:t>
                    </a:r>
                    <a:r>
                      <a:rPr lang="en-US" sz="1600" b="1"/>
                      <a:t>Cu</a:t>
                    </a:r>
                    <a:endParaRPr lang="nl-NL" sz="1600" b="1"/>
                  </a:p>
                </p:txBody>
              </p:sp>
              <p:sp>
                <p:nvSpPr>
                  <p:cNvPr id="37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7429221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38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6997492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39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18365" y="2585766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>
                        <a:solidFill>
                          <a:srgbClr val="FFFF11"/>
                        </a:solidFill>
                      </a:rPr>
                      <a:t>75</a:t>
                    </a:r>
                    <a:r>
                      <a:rPr lang="en-US" sz="1600" b="1" dirty="0">
                        <a:solidFill>
                          <a:srgbClr val="FFFF11"/>
                        </a:solidFill>
                      </a:rPr>
                      <a:t>Cu</a:t>
                    </a:r>
                    <a:endParaRPr lang="nl-NL" sz="1600" b="1" dirty="0">
                      <a:solidFill>
                        <a:srgbClr val="FFFF11"/>
                      </a:solidFill>
                    </a:endParaRPr>
                  </a:p>
                </p:txBody>
              </p:sp>
              <p:sp>
                <p:nvSpPr>
                  <p:cNvPr id="40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62588" y="2581657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76</a:t>
                    </a:r>
                    <a:r>
                      <a:rPr lang="en-US" sz="1600" b="1"/>
                      <a:t>Cu</a:t>
                    </a:r>
                    <a:endParaRPr lang="nl-NL" sz="1600" b="1"/>
                  </a:p>
                </p:txBody>
              </p:sp>
              <p:sp>
                <p:nvSpPr>
                  <p:cNvPr id="41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4396015" y="254330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42" name="Text Box 4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29381" y="2581657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69</a:t>
                    </a:r>
                    <a:r>
                      <a:rPr lang="en-US" sz="1600" b="1"/>
                      <a:t>Cu</a:t>
                    </a:r>
                    <a:endParaRPr lang="nl-NL" sz="1600" b="1"/>
                  </a:p>
                </p:txBody>
              </p:sp>
              <p:sp>
                <p:nvSpPr>
                  <p:cNvPr id="44" name="Text Box 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06432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/>
                      <a:t>65</a:t>
                    </a:r>
                    <a:r>
                      <a:rPr lang="en-US" sz="1600" b="1" dirty="0"/>
                      <a:t>Ni</a:t>
                    </a:r>
                    <a:endParaRPr lang="nl-NL" sz="1600" b="1" dirty="0"/>
                  </a:p>
                </p:txBody>
              </p:sp>
              <p:sp>
                <p:nvSpPr>
                  <p:cNvPr id="45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65924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66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sp>
                <p:nvSpPr>
                  <p:cNvPr id="46" name="Text 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97653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67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sp>
                <p:nvSpPr>
                  <p:cNvPr id="47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30770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68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sp>
                <p:nvSpPr>
                  <p:cNvPr id="48" name="Text 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63887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69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sp>
                <p:nvSpPr>
                  <p:cNvPr id="49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88674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70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sp>
                <p:nvSpPr>
                  <p:cNvPr id="50" name="Text Box 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30120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71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sp>
                <p:nvSpPr>
                  <p:cNvPr id="51" name="Text 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63237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72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sp>
                <p:nvSpPr>
                  <p:cNvPr id="52" name="Text Box 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94965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73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sp>
                <p:nvSpPr>
                  <p:cNvPr id="53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28082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74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sp>
                <p:nvSpPr>
                  <p:cNvPr id="54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7409786" y="297066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55" name="Text Box 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63975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75</a:t>
                    </a:r>
                    <a:r>
                      <a:rPr lang="en-US" sz="1600" b="1"/>
                      <a:t>Ni</a:t>
                    </a:r>
                    <a:endParaRPr lang="nl-NL" sz="1600" b="1"/>
                  </a:p>
                </p:txBody>
              </p:sp>
              <p:grpSp>
                <p:nvGrpSpPr>
                  <p:cNvPr id="56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7797096" y="2970666"/>
                    <a:ext cx="516408" cy="427362"/>
                    <a:chOff x="4369" y="1288"/>
                    <a:chExt cx="372" cy="312"/>
                  </a:xfrm>
                </p:grpSpPr>
                <p:sp>
                  <p:nvSpPr>
                    <p:cNvPr id="107" name="Rectangle 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02" y="1288"/>
                      <a:ext cx="312" cy="312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108" name="Text Box 5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369" y="1316"/>
                      <a:ext cx="372" cy="25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baseline="30000"/>
                        <a:t>76</a:t>
                      </a:r>
                      <a:r>
                        <a:rPr lang="en-US" sz="1600" b="1"/>
                        <a:t>Ni</a:t>
                      </a:r>
                      <a:endParaRPr lang="nl-NL" sz="1600" b="1"/>
                    </a:p>
                  </p:txBody>
                </p:sp>
              </p:grpSp>
              <p:sp>
                <p:nvSpPr>
                  <p:cNvPr id="57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2226267" y="2115942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58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1794538" y="2115942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59" name="Text Box 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15411" y="2158404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>
                        <a:solidFill>
                          <a:schemeClr val="bg1"/>
                        </a:solidFill>
                      </a:rPr>
                      <a:t>64</a:t>
                    </a: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Zn</a:t>
                    </a:r>
                    <a:endParaRPr lang="nl-NL" sz="16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0" name="Text Box 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59633" y="2154295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65</a:t>
                    </a:r>
                    <a:r>
                      <a:rPr lang="en-US" sz="1600" b="1"/>
                      <a:t>Zn</a:t>
                    </a:r>
                    <a:endParaRPr lang="nl-NL" sz="1600" b="1"/>
                  </a:p>
                </p:txBody>
              </p:sp>
              <p:sp>
                <p:nvSpPr>
                  <p:cNvPr id="61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3091112" y="2115942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62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2659383" y="2115942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63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80256" y="2158404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>
                        <a:solidFill>
                          <a:schemeClr val="bg1"/>
                        </a:solidFill>
                      </a:rPr>
                      <a:t>66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Zn</a:t>
                    </a:r>
                    <a:endParaRPr lang="nl-NL" sz="1600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4" name="Text Box 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24478" y="2154295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>
                        <a:solidFill>
                          <a:schemeClr val="bg1"/>
                        </a:solidFill>
                      </a:rPr>
                      <a:t>67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Zn</a:t>
                    </a:r>
                    <a:endParaRPr lang="nl-NL" sz="1600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5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4398791" y="2115942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66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3967063" y="2115942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67" name="Text Box 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87935" y="2158404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69</a:t>
                    </a:r>
                    <a:r>
                      <a:rPr lang="en-US" sz="1600" b="1"/>
                      <a:t>Zn</a:t>
                    </a:r>
                    <a:endParaRPr lang="nl-NL" sz="1600" b="1"/>
                  </a:p>
                </p:txBody>
              </p:sp>
              <p:sp>
                <p:nvSpPr>
                  <p:cNvPr id="68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32158" y="2154295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>
                        <a:solidFill>
                          <a:schemeClr val="bg1"/>
                        </a:solidFill>
                      </a:rPr>
                      <a:t>70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Zn</a:t>
                    </a:r>
                    <a:endParaRPr lang="nl-NL" sz="1600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9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4831908" y="2115942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70" name="Text Box 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65275" y="2154295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71</a:t>
                    </a:r>
                    <a:r>
                      <a:rPr lang="en-US" sz="1600" b="1"/>
                      <a:t>Zn</a:t>
                    </a:r>
                    <a:endParaRPr lang="nl-NL" sz="1600" b="1"/>
                  </a:p>
                </p:txBody>
              </p:sp>
              <p:sp>
                <p:nvSpPr>
                  <p:cNvPr id="71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5696754" y="2115942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72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5265025" y="2115942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73" name="Text 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85898" y="2158404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72</a:t>
                    </a:r>
                    <a:r>
                      <a:rPr lang="en-US" sz="1600" b="1"/>
                      <a:t>Zn</a:t>
                    </a:r>
                    <a:endParaRPr lang="nl-NL" sz="1600" b="1"/>
                  </a:p>
                </p:txBody>
              </p:sp>
              <p:sp>
                <p:nvSpPr>
                  <p:cNvPr id="74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630120" y="2154295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73</a:t>
                    </a:r>
                    <a:r>
                      <a:rPr lang="en-US" sz="1600" b="1"/>
                      <a:t>Zn</a:t>
                    </a:r>
                    <a:endParaRPr lang="nl-NL" sz="1600" b="1"/>
                  </a:p>
                </p:txBody>
              </p:sp>
              <p:sp>
                <p:nvSpPr>
                  <p:cNvPr id="75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6562987" y="2115942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76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6131258" y="2115942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77" name="Text Box 7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52133" y="2178950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74</a:t>
                    </a:r>
                    <a:r>
                      <a:rPr lang="en-US" sz="1600" b="1"/>
                      <a:t>Zn</a:t>
                    </a:r>
                    <a:endParaRPr lang="nl-NL" sz="1600" b="1"/>
                  </a:p>
                </p:txBody>
              </p:sp>
              <p:sp>
                <p:nvSpPr>
                  <p:cNvPr id="78" name="Text Box 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96354" y="2154295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/>
                      <a:t>75</a:t>
                    </a:r>
                    <a:r>
                      <a:rPr lang="en-US" sz="1600" b="1"/>
                      <a:t>Zn</a:t>
                    </a:r>
                    <a:endParaRPr lang="nl-NL" sz="1600" b="1"/>
                  </a:p>
                </p:txBody>
              </p:sp>
              <p:sp>
                <p:nvSpPr>
                  <p:cNvPr id="79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3529781" y="2115942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80" name="Text Box 8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63148" y="2154295"/>
                    <a:ext cx="530915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>
                        <a:solidFill>
                          <a:schemeClr val="bg1"/>
                        </a:solidFill>
                      </a:rPr>
                      <a:t>68</a:t>
                    </a:r>
                    <a:r>
                      <a:rPr lang="en-US" sz="1600" b="1">
                        <a:solidFill>
                          <a:schemeClr val="bg1"/>
                        </a:solidFill>
                      </a:rPr>
                      <a:t>Zn</a:t>
                    </a:r>
                    <a:endParaRPr lang="nl-NL" sz="1600" b="1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85" name="Text Box 8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51404" y="3009019"/>
                    <a:ext cx="591829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/>
                      <a:t>Z=28</a:t>
                    </a:r>
                    <a:endParaRPr lang="nl-NL" sz="1600"/>
                  </a:p>
                </p:txBody>
              </p:sp>
              <p:grpSp>
                <p:nvGrpSpPr>
                  <p:cNvPr id="86" name="Group 99"/>
                  <p:cNvGrpSpPr>
                    <a:grpSpLocks/>
                  </p:cNvGrpSpPr>
                  <p:nvPr/>
                </p:nvGrpSpPr>
                <p:grpSpPr bwMode="auto">
                  <a:xfrm>
                    <a:off x="8239930" y="2961078"/>
                    <a:ext cx="516408" cy="427362"/>
                    <a:chOff x="4369" y="1288"/>
                    <a:chExt cx="372" cy="312"/>
                  </a:xfrm>
                </p:grpSpPr>
                <p:sp>
                  <p:nvSpPr>
                    <p:cNvPr id="105" name="Rectangle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02" y="1288"/>
                      <a:ext cx="312" cy="312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106" name="Text Box 10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369" y="1316"/>
                      <a:ext cx="372" cy="25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baseline="30000"/>
                        <a:t>77</a:t>
                      </a:r>
                      <a:r>
                        <a:rPr lang="en-US" sz="1600" b="1"/>
                        <a:t>Ni</a:t>
                      </a:r>
                      <a:endParaRPr lang="nl-NL" sz="1600" b="1"/>
                    </a:p>
                  </p:txBody>
                </p:sp>
              </p:grpSp>
              <p:sp>
                <p:nvSpPr>
                  <p:cNvPr id="103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8725798" y="2967926"/>
                    <a:ext cx="433116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04" name="Text Box 1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679988" y="300627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/>
                      <a:t>78</a:t>
                    </a:r>
                    <a:r>
                      <a:rPr lang="en-US" sz="1600" b="1" dirty="0"/>
                      <a:t>Ni</a:t>
                    </a:r>
                    <a:endParaRPr lang="nl-NL" sz="1600" b="1" dirty="0"/>
                  </a:p>
                </p:txBody>
              </p:sp>
              <p:grpSp>
                <p:nvGrpSpPr>
                  <p:cNvPr id="88" name="Group 114"/>
                  <p:cNvGrpSpPr>
                    <a:grpSpLocks/>
                  </p:cNvGrpSpPr>
                  <p:nvPr/>
                </p:nvGrpSpPr>
                <p:grpSpPr bwMode="auto">
                  <a:xfrm>
                    <a:off x="7776280" y="2541934"/>
                    <a:ext cx="542785" cy="427362"/>
                    <a:chOff x="4581" y="975"/>
                    <a:chExt cx="391" cy="312"/>
                  </a:xfrm>
                </p:grpSpPr>
                <p:sp>
                  <p:nvSpPr>
                    <p:cNvPr id="101" name="Rectangle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42" y="975"/>
                      <a:ext cx="312" cy="312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102" name="Text Box 10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81" y="997"/>
                      <a:ext cx="391" cy="24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baseline="30000" dirty="0"/>
                        <a:t>77</a:t>
                      </a:r>
                      <a:r>
                        <a:rPr lang="en-US" sz="1600" b="1" dirty="0"/>
                        <a:t>Cu</a:t>
                      </a:r>
                      <a:endParaRPr lang="nl-NL" sz="1600" b="1" dirty="0"/>
                    </a:p>
                  </p:txBody>
                </p:sp>
              </p:grpSp>
              <p:grpSp>
                <p:nvGrpSpPr>
                  <p:cNvPr id="90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8209396" y="2541934"/>
                    <a:ext cx="542785" cy="427362"/>
                    <a:chOff x="4581" y="975"/>
                    <a:chExt cx="391" cy="312"/>
                  </a:xfrm>
                </p:grpSpPr>
                <p:sp>
                  <p:nvSpPr>
                    <p:cNvPr id="99" name="Rectangle 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42" y="975"/>
                      <a:ext cx="312" cy="312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sz="1600"/>
                    </a:p>
                  </p:txBody>
                </p:sp>
                <p:sp>
                  <p:nvSpPr>
                    <p:cNvPr id="100" name="Text Box 1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81" y="997"/>
                      <a:ext cx="391" cy="24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600" b="1" baseline="30000"/>
                        <a:t>78</a:t>
                      </a:r>
                      <a:r>
                        <a:rPr lang="en-US" sz="1600" b="1"/>
                        <a:t>Cu</a:t>
                      </a:r>
                      <a:endParaRPr lang="nl-NL" sz="1600" b="1"/>
                    </a:p>
                  </p:txBody>
                </p:sp>
              </p:grpSp>
              <p:sp>
                <p:nvSpPr>
                  <p:cNvPr id="118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1363683" y="255180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9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940011" y="2548758"/>
                    <a:ext cx="433117" cy="432186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20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97049" y="2569465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 smtClean="0"/>
                      <a:t>62</a:t>
                    </a:r>
                    <a:r>
                      <a:rPr lang="en-US" sz="1600" b="1" dirty="0" smtClean="0"/>
                      <a:t>Cu</a:t>
                    </a:r>
                    <a:endParaRPr lang="nl-NL" sz="1600" b="1" dirty="0"/>
                  </a:p>
                </p:txBody>
              </p:sp>
              <p:sp>
                <p:nvSpPr>
                  <p:cNvPr id="121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8137" y="2569465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 smtClean="0"/>
                      <a:t>61</a:t>
                    </a:r>
                    <a:r>
                      <a:rPr lang="en-US" sz="1600" b="1" dirty="0" smtClean="0"/>
                      <a:t>Cu</a:t>
                    </a:r>
                    <a:endParaRPr lang="nl-NL" sz="1600" b="1" dirty="0"/>
                  </a:p>
                </p:txBody>
              </p:sp>
              <p:sp>
                <p:nvSpPr>
                  <p:cNvPr id="122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507195" y="2554854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25" name="Text Box 1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686800" y="2564318"/>
                    <a:ext cx="576072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600" b="1" baseline="30000" dirty="0" smtClean="0"/>
                      <a:t>79</a:t>
                    </a:r>
                    <a:r>
                      <a:rPr lang="en-US" sz="1600" b="1" dirty="0" smtClean="0"/>
                      <a:t>Cu</a:t>
                    </a:r>
                    <a:endParaRPr lang="nl-NL" sz="1600" b="1" dirty="0"/>
                  </a:p>
                </p:txBody>
              </p:sp>
              <p:sp>
                <p:nvSpPr>
                  <p:cNvPr id="129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110955" y="2551806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24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1041" y="2602993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 smtClean="0"/>
                      <a:t>60</a:t>
                    </a:r>
                    <a:r>
                      <a:rPr lang="en-US" sz="1600" b="1" dirty="0" smtClean="0"/>
                      <a:t>Cu</a:t>
                    </a:r>
                    <a:endParaRPr lang="nl-NL" sz="1600" b="1" dirty="0"/>
                  </a:p>
                </p:txBody>
              </p:sp>
              <p:sp>
                <p:nvSpPr>
                  <p:cNvPr id="126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1377" y="2599945"/>
                    <a:ext cx="542136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 smtClean="0"/>
                      <a:t>59</a:t>
                    </a:r>
                    <a:r>
                      <a:rPr lang="en-US" sz="1600" b="1" dirty="0" smtClean="0"/>
                      <a:t>Cu</a:t>
                    </a:r>
                    <a:endParaRPr lang="nl-NL" sz="1600" b="1" dirty="0"/>
                  </a:p>
                </p:txBody>
              </p:sp>
              <p:sp>
                <p:nvSpPr>
                  <p:cNvPr id="127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81645" y="3009019"/>
                    <a:ext cx="516408" cy="34243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>
                        <a:solidFill>
                          <a:schemeClr val="bg1"/>
                        </a:solidFill>
                      </a:rPr>
                      <a:t>64</a:t>
                    </a:r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Ni</a:t>
                    </a:r>
                    <a:endParaRPr lang="nl-NL" sz="16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28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8861" y="2987683"/>
                    <a:ext cx="506870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 smtClean="0">
                        <a:solidFill>
                          <a:schemeClr val="bg1"/>
                        </a:solidFill>
                      </a:rPr>
                      <a:t>58</a:t>
                    </a:r>
                    <a:r>
                      <a:rPr lang="en-US" sz="1600" b="1" dirty="0" smtClean="0">
                        <a:solidFill>
                          <a:schemeClr val="bg1"/>
                        </a:solidFill>
                      </a:rPr>
                      <a:t>Ni</a:t>
                    </a:r>
                    <a:endParaRPr lang="nl-NL" sz="16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31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941183" y="2976762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32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1806029" y="2976762"/>
                    <a:ext cx="433117" cy="4273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33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239146" y="2976762"/>
                    <a:ext cx="433117" cy="427362"/>
                  </a:xfrm>
                  <a:prstGeom prst="rect">
                    <a:avLst/>
                  </a:prstGeom>
                  <a:solidFill>
                    <a:srgbClr val="33CCCC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34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1383444" y="2985906"/>
                    <a:ext cx="433117" cy="415662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sz="1600"/>
                  </a:p>
                </p:txBody>
              </p:sp>
              <p:sp>
                <p:nvSpPr>
                  <p:cNvPr id="136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64781" y="3024259"/>
                    <a:ext cx="506870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 smtClean="0">
                        <a:solidFill>
                          <a:schemeClr val="bg1"/>
                        </a:solidFill>
                      </a:rPr>
                      <a:t>62</a:t>
                    </a:r>
                    <a:r>
                      <a:rPr lang="en-US" sz="1600" b="1" dirty="0" smtClean="0">
                        <a:solidFill>
                          <a:schemeClr val="bg1"/>
                        </a:solidFill>
                      </a:rPr>
                      <a:t>Ni</a:t>
                    </a:r>
                    <a:endParaRPr lang="nl-NL" sz="16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37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29629" y="3012067"/>
                    <a:ext cx="506870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 smtClean="0">
                        <a:solidFill>
                          <a:schemeClr val="bg1"/>
                        </a:solidFill>
                      </a:rPr>
                      <a:t>60</a:t>
                    </a:r>
                    <a:r>
                      <a:rPr lang="en-US" sz="1600" b="1" dirty="0" smtClean="0">
                        <a:solidFill>
                          <a:schemeClr val="bg1"/>
                        </a:solidFill>
                      </a:rPr>
                      <a:t>Ni</a:t>
                    </a:r>
                    <a:endParaRPr lang="nl-NL" sz="1600" b="1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38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31965" y="3021211"/>
                    <a:ext cx="506870" cy="3385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600" b="1" baseline="30000" dirty="0" smtClean="0">
                        <a:solidFill>
                          <a:schemeClr val="bg1"/>
                        </a:solidFill>
                      </a:rPr>
                      <a:t>61</a:t>
                    </a:r>
                    <a:r>
                      <a:rPr lang="en-US" sz="1600" b="1" dirty="0" smtClean="0">
                        <a:solidFill>
                          <a:schemeClr val="bg1"/>
                        </a:solidFill>
                      </a:rPr>
                      <a:t>Ni</a:t>
                    </a:r>
                    <a:endParaRPr lang="nl-NL" sz="1600" b="1" dirty="0">
                      <a:solidFill>
                        <a:schemeClr val="bg1"/>
                      </a:solidFill>
                    </a:endParaRPr>
                  </a:p>
                </p:txBody>
              </p:sp>
              <p:cxnSp>
                <p:nvCxnSpPr>
                  <p:cNvPr id="203" name="Straight Connector 202"/>
                  <p:cNvCxnSpPr/>
                  <p:nvPr/>
                </p:nvCxnSpPr>
                <p:spPr>
                  <a:xfrm flipV="1">
                    <a:off x="77787" y="2961078"/>
                    <a:ext cx="9051972" cy="38353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3" name="Line 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8861" y="3388883"/>
                    <a:ext cx="9050371" cy="45719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 sz="1600"/>
                  </a:p>
                </p:txBody>
              </p:sp>
            </p:grpSp>
            <p:sp>
              <p:nvSpPr>
                <p:cNvPr id="81" name="Line 84"/>
                <p:cNvSpPr>
                  <a:spLocks noChangeShapeType="1"/>
                </p:cNvSpPr>
                <p:nvPr/>
              </p:nvSpPr>
              <p:spPr bwMode="auto">
                <a:xfrm flipV="1">
                  <a:off x="4809697" y="1913219"/>
                  <a:ext cx="15271" cy="1794373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82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4376580" y="1913219"/>
                  <a:ext cx="15271" cy="1794373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92" name="Line 111"/>
                <p:cNvSpPr>
                  <a:spLocks noChangeShapeType="1"/>
                </p:cNvSpPr>
                <p:nvPr/>
              </p:nvSpPr>
              <p:spPr bwMode="auto">
                <a:xfrm flipH="1" flipV="1">
                  <a:off x="8725463" y="1905000"/>
                  <a:ext cx="23599" cy="1794373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93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9129759" y="1913219"/>
                  <a:ext cx="23600" cy="1794373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sz="1600"/>
                </a:p>
              </p:txBody>
            </p:sp>
          </p:grpSp>
          <p:grpSp>
            <p:nvGrpSpPr>
              <p:cNvPr id="199" name="Group 198"/>
              <p:cNvGrpSpPr/>
              <p:nvPr/>
            </p:nvGrpSpPr>
            <p:grpSpPr>
              <a:xfrm>
                <a:off x="801011" y="3581400"/>
                <a:ext cx="7605499" cy="409228"/>
                <a:chOff x="801011" y="3581400"/>
                <a:chExt cx="7605499" cy="409228"/>
              </a:xfrm>
            </p:grpSpPr>
            <p:sp>
              <p:nvSpPr>
                <p:cNvPr id="95" name="Line 122"/>
                <p:cNvSpPr>
                  <a:spLocks noChangeShapeType="1"/>
                </p:cNvSpPr>
                <p:nvPr/>
              </p:nvSpPr>
              <p:spPr bwMode="auto">
                <a:xfrm>
                  <a:off x="5099830" y="3621297"/>
                  <a:ext cx="330668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 sz="1600"/>
                </a:p>
              </p:txBody>
            </p:sp>
            <p:sp>
              <p:nvSpPr>
                <p:cNvPr id="96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5768940" y="3621296"/>
                  <a:ext cx="824265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00FF"/>
                      </a:solidFill>
                      <a:latin typeface="Symbol" pitchFamily="18" charset="2"/>
                    </a:rPr>
                    <a:t>n</a:t>
                  </a:r>
                  <a:r>
                    <a:rPr lang="en-US" dirty="0" smtClean="0">
                      <a:solidFill>
                        <a:srgbClr val="0000FF"/>
                      </a:solidFill>
                    </a:rPr>
                    <a:t>1g</a:t>
                  </a:r>
                  <a:r>
                    <a:rPr lang="en-US" baseline="-25000" dirty="0" smtClean="0">
                      <a:solidFill>
                        <a:srgbClr val="0000FF"/>
                      </a:solidFill>
                    </a:rPr>
                    <a:t>9/2</a:t>
                  </a:r>
                  <a:r>
                    <a:rPr lang="en-US" sz="1600" baseline="-25000" dirty="0" smtClean="0">
                      <a:solidFill>
                        <a:srgbClr val="0000FF"/>
                      </a:solidFill>
                    </a:rPr>
                    <a:t> </a:t>
                  </a:r>
                  <a:r>
                    <a:rPr lang="en-US" sz="1600" dirty="0" smtClean="0">
                      <a:solidFill>
                        <a:srgbClr val="0000FF"/>
                      </a:solidFill>
                    </a:rPr>
                    <a:t> </a:t>
                  </a:r>
                  <a:endParaRPr lang="nl-NL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13" name="Line 122"/>
                <p:cNvSpPr>
                  <a:spLocks noChangeShapeType="1"/>
                </p:cNvSpPr>
                <p:nvPr/>
              </p:nvSpPr>
              <p:spPr bwMode="auto">
                <a:xfrm>
                  <a:off x="801011" y="3581400"/>
                  <a:ext cx="3306680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1470121" y="3581400"/>
                  <a:ext cx="1609736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 smtClean="0">
                      <a:solidFill>
                        <a:srgbClr val="0000FF"/>
                      </a:solidFill>
                      <a:latin typeface="Symbol" pitchFamily="18" charset="2"/>
                    </a:rPr>
                    <a:t>n(</a:t>
                  </a:r>
                  <a:r>
                    <a:rPr lang="en-US" sz="2000" dirty="0" smtClean="0">
                      <a:solidFill>
                        <a:srgbClr val="0000FF"/>
                      </a:solidFill>
                    </a:rPr>
                    <a:t>p</a:t>
                  </a:r>
                  <a:r>
                    <a:rPr lang="en-US" sz="2000" baseline="-25000" dirty="0" smtClean="0">
                      <a:solidFill>
                        <a:srgbClr val="0000FF"/>
                      </a:solidFill>
                    </a:rPr>
                    <a:t>3/2</a:t>
                  </a:r>
                  <a:r>
                    <a:rPr lang="en-US" sz="2000" dirty="0" smtClean="0">
                      <a:solidFill>
                        <a:srgbClr val="0000FF"/>
                      </a:solidFill>
                    </a:rPr>
                    <a:t>,f</a:t>
                  </a:r>
                  <a:r>
                    <a:rPr lang="en-US" sz="2000" baseline="-25000" dirty="0" smtClean="0">
                      <a:solidFill>
                        <a:srgbClr val="0000FF"/>
                      </a:solidFill>
                    </a:rPr>
                    <a:t>5/2</a:t>
                  </a:r>
                  <a:r>
                    <a:rPr lang="en-US" sz="2000" dirty="0" smtClean="0">
                      <a:solidFill>
                        <a:srgbClr val="0000FF"/>
                      </a:solidFill>
                    </a:rPr>
                    <a:t>p</a:t>
                  </a:r>
                  <a:r>
                    <a:rPr lang="en-US" sz="2000" baseline="-25000" dirty="0" smtClean="0">
                      <a:solidFill>
                        <a:srgbClr val="0000FF"/>
                      </a:solidFill>
                    </a:rPr>
                    <a:t>1/2</a:t>
                  </a:r>
                  <a:r>
                    <a:rPr lang="en-US" sz="2000" dirty="0" smtClean="0">
                      <a:solidFill>
                        <a:srgbClr val="0000FF"/>
                      </a:solidFill>
                    </a:rPr>
                    <a:t>)</a:t>
                  </a:r>
                  <a:endParaRPr lang="nl-NL" sz="2000" baseline="-25000" dirty="0">
                    <a:solidFill>
                      <a:srgbClr val="0000FF"/>
                    </a:solidFill>
                  </a:endParaRPr>
                </a:p>
              </p:txBody>
            </p:sp>
          </p:grpSp>
        </p:grpSp>
        <p:sp>
          <p:nvSpPr>
            <p:cNvPr id="115" name="TextBox 114"/>
            <p:cNvSpPr txBox="1"/>
            <p:nvPr/>
          </p:nvSpPr>
          <p:spPr>
            <a:xfrm>
              <a:off x="6063519" y="212337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44</a:t>
              </a:r>
              <a:endParaRPr lang="en-US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937865" y="217118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46</a:t>
              </a:r>
              <a:endParaRPr lang="en-US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7694799" y="217118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48</a:t>
              </a:r>
              <a:endParaRPr lang="en-US" dirty="0"/>
            </a:p>
          </p:txBody>
        </p:sp>
        <p:sp>
          <p:nvSpPr>
            <p:cNvPr id="84" name="Text Box 88"/>
            <p:cNvSpPr txBox="1">
              <a:spLocks noChangeArrowheads="1"/>
            </p:cNvSpPr>
            <p:nvPr/>
          </p:nvSpPr>
          <p:spPr bwMode="auto">
            <a:xfrm>
              <a:off x="4294373" y="2112928"/>
              <a:ext cx="683200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N=40</a:t>
              </a:r>
              <a:endParaRPr lang="nl-NL" dirty="0"/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5261208" y="212337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42</a:t>
              </a:r>
              <a:endParaRPr lang="en-US" dirty="0"/>
            </a:p>
          </p:txBody>
        </p:sp>
        <p:sp>
          <p:nvSpPr>
            <p:cNvPr id="89" name="Text Box 113"/>
            <p:cNvSpPr txBox="1">
              <a:spLocks noChangeArrowheads="1"/>
            </p:cNvSpPr>
            <p:nvPr/>
          </p:nvSpPr>
          <p:spPr bwMode="auto">
            <a:xfrm>
              <a:off x="8406510" y="2160742"/>
              <a:ext cx="683200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N=50</a:t>
              </a:r>
              <a:endParaRPr lang="nl-NL" dirty="0"/>
            </a:p>
          </p:txBody>
        </p:sp>
        <p:sp>
          <p:nvSpPr>
            <p:cNvPr id="209" name="Text Box 113"/>
            <p:cNvSpPr txBox="1">
              <a:spLocks noChangeArrowheads="1"/>
            </p:cNvSpPr>
            <p:nvPr/>
          </p:nvSpPr>
          <p:spPr bwMode="auto">
            <a:xfrm>
              <a:off x="126623" y="3145936"/>
              <a:ext cx="641522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 smtClean="0"/>
                <a:t>Z=28</a:t>
              </a:r>
              <a:endParaRPr lang="nl-NL" dirty="0"/>
            </a:p>
          </p:txBody>
        </p:sp>
      </p:grpSp>
      <p:sp>
        <p:nvSpPr>
          <p:cNvPr id="210" name="TextBox 209"/>
          <p:cNvSpPr txBox="1"/>
          <p:nvPr/>
        </p:nvSpPr>
        <p:spPr>
          <a:xfrm>
            <a:off x="246581" y="1789073"/>
            <a:ext cx="8897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 </a:t>
            </a:r>
            <a:r>
              <a:rPr lang="en-US" dirty="0" smtClean="0">
                <a:sym typeface="Wingdings" pitchFamily="2" charset="2"/>
              </a:rPr>
              <a:t> 1 proton outside Z=28 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p</a:t>
            </a:r>
            <a:r>
              <a:rPr lang="en-US" dirty="0" smtClean="0">
                <a:sym typeface="Wingdings" pitchFamily="2" charset="2"/>
              </a:rPr>
              <a:t>p</a:t>
            </a:r>
            <a:r>
              <a:rPr lang="en-US" baseline="-25000" dirty="0" smtClean="0">
                <a:sym typeface="Wingdings" pitchFamily="2" charset="2"/>
              </a:rPr>
              <a:t>3/2</a:t>
            </a:r>
            <a:r>
              <a:rPr lang="en-US" dirty="0" smtClean="0">
                <a:sym typeface="Wingdings" pitchFamily="2" charset="2"/>
              </a:rPr>
              <a:t>    all odd-Cu ground states assigned I=3/2 up to </a:t>
            </a:r>
            <a:r>
              <a:rPr lang="en-US" baseline="30000" dirty="0" smtClean="0">
                <a:sym typeface="Wingdings" pitchFamily="2" charset="2"/>
              </a:rPr>
              <a:t>75</a:t>
            </a:r>
            <a:r>
              <a:rPr lang="en-US" dirty="0" smtClean="0">
                <a:sym typeface="Wingdings" pitchFamily="2" charset="2"/>
              </a:rPr>
              <a:t>Cu</a:t>
            </a:r>
            <a:endParaRPr lang="en-US" baseline="30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6"/>
          <p:cNvGrpSpPr>
            <a:grpSpLocks/>
          </p:cNvGrpSpPr>
          <p:nvPr/>
        </p:nvGrpSpPr>
        <p:grpSpPr bwMode="auto">
          <a:xfrm>
            <a:off x="118872" y="2529653"/>
            <a:ext cx="5195888" cy="3652838"/>
            <a:chOff x="0" y="2057400"/>
            <a:chExt cx="5195147" cy="3652838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2057400"/>
              <a:ext cx="5195147" cy="3652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2133296" y="2209800"/>
              <a:ext cx="1195218" cy="3698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aseline="30000" dirty="0">
                  <a:latin typeface="+mn-lt"/>
                </a:rPr>
                <a:t>73</a:t>
              </a:r>
              <a:r>
                <a:rPr lang="en-US" dirty="0">
                  <a:latin typeface="+mn-lt"/>
                </a:rPr>
                <a:t>Cu, I=3/2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85674" y="3897313"/>
              <a:ext cx="1195218" cy="3698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aseline="30000" dirty="0">
                  <a:latin typeface="+mn-lt"/>
                </a:rPr>
                <a:t>75</a:t>
              </a:r>
              <a:r>
                <a:rPr lang="en-US" dirty="0">
                  <a:latin typeface="+mn-lt"/>
                </a:rPr>
                <a:t>Cu, I=5/2</a:t>
              </a:r>
            </a:p>
          </p:txBody>
        </p:sp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20863" t="34483" r="18242" b="30478"/>
          <a:stretch>
            <a:fillRect/>
          </a:stretch>
        </p:blipFill>
        <p:spPr bwMode="auto">
          <a:xfrm>
            <a:off x="5334000" y="3386141"/>
            <a:ext cx="3517900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310"/>
          <p:cNvSpPr txBox="1">
            <a:spLocks noChangeArrowheads="1"/>
          </p:cNvSpPr>
          <p:nvPr/>
        </p:nvSpPr>
        <p:spPr bwMode="auto">
          <a:xfrm>
            <a:off x="5791200" y="2700341"/>
            <a:ext cx="30879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è"/>
            </a:pPr>
            <a:r>
              <a:rPr lang="en-US" dirty="0" smtClean="0">
                <a:latin typeface="Calibri" pitchFamily="34" charset="0"/>
                <a:sym typeface="Wingdings" pitchFamily="2" charset="2"/>
              </a:rPr>
              <a:t>ratio </a:t>
            </a:r>
            <a:r>
              <a:rPr lang="en-US" dirty="0">
                <a:latin typeface="Calibri" pitchFamily="34" charset="0"/>
                <a:sym typeface="Wingdings" pitchFamily="2" charset="2"/>
              </a:rPr>
              <a:t>of A-factors = constant </a:t>
            </a:r>
          </a:p>
          <a:p>
            <a:pPr algn="ctr"/>
            <a:r>
              <a:rPr lang="en-US" dirty="0">
                <a:latin typeface="Calibri" pitchFamily="34" charset="0"/>
                <a:sym typeface="Wingdings" pitchFamily="2" charset="2"/>
              </a:rPr>
              <a:t>     if correct spin used in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fit</a:t>
            </a:r>
          </a:p>
          <a:p>
            <a:pPr algn="ctr"/>
            <a:r>
              <a:rPr lang="en-US" sz="1400" dirty="0" smtClean="0">
                <a:latin typeface="Calibri" pitchFamily="34" charset="0"/>
                <a:sym typeface="Wingdings" pitchFamily="2" charset="2"/>
              </a:rPr>
              <a:t>      (negligible</a:t>
            </a:r>
            <a:r>
              <a:rPr lang="en-US" sz="1400" dirty="0" smtClean="0">
                <a:latin typeface="Calibri" pitchFamily="34" charset="0"/>
              </a:rPr>
              <a:t> hyperfine anomaly)</a:t>
            </a:r>
          </a:p>
          <a:p>
            <a:pPr algn="ctr"/>
            <a:endParaRPr lang="en-US" sz="1400" dirty="0">
              <a:latin typeface="Calibri" pitchFamily="34" charset="0"/>
            </a:endParaRPr>
          </a:p>
        </p:txBody>
      </p:sp>
      <p:sp>
        <p:nvSpPr>
          <p:cNvPr id="8" name="TextBox 329"/>
          <p:cNvSpPr txBox="1">
            <a:spLocks noChangeArrowheads="1"/>
          </p:cNvSpPr>
          <p:nvPr/>
        </p:nvSpPr>
        <p:spPr bwMode="auto">
          <a:xfrm>
            <a:off x="8500237" y="4535237"/>
            <a:ext cx="625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alibri" pitchFamily="34" charset="0"/>
              </a:rPr>
              <a:t>I=5/2</a:t>
            </a:r>
          </a:p>
        </p:txBody>
      </p:sp>
      <p:sp>
        <p:nvSpPr>
          <p:cNvPr id="9" name="TextBox 330"/>
          <p:cNvSpPr txBox="1">
            <a:spLocks noChangeArrowheads="1"/>
          </p:cNvSpPr>
          <p:nvPr/>
        </p:nvSpPr>
        <p:spPr bwMode="auto">
          <a:xfrm>
            <a:off x="8518525" y="5121279"/>
            <a:ext cx="6254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8A3E"/>
                </a:solidFill>
                <a:latin typeface="Calibri" pitchFamily="34" charset="0"/>
              </a:rPr>
              <a:t>I=7/2</a:t>
            </a:r>
          </a:p>
        </p:txBody>
      </p:sp>
      <p:sp>
        <p:nvSpPr>
          <p:cNvPr id="10" name="TextBox 332"/>
          <p:cNvSpPr txBox="1">
            <a:spLocks noChangeArrowheads="1"/>
          </p:cNvSpPr>
          <p:nvPr/>
        </p:nvSpPr>
        <p:spPr bwMode="auto">
          <a:xfrm>
            <a:off x="8518525" y="3690941"/>
            <a:ext cx="625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00FF"/>
                </a:solidFill>
                <a:latin typeface="Calibri" pitchFamily="34" charset="0"/>
              </a:rPr>
              <a:t>I=3/2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3911" y="756539"/>
            <a:ext cx="786837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Resulting highlights:  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pPr marL="342900" indent="-342900">
              <a:buAutoNum type="arabicParenBoth"/>
            </a:pPr>
            <a:r>
              <a:rPr lang="en-US" dirty="0" smtClean="0"/>
              <a:t>Spins and magnetic moments of </a:t>
            </a:r>
            <a:r>
              <a:rPr lang="en-US" baseline="30000" dirty="0" smtClean="0"/>
              <a:t>71,73,75</a:t>
            </a:r>
            <a:r>
              <a:rPr lang="en-US" dirty="0" smtClean="0"/>
              <a:t>Cu  using bunched-beam (ISCOOL)</a:t>
            </a:r>
          </a:p>
          <a:p>
            <a:pPr marL="800100" lvl="1" indent="-342900"/>
            <a:r>
              <a:rPr lang="en-US" dirty="0" smtClean="0">
                <a:sym typeface="Wingdings" pitchFamily="2" charset="2"/>
              </a:rPr>
              <a:t>collinear laser spectroscopy (reduction of optical background with factor 10</a:t>
            </a:r>
            <a:r>
              <a:rPr lang="en-US" baseline="30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2064" y="2063419"/>
            <a:ext cx="496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ts val="600"/>
              </a:spcBef>
            </a:pP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 inversion of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p</a:t>
            </a:r>
            <a:r>
              <a:rPr lang="en-US" b="1" baseline="-25000" dirty="0" smtClean="0">
                <a:solidFill>
                  <a:srgbClr val="FF0000"/>
                </a:solidFill>
                <a:sym typeface="Wingdings" pitchFamily="2" charset="2"/>
              </a:rPr>
              <a:t>3/2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and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f</a:t>
            </a:r>
            <a:r>
              <a:rPr lang="en-US" b="1" baseline="-25000" dirty="0" smtClean="0">
                <a:solidFill>
                  <a:srgbClr val="FF0000"/>
                </a:solidFill>
                <a:sym typeface="Wingdings" pitchFamily="2" charset="2"/>
              </a:rPr>
              <a:t>5/2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levels at N=46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63440" y="6440495"/>
            <a:ext cx="4370832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K.T. Flanagan, P. Vingerhoets et al., papers in preparation</a:t>
            </a:r>
            <a:endParaRPr lang="en-US" sz="1400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74320" y="124968"/>
            <a:ext cx="8686800" cy="5847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IS439: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Nuclear moments, spins and charge radii of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copper isotopes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from N=28 to N=50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	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by collinear fast-beam laser spectroscopy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0" y="2834640"/>
          <a:ext cx="4592119" cy="4037648"/>
        </p:xfrm>
        <a:graphic>
          <a:graphicData uri="http://schemas.openxmlformats.org/presentationml/2006/ole">
            <p:oleObj spid="_x0000_s25602" name="Worksheet" r:id="rId3" imgW="4372046" imgH="3838480" progId="Excel.Sheet.8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43911" y="756539"/>
            <a:ext cx="45356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Resulting highlights:  </a:t>
            </a:r>
          </a:p>
          <a:p>
            <a:pPr marL="342900" indent="-342900">
              <a:buAutoNum type="arabicParenBoth"/>
            </a:pPr>
            <a:endParaRPr lang="en-US" dirty="0" smtClean="0"/>
          </a:p>
          <a:p>
            <a:pPr marL="342900" indent="-342900">
              <a:buAutoNum type="arabicParenBoth" startAt="2"/>
            </a:pPr>
            <a:r>
              <a:rPr lang="en-US" b="1" dirty="0" err="1" smtClean="0">
                <a:solidFill>
                  <a:schemeClr val="tx2"/>
                </a:solidFill>
              </a:rPr>
              <a:t>Quadrupole</a:t>
            </a:r>
            <a:r>
              <a:rPr lang="en-US" b="1" dirty="0" smtClean="0">
                <a:solidFill>
                  <a:schemeClr val="tx2"/>
                </a:solidFill>
              </a:rPr>
              <a:t> moments of odd-Cu isotopes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663440" y="6440495"/>
            <a:ext cx="4370832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K.T. Flanagan, P. Vingerhoets et al., papers in preparation</a:t>
            </a:r>
            <a:endParaRPr lang="en-US" sz="1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74320" y="124968"/>
            <a:ext cx="8686800" cy="5847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IS439: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Nuclear moments, spins and charge radii of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copper isotopes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from N=28 to N=50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	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by collinear fast-beam laser spectroscopy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8929" y="4818208"/>
            <a:ext cx="3705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</a:rPr>
              <a:t>Suggests that above N=40 the 1/2-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is collective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4534" y="3333750"/>
            <a:ext cx="236559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B(E2, 1/2 </a:t>
            </a:r>
            <a:r>
              <a:rPr lang="en-US" sz="1600" dirty="0" smtClean="0">
                <a:sym typeface="Wingdings" pitchFamily="2" charset="2"/>
              </a:rPr>
              <a:t> 3/2)</a:t>
            </a:r>
            <a:r>
              <a:rPr lang="en-US" sz="1600" dirty="0" smtClean="0"/>
              <a:t> </a:t>
            </a:r>
            <a:r>
              <a:rPr lang="en-US" sz="1400" dirty="0" smtClean="0"/>
              <a:t>(10 e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fm</a:t>
            </a:r>
            <a:r>
              <a:rPr lang="en-US" sz="1400" baseline="30000" dirty="0" smtClean="0"/>
              <a:t>4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944534" y="3032125"/>
            <a:ext cx="10663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|Q</a:t>
            </a:r>
            <a:r>
              <a:rPr lang="en-US" sz="1600" baseline="-25000" dirty="0" smtClean="0"/>
              <a:t>s</a:t>
            </a:r>
            <a:r>
              <a:rPr lang="en-US" sz="1600" dirty="0" smtClean="0"/>
              <a:t>| </a:t>
            </a:r>
            <a:r>
              <a:rPr lang="en-US" sz="1400" dirty="0" smtClean="0"/>
              <a:t>(efm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4300444" y="3540935"/>
            <a:ext cx="496242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D60093"/>
                </a:solidFill>
              </a:rPr>
              <a:t>B(E2, ½ </a:t>
            </a:r>
            <a:r>
              <a:rPr lang="en-US" dirty="0" smtClean="0">
                <a:solidFill>
                  <a:srgbClr val="D60093"/>
                </a:solidFill>
                <a:sym typeface="Wingdings" pitchFamily="2" charset="2"/>
              </a:rPr>
              <a:t> 3/2):</a:t>
            </a:r>
          </a:p>
          <a:p>
            <a:pPr>
              <a:buFont typeface="Wingdings"/>
              <a:buChar char="à"/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     Same trend as </a:t>
            </a:r>
            <a:r>
              <a:rPr lang="en-US" dirty="0" err="1" smtClean="0">
                <a:sym typeface="Wingdings" pitchFamily="2" charset="2"/>
              </a:rPr>
              <a:t>g.s</a:t>
            </a:r>
            <a:r>
              <a:rPr lang="en-US" dirty="0" smtClean="0">
                <a:sym typeface="Wingdings" pitchFamily="2" charset="2"/>
              </a:rPr>
              <a:t>. Q below N=40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ym typeface="Wingdings" pitchFamily="2" charset="2"/>
              </a:rPr>
              <a:t>     Above N=40, the decay rate increases strongly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33782" y="1710646"/>
            <a:ext cx="7588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Minimum at N=40 (looks like a ‘shell gap’ effect)</a:t>
            </a:r>
          </a:p>
          <a:p>
            <a:pPr>
              <a:buFont typeface="Wingdings"/>
              <a:buChar char="à"/>
            </a:pPr>
            <a:r>
              <a:rPr lang="en-US" dirty="0" smtClean="0"/>
              <a:t> Core polarization when adding neutrons into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g</a:t>
            </a:r>
            <a:r>
              <a:rPr lang="en-US" baseline="-25000" dirty="0" smtClean="0"/>
              <a:t>9/2</a:t>
            </a:r>
            <a:r>
              <a:rPr lang="en-US" dirty="0" smtClean="0"/>
              <a:t> is similar as for removing </a:t>
            </a:r>
          </a:p>
          <a:p>
            <a:r>
              <a:rPr lang="en-US" dirty="0" smtClean="0"/>
              <a:t>	neutrons from the </a:t>
            </a:r>
            <a:r>
              <a:rPr lang="en-US" i="1" dirty="0" err="1" smtClean="0"/>
              <a:t>pf</a:t>
            </a:r>
            <a:r>
              <a:rPr lang="en-US" dirty="0" smtClean="0"/>
              <a:t>-orbits.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172968" y="5536387"/>
            <a:ext cx="1008604" cy="369332"/>
            <a:chOff x="3172968" y="5536387"/>
            <a:chExt cx="1008604" cy="369332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3172968" y="5904131"/>
              <a:ext cx="1008604" cy="1588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310128" y="5536387"/>
              <a:ext cx="6319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  <a:latin typeface="Symbol" pitchFamily="18" charset="2"/>
                </a:rPr>
                <a:t>n</a:t>
              </a:r>
              <a:r>
                <a:rPr lang="en-US" dirty="0" smtClean="0">
                  <a:solidFill>
                    <a:srgbClr val="00B050"/>
                  </a:solidFill>
                </a:rPr>
                <a:t>g</a:t>
              </a:r>
              <a:r>
                <a:rPr lang="en-US" baseline="-25000" dirty="0" smtClean="0">
                  <a:solidFill>
                    <a:srgbClr val="00B050"/>
                  </a:solidFill>
                </a:rPr>
                <a:t>9/2</a:t>
              </a:r>
              <a:endParaRPr lang="en-US" baseline="-250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568712" y="3087455"/>
            <a:ext cx="1732503" cy="908549"/>
            <a:chOff x="6577971" y="2765345"/>
            <a:chExt cx="1732503" cy="908549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6918129" y="2950011"/>
              <a:ext cx="87736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918129" y="3487638"/>
              <a:ext cx="877366" cy="1588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745896" y="3302972"/>
              <a:ext cx="564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3/2</a:t>
              </a:r>
              <a:r>
                <a:rPr lang="en-US" b="1" baseline="30000" dirty="0" smtClean="0">
                  <a:solidFill>
                    <a:schemeClr val="tx2"/>
                  </a:solidFill>
                </a:rPr>
                <a:t>-</a:t>
              </a:r>
              <a:endParaRPr lang="en-US" b="1" baseline="30000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45896" y="2765345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1/2</a:t>
              </a:r>
              <a:r>
                <a:rPr lang="en-US" baseline="30000" dirty="0" smtClean="0"/>
                <a:t>-</a:t>
              </a:r>
              <a:endParaRPr lang="en-US" baseline="30000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16200000" flipH="1">
              <a:off x="7060001" y="3219618"/>
              <a:ext cx="539218" cy="1"/>
            </a:xfrm>
            <a:prstGeom prst="straightConnector1">
              <a:avLst/>
            </a:prstGeom>
            <a:ln w="38100">
              <a:solidFill>
                <a:srgbClr val="D6009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649617" y="2951599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D60093"/>
                  </a:solidFill>
                </a:rPr>
                <a:t>B(E2)</a:t>
              </a:r>
              <a:endParaRPr lang="en-US" dirty="0">
                <a:solidFill>
                  <a:srgbClr val="D60093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577971" y="3304562"/>
              <a:ext cx="340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Q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965454" y="3191256"/>
          <a:ext cx="4484370" cy="3081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46504" y="3300984"/>
            <a:ext cx="11097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2400" baseline="-25000" dirty="0" err="1" smtClean="0">
                <a:solidFill>
                  <a:srgbClr val="FF0000"/>
                </a:solidFill>
                <a:latin typeface="+mj-lt"/>
              </a:rPr>
              <a:t>exp</a:t>
            </a:r>
            <a:r>
              <a:rPr lang="en-US" sz="2400" dirty="0" smtClean="0">
                <a:solidFill>
                  <a:srgbClr val="FF0000"/>
                </a:solidFill>
                <a:latin typeface="Symbol" pitchFamily="18" charset="2"/>
              </a:rPr>
              <a:t>(1</a:t>
            </a:r>
            <a:r>
              <a:rPr lang="en-US" sz="2400" baseline="300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700784" y="5065776"/>
            <a:ext cx="3383280" cy="45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3911" y="756539"/>
            <a:ext cx="244515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Resulting highlights:  </a:t>
            </a:r>
          </a:p>
          <a:p>
            <a:pPr marL="342900" indent="-342900">
              <a:buAutoNum type="arabicParenBoth"/>
            </a:pP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10896" y="1389888"/>
            <a:ext cx="6314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Both" startAt="3"/>
            </a:pPr>
            <a:r>
              <a:rPr lang="en-US" dirty="0" smtClean="0"/>
              <a:t>Odd-odd </a:t>
            </a:r>
            <a:r>
              <a:rPr lang="en-US" baseline="30000" dirty="0" smtClean="0"/>
              <a:t>62-70g</a:t>
            </a:r>
            <a:r>
              <a:rPr lang="en-US" dirty="0" smtClean="0"/>
              <a:t>Cu isotopes: </a:t>
            </a:r>
          </a:p>
          <a:p>
            <a:pPr marL="800100" lvl="1" indent="-342900"/>
            <a:r>
              <a:rPr lang="en-US" dirty="0" smtClean="0"/>
              <a:t>		evolution of the single particle structure in the 1</a:t>
            </a:r>
            <a:r>
              <a:rPr lang="en-US" baseline="30000" dirty="0" smtClean="0"/>
              <a:t>+</a:t>
            </a:r>
            <a:r>
              <a:rPr lang="en-US" dirty="0" smtClean="0"/>
              <a:t> states</a:t>
            </a:r>
          </a:p>
          <a:p>
            <a:r>
              <a:rPr lang="en-US" dirty="0" smtClean="0"/>
              <a:t>	deduced from their magnetic moments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663440" y="6440495"/>
            <a:ext cx="4370832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K.T. Flanagan, P. Vingerhoets et al., papers in preparation</a:t>
            </a:r>
            <a:endParaRPr lang="en-US" sz="14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74320" y="124968"/>
            <a:ext cx="8686800" cy="5847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IS439: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Nuclear moments, spins and charge radii of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copper isotopes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from N=28 to N=50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	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by collinear fast-beam laser spectroscopy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4503420" y="3031236"/>
            <a:ext cx="576072" cy="1588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2176272" y="2904744"/>
            <a:ext cx="1600200" cy="369332"/>
            <a:chOff x="2176272" y="2904744"/>
            <a:chExt cx="1600200" cy="369332"/>
          </a:xfrm>
        </p:grpSpPr>
        <p:sp>
          <p:nvSpPr>
            <p:cNvPr id="18" name="TextBox 17"/>
            <p:cNvSpPr txBox="1"/>
            <p:nvPr/>
          </p:nvSpPr>
          <p:spPr>
            <a:xfrm>
              <a:off x="2721864" y="2904744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n</a:t>
              </a:r>
              <a:r>
                <a:rPr lang="en-US" dirty="0" smtClean="0"/>
                <a:t>f</a:t>
              </a:r>
              <a:r>
                <a:rPr lang="en-US" baseline="-25000" dirty="0" smtClean="0"/>
                <a:t>5/2</a:t>
              </a:r>
              <a:endParaRPr lang="en-US" baseline="-25000" dirty="0"/>
            </a:p>
          </p:txBody>
        </p:sp>
        <p:cxnSp>
          <p:nvCxnSpPr>
            <p:cNvPr id="20" name="Straight Arrow Connector 19"/>
            <p:cNvCxnSpPr>
              <a:stCxn id="18" idx="3"/>
            </p:cNvCxnSpPr>
            <p:nvPr/>
          </p:nvCxnSpPr>
          <p:spPr>
            <a:xfrm>
              <a:off x="3313693" y="3089410"/>
              <a:ext cx="462779" cy="12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8" idx="1"/>
            </p:cNvCxnSpPr>
            <p:nvPr/>
          </p:nvCxnSpPr>
          <p:spPr>
            <a:xfrm rot="10800000" flipV="1">
              <a:off x="2176272" y="3089410"/>
              <a:ext cx="545592" cy="12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4087368" y="2386584"/>
            <a:ext cx="1687863" cy="899684"/>
            <a:chOff x="4087368" y="2386584"/>
            <a:chExt cx="1687863" cy="899684"/>
          </a:xfrm>
        </p:grpSpPr>
        <p:sp>
          <p:nvSpPr>
            <p:cNvPr id="15" name="TextBox 14"/>
            <p:cNvSpPr txBox="1"/>
            <p:nvPr/>
          </p:nvSpPr>
          <p:spPr>
            <a:xfrm>
              <a:off x="4434840" y="2386584"/>
              <a:ext cx="683200" cy="369332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N=40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87368" y="2916936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n</a:t>
              </a:r>
              <a:r>
                <a:rPr lang="en-US" dirty="0" smtClean="0"/>
                <a:t>p</a:t>
              </a:r>
              <a:r>
                <a:rPr lang="en-US" baseline="-25000" dirty="0" smtClean="0"/>
                <a:t>1/2</a:t>
              </a:r>
              <a:endParaRPr lang="en-US" baseline="-25000" dirty="0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806696" y="2862072"/>
              <a:ext cx="968535" cy="421148"/>
              <a:chOff x="4806696" y="2862072"/>
              <a:chExt cx="968535" cy="421148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4806696" y="2913888"/>
                <a:ext cx="9685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Symbol" pitchFamily="18" charset="2"/>
                  </a:rPr>
                  <a:t>n</a:t>
                </a:r>
                <a:r>
                  <a:rPr lang="en-US" dirty="0" smtClean="0"/>
                  <a:t>p</a:t>
                </a:r>
                <a:r>
                  <a:rPr lang="en-US" baseline="-25000" dirty="0" smtClean="0"/>
                  <a:t>1/2</a:t>
                </a:r>
                <a:r>
                  <a:rPr lang="en-US" dirty="0" smtClean="0"/>
                  <a:t>g</a:t>
                </a:r>
                <a:r>
                  <a:rPr lang="en-US" baseline="-25000" dirty="0" smtClean="0"/>
                  <a:t>9/2</a:t>
                </a:r>
                <a:endParaRPr lang="en-US" baseline="-250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047488" y="2862072"/>
                <a:ext cx="3097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-1</a:t>
                </a:r>
                <a:endParaRPr lang="en-US" sz="1200" dirty="0"/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3853543" y="5289520"/>
            <a:ext cx="198644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2000" baseline="-25000" dirty="0" err="1" smtClean="0">
                <a:solidFill>
                  <a:schemeClr val="tx2"/>
                </a:solidFill>
                <a:latin typeface="+mj-lt"/>
              </a:rPr>
              <a:t>emp</a:t>
            </a:r>
            <a:r>
              <a:rPr lang="en-US" sz="2000" dirty="0" smtClean="0">
                <a:solidFill>
                  <a:schemeClr val="tx2"/>
                </a:solidFill>
                <a:latin typeface="Symbol" pitchFamily="18" charset="2"/>
              </a:rPr>
              <a:t>(p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p</a:t>
            </a:r>
            <a:r>
              <a:rPr lang="en-US" sz="2000" baseline="-25000" dirty="0" smtClean="0">
                <a:solidFill>
                  <a:schemeClr val="tx2"/>
                </a:solidFill>
                <a:latin typeface="+mj-lt"/>
              </a:rPr>
              <a:t>3/2</a:t>
            </a:r>
            <a:r>
              <a:rPr lang="en-US" sz="2000" dirty="0" smtClean="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000" dirty="0" smtClean="0">
                <a:solidFill>
                  <a:schemeClr val="tx2"/>
                </a:solidFill>
              </a:rPr>
              <a:t>f</a:t>
            </a:r>
            <a:r>
              <a:rPr lang="en-US" sz="2000" baseline="-25000" dirty="0" smtClean="0">
                <a:solidFill>
                  <a:schemeClr val="tx2"/>
                </a:solidFill>
              </a:rPr>
              <a:t>5/2</a:t>
            </a:r>
            <a:r>
              <a:rPr lang="en-US" sz="2000" dirty="0" smtClean="0">
                <a:solidFill>
                  <a:schemeClr val="tx2"/>
                </a:solidFill>
              </a:rPr>
              <a:t>)1</a:t>
            </a:r>
            <a:r>
              <a:rPr lang="en-US" sz="2000" baseline="30000" dirty="0" smtClean="0">
                <a:solidFill>
                  <a:schemeClr val="tx2"/>
                </a:solidFill>
              </a:rPr>
              <a:t>+</a:t>
            </a:r>
            <a:endParaRPr lang="en-US" sz="2000" baseline="30000" dirty="0">
              <a:solidFill>
                <a:schemeClr val="tx2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629608" y="3694922"/>
            <a:ext cx="5584796" cy="2080727"/>
            <a:chOff x="3629608" y="3694922"/>
            <a:chExt cx="5584796" cy="2080727"/>
          </a:xfrm>
        </p:grpSpPr>
        <p:sp>
          <p:nvSpPr>
            <p:cNvPr id="41" name="TextBox 40"/>
            <p:cNvSpPr txBox="1"/>
            <p:nvPr/>
          </p:nvSpPr>
          <p:spPr>
            <a:xfrm>
              <a:off x="5142648" y="4437079"/>
              <a:ext cx="407175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 smtClean="0">
                  <a:solidFill>
                    <a:srgbClr val="FF0000"/>
                  </a:solidFill>
                </a:rPr>
                <a:t>66</a:t>
              </a:r>
              <a:r>
                <a:rPr lang="en-US" b="1" dirty="0" smtClean="0">
                  <a:solidFill>
                    <a:srgbClr val="FF0000"/>
                  </a:solidFill>
                </a:rPr>
                <a:t>Cu: positive sign measured</a:t>
              </a:r>
            </a:p>
            <a:p>
              <a:r>
                <a:rPr lang="en-US" b="1" dirty="0" smtClean="0">
                  <a:solidFill>
                    <a:srgbClr val="FF0000"/>
                  </a:solidFill>
                  <a:sym typeface="Wingdings" pitchFamily="2" charset="2"/>
                </a:rPr>
                <a:t>         mixing between </a:t>
              </a: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  <a:sym typeface="Wingdings" pitchFamily="2" charset="2"/>
                </a:rPr>
                <a:t>n</a:t>
              </a:r>
              <a:r>
                <a:rPr lang="en-US" b="1" dirty="0" smtClean="0">
                  <a:solidFill>
                    <a:srgbClr val="FF0000"/>
                  </a:solidFill>
                  <a:sym typeface="Wingdings" pitchFamily="2" charset="2"/>
                </a:rPr>
                <a:t>f</a:t>
              </a:r>
              <a:r>
                <a:rPr lang="en-US" b="1" baseline="-25000" dirty="0" smtClean="0">
                  <a:solidFill>
                    <a:srgbClr val="FF0000"/>
                  </a:solidFill>
                  <a:sym typeface="Wingdings" pitchFamily="2" charset="2"/>
                </a:rPr>
                <a:t>5/2</a:t>
              </a:r>
              <a:r>
                <a:rPr lang="en-US" b="1" baseline="30000" dirty="0" smtClean="0">
                  <a:solidFill>
                    <a:srgbClr val="FF0000"/>
                  </a:solidFill>
                  <a:sym typeface="Wingdings" pitchFamily="2" charset="2"/>
                </a:rPr>
                <a:t>-1</a:t>
              </a:r>
              <a:r>
                <a:rPr lang="en-US" b="1" dirty="0" smtClean="0">
                  <a:solidFill>
                    <a:srgbClr val="FF0000"/>
                  </a:solidFill>
                  <a:sym typeface="Wingdings" pitchFamily="2" charset="2"/>
                </a:rPr>
                <a:t> and </a:t>
              </a:r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  <a:sym typeface="Wingdings" pitchFamily="2" charset="2"/>
                </a:rPr>
                <a:t>n</a:t>
              </a:r>
              <a:r>
                <a:rPr lang="en-US" b="1" dirty="0" smtClean="0">
                  <a:solidFill>
                    <a:srgbClr val="FF0000"/>
                  </a:solidFill>
                  <a:sym typeface="Wingdings" pitchFamily="2" charset="2"/>
                </a:rPr>
                <a:t>p</a:t>
              </a:r>
              <a:r>
                <a:rPr lang="en-US" b="1" baseline="-25000" dirty="0" smtClean="0">
                  <a:solidFill>
                    <a:srgbClr val="FF0000"/>
                  </a:solidFill>
                  <a:sym typeface="Wingdings" pitchFamily="2" charset="2"/>
                </a:rPr>
                <a:t>1/2</a:t>
              </a:r>
              <a:r>
                <a:rPr lang="en-US" b="1" baseline="30000" dirty="0" smtClean="0">
                  <a:solidFill>
                    <a:srgbClr val="FF0000"/>
                  </a:solidFill>
                  <a:sym typeface="Wingdings" pitchFamily="2" charset="2"/>
                </a:rPr>
                <a:t>-1</a:t>
              </a:r>
              <a:endParaRPr lang="en-US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3629608" y="3694922"/>
              <a:ext cx="223935" cy="2080727"/>
            </a:xfrm>
            <a:prstGeom prst="ellipse">
              <a:avLst/>
            </a:prstGeom>
            <a:solidFill>
              <a:srgbClr val="FF0000">
                <a:alpha val="32157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2327881" y="2535412"/>
            <a:ext cx="1324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chemeClr val="tx2"/>
                </a:solidFill>
              </a:rPr>
              <a:t>p</a:t>
            </a:r>
            <a:r>
              <a:rPr lang="en-US" baseline="-25000" dirty="0" smtClean="0">
                <a:solidFill>
                  <a:schemeClr val="tx2"/>
                </a:solidFill>
              </a:rPr>
              <a:t>3/2</a:t>
            </a: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dirty="0" smtClean="0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dirty="0" smtClean="0">
                <a:solidFill>
                  <a:schemeClr val="tx2"/>
                </a:solidFill>
              </a:rPr>
              <a:t>f</a:t>
            </a:r>
            <a:r>
              <a:rPr lang="en-US" baseline="-25000" dirty="0" smtClean="0">
                <a:solidFill>
                  <a:schemeClr val="tx2"/>
                </a:solidFill>
              </a:rPr>
              <a:t>5/2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  <a:r>
              <a:rPr lang="en-US" baseline="30000" dirty="0" smtClean="0">
                <a:solidFill>
                  <a:schemeClr val="tx2"/>
                </a:solidFill>
              </a:rPr>
              <a:t>-n</a:t>
            </a:r>
            <a:endParaRPr lang="en-US" baseline="30000" dirty="0"/>
          </a:p>
        </p:txBody>
      </p:sp>
      <p:sp>
        <p:nvSpPr>
          <p:cNvPr id="31" name="TextBox 30"/>
          <p:cNvSpPr txBox="1"/>
          <p:nvPr/>
        </p:nvSpPr>
        <p:spPr>
          <a:xfrm>
            <a:off x="5449824" y="2862072"/>
            <a:ext cx="263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4353740" y="2862072"/>
            <a:ext cx="309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</a:t>
            </a:r>
            <a:endParaRPr lang="en-US" sz="12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5227320" y="3762649"/>
            <a:ext cx="2042547" cy="401741"/>
            <a:chOff x="5227320" y="3762649"/>
            <a:chExt cx="2042547" cy="401741"/>
          </a:xfrm>
        </p:grpSpPr>
        <p:sp>
          <p:nvSpPr>
            <p:cNvPr id="34" name="TextBox 33"/>
            <p:cNvSpPr txBox="1"/>
            <p:nvPr/>
          </p:nvSpPr>
          <p:spPr>
            <a:xfrm>
              <a:off x="5227320" y="3764280"/>
              <a:ext cx="2042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B050"/>
                  </a:solidFill>
                  <a:latin typeface="Symbol" pitchFamily="18" charset="2"/>
                </a:rPr>
                <a:t>m</a:t>
              </a:r>
              <a:r>
                <a:rPr lang="en-US" sz="2000" baseline="-25000" dirty="0" err="1" smtClean="0">
                  <a:solidFill>
                    <a:srgbClr val="00B050"/>
                  </a:solidFill>
                  <a:latin typeface="+mj-lt"/>
                </a:rPr>
                <a:t>emp</a:t>
              </a:r>
              <a:r>
                <a:rPr lang="en-US" sz="2000" dirty="0" smtClean="0">
                  <a:solidFill>
                    <a:srgbClr val="00B050"/>
                  </a:solidFill>
                  <a:latin typeface="Symbol" pitchFamily="18" charset="2"/>
                </a:rPr>
                <a:t>(p</a:t>
              </a:r>
              <a:r>
                <a:rPr lang="en-US" sz="2000" dirty="0" smtClean="0">
                  <a:solidFill>
                    <a:srgbClr val="00B050"/>
                  </a:solidFill>
                  <a:latin typeface="+mj-lt"/>
                </a:rPr>
                <a:t>p</a:t>
              </a:r>
              <a:r>
                <a:rPr lang="en-US" sz="2000" baseline="-25000" dirty="0" smtClean="0">
                  <a:solidFill>
                    <a:srgbClr val="00B050"/>
                  </a:solidFill>
                  <a:latin typeface="+mj-lt"/>
                </a:rPr>
                <a:t>3/2</a:t>
              </a:r>
              <a:r>
                <a:rPr lang="en-US" sz="2000" dirty="0" smtClean="0">
                  <a:solidFill>
                    <a:srgbClr val="00B050"/>
                  </a:solidFill>
                  <a:latin typeface="Symbol" pitchFamily="18" charset="2"/>
                </a:rPr>
                <a:t>n</a:t>
              </a:r>
              <a:r>
                <a:rPr lang="en-US" sz="2000" dirty="0" smtClean="0">
                  <a:solidFill>
                    <a:srgbClr val="00B050"/>
                  </a:solidFill>
                </a:rPr>
                <a:t>p</a:t>
              </a:r>
              <a:r>
                <a:rPr lang="en-US" sz="2000" baseline="-25000" dirty="0" smtClean="0">
                  <a:solidFill>
                    <a:srgbClr val="00B050"/>
                  </a:solidFill>
                </a:rPr>
                <a:t>1/2</a:t>
              </a:r>
              <a:r>
                <a:rPr lang="en-US" sz="2000" dirty="0" smtClean="0">
                  <a:solidFill>
                    <a:srgbClr val="00B050"/>
                  </a:solidFill>
                </a:rPr>
                <a:t>)1</a:t>
              </a:r>
              <a:r>
                <a:rPr lang="en-US" sz="2000" baseline="30000" dirty="0" smtClean="0">
                  <a:solidFill>
                    <a:srgbClr val="00B050"/>
                  </a:solidFill>
                </a:rPr>
                <a:t>+</a:t>
              </a:r>
              <a:endParaRPr lang="en-US" sz="2000" baseline="30000" dirty="0">
                <a:solidFill>
                  <a:srgbClr val="00B05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625830" y="3762649"/>
              <a:ext cx="309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B050"/>
                  </a:solidFill>
                </a:rPr>
                <a:t>-1</a:t>
              </a:r>
              <a:endParaRPr lang="en-US" sz="1200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64399" y="152400"/>
            <a:ext cx="8362674" cy="163121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IS457: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Laser spectroscopy of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Gallium isotopes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using the ISCOOL ion cooler/</a:t>
            </a:r>
            <a:r>
              <a:rPr kumimoji="0" lang="en-US" sz="1600" b="0" i="0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buncher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Collaboration: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Manchester (spokesperson), Birmingham, Leuven, Mainz, CERN, New York,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	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Jyvaskyla, GSI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submitted in 2007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Beam times: 2008, 2009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Continuation (addendum) considered.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 r="1740"/>
          <a:stretch>
            <a:fillRect/>
          </a:stretch>
        </p:blipFill>
        <p:spPr bwMode="auto">
          <a:xfrm>
            <a:off x="0" y="2377087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90799" y="1783616"/>
            <a:ext cx="8076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3 protons outside Z=28    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p</a:t>
            </a:r>
            <a:r>
              <a:rPr lang="en-US" dirty="0" smtClean="0">
                <a:sym typeface="Wingdings" pitchFamily="2" charset="2"/>
              </a:rPr>
              <a:t>(p</a:t>
            </a:r>
            <a:r>
              <a:rPr lang="en-US" baseline="-25000" dirty="0" smtClean="0">
                <a:sym typeface="Wingdings" pitchFamily="2" charset="2"/>
              </a:rPr>
              <a:t>3/2</a:t>
            </a:r>
            <a:r>
              <a:rPr lang="en-US" dirty="0" smtClean="0">
                <a:sym typeface="Wingdings" pitchFamily="2" charset="2"/>
              </a:rPr>
              <a:t>)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  </a:t>
            </a:r>
          </a:p>
          <a:p>
            <a:r>
              <a:rPr lang="en-US" dirty="0" smtClean="0">
                <a:sym typeface="Wingdings" pitchFamily="2" charset="2"/>
              </a:rPr>
              <a:t>			   all odd-</a:t>
            </a:r>
            <a:r>
              <a:rPr lang="en-US" dirty="0" err="1" smtClean="0">
                <a:sym typeface="Wingdings" pitchFamily="2" charset="2"/>
              </a:rPr>
              <a:t>Ga</a:t>
            </a:r>
            <a:r>
              <a:rPr lang="en-US" dirty="0" smtClean="0">
                <a:sym typeface="Wingdings" pitchFamily="2" charset="2"/>
              </a:rPr>
              <a:t> ground states assigned I=3/2 up to </a:t>
            </a:r>
            <a:r>
              <a:rPr lang="en-US" baseline="30000" dirty="0" smtClean="0">
                <a:sym typeface="Wingdings" pitchFamily="2" charset="2"/>
              </a:rPr>
              <a:t>79</a:t>
            </a:r>
            <a:r>
              <a:rPr lang="en-US" dirty="0" smtClean="0">
                <a:sym typeface="Wingdings" pitchFamily="2" charset="2"/>
              </a:rPr>
              <a:t>Ga</a:t>
            </a:r>
            <a:endParaRPr lang="en-US" baseline="30000" dirty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8996" y="2565475"/>
            <a:ext cx="3210809" cy="42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374453" y="3691537"/>
            <a:ext cx="6647974" cy="2952200"/>
            <a:chOff x="374453" y="3691537"/>
            <a:chExt cx="6647974" cy="2952200"/>
          </a:xfrm>
        </p:grpSpPr>
        <p:sp>
          <p:nvSpPr>
            <p:cNvPr id="3" name="TextBox 2"/>
            <p:cNvSpPr txBox="1"/>
            <p:nvPr/>
          </p:nvSpPr>
          <p:spPr>
            <a:xfrm>
              <a:off x="490799" y="3691537"/>
              <a:ext cx="2445157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Resulting highlights:  </a:t>
              </a:r>
            </a:p>
            <a:p>
              <a:pPr marL="342900" indent="-342900">
                <a:buAutoNum type="arabicParenBoth"/>
              </a:pPr>
              <a:endParaRPr lang="en-US" dirty="0" smtClean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4453" y="4335413"/>
              <a:ext cx="6647974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AutoNum type="arabicParenBoth"/>
              </a:pPr>
              <a:r>
                <a:rPr lang="en-US" dirty="0" smtClean="0"/>
                <a:t>From HFS: ground state spins of odd-</a:t>
              </a:r>
              <a:r>
                <a:rPr lang="en-US" dirty="0" err="1" smtClean="0"/>
                <a:t>Ga</a:t>
              </a:r>
              <a:r>
                <a:rPr lang="en-US" dirty="0" smtClean="0"/>
                <a:t> isotopes:</a:t>
              </a:r>
            </a:p>
            <a:p>
              <a:pPr marL="342900" indent="-342900">
                <a:buAutoNum type="arabicParenBoth"/>
              </a:pPr>
              <a:endParaRPr lang="en-US" dirty="0" smtClean="0"/>
            </a:p>
            <a:p>
              <a:pPr marL="342900" indent="-342900"/>
              <a:r>
                <a:rPr lang="en-US" dirty="0" smtClean="0"/>
                <a:t>		</a:t>
              </a:r>
              <a:r>
                <a:rPr lang="en-US" baseline="30000" dirty="0" smtClean="0"/>
                <a:t>67</a:t>
              </a:r>
              <a:r>
                <a:rPr lang="en-US" dirty="0" smtClean="0"/>
                <a:t>Ga (N=36)  to  </a:t>
              </a:r>
              <a:r>
                <a:rPr lang="en-US" baseline="30000" dirty="0" smtClean="0"/>
                <a:t>77</a:t>
              </a:r>
              <a:r>
                <a:rPr lang="en-US" dirty="0" smtClean="0"/>
                <a:t>Ga (N=46): </a:t>
              </a:r>
              <a:r>
                <a:rPr lang="en-US" b="1" dirty="0" smtClean="0"/>
                <a:t>I=3/2</a:t>
              </a:r>
            </a:p>
            <a:p>
              <a:pPr marL="342900" indent="-342900"/>
              <a:endParaRPr lang="en-US" b="1" dirty="0" smtClean="0"/>
            </a:p>
            <a:p>
              <a:pPr marL="342900" indent="-342900"/>
              <a:r>
                <a:rPr lang="en-US" b="1" dirty="0" smtClean="0"/>
                <a:t>		exception:  </a:t>
              </a:r>
              <a:r>
                <a:rPr lang="en-US" b="1" baseline="30000" dirty="0" smtClean="0"/>
                <a:t>73</a:t>
              </a:r>
              <a:r>
                <a:rPr lang="en-US" b="1" dirty="0" smtClean="0"/>
                <a:t>Ga !!</a:t>
              </a:r>
              <a:endParaRPr lang="en-US" dirty="0" smtClean="0"/>
            </a:p>
            <a:p>
              <a:pPr marL="342900" indent="-342900"/>
              <a:r>
                <a:rPr lang="en-US" dirty="0" smtClean="0"/>
                <a:t>		</a:t>
              </a:r>
            </a:p>
            <a:p>
              <a:pPr marL="342900" indent="-342900"/>
              <a:r>
                <a:rPr lang="en-US" b="1" baseline="30000" dirty="0" smtClean="0"/>
                <a:t>		79</a:t>
              </a:r>
              <a:r>
                <a:rPr lang="en-US" b="1" dirty="0" smtClean="0"/>
                <a:t>Ga (N=48): I=3/2 or I=5/2 </a:t>
              </a:r>
              <a:r>
                <a:rPr lang="en-US" dirty="0" smtClean="0"/>
                <a:t>not resolved !</a:t>
              </a:r>
            </a:p>
            <a:p>
              <a:pPr marL="342900" indent="-342900"/>
              <a:r>
                <a:rPr lang="en-US" dirty="0" smtClean="0"/>
                <a:t>			</a:t>
              </a:r>
              <a:r>
                <a:rPr lang="en-US" dirty="0" smtClean="0">
                  <a:sym typeface="Wingdings" pitchFamily="2" charset="2"/>
                </a:rPr>
                <a:t> run last week gives answer !</a:t>
              </a:r>
              <a:r>
                <a:rPr lang="en-US" dirty="0" smtClean="0"/>
                <a:t>		</a:t>
              </a:r>
              <a:endParaRPr lang="en-US" b="1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408982" y="2565475"/>
            <a:ext cx="530823" cy="3727383"/>
            <a:chOff x="8408982" y="2565475"/>
            <a:chExt cx="530823" cy="3727383"/>
          </a:xfrm>
        </p:grpSpPr>
        <p:sp>
          <p:nvSpPr>
            <p:cNvPr id="9" name="TextBox 8"/>
            <p:cNvSpPr txBox="1"/>
            <p:nvPr/>
          </p:nvSpPr>
          <p:spPr>
            <a:xfrm>
              <a:off x="8408982" y="5923526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3/2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408982" y="5304909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3/2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421714" y="4531852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3/2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408982" y="3322205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3/2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408982" y="2565475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3/2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08982" y="3966081"/>
              <a:ext cx="399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??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6643737"/>
            <a:ext cx="3562066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B. </a:t>
            </a:r>
            <a:r>
              <a:rPr lang="en-US" sz="1400" dirty="0" err="1" smtClean="0"/>
              <a:t>Cheal</a:t>
            </a:r>
            <a:r>
              <a:rPr lang="en-US" sz="1400" dirty="0" smtClean="0"/>
              <a:t>, E. </a:t>
            </a:r>
            <a:r>
              <a:rPr lang="en-US" sz="1400" dirty="0" err="1" smtClean="0"/>
              <a:t>Manét</a:t>
            </a:r>
            <a:r>
              <a:rPr lang="en-US" sz="1400" dirty="0" smtClean="0"/>
              <a:t> </a:t>
            </a:r>
            <a:r>
              <a:rPr lang="en-US" sz="1400" dirty="0" smtClean="0"/>
              <a:t>al., papers in preparation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64399" y="152400"/>
            <a:ext cx="8074903" cy="55399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IS457: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Laser spectroscopy of </a:t>
            </a:r>
            <a:r>
              <a:rPr lang="en-US" sz="1600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Gallium isotopes 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using the ISCOOL ion cooler/</a:t>
            </a:r>
            <a:r>
              <a:rPr kumimoji="0" lang="en-US" sz="1600" b="0" i="0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buncher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99" y="863600"/>
            <a:ext cx="5308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Resulting highlights:     </a:t>
            </a:r>
            <a:r>
              <a:rPr lang="en-US" dirty="0" smtClean="0"/>
              <a:t>(2)   The strange case of </a:t>
            </a:r>
            <a:r>
              <a:rPr lang="en-US" baseline="30000" dirty="0" smtClean="0"/>
              <a:t>73</a:t>
            </a:r>
            <a:r>
              <a:rPr lang="en-US" dirty="0" smtClean="0"/>
              <a:t>Ga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99" y="2076450"/>
            <a:ext cx="359092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90548" y="1322933"/>
            <a:ext cx="3981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P3/2 </a:t>
            </a:r>
            <a:r>
              <a:rPr lang="en-US" dirty="0" smtClean="0">
                <a:sym typeface="Wingdings" pitchFamily="2" charset="2"/>
              </a:rPr>
              <a:t> S1/2 transition: </a:t>
            </a:r>
            <a:r>
              <a:rPr lang="en-US" b="1" dirty="0" smtClean="0">
                <a:sym typeface="Wingdings" pitchFamily="2" charset="2"/>
              </a:rPr>
              <a:t>6 lines for I=3/2</a:t>
            </a:r>
          </a:p>
          <a:p>
            <a:r>
              <a:rPr lang="en-US" b="1" dirty="0" smtClean="0">
                <a:sym typeface="Wingdings" pitchFamily="2" charset="2"/>
              </a:rPr>
              <a:t>		        4 lines for I=1/2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10100" y="1322933"/>
            <a:ext cx="3981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P1/2 </a:t>
            </a:r>
            <a:r>
              <a:rPr lang="en-US" dirty="0" smtClean="0">
                <a:sym typeface="Wingdings" pitchFamily="2" charset="2"/>
              </a:rPr>
              <a:t> S1/2 transition: </a:t>
            </a:r>
            <a:r>
              <a:rPr lang="en-US" b="1" dirty="0" smtClean="0">
                <a:sym typeface="Wingdings" pitchFamily="2" charset="2"/>
              </a:rPr>
              <a:t>4 lines for I=3/2</a:t>
            </a:r>
          </a:p>
          <a:p>
            <a:r>
              <a:rPr lang="en-US" b="1" dirty="0" smtClean="0">
                <a:sym typeface="Wingdings" pitchFamily="2" charset="2"/>
              </a:rPr>
              <a:t>		         3 lines for I=1/2</a:t>
            </a:r>
            <a:endParaRPr lang="en-US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4610100" y="1969264"/>
            <a:ext cx="3866192" cy="4888736"/>
            <a:chOff x="4610100" y="1969264"/>
            <a:chExt cx="3866192" cy="4888736"/>
          </a:xfrm>
        </p:grpSpPr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10100" y="1969264"/>
              <a:ext cx="3866192" cy="4888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5037944" y="2284736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 smtClean="0"/>
                <a:t>71</a:t>
              </a:r>
              <a:r>
                <a:rPr lang="en-US" b="1" dirty="0" smtClean="0"/>
                <a:t>Ga</a:t>
              </a:r>
              <a:endParaRPr lang="en-US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37944" y="3656758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 smtClean="0">
                  <a:solidFill>
                    <a:srgbClr val="FF0000"/>
                  </a:solidFill>
                </a:rPr>
                <a:t>73</a:t>
              </a:r>
              <a:r>
                <a:rPr lang="en-US" b="1" dirty="0" smtClean="0">
                  <a:solidFill>
                    <a:srgbClr val="FF0000"/>
                  </a:solidFill>
                </a:rPr>
                <a:t>Ga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027290" y="531401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I=1/2 !!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64399" y="152400"/>
            <a:ext cx="8074903" cy="553998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IS457: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Laser spectroscopy of </a:t>
            </a:r>
            <a:r>
              <a:rPr lang="en-US" sz="1600" b="1" dirty="0" smtClean="0">
                <a:solidFill>
                  <a:schemeClr val="tx2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Gallium isotopes 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using the ISCOOL ion cooler/</a:t>
            </a:r>
            <a:r>
              <a:rPr kumimoji="0" lang="en-US" sz="1600" b="0" i="0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buncher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0799" y="863600"/>
            <a:ext cx="8942576" cy="2416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Resulting highlights:  </a:t>
            </a:r>
          </a:p>
          <a:p>
            <a:pPr marL="342900" indent="-342900">
              <a:spcBef>
                <a:spcPts val="600"/>
              </a:spcBef>
              <a:buAutoNum type="arabicParenBoth" startAt="3"/>
            </a:pPr>
            <a:r>
              <a:rPr lang="en-US" dirty="0" smtClean="0"/>
              <a:t>Magnetic moments and </a:t>
            </a:r>
            <a:r>
              <a:rPr lang="en-US" dirty="0" err="1" smtClean="0"/>
              <a:t>quadrupole</a:t>
            </a:r>
            <a:r>
              <a:rPr lang="en-US" dirty="0" smtClean="0"/>
              <a:t> moments of the odd-</a:t>
            </a:r>
            <a:r>
              <a:rPr lang="en-US" dirty="0" err="1" smtClean="0"/>
              <a:t>Ga</a:t>
            </a:r>
            <a:r>
              <a:rPr lang="en-US" dirty="0" smtClean="0"/>
              <a:t> ground states</a:t>
            </a:r>
          </a:p>
          <a:p>
            <a:pPr marL="342900" indent="-342900"/>
            <a:r>
              <a:rPr lang="en-US" dirty="0" smtClean="0"/>
              <a:t>		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aseline="30000" dirty="0" smtClean="0">
                <a:sym typeface="Wingdings" pitchFamily="2" charset="2"/>
              </a:rPr>
              <a:t>75,77</a:t>
            </a:r>
            <a:r>
              <a:rPr lang="en-US" dirty="0" smtClean="0">
                <a:sym typeface="Wingdings" pitchFamily="2" charset="2"/>
              </a:rPr>
              <a:t>Ga have similar g-factor as </a:t>
            </a:r>
            <a:r>
              <a:rPr lang="en-US" baseline="30000" dirty="0" smtClean="0">
                <a:sym typeface="Wingdings" pitchFamily="2" charset="2"/>
              </a:rPr>
              <a:t>67,69,71</a:t>
            </a:r>
            <a:r>
              <a:rPr lang="en-US" dirty="0" smtClean="0">
                <a:sym typeface="Wingdings" pitchFamily="2" charset="2"/>
              </a:rPr>
              <a:t>Ga  </a:t>
            </a:r>
          </a:p>
          <a:p>
            <a:pPr marL="342900" indent="-342900"/>
            <a:r>
              <a:rPr lang="en-US" dirty="0" smtClean="0">
                <a:sym typeface="Wingdings" pitchFamily="2" charset="2"/>
              </a:rPr>
              <a:t>			BUT ! NOT similar structure  Q &lt; 0 : shape change in </a:t>
            </a:r>
            <a:r>
              <a:rPr lang="en-US" baseline="30000" dirty="0" smtClean="0">
                <a:sym typeface="Wingdings" pitchFamily="2" charset="2"/>
              </a:rPr>
              <a:t>75,77</a:t>
            </a:r>
            <a:r>
              <a:rPr lang="en-US" dirty="0" smtClean="0">
                <a:sym typeface="Wingdings" pitchFamily="2" charset="2"/>
              </a:rPr>
              <a:t>Ga !</a:t>
            </a:r>
          </a:p>
          <a:p>
            <a:pPr marL="342900" indent="-342900"/>
            <a:r>
              <a:rPr lang="en-US" dirty="0" smtClean="0">
                <a:sym typeface="Wingdings" pitchFamily="2" charset="2"/>
              </a:rPr>
              <a:t>		 g-factor of the 1/2 </a:t>
            </a:r>
            <a:r>
              <a:rPr lang="en-US" dirty="0" err="1" smtClean="0">
                <a:sym typeface="Wingdings" pitchFamily="2" charset="2"/>
              </a:rPr>
              <a:t>g.s</a:t>
            </a:r>
            <a:r>
              <a:rPr lang="en-US" dirty="0" smtClean="0">
                <a:sym typeface="Wingdings" pitchFamily="2" charset="2"/>
              </a:rPr>
              <a:t>. of </a:t>
            </a:r>
            <a:r>
              <a:rPr lang="en-US" baseline="30000" dirty="0" smtClean="0">
                <a:sym typeface="Wingdings" pitchFamily="2" charset="2"/>
              </a:rPr>
              <a:t>73</a:t>
            </a:r>
            <a:r>
              <a:rPr lang="en-US" dirty="0" smtClean="0">
                <a:sym typeface="Wingdings" pitchFamily="2" charset="2"/>
              </a:rPr>
              <a:t>Ga is very different </a:t>
            </a:r>
          </a:p>
          <a:p>
            <a:pPr marL="342900" indent="-342900"/>
            <a:r>
              <a:rPr lang="en-US" dirty="0" smtClean="0">
                <a:sym typeface="Wingdings" pitchFamily="2" charset="2"/>
              </a:rPr>
              <a:t>			 different single particle structure !? SHAPE CHANGE AT N=42</a:t>
            </a:r>
          </a:p>
          <a:p>
            <a:pPr marL="342900" indent="-342900"/>
            <a:r>
              <a:rPr lang="en-US" dirty="0" smtClean="0">
                <a:sym typeface="Wingdings" pitchFamily="2" charset="2"/>
              </a:rPr>
              <a:t>		 g-factor of </a:t>
            </a:r>
            <a:r>
              <a:rPr lang="en-US" baseline="30000" dirty="0" smtClean="0">
                <a:sym typeface="Wingdings" pitchFamily="2" charset="2"/>
              </a:rPr>
              <a:t>79</a:t>
            </a:r>
            <a:r>
              <a:rPr lang="en-US" dirty="0" smtClean="0">
                <a:sym typeface="Wingdings" pitchFamily="2" charset="2"/>
              </a:rPr>
              <a:t>Ga smaller than stable </a:t>
            </a:r>
            <a:r>
              <a:rPr lang="en-US" dirty="0" err="1" smtClean="0">
                <a:sym typeface="Wingdings" pitchFamily="2" charset="2"/>
              </a:rPr>
              <a:t>Ga</a:t>
            </a:r>
            <a:r>
              <a:rPr lang="en-US" dirty="0" smtClean="0">
                <a:sym typeface="Wingdings" pitchFamily="2" charset="2"/>
              </a:rPr>
              <a:t> BUT Q-moment similar as in stable </a:t>
            </a:r>
            <a:r>
              <a:rPr lang="en-US" dirty="0" err="1" smtClean="0">
                <a:sym typeface="Wingdings" pitchFamily="2" charset="2"/>
              </a:rPr>
              <a:t>Ga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marL="342900" indent="-342900"/>
            <a:r>
              <a:rPr lang="en-US" dirty="0" smtClean="0">
                <a:sym typeface="Wingdings" pitchFamily="2" charset="2"/>
              </a:rPr>
              <a:t>			 ??</a:t>
            </a:r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3578225"/>
            <a:ext cx="4464305" cy="3279775"/>
            <a:chOff x="2178238" y="3203863"/>
            <a:chExt cx="4755614" cy="3279775"/>
          </a:xfrm>
        </p:grpSpPr>
        <p:graphicFrame>
          <p:nvGraphicFramePr>
            <p:cNvPr id="32771" name="Object 3"/>
            <p:cNvGraphicFramePr>
              <a:graphicFrameLocks noChangeAspect="1"/>
            </p:cNvGraphicFramePr>
            <p:nvPr/>
          </p:nvGraphicFramePr>
          <p:xfrm>
            <a:off x="2178238" y="3203863"/>
            <a:ext cx="4632325" cy="3279775"/>
          </p:xfrm>
          <a:graphic>
            <a:graphicData uri="http://schemas.openxmlformats.org/presentationml/2006/ole">
              <p:oleObj spid="_x0000_s33794" name="Worksheet" r:id="rId3" imgW="3485936" imgH="2057257" progId="Excel.Sheet.8">
                <p:embed/>
              </p:oleObj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4365615" y="5315382"/>
              <a:ext cx="694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50"/>
                  </a:solidFill>
                </a:rPr>
                <a:t>I=1/2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28966" y="4538892"/>
              <a:ext cx="8048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I=3/2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28966" y="5130716"/>
              <a:ext cx="681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I=5/2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71933" y="3651787"/>
              <a:ext cx="781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I=3/2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711787" y="3321190"/>
            <a:ext cx="683200" cy="3029348"/>
            <a:chOff x="3890200" y="3036224"/>
            <a:chExt cx="683200" cy="3029348"/>
          </a:xfrm>
        </p:grpSpPr>
        <p:cxnSp>
          <p:nvCxnSpPr>
            <p:cNvPr id="19" name="Straight Connector 18"/>
            <p:cNvCxnSpPr/>
            <p:nvPr/>
          </p:nvCxnSpPr>
          <p:spPr>
            <a:xfrm rot="16200000" flipV="1">
              <a:off x="2872873" y="4735563"/>
              <a:ext cx="2660016" cy="2"/>
            </a:xfrm>
            <a:prstGeom prst="line">
              <a:avLst/>
            </a:prstGeom>
            <a:ln w="12700"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890200" y="3036224"/>
              <a:ext cx="683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/>
                  </a:solidFill>
                </a:rPr>
                <a:t>N=40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95813" y="3690522"/>
            <a:ext cx="4301481" cy="3225716"/>
            <a:chOff x="4595813" y="3690522"/>
            <a:chExt cx="4301481" cy="3225716"/>
          </a:xfrm>
        </p:grpSpPr>
        <p:graphicFrame>
          <p:nvGraphicFramePr>
            <p:cNvPr id="33796" name="Object 4"/>
            <p:cNvGraphicFramePr>
              <a:graphicFrameLocks noChangeAspect="1"/>
            </p:cNvGraphicFramePr>
            <p:nvPr/>
          </p:nvGraphicFramePr>
          <p:xfrm>
            <a:off x="4595813" y="3690522"/>
            <a:ext cx="4046807" cy="3225716"/>
          </p:xfrm>
          <a:graphic>
            <a:graphicData uri="http://schemas.openxmlformats.org/presentationml/2006/ole">
              <p:oleObj spid="_x0000_s33796" name="Chart" r:id="rId4" imgW="3285911" imgH="2619327" progId="Excel.Sheet.8">
                <p:embed/>
              </p:oleObj>
            </a:graphicData>
          </a:graphic>
        </p:graphicFrame>
        <p:sp>
          <p:nvSpPr>
            <p:cNvPr id="28" name="TextBox 27"/>
            <p:cNvSpPr txBox="1"/>
            <p:nvPr/>
          </p:nvSpPr>
          <p:spPr>
            <a:xfrm>
              <a:off x="8141712" y="4026149"/>
              <a:ext cx="6398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I=5/2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141712" y="4543922"/>
              <a:ext cx="755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I=3/2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781105" y="3398580"/>
            <a:ext cx="683200" cy="3029348"/>
            <a:chOff x="3890200" y="3036224"/>
            <a:chExt cx="683200" cy="3029348"/>
          </a:xfrm>
        </p:grpSpPr>
        <p:cxnSp>
          <p:nvCxnSpPr>
            <p:cNvPr id="32" name="Straight Connector 31"/>
            <p:cNvCxnSpPr/>
            <p:nvPr/>
          </p:nvCxnSpPr>
          <p:spPr>
            <a:xfrm rot="16200000" flipV="1">
              <a:off x="2872873" y="4735563"/>
              <a:ext cx="2660016" cy="2"/>
            </a:xfrm>
            <a:prstGeom prst="line">
              <a:avLst/>
            </a:prstGeom>
            <a:ln w="12700"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890200" y="3036224"/>
              <a:ext cx="683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/>
                  </a:solidFill>
                </a:rPr>
                <a:t>N=50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098357" y="3398580"/>
            <a:ext cx="683200" cy="3029348"/>
            <a:chOff x="3890200" y="3036224"/>
            <a:chExt cx="683200" cy="3029348"/>
          </a:xfrm>
        </p:grpSpPr>
        <p:cxnSp>
          <p:nvCxnSpPr>
            <p:cNvPr id="35" name="Straight Connector 34"/>
            <p:cNvCxnSpPr/>
            <p:nvPr/>
          </p:nvCxnSpPr>
          <p:spPr>
            <a:xfrm rot="16200000" flipV="1">
              <a:off x="2872873" y="4735563"/>
              <a:ext cx="2660016" cy="2"/>
            </a:xfrm>
            <a:prstGeom prst="line">
              <a:avLst/>
            </a:prstGeom>
            <a:ln w="12700"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890200" y="3036224"/>
              <a:ext cx="683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/>
                  </a:solidFill>
                </a:rPr>
                <a:t>N=50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346100" y="3398580"/>
            <a:ext cx="683200" cy="3029348"/>
            <a:chOff x="3890200" y="3036224"/>
            <a:chExt cx="683200" cy="3029348"/>
          </a:xfrm>
        </p:grpSpPr>
        <p:cxnSp>
          <p:nvCxnSpPr>
            <p:cNvPr id="38" name="Straight Connector 37"/>
            <p:cNvCxnSpPr/>
            <p:nvPr/>
          </p:nvCxnSpPr>
          <p:spPr>
            <a:xfrm rot="16200000" flipV="1">
              <a:off x="2872873" y="4735563"/>
              <a:ext cx="2660016" cy="2"/>
            </a:xfrm>
            <a:prstGeom prst="line">
              <a:avLst/>
            </a:prstGeom>
            <a:ln w="12700"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890200" y="3036224"/>
              <a:ext cx="683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1"/>
                  </a:solidFill>
                </a:rPr>
                <a:t>N=40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2852273" y="6608461"/>
            <a:ext cx="3493827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B. </a:t>
            </a:r>
            <a:r>
              <a:rPr lang="en-US" sz="1400" dirty="0" err="1" smtClean="0"/>
              <a:t>Cheal</a:t>
            </a:r>
            <a:r>
              <a:rPr lang="en-US" sz="1400" dirty="0" smtClean="0"/>
              <a:t>, E. </a:t>
            </a:r>
            <a:r>
              <a:rPr lang="en-US" sz="1400" dirty="0" err="1" smtClean="0"/>
              <a:t>Manét</a:t>
            </a:r>
            <a:r>
              <a:rPr lang="en-US" sz="1400" dirty="0" smtClean="0"/>
              <a:t> </a:t>
            </a:r>
            <a:r>
              <a:rPr lang="en-US" sz="1400" dirty="0" smtClean="0"/>
              <a:t>al., papers in preparation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 r="323" b="26761"/>
          <a:stretch>
            <a:fillRect/>
          </a:stretch>
        </p:blipFill>
        <p:spPr bwMode="auto">
          <a:xfrm>
            <a:off x="401383" y="2401175"/>
            <a:ext cx="8477441" cy="3533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0144" y="128016"/>
            <a:ext cx="8382000" cy="98488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IS449: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Nuclear charge radius measurements of radioactive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beryllium isotopes</a:t>
            </a:r>
            <a:endParaRPr kumimoji="0" lang="en-US" sz="1600" b="1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Collaboration: Mainz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(spokesperson), CERN, GSI Darmstadt, Heidelberg,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ü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bingen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Ulm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submitted in 2006	Experiment: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2008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6591" y="6440478"/>
            <a:ext cx="8767953" cy="41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63519" y="1389888"/>
            <a:ext cx="8828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Method to study Be isotope shifts  (resonance frequency with precision of 1 MHz required !)</a:t>
            </a:r>
          </a:p>
          <a:p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 frequency comb based collinear-</a:t>
            </a:r>
            <a:r>
              <a:rPr lang="en-US" dirty="0" err="1" smtClean="0">
                <a:sym typeface="Wingdings" pitchFamily="2" charset="2"/>
              </a:rPr>
              <a:t>anticollinear</a:t>
            </a:r>
            <a:r>
              <a:rPr lang="en-US" dirty="0" smtClean="0">
                <a:sym typeface="Wingdings" pitchFamily="2" charset="2"/>
              </a:rPr>
              <a:t> laser spectroscopy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731" y="676656"/>
            <a:ext cx="3971424" cy="5173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355904" y="944632"/>
            <a:ext cx="4721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 The charge radius of the </a:t>
            </a:r>
            <a:r>
              <a:rPr lang="en-US" baseline="30000" dirty="0" smtClean="0">
                <a:sym typeface="Wingdings" pitchFamily="2" charset="2"/>
              </a:rPr>
              <a:t>11</a:t>
            </a:r>
            <a:r>
              <a:rPr lang="en-US" dirty="0" smtClean="0">
                <a:sym typeface="Wingdings" pitchFamily="2" charset="2"/>
              </a:rPr>
              <a:t>Be halo nucleus </a:t>
            </a:r>
          </a:p>
          <a:p>
            <a:r>
              <a:rPr lang="en-US" dirty="0" smtClean="0">
                <a:sym typeface="Wingdings" pitchFamily="2" charset="2"/>
              </a:rPr>
              <a:t>	is larger than its </a:t>
            </a:r>
            <a:r>
              <a:rPr lang="en-US" baseline="30000" dirty="0" smtClean="0">
                <a:sym typeface="Wingdings" pitchFamily="2" charset="2"/>
              </a:rPr>
              <a:t>10</a:t>
            </a:r>
            <a:r>
              <a:rPr lang="en-US" dirty="0" smtClean="0">
                <a:sym typeface="Wingdings" pitchFamily="2" charset="2"/>
              </a:rPr>
              <a:t>Be core</a:t>
            </a:r>
          </a:p>
          <a:p>
            <a:r>
              <a:rPr lang="en-US" dirty="0" smtClean="0">
                <a:sym typeface="Wingdings" pitchFamily="2" charset="2"/>
              </a:rPr>
              <a:t>    center of mass motion (+core polarization?)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0144" y="128016"/>
            <a:ext cx="8382000" cy="5847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IS449: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Nuclear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charge radius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measurements of radioactive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beryllium isotopes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01240" y="2191127"/>
            <a:ext cx="45185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 The charge radius of the </a:t>
            </a:r>
            <a:r>
              <a:rPr lang="en-US" baseline="30000" dirty="0" smtClean="0">
                <a:sym typeface="Wingdings" pitchFamily="2" charset="2"/>
              </a:rPr>
              <a:t>11</a:t>
            </a:r>
            <a:r>
              <a:rPr lang="en-US" dirty="0" smtClean="0">
                <a:sym typeface="Wingdings" pitchFamily="2" charset="2"/>
              </a:rPr>
              <a:t>Be halo nucleus </a:t>
            </a:r>
          </a:p>
          <a:p>
            <a:r>
              <a:rPr lang="en-US" dirty="0" smtClean="0">
                <a:sym typeface="Wingdings" pitchFamily="2" charset="2"/>
              </a:rPr>
              <a:t>	is smaller than its matter radius</a:t>
            </a:r>
          </a:p>
          <a:p>
            <a:r>
              <a:rPr lang="en-US" dirty="0" smtClean="0">
                <a:sym typeface="Wingdings" pitchFamily="2" charset="2"/>
              </a:rPr>
              <a:t>	= direct proof of halo nature in </a:t>
            </a:r>
            <a:r>
              <a:rPr lang="en-US" baseline="30000" dirty="0" smtClean="0">
                <a:sym typeface="Wingdings" pitchFamily="2" charset="2"/>
              </a:rPr>
              <a:t>11</a:t>
            </a:r>
            <a:r>
              <a:rPr lang="en-US" dirty="0" smtClean="0">
                <a:sym typeface="Wingdings" pitchFamily="2" charset="2"/>
              </a:rPr>
              <a:t>Be</a:t>
            </a: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4093155" y="3236975"/>
          <a:ext cx="4257675" cy="3245519"/>
        </p:xfrm>
        <a:graphic>
          <a:graphicData uri="http://schemas.openxmlformats.org/presentationml/2006/ole">
            <p:oleObj spid="_x0000_s36866" name="Chart" r:id="rId4" imgW="4143375" imgH="2495550" progId="Excel.Sheet.8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079670" y="4113431"/>
            <a:ext cx="742512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Halo !</a:t>
            </a:r>
          </a:p>
        </p:txBody>
      </p:sp>
      <p:sp>
        <p:nvSpPr>
          <p:cNvPr id="11" name="Right Brace 10"/>
          <p:cNvSpPr/>
          <p:nvPr/>
        </p:nvSpPr>
        <p:spPr>
          <a:xfrm>
            <a:off x="7851070" y="3580031"/>
            <a:ext cx="228600" cy="1551527"/>
          </a:xfrm>
          <a:prstGeom prst="rightBrac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1731" y="6286606"/>
            <a:ext cx="4562856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W. </a:t>
            </a:r>
            <a:r>
              <a:rPr lang="en-US" sz="1400" dirty="0" err="1" smtClean="0"/>
              <a:t>Nörtershäuser</a:t>
            </a:r>
            <a:r>
              <a:rPr lang="en-US" sz="1400" dirty="0" smtClean="0"/>
              <a:t> et al., Phys. Rev. </a:t>
            </a:r>
            <a:r>
              <a:rPr lang="en-US" sz="1400" dirty="0" err="1" smtClean="0"/>
              <a:t>Lett</a:t>
            </a:r>
            <a:r>
              <a:rPr lang="en-US" sz="1400" dirty="0" smtClean="0"/>
              <a:t>. 102, 062503 (2009)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5358384" y="6482495"/>
            <a:ext cx="3785616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dirty="0" smtClean="0"/>
              <a:t>Matter radii: Ozawa, Suzuki and </a:t>
            </a:r>
            <a:r>
              <a:rPr lang="en-US" sz="1200" dirty="0" err="1" smtClean="0"/>
              <a:t>Tanihata</a:t>
            </a:r>
            <a:r>
              <a:rPr lang="en-US" sz="1200" dirty="0" smtClean="0"/>
              <a:t>, NPA693 (2001)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3047" y="533400"/>
            <a:ext cx="7097905" cy="138499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The experimental research program at the</a:t>
            </a:r>
          </a:p>
          <a:p>
            <a:pPr algn="ctr"/>
            <a:r>
              <a:rPr lang="en-US" sz="2800" dirty="0"/>
              <a:t>c</a:t>
            </a:r>
            <a:r>
              <a:rPr lang="en-US" sz="2800" dirty="0" smtClean="0"/>
              <a:t>ollinear laser spectroscopy beam line COLLAPS</a:t>
            </a:r>
          </a:p>
          <a:p>
            <a:pPr algn="ctr"/>
            <a:r>
              <a:rPr lang="en-US" sz="2800" dirty="0" smtClean="0"/>
              <a:t>2006-2009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7276" y="3937401"/>
            <a:ext cx="5405647" cy="2308324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	              	        GOALS:</a:t>
            </a:r>
          </a:p>
          <a:p>
            <a:endParaRPr lang="en-US" dirty="0" smtClean="0"/>
          </a:p>
          <a:p>
            <a:r>
              <a:rPr lang="en-US" dirty="0" smtClean="0"/>
              <a:t>Measure	SPIN				</a:t>
            </a:r>
            <a:r>
              <a:rPr lang="en-US" dirty="0" smtClean="0">
                <a:latin typeface="Symbol" pitchFamily="18" charset="2"/>
              </a:rPr>
              <a:t>I</a:t>
            </a:r>
          </a:p>
          <a:p>
            <a:r>
              <a:rPr lang="en-US" dirty="0"/>
              <a:t>	</a:t>
            </a:r>
            <a:r>
              <a:rPr lang="en-US" dirty="0" smtClean="0"/>
              <a:t>MAGNETIC MOMENT, g-factor	</a:t>
            </a:r>
            <a:r>
              <a:rPr lang="en-US" dirty="0" smtClean="0">
                <a:latin typeface="Symbol" pitchFamily="18" charset="2"/>
              </a:rPr>
              <a:t>m = </a:t>
            </a:r>
            <a:r>
              <a:rPr lang="en-US" dirty="0" err="1" smtClean="0"/>
              <a:t>g.</a:t>
            </a:r>
            <a:r>
              <a:rPr lang="en-US" dirty="0" err="1" smtClean="0">
                <a:latin typeface="Symbol" pitchFamily="18" charset="2"/>
              </a:rPr>
              <a:t>I</a:t>
            </a:r>
            <a:endParaRPr lang="en-US" dirty="0" smtClean="0">
              <a:latin typeface="Symbol" pitchFamily="18" charset="2"/>
            </a:endParaRPr>
          </a:p>
          <a:p>
            <a:r>
              <a:rPr lang="en-US" dirty="0"/>
              <a:t>	</a:t>
            </a:r>
            <a:r>
              <a:rPr lang="en-US" dirty="0" smtClean="0"/>
              <a:t>STATIC QUADRUPOLE MOMENT	Q</a:t>
            </a:r>
          </a:p>
          <a:p>
            <a:r>
              <a:rPr lang="en-US" dirty="0"/>
              <a:t>	</a:t>
            </a:r>
            <a:r>
              <a:rPr lang="en-US" dirty="0" smtClean="0"/>
              <a:t>MEAN SQUARE CHARGE RADIUS	&lt;r</a:t>
            </a:r>
            <a:r>
              <a:rPr lang="en-US" baseline="30000" dirty="0" smtClean="0"/>
              <a:t>2</a:t>
            </a:r>
            <a:r>
              <a:rPr lang="en-US" dirty="0" smtClean="0"/>
              <a:t>&gt;</a:t>
            </a:r>
          </a:p>
          <a:p>
            <a:endParaRPr lang="en-US" dirty="0" smtClean="0"/>
          </a:p>
          <a:p>
            <a:r>
              <a:rPr lang="en-US" dirty="0" smtClean="0"/>
              <a:t>of exotic isotopes produced at ISOLDE.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40202" y="2344559"/>
            <a:ext cx="5339795" cy="1200329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PURPOSE:</a:t>
            </a:r>
          </a:p>
          <a:p>
            <a:pPr algn="ctr"/>
            <a:r>
              <a:rPr lang="en-US" dirty="0" smtClean="0"/>
              <a:t>Study fundamental properties of exotic nuclei</a:t>
            </a:r>
          </a:p>
          <a:p>
            <a:pPr algn="ctr"/>
            <a:r>
              <a:rPr lang="en-US" dirty="0"/>
              <a:t>i</a:t>
            </a:r>
            <a:r>
              <a:rPr lang="en-US" dirty="0" smtClean="0"/>
              <a:t>n order to investigate the nucleon-nucleon interaction</a:t>
            </a:r>
          </a:p>
          <a:p>
            <a:pPr algn="ctr"/>
            <a:r>
              <a:rPr lang="en-US" dirty="0"/>
              <a:t>a</a:t>
            </a:r>
            <a:r>
              <a:rPr lang="en-US" dirty="0" smtClean="0"/>
              <a:t>t the extremes of </a:t>
            </a:r>
            <a:r>
              <a:rPr lang="en-US" dirty="0" err="1" smtClean="0"/>
              <a:t>isospin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9534" y="256032"/>
            <a:ext cx="6532558" cy="3693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Summary on the status of running COLLAPS experiments</a:t>
            </a:r>
            <a:endParaRPr lang="en-US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4800" y="1094803"/>
            <a:ext cx="8634413" cy="267765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IS427: Nuclear moments and charge radii of magnesium isotopes from N=8 up to (and beyond) N=20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endParaRPr lang="en-US" sz="14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Collaboration: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Leuven (spokesperson), Mainz, CERN, Heidelberg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submitted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in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2003, addendum in 2006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Status report: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May 2008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Beam times:   2004, 2005, 2006, 2007.  	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Final beam time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September 2009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Output till now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:	- 4 papers in refereed journals (2 PRL) + 4 conf. proceedings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			-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3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Ph.D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theses (M.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Kowalska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Univ. Mainz, 2007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			         D.T.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Yordanov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K.U. Leuven, 2007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			         J. Kramer, Univ. Mainz, in preparation)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		- 1 master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thesis (K.U. Leuven)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90513" y="4051673"/>
            <a:ext cx="8610600" cy="138499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IS480:  Charge radii of magnesium isotopes by laser spectroscopy: a structural study over the </a:t>
            </a:r>
            <a:r>
              <a:rPr kumimoji="0" lang="en-US" sz="1400" b="0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sd</a:t>
            </a: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shell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endParaRPr lang="en-US" sz="14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Collaboration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Heidelberg (spokesperson), Mainz, Leuven, CERN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submitted in 2008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Beam time: scheduled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august 2009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52413" y="4054566"/>
            <a:ext cx="8686800" cy="2246769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IS457: Laser spectroscopy of </a:t>
            </a:r>
            <a:r>
              <a:rPr kumimoji="0" lang="en-US" sz="14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Ga</a:t>
            </a: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isotopes using the ISCOOL ion cooler/</a:t>
            </a:r>
            <a:r>
              <a:rPr kumimoji="0" lang="en-US" sz="14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buncher</a:t>
            </a: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Collaboration: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Manchester (spokesperson), Birmingham, Leuven, Mainz, CERN, New York,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	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Jyvaskyla, GSI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submitted in 2007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Beam times: 2008, 2009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Addendum considered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for study of neutron-deficient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Ga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isotopes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Output till now:	- papers in preparation (B.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Cheal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et al.)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		- 1 Ph.D. thesis (E.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Mané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Univ. Manchester, 2009)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29534" y="256032"/>
            <a:ext cx="6532558" cy="3693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Summary on the status of running COLLAPS experiments</a:t>
            </a:r>
            <a:endParaRPr lang="en-US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2413" y="1099935"/>
            <a:ext cx="8686800" cy="2462213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IS439: Nuclear moments, spins and charge radii of copper isotopes from N=28 to N=50 by collinear fast-beam laser spectroscopy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Collaboration: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Leuven (spokesperson), Mainz, CERN, Manchester, Birmingham, GSI, New York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submitted in 2005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Status report :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January 2007.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Beam times: 2006, 2007, 2008	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Final beam time: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foreseen 2010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Output till now:	- 3 papers in preparation (K.T. Flanagan, P. Vingerhoets et al.)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		-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1 Ph.D. thesis in preparation (P. Vingerhoets, K.U. Leuven)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aseline="0" dirty="0" smtClean="0">
                <a:latin typeface="Arial" pitchFamily="34" charset="0"/>
                <a:cs typeface="Arial" pitchFamily="34" charset="0"/>
              </a:rPr>
              <a:t>			-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1 master thesis (G.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Ory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K.U. Leuven, 2009)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4417" y="1213675"/>
            <a:ext cx="8622792" cy="267765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IS449: Nuclear charge radius measurements of radioactive beryllium isotopes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Collaboration: Mainz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(spokesperson), CERN, GSI Darmstadt, Heidelberg,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ü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bingen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Ulm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submitted in 2006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 perform these measurements at ISOLTRAP.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Addendum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submitted in 2008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move the measurements to the COLLAPS beam line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	and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use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collinear/anti-collinear laser set-up to reach the required precision.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Beam time: 2008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Addendum considered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to extend to 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12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Be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Output till now:	- paper in PRL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		- 2 Ph.D. theses in preparation (M.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Zakova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D.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Tiedemans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Univ. Mainz)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			- 2 master thesis (M.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Schug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A. Krieger, Univ. Mainz)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81000" y="4268081"/>
            <a:ext cx="8382000" cy="138499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IS484: </a:t>
            </a:r>
            <a:r>
              <a:rPr kumimoji="0" lang="en-GB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Ground-state properties of K-isotopes from laser and β-NMR spectroscopy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GB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Collaboration: 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Leuven (spokesperson), Heidelberg, Mainz, CERN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</a:t>
            </a: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submitted in 2009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latin typeface="Arial" pitchFamily="34" charset="0"/>
                <a:cs typeface="Arial" pitchFamily="34" charset="0"/>
              </a:rPr>
              <a:t>	</a:t>
            </a:r>
            <a:endParaRPr lang="en-GB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	Beam time: foreseen 2010 +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9534" y="256032"/>
            <a:ext cx="6532558" cy="3693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Summary on the status of running COLLAPS experiments</a:t>
            </a:r>
            <a:endParaRPr lang="en-US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3248" y="192024"/>
            <a:ext cx="2164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CONCLUSIONS  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1982" y="863600"/>
            <a:ext cx="8039060" cy="424731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342900" indent="-342900"/>
            <a:endParaRPr lang="en-US" dirty="0" smtClean="0"/>
          </a:p>
          <a:p>
            <a:pPr marL="342900" indent="-342900">
              <a:buAutoNum type="arabicParenBoth"/>
            </a:pPr>
            <a:r>
              <a:rPr lang="en-US" dirty="0" smtClean="0"/>
              <a:t>High-resolution collinear laser spectroscopy is a very powerful tool </a:t>
            </a:r>
          </a:p>
          <a:p>
            <a:pPr marL="342900" indent="-342900"/>
            <a:r>
              <a:rPr lang="en-US" dirty="0" smtClean="0"/>
              <a:t>		for measuring fundamental properties of exotic nuclei</a:t>
            </a:r>
          </a:p>
          <a:p>
            <a:pPr marL="342900" indent="-342900"/>
            <a:endParaRPr lang="en-US" dirty="0" smtClean="0"/>
          </a:p>
          <a:p>
            <a:pPr marL="342900" indent="-342900">
              <a:buAutoNum type="arabicParenBoth" startAt="2"/>
            </a:pPr>
            <a:r>
              <a:rPr lang="en-US" dirty="0" smtClean="0"/>
              <a:t>With the installation of ISCOOL, the sensitivity of the optically detected HFS </a:t>
            </a:r>
          </a:p>
          <a:p>
            <a:pPr marL="1257300" lvl="2" indent="-342900"/>
            <a:r>
              <a:rPr lang="en-US" dirty="0" smtClean="0"/>
              <a:t>measurements has been improved by 2-3 orders of magnitude</a:t>
            </a:r>
          </a:p>
          <a:p>
            <a:pPr marL="1257300" lvl="2" indent="-342900"/>
            <a:r>
              <a:rPr lang="en-US" dirty="0" smtClean="0"/>
              <a:t>(background reduction by more than 4 orders of magnitude !)</a:t>
            </a:r>
          </a:p>
          <a:p>
            <a:pPr marL="342900" indent="-342900">
              <a:buAutoNum type="arabicParenBoth" startAt="2"/>
            </a:pPr>
            <a:endParaRPr lang="en-US" dirty="0" smtClean="0"/>
          </a:p>
          <a:p>
            <a:pPr marL="342900" indent="-342900">
              <a:buAutoNum type="arabicParenBoth" startAt="2"/>
            </a:pPr>
            <a:r>
              <a:rPr lang="en-US" dirty="0" smtClean="0"/>
              <a:t>The combination of </a:t>
            </a:r>
            <a:r>
              <a:rPr lang="en-US" dirty="0" smtClean="0">
                <a:latin typeface="Symbol" pitchFamily="18" charset="2"/>
              </a:rPr>
              <a:t>b-</a:t>
            </a:r>
            <a:r>
              <a:rPr lang="en-US" dirty="0" smtClean="0"/>
              <a:t>asymmetry detected HFS and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-NMR is a very powerful</a:t>
            </a:r>
          </a:p>
          <a:p>
            <a:pPr marL="342900" indent="-342900"/>
            <a:r>
              <a:rPr lang="en-US" dirty="0" smtClean="0"/>
              <a:t>		tool for measuring ground states spins of short-lived isotopes</a:t>
            </a:r>
          </a:p>
          <a:p>
            <a:pPr marL="342900" indent="-342900"/>
            <a:r>
              <a:rPr lang="en-US" dirty="0" smtClean="0"/>
              <a:t>		in nuclei with small HFS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(4) Thanks to the </a:t>
            </a:r>
            <a:r>
              <a:rPr lang="en-US" b="1" dirty="0" smtClean="0"/>
              <a:t>high precision </a:t>
            </a:r>
            <a:r>
              <a:rPr lang="en-US" dirty="0" smtClean="0"/>
              <a:t>and the </a:t>
            </a:r>
            <a:r>
              <a:rPr lang="en-US" b="1" dirty="0" smtClean="0"/>
              <a:t>direct measurement </a:t>
            </a:r>
            <a:r>
              <a:rPr lang="en-US" dirty="0" smtClean="0"/>
              <a:t>of nuclear observables</a:t>
            </a:r>
          </a:p>
          <a:p>
            <a:pPr marL="342900" indent="-342900"/>
            <a:r>
              <a:rPr lang="en-US" dirty="0" smtClean="0"/>
              <a:t>	many surprising nuclear structure results have been obtained.</a:t>
            </a:r>
          </a:p>
          <a:p>
            <a:pPr marL="342900" indent="-3429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1335" y="2645664"/>
            <a:ext cx="7418890" cy="5232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The experiment set-up and measuring techniques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4610100" y="3873805"/>
            <a:ext cx="4457700" cy="2984195"/>
            <a:chOff x="4610100" y="3873805"/>
            <a:chExt cx="4457700" cy="2984195"/>
          </a:xfrm>
        </p:grpSpPr>
        <p:pic>
          <p:nvPicPr>
            <p:cNvPr id="24" name="Picture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40549" y="3901237"/>
              <a:ext cx="4327251" cy="2956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" name="TextBox 25"/>
            <p:cNvSpPr txBox="1"/>
            <p:nvPr/>
          </p:nvSpPr>
          <p:spPr>
            <a:xfrm rot="16200000">
              <a:off x="3956566" y="4527339"/>
              <a:ext cx="1676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Photon counts     </a:t>
              </a:r>
              <a:endParaRPr lang="en-US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304800" y="609601"/>
            <a:ext cx="8229600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</a:rPr>
              <a:t>(1) collinear laser spectroscopy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</a:rPr>
              <a:t>with optical detection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	</a:t>
            </a:r>
            <a:endParaRPr lang="en-US" dirty="0" smtClean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728640" y="152400"/>
            <a:ext cx="7686720" cy="36933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</a:rPr>
              <a:t>The COLLAPS beam line …	… and its experimental techniques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562600" y="2072234"/>
            <a:ext cx="2590800" cy="3886403"/>
            <a:chOff x="5638800" y="1752397"/>
            <a:chExt cx="2590800" cy="3886403"/>
          </a:xfrm>
        </p:grpSpPr>
        <p:cxnSp>
          <p:nvCxnSpPr>
            <p:cNvPr id="28" name="Straight Connector 27"/>
            <p:cNvCxnSpPr/>
            <p:nvPr/>
          </p:nvCxnSpPr>
          <p:spPr>
            <a:xfrm rot="5400000">
              <a:off x="6324600" y="2362200"/>
              <a:ext cx="457200" cy="15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6324600" y="2286000"/>
              <a:ext cx="609600" cy="15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6285706" y="2171700"/>
              <a:ext cx="838994" cy="7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7085806" y="2438400"/>
              <a:ext cx="915194" cy="7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7060196" y="2339633"/>
              <a:ext cx="1175266" cy="79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4572000" y="3657600"/>
              <a:ext cx="3048000" cy="9144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4953000" y="3733800"/>
              <a:ext cx="2819400" cy="5334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6134100" y="3238500"/>
              <a:ext cx="1219200" cy="7620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7087394" y="3352006"/>
              <a:ext cx="914400" cy="1588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22" idx="1"/>
            </p:cNvCxnSpPr>
            <p:nvPr/>
          </p:nvCxnSpPr>
          <p:spPr>
            <a:xfrm rot="10800000" flipH="1" flipV="1">
              <a:off x="7620000" y="3247703"/>
              <a:ext cx="609600" cy="1263134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8076406" y="1997031"/>
            <a:ext cx="735188" cy="444738"/>
            <a:chOff x="8152606" y="1677194"/>
            <a:chExt cx="735188" cy="444738"/>
          </a:xfrm>
        </p:grpSpPr>
        <p:sp>
          <p:nvSpPr>
            <p:cNvPr id="39" name="TextBox 38"/>
            <p:cNvSpPr txBox="1"/>
            <p:nvPr/>
          </p:nvSpPr>
          <p:spPr>
            <a:xfrm>
              <a:off x="8229600" y="1752600"/>
              <a:ext cx="658194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~</a:t>
              </a:r>
              <a:r>
                <a:rPr lang="en-US" dirty="0" err="1" smtClean="0">
                  <a:solidFill>
                    <a:schemeClr val="bg1"/>
                  </a:solidFill>
                </a:rPr>
                <a:t>Q,</a:t>
              </a:r>
              <a:r>
                <a:rPr lang="en-US" dirty="0" err="1" smtClean="0">
                  <a:solidFill>
                    <a:schemeClr val="bg1"/>
                  </a:solidFill>
                  <a:latin typeface="Symbol" pitchFamily="18" charset="2"/>
                </a:rPr>
                <a:t>m</a:t>
              </a:r>
              <a:endParaRPr lang="en-US" dirty="0">
                <a:solidFill>
                  <a:schemeClr val="bg1"/>
                </a:solidFill>
                <a:latin typeface="Symbol" pitchFamily="18" charset="2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rot="5400000">
              <a:off x="8001000" y="1828800"/>
              <a:ext cx="304800" cy="1588"/>
            </a:xfrm>
            <a:prstGeom prst="line">
              <a:avLst/>
            </a:prstGeom>
            <a:ln>
              <a:headEnd type="triangle" w="med" len="med"/>
              <a:tailEnd type="triangle" w="med" len="med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8077200" y="2834437"/>
            <a:ext cx="731405" cy="457200"/>
            <a:chOff x="8153400" y="2514600"/>
            <a:chExt cx="731405" cy="457200"/>
          </a:xfrm>
        </p:grpSpPr>
        <p:sp>
          <p:nvSpPr>
            <p:cNvPr id="42" name="Rectangle 41"/>
            <p:cNvSpPr/>
            <p:nvPr/>
          </p:nvSpPr>
          <p:spPr>
            <a:xfrm>
              <a:off x="8305800" y="2514600"/>
              <a:ext cx="579005" cy="369332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Symbol" pitchFamily="18" charset="2"/>
                </a:rPr>
                <a:t>~</a:t>
              </a:r>
              <a:r>
                <a:rPr lang="en-US" dirty="0" err="1" smtClean="0">
                  <a:solidFill>
                    <a:schemeClr val="bg1"/>
                  </a:solidFill>
                  <a:latin typeface="Symbol" pitchFamily="18" charset="2"/>
                </a:rPr>
                <a:t>m,I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5400000">
              <a:off x="7925594" y="2742406"/>
              <a:ext cx="457200" cy="1588"/>
            </a:xfrm>
            <a:prstGeom prst="line">
              <a:avLst/>
            </a:prstGeom>
            <a:ln>
              <a:headEnd type="triangle" w="med" len="med"/>
              <a:tailEnd type="triangle" w="med" len="med"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5029200" y="1523797"/>
            <a:ext cx="3022260" cy="2381905"/>
            <a:chOff x="5029200" y="1523797"/>
            <a:chExt cx="3022260" cy="2381905"/>
          </a:xfrm>
        </p:grpSpPr>
        <p:sp>
          <p:nvSpPr>
            <p:cNvPr id="25" name="TextBox 24"/>
            <p:cNvSpPr txBox="1"/>
            <p:nvPr/>
          </p:nvSpPr>
          <p:spPr>
            <a:xfrm>
              <a:off x="6324600" y="3444037"/>
              <a:ext cx="14253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aseline="30000" dirty="0" smtClean="0"/>
                <a:t>68</a:t>
              </a:r>
              <a:r>
                <a:rPr lang="en-US" sz="2400" dirty="0" smtClean="0"/>
                <a:t>Cu, I</a:t>
              </a:r>
              <a:r>
                <a:rPr lang="en-US" sz="2400" baseline="30000" dirty="0" smtClean="0">
                  <a:sym typeface="Symbol"/>
                </a:rPr>
                <a:t></a:t>
              </a:r>
              <a:r>
                <a:rPr lang="en-US" sz="2400" dirty="0" smtClean="0"/>
                <a:t>=1</a:t>
              </a:r>
              <a:r>
                <a:rPr lang="en-US" sz="2400" baseline="30000" dirty="0" smtClean="0"/>
                <a:t>-</a:t>
              </a:r>
              <a:endParaRPr lang="en-US" sz="2400" baseline="30000" dirty="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5029200" y="1523797"/>
              <a:ext cx="3022260" cy="1908572"/>
              <a:chOff x="5029200" y="1523797"/>
              <a:chExt cx="3022260" cy="1908572"/>
            </a:xfrm>
          </p:grpSpPr>
          <p:grpSp>
            <p:nvGrpSpPr>
              <p:cNvPr id="9" name="Group 97"/>
              <p:cNvGrpSpPr/>
              <p:nvPr/>
            </p:nvGrpSpPr>
            <p:grpSpPr>
              <a:xfrm>
                <a:off x="5029200" y="1523797"/>
                <a:ext cx="3012710" cy="1908572"/>
                <a:chOff x="5105400" y="1203960"/>
                <a:chExt cx="3012710" cy="1908572"/>
              </a:xfrm>
            </p:grpSpPr>
            <p:sp>
              <p:nvSpPr>
                <p:cNvPr id="10" name="TextBox 9"/>
                <p:cNvSpPr txBox="1"/>
                <p:nvPr/>
              </p:nvSpPr>
              <p:spPr>
                <a:xfrm>
                  <a:off x="5657088" y="1203960"/>
                  <a:ext cx="235327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Cu hyperfine structure:</a:t>
                  </a:r>
                  <a:endParaRPr lang="en-US" dirty="0"/>
                </a:p>
              </p:txBody>
            </p:sp>
            <p:grpSp>
              <p:nvGrpSpPr>
                <p:cNvPr id="11" name="Group 96"/>
                <p:cNvGrpSpPr/>
                <p:nvPr/>
              </p:nvGrpSpPr>
              <p:grpSpPr>
                <a:xfrm>
                  <a:off x="5105400" y="1828800"/>
                  <a:ext cx="3012710" cy="1283732"/>
                  <a:chOff x="5105400" y="1828800"/>
                  <a:chExt cx="3012710" cy="1283732"/>
                </a:xfrm>
              </p:grpSpPr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5638800" y="2667000"/>
                    <a:ext cx="533400" cy="1588"/>
                  </a:xfrm>
                  <a:prstGeom prst="line">
                    <a:avLst/>
                  </a:prstGeom>
                  <a:ln w="3810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5638800" y="2057400"/>
                    <a:ext cx="533400" cy="1588"/>
                  </a:xfrm>
                  <a:prstGeom prst="line">
                    <a:avLst/>
                  </a:prstGeom>
                  <a:ln w="38100">
                    <a:solidFill>
                      <a:schemeClr val="tx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6400800" y="2895600"/>
                    <a:ext cx="1371600" cy="158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6400800" y="2590800"/>
                    <a:ext cx="1353955" cy="158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6400800" y="2133600"/>
                    <a:ext cx="1371600" cy="1588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5105400" y="2438400"/>
                    <a:ext cx="58541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/>
                      <a:t>2</a:t>
                    </a:r>
                    <a:r>
                      <a:rPr lang="en-US" dirty="0" smtClean="0"/>
                      <a:t>S</a:t>
                    </a:r>
                    <a:r>
                      <a:rPr lang="en-US" baseline="-25000" dirty="0" smtClean="0"/>
                      <a:t>1/2</a:t>
                    </a:r>
                    <a:endParaRPr lang="en-US" baseline="-25000" dirty="0"/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5105400" y="1828800"/>
                    <a:ext cx="59824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/>
                      <a:t>2</a:t>
                    </a:r>
                    <a:r>
                      <a:rPr lang="en-US" dirty="0" smtClean="0"/>
                      <a:t>P</a:t>
                    </a:r>
                    <a:r>
                      <a:rPr lang="en-US" baseline="-25000" dirty="0" smtClean="0"/>
                      <a:t>3/2</a:t>
                    </a:r>
                    <a:endParaRPr lang="en-US" baseline="-25000" dirty="0"/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6172200" y="2057400"/>
                    <a:ext cx="228600" cy="7620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flipV="1">
                    <a:off x="6172200" y="2590800"/>
                    <a:ext cx="228600" cy="7620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 rot="16200000" flipH="1">
                    <a:off x="6172200" y="2667000"/>
                    <a:ext cx="228600" cy="22860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7696200" y="2743200"/>
                    <a:ext cx="42191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 F</a:t>
                    </a:r>
                    <a:r>
                      <a:rPr lang="en-US" baseline="-25000" dirty="0" smtClean="0"/>
                      <a:t>1</a:t>
                    </a:r>
                    <a:endParaRPr lang="en-US" baseline="-25000" dirty="0"/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7696200" y="2362200"/>
                    <a:ext cx="421910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 F</a:t>
                    </a:r>
                    <a:r>
                      <a:rPr lang="en-US" baseline="-25000" dirty="0" smtClean="0"/>
                      <a:t>2</a:t>
                    </a:r>
                    <a:endParaRPr lang="en-US" baseline="-25000" dirty="0"/>
                  </a:p>
                </p:txBody>
              </p:sp>
            </p:grpSp>
          </p:grpSp>
          <p:cxnSp>
            <p:nvCxnSpPr>
              <p:cNvPr id="64" name="Straight Connector 63"/>
              <p:cNvCxnSpPr/>
              <p:nvPr/>
            </p:nvCxnSpPr>
            <p:spPr>
              <a:xfrm>
                <a:off x="6318504" y="2282952"/>
                <a:ext cx="13716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6318504" y="2054352"/>
                <a:ext cx="13716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7613904" y="2130552"/>
                <a:ext cx="4375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 </a:t>
                </a:r>
                <a:r>
                  <a:rPr lang="en-US" dirty="0" err="1" smtClean="0"/>
                  <a:t>F’</a:t>
                </a:r>
                <a:r>
                  <a:rPr lang="en-US" baseline="-25000" dirty="0" err="1" smtClean="0"/>
                  <a:t>i</a:t>
                </a:r>
                <a:endParaRPr lang="en-US" baseline="-25000" dirty="0"/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 rot="5400000" flipH="1" flipV="1">
                <a:off x="6051804" y="2092452"/>
                <a:ext cx="304800" cy="228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6089904" y="2282952"/>
                <a:ext cx="228600" cy="762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Group 61"/>
          <p:cNvGrpSpPr/>
          <p:nvPr/>
        </p:nvGrpSpPr>
        <p:grpSpPr>
          <a:xfrm>
            <a:off x="419100" y="1353312"/>
            <a:ext cx="4191000" cy="3519999"/>
            <a:chOff x="419100" y="1353312"/>
            <a:chExt cx="4191000" cy="3519999"/>
          </a:xfrm>
        </p:grpSpPr>
        <p:grpSp>
          <p:nvGrpSpPr>
            <p:cNvPr id="75" name="Group 74"/>
            <p:cNvGrpSpPr/>
            <p:nvPr/>
          </p:nvGrpSpPr>
          <p:grpSpPr>
            <a:xfrm>
              <a:off x="419100" y="1353312"/>
              <a:ext cx="4191000" cy="3519999"/>
              <a:chOff x="381000" y="1371600"/>
              <a:chExt cx="4191000" cy="3519999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381000" y="1371600"/>
                <a:ext cx="4191000" cy="3519488"/>
                <a:chOff x="304800" y="1371600"/>
                <a:chExt cx="4191000" cy="3519488"/>
              </a:xfrm>
            </p:grpSpPr>
            <p:pic>
              <p:nvPicPr>
                <p:cNvPr id="6" name="Picture 5" descr="Aparatus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-2213" r="54429"/>
                <a:stretch>
                  <a:fillRect/>
                </a:stretch>
              </p:blipFill>
              <p:spPr bwMode="auto">
                <a:xfrm>
                  <a:off x="304800" y="1371600"/>
                  <a:ext cx="4114800" cy="3519488"/>
                </a:xfrm>
                <a:prstGeom prst="rect">
                  <a:avLst/>
                </a:prstGeom>
                <a:noFill/>
              </p:spPr>
            </p:pic>
            <p:sp>
              <p:nvSpPr>
                <p:cNvPr id="7" name="Rectangle 6"/>
                <p:cNvSpPr/>
                <p:nvPr/>
              </p:nvSpPr>
              <p:spPr>
                <a:xfrm>
                  <a:off x="4267200" y="1752600"/>
                  <a:ext cx="228600" cy="457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4267200" y="3962400"/>
                  <a:ext cx="228600" cy="4572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0" name="TextBox 69"/>
              <p:cNvSpPr txBox="1"/>
              <p:nvPr/>
            </p:nvSpPr>
            <p:spPr>
              <a:xfrm>
                <a:off x="704088" y="4306824"/>
                <a:ext cx="1231299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i</a:t>
                </a:r>
                <a:r>
                  <a:rPr lang="en-US" sz="1600" dirty="0" smtClean="0"/>
                  <a:t>on beam </a:t>
                </a:r>
              </a:p>
              <a:p>
                <a:r>
                  <a:rPr lang="en-US" sz="1600" dirty="0" smtClean="0"/>
                  <a:t>from ISOLDE</a:t>
                </a:r>
                <a:endParaRPr lang="en-US" sz="1600" dirty="0"/>
              </a:p>
            </p:txBody>
          </p:sp>
          <p:grpSp>
            <p:nvGrpSpPr>
              <p:cNvPr id="74" name="Group 73"/>
              <p:cNvGrpSpPr/>
              <p:nvPr/>
            </p:nvGrpSpPr>
            <p:grpSpPr>
              <a:xfrm>
                <a:off x="445008" y="2825496"/>
                <a:ext cx="954024" cy="523221"/>
                <a:chOff x="445008" y="2825496"/>
                <a:chExt cx="954024" cy="523221"/>
              </a:xfrm>
            </p:grpSpPr>
            <p:sp>
              <p:nvSpPr>
                <p:cNvPr id="71" name="TextBox 70"/>
                <p:cNvSpPr txBox="1"/>
                <p:nvPr/>
              </p:nvSpPr>
              <p:spPr>
                <a:xfrm>
                  <a:off x="445008" y="2825497"/>
                  <a:ext cx="707136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LASER </a:t>
                  </a:r>
                </a:p>
                <a:p>
                  <a:r>
                    <a:rPr lang="en-US" sz="1400" dirty="0" smtClean="0"/>
                    <a:t>beam</a:t>
                  </a:r>
                  <a:endParaRPr lang="en-US" sz="1400" dirty="0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1115568" y="2825496"/>
                  <a:ext cx="283464" cy="2468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76" name="TextBox 75"/>
            <p:cNvSpPr txBox="1"/>
            <p:nvPr/>
          </p:nvSpPr>
          <p:spPr>
            <a:xfrm>
              <a:off x="2174036" y="4032504"/>
              <a:ext cx="233544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Doppler tuning voltage</a:t>
              </a: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1686356" y="4325112"/>
            <a:ext cx="3106171" cy="1551218"/>
            <a:chOff x="1686356" y="4325112"/>
            <a:chExt cx="3106171" cy="1551218"/>
          </a:xfrm>
        </p:grpSpPr>
        <p:cxnSp>
          <p:nvCxnSpPr>
            <p:cNvPr id="79" name="Straight Arrow Connector 78"/>
            <p:cNvCxnSpPr>
              <a:endCxn id="77" idx="0"/>
            </p:cNvCxnSpPr>
            <p:nvPr/>
          </p:nvCxnSpPr>
          <p:spPr>
            <a:xfrm rot="16200000" flipH="1">
              <a:off x="2924265" y="4637823"/>
              <a:ext cx="627888" cy="24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1686356" y="4953000"/>
              <a:ext cx="3106171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s</a:t>
              </a:r>
              <a:r>
                <a:rPr lang="en-US" dirty="0" smtClean="0">
                  <a:solidFill>
                    <a:schemeClr val="tx2"/>
                  </a:solidFill>
                </a:rPr>
                <a:t>can hyperfine structure levels:</a:t>
              </a:r>
            </a:p>
            <a:p>
              <a:r>
                <a:rPr lang="en-US" dirty="0" smtClean="0">
                  <a:solidFill>
                    <a:schemeClr val="tx2"/>
                  </a:solidFill>
                </a:rPr>
                <a:t>	</a:t>
              </a:r>
              <a:r>
                <a:rPr lang="en-US" dirty="0" err="1" smtClean="0">
                  <a:solidFill>
                    <a:schemeClr val="tx2"/>
                  </a:solidFill>
                  <a:latin typeface="Symbol" pitchFamily="18" charset="2"/>
                </a:rPr>
                <a:t>n</a:t>
              </a:r>
              <a:r>
                <a:rPr lang="en-US" baseline="-25000" dirty="0" err="1" smtClean="0">
                  <a:solidFill>
                    <a:schemeClr val="tx2"/>
                  </a:solidFill>
                </a:rPr>
                <a:t>scan</a:t>
              </a:r>
              <a:r>
                <a:rPr lang="en-US" dirty="0" smtClean="0">
                  <a:solidFill>
                    <a:schemeClr val="tx2"/>
                  </a:solidFill>
                </a:rPr>
                <a:t>=</a:t>
              </a:r>
              <a:r>
                <a:rPr lang="en-US" dirty="0" err="1" smtClean="0">
                  <a:solidFill>
                    <a:schemeClr val="tx2"/>
                  </a:solidFill>
                  <a:latin typeface="Symbol" pitchFamily="18" charset="2"/>
                </a:rPr>
                <a:t>n</a:t>
              </a:r>
              <a:r>
                <a:rPr lang="en-US" baseline="-25000" dirty="0" err="1" smtClean="0">
                  <a:solidFill>
                    <a:schemeClr val="tx2"/>
                  </a:solidFill>
                </a:rPr>
                <a:t>laser</a:t>
              </a:r>
              <a:r>
                <a:rPr lang="en-US" dirty="0" err="1" smtClean="0">
                  <a:solidFill>
                    <a:schemeClr val="tx2"/>
                  </a:solidFill>
                  <a:latin typeface="Symbol" pitchFamily="18" charset="2"/>
                </a:rPr>
                <a:t>g</a:t>
              </a:r>
              <a:r>
                <a:rPr lang="en-US" dirty="0" smtClean="0">
                  <a:solidFill>
                    <a:schemeClr val="tx2"/>
                  </a:solidFill>
                  <a:latin typeface="Symbol" pitchFamily="18" charset="2"/>
                </a:rPr>
                <a:t>(1+b</a:t>
              </a:r>
              <a:r>
                <a:rPr lang="en-US" dirty="0" smtClean="0">
                  <a:solidFill>
                    <a:schemeClr val="tx2"/>
                  </a:solidFill>
                </a:rPr>
                <a:t>)</a:t>
              </a:r>
            </a:p>
            <a:p>
              <a:r>
                <a:rPr lang="en-US" dirty="0" smtClean="0">
                  <a:solidFill>
                    <a:schemeClr val="tx2"/>
                  </a:solidFill>
                </a:rPr>
                <a:t>	</a:t>
              </a:r>
              <a:r>
                <a:rPr lang="en-US" dirty="0" smtClean="0">
                  <a:solidFill>
                    <a:schemeClr val="tx2"/>
                  </a:solidFill>
                  <a:latin typeface="Symbol" pitchFamily="18" charset="2"/>
                </a:rPr>
                <a:t>b ~ </a:t>
              </a:r>
              <a:r>
                <a:rPr lang="en-US" dirty="0" smtClean="0">
                  <a:solidFill>
                    <a:schemeClr val="tx2"/>
                  </a:solidFill>
                  <a:latin typeface="+mj-lt"/>
                </a:rPr>
                <a:t>U</a:t>
              </a:r>
              <a:r>
                <a:rPr lang="en-US" baseline="30000" dirty="0" smtClean="0">
                  <a:solidFill>
                    <a:schemeClr val="tx2"/>
                  </a:solidFill>
                  <a:latin typeface="+mj-lt"/>
                </a:rPr>
                <a:t>1/2</a:t>
              </a:r>
              <a:endParaRPr lang="en-US" baseline="30000" dirty="0" smtClean="0">
                <a:solidFill>
                  <a:schemeClr val="tx2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349248" y="1225296"/>
            <a:ext cx="3460496" cy="5236988"/>
            <a:chOff x="1349248" y="1225296"/>
            <a:chExt cx="3460496" cy="5236988"/>
          </a:xfrm>
        </p:grpSpPr>
        <p:grpSp>
          <p:nvGrpSpPr>
            <p:cNvPr id="81" name="Group 80"/>
            <p:cNvGrpSpPr/>
            <p:nvPr/>
          </p:nvGrpSpPr>
          <p:grpSpPr>
            <a:xfrm>
              <a:off x="1349248" y="5385819"/>
              <a:ext cx="3444597" cy="1076465"/>
              <a:chOff x="1485188" y="4255011"/>
              <a:chExt cx="3444597" cy="1076465"/>
            </a:xfrm>
          </p:grpSpPr>
          <p:cxnSp>
            <p:nvCxnSpPr>
              <p:cNvPr id="82" name="Straight Arrow Connector 81"/>
              <p:cNvCxnSpPr/>
              <p:nvPr/>
            </p:nvCxnSpPr>
            <p:spPr>
              <a:xfrm rot="5400000">
                <a:off x="2255409" y="4548722"/>
                <a:ext cx="670557" cy="8313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TextBox 82"/>
              <p:cNvSpPr txBox="1"/>
              <p:nvPr/>
            </p:nvSpPr>
            <p:spPr>
              <a:xfrm>
                <a:off x="1485188" y="4962144"/>
                <a:ext cx="344459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m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easure fluorescent photon decay</a:t>
                </a:r>
              </a:p>
            </p:txBody>
          </p:sp>
        </p:grpSp>
        <p:sp>
          <p:nvSpPr>
            <p:cNvPr id="85" name="Oval 84"/>
            <p:cNvSpPr/>
            <p:nvPr/>
          </p:nvSpPr>
          <p:spPr>
            <a:xfrm>
              <a:off x="2761488" y="1225296"/>
              <a:ext cx="2048256" cy="17556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304800" y="609600"/>
            <a:ext cx="8229600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</a:rPr>
              <a:t>(2) collinear laser spectroscopy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</a:rPr>
              <a:t>with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</a:rPr>
              <a:t>-asymmetry detection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28640" y="152400"/>
            <a:ext cx="7686720" cy="36933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</a:rPr>
              <a:t>The COLLAPS beam line …	… and its experimental techniques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  <p:grpSp>
        <p:nvGrpSpPr>
          <p:cNvPr id="10" name="Group 29"/>
          <p:cNvGrpSpPr/>
          <p:nvPr/>
        </p:nvGrpSpPr>
        <p:grpSpPr>
          <a:xfrm>
            <a:off x="0" y="3429000"/>
            <a:ext cx="5087162" cy="1103531"/>
            <a:chOff x="-228600" y="4267200"/>
            <a:chExt cx="5087162" cy="1103531"/>
          </a:xfrm>
        </p:grpSpPr>
        <p:sp>
          <p:nvSpPr>
            <p:cNvPr id="27" name="TextBox 26"/>
            <p:cNvSpPr txBox="1"/>
            <p:nvPr/>
          </p:nvSpPr>
          <p:spPr>
            <a:xfrm>
              <a:off x="-228600" y="4724400"/>
              <a:ext cx="50871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Resonant optical pumping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smtClean="0">
                  <a:solidFill>
                    <a:schemeClr val="tx2"/>
                  </a:solidFill>
                </a:rPr>
                <a:t>with circularly polarized</a:t>
              </a:r>
            </a:p>
            <a:p>
              <a:r>
                <a:rPr lang="en-US" dirty="0">
                  <a:solidFill>
                    <a:schemeClr val="tx2"/>
                  </a:solidFill>
                </a:rPr>
                <a:t>	</a:t>
              </a:r>
              <a:r>
                <a:rPr lang="en-US" dirty="0" smtClean="0">
                  <a:solidFill>
                    <a:schemeClr val="tx2"/>
                  </a:solidFill>
                </a:rPr>
                <a:t>laser light to polarize the atoms and nuclei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5400000">
              <a:off x="3048000" y="4267200"/>
              <a:ext cx="45720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92"/>
          <p:cNvGrpSpPr>
            <a:grpSpLocks/>
          </p:cNvGrpSpPr>
          <p:nvPr/>
        </p:nvGrpSpPr>
        <p:grpSpPr bwMode="auto">
          <a:xfrm>
            <a:off x="514747" y="4617721"/>
            <a:ext cx="4326953" cy="2046846"/>
            <a:chOff x="2433" y="2568"/>
            <a:chExt cx="3039" cy="1533"/>
          </a:xfrm>
        </p:grpSpPr>
        <p:grpSp>
          <p:nvGrpSpPr>
            <p:cNvPr id="80" name="Group 43"/>
            <p:cNvGrpSpPr>
              <a:grpSpLocks/>
            </p:cNvGrpSpPr>
            <p:nvPr/>
          </p:nvGrpSpPr>
          <p:grpSpPr bwMode="auto">
            <a:xfrm>
              <a:off x="3103" y="2795"/>
              <a:ext cx="1008" cy="591"/>
              <a:chOff x="1920" y="1056"/>
              <a:chExt cx="1008" cy="1104"/>
            </a:xfrm>
          </p:grpSpPr>
          <p:sp>
            <p:nvSpPr>
              <p:cNvPr id="136" name="Line 44"/>
              <p:cNvSpPr>
                <a:spLocks noChangeShapeType="1"/>
              </p:cNvSpPr>
              <p:nvPr/>
            </p:nvSpPr>
            <p:spPr bwMode="auto">
              <a:xfrm>
                <a:off x="2400" y="1056"/>
                <a:ext cx="0" cy="1104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7" name="Line 45"/>
              <p:cNvSpPr>
                <a:spLocks noChangeShapeType="1"/>
              </p:cNvSpPr>
              <p:nvPr/>
            </p:nvSpPr>
            <p:spPr bwMode="auto">
              <a:xfrm flipH="1">
                <a:off x="1920" y="1104"/>
                <a:ext cx="480" cy="1056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8" name="Line 46"/>
              <p:cNvSpPr>
                <a:spLocks noChangeShapeType="1"/>
              </p:cNvSpPr>
              <p:nvPr/>
            </p:nvSpPr>
            <p:spPr bwMode="auto">
              <a:xfrm>
                <a:off x="2400" y="1056"/>
                <a:ext cx="528" cy="1104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83" name="Line 48"/>
            <p:cNvSpPr>
              <a:spLocks noChangeShapeType="1"/>
            </p:cNvSpPr>
            <p:nvPr/>
          </p:nvSpPr>
          <p:spPr bwMode="auto">
            <a:xfrm flipV="1">
              <a:off x="2703" y="2795"/>
              <a:ext cx="440" cy="59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84" name="Group 88"/>
            <p:cNvGrpSpPr>
              <a:grpSpLocks/>
            </p:cNvGrpSpPr>
            <p:nvPr/>
          </p:nvGrpSpPr>
          <p:grpSpPr bwMode="auto">
            <a:xfrm>
              <a:off x="2584" y="2568"/>
              <a:ext cx="2360" cy="243"/>
              <a:chOff x="1919" y="2595"/>
              <a:chExt cx="2360" cy="243"/>
            </a:xfrm>
          </p:grpSpPr>
          <p:sp>
            <p:nvSpPr>
              <p:cNvPr id="124" name="Text Box 24"/>
              <p:cNvSpPr txBox="1">
                <a:spLocks noChangeArrowheads="1"/>
              </p:cNvSpPr>
              <p:nvPr/>
            </p:nvSpPr>
            <p:spPr bwMode="auto">
              <a:xfrm>
                <a:off x="3934" y="2595"/>
                <a:ext cx="34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rgbClr val="010000"/>
                    </a:solidFill>
                    <a:latin typeface="Comic Sans MS" pitchFamily="66" charset="0"/>
                  </a:rPr>
                  <a:t>m</a:t>
                </a:r>
                <a:r>
                  <a:rPr lang="en-US" sz="1800" baseline="-25000">
                    <a:solidFill>
                      <a:srgbClr val="010000"/>
                    </a:solidFill>
                    <a:latin typeface="Comic Sans MS" pitchFamily="66" charset="0"/>
                  </a:rPr>
                  <a:t>F2</a:t>
                </a:r>
                <a:endParaRPr lang="en-GB" sz="18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5" name="Text Box 25"/>
              <p:cNvSpPr txBox="1">
                <a:spLocks noChangeArrowheads="1"/>
              </p:cNvSpPr>
              <p:nvPr/>
            </p:nvSpPr>
            <p:spPr bwMode="auto">
              <a:xfrm>
                <a:off x="3790" y="2611"/>
                <a:ext cx="1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2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6" name="Text Box 26"/>
              <p:cNvSpPr txBox="1">
                <a:spLocks noChangeArrowheads="1"/>
              </p:cNvSpPr>
              <p:nvPr/>
            </p:nvSpPr>
            <p:spPr bwMode="auto">
              <a:xfrm>
                <a:off x="3358" y="2611"/>
                <a:ext cx="17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1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7" name="Text Box 27"/>
              <p:cNvSpPr txBox="1">
                <a:spLocks noChangeArrowheads="1"/>
              </p:cNvSpPr>
              <p:nvPr/>
            </p:nvSpPr>
            <p:spPr bwMode="auto">
              <a:xfrm>
                <a:off x="2456" y="2611"/>
                <a:ext cx="22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-1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8" name="Text Box 28"/>
              <p:cNvSpPr txBox="1">
                <a:spLocks noChangeArrowheads="1"/>
              </p:cNvSpPr>
              <p:nvPr/>
            </p:nvSpPr>
            <p:spPr bwMode="auto">
              <a:xfrm>
                <a:off x="2878" y="2604"/>
                <a:ext cx="1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0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9" name="Text Box 29"/>
              <p:cNvSpPr txBox="1">
                <a:spLocks noChangeArrowheads="1"/>
              </p:cNvSpPr>
              <p:nvPr/>
            </p:nvSpPr>
            <p:spPr bwMode="auto">
              <a:xfrm>
                <a:off x="1929" y="2611"/>
                <a:ext cx="24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-2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0" name="Line 33"/>
              <p:cNvSpPr>
                <a:spLocks noChangeShapeType="1"/>
              </p:cNvSpPr>
              <p:nvPr/>
            </p:nvSpPr>
            <p:spPr bwMode="auto">
              <a:xfrm>
                <a:off x="1919" y="2822"/>
                <a:ext cx="32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Line 34"/>
              <p:cNvSpPr>
                <a:spLocks noChangeShapeType="1"/>
              </p:cNvSpPr>
              <p:nvPr/>
            </p:nvSpPr>
            <p:spPr bwMode="auto">
              <a:xfrm>
                <a:off x="2399" y="2822"/>
                <a:ext cx="32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Line 35"/>
              <p:cNvSpPr>
                <a:spLocks noChangeShapeType="1"/>
              </p:cNvSpPr>
              <p:nvPr/>
            </p:nvSpPr>
            <p:spPr bwMode="auto">
              <a:xfrm>
                <a:off x="2838" y="2822"/>
                <a:ext cx="32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36"/>
              <p:cNvSpPr>
                <a:spLocks noChangeShapeType="1"/>
              </p:cNvSpPr>
              <p:nvPr/>
            </p:nvSpPr>
            <p:spPr bwMode="auto">
              <a:xfrm>
                <a:off x="3318" y="2822"/>
                <a:ext cx="32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37"/>
              <p:cNvSpPr>
                <a:spLocks noChangeShapeType="1"/>
              </p:cNvSpPr>
              <p:nvPr/>
            </p:nvSpPr>
            <p:spPr bwMode="auto">
              <a:xfrm>
                <a:off x="3758" y="2822"/>
                <a:ext cx="32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Oval 49"/>
              <p:cNvSpPr>
                <a:spLocks noChangeArrowheads="1"/>
              </p:cNvSpPr>
              <p:nvPr/>
            </p:nvSpPr>
            <p:spPr bwMode="auto">
              <a:xfrm>
                <a:off x="2486" y="2787"/>
                <a:ext cx="80" cy="5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3" name="Group 85"/>
            <p:cNvGrpSpPr>
              <a:grpSpLocks/>
            </p:cNvGrpSpPr>
            <p:nvPr/>
          </p:nvGrpSpPr>
          <p:grpSpPr bwMode="auto">
            <a:xfrm>
              <a:off x="3224" y="2795"/>
              <a:ext cx="919" cy="591"/>
              <a:chOff x="2559" y="2822"/>
              <a:chExt cx="919" cy="591"/>
            </a:xfrm>
          </p:grpSpPr>
          <p:sp>
            <p:nvSpPr>
              <p:cNvPr id="120" name="Line 51"/>
              <p:cNvSpPr>
                <a:spLocks noChangeShapeType="1"/>
              </p:cNvSpPr>
              <p:nvPr/>
            </p:nvSpPr>
            <p:spPr bwMode="auto">
              <a:xfrm flipV="1">
                <a:off x="2559" y="2822"/>
                <a:ext cx="440" cy="59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1" name="Line 53"/>
              <p:cNvSpPr>
                <a:spLocks noChangeShapeType="1"/>
              </p:cNvSpPr>
              <p:nvPr/>
            </p:nvSpPr>
            <p:spPr bwMode="auto">
              <a:xfrm>
                <a:off x="3038" y="2822"/>
                <a:ext cx="0" cy="591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2" name="Line 54"/>
              <p:cNvSpPr>
                <a:spLocks noChangeShapeType="1"/>
              </p:cNvSpPr>
              <p:nvPr/>
            </p:nvSpPr>
            <p:spPr bwMode="auto">
              <a:xfrm flipH="1">
                <a:off x="2639" y="2848"/>
                <a:ext cx="399" cy="565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3" name="Line 55"/>
              <p:cNvSpPr>
                <a:spLocks noChangeShapeType="1"/>
              </p:cNvSpPr>
              <p:nvPr/>
            </p:nvSpPr>
            <p:spPr bwMode="auto">
              <a:xfrm>
                <a:off x="3038" y="2822"/>
                <a:ext cx="440" cy="591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4" name="Group 86"/>
            <p:cNvGrpSpPr>
              <a:grpSpLocks/>
            </p:cNvGrpSpPr>
            <p:nvPr/>
          </p:nvGrpSpPr>
          <p:grpSpPr bwMode="auto">
            <a:xfrm>
              <a:off x="3703" y="2795"/>
              <a:ext cx="920" cy="591"/>
              <a:chOff x="3038" y="2822"/>
              <a:chExt cx="920" cy="591"/>
            </a:xfrm>
          </p:grpSpPr>
          <p:sp>
            <p:nvSpPr>
              <p:cNvPr id="116" name="Line 57"/>
              <p:cNvSpPr>
                <a:spLocks noChangeShapeType="1"/>
              </p:cNvSpPr>
              <p:nvPr/>
            </p:nvSpPr>
            <p:spPr bwMode="auto">
              <a:xfrm flipV="1">
                <a:off x="3038" y="2822"/>
                <a:ext cx="440" cy="59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7" name="Line 59"/>
              <p:cNvSpPr>
                <a:spLocks noChangeShapeType="1"/>
              </p:cNvSpPr>
              <p:nvPr/>
            </p:nvSpPr>
            <p:spPr bwMode="auto">
              <a:xfrm>
                <a:off x="3518" y="2822"/>
                <a:ext cx="0" cy="591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8" name="Line 60"/>
              <p:cNvSpPr>
                <a:spLocks noChangeShapeType="1"/>
              </p:cNvSpPr>
              <p:nvPr/>
            </p:nvSpPr>
            <p:spPr bwMode="auto">
              <a:xfrm flipH="1">
                <a:off x="3118" y="2848"/>
                <a:ext cx="400" cy="565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9" name="Line 61"/>
              <p:cNvSpPr>
                <a:spLocks noChangeShapeType="1"/>
              </p:cNvSpPr>
              <p:nvPr/>
            </p:nvSpPr>
            <p:spPr bwMode="auto">
              <a:xfrm>
                <a:off x="3518" y="2822"/>
                <a:ext cx="440" cy="591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5" name="Group 87"/>
            <p:cNvGrpSpPr>
              <a:grpSpLocks/>
            </p:cNvGrpSpPr>
            <p:nvPr/>
          </p:nvGrpSpPr>
          <p:grpSpPr bwMode="auto">
            <a:xfrm>
              <a:off x="4183" y="2795"/>
              <a:ext cx="479" cy="591"/>
              <a:chOff x="3518" y="2822"/>
              <a:chExt cx="479" cy="591"/>
            </a:xfrm>
          </p:grpSpPr>
          <p:sp>
            <p:nvSpPr>
              <p:cNvPr id="113" name="Line 62"/>
              <p:cNvSpPr>
                <a:spLocks noChangeShapeType="1"/>
              </p:cNvSpPr>
              <p:nvPr/>
            </p:nvSpPr>
            <p:spPr bwMode="auto">
              <a:xfrm flipV="1">
                <a:off x="3518" y="2822"/>
                <a:ext cx="440" cy="591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4" name="Line 64"/>
              <p:cNvSpPr>
                <a:spLocks noChangeShapeType="1"/>
              </p:cNvSpPr>
              <p:nvPr/>
            </p:nvSpPr>
            <p:spPr bwMode="auto">
              <a:xfrm>
                <a:off x="3997" y="2822"/>
                <a:ext cx="0" cy="591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15" name="Line 65"/>
              <p:cNvSpPr>
                <a:spLocks noChangeShapeType="1"/>
              </p:cNvSpPr>
              <p:nvPr/>
            </p:nvSpPr>
            <p:spPr bwMode="auto">
              <a:xfrm flipH="1">
                <a:off x="3598" y="2848"/>
                <a:ext cx="399" cy="565"/>
              </a:xfrm>
              <a:prstGeom prst="line">
                <a:avLst/>
              </a:prstGeom>
              <a:noFill/>
              <a:ln w="38100">
                <a:solidFill>
                  <a:srgbClr val="009999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6" name="Group 89"/>
            <p:cNvGrpSpPr>
              <a:grpSpLocks/>
            </p:cNvGrpSpPr>
            <p:nvPr/>
          </p:nvGrpSpPr>
          <p:grpSpPr bwMode="auto">
            <a:xfrm>
              <a:off x="2546" y="3361"/>
              <a:ext cx="2382" cy="263"/>
              <a:chOff x="1881" y="3388"/>
              <a:chExt cx="2382" cy="263"/>
            </a:xfrm>
          </p:grpSpPr>
          <p:sp>
            <p:nvSpPr>
              <p:cNvPr id="98" name="Text Box 30"/>
              <p:cNvSpPr txBox="1">
                <a:spLocks noChangeArrowheads="1"/>
              </p:cNvSpPr>
              <p:nvPr/>
            </p:nvSpPr>
            <p:spPr bwMode="auto">
              <a:xfrm>
                <a:off x="3934" y="3420"/>
                <a:ext cx="32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rgbClr val="010000"/>
                    </a:solidFill>
                    <a:latin typeface="Comic Sans MS" pitchFamily="66" charset="0"/>
                  </a:rPr>
                  <a:t>m</a:t>
                </a:r>
                <a:r>
                  <a:rPr lang="en-US" sz="1800" baseline="-25000">
                    <a:solidFill>
                      <a:srgbClr val="010000"/>
                    </a:solidFill>
                    <a:latin typeface="Comic Sans MS" pitchFamily="66" charset="0"/>
                  </a:rPr>
                  <a:t>F1</a:t>
                </a:r>
                <a:endParaRPr lang="en-GB" sz="1800" baseline="-250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9" name="Oval 32"/>
              <p:cNvSpPr>
                <a:spLocks noChangeArrowheads="1"/>
              </p:cNvSpPr>
              <p:nvPr/>
            </p:nvSpPr>
            <p:spPr bwMode="auto">
              <a:xfrm>
                <a:off x="1998" y="3388"/>
                <a:ext cx="80" cy="5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Line 38"/>
              <p:cNvSpPr>
                <a:spLocks noChangeShapeType="1"/>
              </p:cNvSpPr>
              <p:nvPr/>
            </p:nvSpPr>
            <p:spPr bwMode="auto">
              <a:xfrm>
                <a:off x="1919" y="3413"/>
                <a:ext cx="3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Line 39"/>
              <p:cNvSpPr>
                <a:spLocks noChangeShapeType="1"/>
              </p:cNvSpPr>
              <p:nvPr/>
            </p:nvSpPr>
            <p:spPr bwMode="auto">
              <a:xfrm>
                <a:off x="2399" y="3413"/>
                <a:ext cx="3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Line 40"/>
              <p:cNvSpPr>
                <a:spLocks noChangeShapeType="1"/>
              </p:cNvSpPr>
              <p:nvPr/>
            </p:nvSpPr>
            <p:spPr bwMode="auto">
              <a:xfrm>
                <a:off x="2838" y="3413"/>
                <a:ext cx="3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Line 41"/>
              <p:cNvSpPr>
                <a:spLocks noChangeShapeType="1"/>
              </p:cNvSpPr>
              <p:nvPr/>
            </p:nvSpPr>
            <p:spPr bwMode="auto">
              <a:xfrm>
                <a:off x="3318" y="3413"/>
                <a:ext cx="3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Line 42"/>
              <p:cNvSpPr>
                <a:spLocks noChangeShapeType="1"/>
              </p:cNvSpPr>
              <p:nvPr/>
            </p:nvSpPr>
            <p:spPr bwMode="auto">
              <a:xfrm>
                <a:off x="3758" y="3413"/>
                <a:ext cx="320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Oval 52"/>
              <p:cNvSpPr>
                <a:spLocks noChangeArrowheads="1"/>
              </p:cNvSpPr>
              <p:nvPr/>
            </p:nvSpPr>
            <p:spPr bwMode="auto">
              <a:xfrm>
                <a:off x="2519" y="3388"/>
                <a:ext cx="80" cy="5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Oval 58"/>
              <p:cNvSpPr>
                <a:spLocks noChangeArrowheads="1"/>
              </p:cNvSpPr>
              <p:nvPr/>
            </p:nvSpPr>
            <p:spPr bwMode="auto">
              <a:xfrm>
                <a:off x="2998" y="3388"/>
                <a:ext cx="80" cy="5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Oval 63"/>
              <p:cNvSpPr>
                <a:spLocks noChangeArrowheads="1"/>
              </p:cNvSpPr>
              <p:nvPr/>
            </p:nvSpPr>
            <p:spPr bwMode="auto">
              <a:xfrm>
                <a:off x="3478" y="3388"/>
                <a:ext cx="80" cy="5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Text Box 66"/>
              <p:cNvSpPr txBox="1">
                <a:spLocks noChangeArrowheads="1"/>
              </p:cNvSpPr>
              <p:nvPr/>
            </p:nvSpPr>
            <p:spPr bwMode="auto">
              <a:xfrm>
                <a:off x="1881" y="3439"/>
                <a:ext cx="24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-2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9" name="Text Box 67"/>
              <p:cNvSpPr txBox="1">
                <a:spLocks noChangeArrowheads="1"/>
              </p:cNvSpPr>
              <p:nvPr/>
            </p:nvSpPr>
            <p:spPr bwMode="auto">
              <a:xfrm>
                <a:off x="2398" y="3439"/>
                <a:ext cx="22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-1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0" name="Text Box 68"/>
              <p:cNvSpPr txBox="1">
                <a:spLocks noChangeArrowheads="1"/>
              </p:cNvSpPr>
              <p:nvPr/>
            </p:nvSpPr>
            <p:spPr bwMode="auto">
              <a:xfrm>
                <a:off x="3790" y="3439"/>
                <a:ext cx="1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2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1" name="Text Box 69"/>
              <p:cNvSpPr txBox="1">
                <a:spLocks noChangeArrowheads="1"/>
              </p:cNvSpPr>
              <p:nvPr/>
            </p:nvSpPr>
            <p:spPr bwMode="auto">
              <a:xfrm>
                <a:off x="3376" y="3439"/>
                <a:ext cx="17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1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2" name="Text Box 70"/>
              <p:cNvSpPr txBox="1">
                <a:spLocks noChangeArrowheads="1"/>
              </p:cNvSpPr>
              <p:nvPr/>
            </p:nvSpPr>
            <p:spPr bwMode="auto">
              <a:xfrm>
                <a:off x="2830" y="3439"/>
                <a:ext cx="19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10000"/>
                    </a:solidFill>
                    <a:latin typeface="Comic Sans MS" pitchFamily="66" charset="0"/>
                  </a:rPr>
                  <a:t>0</a:t>
                </a:r>
                <a:endParaRPr lang="en-GB" sz="1600">
                  <a:solidFill>
                    <a:srgbClr val="01000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97" name="Text Box 71"/>
            <p:cNvSpPr txBox="1">
              <a:spLocks noChangeArrowheads="1"/>
            </p:cNvSpPr>
            <p:nvPr/>
          </p:nvSpPr>
          <p:spPr bwMode="auto">
            <a:xfrm>
              <a:off x="2433" y="3709"/>
              <a:ext cx="3039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Arial Narrow" pitchFamily="34" charset="0"/>
                </a:rPr>
                <a:t>Total atomic spin F gets polarized through pumping </a:t>
              </a:r>
              <a:r>
                <a:rPr lang="en-US" sz="1400" dirty="0" smtClean="0">
                  <a:solidFill>
                    <a:srgbClr val="0000FF"/>
                  </a:solidFill>
                  <a:latin typeface="Arial Narrow" pitchFamily="34" charset="0"/>
                </a:rPr>
                <a:t>!</a:t>
              </a:r>
            </a:p>
            <a:p>
              <a:r>
                <a:rPr lang="en-US" sz="1400" dirty="0" smtClean="0">
                  <a:solidFill>
                    <a:srgbClr val="0000FF"/>
                  </a:solidFill>
                  <a:latin typeface="Arial Narrow" pitchFamily="34" charset="0"/>
                  <a:sym typeface="Wingdings" pitchFamily="2" charset="2"/>
                </a:rPr>
                <a:t> Nuclear spin polarization !</a:t>
              </a:r>
              <a:endParaRPr lang="en-GB" sz="1400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0" y="1049338"/>
            <a:ext cx="8610600" cy="2495550"/>
            <a:chOff x="533400" y="1371599"/>
            <a:chExt cx="8610600" cy="2495550"/>
          </a:xfrm>
        </p:grpSpPr>
        <p:grpSp>
          <p:nvGrpSpPr>
            <p:cNvPr id="7" name="Group 25"/>
            <p:cNvGrpSpPr/>
            <p:nvPr/>
          </p:nvGrpSpPr>
          <p:grpSpPr>
            <a:xfrm>
              <a:off x="533400" y="1371599"/>
              <a:ext cx="7504114" cy="2495550"/>
              <a:chOff x="990600" y="2186780"/>
              <a:chExt cx="7504114" cy="2495550"/>
            </a:xfrm>
          </p:grpSpPr>
          <p:grpSp>
            <p:nvGrpSpPr>
              <p:cNvPr id="8" name="Group 29"/>
              <p:cNvGrpSpPr>
                <a:grpSpLocks/>
              </p:cNvGrpSpPr>
              <p:nvPr/>
            </p:nvGrpSpPr>
            <p:grpSpPr bwMode="auto">
              <a:xfrm>
                <a:off x="990600" y="2186780"/>
                <a:ext cx="7504114" cy="2495550"/>
                <a:chOff x="0" y="2755"/>
                <a:chExt cx="4727" cy="1572"/>
              </a:xfrm>
            </p:grpSpPr>
            <p:grpSp>
              <p:nvGrpSpPr>
                <p:cNvPr id="9" name="Group 13"/>
                <p:cNvGrpSpPr>
                  <a:grpSpLocks/>
                </p:cNvGrpSpPr>
                <p:nvPr/>
              </p:nvGrpSpPr>
              <p:grpSpPr bwMode="auto">
                <a:xfrm>
                  <a:off x="0" y="2755"/>
                  <a:ext cx="4727" cy="1572"/>
                  <a:chOff x="0" y="1840"/>
                  <a:chExt cx="5620" cy="2025"/>
                </a:xfrm>
              </p:grpSpPr>
              <p:pic>
                <p:nvPicPr>
                  <p:cNvPr id="5126" name="Picture 6" descr="setup+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t="-4473" r="-2181" b="-498"/>
                  <a:stretch>
                    <a:fillRect/>
                  </a:stretch>
                </p:blipFill>
                <p:spPr bwMode="auto">
                  <a:xfrm>
                    <a:off x="324" y="1840"/>
                    <a:ext cx="5296" cy="20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5131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9" y="3402"/>
                    <a:ext cx="946" cy="2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algn="l"/>
                    <a:r>
                      <a:rPr lang="en-US" sz="1600">
                        <a:solidFill>
                          <a:schemeClr val="accent2"/>
                        </a:solidFill>
                        <a:latin typeface="Comic Sans MS" pitchFamily="66" charset="0"/>
                      </a:rPr>
                      <a:t>Laser beam</a:t>
                    </a:r>
                    <a:endParaRPr lang="en-GB" sz="1600">
                      <a:solidFill>
                        <a:schemeClr val="accent2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132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2225"/>
                    <a:ext cx="796" cy="2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algn="l"/>
                    <a:r>
                      <a:rPr lang="en-US" sz="1600">
                        <a:latin typeface="Comic Sans MS" pitchFamily="66" charset="0"/>
                      </a:rPr>
                      <a:t>Ion beam</a:t>
                    </a:r>
                    <a:endParaRPr lang="en-GB" sz="16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5148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2132" y="2853"/>
                  <a:ext cx="95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n-US" sz="1400">
                      <a:latin typeface="Comic Sans MS" pitchFamily="66" charset="0"/>
                    </a:rPr>
                    <a:t>Photon counters</a:t>
                  </a:r>
                  <a:endParaRPr lang="en-GB" sz="14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3200400" y="3886200"/>
                <a:ext cx="157126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tx2"/>
                    </a:solidFill>
                    <a:latin typeface="Comic Sans MS" pitchFamily="66" charset="0"/>
                  </a:rPr>
                  <a:t>Doppler tuning</a:t>
                </a:r>
                <a:endParaRPr lang="en-US" sz="1600" dirty="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147" name="Group 146"/>
            <p:cNvGrpSpPr/>
            <p:nvPr/>
          </p:nvGrpSpPr>
          <p:grpSpPr>
            <a:xfrm>
              <a:off x="6067360" y="1623159"/>
              <a:ext cx="3076640" cy="2075617"/>
              <a:chOff x="6067360" y="1623159"/>
              <a:chExt cx="3076640" cy="2075617"/>
            </a:xfrm>
          </p:grpSpPr>
          <p:sp>
            <p:nvSpPr>
              <p:cNvPr id="139" name="Rectangle 138"/>
              <p:cNvSpPr/>
              <p:nvPr/>
            </p:nvSpPr>
            <p:spPr>
              <a:xfrm>
                <a:off x="7744258" y="1829998"/>
                <a:ext cx="137890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chemeClr val="tx2"/>
                    </a:solidFill>
                    <a:latin typeface="Symbol" pitchFamily="18" charset="2"/>
                  </a:rPr>
                  <a:t>b</a:t>
                </a:r>
                <a:r>
                  <a:rPr lang="en-US" sz="1400" dirty="0" smtClean="0">
                    <a:solidFill>
                      <a:schemeClr val="tx2"/>
                    </a:solidFill>
                    <a:latin typeface="Comic Sans MS" pitchFamily="66" charset="0"/>
                  </a:rPr>
                  <a:t>-</a:t>
                </a:r>
                <a:r>
                  <a:rPr lang="en-US" sz="1400" dirty="0" err="1" smtClean="0">
                    <a:solidFill>
                      <a:schemeClr val="tx2"/>
                    </a:solidFill>
                    <a:latin typeface="Comic Sans MS" pitchFamily="66" charset="0"/>
                  </a:rPr>
                  <a:t>scintillators</a:t>
                </a:r>
                <a:endParaRPr lang="en-US" sz="1400" dirty="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7765096" y="3107110"/>
                <a:ext cx="137890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chemeClr val="tx2"/>
                    </a:solidFill>
                    <a:latin typeface="Symbol" pitchFamily="18" charset="2"/>
                  </a:rPr>
                  <a:t>b</a:t>
                </a:r>
                <a:r>
                  <a:rPr lang="en-US" sz="1400" dirty="0" smtClean="0">
                    <a:solidFill>
                      <a:schemeClr val="tx2"/>
                    </a:solidFill>
                    <a:latin typeface="Comic Sans MS" pitchFamily="66" charset="0"/>
                  </a:rPr>
                  <a:t>-</a:t>
                </a:r>
                <a:r>
                  <a:rPr lang="en-US" sz="1400" dirty="0" err="1" smtClean="0">
                    <a:solidFill>
                      <a:schemeClr val="tx2"/>
                    </a:solidFill>
                    <a:latin typeface="Comic Sans MS" pitchFamily="66" charset="0"/>
                  </a:rPr>
                  <a:t>scintillators</a:t>
                </a:r>
                <a:endParaRPr lang="en-US" sz="1400" dirty="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6070408" y="3390999"/>
                <a:ext cx="104624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+mj-lt"/>
                  </a:rPr>
                  <a:t>Magnet coil</a:t>
                </a:r>
                <a:endParaRPr lang="en-US" sz="14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6067360" y="1623159"/>
                <a:ext cx="104624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  <a:latin typeface="+mj-lt"/>
                  </a:rPr>
                  <a:t>Magnet coil</a:t>
                </a:r>
                <a:endParaRPr lang="en-US" sz="14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grpSp>
            <p:nvGrpSpPr>
              <p:cNvPr id="146" name="Group 145"/>
              <p:cNvGrpSpPr/>
              <p:nvPr/>
            </p:nvGrpSpPr>
            <p:grpSpPr>
              <a:xfrm>
                <a:off x="6153912" y="2441448"/>
                <a:ext cx="1594325" cy="448056"/>
                <a:chOff x="6153912" y="2441448"/>
                <a:chExt cx="1594325" cy="448056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153912" y="2441448"/>
                  <a:ext cx="804672" cy="4480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Rectangle 142"/>
                <p:cNvSpPr/>
                <p:nvPr/>
              </p:nvSpPr>
              <p:spPr>
                <a:xfrm>
                  <a:off x="6583680" y="2487168"/>
                  <a:ext cx="73152" cy="329184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976872" y="2496312"/>
                  <a:ext cx="77136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00B050"/>
                      </a:solidFill>
                      <a:latin typeface="Comic Sans MS" pitchFamily="66" charset="0"/>
                    </a:rPr>
                    <a:t>crystal</a:t>
                  </a:r>
                  <a:endParaRPr lang="en-US" sz="1400" dirty="0">
                    <a:solidFill>
                      <a:srgbClr val="00B050"/>
                    </a:solidFill>
                    <a:latin typeface="Comic Sans MS" pitchFamily="66" charset="0"/>
                  </a:endParaRPr>
                </a:p>
              </p:txBody>
            </p:sp>
          </p:grpSp>
        </p:grpSp>
      </p:grpSp>
      <p:grpSp>
        <p:nvGrpSpPr>
          <p:cNvPr id="158" name="Group 157"/>
          <p:cNvGrpSpPr/>
          <p:nvPr/>
        </p:nvGrpSpPr>
        <p:grpSpPr>
          <a:xfrm>
            <a:off x="6055848" y="1051561"/>
            <a:ext cx="2822824" cy="3398674"/>
            <a:chOff x="6055848" y="1051561"/>
            <a:chExt cx="2822824" cy="3398674"/>
          </a:xfrm>
        </p:grpSpPr>
        <p:sp>
          <p:nvSpPr>
            <p:cNvPr id="75" name="Oval 3"/>
            <p:cNvSpPr>
              <a:spLocks noChangeArrowheads="1"/>
            </p:cNvSpPr>
            <p:nvPr/>
          </p:nvSpPr>
          <p:spPr bwMode="auto">
            <a:xfrm>
              <a:off x="6437375" y="1051561"/>
              <a:ext cx="2432305" cy="2633472"/>
            </a:xfrm>
            <a:prstGeom prst="ellips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6055848" y="3803904"/>
              <a:ext cx="28228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B050"/>
                  </a:solidFill>
                </a:rPr>
                <a:t>Detection of HFS via</a:t>
              </a:r>
            </a:p>
            <a:p>
              <a:pPr algn="ctr"/>
              <a:r>
                <a:rPr lang="en-US" dirty="0" smtClean="0">
                  <a:solidFill>
                    <a:srgbClr val="00B050"/>
                  </a:solidFill>
                </a:rPr>
                <a:t>asymmetric nuclear </a:t>
              </a:r>
              <a:r>
                <a:rPr lang="en-US" dirty="0" smtClean="0">
                  <a:solidFill>
                    <a:srgbClr val="00B050"/>
                  </a:solidFill>
                  <a:latin typeface="Symbol" pitchFamily="18" charset="2"/>
                </a:rPr>
                <a:t>b</a:t>
              </a:r>
              <a:r>
                <a:rPr lang="en-US" dirty="0" smtClean="0">
                  <a:solidFill>
                    <a:srgbClr val="00B050"/>
                  </a:solidFill>
                </a:rPr>
                <a:t>-decay</a:t>
              </a:r>
              <a:endParaRPr lang="en-US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4841635" y="4754880"/>
            <a:ext cx="4302365" cy="2103120"/>
            <a:chOff x="4468255" y="4754880"/>
            <a:chExt cx="4302365" cy="2103120"/>
          </a:xfrm>
        </p:grpSpPr>
        <p:grpSp>
          <p:nvGrpSpPr>
            <p:cNvPr id="155" name="Group 154"/>
            <p:cNvGrpSpPr/>
            <p:nvPr/>
          </p:nvGrpSpPr>
          <p:grpSpPr>
            <a:xfrm>
              <a:off x="4468255" y="4782312"/>
              <a:ext cx="4302365" cy="2075688"/>
              <a:chOff x="4440823" y="4782312"/>
              <a:chExt cx="4302365" cy="2075688"/>
            </a:xfrm>
          </p:grpSpPr>
          <p:pic>
            <p:nvPicPr>
              <p:cNvPr id="150" name="Picture 43"/>
              <p:cNvPicPr>
                <a:picLocks noChangeAspect="1" noChangeArrowheads="1"/>
              </p:cNvPicPr>
              <p:nvPr/>
            </p:nvPicPr>
            <p:blipFill>
              <a:blip r:embed="rId3"/>
              <a:srcRect l="11897" t="42094" r="4442"/>
              <a:stretch>
                <a:fillRect/>
              </a:stretch>
            </p:blipFill>
            <p:spPr bwMode="auto">
              <a:xfrm>
                <a:off x="4610100" y="4782312"/>
                <a:ext cx="4133088" cy="2075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3" name="TextBox 152"/>
              <p:cNvSpPr txBox="1"/>
              <p:nvPr/>
            </p:nvSpPr>
            <p:spPr>
              <a:xfrm rot="16200000">
                <a:off x="3860536" y="5364629"/>
                <a:ext cx="14991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(N</a:t>
                </a:r>
                <a:r>
                  <a:rPr lang="en-US" sz="1600" baseline="-25000" dirty="0" smtClean="0"/>
                  <a:t>u</a:t>
                </a:r>
                <a:r>
                  <a:rPr lang="en-US" sz="1600" dirty="0" smtClean="0"/>
                  <a:t>-</a:t>
                </a:r>
                <a:r>
                  <a:rPr lang="en-US" sz="1600" dirty="0" err="1" smtClean="0"/>
                  <a:t>N</a:t>
                </a:r>
                <a:r>
                  <a:rPr lang="en-US" sz="1600" baseline="-25000" dirty="0" err="1" smtClean="0"/>
                  <a:t>d</a:t>
                </a:r>
                <a:r>
                  <a:rPr lang="en-US" sz="1600" dirty="0" smtClean="0"/>
                  <a:t>)/(</a:t>
                </a:r>
                <a:r>
                  <a:rPr lang="en-US" sz="1600" dirty="0" err="1" smtClean="0"/>
                  <a:t>N</a:t>
                </a:r>
                <a:r>
                  <a:rPr lang="en-US" sz="1600" baseline="-25000" dirty="0" err="1" smtClean="0"/>
                  <a:t>u</a:t>
                </a:r>
                <a:r>
                  <a:rPr lang="en-US" sz="1600" dirty="0" err="1" smtClean="0"/>
                  <a:t>+N</a:t>
                </a:r>
                <a:r>
                  <a:rPr lang="en-US" sz="1600" baseline="-25000" dirty="0" err="1" smtClean="0"/>
                  <a:t>d</a:t>
                </a:r>
                <a:r>
                  <a:rPr lang="en-US" sz="1600" dirty="0" smtClean="0"/>
                  <a:t>)</a:t>
                </a:r>
                <a:endParaRPr lang="en-US" sz="1600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5826068" y="6400574"/>
                <a:ext cx="2018758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err="1" smtClean="0"/>
                  <a:t>Dopple</a:t>
                </a:r>
                <a:r>
                  <a:rPr lang="en-US" sz="1600" dirty="0" smtClean="0"/>
                  <a:t> tuning voltage</a:t>
                </a:r>
                <a:endParaRPr lang="en-US" sz="1600" dirty="0"/>
              </a:p>
            </p:txBody>
          </p:sp>
        </p:grpSp>
        <p:sp>
          <p:nvSpPr>
            <p:cNvPr id="156" name="TextBox 155"/>
            <p:cNvSpPr txBox="1"/>
            <p:nvPr/>
          </p:nvSpPr>
          <p:spPr>
            <a:xfrm>
              <a:off x="5010912" y="4754880"/>
              <a:ext cx="80021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aseline="30000" dirty="0" smtClean="0"/>
                <a:t>31</a:t>
              </a:r>
              <a:r>
                <a:rPr lang="en-US" sz="2400" dirty="0" smtClean="0"/>
                <a:t>Mg</a:t>
              </a:r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304800" y="609600"/>
            <a:ext cx="8229600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</a:rPr>
              <a:t>(3) </a:t>
            </a:r>
            <a:r>
              <a:rPr lang="en-US" b="1" dirty="0" smtClean="0">
                <a:latin typeface="Symbol" pitchFamily="18" charset="2"/>
              </a:rPr>
              <a:t>b</a:t>
            </a:r>
            <a:r>
              <a:rPr lang="en-US" b="1" dirty="0" smtClean="0">
                <a:latin typeface="Arial" pitchFamily="34" charset="0"/>
              </a:rPr>
              <a:t>-nuclear magnetic resonance on polarized nuclei</a:t>
            </a:r>
            <a:endParaRPr lang="en-US" b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28640" y="152400"/>
            <a:ext cx="7686720" cy="36933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</a:rPr>
              <a:t>The COLLAPS beam line …	… and its experimental techniques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  <p:grpSp>
        <p:nvGrpSpPr>
          <p:cNvPr id="157" name="Group 25"/>
          <p:cNvGrpSpPr/>
          <p:nvPr/>
        </p:nvGrpSpPr>
        <p:grpSpPr>
          <a:xfrm>
            <a:off x="0" y="1049338"/>
            <a:ext cx="7502526" cy="2495550"/>
            <a:chOff x="990600" y="2186780"/>
            <a:chExt cx="7502526" cy="2495550"/>
          </a:xfrm>
        </p:grpSpPr>
        <p:grpSp>
          <p:nvGrpSpPr>
            <p:cNvPr id="167" name="Group 29"/>
            <p:cNvGrpSpPr>
              <a:grpSpLocks/>
            </p:cNvGrpSpPr>
            <p:nvPr/>
          </p:nvGrpSpPr>
          <p:grpSpPr bwMode="auto">
            <a:xfrm>
              <a:off x="990600" y="2186780"/>
              <a:ext cx="7502526" cy="2495550"/>
              <a:chOff x="0" y="2755"/>
              <a:chExt cx="4726" cy="1572"/>
            </a:xfrm>
          </p:grpSpPr>
          <p:grpSp>
            <p:nvGrpSpPr>
              <p:cNvPr id="169" name="Group 13"/>
              <p:cNvGrpSpPr>
                <a:grpSpLocks/>
              </p:cNvGrpSpPr>
              <p:nvPr/>
            </p:nvGrpSpPr>
            <p:grpSpPr bwMode="auto">
              <a:xfrm>
                <a:off x="0" y="2755"/>
                <a:ext cx="4726" cy="1572"/>
                <a:chOff x="0" y="1840"/>
                <a:chExt cx="5620" cy="2025"/>
              </a:xfrm>
            </p:grpSpPr>
            <p:pic>
              <p:nvPicPr>
                <p:cNvPr id="171" name="Picture 6" descr="setup+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-4473" r="-2181" b="-498"/>
                <a:stretch>
                  <a:fillRect/>
                </a:stretch>
              </p:blipFill>
              <p:spPr bwMode="auto">
                <a:xfrm>
                  <a:off x="324" y="1840"/>
                  <a:ext cx="5296" cy="20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69" y="3402"/>
                  <a:ext cx="946" cy="2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n-US" sz="1600">
                      <a:solidFill>
                        <a:schemeClr val="accent2"/>
                      </a:solidFill>
                      <a:latin typeface="Comic Sans MS" pitchFamily="66" charset="0"/>
                    </a:rPr>
                    <a:t>Laser beam</a:t>
                  </a:r>
                  <a:endParaRPr lang="en-GB" sz="1600">
                    <a:solidFill>
                      <a:schemeClr val="accent2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73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0" y="2225"/>
                  <a:ext cx="796" cy="2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en-US" sz="1600">
                      <a:latin typeface="Comic Sans MS" pitchFamily="66" charset="0"/>
                    </a:rPr>
                    <a:t>Ion beam</a:t>
                  </a:r>
                  <a:endParaRPr lang="en-GB" sz="16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70" name="Text Box 28"/>
              <p:cNvSpPr txBox="1">
                <a:spLocks noChangeArrowheads="1"/>
              </p:cNvSpPr>
              <p:nvPr/>
            </p:nvSpPr>
            <p:spPr bwMode="auto">
              <a:xfrm>
                <a:off x="2132" y="2853"/>
                <a:ext cx="95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400">
                    <a:latin typeface="Comic Sans MS" pitchFamily="66" charset="0"/>
                  </a:rPr>
                  <a:t>Photon counters</a:t>
                </a:r>
                <a:endParaRPr lang="en-GB" sz="1400">
                  <a:latin typeface="Comic Sans MS" pitchFamily="66" charset="0"/>
                </a:endParaRPr>
              </a:p>
            </p:txBody>
          </p:sp>
        </p:grpSp>
        <p:sp>
          <p:nvSpPr>
            <p:cNvPr id="168" name="TextBox 167"/>
            <p:cNvSpPr txBox="1"/>
            <p:nvPr/>
          </p:nvSpPr>
          <p:spPr>
            <a:xfrm>
              <a:off x="3200400" y="3886200"/>
              <a:ext cx="15712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2"/>
                  </a:solidFill>
                  <a:latin typeface="Comic Sans MS" pitchFamily="66" charset="0"/>
                </a:rPr>
                <a:t>Doppler tuning</a:t>
              </a:r>
              <a:endParaRPr lang="en-US" sz="1600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58" name="Group 146"/>
          <p:cNvGrpSpPr/>
          <p:nvPr/>
        </p:nvGrpSpPr>
        <p:grpSpPr>
          <a:xfrm>
            <a:off x="5533960" y="1300898"/>
            <a:ext cx="3076640" cy="2075617"/>
            <a:chOff x="6067360" y="1623159"/>
            <a:chExt cx="3076640" cy="2075617"/>
          </a:xfrm>
        </p:grpSpPr>
        <p:sp>
          <p:nvSpPr>
            <p:cNvPr id="159" name="Rectangle 158"/>
            <p:cNvSpPr/>
            <p:nvPr/>
          </p:nvSpPr>
          <p:spPr>
            <a:xfrm>
              <a:off x="7744258" y="1829998"/>
              <a:ext cx="137890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  <a:latin typeface="Symbol" pitchFamily="18" charset="2"/>
                </a:rPr>
                <a:t>b</a:t>
              </a:r>
              <a:r>
                <a:rPr lang="en-US" sz="1400" dirty="0" smtClean="0">
                  <a:solidFill>
                    <a:schemeClr val="tx2"/>
                  </a:solidFill>
                  <a:latin typeface="Comic Sans MS" pitchFamily="66" charset="0"/>
                </a:rPr>
                <a:t>-</a:t>
              </a:r>
              <a:r>
                <a:rPr lang="en-US" sz="1400" dirty="0" err="1" smtClean="0">
                  <a:solidFill>
                    <a:schemeClr val="tx2"/>
                  </a:solidFill>
                  <a:latin typeface="Comic Sans MS" pitchFamily="66" charset="0"/>
                </a:rPr>
                <a:t>scintillators</a:t>
              </a:r>
              <a:endParaRPr lang="en-US" sz="1400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7765096" y="3107110"/>
              <a:ext cx="137890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chemeClr val="tx2"/>
                  </a:solidFill>
                  <a:latin typeface="Symbol" pitchFamily="18" charset="2"/>
                </a:rPr>
                <a:t>b</a:t>
              </a:r>
              <a:r>
                <a:rPr lang="en-US" sz="1400" dirty="0" smtClean="0">
                  <a:solidFill>
                    <a:schemeClr val="tx2"/>
                  </a:solidFill>
                  <a:latin typeface="Comic Sans MS" pitchFamily="66" charset="0"/>
                </a:rPr>
                <a:t>-</a:t>
              </a:r>
              <a:r>
                <a:rPr lang="en-US" sz="1400" dirty="0" err="1" smtClean="0">
                  <a:solidFill>
                    <a:schemeClr val="tx2"/>
                  </a:solidFill>
                  <a:latin typeface="Comic Sans MS" pitchFamily="66" charset="0"/>
                </a:rPr>
                <a:t>scintillators</a:t>
              </a:r>
              <a:endParaRPr lang="en-US" sz="1400" dirty="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6070408" y="3390999"/>
              <a:ext cx="10462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+mj-lt"/>
                </a:rPr>
                <a:t>Magnet coil</a:t>
              </a:r>
              <a:endParaRPr lang="en-US" sz="14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6067360" y="1623159"/>
              <a:ext cx="10462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+mj-lt"/>
                </a:rPr>
                <a:t>Magnet coil</a:t>
              </a:r>
              <a:endParaRPr lang="en-US" sz="1400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163" name="Group 145"/>
            <p:cNvGrpSpPr/>
            <p:nvPr/>
          </p:nvGrpSpPr>
          <p:grpSpPr>
            <a:xfrm>
              <a:off x="6583680" y="2487168"/>
              <a:ext cx="1897130" cy="329184"/>
              <a:chOff x="6583680" y="2487168"/>
              <a:chExt cx="1897130" cy="329184"/>
            </a:xfrm>
          </p:grpSpPr>
          <p:sp>
            <p:nvSpPr>
              <p:cNvPr id="165" name="Rectangle 164"/>
              <p:cNvSpPr/>
              <p:nvPr/>
            </p:nvSpPr>
            <p:spPr>
              <a:xfrm>
                <a:off x="6583680" y="2487168"/>
                <a:ext cx="73152" cy="329184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6976872" y="2496312"/>
                <a:ext cx="15039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B050"/>
                    </a:solidFill>
                    <a:latin typeface="Comic Sans MS" pitchFamily="66" charset="0"/>
                  </a:rPr>
                  <a:t>c</a:t>
                </a:r>
                <a:r>
                  <a:rPr lang="en-US" sz="1400" dirty="0" smtClean="0">
                    <a:solidFill>
                      <a:srgbClr val="00B050"/>
                    </a:solidFill>
                    <a:latin typeface="Comic Sans MS" pitchFamily="66" charset="0"/>
                  </a:rPr>
                  <a:t>rystal + </a:t>
                </a:r>
                <a:r>
                  <a:rPr lang="en-US" sz="1400" dirty="0" err="1" smtClean="0">
                    <a:solidFill>
                      <a:srgbClr val="00B050"/>
                    </a:solidFill>
                    <a:latin typeface="Comic Sans MS" pitchFamily="66" charset="0"/>
                  </a:rPr>
                  <a:t>rf</a:t>
                </a:r>
                <a:r>
                  <a:rPr lang="en-US" sz="1400" dirty="0" smtClean="0">
                    <a:solidFill>
                      <a:srgbClr val="00B050"/>
                    </a:solidFill>
                    <a:latin typeface="Comic Sans MS" pitchFamily="66" charset="0"/>
                  </a:rPr>
                  <a:t>-coil</a:t>
                </a:r>
                <a:endParaRPr lang="en-US" sz="1400" dirty="0">
                  <a:solidFill>
                    <a:srgbClr val="00B050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175" name="Oval 3"/>
          <p:cNvSpPr>
            <a:spLocks noChangeArrowheads="1"/>
          </p:cNvSpPr>
          <p:nvPr/>
        </p:nvSpPr>
        <p:spPr bwMode="auto">
          <a:xfrm>
            <a:off x="6437375" y="1051561"/>
            <a:ext cx="2432305" cy="2633472"/>
          </a:xfrm>
          <a:prstGeom prst="ellips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3" name="TextBox 182"/>
          <p:cNvSpPr txBox="1"/>
          <p:nvPr/>
        </p:nvSpPr>
        <p:spPr>
          <a:xfrm>
            <a:off x="4921468" y="3831336"/>
            <a:ext cx="4222532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Set tuning voltage to select polarized beam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85" name="Straight Arrow Connector 184"/>
          <p:cNvCxnSpPr/>
          <p:nvPr/>
        </p:nvCxnSpPr>
        <p:spPr>
          <a:xfrm rot="16200000" flipH="1">
            <a:off x="6986016" y="4608576"/>
            <a:ext cx="402336" cy="5486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8" name="Group 42"/>
          <p:cNvGrpSpPr>
            <a:grpSpLocks/>
          </p:cNvGrpSpPr>
          <p:nvPr/>
        </p:nvGrpSpPr>
        <p:grpSpPr bwMode="auto">
          <a:xfrm>
            <a:off x="0" y="4514152"/>
            <a:ext cx="2368295" cy="1503363"/>
            <a:chOff x="579" y="1964"/>
            <a:chExt cx="1930" cy="947"/>
          </a:xfrm>
        </p:grpSpPr>
        <p:sp>
          <p:nvSpPr>
            <p:cNvPr id="189" name="Line 20"/>
            <p:cNvSpPr>
              <a:spLocks noChangeShapeType="1"/>
            </p:cNvSpPr>
            <p:nvPr/>
          </p:nvSpPr>
          <p:spPr bwMode="auto">
            <a:xfrm>
              <a:off x="1275" y="2074"/>
              <a:ext cx="76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21"/>
            <p:cNvSpPr>
              <a:spLocks noChangeShapeType="1"/>
            </p:cNvSpPr>
            <p:nvPr/>
          </p:nvSpPr>
          <p:spPr bwMode="auto">
            <a:xfrm>
              <a:off x="1275" y="2266"/>
              <a:ext cx="76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22"/>
            <p:cNvSpPr>
              <a:spLocks noChangeShapeType="1"/>
            </p:cNvSpPr>
            <p:nvPr/>
          </p:nvSpPr>
          <p:spPr bwMode="auto">
            <a:xfrm>
              <a:off x="1275" y="2458"/>
              <a:ext cx="76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23"/>
            <p:cNvSpPr>
              <a:spLocks noChangeShapeType="1"/>
            </p:cNvSpPr>
            <p:nvPr/>
          </p:nvSpPr>
          <p:spPr bwMode="auto">
            <a:xfrm>
              <a:off x="1275" y="2650"/>
              <a:ext cx="768" cy="0"/>
            </a:xfrm>
            <a:prstGeom prst="line">
              <a:avLst/>
            </a:prstGeom>
            <a:noFill/>
            <a:ln w="28575">
              <a:solidFill>
                <a:srgbClr val="99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25"/>
            <p:cNvSpPr>
              <a:spLocks noChangeShapeType="1"/>
            </p:cNvSpPr>
            <p:nvPr/>
          </p:nvSpPr>
          <p:spPr bwMode="auto">
            <a:xfrm flipH="1">
              <a:off x="1067" y="2074"/>
              <a:ext cx="208" cy="2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26"/>
            <p:cNvSpPr>
              <a:spLocks noChangeShapeType="1"/>
            </p:cNvSpPr>
            <p:nvPr/>
          </p:nvSpPr>
          <p:spPr bwMode="auto">
            <a:xfrm flipH="1">
              <a:off x="1067" y="2258"/>
              <a:ext cx="20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27"/>
            <p:cNvSpPr>
              <a:spLocks noChangeShapeType="1"/>
            </p:cNvSpPr>
            <p:nvPr/>
          </p:nvSpPr>
          <p:spPr bwMode="auto">
            <a:xfrm flipH="1" flipV="1">
              <a:off x="1067" y="2386"/>
              <a:ext cx="208" cy="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28"/>
            <p:cNvSpPr>
              <a:spLocks noChangeShapeType="1"/>
            </p:cNvSpPr>
            <p:nvPr/>
          </p:nvSpPr>
          <p:spPr bwMode="auto">
            <a:xfrm flipH="1" flipV="1">
              <a:off x="1075" y="2386"/>
              <a:ext cx="200" cy="2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29"/>
            <p:cNvSpPr>
              <a:spLocks noChangeShapeType="1"/>
            </p:cNvSpPr>
            <p:nvPr/>
          </p:nvSpPr>
          <p:spPr bwMode="auto">
            <a:xfrm flipH="1">
              <a:off x="627" y="2362"/>
              <a:ext cx="424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Rectangle 30"/>
            <p:cNvSpPr>
              <a:spLocks noChangeArrowheads="1"/>
            </p:cNvSpPr>
            <p:nvPr/>
          </p:nvSpPr>
          <p:spPr bwMode="auto">
            <a:xfrm>
              <a:off x="579" y="2168"/>
              <a:ext cx="5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 defTabSz="762000" eaLnBrk="0" hangingPunct="0"/>
              <a:r>
                <a:rPr lang="fr-FR" sz="1800">
                  <a:solidFill>
                    <a:schemeClr val="accent2"/>
                  </a:solidFill>
                  <a:latin typeface="Comic Sans MS" pitchFamily="66" charset="0"/>
                </a:rPr>
                <a:t>I=3/2</a:t>
              </a:r>
            </a:p>
          </p:txBody>
        </p:sp>
        <p:sp>
          <p:nvSpPr>
            <p:cNvPr id="199" name="Line 32"/>
            <p:cNvSpPr>
              <a:spLocks noChangeShapeType="1"/>
            </p:cNvSpPr>
            <p:nvPr/>
          </p:nvSpPr>
          <p:spPr bwMode="auto">
            <a:xfrm>
              <a:off x="1515" y="2074"/>
              <a:ext cx="0" cy="192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33"/>
            <p:cNvSpPr>
              <a:spLocks noChangeShapeType="1"/>
            </p:cNvSpPr>
            <p:nvPr/>
          </p:nvSpPr>
          <p:spPr bwMode="auto">
            <a:xfrm>
              <a:off x="1659" y="2266"/>
              <a:ext cx="0" cy="192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34"/>
            <p:cNvSpPr>
              <a:spLocks noChangeShapeType="1"/>
            </p:cNvSpPr>
            <p:nvPr/>
          </p:nvSpPr>
          <p:spPr bwMode="auto">
            <a:xfrm>
              <a:off x="1755" y="2458"/>
              <a:ext cx="0" cy="192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Rectangle 35"/>
            <p:cNvSpPr>
              <a:spLocks noChangeArrowheads="1"/>
            </p:cNvSpPr>
            <p:nvPr/>
          </p:nvSpPr>
          <p:spPr bwMode="auto">
            <a:xfrm>
              <a:off x="1693" y="2227"/>
              <a:ext cx="4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l" defTabSz="762000" eaLnBrk="0" hangingPunct="0"/>
              <a:r>
                <a:rPr lang="fr-FR" sz="1800">
                  <a:solidFill>
                    <a:srgbClr val="FF3300"/>
                  </a:solidFill>
                  <a:sym typeface="MT Extra" pitchFamily="18" charset="2"/>
                </a:rPr>
                <a:t></a:t>
              </a:r>
              <a:r>
                <a:rPr lang="fr-FR" sz="1800" b="1">
                  <a:solidFill>
                    <a:srgbClr val="FF3300"/>
                  </a:solidFill>
                  <a:latin typeface="Symbol" pitchFamily="18" charset="2"/>
                </a:rPr>
                <a:t>w</a:t>
              </a:r>
              <a:r>
                <a:rPr lang="en-US" sz="1800" b="1" baseline="-25000">
                  <a:solidFill>
                    <a:srgbClr val="FF3300"/>
                  </a:solidFill>
                </a:rPr>
                <a:t>L</a:t>
              </a:r>
              <a:endParaRPr lang="fr-FR" sz="1800" b="1" baseline="-25000">
                <a:solidFill>
                  <a:srgbClr val="FF3300"/>
                </a:solidFill>
              </a:endParaRPr>
            </a:p>
          </p:txBody>
        </p:sp>
        <p:sp>
          <p:nvSpPr>
            <p:cNvPr id="203" name="Text Box 36"/>
            <p:cNvSpPr txBox="1">
              <a:spLocks noChangeArrowheads="1"/>
            </p:cNvSpPr>
            <p:nvPr/>
          </p:nvSpPr>
          <p:spPr bwMode="auto">
            <a:xfrm>
              <a:off x="1071" y="2719"/>
              <a:ext cx="9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990000"/>
                  </a:solidFill>
                  <a:latin typeface="Comic Sans MS" pitchFamily="66" charset="0"/>
                </a:rPr>
                <a:t>Zeeman splitting</a:t>
              </a:r>
              <a:endParaRPr lang="fr-FR" sz="1400">
                <a:solidFill>
                  <a:srgbClr val="990000"/>
                </a:solidFill>
                <a:latin typeface="Comic Sans MS" pitchFamily="66" charset="0"/>
              </a:endParaRPr>
            </a:p>
          </p:txBody>
        </p:sp>
        <p:sp>
          <p:nvSpPr>
            <p:cNvPr id="204" name="Text Box 38"/>
            <p:cNvSpPr txBox="1">
              <a:spLocks noChangeArrowheads="1"/>
            </p:cNvSpPr>
            <p:nvPr/>
          </p:nvSpPr>
          <p:spPr bwMode="auto">
            <a:xfrm>
              <a:off x="2043" y="1964"/>
              <a:ext cx="42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" pitchFamily="34" charset="0"/>
                </a:rPr>
                <a:t>m=3/2</a:t>
              </a:r>
              <a:endParaRPr lang="fr-FR" sz="1400">
                <a:latin typeface="Arial" pitchFamily="34" charset="0"/>
              </a:endParaRPr>
            </a:p>
          </p:txBody>
        </p:sp>
        <p:sp>
          <p:nvSpPr>
            <p:cNvPr id="205" name="Text Box 39"/>
            <p:cNvSpPr txBox="1">
              <a:spLocks noChangeArrowheads="1"/>
            </p:cNvSpPr>
            <p:nvPr/>
          </p:nvSpPr>
          <p:spPr bwMode="auto">
            <a:xfrm>
              <a:off x="2043" y="2156"/>
              <a:ext cx="42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" pitchFamily="34" charset="0"/>
                </a:rPr>
                <a:t>m=1/2</a:t>
              </a:r>
              <a:endParaRPr lang="fr-FR" sz="1400">
                <a:latin typeface="Arial" pitchFamily="34" charset="0"/>
              </a:endParaRPr>
            </a:p>
          </p:txBody>
        </p:sp>
        <p:sp>
          <p:nvSpPr>
            <p:cNvPr id="206" name="Text Box 40"/>
            <p:cNvSpPr txBox="1">
              <a:spLocks noChangeArrowheads="1"/>
            </p:cNvSpPr>
            <p:nvPr/>
          </p:nvSpPr>
          <p:spPr bwMode="auto">
            <a:xfrm>
              <a:off x="2043" y="2348"/>
              <a:ext cx="46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" pitchFamily="34" charset="0"/>
                </a:rPr>
                <a:t>m=-1/2</a:t>
              </a:r>
              <a:endParaRPr lang="fr-FR" sz="1400">
                <a:latin typeface="Arial" pitchFamily="34" charset="0"/>
              </a:endParaRPr>
            </a:p>
          </p:txBody>
        </p:sp>
        <p:sp>
          <p:nvSpPr>
            <p:cNvPr id="207" name="Text Box 41"/>
            <p:cNvSpPr txBox="1">
              <a:spLocks noChangeArrowheads="1"/>
            </p:cNvSpPr>
            <p:nvPr/>
          </p:nvSpPr>
          <p:spPr bwMode="auto">
            <a:xfrm>
              <a:off x="2043" y="2540"/>
              <a:ext cx="46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400">
                  <a:latin typeface="Arial" pitchFamily="34" charset="0"/>
                </a:rPr>
                <a:t>m=-3/2</a:t>
              </a:r>
              <a:endParaRPr lang="fr-FR" sz="1400">
                <a:latin typeface="Arial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82663" y="3685033"/>
            <a:ext cx="3924300" cy="2954148"/>
            <a:chOff x="841248" y="3694176"/>
            <a:chExt cx="3924300" cy="2954148"/>
          </a:xfrm>
        </p:grpSpPr>
        <p:grpSp>
          <p:nvGrpSpPr>
            <p:cNvPr id="208" name="Group 17"/>
            <p:cNvGrpSpPr>
              <a:grpSpLocks/>
            </p:cNvGrpSpPr>
            <p:nvPr/>
          </p:nvGrpSpPr>
          <p:grpSpPr bwMode="auto">
            <a:xfrm>
              <a:off x="2452561" y="4090861"/>
              <a:ext cx="2312987" cy="2557463"/>
              <a:chOff x="4303" y="1570"/>
              <a:chExt cx="1457" cy="1611"/>
            </a:xfrm>
          </p:grpSpPr>
          <p:pic>
            <p:nvPicPr>
              <p:cNvPr id="209" name="Picture 12" descr="33Mg_NMR_11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356" y="1570"/>
                <a:ext cx="1320" cy="154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accent2"/>
                </a:solidFill>
                <a:miter lim="800000"/>
                <a:headEnd/>
                <a:tailEnd/>
              </a:ln>
            </p:spPr>
          </p:pic>
          <p:sp>
            <p:nvSpPr>
              <p:cNvPr id="210" name="Rectangle 13"/>
              <p:cNvSpPr>
                <a:spLocks noChangeArrowheads="1"/>
              </p:cNvSpPr>
              <p:nvPr/>
            </p:nvSpPr>
            <p:spPr bwMode="auto">
              <a:xfrm rot="16200000">
                <a:off x="3963" y="2058"/>
                <a:ext cx="854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200" b="1" dirty="0">
                    <a:latin typeface="Symbol" pitchFamily="18" charset="2"/>
                  </a:rPr>
                  <a:t>b</a:t>
                </a:r>
                <a:r>
                  <a:rPr lang="en-US" sz="1200" b="1" dirty="0">
                    <a:latin typeface="Arial" pitchFamily="34" charset="0"/>
                  </a:rPr>
                  <a:t>-asymmetry(%)</a:t>
                </a:r>
                <a:endParaRPr lang="en-GB" sz="1200" b="1" dirty="0">
                  <a:latin typeface="Arial" pitchFamily="34" charset="0"/>
                </a:endParaRPr>
              </a:p>
            </p:txBody>
          </p:sp>
          <p:sp>
            <p:nvSpPr>
              <p:cNvPr id="211" name="Rectangle 14"/>
              <p:cNvSpPr>
                <a:spLocks noChangeArrowheads="1"/>
              </p:cNvSpPr>
              <p:nvPr/>
            </p:nvSpPr>
            <p:spPr bwMode="auto">
              <a:xfrm>
                <a:off x="4765" y="3008"/>
                <a:ext cx="995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200" b="1">
                    <a:latin typeface="Arial" pitchFamily="34" charset="0"/>
                  </a:rPr>
                  <a:t>RF-frequency (kHz)</a:t>
                </a:r>
                <a:endParaRPr lang="en-GB" sz="1200" b="1">
                  <a:latin typeface="Arial" pitchFamily="34" charset="0"/>
                </a:endParaRPr>
              </a:p>
            </p:txBody>
          </p:sp>
          <p:sp>
            <p:nvSpPr>
              <p:cNvPr id="212" name="Text Box 15"/>
              <p:cNvSpPr txBox="1">
                <a:spLocks noChangeArrowheads="1"/>
              </p:cNvSpPr>
              <p:nvPr/>
            </p:nvSpPr>
            <p:spPr bwMode="auto">
              <a:xfrm>
                <a:off x="4838" y="1582"/>
                <a:ext cx="755" cy="2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600" baseline="30000" dirty="0">
                    <a:latin typeface="Arial" pitchFamily="34" charset="0"/>
                  </a:rPr>
                  <a:t>33</a:t>
                </a:r>
                <a:r>
                  <a:rPr lang="en-US" sz="1600" dirty="0">
                    <a:latin typeface="Arial" pitchFamily="34" charset="0"/>
                  </a:rPr>
                  <a:t>Mg, NMR</a:t>
                </a:r>
                <a:endParaRPr lang="en-GB" sz="1600" dirty="0">
                  <a:latin typeface="Arial" pitchFamily="34" charset="0"/>
                </a:endParaRPr>
              </a:p>
            </p:txBody>
          </p:sp>
        </p:grpSp>
        <p:sp>
          <p:nvSpPr>
            <p:cNvPr id="213" name="TextBox 212"/>
            <p:cNvSpPr txBox="1"/>
            <p:nvPr/>
          </p:nvSpPr>
          <p:spPr>
            <a:xfrm>
              <a:off x="841248" y="3694176"/>
              <a:ext cx="3268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Scan the </a:t>
              </a:r>
              <a:r>
                <a:rPr lang="en-US" dirty="0" err="1" smtClean="0"/>
                <a:t>rf</a:t>
              </a:r>
              <a:r>
                <a:rPr lang="en-US" dirty="0" smtClean="0"/>
                <a:t>-frequency </a:t>
              </a:r>
              <a:r>
                <a:rPr lang="en-US" dirty="0" smtClean="0">
                  <a:sym typeface="Wingdings" pitchFamily="2" charset="2"/>
                </a:rPr>
                <a:t> g-factor</a:t>
              </a:r>
              <a:endParaRPr lang="en-US" dirty="0"/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5642864" y="4282694"/>
            <a:ext cx="3327400" cy="2575306"/>
            <a:chOff x="5816600" y="4044950"/>
            <a:chExt cx="3327400" cy="2575306"/>
          </a:xfrm>
        </p:grpSpPr>
        <p:grpSp>
          <p:nvGrpSpPr>
            <p:cNvPr id="217" name="Group 37"/>
            <p:cNvGrpSpPr>
              <a:grpSpLocks/>
            </p:cNvGrpSpPr>
            <p:nvPr/>
          </p:nvGrpSpPr>
          <p:grpSpPr bwMode="auto">
            <a:xfrm>
              <a:off x="5826125" y="4044950"/>
              <a:ext cx="3317875" cy="2417763"/>
              <a:chOff x="3670" y="1836"/>
              <a:chExt cx="2090" cy="1523"/>
            </a:xfrm>
          </p:grpSpPr>
          <p:grpSp>
            <p:nvGrpSpPr>
              <p:cNvPr id="221" name="Group 26"/>
              <p:cNvGrpSpPr>
                <a:grpSpLocks/>
              </p:cNvGrpSpPr>
              <p:nvPr/>
            </p:nvGrpSpPr>
            <p:grpSpPr bwMode="auto">
              <a:xfrm>
                <a:off x="3670" y="1836"/>
                <a:ext cx="2090" cy="1523"/>
                <a:chOff x="699" y="2182"/>
                <a:chExt cx="2372" cy="2138"/>
              </a:xfrm>
            </p:grpSpPr>
            <p:pic>
              <p:nvPicPr>
                <p:cNvPr id="223" name="Picture 24" descr="33Mg_HFS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30585"/>
                <a:stretch>
                  <a:fillRect/>
                </a:stretch>
              </p:blipFill>
              <p:spPr bwMode="auto">
                <a:xfrm>
                  <a:off x="699" y="2182"/>
                  <a:ext cx="2372" cy="2138"/>
                </a:xfrm>
                <a:prstGeom prst="rect">
                  <a:avLst/>
                </a:prstGeom>
                <a:solidFill>
                  <a:schemeClr val="bg1"/>
                </a:solidFill>
              </p:spPr>
            </p:pic>
            <p:sp>
              <p:nvSpPr>
                <p:cNvPr id="224" name="Line 25"/>
                <p:cNvSpPr>
                  <a:spLocks noChangeShapeType="1"/>
                </p:cNvSpPr>
                <p:nvPr/>
              </p:nvSpPr>
              <p:spPr bwMode="auto">
                <a:xfrm>
                  <a:off x="810" y="2184"/>
                  <a:ext cx="21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22" name="Rectangle 29"/>
              <p:cNvSpPr>
                <a:spLocks noChangeArrowheads="1"/>
              </p:cNvSpPr>
              <p:nvPr/>
            </p:nvSpPr>
            <p:spPr bwMode="auto">
              <a:xfrm rot="-5400000">
                <a:off x="3478" y="2191"/>
                <a:ext cx="854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US" sz="1200" b="1">
                    <a:solidFill>
                      <a:srgbClr val="336699"/>
                    </a:solidFill>
                    <a:latin typeface="Symbol" pitchFamily="18" charset="2"/>
                  </a:rPr>
                  <a:t>b</a:t>
                </a:r>
                <a:r>
                  <a:rPr lang="en-US" sz="1200" b="1">
                    <a:solidFill>
                      <a:srgbClr val="336699"/>
                    </a:solidFill>
                    <a:latin typeface="Arial" pitchFamily="34" charset="0"/>
                  </a:rPr>
                  <a:t>-asymmetry(%)</a:t>
                </a:r>
                <a:endParaRPr lang="en-GB" sz="1200" b="1">
                  <a:solidFill>
                    <a:srgbClr val="336699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18" name="Rectangle 28"/>
            <p:cNvSpPr>
              <a:spLocks noChangeArrowheads="1"/>
            </p:cNvSpPr>
            <p:nvPr/>
          </p:nvSpPr>
          <p:spPr bwMode="auto">
            <a:xfrm>
              <a:off x="6181725" y="6326188"/>
              <a:ext cx="2800350" cy="2762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200" b="1" dirty="0">
                  <a:solidFill>
                    <a:srgbClr val="336699"/>
                  </a:solidFill>
                  <a:latin typeface="Arial" pitchFamily="34" charset="0"/>
                </a:rPr>
                <a:t>Relative laser frequency (MHz)</a:t>
              </a:r>
              <a:endParaRPr lang="en-GB" sz="1200" b="1" dirty="0">
                <a:solidFill>
                  <a:srgbClr val="336699"/>
                </a:solidFill>
                <a:latin typeface="Arial" pitchFamily="34" charset="0"/>
              </a:endParaRPr>
            </a:p>
          </p:txBody>
        </p:sp>
        <p:sp>
          <p:nvSpPr>
            <p:cNvPr id="219" name="Text Box 46"/>
            <p:cNvSpPr txBox="1">
              <a:spLocks noChangeArrowheads="1"/>
            </p:cNvSpPr>
            <p:nvPr/>
          </p:nvSpPr>
          <p:spPr bwMode="auto">
            <a:xfrm>
              <a:off x="7375525" y="5749925"/>
              <a:ext cx="114141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1600" baseline="30000">
                  <a:latin typeface="Arial" pitchFamily="34" charset="0"/>
                </a:rPr>
                <a:t>33</a:t>
              </a:r>
              <a:r>
                <a:rPr lang="en-US" sz="1600">
                  <a:latin typeface="Arial" pitchFamily="34" charset="0"/>
                </a:rPr>
                <a:t>Mg, HFS</a:t>
              </a:r>
              <a:endParaRPr lang="en-GB" sz="1600">
                <a:latin typeface="Arial" pitchFamily="34" charset="0"/>
              </a:endParaRPr>
            </a:p>
          </p:txBody>
        </p:sp>
        <p:sp>
          <p:nvSpPr>
            <p:cNvPr id="220" name="Rectangle 47"/>
            <p:cNvSpPr>
              <a:spLocks noChangeArrowheads="1"/>
            </p:cNvSpPr>
            <p:nvPr/>
          </p:nvSpPr>
          <p:spPr bwMode="auto">
            <a:xfrm>
              <a:off x="5816600" y="4051300"/>
              <a:ext cx="3327400" cy="2568956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27" name="Straight Arrow Connector 226"/>
          <p:cNvCxnSpPr/>
          <p:nvPr/>
        </p:nvCxnSpPr>
        <p:spPr>
          <a:xfrm>
            <a:off x="7845552" y="4133088"/>
            <a:ext cx="420624" cy="3200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1335" y="2645664"/>
            <a:ext cx="7231340" cy="5232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 selection of results from previous experiments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42900" y="118872"/>
            <a:ext cx="8534400" cy="1415772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IS427: 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Nuclear moments and charge radii of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magnesium isotopes 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from N=8 up to N=20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endParaRPr lang="en-US" sz="14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Collaboration: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Leuven (spokesperson), Mainz, CERN, Heidelberg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Proposal submitted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in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2003, addendum in 2006.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Status report: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May 2008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Beam times:   2004, 2005, 2006, 2007.  Final beam time: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september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2009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50" name="Group 349"/>
          <p:cNvGrpSpPr/>
          <p:nvPr/>
        </p:nvGrpSpPr>
        <p:grpSpPr>
          <a:xfrm>
            <a:off x="670084" y="1660776"/>
            <a:ext cx="7802119" cy="1227740"/>
            <a:chOff x="670084" y="1660776"/>
            <a:chExt cx="7802119" cy="1227740"/>
          </a:xfrm>
        </p:grpSpPr>
        <p:graphicFrame>
          <p:nvGraphicFramePr>
            <p:cNvPr id="306" name="Object 9"/>
            <p:cNvGraphicFramePr>
              <a:graphicFrameLocks noChangeAspect="1"/>
            </p:cNvGraphicFramePr>
            <p:nvPr/>
          </p:nvGraphicFramePr>
          <p:xfrm>
            <a:off x="973325" y="1755539"/>
            <a:ext cx="7077536" cy="804781"/>
          </p:xfrm>
          <a:graphic>
            <a:graphicData uri="http://schemas.openxmlformats.org/presentationml/2006/ole">
              <p:oleObj spid="_x0000_s1025" name="Bitmap Image" r:id="rId3" imgW="6190476" imgH="1380952" progId="PBrush">
                <p:embed/>
              </p:oleObj>
            </a:graphicData>
          </a:graphic>
        </p:graphicFrame>
        <p:grpSp>
          <p:nvGrpSpPr>
            <p:cNvPr id="349" name="Group 348"/>
            <p:cNvGrpSpPr/>
            <p:nvPr/>
          </p:nvGrpSpPr>
          <p:grpSpPr>
            <a:xfrm>
              <a:off x="2170055" y="1926949"/>
              <a:ext cx="5058054" cy="852827"/>
              <a:chOff x="2170055" y="1926949"/>
              <a:chExt cx="5058054" cy="1538507"/>
            </a:xfrm>
          </p:grpSpPr>
          <p:sp>
            <p:nvSpPr>
              <p:cNvPr id="308" name="Line 11"/>
              <p:cNvSpPr>
                <a:spLocks noChangeShapeType="1"/>
              </p:cNvSpPr>
              <p:nvPr/>
            </p:nvSpPr>
            <p:spPr bwMode="auto">
              <a:xfrm>
                <a:off x="2170055" y="1926949"/>
                <a:ext cx="0" cy="15385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" name="Line 12"/>
              <p:cNvSpPr>
                <a:spLocks noChangeShapeType="1"/>
              </p:cNvSpPr>
              <p:nvPr/>
            </p:nvSpPr>
            <p:spPr bwMode="auto">
              <a:xfrm>
                <a:off x="2528451" y="1926949"/>
                <a:ext cx="0" cy="15385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" name="Line 13"/>
              <p:cNvSpPr>
                <a:spLocks noChangeShapeType="1"/>
              </p:cNvSpPr>
              <p:nvPr/>
            </p:nvSpPr>
            <p:spPr bwMode="auto">
              <a:xfrm>
                <a:off x="6841665" y="1926949"/>
                <a:ext cx="0" cy="15385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" name="Line 14"/>
              <p:cNvSpPr>
                <a:spLocks noChangeShapeType="1"/>
              </p:cNvSpPr>
              <p:nvPr/>
            </p:nvSpPr>
            <p:spPr bwMode="auto">
              <a:xfrm>
                <a:off x="7228109" y="1926949"/>
                <a:ext cx="0" cy="15385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4" name="Text Box 15"/>
            <p:cNvSpPr txBox="1">
              <a:spLocks noChangeArrowheads="1"/>
            </p:cNvSpPr>
            <p:nvPr/>
          </p:nvSpPr>
          <p:spPr bwMode="auto">
            <a:xfrm>
              <a:off x="2190312" y="2487166"/>
              <a:ext cx="341255" cy="40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latin typeface="Arial" pitchFamily="34" charset="0"/>
                </a:rPr>
                <a:t>8</a:t>
              </a:r>
              <a:endParaRPr lang="en-GB">
                <a:latin typeface="Arial" pitchFamily="34" charset="0"/>
              </a:endParaRPr>
            </a:p>
          </p:txBody>
        </p:sp>
        <p:sp>
          <p:nvSpPr>
            <p:cNvPr id="305" name="Text Box 16"/>
            <p:cNvSpPr txBox="1">
              <a:spLocks noChangeArrowheads="1"/>
            </p:cNvSpPr>
            <p:nvPr/>
          </p:nvSpPr>
          <p:spPr bwMode="auto">
            <a:xfrm>
              <a:off x="6833874" y="2485773"/>
              <a:ext cx="504870" cy="40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20</a:t>
              </a:r>
              <a:endParaRPr lang="en-GB" dirty="0">
                <a:latin typeface="Arial" pitchFamily="34" charset="0"/>
              </a:endParaRPr>
            </a:p>
          </p:txBody>
        </p:sp>
        <p:sp>
          <p:nvSpPr>
            <p:cNvPr id="300" name="Text Box 18"/>
            <p:cNvSpPr txBox="1">
              <a:spLocks noChangeArrowheads="1"/>
            </p:cNvSpPr>
            <p:nvPr/>
          </p:nvSpPr>
          <p:spPr bwMode="auto">
            <a:xfrm>
              <a:off x="7968891" y="2439784"/>
              <a:ext cx="503312" cy="40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latin typeface="Arial" pitchFamily="34" charset="0"/>
                </a:rPr>
                <a:t>11</a:t>
              </a:r>
              <a:endParaRPr lang="en-GB">
                <a:latin typeface="Arial" pitchFamily="34" charset="0"/>
              </a:endParaRPr>
            </a:p>
          </p:txBody>
        </p:sp>
        <p:sp>
          <p:nvSpPr>
            <p:cNvPr id="301" name="Text Box 19"/>
            <p:cNvSpPr txBox="1">
              <a:spLocks noChangeArrowheads="1"/>
            </p:cNvSpPr>
            <p:nvPr/>
          </p:nvSpPr>
          <p:spPr bwMode="auto">
            <a:xfrm>
              <a:off x="7968891" y="2098358"/>
              <a:ext cx="503312" cy="40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latin typeface="Arial" pitchFamily="34" charset="0"/>
                </a:rPr>
                <a:t>12</a:t>
              </a:r>
              <a:endParaRPr lang="en-GB">
                <a:latin typeface="Arial" pitchFamily="34" charset="0"/>
              </a:endParaRPr>
            </a:p>
          </p:txBody>
        </p:sp>
        <p:sp>
          <p:nvSpPr>
            <p:cNvPr id="302" name="Text Box 20"/>
            <p:cNvSpPr txBox="1">
              <a:spLocks noChangeArrowheads="1"/>
            </p:cNvSpPr>
            <p:nvPr/>
          </p:nvSpPr>
          <p:spPr bwMode="auto">
            <a:xfrm>
              <a:off x="7968891" y="1744390"/>
              <a:ext cx="503312" cy="40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latin typeface="Arial" pitchFamily="34" charset="0"/>
                </a:rPr>
                <a:t>13</a:t>
              </a:r>
              <a:endParaRPr lang="en-GB">
                <a:latin typeface="Arial" pitchFamily="34" charset="0"/>
              </a:endParaRPr>
            </a:p>
          </p:txBody>
        </p:sp>
        <p:grpSp>
          <p:nvGrpSpPr>
            <p:cNvPr id="292" name="Group 21"/>
            <p:cNvGrpSpPr>
              <a:grpSpLocks/>
            </p:cNvGrpSpPr>
            <p:nvPr/>
          </p:nvGrpSpPr>
          <p:grpSpPr bwMode="auto">
            <a:xfrm>
              <a:off x="670084" y="1660776"/>
              <a:ext cx="1071843" cy="721872"/>
              <a:chOff x="245" y="520"/>
              <a:chExt cx="702" cy="518"/>
            </a:xfrm>
          </p:grpSpPr>
          <p:graphicFrame>
            <p:nvGraphicFramePr>
              <p:cNvPr id="293" name="Object 22"/>
              <p:cNvGraphicFramePr>
                <a:graphicFrameLocks noChangeAspect="1"/>
              </p:cNvGraphicFramePr>
              <p:nvPr/>
            </p:nvGraphicFramePr>
            <p:xfrm>
              <a:off x="245" y="520"/>
              <a:ext cx="516" cy="156"/>
            </p:xfrm>
            <a:graphic>
              <a:graphicData uri="http://schemas.openxmlformats.org/presentationml/2006/ole">
                <p:oleObj spid="_x0000_s1026" name="Bitmap Image" r:id="rId4" imgW="819048" imgH="247685" progId="PBrush">
                  <p:embed/>
                </p:oleObj>
              </a:graphicData>
            </a:graphic>
          </p:graphicFrame>
          <p:graphicFrame>
            <p:nvGraphicFramePr>
              <p:cNvPr id="294" name="Object 23"/>
              <p:cNvGraphicFramePr>
                <a:graphicFrameLocks noChangeAspect="1"/>
              </p:cNvGraphicFramePr>
              <p:nvPr/>
            </p:nvGraphicFramePr>
            <p:xfrm>
              <a:off x="249" y="664"/>
              <a:ext cx="594" cy="144"/>
            </p:xfrm>
            <a:graphic>
              <a:graphicData uri="http://schemas.openxmlformats.org/presentationml/2006/ole">
                <p:oleObj spid="_x0000_s1027" name="Bitmap Image" r:id="rId5" imgW="942857" imgH="228571" progId="PBrush">
                  <p:embed/>
                </p:oleObj>
              </a:graphicData>
            </a:graphic>
          </p:graphicFrame>
          <p:graphicFrame>
            <p:nvGraphicFramePr>
              <p:cNvPr id="295" name="Object 24"/>
              <p:cNvGraphicFramePr>
                <a:graphicFrameLocks noChangeAspect="1"/>
              </p:cNvGraphicFramePr>
              <p:nvPr/>
            </p:nvGraphicFramePr>
            <p:xfrm>
              <a:off x="245" y="793"/>
              <a:ext cx="528" cy="126"/>
            </p:xfrm>
            <a:graphic>
              <a:graphicData uri="http://schemas.openxmlformats.org/presentationml/2006/ole">
                <p:oleObj spid="_x0000_s1028" name="Bitmap Image" r:id="rId6" imgW="838095" imgH="200159" progId="PBrush">
                  <p:embed/>
                </p:oleObj>
              </a:graphicData>
            </a:graphic>
          </p:graphicFrame>
          <p:graphicFrame>
            <p:nvGraphicFramePr>
              <p:cNvPr id="296" name="Object 25"/>
              <p:cNvGraphicFramePr>
                <a:graphicFrameLocks noChangeAspect="1"/>
              </p:cNvGraphicFramePr>
              <p:nvPr/>
            </p:nvGraphicFramePr>
            <p:xfrm>
              <a:off x="245" y="912"/>
              <a:ext cx="702" cy="126"/>
            </p:xfrm>
            <a:graphic>
              <a:graphicData uri="http://schemas.openxmlformats.org/presentationml/2006/ole">
                <p:oleObj spid="_x0000_s1029" name="Bitmap Image" r:id="rId7" imgW="1114581" imgH="200159" progId="PBrush">
                  <p:embed/>
                </p:oleObj>
              </a:graphicData>
            </a:graphic>
          </p:graphicFrame>
        </p:grpSp>
      </p:grpSp>
      <p:grpSp>
        <p:nvGrpSpPr>
          <p:cNvPr id="351" name="Group 350"/>
          <p:cNvGrpSpPr/>
          <p:nvPr/>
        </p:nvGrpSpPr>
        <p:grpSpPr>
          <a:xfrm>
            <a:off x="6333744" y="2008632"/>
            <a:ext cx="1423416" cy="554736"/>
            <a:chOff x="6333744" y="2008632"/>
            <a:chExt cx="1423416" cy="554736"/>
          </a:xfrm>
        </p:grpSpPr>
        <p:sp>
          <p:nvSpPr>
            <p:cNvPr id="324" name="Oval 323"/>
            <p:cNvSpPr/>
            <p:nvPr/>
          </p:nvSpPr>
          <p:spPr>
            <a:xfrm>
              <a:off x="6333744" y="2008632"/>
              <a:ext cx="603504" cy="521208"/>
            </a:xfrm>
            <a:prstGeom prst="ellipse">
              <a:avLst/>
            </a:prstGeom>
            <a:solidFill>
              <a:srgbClr val="0070C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/>
            <p:cNvSpPr/>
            <p:nvPr/>
          </p:nvSpPr>
          <p:spPr>
            <a:xfrm>
              <a:off x="7153656" y="2042160"/>
              <a:ext cx="603504" cy="521208"/>
            </a:xfrm>
            <a:prstGeom prst="ellipse">
              <a:avLst/>
            </a:prstGeom>
            <a:solidFill>
              <a:srgbClr val="0070C0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5" name="Group 354"/>
          <p:cNvGrpSpPr/>
          <p:nvPr/>
        </p:nvGrpSpPr>
        <p:grpSpPr>
          <a:xfrm>
            <a:off x="2532888" y="2624328"/>
            <a:ext cx="2267712" cy="418211"/>
            <a:chOff x="2532888" y="2624328"/>
            <a:chExt cx="2267712" cy="418211"/>
          </a:xfrm>
        </p:grpSpPr>
        <p:cxnSp>
          <p:nvCxnSpPr>
            <p:cNvPr id="335" name="Straight Arrow Connector 334"/>
            <p:cNvCxnSpPr/>
            <p:nvPr/>
          </p:nvCxnSpPr>
          <p:spPr>
            <a:xfrm>
              <a:off x="2532888" y="2624328"/>
              <a:ext cx="2267712" cy="9144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6" name="TextBox 345"/>
            <p:cNvSpPr txBox="1"/>
            <p:nvPr/>
          </p:nvSpPr>
          <p:spPr>
            <a:xfrm>
              <a:off x="3328416" y="2673207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Symbol" pitchFamily="18" charset="2"/>
                </a:rPr>
                <a:t>n</a:t>
              </a:r>
              <a:r>
                <a:rPr lang="en-US" dirty="0" smtClean="0">
                  <a:solidFill>
                    <a:schemeClr val="tx2"/>
                  </a:solidFill>
                </a:rPr>
                <a:t>d</a:t>
              </a:r>
              <a:r>
                <a:rPr lang="en-US" baseline="-25000" dirty="0" smtClean="0">
                  <a:solidFill>
                    <a:schemeClr val="tx2"/>
                  </a:solidFill>
                </a:rPr>
                <a:t>5/2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53" name="Group 352"/>
          <p:cNvGrpSpPr/>
          <p:nvPr/>
        </p:nvGrpSpPr>
        <p:grpSpPr>
          <a:xfrm>
            <a:off x="5696712" y="2624328"/>
            <a:ext cx="1243584" cy="418211"/>
            <a:chOff x="5696712" y="2624328"/>
            <a:chExt cx="1243584" cy="418211"/>
          </a:xfrm>
        </p:grpSpPr>
        <p:cxnSp>
          <p:nvCxnSpPr>
            <p:cNvPr id="339" name="Straight Arrow Connector 338"/>
            <p:cNvCxnSpPr/>
            <p:nvPr/>
          </p:nvCxnSpPr>
          <p:spPr>
            <a:xfrm>
              <a:off x="5696712" y="2624328"/>
              <a:ext cx="1243584" cy="10732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TextBox 346"/>
            <p:cNvSpPr txBox="1"/>
            <p:nvPr/>
          </p:nvSpPr>
          <p:spPr>
            <a:xfrm>
              <a:off x="5958840" y="2673207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latin typeface="Symbol" pitchFamily="18" charset="2"/>
                </a:rPr>
                <a:t>n</a:t>
              </a:r>
              <a:r>
                <a:rPr lang="en-US" dirty="0" smtClean="0">
                  <a:solidFill>
                    <a:schemeClr val="tx2"/>
                  </a:solidFill>
                </a:rPr>
                <a:t>d</a:t>
              </a:r>
              <a:r>
                <a:rPr lang="en-US" baseline="-25000" dirty="0">
                  <a:solidFill>
                    <a:schemeClr val="tx2"/>
                  </a:solidFill>
                </a:rPr>
                <a:t>3</a:t>
              </a:r>
              <a:r>
                <a:rPr lang="en-US" baseline="-25000" dirty="0" smtClean="0">
                  <a:solidFill>
                    <a:schemeClr val="tx2"/>
                  </a:solidFill>
                </a:rPr>
                <a:t>/2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54" name="Group 353"/>
          <p:cNvGrpSpPr/>
          <p:nvPr/>
        </p:nvGrpSpPr>
        <p:grpSpPr>
          <a:xfrm>
            <a:off x="4861560" y="2624328"/>
            <a:ext cx="752856" cy="418211"/>
            <a:chOff x="4861560" y="2624328"/>
            <a:chExt cx="752856" cy="418211"/>
          </a:xfrm>
        </p:grpSpPr>
        <p:cxnSp>
          <p:nvCxnSpPr>
            <p:cNvPr id="337" name="Straight Arrow Connector 336"/>
            <p:cNvCxnSpPr/>
            <p:nvPr/>
          </p:nvCxnSpPr>
          <p:spPr>
            <a:xfrm>
              <a:off x="4873752" y="2624328"/>
              <a:ext cx="740664" cy="1588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8" name="TextBox 347"/>
            <p:cNvSpPr txBox="1"/>
            <p:nvPr/>
          </p:nvSpPr>
          <p:spPr>
            <a:xfrm>
              <a:off x="4861560" y="2673207"/>
              <a:ext cx="611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latin typeface="Symbol" pitchFamily="18" charset="2"/>
                </a:rPr>
                <a:t>n</a:t>
              </a:r>
              <a:r>
                <a:rPr lang="en-US" dirty="0" smtClean="0">
                  <a:solidFill>
                    <a:schemeClr val="tx2"/>
                  </a:solidFill>
                </a:rPr>
                <a:t>s</a:t>
              </a:r>
              <a:r>
                <a:rPr lang="en-US" baseline="-25000" dirty="0">
                  <a:solidFill>
                    <a:schemeClr val="tx2"/>
                  </a:solidFill>
                </a:rPr>
                <a:t>1</a:t>
              </a:r>
              <a:r>
                <a:rPr lang="en-US" baseline="-25000" dirty="0" smtClean="0">
                  <a:solidFill>
                    <a:schemeClr val="tx2"/>
                  </a:solidFill>
                </a:rPr>
                <a:t>/2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56" name="Group 355"/>
          <p:cNvGrpSpPr/>
          <p:nvPr/>
        </p:nvGrpSpPr>
        <p:grpSpPr>
          <a:xfrm>
            <a:off x="7275576" y="2648712"/>
            <a:ext cx="1243584" cy="418211"/>
            <a:chOff x="5696712" y="2624328"/>
            <a:chExt cx="1243584" cy="418211"/>
          </a:xfrm>
        </p:grpSpPr>
        <p:cxnSp>
          <p:nvCxnSpPr>
            <p:cNvPr id="357" name="Straight Arrow Connector 356"/>
            <p:cNvCxnSpPr/>
            <p:nvPr/>
          </p:nvCxnSpPr>
          <p:spPr>
            <a:xfrm>
              <a:off x="5696712" y="2624328"/>
              <a:ext cx="1243584" cy="10732"/>
            </a:xfrm>
            <a:prstGeom prst="straightConnector1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TextBox 357"/>
            <p:cNvSpPr txBox="1"/>
            <p:nvPr/>
          </p:nvSpPr>
          <p:spPr>
            <a:xfrm>
              <a:off x="5958840" y="2673207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latin typeface="Symbol" pitchFamily="18" charset="2"/>
                </a:rPr>
                <a:t>n</a:t>
              </a:r>
              <a:r>
                <a:rPr lang="en-US" dirty="0" smtClean="0">
                  <a:solidFill>
                    <a:schemeClr val="tx2"/>
                  </a:solidFill>
                </a:rPr>
                <a:t>f</a:t>
              </a:r>
              <a:r>
                <a:rPr lang="en-US" baseline="-25000" dirty="0">
                  <a:solidFill>
                    <a:schemeClr val="tx2"/>
                  </a:solidFill>
                </a:rPr>
                <a:t>7</a:t>
              </a:r>
              <a:r>
                <a:rPr lang="en-US" baseline="-25000" dirty="0" smtClean="0">
                  <a:solidFill>
                    <a:schemeClr val="tx2"/>
                  </a:solidFill>
                </a:rPr>
                <a:t>/2</a:t>
              </a:r>
              <a:endParaRPr lang="en-US" baseline="-25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402336" y="3142552"/>
            <a:ext cx="8175283" cy="1308050"/>
            <a:chOff x="402336" y="3142552"/>
            <a:chExt cx="8175283" cy="1308050"/>
          </a:xfrm>
        </p:grpSpPr>
        <p:sp>
          <p:nvSpPr>
            <p:cNvPr id="8" name="TextBox 7"/>
            <p:cNvSpPr txBox="1"/>
            <p:nvPr/>
          </p:nvSpPr>
          <p:spPr>
            <a:xfrm>
              <a:off x="402336" y="3142552"/>
              <a:ext cx="7753469" cy="10310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Highlights:  </a:t>
              </a:r>
            </a:p>
            <a:p>
              <a:pPr marL="342900" indent="-342900">
                <a:spcBef>
                  <a:spcPts val="600"/>
                </a:spcBef>
                <a:buAutoNum type="arabicParenBoth"/>
              </a:pPr>
              <a:r>
                <a:rPr lang="en-US" dirty="0" smtClean="0"/>
                <a:t>M</a:t>
              </a:r>
              <a:r>
                <a:rPr lang="en-US" dirty="0" smtClean="0">
                  <a:sym typeface="Wingdings" pitchFamily="2" charset="2"/>
                </a:rPr>
                <a:t>easurement of nuclear spins by combining HFS and </a:t>
              </a:r>
              <a:r>
                <a:rPr lang="en-US" dirty="0" smtClean="0">
                  <a:latin typeface="Symbol" pitchFamily="18" charset="2"/>
                  <a:sym typeface="Wingdings" pitchFamily="2" charset="2"/>
                </a:rPr>
                <a:t>b</a:t>
              </a:r>
              <a:r>
                <a:rPr lang="en-US" dirty="0" smtClean="0">
                  <a:sym typeface="Wingdings" pitchFamily="2" charset="2"/>
                </a:rPr>
                <a:t>-NMR measurements !</a:t>
              </a:r>
            </a:p>
            <a:p>
              <a:pPr marL="342900" indent="-342900"/>
              <a:r>
                <a:rPr lang="en-US" dirty="0" smtClean="0">
                  <a:sym typeface="Wingdings" pitchFamily="2" charset="2"/>
                </a:rPr>
                <a:t>	</a:t>
              </a:r>
            </a:p>
          </p:txBody>
        </p:sp>
        <p:sp>
          <p:nvSpPr>
            <p:cNvPr id="361" name="Rectangle 360"/>
            <p:cNvSpPr/>
            <p:nvPr/>
          </p:nvSpPr>
          <p:spPr>
            <a:xfrm>
              <a:off x="402883" y="3804271"/>
              <a:ext cx="817473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/>
              <a:r>
                <a:rPr lang="en-US" dirty="0" smtClean="0">
                  <a:sym typeface="Wingdings" pitchFamily="2" charset="2"/>
                </a:rPr>
                <a:t>       Parity assignment based on measured sign of magnetic moment</a:t>
              </a:r>
            </a:p>
            <a:p>
              <a:pPr marL="342900" indent="-342900"/>
              <a:r>
                <a:rPr lang="en-US" dirty="0" smtClean="0">
                  <a:sym typeface="Wingdings" pitchFamily="2" charset="2"/>
                </a:rPr>
                <a:t>	 determine ground state structure 	</a:t>
              </a: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37160" y="4460240"/>
            <a:ext cx="8851392" cy="2031325"/>
            <a:chOff x="137160" y="4460240"/>
            <a:chExt cx="8851392" cy="2031325"/>
          </a:xfrm>
        </p:grpSpPr>
        <p:sp>
          <p:nvSpPr>
            <p:cNvPr id="322" name="TextBox 321"/>
            <p:cNvSpPr txBox="1"/>
            <p:nvPr/>
          </p:nvSpPr>
          <p:spPr>
            <a:xfrm>
              <a:off x="3959352" y="4472738"/>
              <a:ext cx="5029200" cy="523220"/>
            </a:xfrm>
            <a:prstGeom prst="rect">
              <a:avLst/>
            </a:prstGeom>
            <a:noFill/>
            <a:ln w="12700" cmpd="dbl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G. Neyens et al., Phys. Rev. </a:t>
              </a:r>
              <a:r>
                <a:rPr lang="en-US" sz="1400" dirty="0" err="1" smtClean="0"/>
                <a:t>Lett</a:t>
              </a:r>
              <a:r>
                <a:rPr lang="en-US" sz="1400" dirty="0" smtClean="0"/>
                <a:t>. 94, 022501 (2005)	                  </a:t>
              </a:r>
              <a:r>
                <a:rPr lang="en-US" sz="1400" baseline="30000" dirty="0" smtClean="0"/>
                <a:t>31</a:t>
              </a:r>
              <a:r>
                <a:rPr lang="en-US" sz="1400" dirty="0" smtClean="0"/>
                <a:t>Mg</a:t>
              </a:r>
            </a:p>
            <a:p>
              <a:r>
                <a:rPr lang="en-US" sz="1400" dirty="0" smtClean="0"/>
                <a:t>D. </a:t>
              </a:r>
              <a:r>
                <a:rPr lang="en-US" sz="1400" dirty="0" err="1" smtClean="0"/>
                <a:t>Yordanov</a:t>
              </a:r>
              <a:r>
                <a:rPr lang="en-US" sz="1400" dirty="0" smtClean="0"/>
                <a:t> et al., Phys. Rev. </a:t>
              </a:r>
              <a:r>
                <a:rPr lang="en-US" sz="1400" dirty="0" err="1" smtClean="0"/>
                <a:t>Lett</a:t>
              </a:r>
              <a:r>
                <a:rPr lang="en-US" sz="1400" dirty="0" smtClean="0"/>
                <a:t>. 99, 212501 (2007)               </a:t>
              </a:r>
              <a:r>
                <a:rPr lang="en-US" sz="1400" baseline="30000" dirty="0" smtClean="0"/>
                <a:t>33</a:t>
              </a:r>
              <a:r>
                <a:rPr lang="en-US" sz="1400" dirty="0" smtClean="0"/>
                <a:t>Mg</a:t>
              </a:r>
            </a:p>
          </p:txBody>
        </p:sp>
        <p:sp>
          <p:nvSpPr>
            <p:cNvPr id="47" name="Text Box 47"/>
            <p:cNvSpPr txBox="1">
              <a:spLocks noChangeArrowheads="1"/>
            </p:cNvSpPr>
            <p:nvPr/>
          </p:nvSpPr>
          <p:spPr bwMode="auto">
            <a:xfrm>
              <a:off x="137160" y="4460240"/>
              <a:ext cx="3776472" cy="20313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Anomalous spin for </a:t>
              </a:r>
              <a:r>
                <a:rPr lang="en-US" baseline="30000" dirty="0">
                  <a:solidFill>
                    <a:schemeClr val="bg1"/>
                  </a:solidFill>
                </a:rPr>
                <a:t>31</a:t>
              </a:r>
              <a:r>
                <a:rPr lang="en-US" dirty="0">
                  <a:solidFill>
                    <a:schemeClr val="bg1"/>
                  </a:solidFill>
                </a:rPr>
                <a:t>Mg and </a:t>
              </a:r>
              <a:r>
                <a:rPr lang="en-US" baseline="30000" dirty="0">
                  <a:solidFill>
                    <a:schemeClr val="bg1"/>
                  </a:solidFill>
                </a:rPr>
                <a:t>33</a:t>
              </a:r>
              <a:r>
                <a:rPr lang="en-US" dirty="0">
                  <a:solidFill>
                    <a:schemeClr val="bg1"/>
                  </a:solidFill>
                </a:rPr>
                <a:t>Mg</a:t>
              </a:r>
            </a:p>
            <a:p>
              <a:pPr lvl="1"/>
              <a:r>
                <a:rPr lang="en-US" dirty="0" smtClean="0">
                  <a:solidFill>
                    <a:schemeClr val="bg1"/>
                  </a:solidFill>
                </a:rPr>
                <a:t>		 normal parity </a:t>
              </a:r>
              <a:endParaRPr lang="en-US" dirty="0">
                <a:solidFill>
                  <a:schemeClr val="bg1"/>
                </a:solidFill>
              </a:endParaRPr>
            </a:p>
            <a:p>
              <a:endParaRPr lang="en-US" dirty="0">
                <a:solidFill>
                  <a:schemeClr val="bg1"/>
                </a:solidFill>
              </a:endParaRPr>
            </a:p>
            <a:p>
              <a:pPr algn="ctr"/>
              <a:r>
                <a:rPr lang="en-US" baseline="30000" dirty="0">
                  <a:solidFill>
                    <a:schemeClr val="bg1"/>
                  </a:solidFill>
                </a:rPr>
                <a:t>31</a:t>
              </a:r>
              <a:r>
                <a:rPr lang="en-US" dirty="0">
                  <a:solidFill>
                    <a:schemeClr val="bg1"/>
                  </a:solidFill>
                </a:rPr>
                <a:t>Mg, </a:t>
              </a:r>
              <a:r>
                <a:rPr lang="en-US" dirty="0" err="1">
                  <a:solidFill>
                    <a:schemeClr val="bg1"/>
                  </a:solidFill>
                </a:rPr>
                <a:t>I</a:t>
              </a:r>
              <a:r>
                <a:rPr lang="en-US" baseline="30000" dirty="0" err="1">
                  <a:solidFill>
                    <a:schemeClr val="bg1"/>
                  </a:solidFill>
                  <a:latin typeface="Symbol" pitchFamily="18" charset="2"/>
                </a:rPr>
                <a:t>p</a:t>
              </a:r>
              <a:r>
                <a:rPr lang="en-US" dirty="0">
                  <a:solidFill>
                    <a:schemeClr val="bg1"/>
                  </a:solidFill>
                </a:rPr>
                <a:t> = 1/2+  </a:t>
              </a:r>
              <a:r>
                <a:rPr lang="en-US" dirty="0" smtClean="0">
                  <a:solidFill>
                    <a:schemeClr val="bg1"/>
                  </a:solidFill>
                </a:rPr>
                <a:t>  </a:t>
              </a:r>
              <a:r>
                <a:rPr lang="en-US" dirty="0" smtClean="0">
                  <a:solidFill>
                    <a:schemeClr val="bg1"/>
                  </a:solidFill>
                  <a:sym typeface="Wingdings" pitchFamily="2" charset="2"/>
                </a:rPr>
                <a:t></a:t>
              </a:r>
              <a:r>
                <a:rPr lang="en-US" dirty="0" smtClean="0">
                  <a:solidFill>
                    <a:schemeClr val="bg1"/>
                  </a:solidFill>
                </a:rPr>
                <a:t>	(</a:t>
              </a:r>
              <a:r>
                <a:rPr lang="en-US" dirty="0" err="1">
                  <a:solidFill>
                    <a:schemeClr val="bg1"/>
                  </a:solidFill>
                </a:rPr>
                <a:t>sd</a:t>
              </a:r>
              <a:r>
                <a:rPr lang="en-US" dirty="0">
                  <a:solidFill>
                    <a:schemeClr val="bg1"/>
                  </a:solidFill>
                </a:rPr>
                <a:t>)</a:t>
              </a:r>
              <a:r>
                <a:rPr lang="en-US" baseline="30000" dirty="0">
                  <a:solidFill>
                    <a:schemeClr val="bg1"/>
                  </a:solidFill>
                </a:rPr>
                <a:t>-3</a:t>
              </a:r>
            </a:p>
            <a:p>
              <a:pPr algn="ctr"/>
              <a:r>
                <a:rPr lang="en-US" baseline="30000" dirty="0">
                  <a:solidFill>
                    <a:schemeClr val="bg1"/>
                  </a:solidFill>
                </a:rPr>
                <a:t>33</a:t>
              </a:r>
              <a:r>
                <a:rPr lang="en-US" dirty="0">
                  <a:solidFill>
                    <a:schemeClr val="bg1"/>
                  </a:solidFill>
                </a:rPr>
                <a:t>Mg, </a:t>
              </a:r>
              <a:r>
                <a:rPr lang="en-US" dirty="0" err="1">
                  <a:solidFill>
                    <a:schemeClr val="bg1"/>
                  </a:solidFill>
                </a:rPr>
                <a:t>I</a:t>
              </a:r>
              <a:r>
                <a:rPr lang="en-US" baseline="30000" dirty="0" err="1">
                  <a:solidFill>
                    <a:schemeClr val="bg1"/>
                  </a:solidFill>
                  <a:latin typeface="Symbol" pitchFamily="18" charset="2"/>
                </a:rPr>
                <a:t>p</a:t>
              </a:r>
              <a:r>
                <a:rPr lang="en-US" dirty="0">
                  <a:solidFill>
                    <a:schemeClr val="bg1"/>
                  </a:solidFill>
                </a:rPr>
                <a:t> = 3/2- </a:t>
              </a:r>
              <a:r>
                <a:rPr lang="en-US" dirty="0" smtClean="0">
                  <a:solidFill>
                    <a:schemeClr val="bg1"/>
                  </a:solidFill>
                </a:rPr>
                <a:t>   </a:t>
              </a:r>
              <a:r>
                <a:rPr lang="en-US" dirty="0" smtClean="0">
                  <a:solidFill>
                    <a:schemeClr val="bg1"/>
                  </a:solidFill>
                  <a:sym typeface="Wingdings" pitchFamily="2" charset="2"/>
                </a:rPr>
                <a:t> </a:t>
              </a:r>
              <a:r>
                <a:rPr lang="en-US" dirty="0" smtClean="0">
                  <a:solidFill>
                    <a:schemeClr val="bg1"/>
                  </a:solidFill>
                </a:rPr>
                <a:t>(</a:t>
              </a:r>
              <a:r>
                <a:rPr lang="en-US" dirty="0" err="1">
                  <a:solidFill>
                    <a:schemeClr val="bg1"/>
                  </a:solidFill>
                </a:rPr>
                <a:t>fp</a:t>
              </a:r>
              <a:r>
                <a:rPr lang="en-US" dirty="0">
                  <a:solidFill>
                    <a:schemeClr val="bg1"/>
                  </a:solidFill>
                </a:rPr>
                <a:t>)</a:t>
              </a:r>
              <a:r>
                <a:rPr lang="en-US" baseline="30000" dirty="0">
                  <a:solidFill>
                    <a:schemeClr val="bg1"/>
                  </a:solidFill>
                </a:rPr>
                <a:t>3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	</a:t>
              </a:r>
              <a:endParaRPr lang="en-US" baseline="-25000" dirty="0">
                <a:solidFill>
                  <a:schemeClr val="bg1"/>
                </a:solidFill>
              </a:endParaRPr>
            </a:p>
            <a:p>
              <a:pPr>
                <a:buFont typeface="Wingdings" pitchFamily="2" charset="2"/>
                <a:buChar char="à"/>
              </a:pPr>
              <a:r>
                <a:rPr lang="en-US" baseline="-25000" dirty="0">
                  <a:solidFill>
                    <a:schemeClr val="bg1"/>
                  </a:solidFill>
                </a:rPr>
                <a:t> </a:t>
              </a:r>
              <a:r>
                <a:rPr lang="en-US" dirty="0">
                  <a:solidFill>
                    <a:srgbClr val="FFA3A3"/>
                  </a:solidFill>
                </a:rPr>
                <a:t>pure 2p-2h intruder </a:t>
              </a:r>
              <a:r>
                <a:rPr lang="en-US" dirty="0" smtClean="0">
                  <a:solidFill>
                    <a:srgbClr val="FFA3A3"/>
                  </a:solidFill>
                </a:rPr>
                <a:t>ground states </a:t>
              </a:r>
              <a:r>
                <a:rPr lang="en-US" dirty="0">
                  <a:solidFill>
                    <a:srgbClr val="FFA3A3"/>
                  </a:solidFill>
                </a:rPr>
                <a:t>!</a:t>
              </a:r>
              <a:endParaRPr lang="en-GB" baseline="-25000" dirty="0">
                <a:solidFill>
                  <a:srgbClr val="FFA3A3"/>
                </a:solidFill>
              </a:endParaRPr>
            </a:p>
          </p:txBody>
        </p:sp>
      </p:grpSp>
      <p:grpSp>
        <p:nvGrpSpPr>
          <p:cNvPr id="48" name="Group 174"/>
          <p:cNvGrpSpPr>
            <a:grpSpLocks/>
          </p:cNvGrpSpPr>
          <p:nvPr/>
        </p:nvGrpSpPr>
        <p:grpSpPr bwMode="auto">
          <a:xfrm>
            <a:off x="4931664" y="5038344"/>
            <a:ext cx="1444625" cy="1539875"/>
            <a:chOff x="6019800" y="4572000"/>
            <a:chExt cx="1445315" cy="1539875"/>
          </a:xfrm>
        </p:grpSpPr>
        <p:grpSp>
          <p:nvGrpSpPr>
            <p:cNvPr id="49" name="Group 170"/>
            <p:cNvGrpSpPr>
              <a:grpSpLocks/>
            </p:cNvGrpSpPr>
            <p:nvPr/>
          </p:nvGrpSpPr>
          <p:grpSpPr bwMode="auto">
            <a:xfrm>
              <a:off x="6019800" y="4572000"/>
              <a:ext cx="1351652" cy="1539875"/>
              <a:chOff x="6019800" y="4572000"/>
              <a:chExt cx="1351652" cy="1539875"/>
            </a:xfrm>
          </p:grpSpPr>
          <p:grpSp>
            <p:nvGrpSpPr>
              <p:cNvPr id="51" name="Group 411"/>
              <p:cNvGrpSpPr>
                <a:grpSpLocks/>
              </p:cNvGrpSpPr>
              <p:nvPr/>
            </p:nvGrpSpPr>
            <p:grpSpPr bwMode="auto">
              <a:xfrm>
                <a:off x="6096000" y="4953000"/>
                <a:ext cx="944563" cy="1158875"/>
                <a:chOff x="6096000" y="4953000"/>
                <a:chExt cx="944563" cy="1158875"/>
              </a:xfrm>
            </p:grpSpPr>
            <p:sp>
              <p:nvSpPr>
                <p:cNvPr id="53" name="Line 1292"/>
                <p:cNvSpPr>
                  <a:spLocks noChangeShapeType="1"/>
                </p:cNvSpPr>
                <p:nvPr/>
              </p:nvSpPr>
              <p:spPr bwMode="auto">
                <a:xfrm>
                  <a:off x="6151563" y="5545138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" name="Line 1293"/>
                <p:cNvSpPr>
                  <a:spLocks noChangeShapeType="1"/>
                </p:cNvSpPr>
                <p:nvPr/>
              </p:nvSpPr>
              <p:spPr bwMode="auto">
                <a:xfrm>
                  <a:off x="6151563" y="5802313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" name="Line 1294"/>
                <p:cNvSpPr>
                  <a:spLocks noChangeShapeType="1"/>
                </p:cNvSpPr>
                <p:nvPr/>
              </p:nvSpPr>
              <p:spPr bwMode="auto">
                <a:xfrm>
                  <a:off x="6151563" y="6057900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" name="Line 1295"/>
                <p:cNvSpPr>
                  <a:spLocks noChangeShapeType="1"/>
                </p:cNvSpPr>
                <p:nvPr/>
              </p:nvSpPr>
              <p:spPr bwMode="auto">
                <a:xfrm>
                  <a:off x="6151563" y="5080000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7" name="Oval 1296"/>
                <p:cNvSpPr>
                  <a:spLocks noChangeArrowheads="1"/>
                </p:cNvSpPr>
                <p:nvPr/>
              </p:nvSpPr>
              <p:spPr bwMode="auto">
                <a:xfrm>
                  <a:off x="6096000" y="600710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58" name="Oval 1297"/>
                <p:cNvSpPr>
                  <a:spLocks noChangeArrowheads="1"/>
                </p:cNvSpPr>
                <p:nvPr/>
              </p:nvSpPr>
              <p:spPr bwMode="auto">
                <a:xfrm>
                  <a:off x="6262688" y="600710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59" name="Oval 1298"/>
                <p:cNvSpPr>
                  <a:spLocks noChangeArrowheads="1"/>
                </p:cNvSpPr>
                <p:nvPr/>
              </p:nvSpPr>
              <p:spPr bwMode="auto">
                <a:xfrm>
                  <a:off x="6429375" y="600710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0" name="Oval 1299"/>
                <p:cNvSpPr>
                  <a:spLocks noChangeArrowheads="1"/>
                </p:cNvSpPr>
                <p:nvPr/>
              </p:nvSpPr>
              <p:spPr bwMode="auto">
                <a:xfrm>
                  <a:off x="6597650" y="6008688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1" name="Oval 1300"/>
                <p:cNvSpPr>
                  <a:spLocks noChangeArrowheads="1"/>
                </p:cNvSpPr>
                <p:nvPr/>
              </p:nvSpPr>
              <p:spPr bwMode="auto">
                <a:xfrm>
                  <a:off x="6762750" y="6008688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2" name="Oval 1301"/>
                <p:cNvSpPr>
                  <a:spLocks noChangeArrowheads="1"/>
                </p:cNvSpPr>
                <p:nvPr/>
              </p:nvSpPr>
              <p:spPr bwMode="auto">
                <a:xfrm>
                  <a:off x="6929438" y="600710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3" name="Oval 1302"/>
                <p:cNvSpPr>
                  <a:spLocks noChangeArrowheads="1"/>
                </p:cNvSpPr>
                <p:nvPr/>
              </p:nvSpPr>
              <p:spPr bwMode="auto">
                <a:xfrm>
                  <a:off x="6429375" y="5749925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4" name="Oval 1303"/>
                <p:cNvSpPr>
                  <a:spLocks noChangeArrowheads="1"/>
                </p:cNvSpPr>
                <p:nvPr/>
              </p:nvSpPr>
              <p:spPr bwMode="auto">
                <a:xfrm>
                  <a:off x="6262688" y="549275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5" name="Oval 1304"/>
                <p:cNvSpPr>
                  <a:spLocks noChangeArrowheads="1"/>
                </p:cNvSpPr>
                <p:nvPr/>
              </p:nvSpPr>
              <p:spPr bwMode="auto">
                <a:xfrm>
                  <a:off x="6762750" y="5492750"/>
                  <a:ext cx="111125" cy="10318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6" name="Oval 1305"/>
                <p:cNvSpPr>
                  <a:spLocks noChangeArrowheads="1"/>
                </p:cNvSpPr>
                <p:nvPr/>
              </p:nvSpPr>
              <p:spPr bwMode="auto">
                <a:xfrm>
                  <a:off x="6429375" y="5492750"/>
                  <a:ext cx="111125" cy="10318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7" name="Oval 1307"/>
                <p:cNvSpPr>
                  <a:spLocks noChangeArrowheads="1"/>
                </p:cNvSpPr>
                <p:nvPr/>
              </p:nvSpPr>
              <p:spPr bwMode="auto">
                <a:xfrm>
                  <a:off x="6597650" y="5492750"/>
                  <a:ext cx="111125" cy="10318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8" name="Oval 1309"/>
                <p:cNvSpPr>
                  <a:spLocks noChangeArrowheads="1"/>
                </p:cNvSpPr>
                <p:nvPr/>
              </p:nvSpPr>
              <p:spPr bwMode="auto">
                <a:xfrm>
                  <a:off x="6596063" y="5749925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9" name="Oval 1311"/>
                <p:cNvSpPr>
                  <a:spLocks noChangeArrowheads="1"/>
                </p:cNvSpPr>
                <p:nvPr/>
              </p:nvSpPr>
              <p:spPr bwMode="auto">
                <a:xfrm>
                  <a:off x="6413500" y="5173663"/>
                  <a:ext cx="315913" cy="271462"/>
                </a:xfrm>
                <a:prstGeom prst="ellips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1600" b="1">
                      <a:latin typeface="Calibri" pitchFamily="34" charset="0"/>
                    </a:rPr>
                    <a:t>20</a:t>
                  </a:r>
                  <a:endParaRPr lang="bg-BG" sz="1600" b="1">
                    <a:latin typeface="Calibri" pitchFamily="34" charset="0"/>
                  </a:endParaRPr>
                </a:p>
              </p:txBody>
            </p:sp>
            <p:sp>
              <p:nvSpPr>
                <p:cNvPr id="70" name="Line 1312"/>
                <p:cNvSpPr>
                  <a:spLocks noChangeShapeType="1"/>
                </p:cNvSpPr>
                <p:nvPr/>
              </p:nvSpPr>
              <p:spPr bwMode="auto">
                <a:xfrm>
                  <a:off x="6151563" y="4953000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2" name="TextBox 400"/>
              <p:cNvSpPr txBox="1">
                <a:spLocks noChangeArrowheads="1"/>
              </p:cNvSpPr>
              <p:nvPr/>
            </p:nvSpPr>
            <p:spPr bwMode="auto">
              <a:xfrm>
                <a:off x="6019800" y="4572000"/>
                <a:ext cx="135165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baseline="30000">
                    <a:latin typeface="Calibri" pitchFamily="34" charset="0"/>
                  </a:rPr>
                  <a:t>31</a:t>
                </a:r>
                <a:r>
                  <a:rPr lang="en-US" b="1">
                    <a:latin typeface="Calibri" pitchFamily="34" charset="0"/>
                  </a:rPr>
                  <a:t>Mg (N=19)</a:t>
                </a:r>
              </a:p>
            </p:txBody>
          </p:sp>
        </p:grpSp>
        <p:sp>
          <p:nvSpPr>
            <p:cNvPr id="50" name="TextBox 172"/>
            <p:cNvSpPr txBox="1">
              <a:spLocks noChangeArrowheads="1"/>
            </p:cNvSpPr>
            <p:nvPr/>
          </p:nvSpPr>
          <p:spPr bwMode="auto">
            <a:xfrm>
              <a:off x="6934200" y="5334000"/>
              <a:ext cx="5309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alibri" pitchFamily="34" charset="0"/>
                </a:rPr>
                <a:t>d</a:t>
              </a:r>
              <a:r>
                <a:rPr lang="en-US" b="1" baseline="-25000">
                  <a:solidFill>
                    <a:srgbClr val="FF0000"/>
                  </a:solidFill>
                  <a:latin typeface="Calibri" pitchFamily="34" charset="0"/>
                </a:rPr>
                <a:t>3/2</a:t>
              </a:r>
            </a:p>
          </p:txBody>
        </p:sp>
      </p:grpSp>
      <p:grpSp>
        <p:nvGrpSpPr>
          <p:cNvPr id="71" name="Group 175"/>
          <p:cNvGrpSpPr>
            <a:grpSpLocks/>
          </p:cNvGrpSpPr>
          <p:nvPr/>
        </p:nvGrpSpPr>
        <p:grpSpPr bwMode="auto">
          <a:xfrm>
            <a:off x="6785610" y="5038344"/>
            <a:ext cx="1352550" cy="1539875"/>
            <a:chOff x="7790761" y="4572000"/>
            <a:chExt cx="1353239" cy="1539875"/>
          </a:xfrm>
        </p:grpSpPr>
        <p:grpSp>
          <p:nvGrpSpPr>
            <p:cNvPr id="72" name="Group 171"/>
            <p:cNvGrpSpPr>
              <a:grpSpLocks/>
            </p:cNvGrpSpPr>
            <p:nvPr/>
          </p:nvGrpSpPr>
          <p:grpSpPr bwMode="auto">
            <a:xfrm>
              <a:off x="7790761" y="4572000"/>
              <a:ext cx="1351652" cy="1539875"/>
              <a:chOff x="7790761" y="4572000"/>
              <a:chExt cx="1351652" cy="1539875"/>
            </a:xfrm>
          </p:grpSpPr>
          <p:grpSp>
            <p:nvGrpSpPr>
              <p:cNvPr id="74" name="Group 406"/>
              <p:cNvGrpSpPr>
                <a:grpSpLocks/>
              </p:cNvGrpSpPr>
              <p:nvPr/>
            </p:nvGrpSpPr>
            <p:grpSpPr bwMode="auto">
              <a:xfrm>
                <a:off x="7848600" y="4953000"/>
                <a:ext cx="944563" cy="1158875"/>
                <a:chOff x="7848600" y="4953000"/>
                <a:chExt cx="944563" cy="1158875"/>
              </a:xfrm>
            </p:grpSpPr>
            <p:sp>
              <p:nvSpPr>
                <p:cNvPr id="76" name="Line 1292"/>
                <p:cNvSpPr>
                  <a:spLocks noChangeShapeType="1"/>
                </p:cNvSpPr>
                <p:nvPr/>
              </p:nvSpPr>
              <p:spPr bwMode="auto">
                <a:xfrm>
                  <a:off x="7904163" y="5545138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7" name="Line 1293"/>
                <p:cNvSpPr>
                  <a:spLocks noChangeShapeType="1"/>
                </p:cNvSpPr>
                <p:nvPr/>
              </p:nvSpPr>
              <p:spPr bwMode="auto">
                <a:xfrm>
                  <a:off x="7904163" y="5802313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" name="Line 1294"/>
                <p:cNvSpPr>
                  <a:spLocks noChangeShapeType="1"/>
                </p:cNvSpPr>
                <p:nvPr/>
              </p:nvSpPr>
              <p:spPr bwMode="auto">
                <a:xfrm>
                  <a:off x="7904163" y="6057900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1295"/>
                <p:cNvSpPr>
                  <a:spLocks noChangeShapeType="1"/>
                </p:cNvSpPr>
                <p:nvPr/>
              </p:nvSpPr>
              <p:spPr bwMode="auto">
                <a:xfrm>
                  <a:off x="7904163" y="5080000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Oval 1296"/>
                <p:cNvSpPr>
                  <a:spLocks noChangeArrowheads="1"/>
                </p:cNvSpPr>
                <p:nvPr/>
              </p:nvSpPr>
              <p:spPr bwMode="auto">
                <a:xfrm>
                  <a:off x="7848600" y="600710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81" name="Oval 1297"/>
                <p:cNvSpPr>
                  <a:spLocks noChangeArrowheads="1"/>
                </p:cNvSpPr>
                <p:nvPr/>
              </p:nvSpPr>
              <p:spPr bwMode="auto">
                <a:xfrm>
                  <a:off x="8015288" y="600710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82" name="Oval 1298"/>
                <p:cNvSpPr>
                  <a:spLocks noChangeArrowheads="1"/>
                </p:cNvSpPr>
                <p:nvPr/>
              </p:nvSpPr>
              <p:spPr bwMode="auto">
                <a:xfrm>
                  <a:off x="8181975" y="600710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83" name="Oval 1299"/>
                <p:cNvSpPr>
                  <a:spLocks noChangeArrowheads="1"/>
                </p:cNvSpPr>
                <p:nvPr/>
              </p:nvSpPr>
              <p:spPr bwMode="auto">
                <a:xfrm>
                  <a:off x="8350250" y="6008688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84" name="Oval 1300"/>
                <p:cNvSpPr>
                  <a:spLocks noChangeArrowheads="1"/>
                </p:cNvSpPr>
                <p:nvPr/>
              </p:nvSpPr>
              <p:spPr bwMode="auto">
                <a:xfrm>
                  <a:off x="8515350" y="6008688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85" name="Oval 1301"/>
                <p:cNvSpPr>
                  <a:spLocks noChangeArrowheads="1"/>
                </p:cNvSpPr>
                <p:nvPr/>
              </p:nvSpPr>
              <p:spPr bwMode="auto">
                <a:xfrm>
                  <a:off x="8682038" y="600710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86" name="Oval 1302"/>
                <p:cNvSpPr>
                  <a:spLocks noChangeArrowheads="1"/>
                </p:cNvSpPr>
                <p:nvPr/>
              </p:nvSpPr>
              <p:spPr bwMode="auto">
                <a:xfrm>
                  <a:off x="8181975" y="5749925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87" name="Oval 1303"/>
                <p:cNvSpPr>
                  <a:spLocks noChangeArrowheads="1"/>
                </p:cNvSpPr>
                <p:nvPr/>
              </p:nvSpPr>
              <p:spPr bwMode="auto">
                <a:xfrm>
                  <a:off x="8015288" y="549275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88" name="Oval 1304"/>
                <p:cNvSpPr>
                  <a:spLocks noChangeArrowheads="1"/>
                </p:cNvSpPr>
                <p:nvPr/>
              </p:nvSpPr>
              <p:spPr bwMode="auto">
                <a:xfrm>
                  <a:off x="8515350" y="5492750"/>
                  <a:ext cx="111125" cy="10318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89" name="Oval 1305"/>
                <p:cNvSpPr>
                  <a:spLocks noChangeArrowheads="1"/>
                </p:cNvSpPr>
                <p:nvPr/>
              </p:nvSpPr>
              <p:spPr bwMode="auto">
                <a:xfrm>
                  <a:off x="8181975" y="549275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90" name="Oval 1307"/>
                <p:cNvSpPr>
                  <a:spLocks noChangeArrowheads="1"/>
                </p:cNvSpPr>
                <p:nvPr/>
              </p:nvSpPr>
              <p:spPr bwMode="auto">
                <a:xfrm>
                  <a:off x="8350250" y="5492750"/>
                  <a:ext cx="111125" cy="103187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91" name="Oval 1309"/>
                <p:cNvSpPr>
                  <a:spLocks noChangeArrowheads="1"/>
                </p:cNvSpPr>
                <p:nvPr/>
              </p:nvSpPr>
              <p:spPr bwMode="auto">
                <a:xfrm>
                  <a:off x="8348663" y="5749925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92" name="Oval 1311"/>
                <p:cNvSpPr>
                  <a:spLocks noChangeArrowheads="1"/>
                </p:cNvSpPr>
                <p:nvPr/>
              </p:nvSpPr>
              <p:spPr bwMode="auto">
                <a:xfrm>
                  <a:off x="8166100" y="5173663"/>
                  <a:ext cx="315913" cy="271462"/>
                </a:xfrm>
                <a:prstGeom prst="ellips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1600" b="1">
                      <a:latin typeface="Calibri" pitchFamily="34" charset="0"/>
                    </a:rPr>
                    <a:t>20</a:t>
                  </a:r>
                  <a:endParaRPr lang="bg-BG" sz="1600" b="1">
                    <a:latin typeface="Calibri" pitchFamily="34" charset="0"/>
                  </a:endParaRPr>
                </a:p>
              </p:txBody>
            </p:sp>
            <p:sp>
              <p:nvSpPr>
                <p:cNvPr id="93" name="Line 1312"/>
                <p:cNvSpPr>
                  <a:spLocks noChangeShapeType="1"/>
                </p:cNvSpPr>
                <p:nvPr/>
              </p:nvSpPr>
              <p:spPr bwMode="auto">
                <a:xfrm>
                  <a:off x="7904163" y="4953000"/>
                  <a:ext cx="835025" cy="0"/>
                </a:xfrm>
                <a:prstGeom prst="line">
                  <a:avLst/>
                </a:prstGeom>
                <a:noFill/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4" name="Oval 1305"/>
                <p:cNvSpPr>
                  <a:spLocks noChangeArrowheads="1"/>
                </p:cNvSpPr>
                <p:nvPr/>
              </p:nvSpPr>
              <p:spPr bwMode="auto">
                <a:xfrm>
                  <a:off x="8077200" y="5029200"/>
                  <a:ext cx="111125" cy="103187"/>
                </a:xfrm>
                <a:prstGeom prst="ellipse">
                  <a:avLst/>
                </a:prstGeom>
                <a:solidFill>
                  <a:srgbClr val="000000"/>
                </a:solidFill>
                <a:ln w="28575">
                  <a:solidFill>
                    <a:srgbClr val="0066CC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>
                    <a:latin typeface="Calibri" pitchFamily="34" charset="0"/>
                  </a:endParaRPr>
                </a:p>
              </p:txBody>
            </p:sp>
          </p:grpSp>
          <p:sp>
            <p:nvSpPr>
              <p:cNvPr id="75" name="TextBox 401"/>
              <p:cNvSpPr txBox="1">
                <a:spLocks noChangeArrowheads="1"/>
              </p:cNvSpPr>
              <p:nvPr/>
            </p:nvSpPr>
            <p:spPr bwMode="auto">
              <a:xfrm>
                <a:off x="7790761" y="4572000"/>
                <a:ext cx="135165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baseline="30000">
                    <a:latin typeface="Calibri" pitchFamily="34" charset="0"/>
                  </a:rPr>
                  <a:t>33</a:t>
                </a:r>
                <a:r>
                  <a:rPr lang="en-US" b="1">
                    <a:latin typeface="Calibri" pitchFamily="34" charset="0"/>
                  </a:rPr>
                  <a:t>Mg (N=21)</a:t>
                </a:r>
              </a:p>
            </p:txBody>
          </p:sp>
        </p:grpSp>
        <p:sp>
          <p:nvSpPr>
            <p:cNvPr id="73" name="TextBox 173"/>
            <p:cNvSpPr txBox="1">
              <a:spLocks noChangeArrowheads="1"/>
            </p:cNvSpPr>
            <p:nvPr/>
          </p:nvSpPr>
          <p:spPr bwMode="auto">
            <a:xfrm>
              <a:off x="8662778" y="4876800"/>
              <a:ext cx="48122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Calibri" pitchFamily="34" charset="0"/>
                </a:rPr>
                <a:t>f</a:t>
              </a:r>
              <a:r>
                <a:rPr lang="en-US" b="1" baseline="-25000">
                  <a:solidFill>
                    <a:srgbClr val="FF0000"/>
                  </a:solidFill>
                  <a:latin typeface="Calibri" pitchFamily="34" charset="0"/>
                </a:rPr>
                <a:t>7/2</a:t>
              </a:r>
            </a:p>
          </p:txBody>
        </p:sp>
      </p:grpSp>
      <p:grpSp>
        <p:nvGrpSpPr>
          <p:cNvPr id="95" name="Group 169"/>
          <p:cNvGrpSpPr>
            <a:grpSpLocks/>
          </p:cNvGrpSpPr>
          <p:nvPr/>
        </p:nvGrpSpPr>
        <p:grpSpPr bwMode="auto">
          <a:xfrm>
            <a:off x="5236464" y="5343144"/>
            <a:ext cx="2216150" cy="1109663"/>
            <a:chOff x="6324600" y="4876800"/>
            <a:chExt cx="2216150" cy="1109662"/>
          </a:xfrm>
        </p:grpSpPr>
        <p:sp>
          <p:nvSpPr>
            <p:cNvPr id="96" name="AutoShape 1289"/>
            <p:cNvSpPr>
              <a:spLocks noChangeArrowheads="1"/>
            </p:cNvSpPr>
            <p:nvPr/>
          </p:nvSpPr>
          <p:spPr bwMode="auto">
            <a:xfrm rot="-5400000">
              <a:off x="7183438" y="5356225"/>
              <a:ext cx="766762" cy="190500"/>
            </a:xfrm>
            <a:prstGeom prst="curvedUpArrow">
              <a:avLst>
                <a:gd name="adj1" fmla="val 80500"/>
                <a:gd name="adj2" fmla="val 161000"/>
                <a:gd name="adj3" fmla="val 33333"/>
              </a:avLst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97" name="Rectangle 1290"/>
            <p:cNvSpPr>
              <a:spLocks noChangeArrowheads="1"/>
            </p:cNvSpPr>
            <p:nvPr/>
          </p:nvSpPr>
          <p:spPr bwMode="auto">
            <a:xfrm>
              <a:off x="7008813" y="4876800"/>
              <a:ext cx="3508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i="1">
                  <a:solidFill>
                    <a:srgbClr val="FF0000"/>
                  </a:solidFill>
                  <a:latin typeface="Calibri" pitchFamily="34" charset="0"/>
                </a:rPr>
                <a:t>pf</a:t>
              </a:r>
              <a:endParaRPr lang="bg-BG" b="1" i="1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98" name="Rectangle 1291"/>
            <p:cNvSpPr>
              <a:spLocks noChangeArrowheads="1"/>
            </p:cNvSpPr>
            <p:nvPr/>
          </p:nvSpPr>
          <p:spPr bwMode="auto">
            <a:xfrm>
              <a:off x="7004050" y="5681662"/>
              <a:ext cx="3905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i="1">
                  <a:solidFill>
                    <a:srgbClr val="FF0000"/>
                  </a:solidFill>
                  <a:latin typeface="Calibri" pitchFamily="34" charset="0"/>
                </a:rPr>
                <a:t>sd</a:t>
              </a:r>
              <a:endParaRPr lang="bg-BG" b="1" i="1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grpSp>
          <p:nvGrpSpPr>
            <p:cNvPr id="99" name="Group 407"/>
            <p:cNvGrpSpPr>
              <a:grpSpLocks/>
            </p:cNvGrpSpPr>
            <p:nvPr/>
          </p:nvGrpSpPr>
          <p:grpSpPr bwMode="auto">
            <a:xfrm>
              <a:off x="8262938" y="5029200"/>
              <a:ext cx="277812" cy="103187"/>
              <a:chOff x="8262938" y="5029200"/>
              <a:chExt cx="277812" cy="103187"/>
            </a:xfrm>
          </p:grpSpPr>
          <p:sp>
            <p:nvSpPr>
              <p:cNvPr id="103" name="Oval 1308"/>
              <p:cNvSpPr>
                <a:spLocks noChangeArrowheads="1"/>
              </p:cNvSpPr>
              <p:nvPr/>
            </p:nvSpPr>
            <p:spPr bwMode="auto">
              <a:xfrm>
                <a:off x="8262938" y="5029200"/>
                <a:ext cx="111125" cy="103187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66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4" name="Oval 1310"/>
              <p:cNvSpPr>
                <a:spLocks noChangeArrowheads="1"/>
              </p:cNvSpPr>
              <p:nvPr/>
            </p:nvSpPr>
            <p:spPr bwMode="auto">
              <a:xfrm>
                <a:off x="8429625" y="5029200"/>
                <a:ext cx="111125" cy="103187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66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</p:grpSp>
        <p:grpSp>
          <p:nvGrpSpPr>
            <p:cNvPr id="100" name="Group 412"/>
            <p:cNvGrpSpPr>
              <a:grpSpLocks/>
            </p:cNvGrpSpPr>
            <p:nvPr/>
          </p:nvGrpSpPr>
          <p:grpSpPr bwMode="auto">
            <a:xfrm>
              <a:off x="6324600" y="5029200"/>
              <a:ext cx="296863" cy="103187"/>
              <a:chOff x="6324600" y="5029200"/>
              <a:chExt cx="296863" cy="103187"/>
            </a:xfrm>
          </p:grpSpPr>
          <p:sp>
            <p:nvSpPr>
              <p:cNvPr id="101" name="Oval 1308"/>
              <p:cNvSpPr>
                <a:spLocks noChangeArrowheads="1"/>
              </p:cNvSpPr>
              <p:nvPr/>
            </p:nvSpPr>
            <p:spPr bwMode="auto">
              <a:xfrm>
                <a:off x="6510338" y="5029200"/>
                <a:ext cx="111125" cy="103187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66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02" name="Oval 1305"/>
              <p:cNvSpPr>
                <a:spLocks noChangeArrowheads="1"/>
              </p:cNvSpPr>
              <p:nvPr/>
            </p:nvSpPr>
            <p:spPr bwMode="auto">
              <a:xfrm>
                <a:off x="6324600" y="5029200"/>
                <a:ext cx="111125" cy="103187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rgbClr val="0066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latin typeface="Calibri" pitchFamily="34" charset="0"/>
                </a:endParaRPr>
              </a:p>
            </p:txBody>
          </p:sp>
        </p:grpSp>
      </p:grpSp>
      <p:grpSp>
        <p:nvGrpSpPr>
          <p:cNvPr id="105" name="Group 162"/>
          <p:cNvGrpSpPr>
            <a:grpSpLocks/>
          </p:cNvGrpSpPr>
          <p:nvPr/>
        </p:nvGrpSpPr>
        <p:grpSpPr bwMode="auto">
          <a:xfrm>
            <a:off x="5502370" y="5952744"/>
            <a:ext cx="296863" cy="103188"/>
            <a:chOff x="6324600" y="5029200"/>
            <a:chExt cx="296863" cy="103187"/>
          </a:xfrm>
        </p:grpSpPr>
        <p:sp>
          <p:nvSpPr>
            <p:cNvPr id="106" name="Oval 1308"/>
            <p:cNvSpPr>
              <a:spLocks noChangeArrowheads="1"/>
            </p:cNvSpPr>
            <p:nvPr/>
          </p:nvSpPr>
          <p:spPr bwMode="auto">
            <a:xfrm>
              <a:off x="6510338" y="5029200"/>
              <a:ext cx="111125" cy="103187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sp>
          <p:nvSpPr>
            <p:cNvPr id="107" name="Oval 1305"/>
            <p:cNvSpPr>
              <a:spLocks noChangeArrowheads="1"/>
            </p:cNvSpPr>
            <p:nvPr/>
          </p:nvSpPr>
          <p:spPr bwMode="auto">
            <a:xfrm>
              <a:off x="6324600" y="5029200"/>
              <a:ext cx="111125" cy="103187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108" name="Group 165"/>
          <p:cNvGrpSpPr>
            <a:grpSpLocks/>
          </p:cNvGrpSpPr>
          <p:nvPr/>
        </p:nvGrpSpPr>
        <p:grpSpPr bwMode="auto">
          <a:xfrm>
            <a:off x="7324035" y="5952744"/>
            <a:ext cx="296863" cy="103188"/>
            <a:chOff x="6324600" y="5029200"/>
            <a:chExt cx="296863" cy="103187"/>
          </a:xfrm>
        </p:grpSpPr>
        <p:sp>
          <p:nvSpPr>
            <p:cNvPr id="109" name="Oval 1308"/>
            <p:cNvSpPr>
              <a:spLocks noChangeArrowheads="1"/>
            </p:cNvSpPr>
            <p:nvPr/>
          </p:nvSpPr>
          <p:spPr bwMode="auto">
            <a:xfrm>
              <a:off x="6510338" y="5029200"/>
              <a:ext cx="111125" cy="103187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sp>
          <p:nvSpPr>
            <p:cNvPr id="110" name="Oval 1305"/>
            <p:cNvSpPr>
              <a:spLocks noChangeArrowheads="1"/>
            </p:cNvSpPr>
            <p:nvPr/>
          </p:nvSpPr>
          <p:spPr bwMode="auto">
            <a:xfrm>
              <a:off x="6324600" y="5029200"/>
              <a:ext cx="111125" cy="103187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7919" y="3243707"/>
            <a:ext cx="43640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Highlights:  </a:t>
            </a:r>
          </a:p>
          <a:p>
            <a:pPr marL="342900" indent="-342900">
              <a:spcBef>
                <a:spcPts val="600"/>
              </a:spcBef>
            </a:pPr>
            <a:r>
              <a:rPr lang="en-US" dirty="0" smtClean="0"/>
              <a:t>(2)  Spin/parity of </a:t>
            </a:r>
            <a:r>
              <a:rPr lang="en-US" baseline="30000" dirty="0" smtClean="0"/>
              <a:t>21</a:t>
            </a:r>
            <a:r>
              <a:rPr lang="en-US" dirty="0" smtClean="0"/>
              <a:t>Mg = 5/2</a:t>
            </a:r>
            <a:r>
              <a:rPr lang="en-US" baseline="30000" dirty="0" smtClean="0"/>
              <a:t>+</a:t>
            </a:r>
          </a:p>
          <a:p>
            <a:pPr marL="342900" indent="-342900">
              <a:spcBef>
                <a:spcPts val="600"/>
              </a:spcBef>
            </a:pPr>
            <a:r>
              <a:rPr lang="en-US" dirty="0" smtClean="0"/>
              <a:t>	Mirror (a)symmetry in T=3/2 mirror pairs</a:t>
            </a:r>
            <a:endParaRPr lang="en-US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60940" y="955294"/>
            <a:ext cx="7880032" cy="2207422"/>
            <a:chOff x="249" y="418"/>
            <a:chExt cx="5161" cy="1584"/>
          </a:xfrm>
        </p:grpSpPr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249" y="418"/>
              <a:ext cx="5161" cy="1584"/>
              <a:chOff x="432" y="1592"/>
              <a:chExt cx="5057" cy="1584"/>
            </a:xfrm>
          </p:grpSpPr>
          <p:sp>
            <p:nvSpPr>
              <p:cNvPr id="297" name="Rectangle 6"/>
              <p:cNvSpPr>
                <a:spLocks noChangeArrowheads="1"/>
              </p:cNvSpPr>
              <p:nvPr/>
            </p:nvSpPr>
            <p:spPr bwMode="auto">
              <a:xfrm>
                <a:off x="432" y="1592"/>
                <a:ext cx="5057" cy="133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609" y="1661"/>
                <a:ext cx="4542" cy="1515"/>
                <a:chOff x="864" y="1653"/>
                <a:chExt cx="4542" cy="1515"/>
              </a:xfrm>
            </p:grpSpPr>
            <p:grpSp>
              <p:nvGrpSpPr>
                <p:cNvPr id="6" name="Group 8"/>
                <p:cNvGrpSpPr>
                  <a:grpSpLocks/>
                </p:cNvGrpSpPr>
                <p:nvPr/>
              </p:nvGrpSpPr>
              <p:grpSpPr bwMode="auto">
                <a:xfrm>
                  <a:off x="864" y="1653"/>
                  <a:ext cx="4542" cy="1501"/>
                  <a:chOff x="864" y="1653"/>
                  <a:chExt cx="4542" cy="1501"/>
                </a:xfrm>
              </p:grpSpPr>
              <p:graphicFrame>
                <p:nvGraphicFramePr>
                  <p:cNvPr id="306" name="Object 9"/>
                  <p:cNvGraphicFramePr>
                    <a:graphicFrameLocks noChangeAspect="1"/>
                  </p:cNvGraphicFramePr>
                  <p:nvPr/>
                </p:nvGraphicFramePr>
                <p:xfrm>
                  <a:off x="864" y="1653"/>
                  <a:ext cx="4542" cy="1013"/>
                </p:xfrm>
                <a:graphic>
                  <a:graphicData uri="http://schemas.openxmlformats.org/presentationml/2006/ole">
                    <p:oleObj spid="_x0000_s18434" name="Bitmap Image" r:id="rId3" imgW="6190476" imgH="1380952" progId="PBrush">
                      <p:embed/>
                    </p:oleObj>
                  </a:graphicData>
                </a:graphic>
              </p:graphicFrame>
              <p:grpSp>
                <p:nvGrpSpPr>
                  <p:cNvPr id="7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1632" y="1776"/>
                    <a:ext cx="3264" cy="1378"/>
                    <a:chOff x="1632" y="1776"/>
                    <a:chExt cx="3264" cy="1378"/>
                  </a:xfrm>
                </p:grpSpPr>
                <p:sp>
                  <p:nvSpPr>
                    <p:cNvPr id="308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1776"/>
                      <a:ext cx="0" cy="137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09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80" y="1776"/>
                      <a:ext cx="0" cy="137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0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8" y="1776"/>
                      <a:ext cx="0" cy="1104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1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96" y="1776"/>
                      <a:ext cx="0" cy="1104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304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661" y="2880"/>
                  <a:ext cx="219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latin typeface="Arial" pitchFamily="34" charset="0"/>
                    </a:rPr>
                    <a:t>8</a:t>
                  </a:r>
                  <a:endParaRPr lang="en-GB" dirty="0">
                    <a:latin typeface="Arial" pitchFamily="34" charset="0"/>
                  </a:endParaRPr>
                </a:p>
              </p:txBody>
            </p:sp>
            <p:sp>
              <p:nvSpPr>
                <p:cNvPr id="305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613" y="2643"/>
                  <a:ext cx="32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latin typeface="Arial" pitchFamily="34" charset="0"/>
                    </a:rPr>
                    <a:t>20</a:t>
                  </a:r>
                  <a:endParaRPr lang="en-GB">
                    <a:latin typeface="Arial" pitchFamily="34" charset="0"/>
                  </a:endParaRPr>
                </a:p>
              </p:txBody>
            </p:sp>
          </p:grpSp>
          <p:sp>
            <p:nvSpPr>
              <p:cNvPr id="299" name="Text Box 17"/>
              <p:cNvSpPr txBox="1">
                <a:spLocks noChangeArrowheads="1"/>
              </p:cNvSpPr>
              <p:nvPr/>
            </p:nvSpPr>
            <p:spPr bwMode="auto">
              <a:xfrm>
                <a:off x="5116" y="2406"/>
                <a:ext cx="3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pitchFamily="34" charset="0"/>
                  </a:rPr>
                  <a:t>10</a:t>
                </a:r>
                <a:endParaRPr lang="en-GB">
                  <a:latin typeface="Arial" pitchFamily="34" charset="0"/>
                </a:endParaRPr>
              </a:p>
            </p:txBody>
          </p:sp>
          <p:sp>
            <p:nvSpPr>
              <p:cNvPr id="300" name="Text Box 18"/>
              <p:cNvSpPr txBox="1">
                <a:spLocks noChangeArrowheads="1"/>
              </p:cNvSpPr>
              <p:nvPr/>
            </p:nvSpPr>
            <p:spPr bwMode="auto">
              <a:xfrm>
                <a:off x="5116" y="2152"/>
                <a:ext cx="3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pitchFamily="34" charset="0"/>
                  </a:rPr>
                  <a:t>11</a:t>
                </a:r>
                <a:endParaRPr lang="en-GB">
                  <a:latin typeface="Arial" pitchFamily="34" charset="0"/>
                </a:endParaRPr>
              </a:p>
            </p:txBody>
          </p:sp>
          <p:sp>
            <p:nvSpPr>
              <p:cNvPr id="301" name="Text Box 19"/>
              <p:cNvSpPr txBox="1">
                <a:spLocks noChangeArrowheads="1"/>
              </p:cNvSpPr>
              <p:nvPr/>
            </p:nvSpPr>
            <p:spPr bwMode="auto">
              <a:xfrm>
                <a:off x="5116" y="1907"/>
                <a:ext cx="3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pitchFamily="34" charset="0"/>
                  </a:rPr>
                  <a:t>12</a:t>
                </a:r>
                <a:endParaRPr lang="en-GB">
                  <a:latin typeface="Arial" pitchFamily="34" charset="0"/>
                </a:endParaRPr>
              </a:p>
            </p:txBody>
          </p:sp>
          <p:sp>
            <p:nvSpPr>
              <p:cNvPr id="302" name="Text Box 20"/>
              <p:cNvSpPr txBox="1">
                <a:spLocks noChangeArrowheads="1"/>
              </p:cNvSpPr>
              <p:nvPr/>
            </p:nvSpPr>
            <p:spPr bwMode="auto">
              <a:xfrm>
                <a:off x="5116" y="1653"/>
                <a:ext cx="3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Arial" pitchFamily="34" charset="0"/>
                  </a:rPr>
                  <a:t>13</a:t>
                </a:r>
                <a:endParaRPr lang="en-GB">
                  <a:latin typeface="Arial" pitchFamily="34" charset="0"/>
                </a:endParaRPr>
              </a:p>
            </p:txBody>
          </p:sp>
        </p:grpSp>
        <p:grpSp>
          <p:nvGrpSpPr>
            <p:cNvPr id="9" name="Group 21"/>
            <p:cNvGrpSpPr>
              <a:grpSpLocks/>
            </p:cNvGrpSpPr>
            <p:nvPr/>
          </p:nvGrpSpPr>
          <p:grpSpPr bwMode="auto">
            <a:xfrm>
              <a:off x="249" y="419"/>
              <a:ext cx="702" cy="518"/>
              <a:chOff x="245" y="520"/>
              <a:chExt cx="702" cy="518"/>
            </a:xfrm>
          </p:grpSpPr>
          <p:graphicFrame>
            <p:nvGraphicFramePr>
              <p:cNvPr id="293" name="Object 22"/>
              <p:cNvGraphicFramePr>
                <a:graphicFrameLocks noChangeAspect="1"/>
              </p:cNvGraphicFramePr>
              <p:nvPr/>
            </p:nvGraphicFramePr>
            <p:xfrm>
              <a:off x="245" y="520"/>
              <a:ext cx="516" cy="156"/>
            </p:xfrm>
            <a:graphic>
              <a:graphicData uri="http://schemas.openxmlformats.org/presentationml/2006/ole">
                <p:oleObj spid="_x0000_s18435" name="Bitmap Image" r:id="rId4" imgW="819048" imgH="247685" progId="PBrush">
                  <p:embed/>
                </p:oleObj>
              </a:graphicData>
            </a:graphic>
          </p:graphicFrame>
          <p:graphicFrame>
            <p:nvGraphicFramePr>
              <p:cNvPr id="294" name="Object 23"/>
              <p:cNvGraphicFramePr>
                <a:graphicFrameLocks noChangeAspect="1"/>
              </p:cNvGraphicFramePr>
              <p:nvPr/>
            </p:nvGraphicFramePr>
            <p:xfrm>
              <a:off x="249" y="664"/>
              <a:ext cx="594" cy="144"/>
            </p:xfrm>
            <a:graphic>
              <a:graphicData uri="http://schemas.openxmlformats.org/presentationml/2006/ole">
                <p:oleObj spid="_x0000_s18436" name="Bitmap Image" r:id="rId5" imgW="942857" imgH="228571" progId="PBrush">
                  <p:embed/>
                </p:oleObj>
              </a:graphicData>
            </a:graphic>
          </p:graphicFrame>
          <p:graphicFrame>
            <p:nvGraphicFramePr>
              <p:cNvPr id="295" name="Object 24"/>
              <p:cNvGraphicFramePr>
                <a:graphicFrameLocks noChangeAspect="1"/>
              </p:cNvGraphicFramePr>
              <p:nvPr/>
            </p:nvGraphicFramePr>
            <p:xfrm>
              <a:off x="245" y="793"/>
              <a:ext cx="528" cy="126"/>
            </p:xfrm>
            <a:graphic>
              <a:graphicData uri="http://schemas.openxmlformats.org/presentationml/2006/ole">
                <p:oleObj spid="_x0000_s18437" name="Bitmap Image" r:id="rId6" imgW="838095" imgH="200159" progId="PBrush">
                  <p:embed/>
                </p:oleObj>
              </a:graphicData>
            </a:graphic>
          </p:graphicFrame>
          <p:graphicFrame>
            <p:nvGraphicFramePr>
              <p:cNvPr id="296" name="Object 25"/>
              <p:cNvGraphicFramePr>
                <a:graphicFrameLocks noChangeAspect="1"/>
              </p:cNvGraphicFramePr>
              <p:nvPr/>
            </p:nvGraphicFramePr>
            <p:xfrm>
              <a:off x="245" y="912"/>
              <a:ext cx="702" cy="126"/>
            </p:xfrm>
            <a:graphic>
              <a:graphicData uri="http://schemas.openxmlformats.org/presentationml/2006/ole">
                <p:oleObj spid="_x0000_s18438" name="Bitmap Image" r:id="rId7" imgW="1114581" imgH="200159" progId="PBrush">
                  <p:embed/>
                </p:oleObj>
              </a:graphicData>
            </a:graphic>
          </p:graphicFrame>
        </p:grpSp>
      </p:grpSp>
      <p:sp>
        <p:nvSpPr>
          <p:cNvPr id="323" name="Oval 322"/>
          <p:cNvSpPr/>
          <p:nvPr/>
        </p:nvSpPr>
        <p:spPr>
          <a:xfrm>
            <a:off x="2414016" y="1335024"/>
            <a:ext cx="603504" cy="521208"/>
          </a:xfrm>
          <a:prstGeom prst="ellipse">
            <a:avLst/>
          </a:prstGeom>
          <a:solidFill>
            <a:srgbClr val="0070C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Oval 323"/>
          <p:cNvSpPr/>
          <p:nvPr/>
        </p:nvSpPr>
        <p:spPr>
          <a:xfrm>
            <a:off x="3621024" y="2429320"/>
            <a:ext cx="554736" cy="411480"/>
          </a:xfrm>
          <a:prstGeom prst="ellipse">
            <a:avLst/>
          </a:prstGeom>
          <a:solidFill>
            <a:srgbClr val="0070C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8" name="Straight Connector 327"/>
          <p:cNvCxnSpPr/>
          <p:nvPr/>
        </p:nvCxnSpPr>
        <p:spPr>
          <a:xfrm flipV="1">
            <a:off x="2551176" y="955294"/>
            <a:ext cx="2049780" cy="188550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TextBox 329"/>
          <p:cNvSpPr txBox="1"/>
          <p:nvPr/>
        </p:nvSpPr>
        <p:spPr>
          <a:xfrm>
            <a:off x="2651760" y="2656134"/>
            <a:ext cx="603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N=Z</a:t>
            </a:r>
            <a:endParaRPr lang="en-US" sz="2000" b="1" dirty="0"/>
          </a:p>
        </p:txBody>
      </p:sp>
      <p:cxnSp>
        <p:nvCxnSpPr>
          <p:cNvPr id="333" name="Straight Connector 332"/>
          <p:cNvCxnSpPr/>
          <p:nvPr/>
        </p:nvCxnSpPr>
        <p:spPr>
          <a:xfrm>
            <a:off x="1883664" y="877824"/>
            <a:ext cx="2286000" cy="19629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666744" y="2471468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latin typeface="Comic Sans MS" pitchFamily="66" charset="0"/>
              </a:rPr>
              <a:t>21</a:t>
            </a:r>
            <a:r>
              <a:rPr lang="en-US" dirty="0" smtClean="0">
                <a:latin typeface="Comic Sans MS" pitchFamily="66" charset="0"/>
              </a:rPr>
              <a:t>F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7260336" y="3666744"/>
            <a:ext cx="246888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111496" y="6422207"/>
            <a:ext cx="3831336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 J. Kraemer et al., Phys. </a:t>
            </a:r>
            <a:r>
              <a:rPr lang="en-US" sz="1400" dirty="0" err="1" smtClean="0"/>
              <a:t>Lett</a:t>
            </a:r>
            <a:r>
              <a:rPr lang="en-US" sz="1400" dirty="0" smtClean="0"/>
              <a:t>. B (2009), submitted</a:t>
            </a:r>
            <a:endParaRPr lang="en-US" sz="1400" dirty="0"/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342900" y="118872"/>
            <a:ext cx="8534400" cy="338554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IS427: 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Nuclear moments and charge radii of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magnesium isotopes </a:t>
            </a:r>
            <a:r>
              <a:rPr kumimoji="0" lang="en-US" sz="1600" b="0" i="0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from N=8 up to N=20</a:t>
            </a:r>
            <a:endParaRPr kumimoji="0" lang="en-US" sz="1600" b="0" i="0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018532" y="3266871"/>
            <a:ext cx="4159788" cy="3051633"/>
            <a:chOff x="5018532" y="3266871"/>
            <a:chExt cx="4159788" cy="3051633"/>
          </a:xfrm>
        </p:grpSpPr>
        <p:pic>
          <p:nvPicPr>
            <p:cNvPr id="18439" name="Picture 7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018532" y="3266871"/>
              <a:ext cx="4125468" cy="3051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0" name="TextBox 39"/>
            <p:cNvSpPr txBox="1"/>
            <p:nvPr/>
          </p:nvSpPr>
          <p:spPr>
            <a:xfrm>
              <a:off x="8463060" y="3741455"/>
              <a:ext cx="71526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j=l+1/2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420970" y="5270063"/>
              <a:ext cx="67999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j=l-1/2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05778" y="3587567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d</a:t>
              </a:r>
              <a:r>
                <a:rPr lang="en-US" sz="1400" b="1" baseline="-25000" dirty="0" smtClean="0">
                  <a:solidFill>
                    <a:srgbClr val="FF0000"/>
                  </a:solidFill>
                </a:rPr>
                <a:t>5/2</a:t>
              </a:r>
              <a:endParaRPr lang="en-US" sz="140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967000" y="3587567"/>
              <a:ext cx="4812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p</a:t>
              </a:r>
              <a:r>
                <a:rPr lang="en-US" sz="1400" b="1" baseline="-25000" dirty="0" smtClean="0">
                  <a:solidFill>
                    <a:srgbClr val="FF0000"/>
                  </a:solidFill>
                </a:rPr>
                <a:t>3/2 </a:t>
              </a:r>
              <a:endParaRPr lang="en-US" sz="1400" b="1" baseline="-250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6" name="Straight Connector 45"/>
          <p:cNvCxnSpPr/>
          <p:nvPr/>
        </p:nvCxnSpPr>
        <p:spPr>
          <a:xfrm>
            <a:off x="925569" y="2807160"/>
            <a:ext cx="161442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936749" y="3162715"/>
            <a:ext cx="1614427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0" y="4460915"/>
            <a:ext cx="5657446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Spin expectation value &lt;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s</a:t>
            </a:r>
            <a:r>
              <a:rPr lang="en-US" dirty="0" smtClean="0">
                <a:sym typeface="Wingdings" pitchFamily="2" charset="2"/>
              </a:rPr>
              <a:t>&gt; = 1.15(2)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	(larger than Schmidt value =1)</a:t>
            </a:r>
          </a:p>
          <a:p>
            <a:r>
              <a:rPr lang="en-US" dirty="0">
                <a:sym typeface="Wingdings" pitchFamily="2" charset="2"/>
              </a:rPr>
              <a:t>	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     - understood in large scale shell model </a:t>
            </a:r>
          </a:p>
          <a:p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 due to very mixed proton configuration: &lt;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s</a:t>
            </a:r>
            <a:r>
              <a:rPr lang="en-US" dirty="0" smtClean="0">
                <a:sym typeface="Wingdings" pitchFamily="2" charset="2"/>
              </a:rPr>
              <a:t>&gt;</a:t>
            </a:r>
            <a:r>
              <a:rPr lang="en-US" baseline="-25000" dirty="0" smtClean="0">
                <a:sym typeface="Wingdings" pitchFamily="2" charset="2"/>
              </a:rPr>
              <a:t>SM</a:t>
            </a:r>
            <a:r>
              <a:rPr lang="en-US" dirty="0" smtClean="0">
                <a:sym typeface="Wingdings" pitchFamily="2" charset="2"/>
              </a:rPr>
              <a:t> =1.11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ym typeface="Wingdings" pitchFamily="2" charset="2"/>
              </a:rPr>
              <a:t>     - including </a:t>
            </a:r>
            <a:r>
              <a:rPr lang="en-US" dirty="0" err="1" smtClean="0">
                <a:sym typeface="Wingdings" pitchFamily="2" charset="2"/>
              </a:rPr>
              <a:t>isospin</a:t>
            </a:r>
            <a:r>
              <a:rPr lang="en-US" dirty="0" smtClean="0">
                <a:sym typeface="Wingdings" pitchFamily="2" charset="2"/>
              </a:rPr>
              <a:t> non-conserving effects: 1.15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ym typeface="Wingdings" pitchFamily="2" charset="2"/>
              </a:rPr>
              <a:t>   </a:t>
            </a:r>
            <a:r>
              <a:rPr lang="en-US" dirty="0">
                <a:sym typeface="Wingdings" pitchFamily="2" charset="2"/>
              </a:rPr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1308</Words>
  <Application>Microsoft Office PowerPoint</Application>
  <PresentationFormat>On-screen Show (4:3)</PresentationFormat>
  <Paragraphs>477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Office Theme</vt:lpstr>
      <vt:lpstr>Bitmap Image</vt:lpstr>
      <vt:lpstr>Worksheet</vt:lpstr>
      <vt:lpstr>Chart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IKS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Gerda Neyens</dc:creator>
  <cp:lastModifiedBy>Gerda Neyens</cp:lastModifiedBy>
  <cp:revision>345</cp:revision>
  <dcterms:created xsi:type="dcterms:W3CDTF">2009-05-07T07:46:57Z</dcterms:created>
  <dcterms:modified xsi:type="dcterms:W3CDTF">2009-05-18T14:31:13Z</dcterms:modified>
</cp:coreProperties>
</file>