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256" r:id="rId2"/>
    <p:sldId id="374" r:id="rId3"/>
    <p:sldId id="301" r:id="rId4"/>
    <p:sldId id="302" r:id="rId5"/>
    <p:sldId id="375" r:id="rId6"/>
    <p:sldId id="260" r:id="rId7"/>
    <p:sldId id="376" r:id="rId8"/>
    <p:sldId id="303" r:id="rId9"/>
    <p:sldId id="377" r:id="rId10"/>
    <p:sldId id="309" r:id="rId11"/>
    <p:sldId id="297" r:id="rId12"/>
    <p:sldId id="378" r:id="rId13"/>
    <p:sldId id="308" r:id="rId14"/>
    <p:sldId id="307" r:id="rId15"/>
    <p:sldId id="379" r:id="rId16"/>
    <p:sldId id="313" r:id="rId17"/>
    <p:sldId id="312" r:id="rId18"/>
    <p:sldId id="314" r:id="rId19"/>
    <p:sldId id="305" r:id="rId20"/>
    <p:sldId id="315" r:id="rId21"/>
    <p:sldId id="380" r:id="rId22"/>
    <p:sldId id="316" r:id="rId23"/>
    <p:sldId id="381" r:id="rId24"/>
    <p:sldId id="382" r:id="rId25"/>
    <p:sldId id="373" r:id="rId26"/>
    <p:sldId id="320" r:id="rId27"/>
    <p:sldId id="362" r:id="rId28"/>
    <p:sldId id="383" r:id="rId29"/>
    <p:sldId id="279" r:id="rId30"/>
    <p:sldId id="361" r:id="rId31"/>
    <p:sldId id="322" r:id="rId32"/>
    <p:sldId id="363" r:id="rId33"/>
    <p:sldId id="364" r:id="rId34"/>
    <p:sldId id="369" r:id="rId35"/>
    <p:sldId id="384" r:id="rId36"/>
    <p:sldId id="324" r:id="rId37"/>
    <p:sldId id="337" r:id="rId38"/>
    <p:sldId id="346" r:id="rId39"/>
    <p:sldId id="371" r:id="rId40"/>
    <p:sldId id="386" r:id="rId41"/>
    <p:sldId id="351" r:id="rId42"/>
    <p:sldId id="353" r:id="rId43"/>
    <p:sldId id="354" r:id="rId44"/>
    <p:sldId id="360" r:id="rId45"/>
    <p:sldId id="385" r:id="rId46"/>
    <p:sldId id="372" r:id="rId47"/>
    <p:sldId id="387" r:id="rId48"/>
  </p:sldIdLst>
  <p:sldSz cx="9144000" cy="6858000" type="screen4x3"/>
  <p:notesSz cx="6858000" cy="9144000"/>
  <p:defaultTextStyle>
    <a:defPPr>
      <a:defRPr lang="en-US"/>
    </a:defPPr>
    <a:lvl1pPr algn="l" rtl="0" fontAlgn="base">
      <a:spcBef>
        <a:spcPct val="0"/>
      </a:spcBef>
      <a:spcAft>
        <a:spcPct val="0"/>
      </a:spcAft>
      <a:defRPr sz="2000" b="1" kern="1200">
        <a:solidFill>
          <a:schemeClr val="tx1"/>
        </a:solidFill>
        <a:latin typeface="Arial" charset="0"/>
        <a:ea typeface="+mn-ea"/>
        <a:cs typeface="+mn-cs"/>
      </a:defRPr>
    </a:lvl1pPr>
    <a:lvl2pPr marL="457200" algn="l" rtl="0" fontAlgn="base">
      <a:spcBef>
        <a:spcPct val="0"/>
      </a:spcBef>
      <a:spcAft>
        <a:spcPct val="0"/>
      </a:spcAft>
      <a:defRPr sz="2000" b="1" kern="1200">
        <a:solidFill>
          <a:schemeClr val="tx1"/>
        </a:solidFill>
        <a:latin typeface="Arial" charset="0"/>
        <a:ea typeface="+mn-ea"/>
        <a:cs typeface="+mn-cs"/>
      </a:defRPr>
    </a:lvl2pPr>
    <a:lvl3pPr marL="914400" algn="l" rtl="0" fontAlgn="base">
      <a:spcBef>
        <a:spcPct val="0"/>
      </a:spcBef>
      <a:spcAft>
        <a:spcPct val="0"/>
      </a:spcAft>
      <a:defRPr sz="2000" b="1" kern="1200">
        <a:solidFill>
          <a:schemeClr val="tx1"/>
        </a:solidFill>
        <a:latin typeface="Arial" charset="0"/>
        <a:ea typeface="+mn-ea"/>
        <a:cs typeface="+mn-cs"/>
      </a:defRPr>
    </a:lvl3pPr>
    <a:lvl4pPr marL="1371600" algn="l" rtl="0" fontAlgn="base">
      <a:spcBef>
        <a:spcPct val="0"/>
      </a:spcBef>
      <a:spcAft>
        <a:spcPct val="0"/>
      </a:spcAft>
      <a:defRPr sz="2000" b="1" kern="1200">
        <a:solidFill>
          <a:schemeClr val="tx1"/>
        </a:solidFill>
        <a:latin typeface="Arial" charset="0"/>
        <a:ea typeface="+mn-ea"/>
        <a:cs typeface="+mn-cs"/>
      </a:defRPr>
    </a:lvl4pPr>
    <a:lvl5pPr marL="1828800" algn="l" rtl="0" fontAlgn="base">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CC00"/>
    <a:srgbClr val="FF3399"/>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914" autoAdjust="0"/>
    <p:restoredTop sz="94660"/>
  </p:normalViewPr>
  <p:slideViewPr>
    <p:cSldViewPr>
      <p:cViewPr>
        <p:scale>
          <a:sx n="91" d="100"/>
          <a:sy n="91" d="100"/>
        </p:scale>
        <p:origin x="-594" y="-3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EDA8FD-713A-4EAF-9BD8-DD12546A9BA7}" type="datetimeFigureOut">
              <a:rPr lang="en-US" smtClean="0"/>
              <a:pPr/>
              <a:t>5/18/2009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0F1DA1-C903-47C1-9A90-2BAA151CDF4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969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9E75C1-069F-49CE-A8DE-E509B87024D5}" type="slidenum">
              <a:rPr lang="en-US"/>
              <a:pPr fontAlgn="base">
                <a:spcBef>
                  <a:spcPct val="0"/>
                </a:spcBef>
                <a:spcAft>
                  <a:spcPct val="0"/>
                </a:spcAft>
                <a:defRPr/>
              </a:pPr>
              <a:t>26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969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9E75C1-069F-49CE-A8DE-E509B87024D5}" type="slidenum">
              <a:rPr lang="en-US"/>
              <a:pPr fontAlgn="base">
                <a:spcBef>
                  <a:spcPct val="0"/>
                </a:spcBef>
                <a:spcAft>
                  <a:spcPct val="0"/>
                </a:spcAft>
                <a:defRPr/>
              </a:pPr>
              <a:t>27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7347"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B2AC3D66-BF5C-4CF4-AA51-294DCBB7A358}" type="slidenum">
              <a:rPr lang="en-US" sz="1200">
                <a:latin typeface="Calibri" pitchFamily="34" charset="0"/>
              </a:rPr>
              <a:pPr algn="r"/>
              <a:t>37</a:t>
            </a:fld>
            <a:endParaRPr lang="en-US" sz="120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noTextEdit="1"/>
          </p:cNvSpPr>
          <p:nvPr>
            <p:ph type="sldImg"/>
          </p:nvPr>
        </p:nvSpPr>
        <p:spPr bwMode="auto">
          <a:noFill/>
          <a:ln>
            <a:solidFill>
              <a:srgbClr val="000000"/>
            </a:solidFill>
            <a:miter lim="800000"/>
            <a:headEnd/>
            <a:tailEnd/>
          </a:ln>
        </p:spPr>
      </p:sp>
      <p:sp>
        <p:nvSpPr>
          <p:cNvPr id="696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9635"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F3DEA216-234C-43E3-917A-61B2D7A8ED3B}" type="slidenum">
              <a:rPr lang="en-US" sz="1200">
                <a:latin typeface="Calibri" pitchFamily="34" charset="0"/>
              </a:rPr>
              <a:pPr algn="r"/>
              <a:t>38</a:t>
            </a:fld>
            <a:endParaRPr lang="en-US" sz="120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noTextEdit="1"/>
          </p:cNvSpPr>
          <p:nvPr>
            <p:ph type="sldImg"/>
          </p:nvPr>
        </p:nvSpPr>
        <p:spPr bwMode="auto">
          <a:noFill/>
          <a:ln>
            <a:solidFill>
              <a:srgbClr val="000000"/>
            </a:solidFill>
            <a:miter lim="800000"/>
            <a:headEnd/>
            <a:tailEnd/>
          </a:ln>
        </p:spPr>
      </p:sp>
      <p:sp>
        <p:nvSpPr>
          <p:cNvPr id="696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9635"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F3DEA216-234C-43E3-917A-61B2D7A8ED3B}" type="slidenum">
              <a:rPr lang="en-US" sz="1200">
                <a:latin typeface="Calibri" pitchFamily="34" charset="0"/>
              </a:rPr>
              <a:pPr algn="r"/>
              <a:t>39</a:t>
            </a:fld>
            <a:endParaRPr lang="en-US" sz="120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AF5E6C4-C5FC-4B48-9D2C-127E8FA991F6}" type="datetimeFigureOut">
              <a:rPr lang="en-US"/>
              <a:pPr>
                <a:defRPr/>
              </a:pPr>
              <a:t>5/18/2009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5443665-B41A-4C92-A0BA-CA9958B4833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C32D560-4172-469C-9C52-87A42CBC2C4E}" type="datetimeFigureOut">
              <a:rPr lang="en-US"/>
              <a:pPr>
                <a:defRPr/>
              </a:pPr>
              <a:t>5/18/2009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E3082E4-AA2F-49A5-A96F-45CD6189504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4929CF3-414B-4DD8-B058-5005A84D6A0B}" type="datetimeFigureOut">
              <a:rPr lang="en-US"/>
              <a:pPr>
                <a:defRPr/>
              </a:pPr>
              <a:t>5/18/2009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C38291B-DF6F-4376-8A6D-8D28DFF2127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FDEF38B-0911-46D6-A5CB-23DF94D93EA2}" type="datetimeFigureOut">
              <a:rPr lang="en-US"/>
              <a:pPr>
                <a:defRPr/>
              </a:pPr>
              <a:t>5/18/2009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F6E9E6-8CAE-4449-8147-4EB61537A59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6411D8D-E44C-45C7-9FFD-447569DBE09C}" type="datetimeFigureOut">
              <a:rPr lang="en-US"/>
              <a:pPr>
                <a:defRPr/>
              </a:pPr>
              <a:t>5/18/2009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E87CECB-0395-4CEE-AFE4-AEA65941438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DAF8DF8-D50C-494E-BBEA-400A783D8FF6}" type="datetimeFigureOut">
              <a:rPr lang="en-US"/>
              <a:pPr>
                <a:defRPr/>
              </a:pPr>
              <a:t>5/18/2009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BDF0BD8-A362-4790-B734-34E07004606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F54540E-B788-4F81-B3A6-D28252C63029}" type="datetimeFigureOut">
              <a:rPr lang="en-US"/>
              <a:pPr>
                <a:defRPr/>
              </a:pPr>
              <a:t>5/18/2009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C63001C4-D43E-4E16-8326-24068BF1D9E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B873F63-3DB4-4F76-9B4B-84EAB6D2506B}" type="datetimeFigureOut">
              <a:rPr lang="en-US"/>
              <a:pPr>
                <a:defRPr/>
              </a:pPr>
              <a:t>5/18/2009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D3050F9-01F9-4C9C-888E-88D3A5178FA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6E86C53-0925-4BA5-B70B-49953404D438}" type="datetimeFigureOut">
              <a:rPr lang="en-US"/>
              <a:pPr>
                <a:defRPr/>
              </a:pPr>
              <a:t>5/18/2009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3A6D7027-E961-4470-A29A-FE137E00147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35B41AC-24D5-4738-932F-63F9DE45F527}" type="datetimeFigureOut">
              <a:rPr lang="en-US"/>
              <a:pPr>
                <a:defRPr/>
              </a:pPr>
              <a:t>5/18/2009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0F8E9E0-B6E6-43A6-A21D-39AB974113B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84A62C7-1A40-471E-835F-A5DF5F934BFD}" type="datetimeFigureOut">
              <a:rPr lang="en-US"/>
              <a:pPr>
                <a:defRPr/>
              </a:pPr>
              <a:t>5/18/2009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75AD4E9-565F-44D7-B0E2-2DBE7BD3459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b="0">
                <a:solidFill>
                  <a:schemeClr val="tx1">
                    <a:tint val="75000"/>
                  </a:schemeClr>
                </a:solidFill>
                <a:latin typeface="+mn-lt"/>
              </a:defRPr>
            </a:lvl1pPr>
          </a:lstStyle>
          <a:p>
            <a:pPr>
              <a:defRPr/>
            </a:pPr>
            <a:fld id="{51EDCC44-C6F3-4399-93B6-52CAF87E4D7A}" type="datetimeFigureOut">
              <a:rPr lang="en-US"/>
              <a:pPr>
                <a:defRPr/>
              </a:pPr>
              <a:t>5/18/2009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b="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b="0">
                <a:solidFill>
                  <a:schemeClr val="tx1">
                    <a:tint val="75000"/>
                  </a:schemeClr>
                </a:solidFill>
                <a:latin typeface="+mn-lt"/>
              </a:defRPr>
            </a:lvl1pPr>
          </a:lstStyle>
          <a:p>
            <a:pPr>
              <a:defRPr/>
            </a:pPr>
            <a:fld id="{6D31F5F2-62CA-43E3-B73C-26082137F79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gif"/><Relationship Id="rId1" Type="http://schemas.openxmlformats.org/officeDocument/2006/relationships/slideLayout" Target="../slideLayouts/slideLayout1.xml"/><Relationship Id="rId5" Type="http://schemas.openxmlformats.org/officeDocument/2006/relationships/image" Target="../media/image20.jpeg"/><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4.emf"/><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5.jpeg"/><Relationship Id="rId2" Type="http://schemas.openxmlformats.org/officeDocument/2006/relationships/image" Target="../media/image25.jpe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27.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9.gif"/><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0.gif"/><Relationship Id="rId1" Type="http://schemas.openxmlformats.org/officeDocument/2006/relationships/slideLayout" Target="../slideLayouts/slideLayout1.xml"/><Relationship Id="rId5" Type="http://schemas.openxmlformats.org/officeDocument/2006/relationships/image" Target="../media/image31.wmf"/><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0.gif"/><Relationship Id="rId1" Type="http://schemas.openxmlformats.org/officeDocument/2006/relationships/slideLayout" Target="../slideLayouts/slideLayout1.xml"/><Relationship Id="rId6" Type="http://schemas.openxmlformats.org/officeDocument/2006/relationships/image" Target="../media/image31.wmf"/><Relationship Id="rId5" Type="http://schemas.openxmlformats.org/officeDocument/2006/relationships/image" Target="../media/image5.jpe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3.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3.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3.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4.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6.jpeg"/><Relationship Id="rId4" Type="http://schemas.openxmlformats.org/officeDocument/2006/relationships/image" Target="../media/image35.jpeg"/></Relationships>
</file>

<file path=ppt/slides/_rels/slide27.xml.rels><?xml version="1.0" encoding="UTF-8" standalone="yes"?>
<Relationships xmlns="http://schemas.openxmlformats.org/package/2006/relationships"><Relationship Id="rId3" Type="http://schemas.openxmlformats.org/officeDocument/2006/relationships/image" Target="../media/image34.jpeg"/><Relationship Id="rId7"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6.jpeg"/><Relationship Id="rId4" Type="http://schemas.openxmlformats.org/officeDocument/2006/relationships/image" Target="../media/image35.jpeg"/></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7.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40.png"/></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5.jpeg"/><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png"/></Relationships>
</file>

<file path=ppt/slides/_rels/slide35.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5.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37.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48.png"/><Relationship Id="rId4" Type="http://schemas.openxmlformats.org/officeDocument/2006/relationships/image" Target="../media/image47.png"/></Relationships>
</file>

<file path=ppt/slides/_rels/slide38.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49.png"/><Relationship Id="rId7"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jpeg"/></Relationships>
</file>

<file path=ppt/slides/_rels/slide39.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55.png"/><Relationship Id="rId4" Type="http://schemas.openxmlformats.org/officeDocument/2006/relationships/image" Target="../media/image54.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7.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7.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4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png"/></Relationships>
</file>

<file path=ppt/slides/_rels/slide44.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60.jpeg"/></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7.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1.wmf"/><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4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2.pn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5.jpeg"/><Relationship Id="rId4" Type="http://schemas.openxmlformats.org/officeDocument/2006/relationships/image" Target="../media/image16.gif"/></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jpeg"/><Relationship Id="rId1" Type="http://schemas.openxmlformats.org/officeDocument/2006/relationships/slideLayout" Target="../slideLayouts/slideLayout1.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Box 3"/>
          <p:cNvSpPr txBox="1">
            <a:spLocks noChangeArrowheads="1"/>
          </p:cNvSpPr>
          <p:nvPr/>
        </p:nvSpPr>
        <p:spPr bwMode="auto">
          <a:xfrm>
            <a:off x="2209800" y="2895600"/>
            <a:ext cx="4629858" cy="861774"/>
          </a:xfrm>
          <a:prstGeom prst="rect">
            <a:avLst/>
          </a:prstGeom>
          <a:noFill/>
          <a:ln w="9525">
            <a:noFill/>
            <a:miter lim="800000"/>
            <a:headEnd/>
            <a:tailEnd/>
          </a:ln>
        </p:spPr>
        <p:txBody>
          <a:bodyPr wrap="none">
            <a:spAutoFit/>
          </a:bodyPr>
          <a:lstStyle/>
          <a:p>
            <a:pPr algn="ctr"/>
            <a:r>
              <a:rPr lang="en-US" sz="3200" dirty="0" smtClean="0">
                <a:solidFill>
                  <a:srgbClr val="FF0000"/>
                </a:solidFill>
                <a:latin typeface="Calibri" pitchFamily="34" charset="0"/>
              </a:rPr>
              <a:t>Status report MINIBALL</a:t>
            </a:r>
            <a:endParaRPr lang="en-US" sz="3200" dirty="0">
              <a:solidFill>
                <a:srgbClr val="FF0000"/>
              </a:solidFill>
              <a:latin typeface="Calibri" pitchFamily="34" charset="0"/>
            </a:endParaRPr>
          </a:p>
          <a:p>
            <a:pPr algn="ctr"/>
            <a:r>
              <a:rPr lang="en-US" sz="1800" dirty="0">
                <a:latin typeface="Calibri" pitchFamily="34" charset="0"/>
              </a:rPr>
              <a:t>J. Van </a:t>
            </a:r>
            <a:r>
              <a:rPr lang="en-US" sz="1800">
                <a:latin typeface="Calibri" pitchFamily="34" charset="0"/>
              </a:rPr>
              <a:t>de </a:t>
            </a:r>
            <a:r>
              <a:rPr lang="en-US" sz="1800" smtClean="0">
                <a:latin typeface="Calibri" pitchFamily="34" charset="0"/>
              </a:rPr>
              <a:t>Walle for the MINIBALL collaboration</a:t>
            </a:r>
            <a:endParaRPr lang="en-US" sz="1800" dirty="0">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61-IB-OB.gif"/>
          <p:cNvPicPr>
            <a:picLocks noChangeAspect="1"/>
          </p:cNvPicPr>
          <p:nvPr/>
        </p:nvPicPr>
        <p:blipFill>
          <a:blip r:embed="rId2"/>
          <a:stretch>
            <a:fillRect/>
          </a:stretch>
        </p:blipFill>
        <p:spPr>
          <a:xfrm>
            <a:off x="457200" y="990600"/>
            <a:ext cx="4425270" cy="3009900"/>
          </a:xfrm>
          <a:prstGeom prst="rect">
            <a:avLst/>
          </a:prstGeom>
        </p:spPr>
      </p:pic>
      <p:sp>
        <p:nvSpPr>
          <p:cNvPr id="10" name="TextBox 9"/>
          <p:cNvSpPr txBox="1"/>
          <p:nvPr/>
        </p:nvSpPr>
        <p:spPr>
          <a:xfrm>
            <a:off x="1905000" y="3886200"/>
            <a:ext cx="1723292" cy="338554"/>
          </a:xfrm>
          <a:prstGeom prst="rect">
            <a:avLst/>
          </a:prstGeom>
          <a:solidFill>
            <a:schemeClr val="bg1"/>
          </a:solidFill>
          <a:ln>
            <a:noFill/>
          </a:ln>
        </p:spPr>
        <p:txBody>
          <a:bodyPr wrap="none" rtlCol="0">
            <a:spAutoFit/>
          </a:bodyPr>
          <a:lstStyle/>
          <a:p>
            <a:r>
              <a:rPr lang="en-US" sz="1600" b="1" dirty="0" smtClean="0">
                <a:latin typeface="Symbol" pitchFamily="18" charset="2"/>
              </a:rPr>
              <a:t>g</a:t>
            </a:r>
            <a:r>
              <a:rPr lang="en-US" sz="1600" b="1" dirty="0" smtClean="0"/>
              <a:t>-ray energy [</a:t>
            </a:r>
            <a:r>
              <a:rPr lang="en-US" sz="1600" b="1" dirty="0" err="1" smtClean="0"/>
              <a:t>keV</a:t>
            </a:r>
            <a:r>
              <a:rPr lang="en-US" sz="1600" b="1" dirty="0" smtClean="0"/>
              <a:t>]</a:t>
            </a:r>
            <a:endParaRPr lang="en-US" sz="1600" b="1" dirty="0"/>
          </a:p>
        </p:txBody>
      </p:sp>
      <p:sp>
        <p:nvSpPr>
          <p:cNvPr id="11" name="TextBox 10"/>
          <p:cNvSpPr txBox="1"/>
          <p:nvPr/>
        </p:nvSpPr>
        <p:spPr>
          <a:xfrm rot="16200000">
            <a:off x="67086" y="2314708"/>
            <a:ext cx="775853" cy="338554"/>
          </a:xfrm>
          <a:prstGeom prst="rect">
            <a:avLst/>
          </a:prstGeom>
          <a:noFill/>
        </p:spPr>
        <p:txBody>
          <a:bodyPr wrap="none" rtlCol="0">
            <a:spAutoFit/>
          </a:bodyPr>
          <a:lstStyle/>
          <a:p>
            <a:r>
              <a:rPr lang="en-US" sz="1600" b="1" dirty="0" smtClean="0"/>
              <a:t>Counts</a:t>
            </a:r>
            <a:endParaRPr lang="en-US" sz="1600" b="1" dirty="0"/>
          </a:p>
        </p:txBody>
      </p:sp>
      <p:sp>
        <p:nvSpPr>
          <p:cNvPr id="12" name="TextBox 11"/>
          <p:cNvSpPr txBox="1"/>
          <p:nvPr/>
        </p:nvSpPr>
        <p:spPr>
          <a:xfrm>
            <a:off x="2133600" y="5334000"/>
            <a:ext cx="1582484" cy="707886"/>
          </a:xfrm>
          <a:prstGeom prst="rect">
            <a:avLst/>
          </a:prstGeom>
          <a:noFill/>
        </p:spPr>
        <p:txBody>
          <a:bodyPr wrap="none" rtlCol="0">
            <a:spAutoFit/>
          </a:bodyPr>
          <a:lstStyle/>
          <a:p>
            <a:r>
              <a:rPr lang="en-US" smtClean="0">
                <a:solidFill>
                  <a:srgbClr val="FF0000"/>
                </a:solidFill>
              </a:rPr>
              <a:t>"Beam On"</a:t>
            </a:r>
            <a:endParaRPr lang="en-US" smtClean="0">
              <a:solidFill>
                <a:srgbClr val="FF0000"/>
              </a:solidFill>
            </a:endParaRPr>
          </a:p>
          <a:p>
            <a:r>
              <a:rPr lang="en-US" smtClean="0"/>
              <a:t>"Beam Off"</a:t>
            </a:r>
            <a:endParaRPr lang="en-US"/>
          </a:p>
        </p:txBody>
      </p:sp>
      <p:sp>
        <p:nvSpPr>
          <p:cNvPr id="6" name="Rectangle 5"/>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mtClean="0">
                <a:solidFill>
                  <a:schemeClr val="tx2"/>
                </a:solidFill>
              </a:rPr>
              <a:t>9-gap </a:t>
            </a:r>
            <a:r>
              <a:rPr lang="en-US" smtClean="0">
                <a:solidFill>
                  <a:schemeClr val="tx2"/>
                </a:solidFill>
              </a:rPr>
              <a:t>X-ray </a:t>
            </a:r>
            <a:r>
              <a:rPr lang="en-US" smtClean="0">
                <a:solidFill>
                  <a:schemeClr val="tx2"/>
                </a:solidFill>
              </a:rPr>
              <a:t>background</a:t>
            </a:r>
            <a:endParaRPr lang="en-US" sz="2000" dirty="0">
              <a:solidFill>
                <a:schemeClr val="tx2"/>
              </a:solidFill>
            </a:endParaRPr>
          </a:p>
        </p:txBody>
      </p:sp>
      <p:sp>
        <p:nvSpPr>
          <p:cNvPr id="7" name="Rectangle 6"/>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8" name="Picture 187" descr="miniball"/>
          <p:cNvPicPr>
            <a:picLocks noChangeAspect="1" noChangeArrowheads="1"/>
          </p:cNvPicPr>
          <p:nvPr/>
        </p:nvPicPr>
        <p:blipFill>
          <a:blip r:embed="rId3"/>
          <a:srcRect/>
          <a:stretch>
            <a:fillRect/>
          </a:stretch>
        </p:blipFill>
        <p:spPr bwMode="auto">
          <a:xfrm>
            <a:off x="0" y="0"/>
            <a:ext cx="725488" cy="838200"/>
          </a:xfrm>
          <a:prstGeom prst="rect">
            <a:avLst/>
          </a:prstGeom>
          <a:noFill/>
          <a:ln w="9525">
            <a:noFill/>
            <a:miter lim="800000"/>
            <a:headEnd/>
            <a:tailEnd/>
          </a:ln>
        </p:spPr>
      </p:pic>
      <p:pic>
        <p:nvPicPr>
          <p:cNvPr id="13" name="Picture 191" descr="REX-ISOLDE"/>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14" name="Oval 13"/>
          <p:cNvSpPr/>
          <p:nvPr/>
        </p:nvSpPr>
        <p:spPr>
          <a:xfrm>
            <a:off x="685800" y="1219200"/>
            <a:ext cx="685800" cy="1295400"/>
          </a:xfrm>
          <a:prstGeom prst="ellipse">
            <a:avLst/>
          </a:prstGeom>
          <a:noFill/>
          <a:ln w="38100">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715000" y="4876800"/>
            <a:ext cx="685800" cy="381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6" name="Picture 49" descr="REX-2.JPG"/>
          <p:cNvPicPr>
            <a:picLocks noChangeAspect="1"/>
          </p:cNvPicPr>
          <p:nvPr/>
        </p:nvPicPr>
        <p:blipFill>
          <a:blip r:embed="rId5">
            <a:clrChange>
              <a:clrFrom>
                <a:srgbClr val="FFFFFF"/>
              </a:clrFrom>
              <a:clrTo>
                <a:srgbClr val="FFFFFF">
                  <a:alpha val="0"/>
                </a:srgbClr>
              </a:clrTo>
            </a:clrChange>
          </a:blip>
          <a:srcRect b="41628"/>
          <a:stretch>
            <a:fillRect/>
          </a:stretch>
        </p:blipFill>
        <p:spPr bwMode="auto">
          <a:xfrm>
            <a:off x="4849813" y="1027113"/>
            <a:ext cx="4041775" cy="3468687"/>
          </a:xfrm>
          <a:prstGeom prst="rect">
            <a:avLst/>
          </a:prstGeom>
          <a:noFill/>
          <a:ln w="9525">
            <a:noFill/>
            <a:miter lim="800000"/>
            <a:headEnd/>
            <a:tailEnd/>
          </a:ln>
        </p:spPr>
      </p:pic>
      <p:pic>
        <p:nvPicPr>
          <p:cNvPr id="17" name="Picture 9" descr="REX-2.JPG"/>
          <p:cNvPicPr>
            <a:picLocks noChangeAspect="1"/>
          </p:cNvPicPr>
          <p:nvPr/>
        </p:nvPicPr>
        <p:blipFill>
          <a:blip r:embed="rId5">
            <a:clrChange>
              <a:clrFrom>
                <a:srgbClr val="FFFFFF"/>
              </a:clrFrom>
              <a:clrTo>
                <a:srgbClr val="FFFFFF">
                  <a:alpha val="0"/>
                </a:srgbClr>
              </a:clrTo>
            </a:clrChange>
          </a:blip>
          <a:srcRect t="72485"/>
          <a:stretch>
            <a:fillRect/>
          </a:stretch>
        </p:blipFill>
        <p:spPr bwMode="auto">
          <a:xfrm>
            <a:off x="4846638" y="4495800"/>
            <a:ext cx="4041775" cy="1635125"/>
          </a:xfrm>
          <a:prstGeom prst="rect">
            <a:avLst/>
          </a:prstGeom>
          <a:noFill/>
          <a:ln w="9525">
            <a:noFill/>
            <a:miter lim="800000"/>
            <a:headEnd/>
            <a:tailEnd/>
          </a:ln>
        </p:spPr>
      </p:pic>
      <p:sp>
        <p:nvSpPr>
          <p:cNvPr id="18" name="Rectangle 17"/>
          <p:cNvSpPr/>
          <p:nvPr/>
        </p:nvSpPr>
        <p:spPr>
          <a:xfrm>
            <a:off x="5257800" y="3157538"/>
            <a:ext cx="493713" cy="381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Rectangle 18"/>
          <p:cNvSpPr/>
          <p:nvPr/>
        </p:nvSpPr>
        <p:spPr>
          <a:xfrm>
            <a:off x="5784850" y="4065588"/>
            <a:ext cx="493713" cy="381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21" name="Straight Arrow Connector 20"/>
          <p:cNvCxnSpPr/>
          <p:nvPr/>
        </p:nvCxnSpPr>
        <p:spPr>
          <a:xfrm rot="16200000" flipV="1">
            <a:off x="266700" y="3390900"/>
            <a:ext cx="2819400" cy="12192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8" descr="9-gap-2.jpg"/>
          <p:cNvPicPr>
            <a:picLocks noChangeAspect="1"/>
          </p:cNvPicPr>
          <p:nvPr/>
        </p:nvPicPr>
        <p:blipFill>
          <a:blip r:embed="rId2"/>
          <a:srcRect/>
          <a:stretch>
            <a:fillRect/>
          </a:stretch>
        </p:blipFill>
        <p:spPr bwMode="auto">
          <a:xfrm>
            <a:off x="4114800" y="1752600"/>
            <a:ext cx="3997325" cy="2743200"/>
          </a:xfrm>
          <a:prstGeom prst="rect">
            <a:avLst/>
          </a:prstGeom>
          <a:noFill/>
          <a:ln w="9525">
            <a:noFill/>
            <a:miter lim="800000"/>
            <a:headEnd/>
            <a:tailEnd/>
          </a:ln>
        </p:spPr>
      </p:pic>
      <p:sp>
        <p:nvSpPr>
          <p:cNvPr id="10" name="Rectangle 9"/>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mtClean="0">
                <a:solidFill>
                  <a:schemeClr val="tx2"/>
                </a:solidFill>
              </a:rPr>
              <a:t>9-gap </a:t>
            </a:r>
            <a:r>
              <a:rPr lang="en-US" smtClean="0">
                <a:solidFill>
                  <a:schemeClr val="tx2"/>
                </a:solidFill>
              </a:rPr>
              <a:t>X-ray </a:t>
            </a:r>
            <a:r>
              <a:rPr lang="en-US" smtClean="0">
                <a:solidFill>
                  <a:schemeClr val="tx2"/>
                </a:solidFill>
              </a:rPr>
              <a:t>background</a:t>
            </a:r>
            <a:endParaRPr lang="en-US" sz="2000" dirty="0">
              <a:solidFill>
                <a:schemeClr val="tx2"/>
              </a:solidFill>
            </a:endParaRPr>
          </a:p>
        </p:txBody>
      </p:sp>
      <p:sp>
        <p:nvSpPr>
          <p:cNvPr id="11" name="Rectangle 10"/>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87" descr="miniball"/>
          <p:cNvPicPr>
            <a:picLocks noChangeAspect="1" noChangeArrowheads="1"/>
          </p:cNvPicPr>
          <p:nvPr/>
        </p:nvPicPr>
        <p:blipFill>
          <a:blip r:embed="rId3"/>
          <a:srcRect/>
          <a:stretch>
            <a:fillRect/>
          </a:stretch>
        </p:blipFill>
        <p:spPr bwMode="auto">
          <a:xfrm>
            <a:off x="0" y="0"/>
            <a:ext cx="725488" cy="838200"/>
          </a:xfrm>
          <a:prstGeom prst="rect">
            <a:avLst/>
          </a:prstGeom>
          <a:noFill/>
          <a:ln w="9525">
            <a:noFill/>
            <a:miter lim="800000"/>
            <a:headEnd/>
            <a:tailEnd/>
          </a:ln>
        </p:spPr>
      </p:pic>
      <p:pic>
        <p:nvPicPr>
          <p:cNvPr id="13" name="Picture 191" descr="REX-ISOLDE"/>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14" name="TextBox 13"/>
          <p:cNvSpPr txBox="1"/>
          <p:nvPr/>
        </p:nvSpPr>
        <p:spPr>
          <a:xfrm>
            <a:off x="381000" y="2057400"/>
            <a:ext cx="2631170" cy="523220"/>
          </a:xfrm>
          <a:prstGeom prst="rect">
            <a:avLst/>
          </a:prstGeom>
          <a:noFill/>
        </p:spPr>
        <p:txBody>
          <a:bodyPr wrap="none" rtlCol="0">
            <a:spAutoFit/>
          </a:bodyPr>
          <a:lstStyle/>
          <a:p>
            <a:r>
              <a:rPr lang="en-US" sz="1400" b="0" smtClean="0">
                <a:latin typeface="+mn-lt"/>
              </a:rPr>
              <a:t>1/ It IS related to the 9-gap ONLY, </a:t>
            </a:r>
          </a:p>
          <a:p>
            <a:r>
              <a:rPr lang="en-US" sz="1400" b="0" smtClean="0">
                <a:latin typeface="+mn-lt"/>
              </a:rPr>
              <a:t> </a:t>
            </a:r>
            <a:r>
              <a:rPr lang="en-US" sz="1400" b="0" smtClean="0">
                <a:latin typeface="+mn-lt"/>
              </a:rPr>
              <a:t>    with or without beam</a:t>
            </a:r>
            <a:endParaRPr lang="en-US" sz="1400" b="0">
              <a:latin typeface="+mn-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a:grpSpLocks/>
          </p:cNvGrpSpPr>
          <p:nvPr/>
        </p:nvGrpSpPr>
        <p:grpSpPr bwMode="auto">
          <a:xfrm>
            <a:off x="4079875" y="1752600"/>
            <a:ext cx="4073525" cy="2819400"/>
            <a:chOff x="2832" y="2304"/>
            <a:chExt cx="2566" cy="1776"/>
          </a:xfrm>
        </p:grpSpPr>
        <p:pic>
          <p:nvPicPr>
            <p:cNvPr id="15368" name="Picture 6" descr="9gap2004"/>
            <p:cNvPicPr>
              <a:picLocks noChangeAspect="1" noChangeArrowheads="1"/>
            </p:cNvPicPr>
            <p:nvPr/>
          </p:nvPicPr>
          <p:blipFill>
            <a:blip r:embed="rId2" cstate="print"/>
            <a:srcRect/>
            <a:stretch>
              <a:fillRect/>
            </a:stretch>
          </p:blipFill>
          <p:spPr bwMode="auto">
            <a:xfrm>
              <a:off x="2832" y="2304"/>
              <a:ext cx="2557" cy="1728"/>
            </a:xfrm>
            <a:prstGeom prst="rect">
              <a:avLst/>
            </a:prstGeom>
            <a:noFill/>
            <a:ln w="9525">
              <a:noFill/>
              <a:miter lim="800000"/>
              <a:headEnd/>
              <a:tailEnd/>
            </a:ln>
          </p:spPr>
        </p:pic>
        <p:pic>
          <p:nvPicPr>
            <p:cNvPr id="15369" name="Picture 7" descr="9-gap-1.jpg"/>
            <p:cNvPicPr>
              <a:picLocks noChangeAspect="1"/>
            </p:cNvPicPr>
            <p:nvPr/>
          </p:nvPicPr>
          <p:blipFill>
            <a:blip r:embed="rId3"/>
            <a:srcRect b="91667"/>
            <a:stretch>
              <a:fillRect/>
            </a:stretch>
          </p:blipFill>
          <p:spPr bwMode="auto">
            <a:xfrm>
              <a:off x="2858" y="2304"/>
              <a:ext cx="2518" cy="144"/>
            </a:xfrm>
            <a:prstGeom prst="rect">
              <a:avLst/>
            </a:prstGeom>
            <a:noFill/>
            <a:ln w="9525">
              <a:noFill/>
              <a:miter lim="800000"/>
              <a:headEnd/>
              <a:tailEnd/>
            </a:ln>
          </p:spPr>
        </p:pic>
        <p:pic>
          <p:nvPicPr>
            <p:cNvPr id="15370" name="Picture 7" descr="9-gap-1.jpg"/>
            <p:cNvPicPr>
              <a:picLocks noChangeAspect="1"/>
            </p:cNvPicPr>
            <p:nvPr/>
          </p:nvPicPr>
          <p:blipFill>
            <a:blip r:embed="rId3"/>
            <a:srcRect t="94444"/>
            <a:stretch>
              <a:fillRect/>
            </a:stretch>
          </p:blipFill>
          <p:spPr bwMode="auto">
            <a:xfrm>
              <a:off x="2880" y="3984"/>
              <a:ext cx="2518" cy="96"/>
            </a:xfrm>
            <a:prstGeom prst="rect">
              <a:avLst/>
            </a:prstGeom>
            <a:noFill/>
            <a:ln w="9525">
              <a:noFill/>
              <a:miter lim="800000"/>
              <a:headEnd/>
              <a:tailEnd/>
            </a:ln>
          </p:spPr>
        </p:pic>
      </p:grpSp>
      <p:sp>
        <p:nvSpPr>
          <p:cNvPr id="15365" name="Text Box 9"/>
          <p:cNvSpPr txBox="1">
            <a:spLocks noChangeArrowheads="1"/>
          </p:cNvSpPr>
          <p:nvPr/>
        </p:nvSpPr>
        <p:spPr bwMode="auto">
          <a:xfrm>
            <a:off x="5105400" y="2362200"/>
            <a:ext cx="1247775" cy="304800"/>
          </a:xfrm>
          <a:prstGeom prst="rect">
            <a:avLst/>
          </a:prstGeom>
          <a:noFill/>
          <a:ln w="9525">
            <a:noFill/>
            <a:miter lim="800000"/>
            <a:headEnd/>
            <a:tailEnd/>
          </a:ln>
        </p:spPr>
        <p:txBody>
          <a:bodyPr wrap="none">
            <a:spAutoFit/>
          </a:bodyPr>
          <a:lstStyle/>
          <a:p>
            <a:r>
              <a:rPr lang="en-US" sz="1400"/>
              <a:t>86 kW - 2008</a:t>
            </a:r>
          </a:p>
        </p:txBody>
      </p:sp>
      <p:sp>
        <p:nvSpPr>
          <p:cNvPr id="15366" name="Text Box 10"/>
          <p:cNvSpPr txBox="1">
            <a:spLocks noChangeArrowheads="1"/>
          </p:cNvSpPr>
          <p:nvPr/>
        </p:nvSpPr>
        <p:spPr bwMode="auto">
          <a:xfrm>
            <a:off x="5588000" y="2971800"/>
            <a:ext cx="1247775" cy="304800"/>
          </a:xfrm>
          <a:prstGeom prst="rect">
            <a:avLst/>
          </a:prstGeom>
          <a:noFill/>
          <a:ln w="9525">
            <a:noFill/>
            <a:miter lim="800000"/>
            <a:headEnd/>
            <a:tailEnd/>
          </a:ln>
        </p:spPr>
        <p:txBody>
          <a:bodyPr wrap="none">
            <a:spAutoFit/>
          </a:bodyPr>
          <a:lstStyle/>
          <a:p>
            <a:r>
              <a:rPr lang="en-US" sz="1400">
                <a:solidFill>
                  <a:srgbClr val="FF0000"/>
                </a:solidFill>
              </a:rPr>
              <a:t>80 kW - 2004</a:t>
            </a:r>
          </a:p>
        </p:txBody>
      </p:sp>
      <p:sp>
        <p:nvSpPr>
          <p:cNvPr id="10" name="Rectangle 9"/>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mtClean="0">
                <a:solidFill>
                  <a:schemeClr val="tx2"/>
                </a:solidFill>
              </a:rPr>
              <a:t>9-gap </a:t>
            </a:r>
            <a:r>
              <a:rPr lang="en-US" smtClean="0">
                <a:solidFill>
                  <a:schemeClr val="tx2"/>
                </a:solidFill>
              </a:rPr>
              <a:t>X-ray </a:t>
            </a:r>
            <a:r>
              <a:rPr lang="en-US" smtClean="0">
                <a:solidFill>
                  <a:schemeClr val="tx2"/>
                </a:solidFill>
              </a:rPr>
              <a:t>background</a:t>
            </a:r>
            <a:endParaRPr lang="en-US" sz="2000" dirty="0">
              <a:solidFill>
                <a:schemeClr val="tx2"/>
              </a:solidFill>
            </a:endParaRPr>
          </a:p>
        </p:txBody>
      </p:sp>
      <p:sp>
        <p:nvSpPr>
          <p:cNvPr id="11" name="Rectangle 10"/>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87" descr="miniball"/>
          <p:cNvPicPr>
            <a:picLocks noChangeAspect="1" noChangeArrowheads="1"/>
          </p:cNvPicPr>
          <p:nvPr/>
        </p:nvPicPr>
        <p:blipFill>
          <a:blip r:embed="rId4"/>
          <a:srcRect/>
          <a:stretch>
            <a:fillRect/>
          </a:stretch>
        </p:blipFill>
        <p:spPr bwMode="auto">
          <a:xfrm>
            <a:off x="0" y="0"/>
            <a:ext cx="725488" cy="838200"/>
          </a:xfrm>
          <a:prstGeom prst="rect">
            <a:avLst/>
          </a:prstGeom>
          <a:noFill/>
          <a:ln w="9525">
            <a:noFill/>
            <a:miter lim="800000"/>
            <a:headEnd/>
            <a:tailEnd/>
          </a:ln>
        </p:spPr>
      </p:pic>
      <p:pic>
        <p:nvPicPr>
          <p:cNvPr id="13" name="Picture 191" descr="REX-ISOLDE"/>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14" name="TextBox 13"/>
          <p:cNvSpPr txBox="1"/>
          <p:nvPr/>
        </p:nvSpPr>
        <p:spPr>
          <a:xfrm>
            <a:off x="389234" y="2057400"/>
            <a:ext cx="2631170" cy="523220"/>
          </a:xfrm>
          <a:prstGeom prst="rect">
            <a:avLst/>
          </a:prstGeom>
          <a:noFill/>
        </p:spPr>
        <p:txBody>
          <a:bodyPr wrap="none" rtlCol="0">
            <a:spAutoFit/>
          </a:bodyPr>
          <a:lstStyle/>
          <a:p>
            <a:r>
              <a:rPr lang="en-US" sz="1400" b="0" smtClean="0">
                <a:latin typeface="+mn-lt"/>
              </a:rPr>
              <a:t>1/ It IS related to the 9-gap ONLY, </a:t>
            </a:r>
          </a:p>
          <a:p>
            <a:r>
              <a:rPr lang="en-US" sz="1400" b="0" smtClean="0">
                <a:latin typeface="+mn-lt"/>
              </a:rPr>
              <a:t> </a:t>
            </a:r>
            <a:r>
              <a:rPr lang="en-US" sz="1400" b="0" smtClean="0">
                <a:latin typeface="+mn-lt"/>
              </a:rPr>
              <a:t>    with or without beam</a:t>
            </a:r>
            <a:endParaRPr lang="en-US" sz="1400" b="0">
              <a:latin typeface="+mn-lt"/>
            </a:endParaRPr>
          </a:p>
        </p:txBody>
      </p:sp>
      <p:sp>
        <p:nvSpPr>
          <p:cNvPr id="15" name="TextBox 14"/>
          <p:cNvSpPr txBox="1"/>
          <p:nvPr/>
        </p:nvSpPr>
        <p:spPr>
          <a:xfrm>
            <a:off x="381000" y="2514600"/>
            <a:ext cx="2827634" cy="738664"/>
          </a:xfrm>
          <a:prstGeom prst="rect">
            <a:avLst/>
          </a:prstGeom>
          <a:noFill/>
        </p:spPr>
        <p:txBody>
          <a:bodyPr wrap="none" rtlCol="0">
            <a:spAutoFit/>
          </a:bodyPr>
          <a:lstStyle/>
          <a:p>
            <a:r>
              <a:rPr lang="en-US" sz="1400" b="0" smtClean="0">
                <a:latin typeface="+mn-lt"/>
              </a:rPr>
              <a:t>2/ It did not help to move the setup </a:t>
            </a:r>
          </a:p>
          <a:p>
            <a:r>
              <a:rPr lang="en-US" sz="1400" b="0" smtClean="0">
                <a:latin typeface="+mn-lt"/>
              </a:rPr>
              <a:t> </a:t>
            </a:r>
            <a:r>
              <a:rPr lang="en-US" sz="1400" b="0" smtClean="0">
                <a:latin typeface="+mn-lt"/>
              </a:rPr>
              <a:t>    8 meter more downstream - </a:t>
            </a:r>
          </a:p>
          <a:p>
            <a:r>
              <a:rPr lang="en-US" sz="1400" b="0" smtClean="0">
                <a:latin typeface="+mn-lt"/>
              </a:rPr>
              <a:t> </a:t>
            </a:r>
            <a:r>
              <a:rPr lang="en-US" sz="1400" b="0" smtClean="0">
                <a:latin typeface="+mn-lt"/>
              </a:rPr>
              <a:t>    change of the spectrum</a:t>
            </a:r>
            <a:endParaRPr lang="en-US" sz="1400" b="0">
              <a:latin typeface="+mn-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descr="9Gpower.eps"/>
          <p:cNvPicPr>
            <a:picLocks noChangeAspect="1"/>
          </p:cNvPicPr>
          <p:nvPr/>
        </p:nvPicPr>
        <p:blipFill>
          <a:blip r:embed="rId2"/>
          <a:srcRect t="7089" r="5263"/>
          <a:stretch>
            <a:fillRect/>
          </a:stretch>
        </p:blipFill>
        <p:spPr bwMode="auto">
          <a:xfrm>
            <a:off x="3581400" y="1219200"/>
            <a:ext cx="4876800" cy="3241466"/>
          </a:xfrm>
          <a:prstGeom prst="rect">
            <a:avLst/>
          </a:prstGeom>
          <a:noFill/>
          <a:ln w="9525">
            <a:noFill/>
            <a:miter lim="800000"/>
            <a:headEnd/>
            <a:tailEnd/>
          </a:ln>
        </p:spPr>
      </p:pic>
      <p:sp>
        <p:nvSpPr>
          <p:cNvPr id="15367" name="Oval 11"/>
          <p:cNvSpPr>
            <a:spLocks noChangeArrowheads="1"/>
          </p:cNvSpPr>
          <p:nvPr/>
        </p:nvSpPr>
        <p:spPr bwMode="auto">
          <a:xfrm>
            <a:off x="7429500" y="3454400"/>
            <a:ext cx="381000" cy="304800"/>
          </a:xfrm>
          <a:prstGeom prst="ellipse">
            <a:avLst/>
          </a:prstGeom>
          <a:noFill/>
          <a:ln w="25400">
            <a:solidFill>
              <a:srgbClr val="FF0000"/>
            </a:solidFill>
            <a:round/>
            <a:headEnd/>
            <a:tailEnd/>
          </a:ln>
        </p:spPr>
        <p:txBody>
          <a:bodyPr wrap="none" anchor="ctr"/>
          <a:lstStyle/>
          <a:p>
            <a:endParaRPr lang="en-US"/>
          </a:p>
        </p:txBody>
      </p:sp>
      <p:sp>
        <p:nvSpPr>
          <p:cNvPr id="15363" name="TextBox 5"/>
          <p:cNvSpPr txBox="1">
            <a:spLocks noChangeArrowheads="1"/>
          </p:cNvSpPr>
          <p:nvPr/>
        </p:nvSpPr>
        <p:spPr bwMode="auto">
          <a:xfrm>
            <a:off x="396173" y="3276600"/>
            <a:ext cx="3272499" cy="1384995"/>
          </a:xfrm>
          <a:prstGeom prst="rect">
            <a:avLst/>
          </a:prstGeom>
          <a:noFill/>
          <a:ln w="9525">
            <a:noFill/>
            <a:miter lim="800000"/>
            <a:headEnd/>
            <a:tailEnd/>
          </a:ln>
        </p:spPr>
        <p:txBody>
          <a:bodyPr wrap="none">
            <a:spAutoFit/>
          </a:bodyPr>
          <a:lstStyle/>
          <a:p>
            <a:r>
              <a:rPr lang="en-US" sz="1400" b="0" smtClean="0">
                <a:latin typeface="Calibri" pitchFamily="34" charset="0"/>
              </a:rPr>
              <a:t>3/ The </a:t>
            </a:r>
            <a:r>
              <a:rPr lang="en-US" sz="1400" b="0" smtClean="0">
                <a:latin typeface="Calibri" pitchFamily="34" charset="0"/>
              </a:rPr>
              <a:t>integrated X-ray background </a:t>
            </a:r>
            <a:endParaRPr lang="en-US" sz="1400" b="0" smtClean="0">
              <a:latin typeface="Calibri" pitchFamily="34" charset="0"/>
            </a:endParaRPr>
          </a:p>
          <a:p>
            <a:r>
              <a:rPr lang="en-US" sz="1400" b="0" smtClean="0">
                <a:latin typeface="Calibri" pitchFamily="34" charset="0"/>
              </a:rPr>
              <a:t> </a:t>
            </a:r>
            <a:r>
              <a:rPr lang="en-US" sz="1400" b="0" smtClean="0">
                <a:latin typeface="Calibri" pitchFamily="34" charset="0"/>
              </a:rPr>
              <a:t>    </a:t>
            </a:r>
            <a:r>
              <a:rPr lang="en-US" sz="1400" b="0" smtClean="0">
                <a:latin typeface="Calibri" pitchFamily="34" charset="0"/>
              </a:rPr>
              <a:t>strongly depends on </a:t>
            </a:r>
            <a:r>
              <a:rPr lang="en-US" sz="1400" b="0" smtClean="0">
                <a:latin typeface="Calibri" pitchFamily="34" charset="0"/>
              </a:rPr>
              <a:t>the power of </a:t>
            </a:r>
            <a:endParaRPr lang="en-US" sz="1400" b="0" smtClean="0">
              <a:latin typeface="Calibri" pitchFamily="34" charset="0"/>
            </a:endParaRPr>
          </a:p>
          <a:p>
            <a:r>
              <a:rPr lang="en-US" sz="1400" b="0" smtClean="0">
                <a:latin typeface="Calibri" pitchFamily="34" charset="0"/>
              </a:rPr>
              <a:t> </a:t>
            </a:r>
            <a:r>
              <a:rPr lang="en-US" sz="1400" b="0" smtClean="0">
                <a:latin typeface="Calibri" pitchFamily="34" charset="0"/>
              </a:rPr>
              <a:t>    </a:t>
            </a:r>
            <a:r>
              <a:rPr lang="en-US" sz="1400" b="0" smtClean="0">
                <a:latin typeface="Calibri" pitchFamily="34" charset="0"/>
              </a:rPr>
              <a:t>the </a:t>
            </a:r>
            <a:r>
              <a:rPr lang="en-US" sz="1400" b="0" smtClean="0">
                <a:latin typeface="Calibri" pitchFamily="34" charset="0"/>
              </a:rPr>
              <a:t>9-gap </a:t>
            </a:r>
            <a:r>
              <a:rPr lang="en-US" sz="1400" b="0" smtClean="0">
                <a:latin typeface="Calibri" pitchFamily="34" charset="0"/>
              </a:rPr>
              <a:t>resonator</a:t>
            </a:r>
            <a:endParaRPr lang="en-US" sz="1400" b="0">
              <a:latin typeface="Calibri" pitchFamily="34" charset="0"/>
            </a:endParaRPr>
          </a:p>
          <a:p>
            <a:r>
              <a:rPr lang="en-US" sz="1400" b="0" smtClean="0">
                <a:solidFill>
                  <a:srgbClr val="FF0000"/>
                </a:solidFill>
                <a:latin typeface="Calibri" pitchFamily="34" charset="0"/>
              </a:rPr>
              <a:t>     !!! </a:t>
            </a:r>
            <a:r>
              <a:rPr lang="en-US" sz="1400" b="0" smtClean="0">
                <a:solidFill>
                  <a:srgbClr val="FF0000"/>
                </a:solidFill>
                <a:latin typeface="Calibri" pitchFamily="34" charset="0"/>
              </a:rPr>
              <a:t>Large </a:t>
            </a:r>
            <a:r>
              <a:rPr lang="en-US" sz="1400" b="0">
                <a:solidFill>
                  <a:srgbClr val="FF0000"/>
                </a:solidFill>
                <a:latin typeface="Calibri" pitchFamily="34" charset="0"/>
              </a:rPr>
              <a:t>decrease in background </a:t>
            </a:r>
            <a:r>
              <a:rPr lang="en-US" sz="1400" b="0" smtClean="0">
                <a:solidFill>
                  <a:srgbClr val="FF0000"/>
                </a:solidFill>
                <a:latin typeface="Calibri" pitchFamily="34" charset="0"/>
              </a:rPr>
              <a:t>when </a:t>
            </a:r>
          </a:p>
          <a:p>
            <a:r>
              <a:rPr lang="en-US" sz="1400" b="0" smtClean="0">
                <a:solidFill>
                  <a:srgbClr val="FF0000"/>
                </a:solidFill>
                <a:latin typeface="Calibri" pitchFamily="34" charset="0"/>
              </a:rPr>
              <a:t>           </a:t>
            </a:r>
            <a:r>
              <a:rPr lang="en-US" sz="1400" b="0" smtClean="0">
                <a:solidFill>
                  <a:srgbClr val="FF0000"/>
                </a:solidFill>
                <a:latin typeface="Calibri" pitchFamily="34" charset="0"/>
              </a:rPr>
              <a:t>valve </a:t>
            </a:r>
            <a:r>
              <a:rPr lang="en-US" sz="1400" b="0">
                <a:solidFill>
                  <a:srgbClr val="FF0000"/>
                </a:solidFill>
                <a:latin typeface="Calibri" pitchFamily="34" charset="0"/>
              </a:rPr>
              <a:t>after 9-gap </a:t>
            </a:r>
            <a:r>
              <a:rPr lang="en-US" sz="1400" b="0" smtClean="0">
                <a:solidFill>
                  <a:srgbClr val="FF0000"/>
                </a:solidFill>
                <a:latin typeface="Calibri" pitchFamily="34" charset="0"/>
              </a:rPr>
              <a:t>is closed </a:t>
            </a:r>
            <a:r>
              <a:rPr lang="en-US" sz="1400" b="0" smtClean="0">
                <a:solidFill>
                  <a:srgbClr val="FF0000"/>
                </a:solidFill>
                <a:latin typeface="Calibri" pitchFamily="34" charset="0"/>
              </a:rPr>
              <a:t>!!!</a:t>
            </a:r>
            <a:endParaRPr lang="en-US" sz="1400" b="0" smtClean="0">
              <a:solidFill>
                <a:srgbClr val="FF0000"/>
              </a:solidFill>
              <a:latin typeface="Calibri" pitchFamily="34" charset="0"/>
            </a:endParaRPr>
          </a:p>
          <a:p>
            <a:r>
              <a:rPr lang="en-US" sz="1400" b="0" smtClean="0">
                <a:latin typeface="Calibri" pitchFamily="34" charset="0"/>
              </a:rPr>
              <a:t>     </a:t>
            </a:r>
            <a:r>
              <a:rPr lang="en-US" sz="1400" b="0" smtClean="0">
                <a:latin typeface="Calibri" pitchFamily="34" charset="0"/>
              </a:rPr>
              <a:t>ex. 65 kW </a:t>
            </a:r>
            <a:r>
              <a:rPr lang="en-US" sz="1400" b="0" smtClean="0">
                <a:latin typeface="Calibri" pitchFamily="34" charset="0"/>
                <a:sym typeface="Symbol"/>
              </a:rPr>
              <a:t> 85 kW : background x 4 !</a:t>
            </a:r>
            <a:endParaRPr lang="en-US" sz="1400" b="0">
              <a:latin typeface="Calibri" pitchFamily="34" charset="0"/>
            </a:endParaRPr>
          </a:p>
        </p:txBody>
      </p:sp>
      <p:sp>
        <p:nvSpPr>
          <p:cNvPr id="17" name="Oval 11"/>
          <p:cNvSpPr>
            <a:spLocks noChangeArrowheads="1"/>
          </p:cNvSpPr>
          <p:nvPr/>
        </p:nvSpPr>
        <p:spPr bwMode="auto">
          <a:xfrm>
            <a:off x="7518400" y="2133600"/>
            <a:ext cx="304800" cy="228600"/>
          </a:xfrm>
          <a:prstGeom prst="ellipse">
            <a:avLst/>
          </a:prstGeom>
          <a:solidFill>
            <a:schemeClr val="bg1"/>
          </a:solidFill>
          <a:ln w="25400">
            <a:solidFill>
              <a:schemeClr val="bg1"/>
            </a:solidFill>
            <a:round/>
            <a:headEnd/>
            <a:tailEnd/>
          </a:ln>
        </p:spPr>
        <p:txBody>
          <a:bodyPr wrap="none" anchor="ctr"/>
          <a:lstStyle/>
          <a:p>
            <a:endParaRPr lang="en-US"/>
          </a:p>
        </p:txBody>
      </p:sp>
      <p:sp>
        <p:nvSpPr>
          <p:cNvPr id="18" name="Oval 11"/>
          <p:cNvSpPr>
            <a:spLocks noChangeArrowheads="1"/>
          </p:cNvSpPr>
          <p:nvPr/>
        </p:nvSpPr>
        <p:spPr bwMode="auto">
          <a:xfrm>
            <a:off x="7467600" y="1524000"/>
            <a:ext cx="304800" cy="228600"/>
          </a:xfrm>
          <a:prstGeom prst="ellipse">
            <a:avLst/>
          </a:prstGeom>
          <a:solidFill>
            <a:schemeClr val="bg1"/>
          </a:solidFill>
          <a:ln w="25400">
            <a:solidFill>
              <a:schemeClr val="bg1"/>
            </a:solidFill>
            <a:round/>
            <a:headEnd/>
            <a:tailEnd/>
          </a:ln>
        </p:spPr>
        <p:txBody>
          <a:bodyPr wrap="none" anchor="ctr"/>
          <a:lstStyle/>
          <a:p>
            <a:endParaRPr lang="en-US"/>
          </a:p>
        </p:txBody>
      </p:sp>
      <p:sp>
        <p:nvSpPr>
          <p:cNvPr id="8" name="Rectangle 7"/>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mtClean="0">
                <a:solidFill>
                  <a:schemeClr val="tx2"/>
                </a:solidFill>
              </a:rPr>
              <a:t>9-gap </a:t>
            </a:r>
            <a:r>
              <a:rPr lang="en-US" smtClean="0">
                <a:solidFill>
                  <a:schemeClr val="tx2"/>
                </a:solidFill>
              </a:rPr>
              <a:t>X-ray </a:t>
            </a:r>
            <a:r>
              <a:rPr lang="en-US" smtClean="0">
                <a:solidFill>
                  <a:schemeClr val="tx2"/>
                </a:solidFill>
              </a:rPr>
              <a:t>background</a:t>
            </a:r>
            <a:endParaRPr lang="en-US" sz="2000" dirty="0">
              <a:solidFill>
                <a:schemeClr val="tx2"/>
              </a:solidFill>
            </a:endParaRPr>
          </a:p>
        </p:txBody>
      </p:sp>
      <p:sp>
        <p:nvSpPr>
          <p:cNvPr id="9" name="Rectangle 8"/>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0" name="Picture 187" descr="miniball"/>
          <p:cNvPicPr>
            <a:picLocks noChangeAspect="1" noChangeArrowheads="1"/>
          </p:cNvPicPr>
          <p:nvPr/>
        </p:nvPicPr>
        <p:blipFill>
          <a:blip r:embed="rId3"/>
          <a:srcRect/>
          <a:stretch>
            <a:fillRect/>
          </a:stretch>
        </p:blipFill>
        <p:spPr bwMode="auto">
          <a:xfrm>
            <a:off x="0" y="0"/>
            <a:ext cx="725488" cy="838200"/>
          </a:xfrm>
          <a:prstGeom prst="rect">
            <a:avLst/>
          </a:prstGeom>
          <a:noFill/>
          <a:ln w="9525">
            <a:noFill/>
            <a:miter lim="800000"/>
            <a:headEnd/>
            <a:tailEnd/>
          </a:ln>
        </p:spPr>
      </p:pic>
      <p:pic>
        <p:nvPicPr>
          <p:cNvPr id="11" name="Picture 191" descr="REX-ISOLDE"/>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12" name="TextBox 11"/>
          <p:cNvSpPr txBox="1"/>
          <p:nvPr/>
        </p:nvSpPr>
        <p:spPr>
          <a:xfrm>
            <a:off x="389234" y="2057400"/>
            <a:ext cx="2631170" cy="523220"/>
          </a:xfrm>
          <a:prstGeom prst="rect">
            <a:avLst/>
          </a:prstGeom>
          <a:noFill/>
        </p:spPr>
        <p:txBody>
          <a:bodyPr wrap="none" rtlCol="0">
            <a:spAutoFit/>
          </a:bodyPr>
          <a:lstStyle/>
          <a:p>
            <a:r>
              <a:rPr lang="en-US" sz="1400" b="0" smtClean="0">
                <a:latin typeface="+mn-lt"/>
              </a:rPr>
              <a:t>1/ It IS related to the 9-gap ONLY, </a:t>
            </a:r>
          </a:p>
          <a:p>
            <a:r>
              <a:rPr lang="en-US" sz="1400" b="0" smtClean="0">
                <a:latin typeface="+mn-lt"/>
              </a:rPr>
              <a:t> </a:t>
            </a:r>
            <a:r>
              <a:rPr lang="en-US" sz="1400" b="0" smtClean="0">
                <a:latin typeface="+mn-lt"/>
              </a:rPr>
              <a:t>    with or without beam</a:t>
            </a:r>
            <a:endParaRPr lang="en-US" sz="1400" b="0">
              <a:latin typeface="+mn-lt"/>
            </a:endParaRPr>
          </a:p>
        </p:txBody>
      </p:sp>
      <p:sp>
        <p:nvSpPr>
          <p:cNvPr id="13" name="TextBox 12"/>
          <p:cNvSpPr txBox="1"/>
          <p:nvPr/>
        </p:nvSpPr>
        <p:spPr>
          <a:xfrm>
            <a:off x="381000" y="2514600"/>
            <a:ext cx="2827634" cy="738664"/>
          </a:xfrm>
          <a:prstGeom prst="rect">
            <a:avLst/>
          </a:prstGeom>
          <a:noFill/>
        </p:spPr>
        <p:txBody>
          <a:bodyPr wrap="none" rtlCol="0">
            <a:spAutoFit/>
          </a:bodyPr>
          <a:lstStyle/>
          <a:p>
            <a:r>
              <a:rPr lang="en-US" sz="1400" b="0" smtClean="0">
                <a:latin typeface="+mn-lt"/>
              </a:rPr>
              <a:t>2/ It did not help to move the setup </a:t>
            </a:r>
          </a:p>
          <a:p>
            <a:r>
              <a:rPr lang="en-US" sz="1400" b="0" smtClean="0">
                <a:latin typeface="+mn-lt"/>
              </a:rPr>
              <a:t> </a:t>
            </a:r>
            <a:r>
              <a:rPr lang="en-US" sz="1400" b="0" smtClean="0">
                <a:latin typeface="+mn-lt"/>
              </a:rPr>
              <a:t>    8 meter more downstream - </a:t>
            </a:r>
          </a:p>
          <a:p>
            <a:r>
              <a:rPr lang="en-US" sz="1400" b="0" smtClean="0">
                <a:latin typeface="+mn-lt"/>
              </a:rPr>
              <a:t> </a:t>
            </a:r>
            <a:r>
              <a:rPr lang="en-US" sz="1400" b="0" smtClean="0">
                <a:latin typeface="+mn-lt"/>
              </a:rPr>
              <a:t>    change of the spectrum</a:t>
            </a:r>
            <a:endParaRPr lang="en-US" sz="1400" b="0">
              <a:latin typeface="+mn-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0" descr="DSC_0372.jpg"/>
          <p:cNvPicPr>
            <a:picLocks noChangeAspect="1"/>
          </p:cNvPicPr>
          <p:nvPr/>
        </p:nvPicPr>
        <p:blipFill>
          <a:blip r:embed="rId2"/>
          <a:srcRect/>
          <a:stretch>
            <a:fillRect/>
          </a:stretch>
        </p:blipFill>
        <p:spPr bwMode="auto">
          <a:xfrm>
            <a:off x="6477000" y="3733800"/>
            <a:ext cx="1962150" cy="2954338"/>
          </a:xfrm>
          <a:prstGeom prst="rect">
            <a:avLst/>
          </a:prstGeom>
          <a:noFill/>
          <a:ln w="9525">
            <a:noFill/>
            <a:miter lim="800000"/>
            <a:headEnd/>
            <a:tailEnd/>
          </a:ln>
        </p:spPr>
      </p:pic>
      <p:pic>
        <p:nvPicPr>
          <p:cNvPr id="13" name="Picture 7" descr="DSC_0470.JPG"/>
          <p:cNvPicPr>
            <a:picLocks noChangeAspect="1"/>
          </p:cNvPicPr>
          <p:nvPr/>
        </p:nvPicPr>
        <p:blipFill>
          <a:blip r:embed="rId3"/>
          <a:srcRect/>
          <a:stretch>
            <a:fillRect/>
          </a:stretch>
        </p:blipFill>
        <p:spPr bwMode="auto">
          <a:xfrm>
            <a:off x="6553200" y="914400"/>
            <a:ext cx="1828800" cy="2752725"/>
          </a:xfrm>
          <a:prstGeom prst="rect">
            <a:avLst/>
          </a:prstGeom>
          <a:noFill/>
          <a:ln w="9525">
            <a:noFill/>
            <a:miter lim="800000"/>
            <a:headEnd/>
            <a:tailEnd/>
          </a:ln>
        </p:spPr>
      </p:pic>
      <p:pic>
        <p:nvPicPr>
          <p:cNvPr id="2051" name="Picture 3"/>
          <p:cNvPicPr>
            <a:picLocks noChangeAspect="1" noChangeArrowheads="1"/>
          </p:cNvPicPr>
          <p:nvPr/>
        </p:nvPicPr>
        <p:blipFill>
          <a:blip r:embed="rId4"/>
          <a:srcRect/>
          <a:stretch>
            <a:fillRect/>
          </a:stretch>
        </p:blipFill>
        <p:spPr bwMode="auto">
          <a:xfrm>
            <a:off x="152400" y="914400"/>
            <a:ext cx="3634854" cy="2590800"/>
          </a:xfrm>
          <a:prstGeom prst="rect">
            <a:avLst/>
          </a:prstGeom>
          <a:noFill/>
          <a:ln w="9525">
            <a:noFill/>
            <a:miter lim="800000"/>
            <a:headEnd/>
            <a:tailEnd/>
          </a:ln>
          <a:effectLst/>
        </p:spPr>
      </p:pic>
      <p:sp>
        <p:nvSpPr>
          <p:cNvPr id="17" name="Rectangle 16"/>
          <p:cNvSpPr/>
          <p:nvPr/>
        </p:nvSpPr>
        <p:spPr>
          <a:xfrm>
            <a:off x="76200" y="762000"/>
            <a:ext cx="381000" cy="838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1676400" y="1447800"/>
            <a:ext cx="304800" cy="2286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mtClean="0">
                <a:solidFill>
                  <a:schemeClr val="tx2"/>
                </a:solidFill>
              </a:rPr>
              <a:t>9-gap </a:t>
            </a:r>
            <a:r>
              <a:rPr lang="en-US" smtClean="0">
                <a:solidFill>
                  <a:schemeClr val="tx2"/>
                </a:solidFill>
              </a:rPr>
              <a:t>X-ray </a:t>
            </a:r>
            <a:r>
              <a:rPr lang="en-US" smtClean="0">
                <a:solidFill>
                  <a:schemeClr val="tx2"/>
                </a:solidFill>
              </a:rPr>
              <a:t>background</a:t>
            </a:r>
            <a:endParaRPr lang="en-US" sz="2000" dirty="0">
              <a:solidFill>
                <a:schemeClr val="tx2"/>
              </a:solidFill>
            </a:endParaRPr>
          </a:p>
        </p:txBody>
      </p:sp>
      <p:sp>
        <p:nvSpPr>
          <p:cNvPr id="11" name="Rectangle 10"/>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4" name="Picture 187" descr="miniball"/>
          <p:cNvPicPr>
            <a:picLocks noChangeAspect="1" noChangeArrowheads="1"/>
          </p:cNvPicPr>
          <p:nvPr/>
        </p:nvPicPr>
        <p:blipFill>
          <a:blip r:embed="rId5"/>
          <a:srcRect/>
          <a:stretch>
            <a:fillRect/>
          </a:stretch>
        </p:blipFill>
        <p:spPr bwMode="auto">
          <a:xfrm>
            <a:off x="0" y="0"/>
            <a:ext cx="725488" cy="838200"/>
          </a:xfrm>
          <a:prstGeom prst="rect">
            <a:avLst/>
          </a:prstGeom>
          <a:noFill/>
          <a:ln w="9525">
            <a:noFill/>
            <a:miter lim="800000"/>
            <a:headEnd/>
            <a:tailEnd/>
          </a:ln>
        </p:spPr>
      </p:pic>
      <p:pic>
        <p:nvPicPr>
          <p:cNvPr id="15" name="Picture 191" descr="REX-ISOLDE"/>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22" name="TextBox 21"/>
          <p:cNvSpPr txBox="1"/>
          <p:nvPr/>
        </p:nvSpPr>
        <p:spPr>
          <a:xfrm>
            <a:off x="2667000" y="2819400"/>
            <a:ext cx="3434017" cy="1169551"/>
          </a:xfrm>
          <a:prstGeom prst="rect">
            <a:avLst/>
          </a:prstGeom>
          <a:solidFill>
            <a:schemeClr val="accent2">
              <a:lumMod val="20000"/>
              <a:lumOff val="80000"/>
            </a:schemeClr>
          </a:solidFill>
          <a:ln>
            <a:solidFill>
              <a:srgbClr val="FF0000"/>
            </a:solidFill>
          </a:ln>
        </p:spPr>
        <p:txBody>
          <a:bodyPr wrap="none" rtlCol="0">
            <a:spAutoFit/>
          </a:bodyPr>
          <a:lstStyle/>
          <a:p>
            <a:r>
              <a:rPr lang="en-US" sz="1400" b="0" smtClean="0">
                <a:latin typeface="+mj-lt"/>
              </a:rPr>
              <a:t>Measures taken :</a:t>
            </a:r>
          </a:p>
          <a:p>
            <a:r>
              <a:rPr lang="en-US" sz="1400" b="0" smtClean="0">
                <a:latin typeface="+mj-lt"/>
              </a:rPr>
              <a:t>1/ Lead collimator after 9-gap + smaller tube</a:t>
            </a:r>
          </a:p>
          <a:p>
            <a:r>
              <a:rPr lang="en-US" sz="1400" b="0" smtClean="0">
                <a:latin typeface="+mj-lt"/>
              </a:rPr>
              <a:t>2/ Lead shields close to MINIBALL</a:t>
            </a:r>
          </a:p>
          <a:p>
            <a:r>
              <a:rPr lang="en-US" sz="1400" b="0" smtClean="0">
                <a:solidFill>
                  <a:srgbClr val="FF0000"/>
                </a:solidFill>
                <a:latin typeface="+mj-lt"/>
              </a:rPr>
              <a:t>3/ TUNNEL (2009)</a:t>
            </a:r>
          </a:p>
          <a:p>
            <a:r>
              <a:rPr lang="en-US" sz="1400" b="0" smtClean="0">
                <a:latin typeface="+mj-lt"/>
              </a:rPr>
              <a:t>4/ Endcap of tunnel (2010)</a:t>
            </a:r>
            <a:endParaRPr lang="en-US" sz="1400" b="0">
              <a:latin typeface="+mj-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0" descr="DSC_0372.jpg"/>
          <p:cNvPicPr>
            <a:picLocks noChangeAspect="1"/>
          </p:cNvPicPr>
          <p:nvPr/>
        </p:nvPicPr>
        <p:blipFill>
          <a:blip r:embed="rId2"/>
          <a:srcRect/>
          <a:stretch>
            <a:fillRect/>
          </a:stretch>
        </p:blipFill>
        <p:spPr bwMode="auto">
          <a:xfrm>
            <a:off x="6477000" y="3733800"/>
            <a:ext cx="1962150" cy="2954338"/>
          </a:xfrm>
          <a:prstGeom prst="rect">
            <a:avLst/>
          </a:prstGeom>
          <a:noFill/>
          <a:ln w="9525">
            <a:noFill/>
            <a:miter lim="800000"/>
            <a:headEnd/>
            <a:tailEnd/>
          </a:ln>
        </p:spPr>
      </p:pic>
      <p:pic>
        <p:nvPicPr>
          <p:cNvPr id="13" name="Picture 7" descr="DSC_0470.JPG"/>
          <p:cNvPicPr>
            <a:picLocks noChangeAspect="1"/>
          </p:cNvPicPr>
          <p:nvPr/>
        </p:nvPicPr>
        <p:blipFill>
          <a:blip r:embed="rId3"/>
          <a:srcRect/>
          <a:stretch>
            <a:fillRect/>
          </a:stretch>
        </p:blipFill>
        <p:spPr bwMode="auto">
          <a:xfrm>
            <a:off x="6553200" y="914400"/>
            <a:ext cx="1828800" cy="2752725"/>
          </a:xfrm>
          <a:prstGeom prst="rect">
            <a:avLst/>
          </a:prstGeom>
          <a:noFill/>
          <a:ln w="9525">
            <a:noFill/>
            <a:miter lim="800000"/>
            <a:headEnd/>
            <a:tailEnd/>
          </a:ln>
        </p:spPr>
      </p:pic>
      <p:pic>
        <p:nvPicPr>
          <p:cNvPr id="2050" name="Picture 2"/>
          <p:cNvPicPr>
            <a:picLocks noChangeAspect="1" noChangeArrowheads="1"/>
          </p:cNvPicPr>
          <p:nvPr/>
        </p:nvPicPr>
        <p:blipFill>
          <a:blip r:embed="rId4"/>
          <a:srcRect/>
          <a:stretch>
            <a:fillRect/>
          </a:stretch>
        </p:blipFill>
        <p:spPr bwMode="auto">
          <a:xfrm>
            <a:off x="838200" y="4019550"/>
            <a:ext cx="3943350" cy="2686050"/>
          </a:xfrm>
          <a:prstGeom prst="rect">
            <a:avLst/>
          </a:prstGeom>
          <a:noFill/>
          <a:ln w="9525">
            <a:noFill/>
            <a:miter lim="800000"/>
            <a:headEnd/>
            <a:tailEnd/>
          </a:ln>
          <a:effectLst/>
        </p:spPr>
      </p:pic>
      <p:pic>
        <p:nvPicPr>
          <p:cNvPr id="2051" name="Picture 3"/>
          <p:cNvPicPr>
            <a:picLocks noChangeAspect="1" noChangeArrowheads="1"/>
          </p:cNvPicPr>
          <p:nvPr/>
        </p:nvPicPr>
        <p:blipFill>
          <a:blip r:embed="rId5"/>
          <a:srcRect/>
          <a:stretch>
            <a:fillRect/>
          </a:stretch>
        </p:blipFill>
        <p:spPr bwMode="auto">
          <a:xfrm>
            <a:off x="152400" y="914400"/>
            <a:ext cx="3634854" cy="2590800"/>
          </a:xfrm>
          <a:prstGeom prst="rect">
            <a:avLst/>
          </a:prstGeom>
          <a:noFill/>
          <a:ln w="9525">
            <a:noFill/>
            <a:miter lim="800000"/>
            <a:headEnd/>
            <a:tailEnd/>
          </a:ln>
          <a:effectLst/>
        </p:spPr>
      </p:pic>
      <p:sp>
        <p:nvSpPr>
          <p:cNvPr id="17" name="Rectangle 16"/>
          <p:cNvSpPr/>
          <p:nvPr/>
        </p:nvSpPr>
        <p:spPr>
          <a:xfrm>
            <a:off x="76200" y="762000"/>
            <a:ext cx="381000" cy="838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1676400" y="1447800"/>
            <a:ext cx="304800" cy="2286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508000" y="2387600"/>
            <a:ext cx="304800" cy="2286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mtClean="0">
                <a:solidFill>
                  <a:schemeClr val="tx2"/>
                </a:solidFill>
              </a:rPr>
              <a:t>9-gap </a:t>
            </a:r>
            <a:r>
              <a:rPr lang="en-US" smtClean="0">
                <a:solidFill>
                  <a:schemeClr val="tx2"/>
                </a:solidFill>
              </a:rPr>
              <a:t>X-ray </a:t>
            </a:r>
            <a:r>
              <a:rPr lang="en-US" smtClean="0">
                <a:solidFill>
                  <a:schemeClr val="tx2"/>
                </a:solidFill>
              </a:rPr>
              <a:t>background</a:t>
            </a:r>
            <a:endParaRPr lang="en-US" sz="2000" dirty="0">
              <a:solidFill>
                <a:schemeClr val="tx2"/>
              </a:solidFill>
            </a:endParaRPr>
          </a:p>
        </p:txBody>
      </p:sp>
      <p:sp>
        <p:nvSpPr>
          <p:cNvPr id="11" name="Rectangle 10"/>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4" name="Picture 187" descr="miniball"/>
          <p:cNvPicPr>
            <a:picLocks noChangeAspect="1" noChangeArrowheads="1"/>
          </p:cNvPicPr>
          <p:nvPr/>
        </p:nvPicPr>
        <p:blipFill>
          <a:blip r:embed="rId6"/>
          <a:srcRect/>
          <a:stretch>
            <a:fillRect/>
          </a:stretch>
        </p:blipFill>
        <p:spPr bwMode="auto">
          <a:xfrm>
            <a:off x="0" y="0"/>
            <a:ext cx="725488" cy="838200"/>
          </a:xfrm>
          <a:prstGeom prst="rect">
            <a:avLst/>
          </a:prstGeom>
          <a:noFill/>
          <a:ln w="9525">
            <a:noFill/>
            <a:miter lim="800000"/>
            <a:headEnd/>
            <a:tailEnd/>
          </a:ln>
        </p:spPr>
      </p:pic>
      <p:pic>
        <p:nvPicPr>
          <p:cNvPr id="15" name="Picture 191" descr="REX-ISOLDE"/>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cxnSp>
        <p:nvCxnSpPr>
          <p:cNvPr id="20" name="Straight Arrow Connector 19"/>
          <p:cNvCxnSpPr/>
          <p:nvPr/>
        </p:nvCxnSpPr>
        <p:spPr>
          <a:xfrm rot="16200000" flipH="1">
            <a:off x="-495300" y="3771900"/>
            <a:ext cx="3581400" cy="12192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667000" y="2819400"/>
            <a:ext cx="3434017" cy="1169551"/>
          </a:xfrm>
          <a:prstGeom prst="rect">
            <a:avLst/>
          </a:prstGeom>
          <a:solidFill>
            <a:schemeClr val="accent2">
              <a:lumMod val="20000"/>
              <a:lumOff val="80000"/>
            </a:schemeClr>
          </a:solidFill>
          <a:ln>
            <a:solidFill>
              <a:srgbClr val="FF0000"/>
            </a:solidFill>
          </a:ln>
        </p:spPr>
        <p:txBody>
          <a:bodyPr wrap="none" rtlCol="0">
            <a:spAutoFit/>
          </a:bodyPr>
          <a:lstStyle/>
          <a:p>
            <a:r>
              <a:rPr lang="en-US" sz="1400" b="0" smtClean="0">
                <a:latin typeface="+mj-lt"/>
              </a:rPr>
              <a:t>Measures taken :</a:t>
            </a:r>
          </a:p>
          <a:p>
            <a:r>
              <a:rPr lang="en-US" sz="1400" b="0" smtClean="0">
                <a:latin typeface="+mj-lt"/>
              </a:rPr>
              <a:t>1/ Lead collimator after 9-gap + smaller tube</a:t>
            </a:r>
          </a:p>
          <a:p>
            <a:r>
              <a:rPr lang="en-US" sz="1400" b="0" smtClean="0">
                <a:latin typeface="+mj-lt"/>
              </a:rPr>
              <a:t>2/ Lead shields close to MINIBALL</a:t>
            </a:r>
          </a:p>
          <a:p>
            <a:r>
              <a:rPr lang="en-US" sz="1400" b="0" smtClean="0">
                <a:solidFill>
                  <a:srgbClr val="FF0000"/>
                </a:solidFill>
                <a:latin typeface="+mj-lt"/>
              </a:rPr>
              <a:t>3/ TUNNEL (2009)</a:t>
            </a:r>
          </a:p>
          <a:p>
            <a:r>
              <a:rPr lang="en-US" sz="1400" b="0" smtClean="0">
                <a:latin typeface="+mj-lt"/>
              </a:rPr>
              <a:t>4/ Endcap of tunnel (2010)</a:t>
            </a:r>
            <a:endParaRPr lang="en-US" sz="1400" b="0">
              <a:latin typeface="+mj-lt"/>
            </a:endParaRPr>
          </a:p>
        </p:txBody>
      </p:sp>
      <p:sp>
        <p:nvSpPr>
          <p:cNvPr id="24" name="TextBox 23"/>
          <p:cNvSpPr txBox="1"/>
          <p:nvPr/>
        </p:nvSpPr>
        <p:spPr>
          <a:xfrm>
            <a:off x="1905000" y="4114800"/>
            <a:ext cx="2628797" cy="738664"/>
          </a:xfrm>
          <a:prstGeom prst="rect">
            <a:avLst/>
          </a:prstGeom>
          <a:noFill/>
        </p:spPr>
        <p:txBody>
          <a:bodyPr wrap="none" rtlCol="0">
            <a:spAutoFit/>
          </a:bodyPr>
          <a:lstStyle/>
          <a:p>
            <a:r>
              <a:rPr lang="en-US" sz="1400" b="0" smtClean="0">
                <a:latin typeface="+mj-lt"/>
              </a:rPr>
              <a:t>- first test with coaxial detector </a:t>
            </a:r>
          </a:p>
          <a:p>
            <a:r>
              <a:rPr lang="en-US" sz="1400" b="0" smtClean="0">
                <a:latin typeface="+mj-lt"/>
              </a:rPr>
              <a:t>- 9-gap @ 65 kW </a:t>
            </a:r>
          </a:p>
          <a:p>
            <a:r>
              <a:rPr lang="en-US" sz="1400" b="0" smtClean="0">
                <a:latin typeface="+mj-lt"/>
              </a:rPr>
              <a:t>- different positions around 9-gap</a:t>
            </a:r>
            <a:endParaRPr lang="en-US" sz="1400" b="0">
              <a:latin typeface="+mj-lt"/>
            </a:endParaRPr>
          </a:p>
        </p:txBody>
      </p:sp>
      <p:sp>
        <p:nvSpPr>
          <p:cNvPr id="25" name="TextBox 24"/>
          <p:cNvSpPr txBox="1"/>
          <p:nvPr/>
        </p:nvSpPr>
        <p:spPr>
          <a:xfrm rot="16200000">
            <a:off x="-652268" y="5028231"/>
            <a:ext cx="2526717" cy="523220"/>
          </a:xfrm>
          <a:prstGeom prst="rect">
            <a:avLst/>
          </a:prstGeom>
          <a:noFill/>
        </p:spPr>
        <p:txBody>
          <a:bodyPr wrap="none" rtlCol="0">
            <a:spAutoFit/>
          </a:bodyPr>
          <a:lstStyle/>
          <a:p>
            <a:pPr algn="ctr"/>
            <a:r>
              <a:rPr lang="en-US" sz="1400" b="0" smtClean="0">
                <a:latin typeface="+mj-lt"/>
              </a:rPr>
              <a:t>Number of 9-gap </a:t>
            </a:r>
            <a:r>
              <a:rPr lang="en-US" sz="1400" b="0" smtClean="0">
                <a:latin typeface="Symbol" pitchFamily="18" charset="2"/>
              </a:rPr>
              <a:t>g</a:t>
            </a:r>
            <a:r>
              <a:rPr lang="en-US" sz="1400" b="0" smtClean="0">
                <a:latin typeface="+mj-lt"/>
              </a:rPr>
              <a:t>'s in detector </a:t>
            </a:r>
          </a:p>
          <a:p>
            <a:pPr algn="ctr"/>
            <a:r>
              <a:rPr lang="en-US" sz="1400" b="0" smtClean="0">
                <a:latin typeface="+mj-lt"/>
              </a:rPr>
              <a:t>per EBIS pulse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descr="singles.gif"/>
          <p:cNvPicPr>
            <a:picLocks noChangeAspect="1"/>
          </p:cNvPicPr>
          <p:nvPr/>
        </p:nvPicPr>
        <p:blipFill>
          <a:blip r:embed="rId2"/>
          <a:stretch>
            <a:fillRect/>
          </a:stretch>
        </p:blipFill>
        <p:spPr>
          <a:xfrm>
            <a:off x="457200" y="3276600"/>
            <a:ext cx="4343400" cy="2954216"/>
          </a:xfrm>
          <a:prstGeom prst="rect">
            <a:avLst/>
          </a:prstGeom>
        </p:spPr>
      </p:pic>
      <p:sp>
        <p:nvSpPr>
          <p:cNvPr id="27" name="TextBox 26"/>
          <p:cNvSpPr txBox="1"/>
          <p:nvPr/>
        </p:nvSpPr>
        <p:spPr>
          <a:xfrm>
            <a:off x="1905698" y="6096000"/>
            <a:ext cx="1723292" cy="338554"/>
          </a:xfrm>
          <a:prstGeom prst="rect">
            <a:avLst/>
          </a:prstGeom>
          <a:solidFill>
            <a:schemeClr val="bg1"/>
          </a:solidFill>
          <a:ln>
            <a:noFill/>
          </a:ln>
        </p:spPr>
        <p:txBody>
          <a:bodyPr wrap="none" rtlCol="0">
            <a:spAutoFit/>
          </a:bodyPr>
          <a:lstStyle/>
          <a:p>
            <a:r>
              <a:rPr lang="en-US" sz="1600" b="1" dirty="0" smtClean="0">
                <a:latin typeface="Symbol" pitchFamily="18" charset="2"/>
              </a:rPr>
              <a:t>g</a:t>
            </a:r>
            <a:r>
              <a:rPr lang="en-US" sz="1600" b="1" dirty="0" smtClean="0"/>
              <a:t>-ray energy [</a:t>
            </a:r>
            <a:r>
              <a:rPr lang="en-US" sz="1600" b="1" dirty="0" err="1" smtClean="0"/>
              <a:t>keV</a:t>
            </a:r>
            <a:r>
              <a:rPr lang="en-US" sz="1600" b="1" dirty="0" smtClean="0"/>
              <a:t>]</a:t>
            </a:r>
            <a:endParaRPr lang="en-US" sz="1600" b="1" dirty="0"/>
          </a:p>
        </p:txBody>
      </p:sp>
      <p:sp>
        <p:nvSpPr>
          <p:cNvPr id="29" name="TextBox 28"/>
          <p:cNvSpPr txBox="1"/>
          <p:nvPr/>
        </p:nvSpPr>
        <p:spPr>
          <a:xfrm rot="16200000">
            <a:off x="67784" y="4524508"/>
            <a:ext cx="775853" cy="338554"/>
          </a:xfrm>
          <a:prstGeom prst="rect">
            <a:avLst/>
          </a:prstGeom>
          <a:noFill/>
        </p:spPr>
        <p:txBody>
          <a:bodyPr wrap="none" rtlCol="0">
            <a:spAutoFit/>
          </a:bodyPr>
          <a:lstStyle/>
          <a:p>
            <a:r>
              <a:rPr lang="en-US" sz="1600" b="1" dirty="0" smtClean="0"/>
              <a:t>Counts</a:t>
            </a:r>
            <a:endParaRPr lang="en-US" sz="1600" b="1" dirty="0"/>
          </a:p>
        </p:txBody>
      </p:sp>
      <p:sp>
        <p:nvSpPr>
          <p:cNvPr id="13" name="Rectangle 12"/>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mtClean="0">
                <a:solidFill>
                  <a:schemeClr val="tx2"/>
                </a:solidFill>
              </a:rPr>
              <a:t>9-gap </a:t>
            </a:r>
            <a:r>
              <a:rPr lang="en-US" smtClean="0">
                <a:solidFill>
                  <a:schemeClr val="tx2"/>
                </a:solidFill>
              </a:rPr>
              <a:t>X-ray </a:t>
            </a:r>
            <a:r>
              <a:rPr lang="en-US" smtClean="0">
                <a:solidFill>
                  <a:schemeClr val="tx2"/>
                </a:solidFill>
              </a:rPr>
              <a:t>background</a:t>
            </a:r>
            <a:endParaRPr lang="en-US" sz="2000" dirty="0">
              <a:solidFill>
                <a:schemeClr val="tx2"/>
              </a:solidFill>
            </a:endParaRPr>
          </a:p>
        </p:txBody>
      </p:sp>
      <p:sp>
        <p:nvSpPr>
          <p:cNvPr id="14" name="Rectangle 13"/>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5" name="Picture 187" descr="miniball"/>
          <p:cNvPicPr>
            <a:picLocks noChangeAspect="1" noChangeArrowheads="1"/>
          </p:cNvPicPr>
          <p:nvPr/>
        </p:nvPicPr>
        <p:blipFill>
          <a:blip r:embed="rId3"/>
          <a:srcRect/>
          <a:stretch>
            <a:fillRect/>
          </a:stretch>
        </p:blipFill>
        <p:spPr bwMode="auto">
          <a:xfrm>
            <a:off x="0" y="0"/>
            <a:ext cx="725488" cy="838200"/>
          </a:xfrm>
          <a:prstGeom prst="rect">
            <a:avLst/>
          </a:prstGeom>
          <a:noFill/>
          <a:ln w="9525">
            <a:noFill/>
            <a:miter lim="800000"/>
            <a:headEnd/>
            <a:tailEnd/>
          </a:ln>
        </p:spPr>
      </p:pic>
      <p:pic>
        <p:nvPicPr>
          <p:cNvPr id="16" name="Picture 191" descr="REX-ISOLDE"/>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17" name="TextBox 16"/>
          <p:cNvSpPr txBox="1"/>
          <p:nvPr/>
        </p:nvSpPr>
        <p:spPr>
          <a:xfrm>
            <a:off x="457200" y="1371600"/>
            <a:ext cx="4287007" cy="307777"/>
          </a:xfrm>
          <a:prstGeom prst="rect">
            <a:avLst/>
          </a:prstGeom>
          <a:solidFill>
            <a:schemeClr val="accent2">
              <a:lumMod val="20000"/>
              <a:lumOff val="80000"/>
            </a:schemeClr>
          </a:solidFill>
          <a:ln>
            <a:solidFill>
              <a:srgbClr val="FF0000"/>
            </a:solidFill>
          </a:ln>
        </p:spPr>
        <p:txBody>
          <a:bodyPr wrap="none" rtlCol="0">
            <a:spAutoFit/>
          </a:bodyPr>
          <a:lstStyle/>
          <a:p>
            <a:r>
              <a:rPr lang="en-US" sz="1400" b="0" smtClean="0">
                <a:latin typeface="+mj-lt"/>
              </a:rPr>
              <a:t>Does this prevent us from observing low energy </a:t>
            </a:r>
            <a:r>
              <a:rPr lang="en-US" sz="1400" b="0" smtClean="0">
                <a:latin typeface="Symbol" pitchFamily="18" charset="2"/>
              </a:rPr>
              <a:t>g</a:t>
            </a:r>
            <a:r>
              <a:rPr lang="en-US" sz="1400" b="0" smtClean="0">
                <a:latin typeface="+mj-lt"/>
              </a:rPr>
              <a:t>-rays ? </a:t>
            </a:r>
            <a:endParaRPr lang="en-US" sz="1400" b="0">
              <a:latin typeface="+mj-lt"/>
            </a:endParaRPr>
          </a:p>
        </p:txBody>
      </p:sp>
      <p:sp>
        <p:nvSpPr>
          <p:cNvPr id="19" name="Rectangle 18"/>
          <p:cNvSpPr/>
          <p:nvPr/>
        </p:nvSpPr>
        <p:spPr>
          <a:xfrm>
            <a:off x="6553200" y="1676400"/>
            <a:ext cx="12954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8142890" y="2046890"/>
            <a:ext cx="3810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singles-prompt-random.gif"/>
          <p:cNvPicPr>
            <a:picLocks noChangeAspect="1"/>
          </p:cNvPicPr>
          <p:nvPr/>
        </p:nvPicPr>
        <p:blipFill>
          <a:blip r:embed="rId2"/>
          <a:stretch>
            <a:fillRect/>
          </a:stretch>
        </p:blipFill>
        <p:spPr>
          <a:xfrm>
            <a:off x="444500" y="3327400"/>
            <a:ext cx="4302034" cy="2926080"/>
          </a:xfrm>
          <a:prstGeom prst="rect">
            <a:avLst/>
          </a:prstGeom>
        </p:spPr>
      </p:pic>
      <p:sp>
        <p:nvSpPr>
          <p:cNvPr id="27" name="TextBox 26"/>
          <p:cNvSpPr txBox="1"/>
          <p:nvPr/>
        </p:nvSpPr>
        <p:spPr>
          <a:xfrm>
            <a:off x="1905698" y="6096000"/>
            <a:ext cx="1723292" cy="338554"/>
          </a:xfrm>
          <a:prstGeom prst="rect">
            <a:avLst/>
          </a:prstGeom>
          <a:solidFill>
            <a:schemeClr val="bg1"/>
          </a:solidFill>
          <a:ln>
            <a:noFill/>
          </a:ln>
        </p:spPr>
        <p:txBody>
          <a:bodyPr wrap="none" rtlCol="0">
            <a:spAutoFit/>
          </a:bodyPr>
          <a:lstStyle/>
          <a:p>
            <a:r>
              <a:rPr lang="en-US" sz="1600" b="1" dirty="0" smtClean="0">
                <a:latin typeface="Symbol" pitchFamily="18" charset="2"/>
              </a:rPr>
              <a:t>g</a:t>
            </a:r>
            <a:r>
              <a:rPr lang="en-US" sz="1600" b="1" dirty="0" smtClean="0"/>
              <a:t>-ray energy [</a:t>
            </a:r>
            <a:r>
              <a:rPr lang="en-US" sz="1600" b="1" dirty="0" err="1" smtClean="0"/>
              <a:t>keV</a:t>
            </a:r>
            <a:r>
              <a:rPr lang="en-US" sz="1600" b="1" dirty="0" smtClean="0"/>
              <a:t>]</a:t>
            </a:r>
            <a:endParaRPr lang="en-US" sz="1600" b="1" dirty="0"/>
          </a:p>
        </p:txBody>
      </p:sp>
      <p:sp>
        <p:nvSpPr>
          <p:cNvPr id="29" name="TextBox 28"/>
          <p:cNvSpPr txBox="1"/>
          <p:nvPr/>
        </p:nvSpPr>
        <p:spPr>
          <a:xfrm rot="16200000">
            <a:off x="67784" y="4524508"/>
            <a:ext cx="775853" cy="338554"/>
          </a:xfrm>
          <a:prstGeom prst="rect">
            <a:avLst/>
          </a:prstGeom>
          <a:noFill/>
        </p:spPr>
        <p:txBody>
          <a:bodyPr wrap="none" rtlCol="0">
            <a:spAutoFit/>
          </a:bodyPr>
          <a:lstStyle/>
          <a:p>
            <a:r>
              <a:rPr lang="en-US" sz="1600" b="1" dirty="0" smtClean="0"/>
              <a:t>Counts</a:t>
            </a:r>
            <a:endParaRPr lang="en-US" sz="1600" b="1" dirty="0"/>
          </a:p>
        </p:txBody>
      </p:sp>
      <p:sp>
        <p:nvSpPr>
          <p:cNvPr id="14" name="Rectangle 13"/>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mtClean="0">
                <a:solidFill>
                  <a:schemeClr val="tx2"/>
                </a:solidFill>
              </a:rPr>
              <a:t>9-gap </a:t>
            </a:r>
            <a:r>
              <a:rPr lang="en-US" smtClean="0">
                <a:solidFill>
                  <a:schemeClr val="tx2"/>
                </a:solidFill>
              </a:rPr>
              <a:t>X-ray </a:t>
            </a:r>
            <a:r>
              <a:rPr lang="en-US" smtClean="0">
                <a:solidFill>
                  <a:schemeClr val="tx2"/>
                </a:solidFill>
              </a:rPr>
              <a:t>background</a:t>
            </a:r>
            <a:endParaRPr lang="en-US" sz="2000" dirty="0">
              <a:solidFill>
                <a:schemeClr val="tx2"/>
              </a:solidFill>
            </a:endParaRPr>
          </a:p>
        </p:txBody>
      </p:sp>
      <p:sp>
        <p:nvSpPr>
          <p:cNvPr id="15" name="Rectangle 14"/>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6" name="Picture 187" descr="miniball"/>
          <p:cNvPicPr>
            <a:picLocks noChangeAspect="1" noChangeArrowheads="1"/>
          </p:cNvPicPr>
          <p:nvPr/>
        </p:nvPicPr>
        <p:blipFill>
          <a:blip r:embed="rId3"/>
          <a:srcRect/>
          <a:stretch>
            <a:fillRect/>
          </a:stretch>
        </p:blipFill>
        <p:spPr bwMode="auto">
          <a:xfrm>
            <a:off x="0" y="0"/>
            <a:ext cx="725488" cy="838200"/>
          </a:xfrm>
          <a:prstGeom prst="rect">
            <a:avLst/>
          </a:prstGeom>
          <a:noFill/>
          <a:ln w="9525">
            <a:noFill/>
            <a:miter lim="800000"/>
            <a:headEnd/>
            <a:tailEnd/>
          </a:ln>
        </p:spPr>
      </p:pic>
      <p:pic>
        <p:nvPicPr>
          <p:cNvPr id="17" name="Picture 191" descr="REX-ISOLDE"/>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pic>
        <p:nvPicPr>
          <p:cNvPr id="18" name="Picture 10"/>
          <p:cNvPicPr>
            <a:picLocks noChangeAspect="1" noChangeArrowheads="1"/>
          </p:cNvPicPr>
          <p:nvPr/>
        </p:nvPicPr>
        <p:blipFill>
          <a:blip r:embed="rId5"/>
          <a:srcRect/>
          <a:stretch>
            <a:fillRect/>
          </a:stretch>
        </p:blipFill>
        <p:spPr bwMode="auto">
          <a:xfrm>
            <a:off x="4800600" y="1828800"/>
            <a:ext cx="3886200" cy="1698216"/>
          </a:xfrm>
          <a:prstGeom prst="rect">
            <a:avLst/>
          </a:prstGeom>
          <a:noFill/>
          <a:ln w="9525">
            <a:noFill/>
            <a:miter lim="800000"/>
            <a:headEnd/>
            <a:tailEnd/>
          </a:ln>
          <a:effectLst/>
        </p:spPr>
      </p:pic>
      <p:sp>
        <p:nvSpPr>
          <p:cNvPr id="19" name="TextBox 18"/>
          <p:cNvSpPr txBox="1"/>
          <p:nvPr/>
        </p:nvSpPr>
        <p:spPr>
          <a:xfrm>
            <a:off x="457200" y="1371600"/>
            <a:ext cx="4567532" cy="338554"/>
          </a:xfrm>
          <a:prstGeom prst="rect">
            <a:avLst/>
          </a:prstGeom>
          <a:solidFill>
            <a:schemeClr val="accent2">
              <a:lumMod val="20000"/>
              <a:lumOff val="80000"/>
            </a:schemeClr>
          </a:solidFill>
          <a:ln>
            <a:solidFill>
              <a:srgbClr val="FF0000"/>
            </a:solidFill>
          </a:ln>
        </p:spPr>
        <p:txBody>
          <a:bodyPr wrap="none" rtlCol="0">
            <a:spAutoFit/>
          </a:bodyPr>
          <a:lstStyle/>
          <a:p>
            <a:r>
              <a:rPr lang="en-US" sz="1400" b="0" smtClean="0">
                <a:latin typeface="+mj-lt"/>
              </a:rPr>
              <a:t>Does this prevent us from observing low energy </a:t>
            </a:r>
            <a:r>
              <a:rPr lang="en-US" sz="1400" b="0" smtClean="0">
                <a:latin typeface="Symbol" pitchFamily="18" charset="2"/>
              </a:rPr>
              <a:t>g</a:t>
            </a:r>
            <a:r>
              <a:rPr lang="en-US" sz="1400" b="0" smtClean="0">
                <a:latin typeface="+mj-lt"/>
              </a:rPr>
              <a:t>-rays ?</a:t>
            </a:r>
            <a:r>
              <a:rPr lang="en-US" sz="1600" smtClean="0">
                <a:solidFill>
                  <a:srgbClr val="FF0000"/>
                </a:solidFill>
                <a:latin typeface="+mj-lt"/>
              </a:rPr>
              <a:t> NO</a:t>
            </a:r>
            <a:endParaRPr lang="en-US" sz="1600">
              <a:solidFill>
                <a:srgbClr val="FF0000"/>
              </a:solidFill>
              <a:latin typeface="+mj-lt"/>
            </a:endParaRPr>
          </a:p>
        </p:txBody>
      </p:sp>
      <p:sp>
        <p:nvSpPr>
          <p:cNvPr id="20" name="Rectangle 19"/>
          <p:cNvSpPr/>
          <p:nvPr/>
        </p:nvSpPr>
        <p:spPr>
          <a:xfrm>
            <a:off x="6553200" y="1676400"/>
            <a:ext cx="12954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8142890" y="2046890"/>
            <a:ext cx="3810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singles-prompt-random.gif"/>
          <p:cNvPicPr>
            <a:picLocks noChangeAspect="1"/>
          </p:cNvPicPr>
          <p:nvPr/>
        </p:nvPicPr>
        <p:blipFill>
          <a:blip r:embed="rId2"/>
          <a:stretch>
            <a:fillRect/>
          </a:stretch>
        </p:blipFill>
        <p:spPr>
          <a:xfrm>
            <a:off x="444500" y="3327400"/>
            <a:ext cx="4302034" cy="2926080"/>
          </a:xfrm>
          <a:prstGeom prst="rect">
            <a:avLst/>
          </a:prstGeom>
        </p:spPr>
      </p:pic>
      <p:sp>
        <p:nvSpPr>
          <p:cNvPr id="27" name="TextBox 26"/>
          <p:cNvSpPr txBox="1"/>
          <p:nvPr/>
        </p:nvSpPr>
        <p:spPr>
          <a:xfrm>
            <a:off x="1905698" y="6096000"/>
            <a:ext cx="1723292" cy="338554"/>
          </a:xfrm>
          <a:prstGeom prst="rect">
            <a:avLst/>
          </a:prstGeom>
          <a:solidFill>
            <a:schemeClr val="bg1"/>
          </a:solidFill>
          <a:ln>
            <a:noFill/>
          </a:ln>
        </p:spPr>
        <p:txBody>
          <a:bodyPr wrap="none" rtlCol="0">
            <a:spAutoFit/>
          </a:bodyPr>
          <a:lstStyle/>
          <a:p>
            <a:r>
              <a:rPr lang="en-US" sz="1600" b="1" dirty="0" smtClean="0">
                <a:latin typeface="Symbol" pitchFamily="18" charset="2"/>
              </a:rPr>
              <a:t>g</a:t>
            </a:r>
            <a:r>
              <a:rPr lang="en-US" sz="1600" b="1" dirty="0" smtClean="0"/>
              <a:t>-ray energy [</a:t>
            </a:r>
            <a:r>
              <a:rPr lang="en-US" sz="1600" b="1" dirty="0" err="1" smtClean="0"/>
              <a:t>keV</a:t>
            </a:r>
            <a:r>
              <a:rPr lang="en-US" sz="1600" b="1" dirty="0" smtClean="0"/>
              <a:t>]</a:t>
            </a:r>
            <a:endParaRPr lang="en-US" sz="1600" b="1" dirty="0"/>
          </a:p>
        </p:txBody>
      </p:sp>
      <p:sp>
        <p:nvSpPr>
          <p:cNvPr id="29" name="TextBox 28"/>
          <p:cNvSpPr txBox="1"/>
          <p:nvPr/>
        </p:nvSpPr>
        <p:spPr>
          <a:xfrm rot="16200000">
            <a:off x="67784" y="4524508"/>
            <a:ext cx="775853" cy="338554"/>
          </a:xfrm>
          <a:prstGeom prst="rect">
            <a:avLst/>
          </a:prstGeom>
          <a:noFill/>
        </p:spPr>
        <p:txBody>
          <a:bodyPr wrap="none" rtlCol="0">
            <a:spAutoFit/>
          </a:bodyPr>
          <a:lstStyle/>
          <a:p>
            <a:r>
              <a:rPr lang="en-US" sz="1600" b="1" dirty="0" smtClean="0"/>
              <a:t>Counts</a:t>
            </a:r>
            <a:endParaRPr lang="en-US" sz="1600" b="1" dirty="0"/>
          </a:p>
        </p:txBody>
      </p:sp>
      <p:pic>
        <p:nvPicPr>
          <p:cNvPr id="14" name="Picture 13" descr="61Mn-ISOLDEWS.jpg"/>
          <p:cNvPicPr>
            <a:picLocks noChangeAspect="1"/>
          </p:cNvPicPr>
          <p:nvPr/>
        </p:nvPicPr>
        <p:blipFill>
          <a:blip r:embed="rId3" cstate="print"/>
          <a:stretch>
            <a:fillRect/>
          </a:stretch>
        </p:blipFill>
        <p:spPr>
          <a:xfrm>
            <a:off x="4724400" y="3429000"/>
            <a:ext cx="4056888" cy="2483599"/>
          </a:xfrm>
          <a:prstGeom prst="rect">
            <a:avLst/>
          </a:prstGeom>
        </p:spPr>
      </p:pic>
      <p:sp>
        <p:nvSpPr>
          <p:cNvPr id="15" name="TextBox 14"/>
          <p:cNvSpPr txBox="1"/>
          <p:nvPr/>
        </p:nvSpPr>
        <p:spPr>
          <a:xfrm>
            <a:off x="6125308" y="5833646"/>
            <a:ext cx="1723292" cy="338554"/>
          </a:xfrm>
          <a:prstGeom prst="rect">
            <a:avLst/>
          </a:prstGeom>
          <a:noFill/>
          <a:ln>
            <a:noFill/>
          </a:ln>
        </p:spPr>
        <p:txBody>
          <a:bodyPr wrap="none" rtlCol="0">
            <a:spAutoFit/>
          </a:bodyPr>
          <a:lstStyle/>
          <a:p>
            <a:r>
              <a:rPr lang="en-US" sz="1600" b="1" dirty="0" smtClean="0">
                <a:latin typeface="Symbol" pitchFamily="18" charset="2"/>
              </a:rPr>
              <a:t>g</a:t>
            </a:r>
            <a:r>
              <a:rPr lang="en-US" sz="1600" b="1" dirty="0" smtClean="0"/>
              <a:t>-ray energy [</a:t>
            </a:r>
            <a:r>
              <a:rPr lang="en-US" sz="1600" b="1" dirty="0" err="1" smtClean="0"/>
              <a:t>keV</a:t>
            </a:r>
            <a:r>
              <a:rPr lang="en-US" sz="1600" b="1" dirty="0" smtClean="0"/>
              <a:t>]</a:t>
            </a:r>
            <a:endParaRPr lang="en-US" sz="1600" b="1" dirty="0"/>
          </a:p>
        </p:txBody>
      </p:sp>
      <p:sp>
        <p:nvSpPr>
          <p:cNvPr id="16" name="TextBox 15"/>
          <p:cNvSpPr txBox="1"/>
          <p:nvPr/>
        </p:nvSpPr>
        <p:spPr>
          <a:xfrm rot="16200000">
            <a:off x="4287394" y="4395796"/>
            <a:ext cx="775853" cy="338554"/>
          </a:xfrm>
          <a:prstGeom prst="rect">
            <a:avLst/>
          </a:prstGeom>
          <a:noFill/>
        </p:spPr>
        <p:txBody>
          <a:bodyPr wrap="none" rtlCol="0">
            <a:spAutoFit/>
          </a:bodyPr>
          <a:lstStyle/>
          <a:p>
            <a:r>
              <a:rPr lang="en-US" sz="1600" b="1" dirty="0" smtClean="0"/>
              <a:t>Counts</a:t>
            </a:r>
            <a:endParaRPr lang="en-US" sz="1600" b="1" dirty="0"/>
          </a:p>
        </p:txBody>
      </p:sp>
      <p:cxnSp>
        <p:nvCxnSpPr>
          <p:cNvPr id="21" name="Straight Connector 20"/>
          <p:cNvCxnSpPr/>
          <p:nvPr/>
        </p:nvCxnSpPr>
        <p:spPr>
          <a:xfrm rot="5400000">
            <a:off x="6306253" y="4610100"/>
            <a:ext cx="1905000"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rot="16200000">
            <a:off x="7183662" y="3755384"/>
            <a:ext cx="534121" cy="338554"/>
          </a:xfrm>
          <a:prstGeom prst="rect">
            <a:avLst/>
          </a:prstGeom>
          <a:noFill/>
          <a:ln>
            <a:noFill/>
          </a:ln>
        </p:spPr>
        <p:txBody>
          <a:bodyPr wrap="none" rtlCol="0">
            <a:spAutoFit/>
          </a:bodyPr>
          <a:lstStyle/>
          <a:p>
            <a:r>
              <a:rPr lang="en-US" sz="1600" b="1" dirty="0" smtClean="0"/>
              <a:t>x 70</a:t>
            </a:r>
            <a:endParaRPr lang="en-US" sz="1600" b="1" dirty="0"/>
          </a:p>
        </p:txBody>
      </p:sp>
      <p:sp>
        <p:nvSpPr>
          <p:cNvPr id="17" name="Oval 16"/>
          <p:cNvSpPr/>
          <p:nvPr/>
        </p:nvSpPr>
        <p:spPr>
          <a:xfrm rot="1533770">
            <a:off x="396262" y="4267200"/>
            <a:ext cx="2743200" cy="1752600"/>
          </a:xfrm>
          <a:prstGeom prst="ellipse">
            <a:avLst/>
          </a:prstGeom>
          <a:noFill/>
          <a:ln w="38100">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p:cNvCxnSpPr/>
          <p:nvPr/>
        </p:nvCxnSpPr>
        <p:spPr>
          <a:xfrm flipV="1">
            <a:off x="3048000" y="5105400"/>
            <a:ext cx="1752600" cy="228600"/>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mtClean="0">
                <a:solidFill>
                  <a:schemeClr val="tx2"/>
                </a:solidFill>
              </a:rPr>
              <a:t>9-gap </a:t>
            </a:r>
            <a:r>
              <a:rPr lang="en-US" smtClean="0">
                <a:solidFill>
                  <a:schemeClr val="tx2"/>
                </a:solidFill>
              </a:rPr>
              <a:t>X-ray </a:t>
            </a:r>
            <a:r>
              <a:rPr lang="en-US" smtClean="0">
                <a:solidFill>
                  <a:schemeClr val="tx2"/>
                </a:solidFill>
              </a:rPr>
              <a:t>background</a:t>
            </a:r>
            <a:endParaRPr lang="en-US" sz="2000" dirty="0">
              <a:solidFill>
                <a:schemeClr val="tx2"/>
              </a:solidFill>
            </a:endParaRPr>
          </a:p>
        </p:txBody>
      </p:sp>
      <p:sp>
        <p:nvSpPr>
          <p:cNvPr id="20" name="Rectangle 19"/>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3" name="Picture 187" descr="miniball"/>
          <p:cNvPicPr>
            <a:picLocks noChangeAspect="1" noChangeArrowheads="1"/>
          </p:cNvPicPr>
          <p:nvPr/>
        </p:nvPicPr>
        <p:blipFill>
          <a:blip r:embed="rId4"/>
          <a:srcRect/>
          <a:stretch>
            <a:fillRect/>
          </a:stretch>
        </p:blipFill>
        <p:spPr bwMode="auto">
          <a:xfrm>
            <a:off x="0" y="0"/>
            <a:ext cx="725488" cy="838200"/>
          </a:xfrm>
          <a:prstGeom prst="rect">
            <a:avLst/>
          </a:prstGeom>
          <a:noFill/>
          <a:ln w="9525">
            <a:noFill/>
            <a:miter lim="800000"/>
            <a:headEnd/>
            <a:tailEnd/>
          </a:ln>
        </p:spPr>
      </p:pic>
      <p:pic>
        <p:nvPicPr>
          <p:cNvPr id="24" name="Picture 191" descr="REX-ISOLDE"/>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pic>
        <p:nvPicPr>
          <p:cNvPr id="25" name="Picture 10"/>
          <p:cNvPicPr>
            <a:picLocks noChangeAspect="1" noChangeArrowheads="1"/>
          </p:cNvPicPr>
          <p:nvPr/>
        </p:nvPicPr>
        <p:blipFill>
          <a:blip r:embed="rId6"/>
          <a:srcRect/>
          <a:stretch>
            <a:fillRect/>
          </a:stretch>
        </p:blipFill>
        <p:spPr bwMode="auto">
          <a:xfrm>
            <a:off x="4800600" y="1828800"/>
            <a:ext cx="3886200" cy="1698216"/>
          </a:xfrm>
          <a:prstGeom prst="rect">
            <a:avLst/>
          </a:prstGeom>
          <a:noFill/>
          <a:ln w="9525">
            <a:noFill/>
            <a:miter lim="800000"/>
            <a:headEnd/>
            <a:tailEnd/>
          </a:ln>
          <a:effectLst/>
        </p:spPr>
      </p:pic>
      <p:sp>
        <p:nvSpPr>
          <p:cNvPr id="26" name="TextBox 25"/>
          <p:cNvSpPr txBox="1"/>
          <p:nvPr/>
        </p:nvSpPr>
        <p:spPr>
          <a:xfrm>
            <a:off x="457200" y="1371600"/>
            <a:ext cx="4567532" cy="338554"/>
          </a:xfrm>
          <a:prstGeom prst="rect">
            <a:avLst/>
          </a:prstGeom>
          <a:solidFill>
            <a:schemeClr val="accent2">
              <a:lumMod val="20000"/>
              <a:lumOff val="80000"/>
            </a:schemeClr>
          </a:solidFill>
          <a:ln>
            <a:solidFill>
              <a:srgbClr val="FF0000"/>
            </a:solidFill>
          </a:ln>
        </p:spPr>
        <p:txBody>
          <a:bodyPr wrap="none" rtlCol="0">
            <a:spAutoFit/>
          </a:bodyPr>
          <a:lstStyle/>
          <a:p>
            <a:r>
              <a:rPr lang="en-US" sz="1400" b="0" smtClean="0">
                <a:latin typeface="+mj-lt"/>
              </a:rPr>
              <a:t>Does this prevent us from observing low energy </a:t>
            </a:r>
            <a:r>
              <a:rPr lang="en-US" sz="1400" b="0" smtClean="0">
                <a:latin typeface="Symbol" pitchFamily="18" charset="2"/>
              </a:rPr>
              <a:t>g</a:t>
            </a:r>
            <a:r>
              <a:rPr lang="en-US" sz="1400" b="0" smtClean="0">
                <a:latin typeface="+mj-lt"/>
              </a:rPr>
              <a:t>-rays ?</a:t>
            </a:r>
            <a:r>
              <a:rPr lang="en-US" sz="1600" smtClean="0">
                <a:solidFill>
                  <a:srgbClr val="FF0000"/>
                </a:solidFill>
                <a:latin typeface="+mj-lt"/>
              </a:rPr>
              <a:t> NO</a:t>
            </a:r>
            <a:endParaRPr lang="en-US" sz="1600">
              <a:solidFill>
                <a:srgbClr val="FF0000"/>
              </a:solidFill>
              <a:latin typeface="+mj-lt"/>
            </a:endParaRPr>
          </a:p>
        </p:txBody>
      </p:sp>
      <p:sp>
        <p:nvSpPr>
          <p:cNvPr id="28" name="Rectangle 27"/>
          <p:cNvSpPr/>
          <p:nvPr/>
        </p:nvSpPr>
        <p:spPr>
          <a:xfrm>
            <a:off x="6553200" y="1676400"/>
            <a:ext cx="12954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8142890" y="2046890"/>
            <a:ext cx="3810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5"/>
          <p:cNvSpPr txBox="1">
            <a:spLocks noChangeArrowheads="1"/>
          </p:cNvSpPr>
          <p:nvPr/>
        </p:nvSpPr>
        <p:spPr bwMode="auto">
          <a:xfrm>
            <a:off x="224149" y="1743670"/>
            <a:ext cx="5719451" cy="923330"/>
          </a:xfrm>
          <a:prstGeom prst="rect">
            <a:avLst/>
          </a:prstGeom>
          <a:noFill/>
          <a:ln w="9525">
            <a:noFill/>
            <a:miter lim="800000"/>
            <a:headEnd/>
            <a:tailEnd/>
          </a:ln>
        </p:spPr>
        <p:txBody>
          <a:bodyPr wrap="none">
            <a:spAutoFit/>
          </a:bodyPr>
          <a:lstStyle/>
          <a:p>
            <a:r>
              <a:rPr lang="en-US" sz="1800" b="0" smtClean="0">
                <a:solidFill>
                  <a:schemeClr val="tx2"/>
                </a:solidFill>
                <a:latin typeface="Calibri" pitchFamily="34" charset="0"/>
              </a:rPr>
              <a:t>proton </a:t>
            </a:r>
            <a:r>
              <a:rPr lang="en-US" sz="1800" b="0" smtClean="0">
                <a:solidFill>
                  <a:schemeClr val="tx2"/>
                </a:solidFill>
                <a:latin typeface="Calibri" pitchFamily="34" charset="0"/>
              </a:rPr>
              <a:t>scan + separator setup + yield measurement (1 day)</a:t>
            </a:r>
          </a:p>
          <a:p>
            <a:r>
              <a:rPr lang="en-US" sz="1800" b="0" smtClean="0">
                <a:solidFill>
                  <a:schemeClr val="accent3"/>
                </a:solidFill>
                <a:latin typeface="Calibri" pitchFamily="34" charset="0"/>
              </a:rPr>
              <a:t>low energy part : REXTRAP + EBIS transmission (1 day)</a:t>
            </a:r>
          </a:p>
          <a:p>
            <a:r>
              <a:rPr lang="en-US" sz="1800" b="0" smtClean="0">
                <a:latin typeface="Calibri" pitchFamily="34" charset="0"/>
                <a:sym typeface="Symbol"/>
              </a:rPr>
              <a:t> stable beam from ISOLDE !</a:t>
            </a:r>
            <a:endParaRPr lang="en-US" sz="1800" b="0" smtClean="0">
              <a:latin typeface="Calibri" pitchFamily="34" charset="0"/>
            </a:endParaRPr>
          </a:p>
        </p:txBody>
      </p:sp>
      <p:sp>
        <p:nvSpPr>
          <p:cNvPr id="4" name="Rectangle 3"/>
          <p:cNvSpPr/>
          <p:nvPr/>
        </p:nvSpPr>
        <p:spPr>
          <a:xfrm>
            <a:off x="359421" y="1343799"/>
            <a:ext cx="600834" cy="228600"/>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014876" y="1343799"/>
            <a:ext cx="600834" cy="22860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670331" y="1343799"/>
            <a:ext cx="600834" cy="22860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04800" y="1267599"/>
            <a:ext cx="2020986"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435028" y="1343799"/>
            <a:ext cx="600834" cy="228600"/>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090483" y="1343799"/>
            <a:ext cx="600834" cy="228600"/>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745938" y="1343799"/>
            <a:ext cx="600834" cy="228600"/>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2380407" y="1267599"/>
            <a:ext cx="2020986"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
          <p:cNvPicPr>
            <a:picLocks noChangeAspect="1" noChangeArrowheads="1"/>
          </p:cNvPicPr>
          <p:nvPr/>
        </p:nvPicPr>
        <p:blipFill>
          <a:blip r:embed="rId2"/>
          <a:srcRect t="2822"/>
          <a:stretch>
            <a:fillRect/>
          </a:stretch>
        </p:blipFill>
        <p:spPr bwMode="auto">
          <a:xfrm>
            <a:off x="2057400" y="3352800"/>
            <a:ext cx="4775875" cy="2624138"/>
          </a:xfrm>
          <a:prstGeom prst="rect">
            <a:avLst/>
          </a:prstGeom>
          <a:noFill/>
          <a:ln w="9525">
            <a:noFill/>
            <a:miter lim="800000"/>
            <a:headEnd/>
            <a:tailEnd/>
          </a:ln>
          <a:effectLst/>
        </p:spPr>
      </p:pic>
      <p:sp>
        <p:nvSpPr>
          <p:cNvPr id="12" name="Rectangle 11"/>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mtClean="0">
                <a:solidFill>
                  <a:schemeClr val="tx2"/>
                </a:solidFill>
              </a:rPr>
              <a:t>Estimating # of shifts</a:t>
            </a:r>
            <a:endParaRPr lang="en-US" sz="2000" dirty="0">
              <a:solidFill>
                <a:schemeClr val="tx2"/>
              </a:solidFill>
            </a:endParaRPr>
          </a:p>
        </p:txBody>
      </p:sp>
      <p:sp>
        <p:nvSpPr>
          <p:cNvPr id="18" name="Rectangle 17"/>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9" name="Picture 187" descr="miniball"/>
          <p:cNvPicPr>
            <a:picLocks noChangeAspect="1" noChangeArrowheads="1"/>
          </p:cNvPicPr>
          <p:nvPr/>
        </p:nvPicPr>
        <p:blipFill>
          <a:blip r:embed="rId3"/>
          <a:srcRect/>
          <a:stretch>
            <a:fillRect/>
          </a:stretch>
        </p:blipFill>
        <p:spPr bwMode="auto">
          <a:xfrm>
            <a:off x="0" y="0"/>
            <a:ext cx="725488" cy="838200"/>
          </a:xfrm>
          <a:prstGeom prst="rect">
            <a:avLst/>
          </a:prstGeom>
          <a:noFill/>
          <a:ln w="9525">
            <a:noFill/>
            <a:miter lim="800000"/>
            <a:headEnd/>
            <a:tailEnd/>
          </a:ln>
        </p:spPr>
      </p:pic>
      <p:pic>
        <p:nvPicPr>
          <p:cNvPr id="20" name="Picture 191" descr="REX-ISOLDE"/>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21" name="TextBox 5"/>
          <p:cNvSpPr txBox="1">
            <a:spLocks noChangeArrowheads="1"/>
          </p:cNvSpPr>
          <p:nvPr/>
        </p:nvSpPr>
        <p:spPr bwMode="auto">
          <a:xfrm>
            <a:off x="131380" y="945930"/>
            <a:ext cx="423514" cy="369332"/>
          </a:xfrm>
          <a:prstGeom prst="rect">
            <a:avLst/>
          </a:prstGeom>
          <a:noFill/>
          <a:ln w="9525">
            <a:noFill/>
            <a:miter lim="800000"/>
            <a:headEnd/>
            <a:tailEnd/>
          </a:ln>
        </p:spPr>
        <p:txBody>
          <a:bodyPr wrap="none">
            <a:spAutoFit/>
          </a:bodyPr>
          <a:lstStyle/>
          <a:p>
            <a:r>
              <a:rPr lang="en-US" sz="1800" b="0" smtClean="0">
                <a:latin typeface="Calibri" pitchFamily="34" charset="0"/>
              </a:rPr>
              <a:t>0h</a:t>
            </a:r>
            <a:endParaRPr lang="en-US" sz="1800" b="0" smtClean="0">
              <a:latin typeface="Calibri" pitchFamily="34" charset="0"/>
            </a:endParaRPr>
          </a:p>
        </p:txBody>
      </p:sp>
      <p:sp>
        <p:nvSpPr>
          <p:cNvPr id="22" name="TextBox 5"/>
          <p:cNvSpPr txBox="1">
            <a:spLocks noChangeArrowheads="1"/>
          </p:cNvSpPr>
          <p:nvPr/>
        </p:nvSpPr>
        <p:spPr bwMode="auto">
          <a:xfrm>
            <a:off x="1981200" y="945930"/>
            <a:ext cx="540533" cy="369332"/>
          </a:xfrm>
          <a:prstGeom prst="rect">
            <a:avLst/>
          </a:prstGeom>
          <a:noFill/>
          <a:ln w="9525">
            <a:noFill/>
            <a:miter lim="800000"/>
            <a:headEnd/>
            <a:tailEnd/>
          </a:ln>
        </p:spPr>
        <p:txBody>
          <a:bodyPr wrap="none">
            <a:spAutoFit/>
          </a:bodyPr>
          <a:lstStyle/>
          <a:p>
            <a:r>
              <a:rPr lang="en-US" sz="1800" b="0" smtClean="0">
                <a:latin typeface="Calibri" pitchFamily="34" charset="0"/>
              </a:rPr>
              <a:t>24h</a:t>
            </a:r>
            <a:endParaRPr lang="en-US" sz="1800" b="0" smtClean="0">
              <a:latin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4" descr="isolde-2007.jpg"/>
          <p:cNvPicPr>
            <a:picLocks noChangeAspect="1"/>
          </p:cNvPicPr>
          <p:nvPr/>
        </p:nvPicPr>
        <p:blipFill>
          <a:blip r:embed="rId2"/>
          <a:srcRect/>
          <a:stretch>
            <a:fillRect/>
          </a:stretch>
        </p:blipFill>
        <p:spPr bwMode="auto">
          <a:xfrm>
            <a:off x="304800" y="914400"/>
            <a:ext cx="6584950" cy="5445125"/>
          </a:xfrm>
          <a:prstGeom prst="rect">
            <a:avLst/>
          </a:prstGeom>
          <a:noFill/>
          <a:ln w="9525">
            <a:noFill/>
            <a:miter lim="800000"/>
            <a:headEnd/>
            <a:tailEnd/>
          </a:ln>
        </p:spPr>
      </p:pic>
      <p:grpSp>
        <p:nvGrpSpPr>
          <p:cNvPr id="2" name="Rectangle 6"/>
          <p:cNvGrpSpPr>
            <a:grpSpLocks/>
          </p:cNvGrpSpPr>
          <p:nvPr/>
        </p:nvGrpSpPr>
        <p:grpSpPr bwMode="auto">
          <a:xfrm>
            <a:off x="1508125" y="3444875"/>
            <a:ext cx="2365375" cy="2017713"/>
            <a:chOff x="1574" y="2074"/>
            <a:chExt cx="1490" cy="1271"/>
          </a:xfrm>
        </p:grpSpPr>
        <p:pic>
          <p:nvPicPr>
            <p:cNvPr id="15370" name="Rectangle 6"/>
            <p:cNvPicPr>
              <a:picLocks noChangeArrowheads="1"/>
            </p:cNvPicPr>
            <p:nvPr/>
          </p:nvPicPr>
          <p:blipFill>
            <a:blip r:embed="rId3"/>
            <a:srcRect/>
            <a:stretch>
              <a:fillRect/>
            </a:stretch>
          </p:blipFill>
          <p:spPr bwMode="auto">
            <a:xfrm>
              <a:off x="1574" y="2074"/>
              <a:ext cx="1490" cy="1271"/>
            </a:xfrm>
            <a:prstGeom prst="rect">
              <a:avLst/>
            </a:prstGeom>
            <a:noFill/>
            <a:ln w="9525">
              <a:noFill/>
              <a:miter lim="800000"/>
              <a:headEnd/>
              <a:tailEnd/>
            </a:ln>
          </p:spPr>
        </p:pic>
        <p:sp>
          <p:nvSpPr>
            <p:cNvPr id="15371" name="Text Box 5"/>
            <p:cNvSpPr txBox="1">
              <a:spLocks noChangeArrowheads="1"/>
            </p:cNvSpPr>
            <p:nvPr/>
          </p:nvSpPr>
          <p:spPr bwMode="auto">
            <a:xfrm rot="3123549">
              <a:off x="2256" y="2015"/>
              <a:ext cx="129" cy="1389"/>
            </a:xfrm>
            <a:prstGeom prst="rect">
              <a:avLst/>
            </a:prstGeom>
            <a:noFill/>
            <a:ln w="9525">
              <a:noFill/>
              <a:miter lim="800000"/>
              <a:headEnd/>
              <a:tailEnd/>
            </a:ln>
          </p:spPr>
          <p:txBody>
            <a:bodyPr rot="10800000" vert="eaVert" anchor="ctr"/>
            <a:lstStyle/>
            <a:p>
              <a:pPr algn="ctr"/>
              <a:endParaRPr lang="en-US">
                <a:solidFill>
                  <a:srgbClr val="FFFFFF"/>
                </a:solidFill>
                <a:latin typeface="Calibri" pitchFamily="34" charset="0"/>
              </a:endParaRPr>
            </a:p>
          </p:txBody>
        </p:sp>
      </p:grpSp>
      <p:grpSp>
        <p:nvGrpSpPr>
          <p:cNvPr id="3" name="Rectangle 5"/>
          <p:cNvGrpSpPr>
            <a:grpSpLocks/>
          </p:cNvGrpSpPr>
          <p:nvPr/>
        </p:nvGrpSpPr>
        <p:grpSpPr bwMode="auto">
          <a:xfrm>
            <a:off x="1612900" y="4852988"/>
            <a:ext cx="998538" cy="993775"/>
            <a:chOff x="1640" y="2961"/>
            <a:chExt cx="629" cy="626"/>
          </a:xfrm>
        </p:grpSpPr>
        <p:pic>
          <p:nvPicPr>
            <p:cNvPr id="15368" name="Rectangle 5"/>
            <p:cNvPicPr>
              <a:picLocks noChangeArrowheads="1"/>
            </p:cNvPicPr>
            <p:nvPr/>
          </p:nvPicPr>
          <p:blipFill>
            <a:blip r:embed="rId4"/>
            <a:srcRect/>
            <a:stretch>
              <a:fillRect/>
            </a:stretch>
          </p:blipFill>
          <p:spPr bwMode="auto">
            <a:xfrm>
              <a:off x="1640" y="2961"/>
              <a:ext cx="629" cy="626"/>
            </a:xfrm>
            <a:prstGeom prst="rect">
              <a:avLst/>
            </a:prstGeom>
            <a:noFill/>
            <a:ln w="9525">
              <a:noFill/>
              <a:miter lim="800000"/>
              <a:headEnd/>
              <a:tailEnd/>
            </a:ln>
          </p:spPr>
        </p:pic>
        <p:sp>
          <p:nvSpPr>
            <p:cNvPr id="15369" name="Text Box 8"/>
            <p:cNvSpPr txBox="1">
              <a:spLocks noChangeArrowheads="1"/>
            </p:cNvSpPr>
            <p:nvPr/>
          </p:nvSpPr>
          <p:spPr bwMode="auto">
            <a:xfrm rot="3123549">
              <a:off x="1853" y="3156"/>
              <a:ext cx="205" cy="236"/>
            </a:xfrm>
            <a:prstGeom prst="rect">
              <a:avLst/>
            </a:prstGeom>
            <a:noFill/>
            <a:ln w="9525">
              <a:noFill/>
              <a:miter lim="800000"/>
              <a:headEnd/>
              <a:tailEnd/>
            </a:ln>
          </p:spPr>
          <p:txBody>
            <a:bodyPr rot="10800000" vert="eaVert" anchor="ctr"/>
            <a:lstStyle/>
            <a:p>
              <a:pPr algn="ctr"/>
              <a:endParaRPr lang="en-US">
                <a:solidFill>
                  <a:srgbClr val="FFFFFF"/>
                </a:solidFill>
                <a:latin typeface="Calibri" pitchFamily="34" charset="0"/>
              </a:endParaRPr>
            </a:p>
          </p:txBody>
        </p:sp>
      </p:grpSp>
      <p:sp>
        <p:nvSpPr>
          <p:cNvPr id="4" name="Rectangle 3"/>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z="2000" b="1" smtClean="0">
                <a:solidFill>
                  <a:schemeClr val="tx2"/>
                </a:solidFill>
              </a:rPr>
              <a:t>MINIBALL</a:t>
            </a:r>
            <a:endParaRPr lang="en-US" sz="2000" b="1" dirty="0">
              <a:solidFill>
                <a:schemeClr val="tx2"/>
              </a:solidFill>
            </a:endParaRPr>
          </a:p>
        </p:txBody>
      </p:sp>
      <p:sp>
        <p:nvSpPr>
          <p:cNvPr id="5" name="Rectangle 4"/>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5366" name="Picture 187" descr="miniball"/>
          <p:cNvPicPr>
            <a:picLocks noChangeAspect="1" noChangeArrowheads="1"/>
          </p:cNvPicPr>
          <p:nvPr/>
        </p:nvPicPr>
        <p:blipFill>
          <a:blip r:embed="rId5"/>
          <a:srcRect/>
          <a:stretch>
            <a:fillRect/>
          </a:stretch>
        </p:blipFill>
        <p:spPr bwMode="auto">
          <a:xfrm>
            <a:off x="0" y="0"/>
            <a:ext cx="725488" cy="838200"/>
          </a:xfrm>
          <a:prstGeom prst="rect">
            <a:avLst/>
          </a:prstGeom>
          <a:noFill/>
          <a:ln w="9525">
            <a:noFill/>
            <a:miter lim="800000"/>
            <a:headEnd/>
            <a:tailEnd/>
          </a:ln>
        </p:spPr>
      </p:pic>
      <p:pic>
        <p:nvPicPr>
          <p:cNvPr id="15367" name="Picture 191" descr="REX-ISOLDE"/>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14" name="TextBox 13"/>
          <p:cNvSpPr txBox="1"/>
          <p:nvPr/>
        </p:nvSpPr>
        <p:spPr>
          <a:xfrm>
            <a:off x="5418878" y="4953000"/>
            <a:ext cx="3725122" cy="1631216"/>
          </a:xfrm>
          <a:prstGeom prst="rect">
            <a:avLst/>
          </a:prstGeom>
          <a:noFill/>
        </p:spPr>
        <p:txBody>
          <a:bodyPr wrap="none" rtlCol="0">
            <a:spAutoFit/>
          </a:bodyPr>
          <a:lstStyle/>
          <a:p>
            <a:r>
              <a:rPr lang="en-US" smtClean="0">
                <a:latin typeface="+mn-lt"/>
              </a:rPr>
              <a:t>MINIBALL</a:t>
            </a:r>
          </a:p>
          <a:p>
            <a:pPr>
              <a:buFont typeface="Wingdings" pitchFamily="2" charset="2"/>
              <a:buChar char="ü"/>
            </a:pPr>
            <a:r>
              <a:rPr lang="en-US" b="0" smtClean="0">
                <a:latin typeface="+mn-lt"/>
              </a:rPr>
              <a:t> Beam line layout ;</a:t>
            </a:r>
          </a:p>
          <a:p>
            <a:pPr>
              <a:buFont typeface="Wingdings" pitchFamily="2" charset="2"/>
              <a:buChar char="ü"/>
            </a:pPr>
            <a:r>
              <a:rPr lang="en-US" b="0" smtClean="0">
                <a:latin typeface="+mn-lt"/>
              </a:rPr>
              <a:t> 9-gap X-ray background ;</a:t>
            </a:r>
          </a:p>
          <a:p>
            <a:pPr>
              <a:buFont typeface="Wingdings" pitchFamily="2" charset="2"/>
              <a:buChar char="ü"/>
            </a:pPr>
            <a:r>
              <a:rPr lang="en-US" b="0" smtClean="0">
                <a:latin typeface="+mn-lt"/>
              </a:rPr>
              <a:t> estimating # of shifts ;</a:t>
            </a:r>
          </a:p>
          <a:p>
            <a:pPr>
              <a:buFont typeface="Wingdings" pitchFamily="2" charset="2"/>
              <a:buChar char="ü"/>
            </a:pPr>
            <a:r>
              <a:rPr lang="en-US" b="0" smtClean="0">
                <a:latin typeface="+mn-lt"/>
              </a:rPr>
              <a:t> measurement principle coulex ;</a:t>
            </a:r>
            <a:endParaRPr lang="en-US" b="0">
              <a:latin typeface="+mn-lt"/>
            </a:endParaRPr>
          </a:p>
        </p:txBody>
      </p:sp>
      <p:cxnSp>
        <p:nvCxnSpPr>
          <p:cNvPr id="16" name="Straight Arrow Connector 15"/>
          <p:cNvCxnSpPr/>
          <p:nvPr/>
        </p:nvCxnSpPr>
        <p:spPr>
          <a:xfrm flipV="1">
            <a:off x="2362200" y="5257800"/>
            <a:ext cx="3048000" cy="152400"/>
          </a:xfrm>
          <a:prstGeom prst="straightConnector1">
            <a:avLst/>
          </a:prstGeom>
          <a:ln w="38100">
            <a:solidFill>
              <a:srgbClr val="00CC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5"/>
          <p:cNvSpPr txBox="1">
            <a:spLocks noChangeArrowheads="1"/>
          </p:cNvSpPr>
          <p:nvPr/>
        </p:nvSpPr>
        <p:spPr bwMode="auto">
          <a:xfrm>
            <a:off x="228600" y="2286000"/>
            <a:ext cx="5070940" cy="1477328"/>
          </a:xfrm>
          <a:prstGeom prst="rect">
            <a:avLst/>
          </a:prstGeom>
          <a:noFill/>
          <a:ln w="9525">
            <a:noFill/>
            <a:miter lim="800000"/>
            <a:headEnd/>
            <a:tailEnd/>
          </a:ln>
        </p:spPr>
        <p:txBody>
          <a:bodyPr wrap="none">
            <a:spAutoFit/>
          </a:bodyPr>
          <a:lstStyle/>
          <a:p>
            <a:r>
              <a:rPr lang="en-US" sz="1800" b="0" smtClean="0">
                <a:solidFill>
                  <a:srgbClr val="FF0000"/>
                </a:solidFill>
                <a:latin typeface="Calibri" pitchFamily="34" charset="0"/>
              </a:rPr>
              <a:t>high </a:t>
            </a:r>
            <a:r>
              <a:rPr lang="en-US" sz="1800" b="0" smtClean="0">
                <a:solidFill>
                  <a:srgbClr val="FF0000"/>
                </a:solidFill>
                <a:latin typeface="Calibri" pitchFamily="34" charset="0"/>
              </a:rPr>
              <a:t>energy part : linac transmission (1 </a:t>
            </a:r>
            <a:r>
              <a:rPr lang="en-US" sz="1800" b="0" smtClean="0">
                <a:solidFill>
                  <a:srgbClr val="FF0000"/>
                </a:solidFill>
                <a:latin typeface="Calibri" pitchFamily="34" charset="0"/>
              </a:rPr>
              <a:t>shift)</a:t>
            </a:r>
            <a:endParaRPr lang="en-US" sz="1800" b="0" smtClean="0">
              <a:solidFill>
                <a:srgbClr val="FF0000"/>
              </a:solidFill>
              <a:latin typeface="Calibri" pitchFamily="34" charset="0"/>
            </a:endParaRPr>
          </a:p>
          <a:p>
            <a:r>
              <a:rPr lang="en-US" sz="1800" b="0" smtClean="0">
                <a:latin typeface="Calibri" pitchFamily="34" charset="0"/>
                <a:sym typeface="Symbol"/>
              </a:rPr>
              <a:t> </a:t>
            </a:r>
            <a:r>
              <a:rPr lang="en-US" sz="1800" smtClean="0">
                <a:latin typeface="Calibri" pitchFamily="34" charset="0"/>
                <a:sym typeface="Symbol"/>
              </a:rPr>
              <a:t>stable</a:t>
            </a:r>
            <a:r>
              <a:rPr lang="en-US" sz="1800" b="0" smtClean="0">
                <a:latin typeface="Calibri" pitchFamily="34" charset="0"/>
                <a:sym typeface="Symbol"/>
              </a:rPr>
              <a:t> beam from EBIS or ISOLDE </a:t>
            </a:r>
          </a:p>
          <a:p>
            <a:r>
              <a:rPr lang="en-US" sz="1800" b="0" smtClean="0">
                <a:latin typeface="Calibri" pitchFamily="34" charset="0"/>
                <a:sym typeface="Symbol"/>
              </a:rPr>
              <a:t>       "pilot" beam, close in A/q to Radioactive Beam</a:t>
            </a:r>
          </a:p>
          <a:p>
            <a:r>
              <a:rPr lang="en-US" sz="1800" b="0" smtClean="0">
                <a:latin typeface="Calibri" pitchFamily="34" charset="0"/>
                <a:sym typeface="Symbol"/>
              </a:rPr>
              <a:t> efficiency </a:t>
            </a:r>
            <a:r>
              <a:rPr lang="en-US" sz="1800" b="0" smtClean="0">
                <a:latin typeface="Calibri"/>
                <a:sym typeface="Symbol"/>
              </a:rPr>
              <a:t>≈ 60-80 </a:t>
            </a:r>
            <a:r>
              <a:rPr lang="en-US" sz="1800" b="0" smtClean="0">
                <a:latin typeface="Calibri"/>
                <a:sym typeface="Symbol"/>
              </a:rPr>
              <a:t>%</a:t>
            </a:r>
          </a:p>
          <a:p>
            <a:r>
              <a:rPr lang="en-US" sz="1800" b="0" smtClean="0">
                <a:latin typeface="Calibri" pitchFamily="34" charset="0"/>
                <a:sym typeface="Symbol"/>
              </a:rPr>
              <a:t> involves MINIBALL in the end </a:t>
            </a:r>
            <a:endParaRPr lang="en-US" sz="1800" b="0" smtClean="0">
              <a:latin typeface="Calibri" pitchFamily="34" charset="0"/>
            </a:endParaRPr>
          </a:p>
        </p:txBody>
      </p:sp>
      <p:sp>
        <p:nvSpPr>
          <p:cNvPr id="18" name="Rectangle 17"/>
          <p:cNvSpPr/>
          <p:nvPr/>
        </p:nvSpPr>
        <p:spPr>
          <a:xfrm>
            <a:off x="4510635" y="1347950"/>
            <a:ext cx="600834" cy="228600"/>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166090" y="1347950"/>
            <a:ext cx="600834" cy="2286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821545" y="1347950"/>
            <a:ext cx="600834" cy="228600"/>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456014" y="1271750"/>
            <a:ext cx="2020986"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
          <p:cNvPicPr>
            <a:picLocks noChangeAspect="1" noChangeArrowheads="1"/>
          </p:cNvPicPr>
          <p:nvPr/>
        </p:nvPicPr>
        <p:blipFill>
          <a:blip r:embed="rId2"/>
          <a:srcRect t="2822"/>
          <a:stretch>
            <a:fillRect/>
          </a:stretch>
        </p:blipFill>
        <p:spPr bwMode="auto">
          <a:xfrm>
            <a:off x="1295400" y="4038600"/>
            <a:ext cx="4775875" cy="2624138"/>
          </a:xfrm>
          <a:prstGeom prst="rect">
            <a:avLst/>
          </a:prstGeom>
          <a:noFill/>
          <a:ln w="9525">
            <a:noFill/>
            <a:miter lim="800000"/>
            <a:headEnd/>
            <a:tailEnd/>
          </a:ln>
          <a:effectLst/>
        </p:spPr>
      </p:pic>
      <p:sp>
        <p:nvSpPr>
          <p:cNvPr id="27" name="TextBox 26"/>
          <p:cNvSpPr txBox="1"/>
          <p:nvPr/>
        </p:nvSpPr>
        <p:spPr>
          <a:xfrm>
            <a:off x="5867400" y="5071646"/>
            <a:ext cx="3373039" cy="338554"/>
          </a:xfrm>
          <a:prstGeom prst="rect">
            <a:avLst/>
          </a:prstGeom>
          <a:noFill/>
        </p:spPr>
        <p:txBody>
          <a:bodyPr wrap="none" rtlCol="0">
            <a:spAutoFit/>
          </a:bodyPr>
          <a:lstStyle/>
          <a:p>
            <a:r>
              <a:rPr lang="en-US" sz="1600" smtClean="0"/>
              <a:t>x 0.6-0.8 for "stable pilot beams"</a:t>
            </a:r>
            <a:endParaRPr lang="en-US" sz="1600"/>
          </a:p>
        </p:txBody>
      </p:sp>
      <p:sp>
        <p:nvSpPr>
          <p:cNvPr id="22" name="TextBox 5"/>
          <p:cNvSpPr txBox="1">
            <a:spLocks noChangeArrowheads="1"/>
          </p:cNvSpPr>
          <p:nvPr/>
        </p:nvSpPr>
        <p:spPr bwMode="auto">
          <a:xfrm>
            <a:off x="224149" y="1743670"/>
            <a:ext cx="5719451" cy="646331"/>
          </a:xfrm>
          <a:prstGeom prst="rect">
            <a:avLst/>
          </a:prstGeom>
          <a:noFill/>
          <a:ln w="9525">
            <a:noFill/>
            <a:miter lim="800000"/>
            <a:headEnd/>
            <a:tailEnd/>
          </a:ln>
        </p:spPr>
        <p:txBody>
          <a:bodyPr wrap="none">
            <a:spAutoFit/>
          </a:bodyPr>
          <a:lstStyle/>
          <a:p>
            <a:r>
              <a:rPr lang="en-US" sz="1800" b="0" smtClean="0">
                <a:solidFill>
                  <a:schemeClr val="tx2"/>
                </a:solidFill>
                <a:latin typeface="Calibri" pitchFamily="34" charset="0"/>
              </a:rPr>
              <a:t>proton </a:t>
            </a:r>
            <a:r>
              <a:rPr lang="en-US" sz="1800" b="0" smtClean="0">
                <a:solidFill>
                  <a:schemeClr val="tx2"/>
                </a:solidFill>
                <a:latin typeface="Calibri" pitchFamily="34" charset="0"/>
              </a:rPr>
              <a:t>scan + separator setup + yield measurement (1 day)</a:t>
            </a:r>
          </a:p>
          <a:p>
            <a:r>
              <a:rPr lang="en-US" sz="1800" b="0" smtClean="0">
                <a:solidFill>
                  <a:schemeClr val="accent3"/>
                </a:solidFill>
                <a:latin typeface="Calibri" pitchFamily="34" charset="0"/>
              </a:rPr>
              <a:t>low energy part : REXTRAP + EBIS transmission (1 day</a:t>
            </a:r>
            <a:r>
              <a:rPr lang="en-US" sz="1800" b="0" smtClean="0">
                <a:solidFill>
                  <a:schemeClr val="accent3"/>
                </a:solidFill>
                <a:latin typeface="Calibri" pitchFamily="34" charset="0"/>
              </a:rPr>
              <a:t>)</a:t>
            </a:r>
            <a:endParaRPr lang="en-US" sz="1800" b="0" smtClean="0">
              <a:solidFill>
                <a:schemeClr val="accent3"/>
              </a:solidFill>
              <a:latin typeface="Calibri" pitchFamily="34" charset="0"/>
            </a:endParaRPr>
          </a:p>
        </p:txBody>
      </p:sp>
      <p:sp>
        <p:nvSpPr>
          <p:cNvPr id="29" name="Rectangle 28"/>
          <p:cNvSpPr/>
          <p:nvPr/>
        </p:nvSpPr>
        <p:spPr>
          <a:xfrm>
            <a:off x="359421" y="1343799"/>
            <a:ext cx="600834" cy="228600"/>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1014876" y="1343799"/>
            <a:ext cx="600834" cy="22860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1670331" y="1343799"/>
            <a:ext cx="600834" cy="22860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304800" y="1267599"/>
            <a:ext cx="2020986"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2435028" y="1343799"/>
            <a:ext cx="600834" cy="228600"/>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3090483" y="1343799"/>
            <a:ext cx="600834" cy="228600"/>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3745938" y="1343799"/>
            <a:ext cx="600834" cy="228600"/>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2380407" y="1267599"/>
            <a:ext cx="2020986"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mtClean="0">
                <a:solidFill>
                  <a:schemeClr val="tx2"/>
                </a:solidFill>
              </a:rPr>
              <a:t>Estimating # of shifts</a:t>
            </a:r>
            <a:endParaRPr lang="en-US" sz="2000" dirty="0">
              <a:solidFill>
                <a:schemeClr val="tx2"/>
              </a:solidFill>
            </a:endParaRPr>
          </a:p>
        </p:txBody>
      </p:sp>
      <p:sp>
        <p:nvSpPr>
          <p:cNvPr id="38" name="Rectangle 37"/>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39" name="Picture 187" descr="miniball"/>
          <p:cNvPicPr>
            <a:picLocks noChangeAspect="1" noChangeArrowheads="1"/>
          </p:cNvPicPr>
          <p:nvPr/>
        </p:nvPicPr>
        <p:blipFill>
          <a:blip r:embed="rId3"/>
          <a:srcRect/>
          <a:stretch>
            <a:fillRect/>
          </a:stretch>
        </p:blipFill>
        <p:spPr bwMode="auto">
          <a:xfrm>
            <a:off x="0" y="0"/>
            <a:ext cx="725488" cy="838200"/>
          </a:xfrm>
          <a:prstGeom prst="rect">
            <a:avLst/>
          </a:prstGeom>
          <a:noFill/>
          <a:ln w="9525">
            <a:noFill/>
            <a:miter lim="800000"/>
            <a:headEnd/>
            <a:tailEnd/>
          </a:ln>
        </p:spPr>
      </p:pic>
      <p:pic>
        <p:nvPicPr>
          <p:cNvPr id="40" name="Picture 191" descr="REX-ISOLDE"/>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41" name="TextBox 5"/>
          <p:cNvSpPr txBox="1">
            <a:spLocks noChangeArrowheads="1"/>
          </p:cNvSpPr>
          <p:nvPr/>
        </p:nvSpPr>
        <p:spPr bwMode="auto">
          <a:xfrm>
            <a:off x="131380" y="945930"/>
            <a:ext cx="423514" cy="369332"/>
          </a:xfrm>
          <a:prstGeom prst="rect">
            <a:avLst/>
          </a:prstGeom>
          <a:noFill/>
          <a:ln w="9525">
            <a:noFill/>
            <a:miter lim="800000"/>
            <a:headEnd/>
            <a:tailEnd/>
          </a:ln>
        </p:spPr>
        <p:txBody>
          <a:bodyPr wrap="none">
            <a:spAutoFit/>
          </a:bodyPr>
          <a:lstStyle/>
          <a:p>
            <a:r>
              <a:rPr lang="en-US" sz="1800" b="0" smtClean="0">
                <a:latin typeface="Calibri" pitchFamily="34" charset="0"/>
              </a:rPr>
              <a:t>0h</a:t>
            </a:r>
            <a:endParaRPr lang="en-US" sz="1800" b="0" smtClean="0">
              <a:latin typeface="Calibri" pitchFamily="34" charset="0"/>
            </a:endParaRPr>
          </a:p>
        </p:txBody>
      </p:sp>
      <p:sp>
        <p:nvSpPr>
          <p:cNvPr id="42" name="TextBox 5"/>
          <p:cNvSpPr txBox="1">
            <a:spLocks noChangeArrowheads="1"/>
          </p:cNvSpPr>
          <p:nvPr/>
        </p:nvSpPr>
        <p:spPr bwMode="auto">
          <a:xfrm>
            <a:off x="1981200" y="945930"/>
            <a:ext cx="540533" cy="369332"/>
          </a:xfrm>
          <a:prstGeom prst="rect">
            <a:avLst/>
          </a:prstGeom>
          <a:noFill/>
          <a:ln w="9525">
            <a:noFill/>
            <a:miter lim="800000"/>
            <a:headEnd/>
            <a:tailEnd/>
          </a:ln>
        </p:spPr>
        <p:txBody>
          <a:bodyPr wrap="none">
            <a:spAutoFit/>
          </a:bodyPr>
          <a:lstStyle/>
          <a:p>
            <a:r>
              <a:rPr lang="en-US" sz="1800" b="0" smtClean="0">
                <a:latin typeface="Calibri" pitchFamily="34" charset="0"/>
              </a:rPr>
              <a:t>24h</a:t>
            </a:r>
            <a:endParaRPr lang="en-US" sz="1800" b="0" smtClean="0">
              <a:latin typeface="Calibri"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5"/>
          <p:cNvSpPr txBox="1">
            <a:spLocks noChangeArrowheads="1"/>
          </p:cNvSpPr>
          <p:nvPr/>
        </p:nvSpPr>
        <p:spPr bwMode="auto">
          <a:xfrm>
            <a:off x="228600" y="2286000"/>
            <a:ext cx="5070940" cy="1477328"/>
          </a:xfrm>
          <a:prstGeom prst="rect">
            <a:avLst/>
          </a:prstGeom>
          <a:noFill/>
          <a:ln w="9525">
            <a:noFill/>
            <a:miter lim="800000"/>
            <a:headEnd/>
            <a:tailEnd/>
          </a:ln>
        </p:spPr>
        <p:txBody>
          <a:bodyPr wrap="none">
            <a:spAutoFit/>
          </a:bodyPr>
          <a:lstStyle/>
          <a:p>
            <a:r>
              <a:rPr lang="en-US" sz="1800" b="0" smtClean="0">
                <a:solidFill>
                  <a:srgbClr val="FF0000"/>
                </a:solidFill>
                <a:latin typeface="Calibri" pitchFamily="34" charset="0"/>
              </a:rPr>
              <a:t>high </a:t>
            </a:r>
            <a:r>
              <a:rPr lang="en-US" sz="1800" b="0" smtClean="0">
                <a:solidFill>
                  <a:srgbClr val="FF0000"/>
                </a:solidFill>
                <a:latin typeface="Calibri" pitchFamily="34" charset="0"/>
              </a:rPr>
              <a:t>energy part : linac transmission (1 </a:t>
            </a:r>
            <a:r>
              <a:rPr lang="en-US" sz="1800" b="0" smtClean="0">
                <a:solidFill>
                  <a:srgbClr val="FF0000"/>
                </a:solidFill>
                <a:latin typeface="Calibri" pitchFamily="34" charset="0"/>
              </a:rPr>
              <a:t>shift)</a:t>
            </a:r>
            <a:endParaRPr lang="en-US" sz="1800" b="0" smtClean="0">
              <a:solidFill>
                <a:srgbClr val="FF0000"/>
              </a:solidFill>
              <a:latin typeface="Calibri" pitchFamily="34" charset="0"/>
            </a:endParaRPr>
          </a:p>
          <a:p>
            <a:r>
              <a:rPr lang="en-US" sz="1800" b="0" smtClean="0">
                <a:latin typeface="Calibri" pitchFamily="34" charset="0"/>
                <a:sym typeface="Symbol"/>
              </a:rPr>
              <a:t> </a:t>
            </a:r>
            <a:r>
              <a:rPr lang="en-US" sz="1800" smtClean="0">
                <a:latin typeface="Calibri" pitchFamily="34" charset="0"/>
                <a:sym typeface="Symbol"/>
              </a:rPr>
              <a:t>stable</a:t>
            </a:r>
            <a:r>
              <a:rPr lang="en-US" sz="1800" b="0" smtClean="0">
                <a:latin typeface="Calibri" pitchFamily="34" charset="0"/>
                <a:sym typeface="Symbol"/>
              </a:rPr>
              <a:t> beam from EBIS or ISOLDE </a:t>
            </a:r>
          </a:p>
          <a:p>
            <a:r>
              <a:rPr lang="en-US" sz="1800" b="0" smtClean="0">
                <a:latin typeface="Calibri" pitchFamily="34" charset="0"/>
                <a:sym typeface="Symbol"/>
              </a:rPr>
              <a:t>       "pilot" beam, close in A/q to Radioactive Beam</a:t>
            </a:r>
          </a:p>
          <a:p>
            <a:r>
              <a:rPr lang="en-US" sz="1800" b="0" smtClean="0">
                <a:latin typeface="Calibri" pitchFamily="34" charset="0"/>
                <a:sym typeface="Symbol"/>
              </a:rPr>
              <a:t> efficiency </a:t>
            </a:r>
            <a:r>
              <a:rPr lang="en-US" sz="1800" b="0" smtClean="0">
                <a:latin typeface="Calibri"/>
                <a:sym typeface="Symbol"/>
              </a:rPr>
              <a:t>≈ 60-80 </a:t>
            </a:r>
            <a:r>
              <a:rPr lang="en-US" sz="1800" b="0" smtClean="0">
                <a:latin typeface="Calibri"/>
                <a:sym typeface="Symbol"/>
              </a:rPr>
              <a:t>%</a:t>
            </a:r>
          </a:p>
          <a:p>
            <a:r>
              <a:rPr lang="en-US" sz="1800" b="0" smtClean="0">
                <a:latin typeface="Calibri" pitchFamily="34" charset="0"/>
                <a:sym typeface="Symbol"/>
              </a:rPr>
              <a:t> involves MINIBALL in the end </a:t>
            </a:r>
            <a:endParaRPr lang="en-US" sz="1800" b="0" smtClean="0">
              <a:latin typeface="Calibri" pitchFamily="34" charset="0"/>
            </a:endParaRPr>
          </a:p>
        </p:txBody>
      </p:sp>
      <p:sp>
        <p:nvSpPr>
          <p:cNvPr id="18" name="Rectangle 17"/>
          <p:cNvSpPr/>
          <p:nvPr/>
        </p:nvSpPr>
        <p:spPr>
          <a:xfrm>
            <a:off x="4510635" y="1347950"/>
            <a:ext cx="600834" cy="228600"/>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166090" y="1347950"/>
            <a:ext cx="600834" cy="2286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821545" y="1347950"/>
            <a:ext cx="600834" cy="228600"/>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456014" y="1271750"/>
            <a:ext cx="2020986"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
          <p:cNvPicPr>
            <a:picLocks noChangeAspect="1" noChangeArrowheads="1"/>
          </p:cNvPicPr>
          <p:nvPr/>
        </p:nvPicPr>
        <p:blipFill>
          <a:blip r:embed="rId2"/>
          <a:srcRect t="2822"/>
          <a:stretch>
            <a:fillRect/>
          </a:stretch>
        </p:blipFill>
        <p:spPr bwMode="auto">
          <a:xfrm>
            <a:off x="1295400" y="4038600"/>
            <a:ext cx="4775875" cy="2624138"/>
          </a:xfrm>
          <a:prstGeom prst="rect">
            <a:avLst/>
          </a:prstGeom>
          <a:noFill/>
          <a:ln w="9525">
            <a:noFill/>
            <a:miter lim="800000"/>
            <a:headEnd/>
            <a:tailEnd/>
          </a:ln>
          <a:effectLst/>
        </p:spPr>
      </p:pic>
      <p:sp>
        <p:nvSpPr>
          <p:cNvPr id="27" name="TextBox 26"/>
          <p:cNvSpPr txBox="1"/>
          <p:nvPr/>
        </p:nvSpPr>
        <p:spPr>
          <a:xfrm>
            <a:off x="5867400" y="5071646"/>
            <a:ext cx="3373039" cy="338554"/>
          </a:xfrm>
          <a:prstGeom prst="rect">
            <a:avLst/>
          </a:prstGeom>
          <a:noFill/>
        </p:spPr>
        <p:txBody>
          <a:bodyPr wrap="none" rtlCol="0">
            <a:spAutoFit/>
          </a:bodyPr>
          <a:lstStyle/>
          <a:p>
            <a:r>
              <a:rPr lang="en-US" sz="1600" smtClean="0"/>
              <a:t>x 0.6-0.8 for "stable pilot beams"</a:t>
            </a:r>
            <a:endParaRPr lang="en-US" sz="1600"/>
          </a:p>
        </p:txBody>
      </p:sp>
      <p:sp>
        <p:nvSpPr>
          <p:cNvPr id="22" name="TextBox 5"/>
          <p:cNvSpPr txBox="1">
            <a:spLocks noChangeArrowheads="1"/>
          </p:cNvSpPr>
          <p:nvPr/>
        </p:nvSpPr>
        <p:spPr bwMode="auto">
          <a:xfrm>
            <a:off x="224149" y="1743670"/>
            <a:ext cx="5719451" cy="646331"/>
          </a:xfrm>
          <a:prstGeom prst="rect">
            <a:avLst/>
          </a:prstGeom>
          <a:noFill/>
          <a:ln w="9525">
            <a:noFill/>
            <a:miter lim="800000"/>
            <a:headEnd/>
            <a:tailEnd/>
          </a:ln>
        </p:spPr>
        <p:txBody>
          <a:bodyPr wrap="none">
            <a:spAutoFit/>
          </a:bodyPr>
          <a:lstStyle/>
          <a:p>
            <a:r>
              <a:rPr lang="en-US" sz="1800" b="0" smtClean="0">
                <a:solidFill>
                  <a:schemeClr val="tx2"/>
                </a:solidFill>
                <a:latin typeface="Calibri" pitchFamily="34" charset="0"/>
              </a:rPr>
              <a:t>proton </a:t>
            </a:r>
            <a:r>
              <a:rPr lang="en-US" sz="1800" b="0" smtClean="0">
                <a:solidFill>
                  <a:schemeClr val="tx2"/>
                </a:solidFill>
                <a:latin typeface="Calibri" pitchFamily="34" charset="0"/>
              </a:rPr>
              <a:t>scan + separator setup + yield measurement (1 day)</a:t>
            </a:r>
          </a:p>
          <a:p>
            <a:r>
              <a:rPr lang="en-US" sz="1800" b="0" smtClean="0">
                <a:solidFill>
                  <a:schemeClr val="accent3"/>
                </a:solidFill>
                <a:latin typeface="Calibri" pitchFamily="34" charset="0"/>
              </a:rPr>
              <a:t>low energy part : REXTRAP + EBIS transmission (1 day</a:t>
            </a:r>
            <a:r>
              <a:rPr lang="en-US" sz="1800" b="0" smtClean="0">
                <a:solidFill>
                  <a:schemeClr val="accent3"/>
                </a:solidFill>
                <a:latin typeface="Calibri" pitchFamily="34" charset="0"/>
              </a:rPr>
              <a:t>)</a:t>
            </a:r>
            <a:endParaRPr lang="en-US" sz="1800" b="0" smtClean="0">
              <a:solidFill>
                <a:schemeClr val="accent3"/>
              </a:solidFill>
              <a:latin typeface="Calibri" pitchFamily="34" charset="0"/>
            </a:endParaRPr>
          </a:p>
        </p:txBody>
      </p:sp>
      <p:sp>
        <p:nvSpPr>
          <p:cNvPr id="29" name="Rectangle 28"/>
          <p:cNvSpPr/>
          <p:nvPr/>
        </p:nvSpPr>
        <p:spPr>
          <a:xfrm>
            <a:off x="359421" y="1343799"/>
            <a:ext cx="600834" cy="228600"/>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1014876" y="1343799"/>
            <a:ext cx="600834" cy="22860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1670331" y="1343799"/>
            <a:ext cx="600834" cy="22860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304800" y="1267599"/>
            <a:ext cx="2020986"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2435028" y="1343799"/>
            <a:ext cx="600834" cy="228600"/>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3090483" y="1343799"/>
            <a:ext cx="600834" cy="228600"/>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3745938" y="1343799"/>
            <a:ext cx="600834" cy="228600"/>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2380407" y="1267599"/>
            <a:ext cx="2020986"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mtClean="0">
                <a:solidFill>
                  <a:schemeClr val="tx2"/>
                </a:solidFill>
              </a:rPr>
              <a:t>Estimating # of shifts</a:t>
            </a:r>
            <a:endParaRPr lang="en-US" sz="2000" dirty="0">
              <a:solidFill>
                <a:schemeClr val="tx2"/>
              </a:solidFill>
            </a:endParaRPr>
          </a:p>
        </p:txBody>
      </p:sp>
      <p:sp>
        <p:nvSpPr>
          <p:cNvPr id="38" name="Rectangle 37"/>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39" name="Picture 187" descr="miniball"/>
          <p:cNvPicPr>
            <a:picLocks noChangeAspect="1" noChangeArrowheads="1"/>
          </p:cNvPicPr>
          <p:nvPr/>
        </p:nvPicPr>
        <p:blipFill>
          <a:blip r:embed="rId3"/>
          <a:srcRect/>
          <a:stretch>
            <a:fillRect/>
          </a:stretch>
        </p:blipFill>
        <p:spPr bwMode="auto">
          <a:xfrm>
            <a:off x="0" y="0"/>
            <a:ext cx="725488" cy="838200"/>
          </a:xfrm>
          <a:prstGeom prst="rect">
            <a:avLst/>
          </a:prstGeom>
          <a:noFill/>
          <a:ln w="9525">
            <a:noFill/>
            <a:miter lim="800000"/>
            <a:headEnd/>
            <a:tailEnd/>
          </a:ln>
        </p:spPr>
      </p:pic>
      <p:pic>
        <p:nvPicPr>
          <p:cNvPr id="40" name="Picture 191" descr="REX-ISOLDE"/>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41" name="TextBox 5"/>
          <p:cNvSpPr txBox="1">
            <a:spLocks noChangeArrowheads="1"/>
          </p:cNvSpPr>
          <p:nvPr/>
        </p:nvSpPr>
        <p:spPr bwMode="auto">
          <a:xfrm>
            <a:off x="131380" y="945930"/>
            <a:ext cx="423514" cy="369332"/>
          </a:xfrm>
          <a:prstGeom prst="rect">
            <a:avLst/>
          </a:prstGeom>
          <a:noFill/>
          <a:ln w="9525">
            <a:noFill/>
            <a:miter lim="800000"/>
            <a:headEnd/>
            <a:tailEnd/>
          </a:ln>
        </p:spPr>
        <p:txBody>
          <a:bodyPr wrap="none">
            <a:spAutoFit/>
          </a:bodyPr>
          <a:lstStyle/>
          <a:p>
            <a:r>
              <a:rPr lang="en-US" sz="1800" b="0" smtClean="0">
                <a:latin typeface="Calibri" pitchFamily="34" charset="0"/>
              </a:rPr>
              <a:t>0h</a:t>
            </a:r>
            <a:endParaRPr lang="en-US" sz="1800" b="0" smtClean="0">
              <a:latin typeface="Calibri" pitchFamily="34" charset="0"/>
            </a:endParaRPr>
          </a:p>
        </p:txBody>
      </p:sp>
      <p:sp>
        <p:nvSpPr>
          <p:cNvPr id="42" name="TextBox 5"/>
          <p:cNvSpPr txBox="1">
            <a:spLocks noChangeArrowheads="1"/>
          </p:cNvSpPr>
          <p:nvPr/>
        </p:nvSpPr>
        <p:spPr bwMode="auto">
          <a:xfrm>
            <a:off x="1981200" y="945930"/>
            <a:ext cx="540533" cy="369332"/>
          </a:xfrm>
          <a:prstGeom prst="rect">
            <a:avLst/>
          </a:prstGeom>
          <a:noFill/>
          <a:ln w="9525">
            <a:noFill/>
            <a:miter lim="800000"/>
            <a:headEnd/>
            <a:tailEnd/>
          </a:ln>
        </p:spPr>
        <p:txBody>
          <a:bodyPr wrap="none">
            <a:spAutoFit/>
          </a:bodyPr>
          <a:lstStyle/>
          <a:p>
            <a:r>
              <a:rPr lang="en-US" sz="1800" b="0" smtClean="0">
                <a:latin typeface="Calibri" pitchFamily="34" charset="0"/>
              </a:rPr>
              <a:t>24h</a:t>
            </a:r>
            <a:endParaRPr lang="en-US" sz="1800" b="0" smtClean="0">
              <a:latin typeface="Calibri" pitchFamily="34" charset="0"/>
            </a:endParaRPr>
          </a:p>
        </p:txBody>
      </p:sp>
      <p:sp>
        <p:nvSpPr>
          <p:cNvPr id="24" name="TextBox 23"/>
          <p:cNvSpPr txBox="1"/>
          <p:nvPr/>
        </p:nvSpPr>
        <p:spPr>
          <a:xfrm rot="20709353">
            <a:off x="1578573" y="4646712"/>
            <a:ext cx="5438605" cy="707886"/>
          </a:xfrm>
          <a:prstGeom prst="rect">
            <a:avLst/>
          </a:prstGeom>
          <a:solidFill>
            <a:srgbClr val="FF0000"/>
          </a:solidFill>
        </p:spPr>
        <p:txBody>
          <a:bodyPr wrap="none" rtlCol="0">
            <a:spAutoFit/>
          </a:bodyPr>
          <a:lstStyle/>
          <a:p>
            <a:r>
              <a:rPr lang="en-US" smtClean="0">
                <a:solidFill>
                  <a:schemeClr val="bg1"/>
                </a:solidFill>
                <a:latin typeface="+mj-lt"/>
              </a:rPr>
              <a:t>Overall efficiency : 2% (A≈200) → 16% (A≈60)</a:t>
            </a:r>
          </a:p>
          <a:p>
            <a:r>
              <a:rPr lang="en-US" smtClean="0">
                <a:solidFill>
                  <a:schemeClr val="bg1"/>
                </a:solidFill>
                <a:latin typeface="+mj-lt"/>
              </a:rPr>
              <a:t>Depends on : mass, scaling of linac, expertise,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5"/>
          <p:cNvSpPr txBox="1">
            <a:spLocks noChangeArrowheads="1"/>
          </p:cNvSpPr>
          <p:nvPr/>
        </p:nvSpPr>
        <p:spPr bwMode="auto">
          <a:xfrm>
            <a:off x="227648" y="2590800"/>
            <a:ext cx="4836837" cy="1754326"/>
          </a:xfrm>
          <a:prstGeom prst="rect">
            <a:avLst/>
          </a:prstGeom>
          <a:noFill/>
          <a:ln w="9525">
            <a:noFill/>
            <a:miter lim="800000"/>
            <a:headEnd/>
            <a:tailEnd/>
          </a:ln>
        </p:spPr>
        <p:txBody>
          <a:bodyPr wrap="none">
            <a:spAutoFit/>
          </a:bodyPr>
          <a:lstStyle/>
          <a:p>
            <a:r>
              <a:rPr lang="en-US" sz="1800" smtClean="0">
                <a:solidFill>
                  <a:schemeClr val="accent6"/>
                </a:solidFill>
                <a:latin typeface="Calibri" pitchFamily="34" charset="0"/>
              </a:rPr>
              <a:t>radioactive </a:t>
            </a:r>
            <a:r>
              <a:rPr lang="en-US" sz="1800" smtClean="0">
                <a:solidFill>
                  <a:schemeClr val="accent6"/>
                </a:solidFill>
                <a:latin typeface="Calibri" pitchFamily="34" charset="0"/>
              </a:rPr>
              <a:t>beam </a:t>
            </a:r>
            <a:r>
              <a:rPr lang="en-US" sz="1800" smtClean="0">
                <a:solidFill>
                  <a:schemeClr val="accent6"/>
                </a:solidFill>
                <a:latin typeface="Calibri" pitchFamily="34" charset="0"/>
                <a:sym typeface="Symbol"/>
              </a:rPr>
              <a:t> shift request to INTC</a:t>
            </a:r>
          </a:p>
          <a:p>
            <a:r>
              <a:rPr lang="en-US" sz="1800" smtClean="0">
                <a:solidFill>
                  <a:schemeClr val="accent6"/>
                </a:solidFill>
                <a:latin typeface="Calibri" pitchFamily="34" charset="0"/>
                <a:sym typeface="Symbol"/>
              </a:rPr>
              <a:t></a:t>
            </a:r>
            <a:r>
              <a:rPr lang="en-US" sz="1800" smtClean="0">
                <a:solidFill>
                  <a:schemeClr val="accent6"/>
                </a:solidFill>
                <a:latin typeface="Calibri" pitchFamily="34" charset="0"/>
              </a:rPr>
              <a:t> Final Beam Tuning (1/2 - 1 shift)</a:t>
            </a:r>
          </a:p>
          <a:p>
            <a:r>
              <a:rPr lang="en-US" sz="1800" smtClean="0">
                <a:solidFill>
                  <a:schemeClr val="accent6"/>
                </a:solidFill>
                <a:latin typeface="Calibri" pitchFamily="34" charset="0"/>
                <a:sym typeface="Symbol"/>
              </a:rPr>
              <a:t> Check of electronics </a:t>
            </a:r>
            <a:endParaRPr lang="en-US" sz="1800" smtClean="0">
              <a:solidFill>
                <a:schemeClr val="accent6"/>
              </a:solidFill>
              <a:latin typeface="Calibri" pitchFamily="34" charset="0"/>
            </a:endParaRPr>
          </a:p>
          <a:p>
            <a:endParaRPr lang="en-US" sz="1800" b="0" i="1" smtClean="0">
              <a:latin typeface="Calibri" pitchFamily="34" charset="0"/>
            </a:endParaRPr>
          </a:p>
          <a:p>
            <a:r>
              <a:rPr lang="en-US" sz="1800" smtClean="0">
                <a:latin typeface="Calibri" pitchFamily="34" charset="0"/>
              </a:rPr>
              <a:t>MINIBALL </a:t>
            </a:r>
            <a:r>
              <a:rPr lang="en-US" sz="1800" smtClean="0">
                <a:latin typeface="Calibri" pitchFamily="34" charset="0"/>
              </a:rPr>
              <a:t>requests at least 1 shift of radioactive </a:t>
            </a:r>
          </a:p>
          <a:p>
            <a:r>
              <a:rPr lang="en-US" sz="1800" smtClean="0">
                <a:latin typeface="Calibri" pitchFamily="34" charset="0"/>
              </a:rPr>
              <a:t>beam before the real physics run can start </a:t>
            </a:r>
            <a:r>
              <a:rPr lang="en-US" sz="1800" smtClean="0">
                <a:latin typeface="Calibri" pitchFamily="34" charset="0"/>
              </a:rPr>
              <a:t>!</a:t>
            </a:r>
            <a:endParaRPr lang="en-US" sz="1800" smtClean="0">
              <a:latin typeface="Calibri" pitchFamily="34" charset="0"/>
            </a:endParaRPr>
          </a:p>
        </p:txBody>
      </p:sp>
      <p:sp>
        <p:nvSpPr>
          <p:cNvPr id="22" name="TextBox 5"/>
          <p:cNvSpPr txBox="1">
            <a:spLocks noChangeArrowheads="1"/>
          </p:cNvSpPr>
          <p:nvPr/>
        </p:nvSpPr>
        <p:spPr bwMode="auto">
          <a:xfrm>
            <a:off x="228600" y="2286000"/>
            <a:ext cx="4349396" cy="646331"/>
          </a:xfrm>
          <a:prstGeom prst="rect">
            <a:avLst/>
          </a:prstGeom>
          <a:noFill/>
          <a:ln w="9525">
            <a:noFill/>
            <a:miter lim="800000"/>
            <a:headEnd/>
            <a:tailEnd/>
          </a:ln>
        </p:spPr>
        <p:txBody>
          <a:bodyPr wrap="none">
            <a:spAutoFit/>
          </a:bodyPr>
          <a:lstStyle/>
          <a:p>
            <a:r>
              <a:rPr lang="en-US" sz="1800" b="0" smtClean="0">
                <a:solidFill>
                  <a:srgbClr val="FF0000"/>
                </a:solidFill>
                <a:latin typeface="Calibri" pitchFamily="34" charset="0"/>
              </a:rPr>
              <a:t>high </a:t>
            </a:r>
            <a:r>
              <a:rPr lang="en-US" sz="1800" b="0" smtClean="0">
                <a:solidFill>
                  <a:srgbClr val="FF0000"/>
                </a:solidFill>
                <a:latin typeface="Calibri" pitchFamily="34" charset="0"/>
              </a:rPr>
              <a:t>energy part : linac transmission (1 </a:t>
            </a:r>
            <a:r>
              <a:rPr lang="en-US" sz="1800" b="0" smtClean="0">
                <a:solidFill>
                  <a:srgbClr val="FF0000"/>
                </a:solidFill>
                <a:latin typeface="Calibri" pitchFamily="34" charset="0"/>
              </a:rPr>
              <a:t>shift)</a:t>
            </a:r>
          </a:p>
          <a:p>
            <a:endParaRPr lang="en-US" sz="1800" b="0" smtClean="0">
              <a:solidFill>
                <a:srgbClr val="FF0000"/>
              </a:solidFill>
              <a:latin typeface="Calibri" pitchFamily="34" charset="0"/>
            </a:endParaRPr>
          </a:p>
        </p:txBody>
      </p:sp>
      <p:sp>
        <p:nvSpPr>
          <p:cNvPr id="27" name="Rectangle 26"/>
          <p:cNvSpPr/>
          <p:nvPr/>
        </p:nvSpPr>
        <p:spPr>
          <a:xfrm>
            <a:off x="4510635" y="1347950"/>
            <a:ext cx="600834" cy="228600"/>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5166090" y="1347950"/>
            <a:ext cx="600834" cy="2286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5821545" y="1347950"/>
            <a:ext cx="600834" cy="22860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4456014" y="1271750"/>
            <a:ext cx="2020986"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5"/>
          <p:cNvSpPr txBox="1">
            <a:spLocks noChangeArrowheads="1"/>
          </p:cNvSpPr>
          <p:nvPr/>
        </p:nvSpPr>
        <p:spPr bwMode="auto">
          <a:xfrm>
            <a:off x="224149" y="1743670"/>
            <a:ext cx="5719451" cy="646331"/>
          </a:xfrm>
          <a:prstGeom prst="rect">
            <a:avLst/>
          </a:prstGeom>
          <a:noFill/>
          <a:ln w="9525">
            <a:noFill/>
            <a:miter lim="800000"/>
            <a:headEnd/>
            <a:tailEnd/>
          </a:ln>
        </p:spPr>
        <p:txBody>
          <a:bodyPr wrap="none">
            <a:spAutoFit/>
          </a:bodyPr>
          <a:lstStyle/>
          <a:p>
            <a:r>
              <a:rPr lang="en-US" sz="1800" b="0" smtClean="0">
                <a:solidFill>
                  <a:schemeClr val="tx2"/>
                </a:solidFill>
                <a:latin typeface="Calibri" pitchFamily="34" charset="0"/>
              </a:rPr>
              <a:t>proton </a:t>
            </a:r>
            <a:r>
              <a:rPr lang="en-US" sz="1800" b="0" smtClean="0">
                <a:solidFill>
                  <a:schemeClr val="tx2"/>
                </a:solidFill>
                <a:latin typeface="Calibri" pitchFamily="34" charset="0"/>
              </a:rPr>
              <a:t>scan + separator setup + yield measurement (1 day)</a:t>
            </a:r>
          </a:p>
          <a:p>
            <a:r>
              <a:rPr lang="en-US" sz="1800" b="0" smtClean="0">
                <a:solidFill>
                  <a:schemeClr val="accent3"/>
                </a:solidFill>
                <a:latin typeface="Calibri" pitchFamily="34" charset="0"/>
              </a:rPr>
              <a:t>low energy part : REXTRAP + EBIS transmission (1 day</a:t>
            </a:r>
            <a:r>
              <a:rPr lang="en-US" sz="1800" b="0" smtClean="0">
                <a:solidFill>
                  <a:schemeClr val="accent3"/>
                </a:solidFill>
                <a:latin typeface="Calibri" pitchFamily="34" charset="0"/>
              </a:rPr>
              <a:t>)</a:t>
            </a:r>
            <a:endParaRPr lang="en-US" sz="1800" b="0" smtClean="0">
              <a:solidFill>
                <a:schemeClr val="accent3"/>
              </a:solidFill>
              <a:latin typeface="Calibri" pitchFamily="34" charset="0"/>
            </a:endParaRPr>
          </a:p>
        </p:txBody>
      </p:sp>
      <p:sp>
        <p:nvSpPr>
          <p:cNvPr id="32" name="Rectangle 31"/>
          <p:cNvSpPr/>
          <p:nvPr/>
        </p:nvSpPr>
        <p:spPr>
          <a:xfrm>
            <a:off x="359421" y="1343799"/>
            <a:ext cx="600834" cy="228600"/>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1014876" y="1343799"/>
            <a:ext cx="600834" cy="22860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1670331" y="1343799"/>
            <a:ext cx="600834" cy="22860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304800" y="1267599"/>
            <a:ext cx="2020986"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2435028" y="1343799"/>
            <a:ext cx="600834" cy="228600"/>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3090483" y="1343799"/>
            <a:ext cx="600834" cy="228600"/>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3745938" y="1343799"/>
            <a:ext cx="600834" cy="228600"/>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2380407" y="1267599"/>
            <a:ext cx="2020986"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mtClean="0">
                <a:solidFill>
                  <a:schemeClr val="tx2"/>
                </a:solidFill>
              </a:rPr>
              <a:t>Estimating # of shifts</a:t>
            </a:r>
            <a:endParaRPr lang="en-US" sz="2000" dirty="0">
              <a:solidFill>
                <a:schemeClr val="tx2"/>
              </a:solidFill>
            </a:endParaRPr>
          </a:p>
        </p:txBody>
      </p:sp>
      <p:sp>
        <p:nvSpPr>
          <p:cNvPr id="41" name="Rectangle 40"/>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42" name="Picture 187" descr="miniball"/>
          <p:cNvPicPr>
            <a:picLocks noChangeAspect="1" noChangeArrowheads="1"/>
          </p:cNvPicPr>
          <p:nvPr/>
        </p:nvPicPr>
        <p:blipFill>
          <a:blip r:embed="rId2"/>
          <a:srcRect/>
          <a:stretch>
            <a:fillRect/>
          </a:stretch>
        </p:blipFill>
        <p:spPr bwMode="auto">
          <a:xfrm>
            <a:off x="0" y="0"/>
            <a:ext cx="725488" cy="838200"/>
          </a:xfrm>
          <a:prstGeom prst="rect">
            <a:avLst/>
          </a:prstGeom>
          <a:noFill/>
          <a:ln w="9525">
            <a:noFill/>
            <a:miter lim="800000"/>
            <a:headEnd/>
            <a:tailEnd/>
          </a:ln>
        </p:spPr>
      </p:pic>
      <p:pic>
        <p:nvPicPr>
          <p:cNvPr id="43" name="Picture 191" descr="REX-ISOLDE"/>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44" name="TextBox 5"/>
          <p:cNvSpPr txBox="1">
            <a:spLocks noChangeArrowheads="1"/>
          </p:cNvSpPr>
          <p:nvPr/>
        </p:nvSpPr>
        <p:spPr bwMode="auto">
          <a:xfrm>
            <a:off x="131380" y="945930"/>
            <a:ext cx="423514" cy="369332"/>
          </a:xfrm>
          <a:prstGeom prst="rect">
            <a:avLst/>
          </a:prstGeom>
          <a:noFill/>
          <a:ln w="9525">
            <a:noFill/>
            <a:miter lim="800000"/>
            <a:headEnd/>
            <a:tailEnd/>
          </a:ln>
        </p:spPr>
        <p:txBody>
          <a:bodyPr wrap="none">
            <a:spAutoFit/>
          </a:bodyPr>
          <a:lstStyle/>
          <a:p>
            <a:r>
              <a:rPr lang="en-US" sz="1800" b="0" smtClean="0">
                <a:latin typeface="Calibri" pitchFamily="34" charset="0"/>
              </a:rPr>
              <a:t>0h</a:t>
            </a:r>
            <a:endParaRPr lang="en-US" sz="1800" b="0" smtClean="0">
              <a:latin typeface="Calibri" pitchFamily="34" charset="0"/>
            </a:endParaRPr>
          </a:p>
        </p:txBody>
      </p:sp>
      <p:sp>
        <p:nvSpPr>
          <p:cNvPr id="45" name="TextBox 5"/>
          <p:cNvSpPr txBox="1">
            <a:spLocks noChangeArrowheads="1"/>
          </p:cNvSpPr>
          <p:nvPr/>
        </p:nvSpPr>
        <p:spPr bwMode="auto">
          <a:xfrm>
            <a:off x="1981200" y="945930"/>
            <a:ext cx="540533" cy="369332"/>
          </a:xfrm>
          <a:prstGeom prst="rect">
            <a:avLst/>
          </a:prstGeom>
          <a:noFill/>
          <a:ln w="9525">
            <a:noFill/>
            <a:miter lim="800000"/>
            <a:headEnd/>
            <a:tailEnd/>
          </a:ln>
        </p:spPr>
        <p:txBody>
          <a:bodyPr wrap="none">
            <a:spAutoFit/>
          </a:bodyPr>
          <a:lstStyle/>
          <a:p>
            <a:r>
              <a:rPr lang="en-US" sz="1800" b="0" smtClean="0">
                <a:latin typeface="Calibri" pitchFamily="34" charset="0"/>
              </a:rPr>
              <a:t>24h</a:t>
            </a:r>
            <a:endParaRPr lang="en-US" sz="1800" b="0" smtClean="0">
              <a:latin typeface="Calibri"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5"/>
          <p:cNvSpPr txBox="1">
            <a:spLocks noChangeArrowheads="1"/>
          </p:cNvSpPr>
          <p:nvPr/>
        </p:nvSpPr>
        <p:spPr bwMode="auto">
          <a:xfrm>
            <a:off x="227648" y="2590800"/>
            <a:ext cx="4026680" cy="2062103"/>
          </a:xfrm>
          <a:prstGeom prst="rect">
            <a:avLst/>
          </a:prstGeom>
          <a:noFill/>
          <a:ln w="9525">
            <a:noFill/>
            <a:miter lim="800000"/>
            <a:headEnd/>
            <a:tailEnd/>
          </a:ln>
        </p:spPr>
        <p:txBody>
          <a:bodyPr wrap="none">
            <a:spAutoFit/>
          </a:bodyPr>
          <a:lstStyle/>
          <a:p>
            <a:r>
              <a:rPr lang="en-US" sz="1800" smtClean="0">
                <a:solidFill>
                  <a:schemeClr val="accent6"/>
                </a:solidFill>
                <a:latin typeface="Calibri" pitchFamily="34" charset="0"/>
              </a:rPr>
              <a:t>radioactive </a:t>
            </a:r>
            <a:r>
              <a:rPr lang="en-US" sz="1800" smtClean="0">
                <a:solidFill>
                  <a:schemeClr val="accent6"/>
                </a:solidFill>
                <a:latin typeface="Calibri" pitchFamily="34" charset="0"/>
              </a:rPr>
              <a:t>beam </a:t>
            </a:r>
            <a:r>
              <a:rPr lang="en-US" sz="1800" smtClean="0">
                <a:solidFill>
                  <a:schemeClr val="accent6"/>
                </a:solidFill>
                <a:latin typeface="Calibri" pitchFamily="34" charset="0"/>
                <a:sym typeface="Symbol"/>
              </a:rPr>
              <a:t> shift request to INTC</a:t>
            </a:r>
          </a:p>
          <a:p>
            <a:r>
              <a:rPr lang="en-US" sz="1800" smtClean="0">
                <a:solidFill>
                  <a:schemeClr val="accent6"/>
                </a:solidFill>
                <a:latin typeface="Calibri" pitchFamily="34" charset="0"/>
                <a:sym typeface="Symbol"/>
              </a:rPr>
              <a:t></a:t>
            </a:r>
            <a:r>
              <a:rPr lang="en-US" sz="1800" smtClean="0">
                <a:solidFill>
                  <a:schemeClr val="accent6"/>
                </a:solidFill>
                <a:latin typeface="Calibri" pitchFamily="34" charset="0"/>
              </a:rPr>
              <a:t> Final Beam Tuning (1/2 - 1 shift)</a:t>
            </a:r>
          </a:p>
          <a:p>
            <a:r>
              <a:rPr lang="en-US" sz="1800" smtClean="0">
                <a:solidFill>
                  <a:schemeClr val="accent6"/>
                </a:solidFill>
                <a:latin typeface="Calibri" pitchFamily="34" charset="0"/>
                <a:sym typeface="Symbol"/>
              </a:rPr>
              <a:t> Check of electronics </a:t>
            </a:r>
            <a:endParaRPr lang="en-US" sz="1800" smtClean="0">
              <a:solidFill>
                <a:schemeClr val="accent6"/>
              </a:solidFill>
              <a:latin typeface="Calibri" pitchFamily="34" charset="0"/>
            </a:endParaRPr>
          </a:p>
          <a:p>
            <a:r>
              <a:rPr lang="en-US" sz="1800" smtClean="0">
                <a:solidFill>
                  <a:schemeClr val="accent6"/>
                </a:solidFill>
                <a:latin typeface="Calibri" pitchFamily="34" charset="0"/>
                <a:sym typeface="Symbol"/>
              </a:rPr>
              <a:t> </a:t>
            </a:r>
            <a:r>
              <a:rPr lang="en-US" sz="1800" smtClean="0">
                <a:solidFill>
                  <a:schemeClr val="accent6"/>
                </a:solidFill>
                <a:latin typeface="Calibri" pitchFamily="34" charset="0"/>
              </a:rPr>
              <a:t>Physics can </a:t>
            </a:r>
            <a:r>
              <a:rPr lang="en-US" sz="1800" smtClean="0">
                <a:solidFill>
                  <a:schemeClr val="accent6"/>
                </a:solidFill>
                <a:latin typeface="Calibri" pitchFamily="34" charset="0"/>
              </a:rPr>
              <a:t>start</a:t>
            </a:r>
          </a:p>
          <a:p>
            <a:r>
              <a:rPr lang="en-US" sz="1800" smtClean="0">
                <a:solidFill>
                  <a:schemeClr val="accent6"/>
                </a:solidFill>
                <a:latin typeface="Calibri" pitchFamily="34" charset="0"/>
                <a:sym typeface="Symbol"/>
              </a:rPr>
              <a:t> 1/2 shift for mass change  !</a:t>
            </a:r>
            <a:endParaRPr lang="en-US" sz="1800" smtClean="0">
              <a:solidFill>
                <a:schemeClr val="accent6"/>
              </a:solidFill>
              <a:latin typeface="Calibri" pitchFamily="34" charset="0"/>
            </a:endParaRPr>
          </a:p>
          <a:p>
            <a:endParaRPr lang="en-US" sz="2400" smtClean="0">
              <a:solidFill>
                <a:srgbClr val="FF0000"/>
              </a:solidFill>
              <a:latin typeface="Calibri" pitchFamily="34" charset="0"/>
            </a:endParaRPr>
          </a:p>
          <a:p>
            <a:endParaRPr lang="en-US" sz="1400" b="0" smtClean="0">
              <a:latin typeface="Calibri" pitchFamily="34" charset="0"/>
            </a:endParaRPr>
          </a:p>
        </p:txBody>
      </p:sp>
      <p:sp>
        <p:nvSpPr>
          <p:cNvPr id="23" name="Rectangle 22"/>
          <p:cNvSpPr/>
          <p:nvPr/>
        </p:nvSpPr>
        <p:spPr>
          <a:xfrm>
            <a:off x="6607821" y="1347950"/>
            <a:ext cx="600834" cy="22860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7263276" y="1347950"/>
            <a:ext cx="600834" cy="22860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7918731" y="1347950"/>
            <a:ext cx="600834" cy="22860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6553200" y="1271750"/>
            <a:ext cx="2020986"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5"/>
          <p:cNvSpPr txBox="1">
            <a:spLocks noChangeArrowheads="1"/>
          </p:cNvSpPr>
          <p:nvPr/>
        </p:nvSpPr>
        <p:spPr bwMode="auto">
          <a:xfrm>
            <a:off x="228600" y="2286000"/>
            <a:ext cx="4349396" cy="646331"/>
          </a:xfrm>
          <a:prstGeom prst="rect">
            <a:avLst/>
          </a:prstGeom>
          <a:noFill/>
          <a:ln w="9525">
            <a:noFill/>
            <a:miter lim="800000"/>
            <a:headEnd/>
            <a:tailEnd/>
          </a:ln>
        </p:spPr>
        <p:txBody>
          <a:bodyPr wrap="none">
            <a:spAutoFit/>
          </a:bodyPr>
          <a:lstStyle/>
          <a:p>
            <a:r>
              <a:rPr lang="en-US" sz="1800" b="0" smtClean="0">
                <a:solidFill>
                  <a:srgbClr val="FF0000"/>
                </a:solidFill>
                <a:latin typeface="Calibri" pitchFamily="34" charset="0"/>
              </a:rPr>
              <a:t>high </a:t>
            </a:r>
            <a:r>
              <a:rPr lang="en-US" sz="1800" b="0" smtClean="0">
                <a:solidFill>
                  <a:srgbClr val="FF0000"/>
                </a:solidFill>
                <a:latin typeface="Calibri" pitchFamily="34" charset="0"/>
              </a:rPr>
              <a:t>energy part : linac transmission (1 </a:t>
            </a:r>
            <a:r>
              <a:rPr lang="en-US" sz="1800" b="0" smtClean="0">
                <a:solidFill>
                  <a:srgbClr val="FF0000"/>
                </a:solidFill>
                <a:latin typeface="Calibri" pitchFamily="34" charset="0"/>
              </a:rPr>
              <a:t>shift)</a:t>
            </a:r>
          </a:p>
          <a:p>
            <a:endParaRPr lang="en-US" sz="1800" b="0" smtClean="0">
              <a:solidFill>
                <a:srgbClr val="FF0000"/>
              </a:solidFill>
              <a:latin typeface="Calibri" pitchFamily="34" charset="0"/>
            </a:endParaRPr>
          </a:p>
        </p:txBody>
      </p:sp>
      <p:sp>
        <p:nvSpPr>
          <p:cNvPr id="27" name="Rectangle 26"/>
          <p:cNvSpPr/>
          <p:nvPr/>
        </p:nvSpPr>
        <p:spPr>
          <a:xfrm>
            <a:off x="4510635" y="1347950"/>
            <a:ext cx="600834" cy="228600"/>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5166090" y="1347950"/>
            <a:ext cx="600834" cy="2286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5821545" y="1347950"/>
            <a:ext cx="600834" cy="22860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4456014" y="1271750"/>
            <a:ext cx="2020986"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5"/>
          <p:cNvSpPr txBox="1">
            <a:spLocks noChangeArrowheads="1"/>
          </p:cNvSpPr>
          <p:nvPr/>
        </p:nvSpPr>
        <p:spPr bwMode="auto">
          <a:xfrm>
            <a:off x="224149" y="1743670"/>
            <a:ext cx="5719451" cy="646331"/>
          </a:xfrm>
          <a:prstGeom prst="rect">
            <a:avLst/>
          </a:prstGeom>
          <a:noFill/>
          <a:ln w="9525">
            <a:noFill/>
            <a:miter lim="800000"/>
            <a:headEnd/>
            <a:tailEnd/>
          </a:ln>
        </p:spPr>
        <p:txBody>
          <a:bodyPr wrap="none">
            <a:spAutoFit/>
          </a:bodyPr>
          <a:lstStyle/>
          <a:p>
            <a:r>
              <a:rPr lang="en-US" sz="1800" b="0" smtClean="0">
                <a:solidFill>
                  <a:schemeClr val="tx2"/>
                </a:solidFill>
                <a:latin typeface="Calibri" pitchFamily="34" charset="0"/>
              </a:rPr>
              <a:t>proton </a:t>
            </a:r>
            <a:r>
              <a:rPr lang="en-US" sz="1800" b="0" smtClean="0">
                <a:solidFill>
                  <a:schemeClr val="tx2"/>
                </a:solidFill>
                <a:latin typeface="Calibri" pitchFamily="34" charset="0"/>
              </a:rPr>
              <a:t>scan + separator setup + yield measurement (1 day)</a:t>
            </a:r>
          </a:p>
          <a:p>
            <a:r>
              <a:rPr lang="en-US" sz="1800" b="0" smtClean="0">
                <a:solidFill>
                  <a:schemeClr val="accent3"/>
                </a:solidFill>
                <a:latin typeface="Calibri" pitchFamily="34" charset="0"/>
              </a:rPr>
              <a:t>low energy part : REXTRAP + EBIS transmission (1 day</a:t>
            </a:r>
            <a:r>
              <a:rPr lang="en-US" sz="1800" b="0" smtClean="0">
                <a:solidFill>
                  <a:schemeClr val="accent3"/>
                </a:solidFill>
                <a:latin typeface="Calibri" pitchFamily="34" charset="0"/>
              </a:rPr>
              <a:t>)</a:t>
            </a:r>
            <a:endParaRPr lang="en-US" sz="1800" b="0" smtClean="0">
              <a:solidFill>
                <a:schemeClr val="accent3"/>
              </a:solidFill>
              <a:latin typeface="Calibri" pitchFamily="34" charset="0"/>
            </a:endParaRPr>
          </a:p>
        </p:txBody>
      </p:sp>
      <p:sp>
        <p:nvSpPr>
          <p:cNvPr id="32" name="Rectangle 31"/>
          <p:cNvSpPr/>
          <p:nvPr/>
        </p:nvSpPr>
        <p:spPr>
          <a:xfrm>
            <a:off x="359421" y="1343799"/>
            <a:ext cx="600834" cy="228600"/>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1014876" y="1343799"/>
            <a:ext cx="600834" cy="22860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1670331" y="1343799"/>
            <a:ext cx="600834" cy="22860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304800" y="1267599"/>
            <a:ext cx="2020986"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2435028" y="1343799"/>
            <a:ext cx="600834" cy="228600"/>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3090483" y="1343799"/>
            <a:ext cx="600834" cy="228600"/>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3745938" y="1343799"/>
            <a:ext cx="600834" cy="228600"/>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2380407" y="1267599"/>
            <a:ext cx="2020986"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mtClean="0">
                <a:solidFill>
                  <a:schemeClr val="tx2"/>
                </a:solidFill>
              </a:rPr>
              <a:t>Estimating # of shifts</a:t>
            </a:r>
            <a:endParaRPr lang="en-US" sz="2000" dirty="0">
              <a:solidFill>
                <a:schemeClr val="tx2"/>
              </a:solidFill>
            </a:endParaRPr>
          </a:p>
        </p:txBody>
      </p:sp>
      <p:sp>
        <p:nvSpPr>
          <p:cNvPr id="41" name="Rectangle 40"/>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42" name="Picture 187" descr="miniball"/>
          <p:cNvPicPr>
            <a:picLocks noChangeAspect="1" noChangeArrowheads="1"/>
          </p:cNvPicPr>
          <p:nvPr/>
        </p:nvPicPr>
        <p:blipFill>
          <a:blip r:embed="rId2"/>
          <a:srcRect/>
          <a:stretch>
            <a:fillRect/>
          </a:stretch>
        </p:blipFill>
        <p:spPr bwMode="auto">
          <a:xfrm>
            <a:off x="0" y="0"/>
            <a:ext cx="725488" cy="838200"/>
          </a:xfrm>
          <a:prstGeom prst="rect">
            <a:avLst/>
          </a:prstGeom>
          <a:noFill/>
          <a:ln w="9525">
            <a:noFill/>
            <a:miter lim="800000"/>
            <a:headEnd/>
            <a:tailEnd/>
          </a:ln>
        </p:spPr>
      </p:pic>
      <p:pic>
        <p:nvPicPr>
          <p:cNvPr id="43" name="Picture 191" descr="REX-ISOLDE"/>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44" name="TextBox 5"/>
          <p:cNvSpPr txBox="1">
            <a:spLocks noChangeArrowheads="1"/>
          </p:cNvSpPr>
          <p:nvPr/>
        </p:nvSpPr>
        <p:spPr bwMode="auto">
          <a:xfrm>
            <a:off x="131380" y="945930"/>
            <a:ext cx="423514" cy="369332"/>
          </a:xfrm>
          <a:prstGeom prst="rect">
            <a:avLst/>
          </a:prstGeom>
          <a:noFill/>
          <a:ln w="9525">
            <a:noFill/>
            <a:miter lim="800000"/>
            <a:headEnd/>
            <a:tailEnd/>
          </a:ln>
        </p:spPr>
        <p:txBody>
          <a:bodyPr wrap="none">
            <a:spAutoFit/>
          </a:bodyPr>
          <a:lstStyle/>
          <a:p>
            <a:r>
              <a:rPr lang="en-US" sz="1800" b="0" smtClean="0">
                <a:latin typeface="Calibri" pitchFamily="34" charset="0"/>
              </a:rPr>
              <a:t>0h</a:t>
            </a:r>
            <a:endParaRPr lang="en-US" sz="1800" b="0" smtClean="0">
              <a:latin typeface="Calibri" pitchFamily="34" charset="0"/>
            </a:endParaRPr>
          </a:p>
        </p:txBody>
      </p:sp>
      <p:sp>
        <p:nvSpPr>
          <p:cNvPr id="45" name="TextBox 5"/>
          <p:cNvSpPr txBox="1">
            <a:spLocks noChangeArrowheads="1"/>
          </p:cNvSpPr>
          <p:nvPr/>
        </p:nvSpPr>
        <p:spPr bwMode="auto">
          <a:xfrm>
            <a:off x="1981200" y="945930"/>
            <a:ext cx="540533" cy="369332"/>
          </a:xfrm>
          <a:prstGeom prst="rect">
            <a:avLst/>
          </a:prstGeom>
          <a:noFill/>
          <a:ln w="9525">
            <a:noFill/>
            <a:miter lim="800000"/>
            <a:headEnd/>
            <a:tailEnd/>
          </a:ln>
        </p:spPr>
        <p:txBody>
          <a:bodyPr wrap="none">
            <a:spAutoFit/>
          </a:bodyPr>
          <a:lstStyle/>
          <a:p>
            <a:r>
              <a:rPr lang="en-US" sz="1800" b="0" smtClean="0">
                <a:latin typeface="Calibri" pitchFamily="34" charset="0"/>
              </a:rPr>
              <a:t>24h</a:t>
            </a:r>
            <a:endParaRPr lang="en-US" sz="1800" b="0" smtClean="0">
              <a:latin typeface="Calibri"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5"/>
          <p:cNvSpPr txBox="1">
            <a:spLocks noChangeArrowheads="1"/>
          </p:cNvSpPr>
          <p:nvPr/>
        </p:nvSpPr>
        <p:spPr bwMode="auto">
          <a:xfrm>
            <a:off x="227648" y="2590800"/>
            <a:ext cx="8749831" cy="3077766"/>
          </a:xfrm>
          <a:prstGeom prst="rect">
            <a:avLst/>
          </a:prstGeom>
          <a:noFill/>
          <a:ln w="9525">
            <a:noFill/>
            <a:miter lim="800000"/>
            <a:headEnd/>
            <a:tailEnd/>
          </a:ln>
        </p:spPr>
        <p:txBody>
          <a:bodyPr wrap="none">
            <a:spAutoFit/>
          </a:bodyPr>
          <a:lstStyle/>
          <a:p>
            <a:endParaRPr lang="en-US" sz="2400" smtClean="0">
              <a:solidFill>
                <a:srgbClr val="FF0000"/>
              </a:solidFill>
              <a:latin typeface="Calibri" pitchFamily="34" charset="0"/>
            </a:endParaRPr>
          </a:p>
          <a:p>
            <a:r>
              <a:rPr lang="en-US" sz="1800" smtClean="0">
                <a:solidFill>
                  <a:srgbClr val="FF0000"/>
                </a:solidFill>
                <a:latin typeface="Calibri" pitchFamily="34" charset="0"/>
                <a:sym typeface="Symbol"/>
              </a:rPr>
              <a:t> 1 shift "setup" time with radioactieve beam for MINIBALL is enough !</a:t>
            </a:r>
          </a:p>
          <a:p>
            <a:r>
              <a:rPr lang="en-US" sz="1800" smtClean="0">
                <a:solidFill>
                  <a:srgbClr val="FF0000"/>
                </a:solidFill>
                <a:latin typeface="Calibri" pitchFamily="34" charset="0"/>
                <a:sym typeface="Symbol"/>
              </a:rPr>
              <a:t> </a:t>
            </a:r>
            <a:r>
              <a:rPr lang="en-US" sz="1800" smtClean="0">
                <a:solidFill>
                  <a:srgbClr val="FF0000"/>
                </a:solidFill>
                <a:latin typeface="Calibri" pitchFamily="34" charset="0"/>
                <a:sym typeface="Symbol"/>
              </a:rPr>
              <a:t>1/2 shift for mass change (scaling the system)</a:t>
            </a:r>
            <a:endParaRPr lang="en-US" sz="1800" smtClean="0">
              <a:solidFill>
                <a:srgbClr val="FF0000"/>
              </a:solidFill>
              <a:latin typeface="Calibri" pitchFamily="34" charset="0"/>
              <a:sym typeface="Symbol"/>
            </a:endParaRPr>
          </a:p>
          <a:p>
            <a:r>
              <a:rPr lang="en-US" sz="1800" smtClean="0">
                <a:solidFill>
                  <a:srgbClr val="FF0000"/>
                </a:solidFill>
                <a:latin typeface="Calibri" pitchFamily="34" charset="0"/>
                <a:sym typeface="Symbol"/>
              </a:rPr>
              <a:t> Schedule : foresee 2 shifts before OR after experiment WITH linac + EBIS availability (*)!</a:t>
            </a:r>
          </a:p>
          <a:p>
            <a:endParaRPr lang="en-US" sz="1800" smtClean="0">
              <a:solidFill>
                <a:srgbClr val="FF0000"/>
              </a:solidFill>
              <a:latin typeface="Calibri" pitchFamily="34" charset="0"/>
              <a:sym typeface="Symbol"/>
            </a:endParaRPr>
          </a:p>
          <a:p>
            <a:endParaRPr lang="en-US" sz="1400" b="0" smtClean="0">
              <a:latin typeface="Calibri" pitchFamily="34" charset="0"/>
              <a:sym typeface="Symbol"/>
            </a:endParaRPr>
          </a:p>
          <a:p>
            <a:endParaRPr lang="en-US" sz="1400" b="0" smtClean="0">
              <a:latin typeface="Calibri" pitchFamily="34" charset="0"/>
              <a:sym typeface="Symbol"/>
            </a:endParaRPr>
          </a:p>
          <a:p>
            <a:r>
              <a:rPr lang="en-US" sz="1400" b="0" smtClean="0">
                <a:latin typeface="Calibri" pitchFamily="34" charset="0"/>
              </a:rPr>
              <a:t>(*) MINIBALL </a:t>
            </a:r>
            <a:r>
              <a:rPr lang="en-US" sz="1400" b="0" smtClean="0">
                <a:latin typeface="Calibri" pitchFamily="34" charset="0"/>
              </a:rPr>
              <a:t>requests calibration run with stable beam from EBIS (should NOT be included in shift request !)</a:t>
            </a:r>
          </a:p>
          <a:p>
            <a:r>
              <a:rPr lang="en-US" sz="1400" b="0" smtClean="0">
                <a:latin typeface="Calibri" pitchFamily="34" charset="0"/>
              </a:rPr>
              <a:t>- during proton scan and separator setup ;</a:t>
            </a:r>
          </a:p>
          <a:p>
            <a:r>
              <a:rPr lang="en-US" sz="1400" b="0" smtClean="0">
                <a:latin typeface="Calibri" pitchFamily="34" charset="0"/>
              </a:rPr>
              <a:t>- after the experiment ;</a:t>
            </a:r>
          </a:p>
          <a:p>
            <a:r>
              <a:rPr lang="en-US" sz="1400" b="0" smtClean="0">
                <a:latin typeface="Calibri" pitchFamily="34" charset="0"/>
              </a:rPr>
              <a:t>Why ? positioning of Germanium detectors with (d(</a:t>
            </a:r>
            <a:r>
              <a:rPr lang="en-US" sz="1400" b="0" baseline="30000" smtClean="0">
                <a:latin typeface="Calibri" pitchFamily="34" charset="0"/>
              </a:rPr>
              <a:t>22</a:t>
            </a:r>
            <a:r>
              <a:rPr lang="en-US" sz="1400" b="0" smtClean="0">
                <a:latin typeface="Calibri" pitchFamily="34" charset="0"/>
              </a:rPr>
              <a:t>Ne,</a:t>
            </a:r>
            <a:r>
              <a:rPr lang="en-US" sz="1400" b="0" baseline="30000" smtClean="0">
                <a:latin typeface="Calibri" pitchFamily="34" charset="0"/>
              </a:rPr>
              <a:t>23</a:t>
            </a:r>
            <a:r>
              <a:rPr lang="en-US" sz="1400" b="0" smtClean="0">
                <a:latin typeface="Calibri" pitchFamily="34" charset="0"/>
              </a:rPr>
              <a:t>Na)p)</a:t>
            </a:r>
          </a:p>
          <a:p>
            <a:endParaRPr lang="en-US" sz="1400" b="0" smtClean="0">
              <a:latin typeface="Calibri" pitchFamily="34" charset="0"/>
            </a:endParaRPr>
          </a:p>
        </p:txBody>
      </p:sp>
      <p:sp>
        <p:nvSpPr>
          <p:cNvPr id="23" name="Rectangle 22"/>
          <p:cNvSpPr/>
          <p:nvPr/>
        </p:nvSpPr>
        <p:spPr>
          <a:xfrm>
            <a:off x="6607821" y="1347950"/>
            <a:ext cx="600834" cy="22860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7263276" y="1347950"/>
            <a:ext cx="600834" cy="22860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7918731" y="1347950"/>
            <a:ext cx="600834" cy="22860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6553200" y="1271750"/>
            <a:ext cx="2020986"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4510635" y="1347950"/>
            <a:ext cx="600834" cy="228600"/>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5166090" y="1347950"/>
            <a:ext cx="600834" cy="2286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5821545" y="1347950"/>
            <a:ext cx="600834" cy="22860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4456014" y="1271750"/>
            <a:ext cx="2020986"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359421" y="1343799"/>
            <a:ext cx="600834" cy="228600"/>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1014876" y="1343799"/>
            <a:ext cx="600834" cy="22860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1670331" y="1343799"/>
            <a:ext cx="600834" cy="22860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304800" y="1267599"/>
            <a:ext cx="2020986"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2435028" y="1343799"/>
            <a:ext cx="600834" cy="228600"/>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3090483" y="1343799"/>
            <a:ext cx="600834" cy="228600"/>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3745938" y="1343799"/>
            <a:ext cx="600834" cy="228600"/>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2380407" y="1267599"/>
            <a:ext cx="2020986"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mtClean="0">
                <a:solidFill>
                  <a:schemeClr val="tx2"/>
                </a:solidFill>
              </a:rPr>
              <a:t>Estimating # of shifts</a:t>
            </a:r>
            <a:endParaRPr lang="en-US" sz="2000" dirty="0">
              <a:solidFill>
                <a:schemeClr val="tx2"/>
              </a:solidFill>
            </a:endParaRPr>
          </a:p>
        </p:txBody>
      </p:sp>
      <p:sp>
        <p:nvSpPr>
          <p:cNvPr id="41" name="Rectangle 40"/>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42" name="Picture 187" descr="miniball"/>
          <p:cNvPicPr>
            <a:picLocks noChangeAspect="1" noChangeArrowheads="1"/>
          </p:cNvPicPr>
          <p:nvPr/>
        </p:nvPicPr>
        <p:blipFill>
          <a:blip r:embed="rId2"/>
          <a:srcRect/>
          <a:stretch>
            <a:fillRect/>
          </a:stretch>
        </p:blipFill>
        <p:spPr bwMode="auto">
          <a:xfrm>
            <a:off x="0" y="0"/>
            <a:ext cx="725488" cy="838200"/>
          </a:xfrm>
          <a:prstGeom prst="rect">
            <a:avLst/>
          </a:prstGeom>
          <a:noFill/>
          <a:ln w="9525">
            <a:noFill/>
            <a:miter lim="800000"/>
            <a:headEnd/>
            <a:tailEnd/>
          </a:ln>
        </p:spPr>
      </p:pic>
      <p:pic>
        <p:nvPicPr>
          <p:cNvPr id="43" name="Picture 191" descr="REX-ISOLDE"/>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44" name="TextBox 5"/>
          <p:cNvSpPr txBox="1">
            <a:spLocks noChangeArrowheads="1"/>
          </p:cNvSpPr>
          <p:nvPr/>
        </p:nvSpPr>
        <p:spPr bwMode="auto">
          <a:xfrm>
            <a:off x="131380" y="945930"/>
            <a:ext cx="423514" cy="369332"/>
          </a:xfrm>
          <a:prstGeom prst="rect">
            <a:avLst/>
          </a:prstGeom>
          <a:noFill/>
          <a:ln w="9525">
            <a:noFill/>
            <a:miter lim="800000"/>
            <a:headEnd/>
            <a:tailEnd/>
          </a:ln>
        </p:spPr>
        <p:txBody>
          <a:bodyPr wrap="none">
            <a:spAutoFit/>
          </a:bodyPr>
          <a:lstStyle/>
          <a:p>
            <a:r>
              <a:rPr lang="en-US" sz="1800" b="0" smtClean="0">
                <a:latin typeface="Calibri" pitchFamily="34" charset="0"/>
              </a:rPr>
              <a:t>0h</a:t>
            </a:r>
            <a:endParaRPr lang="en-US" sz="1800" b="0" smtClean="0">
              <a:latin typeface="Calibri" pitchFamily="34" charset="0"/>
            </a:endParaRPr>
          </a:p>
        </p:txBody>
      </p:sp>
      <p:sp>
        <p:nvSpPr>
          <p:cNvPr id="45" name="TextBox 5"/>
          <p:cNvSpPr txBox="1">
            <a:spLocks noChangeArrowheads="1"/>
          </p:cNvSpPr>
          <p:nvPr/>
        </p:nvSpPr>
        <p:spPr bwMode="auto">
          <a:xfrm>
            <a:off x="1981200" y="945930"/>
            <a:ext cx="540533" cy="369332"/>
          </a:xfrm>
          <a:prstGeom prst="rect">
            <a:avLst/>
          </a:prstGeom>
          <a:noFill/>
          <a:ln w="9525">
            <a:noFill/>
            <a:miter lim="800000"/>
            <a:headEnd/>
            <a:tailEnd/>
          </a:ln>
        </p:spPr>
        <p:txBody>
          <a:bodyPr wrap="none">
            <a:spAutoFit/>
          </a:bodyPr>
          <a:lstStyle/>
          <a:p>
            <a:r>
              <a:rPr lang="en-US" sz="1800" b="0" smtClean="0">
                <a:latin typeface="Calibri" pitchFamily="34" charset="0"/>
              </a:rPr>
              <a:t>24h</a:t>
            </a:r>
            <a:endParaRPr lang="en-US" sz="1800" b="0" smtClean="0">
              <a:latin typeface="Calibri" pitchFamily="34" charset="0"/>
            </a:endParaRPr>
          </a:p>
        </p:txBody>
      </p:sp>
      <p:sp>
        <p:nvSpPr>
          <p:cNvPr id="46" name="Rectangle 45"/>
          <p:cNvSpPr/>
          <p:nvPr/>
        </p:nvSpPr>
        <p:spPr>
          <a:xfrm>
            <a:off x="304800" y="2927130"/>
            <a:ext cx="8686800" cy="990600"/>
          </a:xfrm>
          <a:prstGeom prst="rect">
            <a:avLst/>
          </a:prstGeom>
          <a:noFill/>
          <a:ln cmpd="thickThi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5"/>
          <p:cNvSpPr txBox="1">
            <a:spLocks noChangeArrowheads="1"/>
          </p:cNvSpPr>
          <p:nvPr/>
        </p:nvSpPr>
        <p:spPr bwMode="auto">
          <a:xfrm>
            <a:off x="914400" y="1676400"/>
            <a:ext cx="7454926" cy="4832092"/>
          </a:xfrm>
          <a:prstGeom prst="rect">
            <a:avLst/>
          </a:prstGeom>
          <a:noFill/>
          <a:ln w="9525">
            <a:noFill/>
            <a:miter lim="800000"/>
            <a:headEnd/>
            <a:tailEnd/>
          </a:ln>
        </p:spPr>
        <p:txBody>
          <a:bodyPr wrap="none">
            <a:spAutoFit/>
          </a:bodyPr>
          <a:lstStyle/>
          <a:p>
            <a:r>
              <a:rPr lang="en-US" b="0" smtClean="0">
                <a:latin typeface="Calibri" pitchFamily="34" charset="0"/>
              </a:rPr>
              <a:t>Efficiency of the system depends on expertise of REX &amp; ISOLDE teams,</a:t>
            </a:r>
          </a:p>
          <a:p>
            <a:r>
              <a:rPr lang="en-US" b="0" smtClean="0">
                <a:latin typeface="Calibri" pitchFamily="34" charset="0"/>
              </a:rPr>
              <a:t>thus : 2-16 % is "realistic" </a:t>
            </a:r>
            <a:r>
              <a:rPr lang="en-US" b="0" i="1" smtClean="0">
                <a:latin typeface="Calibri" pitchFamily="34" charset="0"/>
              </a:rPr>
              <a:t>BUT</a:t>
            </a:r>
            <a:r>
              <a:rPr lang="en-US" b="0" smtClean="0">
                <a:latin typeface="Calibri" pitchFamily="34" charset="0"/>
              </a:rPr>
              <a:t> </a:t>
            </a:r>
          </a:p>
          <a:p>
            <a:r>
              <a:rPr lang="en-US" b="0" smtClean="0">
                <a:latin typeface="Calibri" pitchFamily="34" charset="0"/>
                <a:sym typeface="Symbol"/>
              </a:rPr>
              <a:t> </a:t>
            </a:r>
            <a:r>
              <a:rPr lang="en-US" b="0" smtClean="0">
                <a:latin typeface="Calibri" pitchFamily="34" charset="0"/>
              </a:rPr>
              <a:t>what about "downtime" (e.g. PSB, linac, target, ... </a:t>
            </a:r>
            <a:r>
              <a:rPr lang="en-US" sz="1400" b="0" i="1" smtClean="0">
                <a:latin typeface="Calibri" pitchFamily="34" charset="0"/>
              </a:rPr>
              <a:t>typically 1/2-1 shift</a:t>
            </a:r>
            <a:r>
              <a:rPr lang="en-US" b="0" smtClean="0">
                <a:latin typeface="Calibri" pitchFamily="34" charset="0"/>
              </a:rPr>
              <a:t>) ?</a:t>
            </a:r>
          </a:p>
          <a:p>
            <a:r>
              <a:rPr lang="en-US" b="0" smtClean="0">
                <a:latin typeface="Calibri" pitchFamily="34" charset="0"/>
                <a:sym typeface="Symbol"/>
              </a:rPr>
              <a:t> </a:t>
            </a:r>
            <a:r>
              <a:rPr lang="en-US" b="0" smtClean="0">
                <a:latin typeface="Calibri" pitchFamily="34" charset="0"/>
              </a:rPr>
              <a:t>what </a:t>
            </a:r>
            <a:r>
              <a:rPr lang="en-US" b="0" smtClean="0">
                <a:latin typeface="Calibri" pitchFamily="34" charset="0"/>
              </a:rPr>
              <a:t>about </a:t>
            </a:r>
            <a:r>
              <a:rPr lang="en-US" b="0" smtClean="0">
                <a:latin typeface="Calibri" pitchFamily="34" charset="0"/>
              </a:rPr>
              <a:t>"lower then expected yields" ?</a:t>
            </a:r>
          </a:p>
          <a:p>
            <a:endParaRPr lang="en-US" b="0" smtClean="0">
              <a:latin typeface="Calibri" pitchFamily="34" charset="0"/>
            </a:endParaRPr>
          </a:p>
          <a:p>
            <a:r>
              <a:rPr lang="en-US" smtClean="0">
                <a:latin typeface="Calibri" pitchFamily="34" charset="0"/>
              </a:rPr>
              <a:t>INFORMATION IS ONLINE :</a:t>
            </a:r>
          </a:p>
          <a:p>
            <a:endParaRPr lang="en-US" smtClean="0">
              <a:latin typeface="Calibri" pitchFamily="34" charset="0"/>
            </a:endParaRPr>
          </a:p>
          <a:p>
            <a:r>
              <a:rPr lang="en-US" u="sng" smtClean="0">
                <a:latin typeface="Calibri" pitchFamily="34" charset="0"/>
              </a:rPr>
              <a:t>isolde.cern.ch</a:t>
            </a:r>
          </a:p>
          <a:p>
            <a:r>
              <a:rPr lang="en-US" b="0" smtClean="0">
                <a:latin typeface="Calibri" pitchFamily="34" charset="0"/>
              </a:rPr>
              <a:t>- details of all runs (thanks to REX-team) ;</a:t>
            </a:r>
          </a:p>
          <a:p>
            <a:r>
              <a:rPr lang="en-US" b="0" smtClean="0">
                <a:latin typeface="Calibri" pitchFamily="34" charset="0"/>
              </a:rPr>
              <a:t>- ISOLDE yield database soon to be updated with links to REX details ;</a:t>
            </a:r>
          </a:p>
          <a:p>
            <a:endParaRPr lang="en-US" b="0" smtClean="0">
              <a:latin typeface="Calibri" pitchFamily="34" charset="0"/>
            </a:endParaRPr>
          </a:p>
          <a:p>
            <a:r>
              <a:rPr lang="en-US" u="sng" smtClean="0">
                <a:latin typeface="Calibri" pitchFamily="34" charset="0"/>
              </a:rPr>
              <a:t>www.miniball.york.ac.uk</a:t>
            </a:r>
          </a:p>
          <a:p>
            <a:r>
              <a:rPr lang="en-US" smtClean="0">
                <a:latin typeface="Calibri" pitchFamily="34" charset="0"/>
              </a:rPr>
              <a:t>- </a:t>
            </a:r>
            <a:r>
              <a:rPr lang="en-US" b="0" smtClean="0">
                <a:latin typeface="Calibri" pitchFamily="34" charset="0"/>
              </a:rPr>
              <a:t>WIKI </a:t>
            </a:r>
            <a:r>
              <a:rPr lang="en-US" b="0" smtClean="0">
                <a:latin typeface="Calibri" pitchFamily="34" charset="0"/>
              </a:rPr>
              <a:t>pages with </a:t>
            </a:r>
            <a:r>
              <a:rPr lang="en-US" u="sng" smtClean="0">
                <a:latin typeface="Calibri" pitchFamily="34" charset="0"/>
              </a:rPr>
              <a:t>ALL</a:t>
            </a:r>
            <a:r>
              <a:rPr lang="en-US" b="0" smtClean="0">
                <a:latin typeface="Calibri" pitchFamily="34" charset="0"/>
              </a:rPr>
              <a:t> available documentation</a:t>
            </a:r>
          </a:p>
          <a:p>
            <a:endParaRPr lang="en-US" sz="2400" b="0" smtClean="0">
              <a:latin typeface="Calibri" pitchFamily="34" charset="0"/>
            </a:endParaRPr>
          </a:p>
          <a:p>
            <a:endParaRPr lang="en-US" sz="2400" smtClean="0">
              <a:latin typeface="Calibri" pitchFamily="34" charset="0"/>
            </a:endParaRPr>
          </a:p>
        </p:txBody>
      </p:sp>
      <p:sp>
        <p:nvSpPr>
          <p:cNvPr id="4" name="Rectangle 3"/>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mtClean="0">
                <a:solidFill>
                  <a:schemeClr val="tx2"/>
                </a:solidFill>
              </a:rPr>
              <a:t>Estimating # of shifts</a:t>
            </a:r>
            <a:endParaRPr lang="en-US" sz="2000" dirty="0">
              <a:solidFill>
                <a:schemeClr val="tx2"/>
              </a:solidFill>
            </a:endParaRPr>
          </a:p>
        </p:txBody>
      </p:sp>
      <p:sp>
        <p:nvSpPr>
          <p:cNvPr id="5" name="Rectangle 4"/>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187" descr="miniball"/>
          <p:cNvPicPr>
            <a:picLocks noChangeAspect="1" noChangeArrowheads="1"/>
          </p:cNvPicPr>
          <p:nvPr/>
        </p:nvPicPr>
        <p:blipFill>
          <a:blip r:embed="rId2"/>
          <a:srcRect/>
          <a:stretch>
            <a:fillRect/>
          </a:stretch>
        </p:blipFill>
        <p:spPr bwMode="auto">
          <a:xfrm>
            <a:off x="0" y="0"/>
            <a:ext cx="725488" cy="838200"/>
          </a:xfrm>
          <a:prstGeom prst="rect">
            <a:avLst/>
          </a:prstGeom>
          <a:noFill/>
          <a:ln w="9525">
            <a:noFill/>
            <a:miter lim="800000"/>
            <a:headEnd/>
            <a:tailEnd/>
          </a:ln>
        </p:spPr>
      </p:pic>
      <p:pic>
        <p:nvPicPr>
          <p:cNvPr id="7" name="Picture 191" descr="REX-ISOLDE"/>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4267200" y="2667000"/>
            <a:ext cx="3657600" cy="381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Rectangle 18"/>
          <p:cNvSpPr/>
          <p:nvPr/>
        </p:nvSpPr>
        <p:spPr>
          <a:xfrm>
            <a:off x="4267200" y="2286001"/>
            <a:ext cx="3657600" cy="3048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35"/>
          <p:cNvSpPr/>
          <p:nvPr/>
        </p:nvSpPr>
        <p:spPr>
          <a:xfrm>
            <a:off x="3352800" y="1639888"/>
            <a:ext cx="381000" cy="3567112"/>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Rectangle 34"/>
          <p:cNvSpPr/>
          <p:nvPr/>
        </p:nvSpPr>
        <p:spPr>
          <a:xfrm>
            <a:off x="1981200" y="1649413"/>
            <a:ext cx="381000" cy="356552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31747" name="Picture 26" descr="a74-2.jpg"/>
          <p:cNvPicPr>
            <a:picLocks noChangeAspect="1"/>
          </p:cNvPicPr>
          <p:nvPr/>
        </p:nvPicPr>
        <p:blipFill>
          <a:blip r:embed="rId3">
            <a:clrChange>
              <a:clrFrom>
                <a:srgbClr val="FFFFFF"/>
              </a:clrFrom>
              <a:clrTo>
                <a:srgbClr val="FFFFFF">
                  <a:alpha val="0"/>
                </a:srgbClr>
              </a:clrTo>
            </a:clrChange>
          </a:blip>
          <a:srcRect l="6122" t="5473" r="6122" b="67218"/>
          <a:stretch>
            <a:fillRect/>
          </a:stretch>
        </p:blipFill>
        <p:spPr bwMode="auto">
          <a:xfrm>
            <a:off x="533400" y="4021641"/>
            <a:ext cx="3309938" cy="1152525"/>
          </a:xfrm>
          <a:prstGeom prst="rect">
            <a:avLst/>
          </a:prstGeom>
          <a:noFill/>
          <a:ln w="9525">
            <a:noFill/>
            <a:miter lim="800000"/>
            <a:headEnd/>
            <a:tailEnd/>
          </a:ln>
        </p:spPr>
      </p:pic>
      <p:pic>
        <p:nvPicPr>
          <p:cNvPr id="31752" name="Picture 18" descr="a74-1.jpg"/>
          <p:cNvPicPr>
            <a:picLocks noChangeAspect="1"/>
          </p:cNvPicPr>
          <p:nvPr/>
        </p:nvPicPr>
        <p:blipFill>
          <a:blip r:embed="rId4">
            <a:clrChange>
              <a:clrFrom>
                <a:srgbClr val="FFFFFF"/>
              </a:clrFrom>
              <a:clrTo>
                <a:srgbClr val="FFFFFF">
                  <a:alpha val="0"/>
                </a:srgbClr>
              </a:clrTo>
            </a:clrChange>
          </a:blip>
          <a:srcRect l="6122" b="38458"/>
          <a:stretch>
            <a:fillRect/>
          </a:stretch>
        </p:blipFill>
        <p:spPr bwMode="auto">
          <a:xfrm>
            <a:off x="533400" y="1447800"/>
            <a:ext cx="3505200" cy="2590800"/>
          </a:xfrm>
          <a:prstGeom prst="rect">
            <a:avLst/>
          </a:prstGeom>
          <a:noFill/>
          <a:ln w="9525">
            <a:noFill/>
            <a:miter lim="800000"/>
            <a:headEnd/>
            <a:tailEnd/>
          </a:ln>
        </p:spPr>
      </p:pic>
      <p:cxnSp>
        <p:nvCxnSpPr>
          <p:cNvPr id="22" name="Straight Connector 21"/>
          <p:cNvCxnSpPr/>
          <p:nvPr/>
        </p:nvCxnSpPr>
        <p:spPr>
          <a:xfrm>
            <a:off x="868363" y="5181600"/>
            <a:ext cx="2962275"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1754" name="TextBox 23"/>
          <p:cNvSpPr txBox="1">
            <a:spLocks noChangeArrowheads="1"/>
          </p:cNvSpPr>
          <p:nvPr/>
        </p:nvSpPr>
        <p:spPr bwMode="auto">
          <a:xfrm rot="-5400000">
            <a:off x="-81756" y="3129756"/>
            <a:ext cx="838200" cy="369888"/>
          </a:xfrm>
          <a:prstGeom prst="rect">
            <a:avLst/>
          </a:prstGeom>
          <a:noFill/>
          <a:ln w="9525">
            <a:noFill/>
            <a:miter lim="800000"/>
            <a:headEnd/>
            <a:tailEnd/>
          </a:ln>
        </p:spPr>
        <p:txBody>
          <a:bodyPr wrap="none">
            <a:spAutoFit/>
          </a:bodyPr>
          <a:lstStyle/>
          <a:p>
            <a:r>
              <a:rPr lang="en-US" b="1">
                <a:latin typeface="Calibri" pitchFamily="34" charset="0"/>
              </a:rPr>
              <a:t>Counts</a:t>
            </a:r>
          </a:p>
        </p:txBody>
      </p:sp>
      <p:sp>
        <p:nvSpPr>
          <p:cNvPr id="31755" name="TextBox 24"/>
          <p:cNvSpPr txBox="1">
            <a:spLocks noChangeArrowheads="1"/>
          </p:cNvSpPr>
          <p:nvPr/>
        </p:nvSpPr>
        <p:spPr bwMode="auto">
          <a:xfrm>
            <a:off x="1828800" y="5410200"/>
            <a:ext cx="833438" cy="369888"/>
          </a:xfrm>
          <a:prstGeom prst="rect">
            <a:avLst/>
          </a:prstGeom>
          <a:noFill/>
          <a:ln w="9525">
            <a:noFill/>
            <a:miter lim="800000"/>
            <a:headEnd/>
            <a:tailEnd/>
          </a:ln>
        </p:spPr>
        <p:txBody>
          <a:bodyPr wrap="none">
            <a:spAutoFit/>
          </a:bodyPr>
          <a:lstStyle/>
          <a:p>
            <a:r>
              <a:rPr lang="en-US" b="1">
                <a:latin typeface="Calibri" pitchFamily="34" charset="0"/>
              </a:rPr>
              <a:t>Energy</a:t>
            </a:r>
          </a:p>
        </p:txBody>
      </p:sp>
      <p:pic>
        <p:nvPicPr>
          <p:cNvPr id="31756" name="Picture 25" descr="a74-2.jpg"/>
          <p:cNvPicPr>
            <a:picLocks noChangeAspect="1"/>
          </p:cNvPicPr>
          <p:nvPr/>
        </p:nvPicPr>
        <p:blipFill>
          <a:blip r:embed="rId5"/>
          <a:srcRect l="6122" t="90372" r="6122" b="6015"/>
          <a:stretch>
            <a:fillRect/>
          </a:stretch>
        </p:blipFill>
        <p:spPr bwMode="auto">
          <a:xfrm>
            <a:off x="528638" y="5186363"/>
            <a:ext cx="3309937" cy="152400"/>
          </a:xfrm>
          <a:prstGeom prst="rect">
            <a:avLst/>
          </a:prstGeom>
          <a:noFill/>
          <a:ln w="9525">
            <a:noFill/>
            <a:miter lim="800000"/>
            <a:headEnd/>
            <a:tailEnd/>
          </a:ln>
        </p:spPr>
      </p:pic>
      <p:sp>
        <p:nvSpPr>
          <p:cNvPr id="28" name="TextBox 27"/>
          <p:cNvSpPr txBox="1"/>
          <p:nvPr/>
        </p:nvSpPr>
        <p:spPr>
          <a:xfrm>
            <a:off x="4267200" y="1524000"/>
            <a:ext cx="3936462" cy="1815882"/>
          </a:xfrm>
          <a:prstGeom prst="rect">
            <a:avLst/>
          </a:prstGeom>
          <a:noFill/>
        </p:spPr>
        <p:txBody>
          <a:bodyPr wrap="none">
            <a:spAutoFit/>
          </a:bodyPr>
          <a:lstStyle/>
          <a:p>
            <a:pPr>
              <a:buFont typeface="Wingdings" pitchFamily="2" charset="2"/>
              <a:buChar char="ü"/>
            </a:pPr>
            <a:r>
              <a:rPr lang="en-US" sz="1600" b="0" smtClean="0">
                <a:latin typeface="Calibri" pitchFamily="34" charset="0"/>
              </a:rPr>
              <a:t> Low energy : few low lying levels excited ;</a:t>
            </a:r>
          </a:p>
          <a:p>
            <a:pPr>
              <a:buFont typeface="Wingdings" pitchFamily="2" charset="2"/>
              <a:buChar char="ü"/>
            </a:pPr>
            <a:r>
              <a:rPr lang="en-US" sz="1600" b="0" smtClean="0">
                <a:latin typeface="Calibri" pitchFamily="34" charset="0"/>
              </a:rPr>
              <a:t> Normalization governed by TARGET :</a:t>
            </a:r>
          </a:p>
          <a:p>
            <a:endParaRPr lang="en-US" sz="1600" b="0" smtClean="0">
              <a:latin typeface="Calibri" pitchFamily="34" charset="0"/>
            </a:endParaRPr>
          </a:p>
          <a:p>
            <a:r>
              <a:rPr lang="en-US" sz="1600" b="0" smtClean="0">
                <a:latin typeface="Calibri" pitchFamily="34" charset="0"/>
              </a:rPr>
              <a:t>N</a:t>
            </a:r>
            <a:r>
              <a:rPr lang="en-US" sz="1600" b="0" baseline="-25000" smtClean="0">
                <a:latin typeface="Calibri" pitchFamily="34" charset="0"/>
              </a:rPr>
              <a:t>beam</a:t>
            </a:r>
            <a:r>
              <a:rPr lang="en-US" sz="1600" b="0" smtClean="0">
                <a:latin typeface="Calibri" pitchFamily="34" charset="0"/>
                <a:sym typeface="Symbol" pitchFamily="18" charset="2"/>
              </a:rPr>
              <a:t> </a:t>
            </a:r>
            <a:r>
              <a:rPr lang="en-US" sz="1600" b="0">
                <a:latin typeface="Calibri" pitchFamily="34" charset="0"/>
                <a:sym typeface="Symbol" pitchFamily="18" charset="2"/>
              </a:rPr>
              <a:t> </a:t>
            </a:r>
            <a:r>
              <a:rPr lang="en-US" sz="1600" b="0">
                <a:latin typeface="Symbol" pitchFamily="18" charset="2"/>
                <a:sym typeface="Symbol" pitchFamily="18" charset="2"/>
              </a:rPr>
              <a:t>s</a:t>
            </a:r>
            <a:r>
              <a:rPr lang="en-US" sz="1600" b="0" baseline="-25000">
                <a:latin typeface="Calibri" pitchFamily="34" charset="0"/>
                <a:sym typeface="Symbol" pitchFamily="18" charset="2"/>
              </a:rPr>
              <a:t>beam</a:t>
            </a:r>
            <a:r>
              <a:rPr lang="en-US" sz="1600" b="0">
                <a:latin typeface="Calibri" pitchFamily="34" charset="0"/>
                <a:sym typeface="Symbol" pitchFamily="18" charset="2"/>
              </a:rPr>
              <a:t>(</a:t>
            </a:r>
            <a:r>
              <a:rPr lang="en-US" sz="1600" b="0">
                <a:solidFill>
                  <a:srgbClr val="FF0000"/>
                </a:solidFill>
                <a:latin typeface="Calibri" pitchFamily="34" charset="0"/>
                <a:sym typeface="Symbol" pitchFamily="18" charset="2"/>
              </a:rPr>
              <a:t>B(E2),Q</a:t>
            </a:r>
            <a:r>
              <a:rPr lang="en-US" sz="1600" b="0" baseline="-25000">
                <a:solidFill>
                  <a:srgbClr val="FF0000"/>
                </a:solidFill>
                <a:latin typeface="Calibri" pitchFamily="34" charset="0"/>
                <a:sym typeface="Symbol" pitchFamily="18" charset="2"/>
              </a:rPr>
              <a:t>2</a:t>
            </a:r>
            <a:r>
              <a:rPr lang="en-US" sz="1600" b="0" baseline="-25000" smtClean="0">
                <a:solidFill>
                  <a:srgbClr val="FF0000"/>
                </a:solidFill>
                <a:latin typeface="Calibri" pitchFamily="34" charset="0"/>
                <a:sym typeface="Symbol" pitchFamily="18" charset="2"/>
              </a:rPr>
              <a:t>+</a:t>
            </a:r>
            <a:r>
              <a:rPr lang="en-US" sz="1600" b="0" smtClean="0">
                <a:solidFill>
                  <a:srgbClr val="FF0000"/>
                </a:solidFill>
                <a:latin typeface="Calibri" pitchFamily="34" charset="0"/>
                <a:sym typeface="Symbol" pitchFamily="18" charset="2"/>
              </a:rPr>
              <a:t>,</a:t>
            </a:r>
            <a:r>
              <a:rPr lang="en-US" sz="1600" b="0" smtClean="0">
                <a:latin typeface="Calibri" pitchFamily="34" charset="0"/>
                <a:sym typeface="Symbol" pitchFamily="18" charset="2"/>
              </a:rPr>
              <a:t>…)    </a:t>
            </a:r>
            <a:r>
              <a:rPr lang="en-US" sz="1600" b="0" smtClean="0">
                <a:latin typeface="Calibri" pitchFamily="34" charset="0"/>
                <a:sym typeface="Symbol" pitchFamily="18" charset="2"/>
              </a:rPr>
              <a:t> </a:t>
            </a:r>
            <a:r>
              <a:rPr lang="en-US" sz="1600" b="0" smtClean="0">
                <a:latin typeface="Calibri" pitchFamily="34" charset="0"/>
                <a:sym typeface="Symbol" pitchFamily="18" charset="2"/>
              </a:rPr>
              <a:t>unknown</a:t>
            </a:r>
            <a:endParaRPr lang="en-US" sz="1600" b="0" baseline="-25000">
              <a:latin typeface="Calibri" pitchFamily="34" charset="0"/>
            </a:endParaRPr>
          </a:p>
          <a:p>
            <a:endParaRPr lang="en-US" sz="1600" b="0">
              <a:latin typeface="Calibri" pitchFamily="34" charset="0"/>
            </a:endParaRPr>
          </a:p>
          <a:p>
            <a:r>
              <a:rPr lang="en-US" sz="1600" b="0">
                <a:latin typeface="Calibri" pitchFamily="34" charset="0"/>
              </a:rPr>
              <a:t>N</a:t>
            </a:r>
            <a:r>
              <a:rPr lang="en-US" sz="1600" b="0" baseline="-25000">
                <a:latin typeface="Calibri" pitchFamily="34" charset="0"/>
              </a:rPr>
              <a:t>target</a:t>
            </a:r>
            <a:r>
              <a:rPr lang="en-US" sz="1600" b="0">
                <a:latin typeface="Calibri" pitchFamily="34" charset="0"/>
              </a:rPr>
              <a:t> </a:t>
            </a:r>
            <a:r>
              <a:rPr lang="en-US" sz="1600" b="0">
                <a:latin typeface="Calibri" pitchFamily="34" charset="0"/>
                <a:sym typeface="Symbol" pitchFamily="18" charset="2"/>
              </a:rPr>
              <a:t> </a:t>
            </a:r>
            <a:r>
              <a:rPr lang="en-US" sz="1600" b="0">
                <a:latin typeface="Symbol" pitchFamily="18" charset="2"/>
                <a:sym typeface="Symbol" pitchFamily="18" charset="2"/>
              </a:rPr>
              <a:t>s</a:t>
            </a:r>
            <a:r>
              <a:rPr lang="en-US" sz="1600" b="0" baseline="-25000">
                <a:latin typeface="Calibri" pitchFamily="34" charset="0"/>
                <a:sym typeface="Symbol" pitchFamily="18" charset="2"/>
              </a:rPr>
              <a:t>target</a:t>
            </a:r>
            <a:r>
              <a:rPr lang="en-US" sz="1600" b="0">
                <a:latin typeface="Calibri" pitchFamily="34" charset="0"/>
                <a:sym typeface="Symbol" pitchFamily="18" charset="2"/>
              </a:rPr>
              <a:t>(B(E2),…) </a:t>
            </a:r>
            <a:r>
              <a:rPr lang="en-US" sz="1600" b="0" smtClean="0">
                <a:latin typeface="Calibri" pitchFamily="34" charset="0"/>
                <a:sym typeface="Symbol" pitchFamily="18" charset="2"/>
              </a:rPr>
              <a:t>          </a:t>
            </a:r>
            <a:r>
              <a:rPr lang="en-US" sz="1600" b="0" smtClean="0">
                <a:latin typeface="Calibri" pitchFamily="34" charset="0"/>
                <a:sym typeface="Symbol" pitchFamily="18" charset="2"/>
              </a:rPr>
              <a:t>known</a:t>
            </a:r>
            <a:endParaRPr lang="en-US" sz="1600" b="0">
              <a:latin typeface="Calibri" pitchFamily="34" charset="0"/>
              <a:sym typeface="Symbol" pitchFamily="18" charset="2"/>
            </a:endParaRPr>
          </a:p>
          <a:p>
            <a:endParaRPr lang="en-US" sz="1600" b="0">
              <a:latin typeface="Calibri" pitchFamily="34" charset="0"/>
              <a:sym typeface="Symbol" pitchFamily="18" charset="2"/>
            </a:endParaRPr>
          </a:p>
        </p:txBody>
      </p:sp>
      <p:sp>
        <p:nvSpPr>
          <p:cNvPr id="2" name="TextBox 48"/>
          <p:cNvSpPr txBox="1"/>
          <p:nvPr/>
        </p:nvSpPr>
        <p:spPr>
          <a:xfrm>
            <a:off x="762000" y="1399401"/>
            <a:ext cx="2514600" cy="276999"/>
          </a:xfrm>
          <a:prstGeom prst="rect">
            <a:avLst/>
          </a:prstGeom>
          <a:noFill/>
        </p:spPr>
        <p:txBody>
          <a:bodyPr>
            <a:spAutoFit/>
          </a:bodyPr>
          <a:lstStyle/>
          <a:p>
            <a:pPr marL="342900" indent="-342900"/>
            <a:r>
              <a:rPr lang="en-US" sz="1200" b="1" smtClean="0"/>
              <a:t>ex. : </a:t>
            </a:r>
            <a:r>
              <a:rPr lang="en-US" sz="1200" b="1" baseline="30000" smtClean="0"/>
              <a:t>74</a:t>
            </a:r>
            <a:r>
              <a:rPr lang="en-US" sz="1200" b="1" smtClean="0"/>
              <a:t>Zn </a:t>
            </a:r>
            <a:r>
              <a:rPr lang="en-US" sz="1200" b="1"/>
              <a:t>coulex</a:t>
            </a:r>
          </a:p>
        </p:txBody>
      </p:sp>
      <p:sp>
        <p:nvSpPr>
          <p:cNvPr id="20" name="Rectangle 19"/>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mtClean="0">
                <a:solidFill>
                  <a:schemeClr val="tx2"/>
                </a:solidFill>
              </a:rPr>
              <a:t>Measurement principle Coulex</a:t>
            </a:r>
            <a:endParaRPr lang="en-US" sz="2000" dirty="0">
              <a:solidFill>
                <a:schemeClr val="tx2"/>
              </a:solidFill>
            </a:endParaRPr>
          </a:p>
        </p:txBody>
      </p:sp>
      <p:sp>
        <p:nvSpPr>
          <p:cNvPr id="26" name="Rectangle 25"/>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7" name="Picture 187" descr="miniball"/>
          <p:cNvPicPr>
            <a:picLocks noChangeAspect="1" noChangeArrowheads="1"/>
          </p:cNvPicPr>
          <p:nvPr/>
        </p:nvPicPr>
        <p:blipFill>
          <a:blip r:embed="rId6"/>
          <a:srcRect/>
          <a:stretch>
            <a:fillRect/>
          </a:stretch>
        </p:blipFill>
        <p:spPr bwMode="auto">
          <a:xfrm>
            <a:off x="0" y="0"/>
            <a:ext cx="725488" cy="838200"/>
          </a:xfrm>
          <a:prstGeom prst="rect">
            <a:avLst/>
          </a:prstGeom>
          <a:noFill/>
          <a:ln w="9525">
            <a:noFill/>
            <a:miter lim="800000"/>
            <a:headEnd/>
            <a:tailEnd/>
          </a:ln>
        </p:spPr>
      </p:pic>
      <p:pic>
        <p:nvPicPr>
          <p:cNvPr id="29" name="Picture 191" descr="REX-ISOLDE"/>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30" name="TextBox 29"/>
          <p:cNvSpPr txBox="1"/>
          <p:nvPr/>
        </p:nvSpPr>
        <p:spPr>
          <a:xfrm>
            <a:off x="2133600" y="1885890"/>
            <a:ext cx="639919" cy="338554"/>
          </a:xfrm>
          <a:prstGeom prst="rect">
            <a:avLst/>
          </a:prstGeom>
          <a:noFill/>
        </p:spPr>
        <p:txBody>
          <a:bodyPr wrap="none">
            <a:spAutoFit/>
          </a:bodyPr>
          <a:lstStyle/>
          <a:p>
            <a:pPr fontAlgn="auto">
              <a:spcBef>
                <a:spcPts val="0"/>
              </a:spcBef>
              <a:spcAft>
                <a:spcPts val="0"/>
              </a:spcAft>
              <a:defRPr/>
            </a:pPr>
            <a:r>
              <a:rPr lang="en-US" sz="1600" b="0" dirty="0" err="1">
                <a:latin typeface="+mn-lt"/>
              </a:rPr>
              <a:t>N</a:t>
            </a:r>
            <a:r>
              <a:rPr lang="en-US" sz="1600" b="0" baseline="-25000" dirty="0" err="1">
                <a:latin typeface="+mn-lt"/>
              </a:rPr>
              <a:t>beam</a:t>
            </a:r>
            <a:endParaRPr lang="en-US" sz="1600" b="0" dirty="0">
              <a:latin typeface="+mj-lt"/>
            </a:endParaRPr>
          </a:p>
        </p:txBody>
      </p:sp>
      <p:sp>
        <p:nvSpPr>
          <p:cNvPr id="31" name="TextBox 30"/>
          <p:cNvSpPr txBox="1"/>
          <p:nvPr/>
        </p:nvSpPr>
        <p:spPr>
          <a:xfrm>
            <a:off x="3124200" y="2209800"/>
            <a:ext cx="658578" cy="338554"/>
          </a:xfrm>
          <a:prstGeom prst="rect">
            <a:avLst/>
          </a:prstGeom>
          <a:noFill/>
        </p:spPr>
        <p:txBody>
          <a:bodyPr wrap="none">
            <a:spAutoFit/>
          </a:bodyPr>
          <a:lstStyle/>
          <a:p>
            <a:pPr fontAlgn="auto">
              <a:spcBef>
                <a:spcPts val="0"/>
              </a:spcBef>
              <a:spcAft>
                <a:spcPts val="0"/>
              </a:spcAft>
              <a:defRPr/>
            </a:pPr>
            <a:r>
              <a:rPr lang="en-US" sz="1600" b="0" dirty="0" err="1">
                <a:latin typeface="+mn-lt"/>
              </a:rPr>
              <a:t>N</a:t>
            </a:r>
            <a:r>
              <a:rPr lang="en-US" sz="1600" b="0" baseline="-25000" dirty="0" err="1">
                <a:latin typeface="+mn-lt"/>
              </a:rPr>
              <a:t>target</a:t>
            </a:r>
            <a:endParaRPr lang="en-US" sz="1600" b="0" dirty="0">
              <a:latin typeface="+mj-lt"/>
            </a:endParaRPr>
          </a:p>
        </p:txBody>
      </p:sp>
      <p:sp>
        <p:nvSpPr>
          <p:cNvPr id="34" name="TextBox 33"/>
          <p:cNvSpPr txBox="1"/>
          <p:nvPr/>
        </p:nvSpPr>
        <p:spPr>
          <a:xfrm>
            <a:off x="2286000" y="2819400"/>
            <a:ext cx="1295547" cy="415498"/>
          </a:xfrm>
          <a:prstGeom prst="rect">
            <a:avLst/>
          </a:prstGeom>
          <a:noFill/>
        </p:spPr>
        <p:txBody>
          <a:bodyPr wrap="none" rtlCol="0">
            <a:spAutoFit/>
          </a:bodyPr>
          <a:lstStyle/>
          <a:p>
            <a:r>
              <a:rPr lang="en-US" sz="1050" b="0" smtClean="0"/>
              <a:t>Doppler corrected </a:t>
            </a:r>
          </a:p>
          <a:p>
            <a:r>
              <a:rPr lang="en-US" sz="1050" b="0" smtClean="0"/>
              <a:t>for beam particles</a:t>
            </a:r>
            <a:endParaRPr lang="en-US" sz="1050" b="0"/>
          </a:p>
        </p:txBody>
      </p:sp>
      <p:sp>
        <p:nvSpPr>
          <p:cNvPr id="37" name="TextBox 36"/>
          <p:cNvSpPr txBox="1"/>
          <p:nvPr/>
        </p:nvSpPr>
        <p:spPr>
          <a:xfrm>
            <a:off x="2286000" y="4034135"/>
            <a:ext cx="1295547" cy="415498"/>
          </a:xfrm>
          <a:prstGeom prst="rect">
            <a:avLst/>
          </a:prstGeom>
          <a:noFill/>
        </p:spPr>
        <p:txBody>
          <a:bodyPr wrap="none" rtlCol="0">
            <a:spAutoFit/>
          </a:bodyPr>
          <a:lstStyle/>
          <a:p>
            <a:r>
              <a:rPr lang="en-US" sz="1050" b="0" smtClean="0"/>
              <a:t>Doppler corrected </a:t>
            </a:r>
          </a:p>
          <a:p>
            <a:r>
              <a:rPr lang="en-US" sz="1050" b="0" smtClean="0"/>
              <a:t>for target particles</a:t>
            </a:r>
            <a:endParaRPr lang="en-US" sz="1050" b="0"/>
          </a:p>
        </p:txBody>
      </p:sp>
      <p:sp>
        <p:nvSpPr>
          <p:cNvPr id="38" name="TextBox 37"/>
          <p:cNvSpPr txBox="1"/>
          <p:nvPr/>
        </p:nvSpPr>
        <p:spPr>
          <a:xfrm>
            <a:off x="2291072" y="1611906"/>
            <a:ext cx="1616148" cy="253916"/>
          </a:xfrm>
          <a:prstGeom prst="rect">
            <a:avLst/>
          </a:prstGeom>
          <a:noFill/>
        </p:spPr>
        <p:txBody>
          <a:bodyPr wrap="none" rtlCol="0">
            <a:spAutoFit/>
          </a:bodyPr>
          <a:lstStyle/>
          <a:p>
            <a:r>
              <a:rPr lang="en-US" sz="1050" b="0" smtClean="0"/>
              <a:t>NOT Doppler corrected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3352800" y="1639888"/>
            <a:ext cx="381000" cy="3567112"/>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Rectangle 34"/>
          <p:cNvSpPr/>
          <p:nvPr/>
        </p:nvSpPr>
        <p:spPr>
          <a:xfrm>
            <a:off x="1981200" y="1649413"/>
            <a:ext cx="381000" cy="356552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31747" name="Picture 26" descr="a74-2.jpg"/>
          <p:cNvPicPr>
            <a:picLocks noChangeAspect="1"/>
          </p:cNvPicPr>
          <p:nvPr/>
        </p:nvPicPr>
        <p:blipFill>
          <a:blip r:embed="rId3">
            <a:clrChange>
              <a:clrFrom>
                <a:srgbClr val="FFFFFF"/>
              </a:clrFrom>
              <a:clrTo>
                <a:srgbClr val="FFFFFF">
                  <a:alpha val="0"/>
                </a:srgbClr>
              </a:clrTo>
            </a:clrChange>
          </a:blip>
          <a:srcRect l="6122" t="5473" r="6122" b="67218"/>
          <a:stretch>
            <a:fillRect/>
          </a:stretch>
        </p:blipFill>
        <p:spPr bwMode="auto">
          <a:xfrm>
            <a:off x="533400" y="4021641"/>
            <a:ext cx="3309938" cy="1152525"/>
          </a:xfrm>
          <a:prstGeom prst="rect">
            <a:avLst/>
          </a:prstGeom>
          <a:noFill/>
          <a:ln w="9525">
            <a:noFill/>
            <a:miter lim="800000"/>
            <a:headEnd/>
            <a:tailEnd/>
          </a:ln>
        </p:spPr>
      </p:pic>
      <p:pic>
        <p:nvPicPr>
          <p:cNvPr id="31752" name="Picture 18" descr="a74-1.jpg"/>
          <p:cNvPicPr>
            <a:picLocks noChangeAspect="1"/>
          </p:cNvPicPr>
          <p:nvPr/>
        </p:nvPicPr>
        <p:blipFill>
          <a:blip r:embed="rId4">
            <a:clrChange>
              <a:clrFrom>
                <a:srgbClr val="FFFFFF"/>
              </a:clrFrom>
              <a:clrTo>
                <a:srgbClr val="FFFFFF">
                  <a:alpha val="0"/>
                </a:srgbClr>
              </a:clrTo>
            </a:clrChange>
          </a:blip>
          <a:srcRect l="6122" b="38458"/>
          <a:stretch>
            <a:fillRect/>
          </a:stretch>
        </p:blipFill>
        <p:spPr bwMode="auto">
          <a:xfrm>
            <a:off x="533400" y="1447800"/>
            <a:ext cx="3505200" cy="2590800"/>
          </a:xfrm>
          <a:prstGeom prst="rect">
            <a:avLst/>
          </a:prstGeom>
          <a:noFill/>
          <a:ln w="9525">
            <a:noFill/>
            <a:miter lim="800000"/>
            <a:headEnd/>
            <a:tailEnd/>
          </a:ln>
        </p:spPr>
      </p:pic>
      <p:cxnSp>
        <p:nvCxnSpPr>
          <p:cNvPr id="22" name="Straight Connector 21"/>
          <p:cNvCxnSpPr/>
          <p:nvPr/>
        </p:nvCxnSpPr>
        <p:spPr>
          <a:xfrm>
            <a:off x="868363" y="5181600"/>
            <a:ext cx="2962275"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1754" name="TextBox 23"/>
          <p:cNvSpPr txBox="1">
            <a:spLocks noChangeArrowheads="1"/>
          </p:cNvSpPr>
          <p:nvPr/>
        </p:nvSpPr>
        <p:spPr bwMode="auto">
          <a:xfrm rot="-5400000">
            <a:off x="-81756" y="3129756"/>
            <a:ext cx="838200" cy="369888"/>
          </a:xfrm>
          <a:prstGeom prst="rect">
            <a:avLst/>
          </a:prstGeom>
          <a:noFill/>
          <a:ln w="9525">
            <a:noFill/>
            <a:miter lim="800000"/>
            <a:headEnd/>
            <a:tailEnd/>
          </a:ln>
        </p:spPr>
        <p:txBody>
          <a:bodyPr wrap="none">
            <a:spAutoFit/>
          </a:bodyPr>
          <a:lstStyle/>
          <a:p>
            <a:r>
              <a:rPr lang="en-US" b="1">
                <a:latin typeface="Calibri" pitchFamily="34" charset="0"/>
              </a:rPr>
              <a:t>Counts</a:t>
            </a:r>
          </a:p>
        </p:txBody>
      </p:sp>
      <p:sp>
        <p:nvSpPr>
          <p:cNvPr id="31755" name="TextBox 24"/>
          <p:cNvSpPr txBox="1">
            <a:spLocks noChangeArrowheads="1"/>
          </p:cNvSpPr>
          <p:nvPr/>
        </p:nvSpPr>
        <p:spPr bwMode="auto">
          <a:xfrm>
            <a:off x="1828800" y="5410200"/>
            <a:ext cx="833438" cy="369888"/>
          </a:xfrm>
          <a:prstGeom prst="rect">
            <a:avLst/>
          </a:prstGeom>
          <a:noFill/>
          <a:ln w="9525">
            <a:noFill/>
            <a:miter lim="800000"/>
            <a:headEnd/>
            <a:tailEnd/>
          </a:ln>
        </p:spPr>
        <p:txBody>
          <a:bodyPr wrap="none">
            <a:spAutoFit/>
          </a:bodyPr>
          <a:lstStyle/>
          <a:p>
            <a:r>
              <a:rPr lang="en-US" b="1">
                <a:latin typeface="Calibri" pitchFamily="34" charset="0"/>
              </a:rPr>
              <a:t>Energy</a:t>
            </a:r>
          </a:p>
        </p:txBody>
      </p:sp>
      <p:pic>
        <p:nvPicPr>
          <p:cNvPr id="31756" name="Picture 25" descr="a74-2.jpg"/>
          <p:cNvPicPr>
            <a:picLocks noChangeAspect="1"/>
          </p:cNvPicPr>
          <p:nvPr/>
        </p:nvPicPr>
        <p:blipFill>
          <a:blip r:embed="rId5"/>
          <a:srcRect l="6122" t="90372" r="6122" b="6015"/>
          <a:stretch>
            <a:fillRect/>
          </a:stretch>
        </p:blipFill>
        <p:spPr bwMode="auto">
          <a:xfrm>
            <a:off x="528638" y="5186363"/>
            <a:ext cx="3309937" cy="152400"/>
          </a:xfrm>
          <a:prstGeom prst="rect">
            <a:avLst/>
          </a:prstGeom>
          <a:noFill/>
          <a:ln w="9525">
            <a:noFill/>
            <a:miter lim="800000"/>
            <a:headEnd/>
            <a:tailEnd/>
          </a:ln>
        </p:spPr>
      </p:pic>
      <p:sp>
        <p:nvSpPr>
          <p:cNvPr id="28" name="TextBox 27"/>
          <p:cNvSpPr txBox="1"/>
          <p:nvPr/>
        </p:nvSpPr>
        <p:spPr>
          <a:xfrm>
            <a:off x="4190849" y="3733800"/>
            <a:ext cx="5008487" cy="1384995"/>
          </a:xfrm>
          <a:prstGeom prst="rect">
            <a:avLst/>
          </a:prstGeom>
          <a:noFill/>
        </p:spPr>
        <p:txBody>
          <a:bodyPr wrap="none">
            <a:spAutoFit/>
          </a:bodyPr>
          <a:lstStyle/>
          <a:p>
            <a:r>
              <a:rPr lang="en-US" sz="1600" b="0" smtClean="0">
                <a:latin typeface="Calibri" pitchFamily="34" charset="0"/>
                <a:sym typeface="Symbol" pitchFamily="18" charset="2"/>
              </a:rPr>
              <a:t>If </a:t>
            </a:r>
            <a:r>
              <a:rPr lang="en-US" sz="1600" b="0" smtClean="0">
                <a:latin typeface="Calibri" pitchFamily="34" charset="0"/>
                <a:sym typeface="Symbol" pitchFamily="18" charset="2"/>
              </a:rPr>
              <a:t>normalization is hampered by </a:t>
            </a:r>
            <a:r>
              <a:rPr lang="en-US" sz="1600" b="0" u="sng" smtClean="0">
                <a:solidFill>
                  <a:srgbClr val="FF0000"/>
                </a:solidFill>
                <a:latin typeface="Calibri" pitchFamily="34" charset="0"/>
                <a:sym typeface="Symbol" pitchFamily="18" charset="2"/>
              </a:rPr>
              <a:t>beam contamination</a:t>
            </a:r>
            <a:r>
              <a:rPr lang="en-US" sz="1600" b="0" smtClean="0">
                <a:latin typeface="Calibri" pitchFamily="34" charset="0"/>
                <a:sym typeface="Symbol" pitchFamily="18" charset="2"/>
              </a:rPr>
              <a:t> :</a:t>
            </a:r>
          </a:p>
          <a:p>
            <a:r>
              <a:rPr lang="en-US" sz="1600" b="0" smtClean="0">
                <a:latin typeface="Calibri" pitchFamily="34" charset="0"/>
                <a:sym typeface="Symbol" pitchFamily="18" charset="2"/>
              </a:rPr>
              <a:t>- Make use of selective laser ionization </a:t>
            </a:r>
            <a:r>
              <a:rPr lang="en-US" sz="1600" b="0" smtClean="0">
                <a:solidFill>
                  <a:srgbClr val="FF0000"/>
                </a:solidFill>
                <a:latin typeface="Calibri" pitchFamily="34" charset="0"/>
                <a:sym typeface="Symbol" pitchFamily="18" charset="2"/>
              </a:rPr>
              <a:t>(RILIS)</a:t>
            </a:r>
            <a:r>
              <a:rPr lang="en-US" sz="1600" b="0" smtClean="0">
                <a:latin typeface="Calibri" pitchFamily="34" charset="0"/>
                <a:sym typeface="Symbol" pitchFamily="18" charset="2"/>
              </a:rPr>
              <a:t> ;</a:t>
            </a:r>
          </a:p>
          <a:p>
            <a:r>
              <a:rPr lang="en-US" sz="1600" b="0" smtClean="0">
                <a:latin typeface="Calibri" pitchFamily="34" charset="0"/>
                <a:sym typeface="Symbol" pitchFamily="18" charset="2"/>
              </a:rPr>
              <a:t>- Make use of known Coulex of contaminant </a:t>
            </a:r>
            <a:r>
              <a:rPr lang="en-US" sz="1600" b="0" smtClean="0">
                <a:solidFill>
                  <a:srgbClr val="FF0000"/>
                </a:solidFill>
                <a:latin typeface="Calibri" pitchFamily="34" charset="0"/>
                <a:sym typeface="Symbol" pitchFamily="18" charset="2"/>
              </a:rPr>
              <a:t>(if known)</a:t>
            </a:r>
            <a:r>
              <a:rPr lang="en-US" sz="1600" b="0" smtClean="0">
                <a:latin typeface="Calibri" pitchFamily="34" charset="0"/>
                <a:sym typeface="Symbol" pitchFamily="18" charset="2"/>
              </a:rPr>
              <a:t> ;</a:t>
            </a:r>
          </a:p>
          <a:p>
            <a:r>
              <a:rPr lang="en-US" sz="1600" b="0" smtClean="0">
                <a:latin typeface="Calibri" pitchFamily="34" charset="0"/>
                <a:sym typeface="Symbol" pitchFamily="18" charset="2"/>
              </a:rPr>
              <a:t>- Make use of beam diagnostics </a:t>
            </a:r>
            <a:r>
              <a:rPr lang="en-US" sz="1600" b="0" smtClean="0">
                <a:solidFill>
                  <a:srgbClr val="FF0000"/>
                </a:solidFill>
                <a:latin typeface="Calibri" pitchFamily="34" charset="0"/>
                <a:sym typeface="Symbol" pitchFamily="18" charset="2"/>
              </a:rPr>
              <a:t>(</a:t>
            </a:r>
            <a:r>
              <a:rPr lang="en-US" sz="1600" b="0" smtClean="0">
                <a:solidFill>
                  <a:srgbClr val="FF0000"/>
                </a:solidFill>
                <a:latin typeface="Symbol" pitchFamily="18" charset="2"/>
                <a:sym typeface="Symbol" pitchFamily="18" charset="2"/>
              </a:rPr>
              <a:t>D</a:t>
            </a:r>
            <a:r>
              <a:rPr lang="en-US" sz="1600" b="0" smtClean="0">
                <a:solidFill>
                  <a:srgbClr val="FF0000"/>
                </a:solidFill>
                <a:latin typeface="Calibri" pitchFamily="34" charset="0"/>
                <a:sym typeface="Symbol" pitchFamily="18" charset="2"/>
              </a:rPr>
              <a:t>E-E</a:t>
            </a:r>
            <a:r>
              <a:rPr lang="en-US" sz="1600" b="0" baseline="-25000" smtClean="0">
                <a:solidFill>
                  <a:srgbClr val="FF0000"/>
                </a:solidFill>
                <a:latin typeface="Calibri" pitchFamily="34" charset="0"/>
                <a:sym typeface="Symbol" pitchFamily="18" charset="2"/>
              </a:rPr>
              <a:t>rest</a:t>
            </a:r>
            <a:r>
              <a:rPr lang="en-US" sz="1600" b="0" smtClean="0">
                <a:solidFill>
                  <a:srgbClr val="FF0000"/>
                </a:solidFill>
                <a:latin typeface="Calibri" pitchFamily="34" charset="0"/>
                <a:sym typeface="Symbol" pitchFamily="18" charset="2"/>
              </a:rPr>
              <a:t> / Bragg)</a:t>
            </a:r>
            <a:r>
              <a:rPr lang="en-US" sz="1600" b="0" smtClean="0">
                <a:latin typeface="Calibri" pitchFamily="34" charset="0"/>
                <a:sym typeface="Symbol" pitchFamily="18" charset="2"/>
              </a:rPr>
              <a:t> </a:t>
            </a:r>
            <a:r>
              <a:rPr lang="en-US" sz="1600" b="0" smtClean="0">
                <a:latin typeface="Calibri" pitchFamily="34" charset="0"/>
                <a:sym typeface="Symbol" pitchFamily="18" charset="2"/>
              </a:rPr>
              <a:t>for Z&lt;40 </a:t>
            </a:r>
            <a:r>
              <a:rPr lang="en-US" sz="1600" b="0" smtClean="0">
                <a:latin typeface="Calibri" pitchFamily="34" charset="0"/>
                <a:sym typeface="Symbol" pitchFamily="18" charset="2"/>
              </a:rPr>
              <a:t>;</a:t>
            </a:r>
            <a:endParaRPr lang="en-US" sz="1600" b="0">
              <a:latin typeface="Calibri" pitchFamily="34" charset="0"/>
              <a:sym typeface="Symbol" pitchFamily="18" charset="2"/>
            </a:endParaRPr>
          </a:p>
          <a:p>
            <a:endParaRPr lang="en-US" b="0">
              <a:latin typeface="Calibri" pitchFamily="34" charset="0"/>
              <a:sym typeface="Symbol" pitchFamily="18" charset="2"/>
            </a:endParaRPr>
          </a:p>
        </p:txBody>
      </p:sp>
      <p:sp>
        <p:nvSpPr>
          <p:cNvPr id="32" name="TextBox 31"/>
          <p:cNvSpPr txBox="1"/>
          <p:nvPr/>
        </p:nvSpPr>
        <p:spPr>
          <a:xfrm>
            <a:off x="2133600" y="1885890"/>
            <a:ext cx="639919" cy="338554"/>
          </a:xfrm>
          <a:prstGeom prst="rect">
            <a:avLst/>
          </a:prstGeom>
          <a:noFill/>
        </p:spPr>
        <p:txBody>
          <a:bodyPr wrap="none">
            <a:spAutoFit/>
          </a:bodyPr>
          <a:lstStyle/>
          <a:p>
            <a:pPr fontAlgn="auto">
              <a:spcBef>
                <a:spcPts val="0"/>
              </a:spcBef>
              <a:spcAft>
                <a:spcPts val="0"/>
              </a:spcAft>
              <a:defRPr/>
            </a:pPr>
            <a:r>
              <a:rPr lang="en-US" sz="1600" b="0" dirty="0" err="1">
                <a:latin typeface="+mn-lt"/>
              </a:rPr>
              <a:t>N</a:t>
            </a:r>
            <a:r>
              <a:rPr lang="en-US" sz="1600" b="0" baseline="-25000" dirty="0" err="1">
                <a:latin typeface="+mn-lt"/>
              </a:rPr>
              <a:t>beam</a:t>
            </a:r>
            <a:endParaRPr lang="en-US" sz="1600" b="0" dirty="0">
              <a:latin typeface="+mj-lt"/>
            </a:endParaRPr>
          </a:p>
        </p:txBody>
      </p:sp>
      <p:sp>
        <p:nvSpPr>
          <p:cNvPr id="33" name="TextBox 32"/>
          <p:cNvSpPr txBox="1"/>
          <p:nvPr/>
        </p:nvSpPr>
        <p:spPr>
          <a:xfrm>
            <a:off x="3124200" y="2209800"/>
            <a:ext cx="658578" cy="338554"/>
          </a:xfrm>
          <a:prstGeom prst="rect">
            <a:avLst/>
          </a:prstGeom>
          <a:noFill/>
        </p:spPr>
        <p:txBody>
          <a:bodyPr wrap="none">
            <a:spAutoFit/>
          </a:bodyPr>
          <a:lstStyle/>
          <a:p>
            <a:pPr fontAlgn="auto">
              <a:spcBef>
                <a:spcPts val="0"/>
              </a:spcBef>
              <a:spcAft>
                <a:spcPts val="0"/>
              </a:spcAft>
              <a:defRPr/>
            </a:pPr>
            <a:r>
              <a:rPr lang="en-US" sz="1600" b="0" dirty="0" err="1">
                <a:latin typeface="+mn-lt"/>
              </a:rPr>
              <a:t>N</a:t>
            </a:r>
            <a:r>
              <a:rPr lang="en-US" sz="1600" b="0" baseline="-25000" dirty="0" err="1">
                <a:latin typeface="+mn-lt"/>
              </a:rPr>
              <a:t>target</a:t>
            </a:r>
            <a:endParaRPr lang="en-US" sz="1600" b="0" dirty="0">
              <a:latin typeface="+mj-lt"/>
            </a:endParaRPr>
          </a:p>
        </p:txBody>
      </p:sp>
      <p:sp>
        <p:nvSpPr>
          <p:cNvPr id="2" name="TextBox 48"/>
          <p:cNvSpPr txBox="1"/>
          <p:nvPr/>
        </p:nvSpPr>
        <p:spPr>
          <a:xfrm>
            <a:off x="762000" y="1399401"/>
            <a:ext cx="2514600" cy="276999"/>
          </a:xfrm>
          <a:prstGeom prst="rect">
            <a:avLst/>
          </a:prstGeom>
          <a:noFill/>
        </p:spPr>
        <p:txBody>
          <a:bodyPr>
            <a:spAutoFit/>
          </a:bodyPr>
          <a:lstStyle/>
          <a:p>
            <a:pPr marL="342900" indent="-342900"/>
            <a:r>
              <a:rPr lang="en-US" sz="1200" b="1" smtClean="0"/>
              <a:t>ex. : </a:t>
            </a:r>
            <a:r>
              <a:rPr lang="en-US" sz="1200" b="1" baseline="30000" smtClean="0"/>
              <a:t>74</a:t>
            </a:r>
            <a:r>
              <a:rPr lang="en-US" sz="1200" b="1" smtClean="0"/>
              <a:t>Zn </a:t>
            </a:r>
            <a:r>
              <a:rPr lang="en-US" sz="1200" b="1"/>
              <a:t>coulex</a:t>
            </a:r>
          </a:p>
        </p:txBody>
      </p:sp>
      <p:sp>
        <p:nvSpPr>
          <p:cNvPr id="23" name="TextBox 22"/>
          <p:cNvSpPr txBox="1"/>
          <p:nvPr/>
        </p:nvSpPr>
        <p:spPr>
          <a:xfrm>
            <a:off x="2286000" y="2819400"/>
            <a:ext cx="1295547" cy="415498"/>
          </a:xfrm>
          <a:prstGeom prst="rect">
            <a:avLst/>
          </a:prstGeom>
          <a:noFill/>
        </p:spPr>
        <p:txBody>
          <a:bodyPr wrap="none" rtlCol="0">
            <a:spAutoFit/>
          </a:bodyPr>
          <a:lstStyle/>
          <a:p>
            <a:r>
              <a:rPr lang="en-US" sz="1050" b="0" smtClean="0"/>
              <a:t>Doppler corrected </a:t>
            </a:r>
          </a:p>
          <a:p>
            <a:r>
              <a:rPr lang="en-US" sz="1050" b="0" smtClean="0"/>
              <a:t>for beam particles</a:t>
            </a:r>
            <a:endParaRPr lang="en-US" sz="1050" b="0"/>
          </a:p>
        </p:txBody>
      </p:sp>
      <p:sp>
        <p:nvSpPr>
          <p:cNvPr id="24" name="TextBox 23"/>
          <p:cNvSpPr txBox="1"/>
          <p:nvPr/>
        </p:nvSpPr>
        <p:spPr>
          <a:xfrm>
            <a:off x="2286000" y="4034135"/>
            <a:ext cx="1295547" cy="415498"/>
          </a:xfrm>
          <a:prstGeom prst="rect">
            <a:avLst/>
          </a:prstGeom>
          <a:noFill/>
        </p:spPr>
        <p:txBody>
          <a:bodyPr wrap="none" rtlCol="0">
            <a:spAutoFit/>
          </a:bodyPr>
          <a:lstStyle/>
          <a:p>
            <a:r>
              <a:rPr lang="en-US" sz="1050" b="0" smtClean="0"/>
              <a:t>Doppler corrected </a:t>
            </a:r>
          </a:p>
          <a:p>
            <a:r>
              <a:rPr lang="en-US" sz="1050" b="0" smtClean="0"/>
              <a:t>for target particles</a:t>
            </a:r>
            <a:endParaRPr lang="en-US" sz="1050" b="0"/>
          </a:p>
        </p:txBody>
      </p:sp>
      <p:sp>
        <p:nvSpPr>
          <p:cNvPr id="25" name="TextBox 24"/>
          <p:cNvSpPr txBox="1"/>
          <p:nvPr/>
        </p:nvSpPr>
        <p:spPr>
          <a:xfrm>
            <a:off x="2291072" y="1611906"/>
            <a:ext cx="1616148" cy="253916"/>
          </a:xfrm>
          <a:prstGeom prst="rect">
            <a:avLst/>
          </a:prstGeom>
          <a:noFill/>
        </p:spPr>
        <p:txBody>
          <a:bodyPr wrap="none" rtlCol="0">
            <a:spAutoFit/>
          </a:bodyPr>
          <a:lstStyle/>
          <a:p>
            <a:r>
              <a:rPr lang="en-US" sz="1050" b="0" smtClean="0"/>
              <a:t>NOT Doppler corrected </a:t>
            </a:r>
          </a:p>
        </p:txBody>
      </p:sp>
      <p:sp>
        <p:nvSpPr>
          <p:cNvPr id="20" name="Oval 19"/>
          <p:cNvSpPr>
            <a:spLocks noChangeArrowheads="1"/>
          </p:cNvSpPr>
          <p:nvPr/>
        </p:nvSpPr>
        <p:spPr bwMode="auto">
          <a:xfrm>
            <a:off x="990600" y="1676400"/>
            <a:ext cx="304800" cy="3581400"/>
          </a:xfrm>
          <a:prstGeom prst="ellipse">
            <a:avLst/>
          </a:prstGeom>
          <a:noFill/>
          <a:ln w="25400">
            <a:solidFill>
              <a:srgbClr val="FF0000"/>
            </a:solidFill>
            <a:round/>
            <a:headEnd/>
            <a:tailEnd/>
          </a:ln>
          <a:effectLst/>
        </p:spPr>
        <p:txBody>
          <a:bodyPr wrap="none" anchor="ctr"/>
          <a:lstStyle/>
          <a:p>
            <a:endParaRPr lang="en-US"/>
          </a:p>
        </p:txBody>
      </p:sp>
      <p:sp>
        <p:nvSpPr>
          <p:cNvPr id="26" name="Rectangle 25"/>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mtClean="0">
                <a:solidFill>
                  <a:schemeClr val="tx2"/>
                </a:solidFill>
              </a:rPr>
              <a:t>Measurement principle Coulex</a:t>
            </a:r>
            <a:endParaRPr lang="en-US" sz="2000" dirty="0">
              <a:solidFill>
                <a:schemeClr val="tx2"/>
              </a:solidFill>
            </a:endParaRPr>
          </a:p>
        </p:txBody>
      </p:sp>
      <p:sp>
        <p:nvSpPr>
          <p:cNvPr id="27" name="Rectangle 26"/>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9" name="Picture 187" descr="miniball"/>
          <p:cNvPicPr>
            <a:picLocks noChangeAspect="1" noChangeArrowheads="1"/>
          </p:cNvPicPr>
          <p:nvPr/>
        </p:nvPicPr>
        <p:blipFill>
          <a:blip r:embed="rId6"/>
          <a:srcRect/>
          <a:stretch>
            <a:fillRect/>
          </a:stretch>
        </p:blipFill>
        <p:spPr bwMode="auto">
          <a:xfrm>
            <a:off x="0" y="0"/>
            <a:ext cx="725488" cy="838200"/>
          </a:xfrm>
          <a:prstGeom prst="rect">
            <a:avLst/>
          </a:prstGeom>
          <a:noFill/>
          <a:ln w="9525">
            <a:noFill/>
            <a:miter lim="800000"/>
            <a:headEnd/>
            <a:tailEnd/>
          </a:ln>
        </p:spPr>
      </p:pic>
      <p:pic>
        <p:nvPicPr>
          <p:cNvPr id="30" name="Picture 191" descr="REX-ISOLDE"/>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31" name="Rectangle 30"/>
          <p:cNvSpPr/>
          <p:nvPr/>
        </p:nvSpPr>
        <p:spPr>
          <a:xfrm>
            <a:off x="4267200" y="2667000"/>
            <a:ext cx="3657600" cy="381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Rectangle 33"/>
          <p:cNvSpPr/>
          <p:nvPr/>
        </p:nvSpPr>
        <p:spPr>
          <a:xfrm>
            <a:off x="4267200" y="2286001"/>
            <a:ext cx="3657600" cy="3048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TextBox 36"/>
          <p:cNvSpPr txBox="1"/>
          <p:nvPr/>
        </p:nvSpPr>
        <p:spPr>
          <a:xfrm>
            <a:off x="4267200" y="1524000"/>
            <a:ext cx="3936462" cy="1815882"/>
          </a:xfrm>
          <a:prstGeom prst="rect">
            <a:avLst/>
          </a:prstGeom>
          <a:noFill/>
        </p:spPr>
        <p:txBody>
          <a:bodyPr wrap="none">
            <a:spAutoFit/>
          </a:bodyPr>
          <a:lstStyle/>
          <a:p>
            <a:pPr>
              <a:buFont typeface="Wingdings" pitchFamily="2" charset="2"/>
              <a:buChar char="ü"/>
            </a:pPr>
            <a:r>
              <a:rPr lang="en-US" sz="1600" b="0" smtClean="0">
                <a:latin typeface="Calibri" pitchFamily="34" charset="0"/>
              </a:rPr>
              <a:t> Low energy : few low lying levels excited ;</a:t>
            </a:r>
          </a:p>
          <a:p>
            <a:pPr>
              <a:buFont typeface="Wingdings" pitchFamily="2" charset="2"/>
              <a:buChar char="ü"/>
            </a:pPr>
            <a:r>
              <a:rPr lang="en-US" sz="1600" b="0" smtClean="0">
                <a:latin typeface="Calibri" pitchFamily="34" charset="0"/>
              </a:rPr>
              <a:t> Normalization governed by TARGET :</a:t>
            </a:r>
          </a:p>
          <a:p>
            <a:endParaRPr lang="en-US" sz="1600" b="0" smtClean="0">
              <a:latin typeface="Calibri" pitchFamily="34" charset="0"/>
            </a:endParaRPr>
          </a:p>
          <a:p>
            <a:r>
              <a:rPr lang="en-US" sz="1600" b="0" smtClean="0">
                <a:latin typeface="Calibri" pitchFamily="34" charset="0"/>
              </a:rPr>
              <a:t>N</a:t>
            </a:r>
            <a:r>
              <a:rPr lang="en-US" sz="1600" b="0" baseline="-25000" smtClean="0">
                <a:latin typeface="Calibri" pitchFamily="34" charset="0"/>
              </a:rPr>
              <a:t>beam</a:t>
            </a:r>
            <a:r>
              <a:rPr lang="en-US" sz="1600" b="0" smtClean="0">
                <a:latin typeface="Calibri" pitchFamily="34" charset="0"/>
                <a:sym typeface="Symbol" pitchFamily="18" charset="2"/>
              </a:rPr>
              <a:t> </a:t>
            </a:r>
            <a:r>
              <a:rPr lang="en-US" sz="1600" b="0">
                <a:latin typeface="Calibri" pitchFamily="34" charset="0"/>
                <a:sym typeface="Symbol" pitchFamily="18" charset="2"/>
              </a:rPr>
              <a:t> </a:t>
            </a:r>
            <a:r>
              <a:rPr lang="en-US" sz="1600" b="0">
                <a:latin typeface="Symbol" pitchFamily="18" charset="2"/>
                <a:sym typeface="Symbol" pitchFamily="18" charset="2"/>
              </a:rPr>
              <a:t>s</a:t>
            </a:r>
            <a:r>
              <a:rPr lang="en-US" sz="1600" b="0" baseline="-25000">
                <a:latin typeface="Calibri" pitchFamily="34" charset="0"/>
                <a:sym typeface="Symbol" pitchFamily="18" charset="2"/>
              </a:rPr>
              <a:t>beam</a:t>
            </a:r>
            <a:r>
              <a:rPr lang="en-US" sz="1600" b="0">
                <a:latin typeface="Calibri" pitchFamily="34" charset="0"/>
                <a:sym typeface="Symbol" pitchFamily="18" charset="2"/>
              </a:rPr>
              <a:t>(</a:t>
            </a:r>
            <a:r>
              <a:rPr lang="en-US" sz="1600" b="0">
                <a:solidFill>
                  <a:srgbClr val="FF0000"/>
                </a:solidFill>
                <a:latin typeface="Calibri" pitchFamily="34" charset="0"/>
                <a:sym typeface="Symbol" pitchFamily="18" charset="2"/>
              </a:rPr>
              <a:t>B(E2),Q</a:t>
            </a:r>
            <a:r>
              <a:rPr lang="en-US" sz="1600" b="0" baseline="-25000">
                <a:solidFill>
                  <a:srgbClr val="FF0000"/>
                </a:solidFill>
                <a:latin typeface="Calibri" pitchFamily="34" charset="0"/>
                <a:sym typeface="Symbol" pitchFamily="18" charset="2"/>
              </a:rPr>
              <a:t>2</a:t>
            </a:r>
            <a:r>
              <a:rPr lang="en-US" sz="1600" b="0" baseline="-25000" smtClean="0">
                <a:solidFill>
                  <a:srgbClr val="FF0000"/>
                </a:solidFill>
                <a:latin typeface="Calibri" pitchFamily="34" charset="0"/>
                <a:sym typeface="Symbol" pitchFamily="18" charset="2"/>
              </a:rPr>
              <a:t>+</a:t>
            </a:r>
            <a:r>
              <a:rPr lang="en-US" sz="1600" b="0" smtClean="0">
                <a:solidFill>
                  <a:srgbClr val="FF0000"/>
                </a:solidFill>
                <a:latin typeface="Calibri" pitchFamily="34" charset="0"/>
                <a:sym typeface="Symbol" pitchFamily="18" charset="2"/>
              </a:rPr>
              <a:t>,</a:t>
            </a:r>
            <a:r>
              <a:rPr lang="en-US" sz="1600" b="0" smtClean="0">
                <a:latin typeface="Calibri" pitchFamily="34" charset="0"/>
                <a:sym typeface="Symbol" pitchFamily="18" charset="2"/>
              </a:rPr>
              <a:t>…)    </a:t>
            </a:r>
            <a:r>
              <a:rPr lang="en-US" sz="1600" b="0" smtClean="0">
                <a:latin typeface="Calibri" pitchFamily="34" charset="0"/>
                <a:sym typeface="Symbol" pitchFamily="18" charset="2"/>
              </a:rPr>
              <a:t> </a:t>
            </a:r>
            <a:r>
              <a:rPr lang="en-US" sz="1600" b="0" smtClean="0">
                <a:latin typeface="Calibri" pitchFamily="34" charset="0"/>
                <a:sym typeface="Symbol" pitchFamily="18" charset="2"/>
              </a:rPr>
              <a:t>unknown</a:t>
            </a:r>
            <a:endParaRPr lang="en-US" sz="1600" b="0" baseline="-25000">
              <a:latin typeface="Calibri" pitchFamily="34" charset="0"/>
            </a:endParaRPr>
          </a:p>
          <a:p>
            <a:endParaRPr lang="en-US" sz="1600" b="0">
              <a:latin typeface="Calibri" pitchFamily="34" charset="0"/>
            </a:endParaRPr>
          </a:p>
          <a:p>
            <a:r>
              <a:rPr lang="en-US" sz="1600" b="0">
                <a:latin typeface="Calibri" pitchFamily="34" charset="0"/>
              </a:rPr>
              <a:t>N</a:t>
            </a:r>
            <a:r>
              <a:rPr lang="en-US" sz="1600" b="0" baseline="-25000">
                <a:latin typeface="Calibri" pitchFamily="34" charset="0"/>
              </a:rPr>
              <a:t>target</a:t>
            </a:r>
            <a:r>
              <a:rPr lang="en-US" sz="1600" b="0">
                <a:latin typeface="Calibri" pitchFamily="34" charset="0"/>
              </a:rPr>
              <a:t> </a:t>
            </a:r>
            <a:r>
              <a:rPr lang="en-US" sz="1600" b="0">
                <a:latin typeface="Calibri" pitchFamily="34" charset="0"/>
                <a:sym typeface="Symbol" pitchFamily="18" charset="2"/>
              </a:rPr>
              <a:t> </a:t>
            </a:r>
            <a:r>
              <a:rPr lang="en-US" sz="1600" b="0">
                <a:latin typeface="Symbol" pitchFamily="18" charset="2"/>
                <a:sym typeface="Symbol" pitchFamily="18" charset="2"/>
              </a:rPr>
              <a:t>s</a:t>
            </a:r>
            <a:r>
              <a:rPr lang="en-US" sz="1600" b="0" baseline="-25000">
                <a:latin typeface="Calibri" pitchFamily="34" charset="0"/>
                <a:sym typeface="Symbol" pitchFamily="18" charset="2"/>
              </a:rPr>
              <a:t>target</a:t>
            </a:r>
            <a:r>
              <a:rPr lang="en-US" sz="1600" b="0">
                <a:latin typeface="Calibri" pitchFamily="34" charset="0"/>
                <a:sym typeface="Symbol" pitchFamily="18" charset="2"/>
              </a:rPr>
              <a:t>(B(E2),…) </a:t>
            </a:r>
            <a:r>
              <a:rPr lang="en-US" sz="1600" b="0" smtClean="0">
                <a:latin typeface="Calibri" pitchFamily="34" charset="0"/>
                <a:sym typeface="Symbol" pitchFamily="18" charset="2"/>
              </a:rPr>
              <a:t>          </a:t>
            </a:r>
            <a:r>
              <a:rPr lang="en-US" sz="1600" b="0" smtClean="0">
                <a:latin typeface="Calibri" pitchFamily="34" charset="0"/>
                <a:sym typeface="Symbol" pitchFamily="18" charset="2"/>
              </a:rPr>
              <a:t>known</a:t>
            </a:r>
            <a:endParaRPr lang="en-US" sz="1600" b="0">
              <a:latin typeface="Calibri" pitchFamily="34" charset="0"/>
              <a:sym typeface="Symbol" pitchFamily="18" charset="2"/>
            </a:endParaRPr>
          </a:p>
          <a:p>
            <a:endParaRPr lang="en-US" sz="1600" b="0">
              <a:latin typeface="Calibri" pitchFamily="34" charset="0"/>
              <a:sym typeface="Symbol" pitchFamily="18" charset="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ChangeArrowheads="1"/>
          </p:cNvSpPr>
          <p:nvPr/>
        </p:nvSpPr>
        <p:spPr bwMode="auto">
          <a:xfrm>
            <a:off x="762000" y="1905000"/>
            <a:ext cx="7620000" cy="298543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sz="1600" u="sng" smtClean="0">
                <a:latin typeface="Cambria" pitchFamily="18" charset="0"/>
                <a:ea typeface="Cambria" pitchFamily="18" charset="0"/>
                <a:cs typeface="Times New Roman" pitchFamily="18" charset="0"/>
                <a:sym typeface="Symbol" pitchFamily="18" charset="2"/>
              </a:rPr>
              <a:t>Steering Committee</a:t>
            </a:r>
            <a:r>
              <a:rPr lang="en-US" sz="1600" smtClean="0">
                <a:latin typeface="Cambria" pitchFamily="18" charset="0"/>
                <a:ea typeface="Cambria" pitchFamily="18" charset="0"/>
                <a:cs typeface="Times New Roman" pitchFamily="18" charset="0"/>
                <a:sym typeface="Symbol" pitchFamily="18" charset="2"/>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sz="1600" b="0" smtClean="0">
                <a:latin typeface="Cambria" pitchFamily="18" charset="0"/>
                <a:ea typeface="Cambria" pitchFamily="18" charset="0"/>
                <a:cs typeface="Times New Roman" pitchFamily="18" charset="0"/>
                <a:sym typeface="Symbol" pitchFamily="18" charset="2"/>
              </a:rPr>
              <a:t>P. Van Duppen (KU Leuven, Belgium. chair), G. Lo Bianco (U Camerino, Italy), M. Gorska (GSI, Germany), P. Reiter (U. Koln, Germany), R. Krucken (TU Munich, Germany), D. Jenkins (U. York, UK), Y. Blumenfeld (CERN)</a:t>
            </a:r>
          </a:p>
          <a:p>
            <a:pPr marL="0" marR="0" lvl="0" indent="0" algn="l" defTabSz="914400" rtl="0" eaLnBrk="0" fontAlgn="base" latinLnBrk="0" hangingPunct="0">
              <a:lnSpc>
                <a:spcPct val="100000"/>
              </a:lnSpc>
              <a:spcBef>
                <a:spcPct val="0"/>
              </a:spcBef>
              <a:spcAft>
                <a:spcPct val="0"/>
              </a:spcAft>
              <a:buClrTx/>
              <a:buSzTx/>
              <a:buFontTx/>
              <a:buNone/>
              <a:tabLst/>
            </a:pPr>
            <a:endParaRPr lang="en-US" sz="1600" b="0" smtClean="0">
              <a:latin typeface="Cambria" pitchFamily="18" charset="0"/>
              <a:ea typeface="Cambria"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1600" u="sng" smtClean="0">
                <a:latin typeface="Cambria" pitchFamily="18" charset="0"/>
                <a:ea typeface="Cambria" pitchFamily="18" charset="0"/>
                <a:cs typeface="Times New Roman" pitchFamily="18" charset="0"/>
                <a:sym typeface="Symbol" pitchFamily="18" charset="2"/>
              </a:rPr>
              <a:t>22 universities/institutes and ≈ 100 physicists involved in experiments @ CERN</a:t>
            </a:r>
          </a:p>
          <a:p>
            <a:pPr marL="0" marR="0" lvl="0" indent="0" algn="l" defTabSz="914400" rtl="0" eaLnBrk="0" fontAlgn="base" latinLnBrk="0" hangingPunct="0">
              <a:lnSpc>
                <a:spcPct val="100000"/>
              </a:lnSpc>
              <a:spcBef>
                <a:spcPct val="0"/>
              </a:spcBef>
              <a:spcAft>
                <a:spcPct val="0"/>
              </a:spcAft>
              <a:buClrTx/>
              <a:buSzTx/>
              <a:buFontTx/>
              <a:buNone/>
              <a:tabLst/>
            </a:pPr>
            <a:endParaRPr lang="en-US" sz="1600" u="sng" smtClean="0">
              <a:latin typeface="Cambria" pitchFamily="18" charset="0"/>
              <a:ea typeface="Cambria"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1600" smtClean="0">
                <a:latin typeface="Cambria" pitchFamily="18" charset="0"/>
                <a:ea typeface="Cambria" pitchFamily="18" charset="0"/>
                <a:cs typeface="Times New Roman" pitchFamily="18" charset="0"/>
                <a:sym typeface="Symbol" pitchFamily="18" charset="2"/>
              </a:rPr>
              <a:t>+ campaigns with MINIBALL detectors @ GSI, LLN, Koln, ... </a:t>
            </a:r>
          </a:p>
          <a:p>
            <a:pPr marL="0" marR="0" lvl="0" indent="0" algn="l" defTabSz="914400" rtl="0" eaLnBrk="0" fontAlgn="base" latinLnBrk="0" hangingPunct="0">
              <a:lnSpc>
                <a:spcPct val="100000"/>
              </a:lnSpc>
              <a:spcBef>
                <a:spcPct val="0"/>
              </a:spcBef>
              <a:spcAft>
                <a:spcPct val="0"/>
              </a:spcAft>
              <a:buClrTx/>
              <a:buSzTx/>
              <a:buFontTx/>
              <a:buNone/>
              <a:tabLst/>
            </a:pPr>
            <a:r>
              <a:rPr lang="en-US" sz="1400" smtClean="0">
                <a:latin typeface="Cambria" pitchFamily="18" charset="0"/>
                <a:ea typeface="Cambria" pitchFamily="18" charset="0"/>
                <a:cs typeface="Times New Roman" pitchFamily="18" charset="0"/>
                <a:sym typeface="Symbol" pitchFamily="18" charset="2"/>
              </a:rPr>
              <a:t>(during winter shutdown @ CERN)</a:t>
            </a:r>
          </a:p>
          <a:p>
            <a:pPr marL="0" marR="0" lvl="0" indent="0" algn="l" defTabSz="914400" rtl="0" eaLnBrk="0" fontAlgn="base" latinLnBrk="0" hangingPunct="0">
              <a:lnSpc>
                <a:spcPct val="100000"/>
              </a:lnSpc>
              <a:spcBef>
                <a:spcPct val="0"/>
              </a:spcBef>
              <a:spcAft>
                <a:spcPct val="0"/>
              </a:spcAft>
              <a:buClrTx/>
              <a:buSzTx/>
              <a:buFontTx/>
              <a:buNone/>
              <a:tabLst/>
            </a:pPr>
            <a:endParaRPr lang="en-US" sz="1200" b="0" smtClean="0">
              <a:latin typeface="Cambria" pitchFamily="18" charset="0"/>
              <a:ea typeface="Cambria"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1" i="0"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1600" smtClean="0">
                <a:latin typeface="Cambria" pitchFamily="18" charset="0"/>
                <a:ea typeface="Cambria" pitchFamily="18" charset="0"/>
                <a:cs typeface="Times New Roman" pitchFamily="18" charset="0"/>
                <a:sym typeface="Symbol" pitchFamily="18" charset="2"/>
              </a:rPr>
              <a:t>	</a:t>
            </a:r>
            <a:endParaRPr kumimoji="0" lang="en-US" sz="1100" b="1" i="0"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endParaRPr>
          </a:p>
        </p:txBody>
      </p:sp>
      <p:sp>
        <p:nvSpPr>
          <p:cNvPr id="3" name="Rectangle 2"/>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mtClean="0">
                <a:solidFill>
                  <a:schemeClr val="tx2"/>
                </a:solidFill>
              </a:rPr>
              <a:t>The MINIBALL collaboration</a:t>
            </a:r>
            <a:endParaRPr lang="en-US" sz="2000" dirty="0">
              <a:solidFill>
                <a:schemeClr val="tx2"/>
              </a:solidFill>
            </a:endParaRPr>
          </a:p>
        </p:txBody>
      </p:sp>
      <p:sp>
        <p:nvSpPr>
          <p:cNvPr id="4" name="Rectangle 3"/>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5" name="Picture 187" descr="miniball"/>
          <p:cNvPicPr>
            <a:picLocks noChangeAspect="1" noChangeArrowheads="1"/>
          </p:cNvPicPr>
          <p:nvPr/>
        </p:nvPicPr>
        <p:blipFill>
          <a:blip r:embed="rId2"/>
          <a:srcRect/>
          <a:stretch>
            <a:fillRect/>
          </a:stretch>
        </p:blipFill>
        <p:spPr bwMode="auto">
          <a:xfrm>
            <a:off x="0" y="0"/>
            <a:ext cx="725488" cy="838200"/>
          </a:xfrm>
          <a:prstGeom prst="rect">
            <a:avLst/>
          </a:prstGeom>
          <a:noFill/>
          <a:ln w="9525">
            <a:noFill/>
            <a:miter lim="800000"/>
            <a:headEnd/>
            <a:tailEnd/>
          </a:ln>
        </p:spPr>
      </p:pic>
      <p:pic>
        <p:nvPicPr>
          <p:cNvPr id="6" name="Picture 191" descr="REX-ISOLDE"/>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ChangeArrowheads="1"/>
          </p:cNvSpPr>
          <p:nvPr/>
        </p:nvSpPr>
        <p:spPr bwMode="auto">
          <a:xfrm>
            <a:off x="533400" y="794802"/>
            <a:ext cx="8229600" cy="60631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rPr>
              <a:t>[</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rPr>
              <a:t>1] First use of post-accelerated isomeric beams for Coulomb excitation studies of odd-odd nuclei around N=40</a:t>
            </a:r>
            <a:endParaRPr kumimoji="0" lang="en-US" sz="900" b="0" i="0" u="none" strike="noStrike" cap="none" normalizeH="0" baseline="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mj-lt"/>
                <a:ea typeface="Cambria" pitchFamily="18" charset="0"/>
                <a:cs typeface="Times New Roman" pitchFamily="18" charset="0"/>
              </a:rPr>
              <a:t>G. Georgiev </a:t>
            </a:r>
            <a:r>
              <a:rPr kumimoji="0" lang="en-US" sz="1100" b="0" i="1" u="none" strike="noStrike" cap="none" normalizeH="0" baseline="0" smtClean="0">
                <a:ln>
                  <a:noFill/>
                </a:ln>
                <a:solidFill>
                  <a:schemeClr val="tx1"/>
                </a:solidFill>
                <a:effectLst/>
                <a:latin typeface="+mj-lt"/>
                <a:ea typeface="Cambria" pitchFamily="18" charset="0"/>
                <a:cs typeface="Times New Roman" pitchFamily="18" charset="0"/>
              </a:rPr>
              <a:t>et al.</a:t>
            </a:r>
            <a:r>
              <a:rPr kumimoji="0" lang="en-US" sz="1100" b="0" i="0" u="none" strike="noStrike" cap="none" normalizeH="0" baseline="0" smtClean="0">
                <a:ln>
                  <a:noFill/>
                </a:ln>
                <a:solidFill>
                  <a:schemeClr val="tx1"/>
                </a:solidFill>
                <a:effectLst/>
                <a:latin typeface="+mj-lt"/>
                <a:ea typeface="Cambria" pitchFamily="18" charset="0"/>
                <a:cs typeface="Times New Roman" pitchFamily="18" charset="0"/>
              </a:rPr>
              <a:t>, International Journal of Modern Physics E 15, 1505 (2006)</a:t>
            </a:r>
            <a:endParaRPr kumimoji="0" lang="en-US" sz="900" b="0" i="0" u="none" strike="noStrike" cap="none" normalizeH="0" baseline="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rPr>
              <a:t>[2] Coulomb Excitation of </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rPr>
              <a:t>88</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rPr>
              <a:t>Kr and </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rPr>
              <a:t>92</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rPr>
              <a:t>Kr in inverse kinematics</a:t>
            </a:r>
            <a:endParaRPr kumimoji="0" lang="en-US" sz="900" b="0" i="0" u="none" strike="noStrike" cap="none" normalizeH="0" baseline="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mj-lt"/>
                <a:ea typeface="Cambria" pitchFamily="18" charset="0"/>
                <a:cs typeface="Times New Roman" pitchFamily="18" charset="0"/>
              </a:rPr>
              <a:t>D. Mucher </a:t>
            </a:r>
            <a:r>
              <a:rPr kumimoji="0" lang="en-US" sz="1100" b="0" i="1" u="none" strike="noStrike" cap="none" normalizeH="0" baseline="0" smtClean="0">
                <a:ln>
                  <a:noFill/>
                </a:ln>
                <a:solidFill>
                  <a:schemeClr val="tx1"/>
                </a:solidFill>
                <a:effectLst/>
                <a:latin typeface="+mj-lt"/>
                <a:ea typeface="Cambria" pitchFamily="18" charset="0"/>
                <a:cs typeface="Times New Roman" pitchFamily="18" charset="0"/>
              </a:rPr>
              <a:t>et al.</a:t>
            </a:r>
            <a:r>
              <a:rPr kumimoji="0" lang="en-US" sz="1100" b="0" i="0" u="none" strike="noStrike" cap="none" normalizeH="0" baseline="0" smtClean="0">
                <a:ln>
                  <a:noFill/>
                </a:ln>
                <a:solidFill>
                  <a:schemeClr val="tx1"/>
                </a:solidFill>
                <a:effectLst/>
                <a:latin typeface="+mj-lt"/>
                <a:ea typeface="Cambria" pitchFamily="18" charset="0"/>
                <a:cs typeface="Times New Roman" pitchFamily="18" charset="0"/>
              </a:rPr>
              <a:t>, Progress in Particle and Nuclear Physics 59, 361-363 (2007)</a:t>
            </a:r>
            <a:endParaRPr kumimoji="0" lang="en-US" sz="900" b="0" i="0" u="none" strike="noStrike" cap="none" normalizeH="0" baseline="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rPr>
              <a:t>[3] Measurement of the Sign of the Spectroscopic Quadrupole Moment for the 2</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rPr>
              <a:t>+</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rPr>
              <a:t>1</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rPr>
              <a:t> State in </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rPr>
              <a:t>70</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rPr>
              <a:t>Se : No Evidence for Oblate Shape</a:t>
            </a:r>
            <a:endParaRPr kumimoji="0" lang="en-US" sz="900" b="0" i="0" u="none" strike="noStrike" cap="none" normalizeH="0" baseline="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mj-lt"/>
                <a:ea typeface="Cambria" pitchFamily="18" charset="0"/>
                <a:cs typeface="Times New Roman" pitchFamily="18" charset="0"/>
              </a:rPr>
              <a:t>A. Hurst </a:t>
            </a:r>
            <a:r>
              <a:rPr kumimoji="0" lang="en-US" sz="1100" b="0" i="1" u="none" strike="noStrike" cap="none" normalizeH="0" baseline="0" smtClean="0">
                <a:ln>
                  <a:noFill/>
                </a:ln>
                <a:solidFill>
                  <a:schemeClr val="tx1"/>
                </a:solidFill>
                <a:effectLst/>
                <a:latin typeface="+mj-lt"/>
                <a:ea typeface="Cambria" pitchFamily="18" charset="0"/>
                <a:cs typeface="Times New Roman" pitchFamily="18" charset="0"/>
              </a:rPr>
              <a:t>et al.</a:t>
            </a:r>
            <a:r>
              <a:rPr kumimoji="0" lang="en-US" sz="1100" b="0" i="0" u="none" strike="noStrike" cap="none" normalizeH="0" baseline="0" smtClean="0">
                <a:ln>
                  <a:noFill/>
                </a:ln>
                <a:solidFill>
                  <a:schemeClr val="tx1"/>
                </a:solidFill>
                <a:effectLst/>
                <a:latin typeface="+mj-lt"/>
                <a:ea typeface="Cambria" pitchFamily="18" charset="0"/>
                <a:cs typeface="Times New Roman" pitchFamily="18" charset="0"/>
              </a:rPr>
              <a:t>, Physical Review Letters 98, 072501 (2007)</a:t>
            </a:r>
            <a:endParaRPr kumimoji="0" lang="en-US" sz="900" b="0" i="0" u="none" strike="noStrike" cap="none" normalizeH="0" baseline="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rPr>
              <a:t>[4] Coulomb excitation of the odd-odd nuclei </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rPr>
              <a:t>68,70</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rPr>
              <a:t>Cu; first use of post-accelerated isomeric beams</a:t>
            </a:r>
            <a:endParaRPr kumimoji="0" lang="en-US" sz="900" b="0" i="0" u="none" strike="noStrike" cap="none" normalizeH="0" baseline="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mj-lt"/>
                <a:ea typeface="Cambria" pitchFamily="18" charset="0"/>
                <a:cs typeface="Times New Roman" pitchFamily="18" charset="0"/>
              </a:rPr>
              <a:t>I. Stefanescu </a:t>
            </a:r>
            <a:r>
              <a:rPr kumimoji="0" lang="en-US" sz="1100" b="0" i="1" u="none" strike="noStrike" cap="none" normalizeH="0" baseline="0" smtClean="0">
                <a:ln>
                  <a:noFill/>
                </a:ln>
                <a:solidFill>
                  <a:schemeClr val="tx1"/>
                </a:solidFill>
                <a:effectLst/>
                <a:latin typeface="+mj-lt"/>
                <a:ea typeface="Cambria" pitchFamily="18" charset="0"/>
                <a:cs typeface="Times New Roman" pitchFamily="18" charset="0"/>
              </a:rPr>
              <a:t>et al.</a:t>
            </a:r>
            <a:r>
              <a:rPr kumimoji="0" lang="en-US" sz="1100" b="0" i="0" u="none" strike="noStrike" cap="none" normalizeH="0" baseline="0" smtClean="0">
                <a:ln>
                  <a:noFill/>
                </a:ln>
                <a:solidFill>
                  <a:schemeClr val="tx1"/>
                </a:solidFill>
                <a:effectLst/>
                <a:latin typeface="+mj-lt"/>
                <a:ea typeface="Cambria" pitchFamily="18" charset="0"/>
                <a:cs typeface="Times New Roman" pitchFamily="18" charset="0"/>
              </a:rPr>
              <a:t>, Physical Review Letters 98, 122701 (2007)</a:t>
            </a:r>
            <a:endParaRPr kumimoji="0" lang="en-US" sz="900" b="0" i="0" u="none" strike="noStrike" cap="none" normalizeH="0" baseline="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rPr>
              <a:t>[5] Sub-Barrier Coulomb Excitation of </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rPr>
              <a:t>110</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rPr>
              <a:t>Sn and its Implications for the </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rPr>
              <a:t>100</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rPr>
              <a:t>Sn Shell Closure</a:t>
            </a:r>
            <a:endParaRPr kumimoji="0" lang="en-US" sz="900" b="0" i="0" u="none" strike="noStrike" cap="none" normalizeH="0" baseline="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mj-lt"/>
                <a:ea typeface="Cambria" pitchFamily="18" charset="0"/>
                <a:cs typeface="Times New Roman" pitchFamily="18" charset="0"/>
              </a:rPr>
              <a:t>J. Cederkall </a:t>
            </a:r>
            <a:r>
              <a:rPr kumimoji="0" lang="en-US" sz="1100" b="0" i="1" u="none" strike="noStrike" cap="none" normalizeH="0" baseline="0" smtClean="0">
                <a:ln>
                  <a:noFill/>
                </a:ln>
                <a:solidFill>
                  <a:schemeClr val="tx1"/>
                </a:solidFill>
                <a:effectLst/>
                <a:latin typeface="+mj-lt"/>
                <a:ea typeface="Cambria" pitchFamily="18" charset="0"/>
                <a:cs typeface="Times New Roman" pitchFamily="18" charset="0"/>
              </a:rPr>
              <a:t>et al.</a:t>
            </a:r>
            <a:r>
              <a:rPr kumimoji="0" lang="en-US" sz="1100" b="0" i="0" u="none" strike="noStrike" cap="none" normalizeH="0" baseline="0" smtClean="0">
                <a:ln>
                  <a:noFill/>
                </a:ln>
                <a:solidFill>
                  <a:schemeClr val="tx1"/>
                </a:solidFill>
                <a:effectLst/>
                <a:latin typeface="+mj-lt"/>
                <a:ea typeface="Cambria" pitchFamily="18" charset="0"/>
                <a:cs typeface="Times New Roman" pitchFamily="18" charset="0"/>
              </a:rPr>
              <a:t>, Physical Review Letters 98, 172501 (2007)</a:t>
            </a:r>
            <a:endParaRPr kumimoji="0" lang="en-US" sz="900" b="0" i="0" u="none" strike="noStrike" cap="none" normalizeH="0" baseline="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rPr>
              <a:t>[6] Coulomb Excitation of Neutron Rich Zn isotopes : First Observation of the 2</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rPr>
              <a:t>+</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rPr>
              <a:t>1</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rPr>
              <a:t> State in </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rPr>
              <a:t>80</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rPr>
              <a:t>Zn </a:t>
            </a:r>
            <a:endParaRPr kumimoji="0" lang="en-US" sz="900" b="0" i="0" u="none" strike="noStrike" cap="none" normalizeH="0" baseline="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mj-lt"/>
                <a:ea typeface="Cambria" pitchFamily="18" charset="0"/>
                <a:cs typeface="Times New Roman" pitchFamily="18" charset="0"/>
              </a:rPr>
              <a:t>J. Van de Walle</a:t>
            </a:r>
            <a:r>
              <a:rPr kumimoji="0" lang="en-US" sz="1100" b="0" i="1" u="none" strike="noStrike" cap="none" normalizeH="0" baseline="0" smtClean="0">
                <a:ln>
                  <a:noFill/>
                </a:ln>
                <a:solidFill>
                  <a:schemeClr val="tx1"/>
                </a:solidFill>
                <a:effectLst/>
                <a:latin typeface="+mj-lt"/>
                <a:ea typeface="Cambria" pitchFamily="18" charset="0"/>
                <a:cs typeface="Times New Roman" pitchFamily="18" charset="0"/>
              </a:rPr>
              <a:t> et al</a:t>
            </a:r>
            <a:r>
              <a:rPr kumimoji="0" lang="en-US" sz="1100" b="0" i="0" u="none" strike="noStrike" cap="none" normalizeH="0" baseline="0" smtClean="0">
                <a:ln>
                  <a:noFill/>
                </a:ln>
                <a:solidFill>
                  <a:schemeClr val="tx1"/>
                </a:solidFill>
                <a:effectLst/>
                <a:latin typeface="+mj-lt"/>
                <a:ea typeface="Cambria" pitchFamily="18" charset="0"/>
                <a:cs typeface="Times New Roman" pitchFamily="18" charset="0"/>
              </a:rPr>
              <a:t>., Physical Review Letters 99, 142501 (2007)</a:t>
            </a:r>
            <a:endParaRPr kumimoji="0" lang="en-US" sz="900" b="0" i="0" u="none" strike="noStrike" cap="none" normalizeH="0" baseline="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rPr>
              <a:t>[7] Coulomb excitation of neutron-rich </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rPr>
              <a:t>138,140,142</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rPr>
              <a:t>Xe at REX-ISOLDE</a:t>
            </a:r>
            <a:endParaRPr kumimoji="0" lang="en-US" sz="900" b="0" i="0" u="none" strike="noStrike" cap="none" normalizeH="0" baseline="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mj-lt"/>
                <a:ea typeface="Cambria" pitchFamily="18" charset="0"/>
                <a:cs typeface="Times New Roman" pitchFamily="18" charset="0"/>
              </a:rPr>
              <a:t>T. Kröll </a:t>
            </a:r>
            <a:r>
              <a:rPr kumimoji="0" lang="en-US" sz="1100" b="0" i="1" u="none" strike="noStrike" cap="none" normalizeH="0" baseline="0" smtClean="0">
                <a:ln>
                  <a:noFill/>
                </a:ln>
                <a:solidFill>
                  <a:schemeClr val="tx1"/>
                </a:solidFill>
                <a:effectLst/>
                <a:latin typeface="+mj-lt"/>
                <a:ea typeface="Cambria" pitchFamily="18" charset="0"/>
                <a:cs typeface="Times New Roman" pitchFamily="18" charset="0"/>
              </a:rPr>
              <a:t>et al.</a:t>
            </a:r>
            <a:r>
              <a:rPr kumimoji="0" lang="en-US" sz="1100" b="0" i="0" u="none" strike="noStrike" cap="none" normalizeH="0" baseline="0" smtClean="0">
                <a:ln>
                  <a:noFill/>
                </a:ln>
                <a:solidFill>
                  <a:schemeClr val="tx1"/>
                </a:solidFill>
                <a:effectLst/>
                <a:latin typeface="+mj-lt"/>
                <a:ea typeface="Cambria" pitchFamily="18" charset="0"/>
                <a:cs typeface="Times New Roman" pitchFamily="18" charset="0"/>
              </a:rPr>
              <a:t>, European Physical Journal Special Topics 150, 127-129 (2007)</a:t>
            </a:r>
            <a:endParaRPr kumimoji="0" lang="en-US" sz="900" b="0" i="0" u="none" strike="noStrike" cap="none" normalizeH="0" baseline="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rPr>
              <a:t>[8] Interplay between single-particle and collective effects in the odd-A Cu isotopes beyond N=40</a:t>
            </a:r>
            <a:endParaRPr kumimoji="0" lang="en-US" sz="900" b="0" i="0" u="none" strike="noStrike" cap="none" normalizeH="0" baseline="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mj-lt"/>
                <a:ea typeface="Cambria" pitchFamily="18" charset="0"/>
                <a:cs typeface="Times New Roman" pitchFamily="18" charset="0"/>
              </a:rPr>
              <a:t>I. Stefanescu </a:t>
            </a:r>
            <a:r>
              <a:rPr kumimoji="0" lang="en-US" sz="1100" b="0" i="1" u="none" strike="noStrike" cap="none" normalizeH="0" baseline="0" smtClean="0">
                <a:ln>
                  <a:noFill/>
                </a:ln>
                <a:solidFill>
                  <a:schemeClr val="tx1"/>
                </a:solidFill>
                <a:effectLst/>
                <a:latin typeface="+mj-lt"/>
                <a:ea typeface="Cambria" pitchFamily="18" charset="0"/>
                <a:cs typeface="Times New Roman" pitchFamily="18" charset="0"/>
              </a:rPr>
              <a:t>et al.</a:t>
            </a:r>
            <a:r>
              <a:rPr kumimoji="0" lang="en-US" sz="1100" b="0" i="0" u="none" strike="noStrike" cap="none" normalizeH="0" baseline="0" smtClean="0">
                <a:ln>
                  <a:noFill/>
                </a:ln>
                <a:solidFill>
                  <a:schemeClr val="tx1"/>
                </a:solidFill>
                <a:effectLst/>
                <a:latin typeface="+mj-lt"/>
                <a:ea typeface="Cambria" pitchFamily="18" charset="0"/>
                <a:cs typeface="Times New Roman" pitchFamily="18" charset="0"/>
              </a:rPr>
              <a:t>, Physical Review Letters 100, 112502 (2008)</a:t>
            </a:r>
            <a:endParaRPr kumimoji="0" lang="en-US" sz="900" b="0" i="0" u="none" strike="noStrike" cap="none" normalizeH="0" baseline="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rPr>
              <a:t>[9] 0</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rPr>
              <a:t>+</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rPr>
              <a:t>gs</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rPr>
              <a:t>2</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sym typeface="Symbol" pitchFamily="18" charset="2"/>
              </a:rPr>
              <a:t>+</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sym typeface="Symbol" pitchFamily="18" charset="2"/>
              </a:rPr>
              <a:t>1</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 transition strengths in </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sym typeface="Symbol" pitchFamily="18" charset="2"/>
              </a:rPr>
              <a:t>106</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Sn and </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sym typeface="Symbol" pitchFamily="18" charset="2"/>
              </a:rPr>
              <a:t>108</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Sn</a:t>
            </a:r>
            <a:endParaRPr kumimoji="0" lang="en-US" sz="900" b="0" i="0" u="none" strike="noStrike" cap="none" normalizeH="0" baseline="0" smtClean="0">
              <a:ln>
                <a:noFill/>
              </a:ln>
              <a:solidFill>
                <a:schemeClr val="tx1"/>
              </a:solidFill>
              <a:effectLst/>
              <a:latin typeface="+mj-lt"/>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A. Ekström </a:t>
            </a:r>
            <a:r>
              <a:rPr kumimoji="0" lang="en-US" sz="1100" b="1" i="1"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et al.</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 Physical Review Letters 101, 012502 (2008)</a:t>
            </a:r>
            <a:endParaRPr kumimoji="0" lang="en-US" sz="900" b="1" i="0" u="none" strike="noStrike" cap="none" normalizeH="0" baseline="0" smtClean="0">
              <a:ln>
                <a:noFill/>
              </a:ln>
              <a:solidFill>
                <a:schemeClr val="tx1"/>
              </a:solidFill>
              <a:effectLst/>
              <a:latin typeface="+mj-lt"/>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[10] Coulomb excitation of </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sym typeface="Symbol" pitchFamily="18" charset="2"/>
              </a:rPr>
              <a:t>68</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Ni</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sym typeface="Symbol" pitchFamily="18" charset="2"/>
              </a:rPr>
              <a:t>40</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 at “safe” energies</a:t>
            </a:r>
            <a:endParaRPr kumimoji="0" lang="en-US" sz="900" b="0" i="0" u="none" strike="noStrike" cap="none" normalizeH="0" baseline="0" smtClean="0">
              <a:ln>
                <a:noFill/>
              </a:ln>
              <a:solidFill>
                <a:schemeClr val="tx1"/>
              </a:solidFill>
              <a:effectLst/>
              <a:latin typeface="+mj-lt"/>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N. Bree </a:t>
            </a:r>
            <a:r>
              <a:rPr kumimoji="0" lang="en-US" sz="1100" b="1" i="1"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et al.</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 Physical Review C 78, 047301 (2008)</a:t>
            </a:r>
            <a:endParaRPr kumimoji="0" lang="en-US" sz="900" b="1" i="0" u="none" strike="noStrike" cap="none" normalizeH="0" baseline="0" smtClean="0">
              <a:ln>
                <a:noFill/>
              </a:ln>
              <a:solidFill>
                <a:schemeClr val="tx1"/>
              </a:solidFill>
              <a:effectLst/>
              <a:latin typeface="+mj-lt"/>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[11] Low Energy Coulomb Excitation of Neutron Rich Zinc isotopes </a:t>
            </a:r>
            <a:endParaRPr kumimoji="0" lang="en-US" sz="900" b="0" i="0" u="none" strike="noStrike" cap="none" normalizeH="0" baseline="0" smtClean="0">
              <a:ln>
                <a:noFill/>
              </a:ln>
              <a:solidFill>
                <a:schemeClr val="tx1"/>
              </a:solidFill>
              <a:effectLst/>
              <a:latin typeface="+mj-lt"/>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J. Van de Walle </a:t>
            </a:r>
            <a:r>
              <a:rPr kumimoji="0" lang="en-US" sz="1100" b="1" i="1"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et al.</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 Physical Review C 79, 014309 (2009)</a:t>
            </a:r>
            <a:endParaRPr kumimoji="0" lang="en-US" sz="900" b="1" i="0" u="none" strike="noStrike" cap="none" normalizeH="0" baseline="0" smtClean="0">
              <a:ln>
                <a:noFill/>
              </a:ln>
              <a:solidFill>
                <a:schemeClr val="tx1"/>
              </a:solidFill>
              <a:effectLst/>
              <a:latin typeface="+mj-lt"/>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[12] In-Trap Decay of </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sym typeface="Symbol" pitchFamily="18" charset="2"/>
              </a:rPr>
              <a:t>61</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Mn and Coulomb Excitation of </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sym typeface="Symbol" pitchFamily="18" charset="2"/>
              </a:rPr>
              <a:t>61</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Mn/</a:t>
            </a:r>
            <a:r>
              <a:rPr kumimoji="0" lang="en-US" sz="1100" b="1" i="0" u="none" strike="noStrike" cap="none" normalizeH="0" baseline="30000" smtClean="0">
                <a:ln>
                  <a:noFill/>
                </a:ln>
                <a:solidFill>
                  <a:schemeClr val="tx1"/>
                </a:solidFill>
                <a:effectLst/>
                <a:latin typeface="+mj-lt"/>
                <a:ea typeface="Cambria" pitchFamily="18" charset="0"/>
                <a:cs typeface="Times New Roman" pitchFamily="18" charset="0"/>
                <a:sym typeface="Symbol" pitchFamily="18" charset="2"/>
              </a:rPr>
              <a:t>61</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Fe</a:t>
            </a:r>
            <a:endParaRPr kumimoji="0" lang="en-US" sz="900" b="0" i="0" u="none" strike="noStrike" cap="none" normalizeH="0" baseline="0" smtClean="0">
              <a:ln>
                <a:noFill/>
              </a:ln>
              <a:solidFill>
                <a:schemeClr val="tx1"/>
              </a:solidFill>
              <a:effectLst/>
              <a:latin typeface="+mj-lt"/>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J. Van de Walle </a:t>
            </a:r>
            <a:r>
              <a:rPr kumimoji="0" lang="en-US" sz="1100" b="1" i="1"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et al.</a:t>
            </a:r>
            <a:r>
              <a:rPr kumimoji="0" lang="en-US" sz="1100" b="1" i="0"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 accepted for publication in Eur. Phys. J. A (2009)</a:t>
            </a:r>
            <a:endParaRPr kumimoji="0" lang="en-US" sz="900" b="1" i="0" u="none" strike="noStrike" cap="none" normalizeH="0" baseline="0" smtClean="0">
              <a:ln>
                <a:noFill/>
              </a:ln>
              <a:solidFill>
                <a:schemeClr val="tx1"/>
              </a:solidFill>
              <a:effectLst/>
              <a:latin typeface="+mj-lt"/>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i="0"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rPr>
              <a:t>[13] M. Scheidlitz et al, to be published</a:t>
            </a:r>
          </a:p>
          <a:p>
            <a:pPr marL="0" marR="0" lvl="0" indent="0" algn="l" defTabSz="914400" rtl="0" eaLnBrk="0" fontAlgn="base" latinLnBrk="0" hangingPunct="0">
              <a:lnSpc>
                <a:spcPct val="100000"/>
              </a:lnSpc>
              <a:spcBef>
                <a:spcPct val="0"/>
              </a:spcBef>
              <a:spcAft>
                <a:spcPct val="0"/>
              </a:spcAft>
              <a:buClrTx/>
              <a:buSzTx/>
              <a:buFontTx/>
              <a:buNone/>
              <a:tabLst/>
            </a:pPr>
            <a:r>
              <a:rPr lang="en-US" sz="1100" smtClean="0">
                <a:latin typeface="+mj-lt"/>
                <a:cs typeface="Times New Roman" pitchFamily="18" charset="0"/>
                <a:sym typeface="Symbol" pitchFamily="18" charset="2"/>
              </a:rPr>
              <a:t>[14] Electric quadrupole moments of the 2</a:t>
            </a:r>
            <a:r>
              <a:rPr lang="en-US" sz="1100" baseline="30000" smtClean="0">
                <a:latin typeface="+mj-lt"/>
                <a:cs typeface="Times New Roman" pitchFamily="18" charset="0"/>
                <a:sym typeface="Symbol" pitchFamily="18" charset="2"/>
              </a:rPr>
              <a:t>+</a:t>
            </a:r>
            <a:r>
              <a:rPr lang="en-US" sz="1100" baseline="-25000" smtClean="0">
                <a:latin typeface="+mj-lt"/>
                <a:cs typeface="Times New Roman" pitchFamily="18" charset="0"/>
                <a:sym typeface="Symbol" pitchFamily="18" charset="2"/>
              </a:rPr>
              <a:t>1</a:t>
            </a:r>
            <a:r>
              <a:rPr lang="en-US" sz="1100" smtClean="0">
                <a:latin typeface="+mj-lt"/>
                <a:cs typeface="Times New Roman" pitchFamily="18" charset="0"/>
                <a:sym typeface="Symbol" pitchFamily="18" charset="2"/>
              </a:rPr>
              <a:t> states in 100,102,104Cd</a:t>
            </a:r>
          </a:p>
          <a:p>
            <a:pPr marL="0" marR="0" lvl="0" indent="0" algn="l" defTabSz="914400" rtl="0" eaLnBrk="0" fontAlgn="base" latinLnBrk="0" hangingPunct="0">
              <a:lnSpc>
                <a:spcPct val="100000"/>
              </a:lnSpc>
              <a:spcBef>
                <a:spcPct val="0"/>
              </a:spcBef>
              <a:spcAft>
                <a:spcPct val="0"/>
              </a:spcAft>
              <a:buClrTx/>
              <a:buSzTx/>
              <a:buFontTx/>
              <a:buNone/>
              <a:tabLst/>
            </a:pPr>
            <a:r>
              <a:rPr lang="en-US" sz="1100" smtClean="0">
                <a:latin typeface="+mj-lt"/>
                <a:cs typeface="Times New Roman" pitchFamily="18" charset="0"/>
                <a:sym typeface="Symbol" pitchFamily="18" charset="2"/>
              </a:rPr>
              <a:t>A. Ekstrom </a:t>
            </a:r>
            <a:r>
              <a:rPr lang="en-US" sz="1100" i="1" smtClean="0">
                <a:latin typeface="+mj-lt"/>
                <a:cs typeface="Times New Roman" pitchFamily="18" charset="0"/>
                <a:sym typeface="Symbol" pitchFamily="18" charset="2"/>
              </a:rPr>
              <a:t>et al.</a:t>
            </a:r>
            <a:r>
              <a:rPr lang="en-US" sz="1100" smtClean="0">
                <a:latin typeface="+mj-lt"/>
                <a:cs typeface="Times New Roman" pitchFamily="18" charset="0"/>
                <a:sym typeface="Symbol" pitchFamily="18" charset="2"/>
              </a:rPr>
              <a:t>, to be submitted</a:t>
            </a:r>
          </a:p>
          <a:p>
            <a:pPr marL="0" marR="0" lvl="0" indent="0" algn="l" defTabSz="914400" rtl="0" eaLnBrk="0" fontAlgn="base" latinLnBrk="0" hangingPunct="0">
              <a:lnSpc>
                <a:spcPct val="100000"/>
              </a:lnSpc>
              <a:spcBef>
                <a:spcPct val="0"/>
              </a:spcBef>
              <a:spcAft>
                <a:spcPct val="0"/>
              </a:spcAft>
              <a:buClrTx/>
              <a:buSzTx/>
              <a:buFontTx/>
              <a:buNone/>
              <a:tabLst/>
            </a:pPr>
            <a:endParaRPr lang="en-US" sz="1100" smtClean="0">
              <a:latin typeface="Cambria"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1600" smtClean="0">
                <a:solidFill>
                  <a:srgbClr val="FF0000"/>
                </a:solidFill>
                <a:latin typeface="+mj-lt"/>
                <a:cs typeface="Times New Roman" pitchFamily="18" charset="0"/>
                <a:sym typeface="Symbol" pitchFamily="18" charset="2"/>
              </a:rPr>
              <a:t>6 Physical Review Letters</a:t>
            </a:r>
          </a:p>
          <a:p>
            <a:pPr marL="0" marR="0" lvl="0" indent="0" algn="l" defTabSz="914400" rtl="0" eaLnBrk="0" fontAlgn="base" latinLnBrk="0" hangingPunct="0">
              <a:lnSpc>
                <a:spcPct val="100000"/>
              </a:lnSpc>
              <a:spcBef>
                <a:spcPct val="0"/>
              </a:spcBef>
              <a:spcAft>
                <a:spcPct val="0"/>
              </a:spcAft>
              <a:buClrTx/>
              <a:buSzTx/>
              <a:buFontTx/>
              <a:buNone/>
              <a:tabLst/>
            </a:pPr>
            <a:r>
              <a:rPr lang="en-US" sz="1600" smtClean="0">
                <a:solidFill>
                  <a:srgbClr val="FF0000"/>
                </a:solidFill>
                <a:latin typeface="+mj-lt"/>
                <a:cs typeface="Times New Roman" pitchFamily="18" charset="0"/>
                <a:sym typeface="Symbol" pitchFamily="18" charset="2"/>
              </a:rPr>
              <a:t>2 Physical Review C</a:t>
            </a:r>
          </a:p>
          <a:p>
            <a:pPr marL="0" marR="0" lvl="0" indent="0" algn="l" defTabSz="914400" rtl="0" eaLnBrk="0" fontAlgn="base" latinLnBrk="0" hangingPunct="0">
              <a:lnSpc>
                <a:spcPct val="100000"/>
              </a:lnSpc>
              <a:spcBef>
                <a:spcPct val="0"/>
              </a:spcBef>
              <a:spcAft>
                <a:spcPct val="0"/>
              </a:spcAft>
              <a:buClrTx/>
              <a:buSzTx/>
              <a:buFontTx/>
              <a:buNone/>
              <a:tabLst/>
            </a:pPr>
            <a:r>
              <a:rPr lang="en-US" sz="1600" smtClean="0">
                <a:solidFill>
                  <a:srgbClr val="FF0000"/>
                </a:solidFill>
                <a:latin typeface="+mj-lt"/>
                <a:cs typeface="Times New Roman" pitchFamily="18" charset="0"/>
                <a:sym typeface="Symbol" pitchFamily="18" charset="2"/>
              </a:rPr>
              <a:t>4 Other refereed Journals</a:t>
            </a:r>
          </a:p>
          <a:p>
            <a:pPr marL="0" marR="0" lvl="0" indent="0" algn="l" defTabSz="914400" rtl="0" eaLnBrk="0" fontAlgn="base" latinLnBrk="0" hangingPunct="0">
              <a:lnSpc>
                <a:spcPct val="100000"/>
              </a:lnSpc>
              <a:spcBef>
                <a:spcPct val="0"/>
              </a:spcBef>
              <a:spcAft>
                <a:spcPct val="0"/>
              </a:spcAft>
              <a:buClrTx/>
              <a:buSzTx/>
              <a:buFontTx/>
              <a:buNone/>
              <a:tabLst/>
            </a:pPr>
            <a:r>
              <a:rPr lang="en-US" sz="1600" smtClean="0">
                <a:solidFill>
                  <a:srgbClr val="FF0000"/>
                </a:solidFill>
                <a:latin typeface="+mj-lt"/>
                <a:cs typeface="Times New Roman" pitchFamily="18" charset="0"/>
                <a:sym typeface="Symbol" pitchFamily="18" charset="2"/>
              </a:rPr>
              <a:t>2 Upcoming aiming at Pysical Review C</a:t>
            </a:r>
          </a:p>
          <a:p>
            <a:pPr marL="0" marR="0" lvl="0" indent="0" algn="l" defTabSz="914400" rtl="0" eaLnBrk="0" fontAlgn="base" latinLnBrk="0" hangingPunct="0">
              <a:lnSpc>
                <a:spcPct val="100000"/>
              </a:lnSpc>
              <a:spcBef>
                <a:spcPct val="0"/>
              </a:spcBef>
              <a:spcAft>
                <a:spcPct val="0"/>
              </a:spcAft>
              <a:buClrTx/>
              <a:buSzTx/>
              <a:buFontTx/>
              <a:buNone/>
              <a:tabLst/>
            </a:pPr>
            <a:r>
              <a:rPr lang="en-US" sz="1600" smtClean="0">
                <a:latin typeface="+mj-lt"/>
                <a:cs typeface="Times New Roman" pitchFamily="18" charset="0"/>
                <a:sym typeface="Symbol" pitchFamily="18" charset="2"/>
              </a:rPr>
              <a:t>Average delay between experiment and publication = 1-2 year</a:t>
            </a:r>
            <a:endParaRPr kumimoji="0" lang="en-US" sz="1050" b="1" i="0" u="none" strike="noStrike" cap="none" normalizeH="0" baseline="0" smtClean="0">
              <a:ln>
                <a:noFill/>
              </a:ln>
              <a:solidFill>
                <a:schemeClr val="tx1"/>
              </a:solidFill>
              <a:effectLst/>
              <a:latin typeface="+mj-lt"/>
              <a:ea typeface="Cambria" pitchFamily="18" charset="0"/>
              <a:cs typeface="Times New Roman" pitchFamily="18" charset="0"/>
              <a:sym typeface="Symbol" pitchFamily="18" charset="2"/>
            </a:endParaRPr>
          </a:p>
        </p:txBody>
      </p:sp>
      <p:sp>
        <p:nvSpPr>
          <p:cNvPr id="3" name="Rectangle 2"/>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r"/>
            <a:r>
              <a:rPr lang="en-US" smtClean="0">
                <a:solidFill>
                  <a:schemeClr val="tx2"/>
                </a:solidFill>
                <a:ea typeface="Cambria" pitchFamily="18" charset="0"/>
                <a:cs typeface="Times New Roman" pitchFamily="18" charset="0"/>
              </a:rPr>
              <a:t>MINIBALL Publication list 2006-2009</a:t>
            </a:r>
          </a:p>
        </p:txBody>
      </p:sp>
      <p:sp>
        <p:nvSpPr>
          <p:cNvPr id="4" name="Rectangle 3"/>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5" name="Picture 187" descr="miniball"/>
          <p:cNvPicPr>
            <a:picLocks noChangeAspect="1" noChangeArrowheads="1"/>
          </p:cNvPicPr>
          <p:nvPr/>
        </p:nvPicPr>
        <p:blipFill>
          <a:blip r:embed="rId2"/>
          <a:srcRect/>
          <a:stretch>
            <a:fillRect/>
          </a:stretch>
        </p:blipFill>
        <p:spPr bwMode="auto">
          <a:xfrm>
            <a:off x="0" y="0"/>
            <a:ext cx="725488" cy="838200"/>
          </a:xfrm>
          <a:prstGeom prst="rect">
            <a:avLst/>
          </a:prstGeom>
          <a:noFill/>
          <a:ln w="9525">
            <a:noFill/>
            <a:miter lim="800000"/>
            <a:headEnd/>
            <a:tailEnd/>
          </a:ln>
        </p:spPr>
      </p:pic>
      <p:pic>
        <p:nvPicPr>
          <p:cNvPr id="6" name="Picture 191" descr="REX-ISOLDE"/>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Arrow Connector 11"/>
          <p:cNvCxnSpPr/>
          <p:nvPr/>
        </p:nvCxnSpPr>
        <p:spPr>
          <a:xfrm>
            <a:off x="1143000" y="2590800"/>
            <a:ext cx="63246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7493000" y="2336800"/>
            <a:ext cx="685800" cy="533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334000" y="2463800"/>
            <a:ext cx="203200" cy="254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826000" y="2463800"/>
            <a:ext cx="203200" cy="254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3517900" y="2324100"/>
            <a:ext cx="533400" cy="5334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2235200" y="2463800"/>
            <a:ext cx="203200" cy="254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2895600" y="1676400"/>
            <a:ext cx="5715000" cy="190500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04800" y="1676400"/>
            <a:ext cx="2514600" cy="190500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c 24"/>
          <p:cNvSpPr/>
          <p:nvPr/>
        </p:nvSpPr>
        <p:spPr>
          <a:xfrm rot="10800000">
            <a:off x="685801" y="1676400"/>
            <a:ext cx="914400" cy="914400"/>
          </a:xfrm>
          <a:prstGeom prst="arc">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7" name="Straight Connector 26"/>
          <p:cNvCxnSpPr/>
          <p:nvPr/>
        </p:nvCxnSpPr>
        <p:spPr>
          <a:xfrm rot="5400000">
            <a:off x="76200" y="1536700"/>
            <a:ext cx="1219200"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39298" y="3949005"/>
            <a:ext cx="2977866" cy="1384995"/>
          </a:xfrm>
          <a:prstGeom prst="rect">
            <a:avLst/>
          </a:prstGeom>
          <a:noFill/>
        </p:spPr>
        <p:txBody>
          <a:bodyPr wrap="none" rtlCol="0">
            <a:spAutoFit/>
          </a:bodyPr>
          <a:lstStyle/>
          <a:p>
            <a:r>
              <a:rPr lang="en-US" sz="1400" b="0" smtClean="0">
                <a:latin typeface="+mj-lt"/>
              </a:rPr>
              <a:t>Target Chamber</a:t>
            </a:r>
          </a:p>
          <a:p>
            <a:endParaRPr lang="en-US" sz="1400" b="0" smtClean="0">
              <a:latin typeface="+mj-lt"/>
            </a:endParaRPr>
          </a:p>
          <a:p>
            <a:r>
              <a:rPr lang="en-US" sz="1400" b="0" smtClean="0">
                <a:latin typeface="+mj-lt"/>
              </a:rPr>
              <a:t>1/ Coulex</a:t>
            </a:r>
          </a:p>
          <a:p>
            <a:r>
              <a:rPr lang="en-US" sz="1400" b="0" smtClean="0">
                <a:latin typeface="+mj-lt"/>
              </a:rPr>
              <a:t>	- One forward CD 15-55</a:t>
            </a:r>
            <a:r>
              <a:rPr lang="en-US" sz="1400" b="0" smtClean="0">
                <a:latin typeface="+mj-lt"/>
              </a:rPr>
              <a:t>° ;</a:t>
            </a:r>
            <a:endParaRPr lang="en-US" sz="1400" b="0" smtClean="0">
              <a:latin typeface="+mj-lt"/>
            </a:endParaRPr>
          </a:p>
          <a:p>
            <a:r>
              <a:rPr lang="en-US" sz="1400" b="0" smtClean="0">
                <a:latin typeface="+mj-lt"/>
              </a:rPr>
              <a:t>	- 6 secondary </a:t>
            </a:r>
            <a:r>
              <a:rPr lang="en-US" sz="1400" b="0" smtClean="0">
                <a:latin typeface="+mj-lt"/>
              </a:rPr>
              <a:t>targets ;</a:t>
            </a:r>
            <a:endParaRPr lang="en-US" sz="1400" b="0" smtClean="0">
              <a:latin typeface="+mj-lt"/>
            </a:endParaRPr>
          </a:p>
          <a:p>
            <a:r>
              <a:rPr lang="en-US" sz="1400" b="0" smtClean="0">
                <a:latin typeface="+mj-lt"/>
              </a:rPr>
              <a:t>	- 8 cm </a:t>
            </a:r>
            <a:r>
              <a:rPr lang="en-US" sz="1400" b="0" smtClean="0">
                <a:latin typeface="+mj-lt"/>
              </a:rPr>
              <a:t>sphere ;</a:t>
            </a:r>
            <a:endParaRPr lang="en-US" sz="1400" b="0" smtClean="0">
              <a:latin typeface="+mj-lt"/>
            </a:endParaRPr>
          </a:p>
        </p:txBody>
      </p:sp>
      <p:pic>
        <p:nvPicPr>
          <p:cNvPr id="32" name="Picture 8" descr="DSC07286.JPG"/>
          <p:cNvPicPr>
            <a:picLocks noChangeAspect="1"/>
          </p:cNvPicPr>
          <p:nvPr/>
        </p:nvPicPr>
        <p:blipFill>
          <a:blip r:embed="rId2" cstate="print"/>
          <a:srcRect l="32758" t="34483" r="37930" b="31033"/>
          <a:stretch>
            <a:fillRect/>
          </a:stretch>
        </p:blipFill>
        <p:spPr bwMode="auto">
          <a:xfrm>
            <a:off x="5410200" y="4191000"/>
            <a:ext cx="2514600" cy="2218340"/>
          </a:xfrm>
          <a:prstGeom prst="rect">
            <a:avLst/>
          </a:prstGeom>
          <a:noFill/>
          <a:ln w="9525">
            <a:noFill/>
            <a:miter lim="800000"/>
            <a:headEnd/>
            <a:tailEnd/>
          </a:ln>
        </p:spPr>
      </p:pic>
      <p:pic>
        <p:nvPicPr>
          <p:cNvPr id="15" name="Picture 6" descr="D:\Presentaties\coulex\Ikke\cd_frontsmall.jpg"/>
          <p:cNvPicPr>
            <a:picLocks noChangeAspect="1" noChangeArrowheads="1"/>
          </p:cNvPicPr>
          <p:nvPr/>
        </p:nvPicPr>
        <p:blipFill>
          <a:blip r:embed="rId3"/>
          <a:srcRect/>
          <a:stretch>
            <a:fillRect/>
          </a:stretch>
        </p:blipFill>
        <p:spPr bwMode="auto">
          <a:xfrm>
            <a:off x="3733800" y="4495800"/>
            <a:ext cx="1447800" cy="1682750"/>
          </a:xfrm>
          <a:prstGeom prst="rect">
            <a:avLst/>
          </a:prstGeom>
          <a:noFill/>
          <a:ln w="9525">
            <a:noFill/>
            <a:miter lim="800000"/>
            <a:headEnd/>
            <a:tailEnd/>
          </a:ln>
        </p:spPr>
      </p:pic>
      <p:sp>
        <p:nvSpPr>
          <p:cNvPr id="16" name="Rectangle 15"/>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z="2000" b="1" smtClean="0">
                <a:solidFill>
                  <a:schemeClr val="tx2"/>
                </a:solidFill>
              </a:rPr>
              <a:t>Beam line layout</a:t>
            </a:r>
            <a:endParaRPr lang="en-US" sz="2000" b="1" dirty="0">
              <a:solidFill>
                <a:schemeClr val="tx2"/>
              </a:solidFill>
            </a:endParaRPr>
          </a:p>
        </p:txBody>
      </p:sp>
      <p:sp>
        <p:nvSpPr>
          <p:cNvPr id="17" name="Rectangle 16"/>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6" name="Picture 187" descr="miniball"/>
          <p:cNvPicPr>
            <a:picLocks noChangeAspect="1" noChangeArrowheads="1"/>
          </p:cNvPicPr>
          <p:nvPr/>
        </p:nvPicPr>
        <p:blipFill>
          <a:blip r:embed="rId4"/>
          <a:srcRect/>
          <a:stretch>
            <a:fillRect/>
          </a:stretch>
        </p:blipFill>
        <p:spPr bwMode="auto">
          <a:xfrm>
            <a:off x="0" y="0"/>
            <a:ext cx="725488" cy="838200"/>
          </a:xfrm>
          <a:prstGeom prst="rect">
            <a:avLst/>
          </a:prstGeom>
          <a:noFill/>
          <a:ln w="9525">
            <a:noFill/>
            <a:miter lim="800000"/>
            <a:headEnd/>
            <a:tailEnd/>
          </a:ln>
        </p:spPr>
      </p:pic>
      <p:pic>
        <p:nvPicPr>
          <p:cNvPr id="28" name="Picture 191" descr="REX-ISOLDE"/>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ChangeArrowheads="1"/>
          </p:cNvSpPr>
          <p:nvPr/>
        </p:nvSpPr>
        <p:spPr bwMode="auto">
          <a:xfrm>
            <a:off x="609600" y="1615113"/>
            <a:ext cx="5791200" cy="31854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sng"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International</a:t>
            </a:r>
            <a:r>
              <a:rPr kumimoji="0" lang="en-US" sz="1600" b="1" i="0" u="sng" strike="noStrike" cap="none" normalizeH="0" smtClean="0">
                <a:ln>
                  <a:noFill/>
                </a:ln>
                <a:solidFill>
                  <a:schemeClr val="tx1"/>
                </a:solidFill>
                <a:effectLst/>
                <a:latin typeface="Cambria" pitchFamily="18" charset="0"/>
                <a:ea typeface="Cambria" pitchFamily="18" charset="0"/>
                <a:cs typeface="Times New Roman" pitchFamily="18" charset="0"/>
                <a:sym typeface="Symbol" pitchFamily="18" charset="2"/>
              </a:rPr>
              <a:t> Conferences </a:t>
            </a:r>
            <a:endParaRPr kumimoji="0" lang="en-US" sz="1600" b="1" i="0" u="sng"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100" smtClean="0">
              <a:latin typeface="Cambria" pitchFamily="18" charset="0"/>
              <a:ea typeface="Cambria"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[C1] Coulomb Excitation of Neutron-Rich Cd Isotopes at REX-ISOLDE</a:t>
            </a:r>
            <a:endParaRPr kumimoji="0" lang="en-US" sz="900" b="0" i="0" u="none" strike="noStrike" cap="none" normalizeH="0" baseline="0" smtClean="0">
              <a:ln>
                <a:noFill/>
              </a:ln>
              <a:solidFill>
                <a:schemeClr val="tx1"/>
              </a:solidFill>
              <a:effectLst/>
              <a:latin typeface="Arial" pitchFamily="34"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T. Kröll </a:t>
            </a:r>
            <a:r>
              <a:rPr kumimoji="0" lang="en-US" sz="1100" b="1" i="1"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et al.</a:t>
            </a: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 AIP Conf. Proc. 831, 119 (2006)</a:t>
            </a:r>
            <a:endParaRPr kumimoji="0" lang="en-US" sz="900" b="1" i="0" u="none" strike="noStrike" cap="none" normalizeH="0" baseline="0" smtClean="0">
              <a:ln>
                <a:noFill/>
              </a:ln>
              <a:solidFill>
                <a:schemeClr val="tx1"/>
              </a:solidFill>
              <a:effectLst/>
              <a:latin typeface="Arial" pitchFamily="34"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[C2] A new setup for transfer reactions at REX-ISOLDE</a:t>
            </a:r>
            <a:endParaRPr kumimoji="0" lang="en-US" sz="900" b="0" i="0" u="none" strike="noStrike" cap="none" normalizeH="0" baseline="0" smtClean="0">
              <a:ln>
                <a:noFill/>
              </a:ln>
              <a:solidFill>
                <a:schemeClr val="tx1"/>
              </a:solidFill>
              <a:effectLst/>
              <a:latin typeface="Arial" pitchFamily="34"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V. Bildstein et al., Prog. in Part. and Nucl. Phys. 59, 386-388 (2007)</a:t>
            </a:r>
            <a:endParaRPr kumimoji="0" lang="en-US" sz="900" b="1" i="0" u="none" strike="noStrike" cap="none" normalizeH="0" baseline="0" smtClean="0">
              <a:ln>
                <a:noFill/>
              </a:ln>
              <a:solidFill>
                <a:schemeClr val="tx1"/>
              </a:solidFill>
              <a:effectLst/>
              <a:latin typeface="Arial" pitchFamily="34"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[C3] Quadrupole collectivity of neutron-rich nuclei around </a:t>
            </a:r>
            <a:r>
              <a:rPr kumimoji="0" lang="en-US" sz="1100" b="1" i="0" u="none" strike="noStrike" cap="none" normalizeH="0" baseline="30000" smtClean="0">
                <a:ln>
                  <a:noFill/>
                </a:ln>
                <a:solidFill>
                  <a:schemeClr val="tx1"/>
                </a:solidFill>
                <a:effectLst/>
                <a:latin typeface="Cambria" pitchFamily="18" charset="0"/>
                <a:ea typeface="Cambria" pitchFamily="18" charset="0"/>
                <a:cs typeface="Times New Roman" pitchFamily="18" charset="0"/>
                <a:sym typeface="Symbol" pitchFamily="18" charset="2"/>
              </a:rPr>
              <a:t>132</a:t>
            </a: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Sn</a:t>
            </a:r>
            <a:endParaRPr kumimoji="0" lang="en-US" sz="900" b="0" i="0" u="none" strike="noStrike" cap="none" normalizeH="0" baseline="0" smtClean="0">
              <a:ln>
                <a:noFill/>
              </a:ln>
              <a:solidFill>
                <a:schemeClr val="tx1"/>
              </a:solidFill>
              <a:effectLst/>
              <a:latin typeface="Arial" pitchFamily="34"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T. Kröll </a:t>
            </a:r>
            <a:r>
              <a:rPr kumimoji="0" lang="en-US" sz="1100" b="1" i="1"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et al.</a:t>
            </a: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 AIP Conf. Proc. 1012, 84 (2008)</a:t>
            </a:r>
            <a:endParaRPr kumimoji="0" lang="en-US" sz="900" b="1" i="0" u="none" strike="noStrike" cap="none" normalizeH="0" baseline="0" smtClean="0">
              <a:ln>
                <a:noFill/>
              </a:ln>
              <a:solidFill>
                <a:schemeClr val="tx1"/>
              </a:solidFill>
              <a:effectLst/>
              <a:latin typeface="Arial" pitchFamily="34"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[C4] One nucleon transfer reactions around </a:t>
            </a:r>
            <a:r>
              <a:rPr kumimoji="0" lang="en-US" sz="1100" b="1" i="0" u="none" strike="noStrike" cap="none" normalizeH="0" baseline="30000" smtClean="0">
                <a:ln>
                  <a:noFill/>
                </a:ln>
                <a:solidFill>
                  <a:schemeClr val="tx1"/>
                </a:solidFill>
                <a:effectLst/>
                <a:latin typeface="Cambria" pitchFamily="18" charset="0"/>
                <a:ea typeface="Cambria" pitchFamily="18" charset="0"/>
                <a:cs typeface="Times New Roman" pitchFamily="18" charset="0"/>
                <a:sym typeface="Symbol" pitchFamily="18" charset="2"/>
              </a:rPr>
              <a:t>68</a:t>
            </a: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Ni at REX-ISOLDE</a:t>
            </a:r>
            <a:endParaRPr kumimoji="0" lang="en-US" sz="900" b="0" i="0" u="none" strike="noStrike" cap="none" normalizeH="0" baseline="0" smtClean="0">
              <a:ln>
                <a:noFill/>
              </a:ln>
              <a:solidFill>
                <a:schemeClr val="tx1"/>
              </a:solidFill>
              <a:effectLst/>
              <a:latin typeface="Arial" pitchFamily="34"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N. Patronis </a:t>
            </a:r>
            <a:r>
              <a:rPr kumimoji="0" lang="en-US" sz="1100" b="1" i="1"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et al.</a:t>
            </a: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 AIP Conf. Proc. 1012, 416 (2008)</a:t>
            </a:r>
            <a:endParaRPr kumimoji="0" lang="en-US" sz="900" b="1" i="0" u="none" strike="noStrike" cap="none" normalizeH="0" baseline="0" smtClean="0">
              <a:ln>
                <a:noFill/>
              </a:ln>
              <a:solidFill>
                <a:schemeClr val="tx1"/>
              </a:solidFill>
              <a:effectLst/>
              <a:latin typeface="Arial" pitchFamily="34"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[C5] Sub-barrier Coulomb excitation of </a:t>
            </a:r>
            <a:r>
              <a:rPr kumimoji="0" lang="en-US" sz="1100" b="1" i="0" u="none" strike="noStrike" cap="none" normalizeH="0" baseline="30000" smtClean="0">
                <a:ln>
                  <a:noFill/>
                </a:ln>
                <a:solidFill>
                  <a:schemeClr val="tx1"/>
                </a:solidFill>
                <a:effectLst/>
                <a:latin typeface="Cambria" pitchFamily="18" charset="0"/>
                <a:ea typeface="Cambria" pitchFamily="18" charset="0"/>
                <a:cs typeface="Times New Roman" pitchFamily="18" charset="0"/>
                <a:sym typeface="Symbol" pitchFamily="18" charset="2"/>
              </a:rPr>
              <a:t>106,108,110</a:t>
            </a: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Sn</a:t>
            </a:r>
            <a:endParaRPr kumimoji="0" lang="en-US" sz="900" b="0" i="0" u="none" strike="noStrike" cap="none" normalizeH="0" baseline="0" smtClean="0">
              <a:ln>
                <a:noFill/>
              </a:ln>
              <a:solidFill>
                <a:schemeClr val="tx1"/>
              </a:solidFill>
              <a:effectLst/>
              <a:latin typeface="Arial" pitchFamily="34"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A. Ekström </a:t>
            </a:r>
            <a:r>
              <a:rPr kumimoji="0" lang="en-US" sz="1100" b="1" i="1"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et al.</a:t>
            </a: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 AIP Conf. Proc. 1012, 296 (2008)</a:t>
            </a:r>
            <a:endParaRPr kumimoji="0" lang="en-US" sz="900" b="1" i="0" u="none" strike="noStrike" cap="none" normalizeH="0" baseline="0" smtClean="0">
              <a:ln>
                <a:noFill/>
              </a:ln>
              <a:solidFill>
                <a:schemeClr val="tx1"/>
              </a:solidFill>
              <a:effectLst/>
              <a:latin typeface="Arial" pitchFamily="34"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[C6] Coulomb Excitation of the N=50 Nucleus </a:t>
            </a:r>
            <a:r>
              <a:rPr kumimoji="0" lang="en-US" sz="1100" b="1" i="0" u="none" strike="noStrike" cap="none" normalizeH="0" baseline="30000" smtClean="0">
                <a:ln>
                  <a:noFill/>
                </a:ln>
                <a:solidFill>
                  <a:schemeClr val="tx1"/>
                </a:solidFill>
                <a:effectLst/>
                <a:latin typeface="Cambria" pitchFamily="18" charset="0"/>
                <a:ea typeface="Cambria" pitchFamily="18" charset="0"/>
                <a:cs typeface="Times New Roman" pitchFamily="18" charset="0"/>
                <a:sym typeface="Symbol" pitchFamily="18" charset="2"/>
              </a:rPr>
              <a:t>80</a:t>
            </a: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Zn </a:t>
            </a:r>
            <a:endParaRPr kumimoji="0" lang="en-US" sz="900" b="0" i="0" u="none" strike="noStrike" cap="none" normalizeH="0" baseline="0" smtClean="0">
              <a:ln>
                <a:noFill/>
              </a:ln>
              <a:solidFill>
                <a:schemeClr val="tx1"/>
              </a:solidFill>
              <a:effectLst/>
              <a:latin typeface="Arial" pitchFamily="34"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J. Van de Walle </a:t>
            </a:r>
            <a:r>
              <a:rPr kumimoji="0" lang="en-US" sz="1100" b="1" i="1"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et al.</a:t>
            </a: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 AIP Conf. Proc. 1012,  291 (2008)</a:t>
            </a:r>
            <a:endParaRPr kumimoji="0" lang="en-US" sz="900" b="1" i="0" u="none" strike="noStrike" cap="none" normalizeH="0" baseline="0" smtClean="0">
              <a:ln>
                <a:noFill/>
              </a:ln>
              <a:solidFill>
                <a:schemeClr val="tx1"/>
              </a:solidFill>
              <a:effectLst/>
              <a:latin typeface="Arial" pitchFamily="34"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[C7] Lifetime measurements and Coulomb excitation of light Hg nuclei</a:t>
            </a:r>
            <a:endParaRPr kumimoji="0" lang="en-US" sz="900" b="0" i="0" u="none" strike="noStrike" cap="none" normalizeH="0" baseline="0" smtClean="0">
              <a:ln>
                <a:noFill/>
              </a:ln>
              <a:solidFill>
                <a:schemeClr val="tx1"/>
              </a:solidFill>
              <a:effectLst/>
              <a:latin typeface="Arial" pitchFamily="34"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A. Petts et al., AIP Conf. Proc. 1090, 414 (2009)</a:t>
            </a:r>
            <a:endParaRPr kumimoji="0" lang="en-US" sz="900" b="1" i="0" u="none" strike="noStrike" cap="none" normalizeH="0" baseline="0" smtClean="0">
              <a:ln>
                <a:noFill/>
              </a:ln>
              <a:solidFill>
                <a:schemeClr val="tx1"/>
              </a:solidFill>
              <a:effectLst/>
              <a:latin typeface="Arial" pitchFamily="34"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[C8] Shell structure and shape changes in neutron rich krypton isotopes</a:t>
            </a:r>
            <a:endParaRPr kumimoji="0" lang="en-US" sz="900" b="0" i="0" u="none" strike="noStrike" cap="none" normalizeH="0" baseline="0" smtClean="0">
              <a:ln>
                <a:noFill/>
              </a:ln>
              <a:solidFill>
                <a:schemeClr val="tx1"/>
              </a:solidFill>
              <a:effectLst/>
              <a:latin typeface="Arial" pitchFamily="34"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Cambria" pitchFamily="18" charset="0"/>
                <a:ea typeface="Cambria" pitchFamily="18" charset="0"/>
                <a:cs typeface="Times New Roman" pitchFamily="18" charset="0"/>
                <a:sym typeface="Symbol" pitchFamily="18" charset="2"/>
              </a:rPr>
              <a:t>D. Mücher et al., AIP Conf. Proc. 1090, 587 (2009)</a:t>
            </a:r>
          </a:p>
        </p:txBody>
      </p:sp>
      <p:sp>
        <p:nvSpPr>
          <p:cNvPr id="3" name="Rectangle 2"/>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r"/>
            <a:r>
              <a:rPr lang="en-US" smtClean="0">
                <a:solidFill>
                  <a:schemeClr val="tx2"/>
                </a:solidFill>
                <a:ea typeface="Cambria" pitchFamily="18" charset="0"/>
                <a:cs typeface="Times New Roman" pitchFamily="18" charset="0"/>
              </a:rPr>
              <a:t>MINIBALL Publication list 2006-2009</a:t>
            </a:r>
          </a:p>
        </p:txBody>
      </p:sp>
      <p:sp>
        <p:nvSpPr>
          <p:cNvPr id="4" name="Rectangle 3"/>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5" name="Picture 187" descr="miniball"/>
          <p:cNvPicPr>
            <a:picLocks noChangeAspect="1" noChangeArrowheads="1"/>
          </p:cNvPicPr>
          <p:nvPr/>
        </p:nvPicPr>
        <p:blipFill>
          <a:blip r:embed="rId2"/>
          <a:srcRect/>
          <a:stretch>
            <a:fillRect/>
          </a:stretch>
        </p:blipFill>
        <p:spPr bwMode="auto">
          <a:xfrm>
            <a:off x="0" y="0"/>
            <a:ext cx="725488" cy="838200"/>
          </a:xfrm>
          <a:prstGeom prst="rect">
            <a:avLst/>
          </a:prstGeom>
          <a:noFill/>
          <a:ln w="9525">
            <a:noFill/>
            <a:miter lim="800000"/>
            <a:headEnd/>
            <a:tailEnd/>
          </a:ln>
        </p:spPr>
      </p:pic>
      <p:pic>
        <p:nvPicPr>
          <p:cNvPr id="6" name="Picture 191" descr="REX-ISOLDE"/>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58" descr="NuclearChart.jpg"/>
          <p:cNvPicPr>
            <a:picLocks noChangeAspect="1"/>
          </p:cNvPicPr>
          <p:nvPr/>
        </p:nvPicPr>
        <p:blipFill>
          <a:blip r:embed="rId2">
            <a:clrChange>
              <a:clrFrom>
                <a:srgbClr val="FFFFFF"/>
              </a:clrFrom>
              <a:clrTo>
                <a:srgbClr val="FFFFFF">
                  <a:alpha val="0"/>
                </a:srgbClr>
              </a:clrTo>
            </a:clrChange>
          </a:blip>
          <a:srcRect l="6541" b="10068"/>
          <a:stretch>
            <a:fillRect/>
          </a:stretch>
        </p:blipFill>
        <p:spPr bwMode="auto">
          <a:xfrm>
            <a:off x="1524000" y="1371600"/>
            <a:ext cx="7620000" cy="5257800"/>
          </a:xfrm>
          <a:prstGeom prst="rect">
            <a:avLst/>
          </a:prstGeom>
          <a:noFill/>
          <a:ln w="9525">
            <a:noFill/>
            <a:miter lim="800000"/>
            <a:headEnd/>
            <a:tailEnd/>
          </a:ln>
        </p:spPr>
      </p:pic>
      <p:sp>
        <p:nvSpPr>
          <p:cNvPr id="13" name="Oval 12"/>
          <p:cNvSpPr/>
          <p:nvPr/>
        </p:nvSpPr>
        <p:spPr>
          <a:xfrm>
            <a:off x="3276600" y="5181600"/>
            <a:ext cx="609600" cy="228600"/>
          </a:xfrm>
          <a:prstGeom prst="ellipse">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a:p>
        </p:txBody>
      </p:sp>
      <p:sp>
        <p:nvSpPr>
          <p:cNvPr id="14" name="Oval 13"/>
          <p:cNvSpPr/>
          <p:nvPr/>
        </p:nvSpPr>
        <p:spPr>
          <a:xfrm>
            <a:off x="3973513" y="4146550"/>
            <a:ext cx="381000" cy="228600"/>
          </a:xfrm>
          <a:prstGeom prst="ellipse">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a:p>
        </p:txBody>
      </p:sp>
      <p:sp>
        <p:nvSpPr>
          <p:cNvPr id="15" name="Oval 14"/>
          <p:cNvSpPr/>
          <p:nvPr/>
        </p:nvSpPr>
        <p:spPr>
          <a:xfrm>
            <a:off x="5029200" y="3962400"/>
            <a:ext cx="609600" cy="457200"/>
          </a:xfrm>
          <a:prstGeom prst="ellipse">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a:p>
        </p:txBody>
      </p:sp>
      <p:sp>
        <p:nvSpPr>
          <p:cNvPr id="33802" name="TextBox 15"/>
          <p:cNvSpPr txBox="1">
            <a:spLocks noChangeArrowheads="1"/>
          </p:cNvSpPr>
          <p:nvPr/>
        </p:nvSpPr>
        <p:spPr bwMode="auto">
          <a:xfrm>
            <a:off x="2590800" y="6096000"/>
            <a:ext cx="946093" cy="338554"/>
          </a:xfrm>
          <a:prstGeom prst="rect">
            <a:avLst/>
          </a:prstGeom>
          <a:noFill/>
          <a:ln w="9525">
            <a:noFill/>
            <a:miter lim="800000"/>
            <a:headEnd/>
            <a:tailEnd/>
          </a:ln>
        </p:spPr>
        <p:txBody>
          <a:bodyPr wrap="none">
            <a:spAutoFit/>
          </a:bodyPr>
          <a:lstStyle/>
          <a:p>
            <a:r>
              <a:rPr lang="en-US" sz="1600" baseline="30000">
                <a:latin typeface="Calibri" pitchFamily="34" charset="0"/>
              </a:rPr>
              <a:t>30,31,32</a:t>
            </a:r>
            <a:r>
              <a:rPr lang="en-US" sz="1600">
                <a:latin typeface="Calibri" pitchFamily="34" charset="0"/>
              </a:rPr>
              <a:t>Mg</a:t>
            </a:r>
          </a:p>
        </p:txBody>
      </p:sp>
      <p:sp>
        <p:nvSpPr>
          <p:cNvPr id="33803" name="TextBox 16"/>
          <p:cNvSpPr txBox="1">
            <a:spLocks noChangeArrowheads="1"/>
          </p:cNvSpPr>
          <p:nvPr/>
        </p:nvSpPr>
        <p:spPr bwMode="auto">
          <a:xfrm>
            <a:off x="3810000" y="5497513"/>
            <a:ext cx="2172390" cy="584775"/>
          </a:xfrm>
          <a:prstGeom prst="rect">
            <a:avLst/>
          </a:prstGeom>
          <a:noFill/>
          <a:ln w="9525">
            <a:noFill/>
            <a:miter lim="800000"/>
            <a:headEnd/>
            <a:tailEnd/>
          </a:ln>
        </p:spPr>
        <p:txBody>
          <a:bodyPr wrap="none">
            <a:spAutoFit/>
          </a:bodyPr>
          <a:lstStyle/>
          <a:p>
            <a:r>
              <a:rPr lang="en-US" sz="1600" baseline="30000">
                <a:latin typeface="Calibri" pitchFamily="34" charset="0"/>
              </a:rPr>
              <a:t>67,69,71,73</a:t>
            </a:r>
            <a:r>
              <a:rPr lang="en-US" sz="1600">
                <a:latin typeface="Calibri" pitchFamily="34" charset="0"/>
              </a:rPr>
              <a:t>Cu, </a:t>
            </a:r>
            <a:r>
              <a:rPr lang="en-US" sz="1600" baseline="30000">
                <a:latin typeface="Calibri" pitchFamily="34" charset="0"/>
              </a:rPr>
              <a:t>68</a:t>
            </a:r>
            <a:r>
              <a:rPr lang="en-US" sz="1600">
                <a:latin typeface="Calibri" pitchFamily="34" charset="0"/>
              </a:rPr>
              <a:t>Cu, </a:t>
            </a:r>
            <a:r>
              <a:rPr lang="en-US" sz="1600" baseline="30000">
                <a:latin typeface="Calibri" pitchFamily="34" charset="0"/>
              </a:rPr>
              <a:t>70(m)</a:t>
            </a:r>
            <a:r>
              <a:rPr lang="en-US" sz="1600">
                <a:latin typeface="Calibri" pitchFamily="34" charset="0"/>
              </a:rPr>
              <a:t>Cu</a:t>
            </a:r>
          </a:p>
          <a:p>
            <a:r>
              <a:rPr lang="en-US" sz="1600" baseline="30000">
                <a:latin typeface="Calibri" pitchFamily="34" charset="0"/>
              </a:rPr>
              <a:t>68</a:t>
            </a:r>
            <a:r>
              <a:rPr lang="en-US" sz="1600">
                <a:latin typeface="Calibri" pitchFamily="34" charset="0"/>
              </a:rPr>
              <a:t>Ni</a:t>
            </a:r>
          </a:p>
        </p:txBody>
      </p:sp>
      <p:sp>
        <p:nvSpPr>
          <p:cNvPr id="33804" name="TextBox 17"/>
          <p:cNvSpPr txBox="1">
            <a:spLocks noChangeArrowheads="1"/>
          </p:cNvSpPr>
          <p:nvPr/>
        </p:nvSpPr>
        <p:spPr bwMode="auto">
          <a:xfrm>
            <a:off x="3810000" y="5268913"/>
            <a:ext cx="1050288" cy="338554"/>
          </a:xfrm>
          <a:prstGeom prst="rect">
            <a:avLst/>
          </a:prstGeom>
          <a:noFill/>
          <a:ln w="9525">
            <a:noFill/>
            <a:miter lim="800000"/>
            <a:headEnd/>
            <a:tailEnd/>
          </a:ln>
        </p:spPr>
        <p:txBody>
          <a:bodyPr wrap="none">
            <a:spAutoFit/>
          </a:bodyPr>
          <a:lstStyle/>
          <a:p>
            <a:r>
              <a:rPr lang="en-US" sz="1600" baseline="30000">
                <a:latin typeface="Calibri" pitchFamily="34" charset="0"/>
              </a:rPr>
              <a:t>74,76,78,80</a:t>
            </a:r>
            <a:r>
              <a:rPr lang="en-US" sz="1600">
                <a:latin typeface="Calibri" pitchFamily="34" charset="0"/>
              </a:rPr>
              <a:t>Zn</a:t>
            </a:r>
          </a:p>
        </p:txBody>
      </p:sp>
      <p:sp>
        <p:nvSpPr>
          <p:cNvPr id="33805" name="TextBox 18"/>
          <p:cNvSpPr txBox="1">
            <a:spLocks noChangeArrowheads="1"/>
          </p:cNvSpPr>
          <p:nvPr/>
        </p:nvSpPr>
        <p:spPr bwMode="auto">
          <a:xfrm>
            <a:off x="3810000" y="3886200"/>
            <a:ext cx="1083951" cy="338554"/>
          </a:xfrm>
          <a:prstGeom prst="rect">
            <a:avLst/>
          </a:prstGeom>
          <a:noFill/>
          <a:ln w="9525">
            <a:noFill/>
            <a:miter lim="800000"/>
            <a:headEnd/>
            <a:tailEnd/>
          </a:ln>
        </p:spPr>
        <p:txBody>
          <a:bodyPr wrap="none">
            <a:spAutoFit/>
          </a:bodyPr>
          <a:lstStyle/>
          <a:p>
            <a:r>
              <a:rPr lang="en-US" sz="1600" baseline="30000">
                <a:latin typeface="Calibri" pitchFamily="34" charset="0"/>
              </a:rPr>
              <a:t>106,108,110</a:t>
            </a:r>
            <a:r>
              <a:rPr lang="en-US" sz="1600">
                <a:latin typeface="Calibri" pitchFamily="34" charset="0"/>
              </a:rPr>
              <a:t>Sn</a:t>
            </a:r>
          </a:p>
        </p:txBody>
      </p:sp>
      <p:sp>
        <p:nvSpPr>
          <p:cNvPr id="33806" name="TextBox 19"/>
          <p:cNvSpPr txBox="1">
            <a:spLocks noChangeArrowheads="1"/>
          </p:cNvSpPr>
          <p:nvPr/>
        </p:nvSpPr>
        <p:spPr bwMode="auto">
          <a:xfrm>
            <a:off x="5486400" y="4343400"/>
            <a:ext cx="1091966" cy="830997"/>
          </a:xfrm>
          <a:prstGeom prst="rect">
            <a:avLst/>
          </a:prstGeom>
          <a:noFill/>
          <a:ln w="9525">
            <a:noFill/>
            <a:miter lim="800000"/>
            <a:headEnd/>
            <a:tailEnd/>
          </a:ln>
        </p:spPr>
        <p:txBody>
          <a:bodyPr wrap="none">
            <a:spAutoFit/>
          </a:bodyPr>
          <a:lstStyle/>
          <a:p>
            <a:r>
              <a:rPr lang="en-US" sz="1600" baseline="30000">
                <a:latin typeface="Calibri" pitchFamily="34" charset="0"/>
              </a:rPr>
              <a:t>122,124</a:t>
            </a:r>
            <a:r>
              <a:rPr lang="en-US" sz="1600">
                <a:latin typeface="Calibri" pitchFamily="34" charset="0"/>
              </a:rPr>
              <a:t>Cd</a:t>
            </a:r>
          </a:p>
          <a:p>
            <a:r>
              <a:rPr lang="en-US" sz="1600" baseline="30000">
                <a:latin typeface="Calibri" pitchFamily="34" charset="0"/>
              </a:rPr>
              <a:t>138,140</a:t>
            </a:r>
            <a:r>
              <a:rPr lang="en-US" sz="1600">
                <a:latin typeface="Calibri" pitchFamily="34" charset="0"/>
              </a:rPr>
              <a:t>Xe</a:t>
            </a:r>
          </a:p>
          <a:p>
            <a:r>
              <a:rPr lang="en-US" sz="1600" baseline="30000">
                <a:latin typeface="Calibri" pitchFamily="34" charset="0"/>
              </a:rPr>
              <a:t>140,148,150</a:t>
            </a:r>
            <a:r>
              <a:rPr lang="en-US" sz="1600">
                <a:latin typeface="Calibri" pitchFamily="34" charset="0"/>
              </a:rPr>
              <a:t>Ba</a:t>
            </a:r>
          </a:p>
        </p:txBody>
      </p:sp>
      <p:cxnSp>
        <p:nvCxnSpPr>
          <p:cNvPr id="21" name="Straight Connector 20"/>
          <p:cNvCxnSpPr/>
          <p:nvPr/>
        </p:nvCxnSpPr>
        <p:spPr>
          <a:xfrm>
            <a:off x="2057400" y="4267200"/>
            <a:ext cx="5181600" cy="158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057400" y="5310188"/>
            <a:ext cx="5181600" cy="1587"/>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2604294" y="4561682"/>
            <a:ext cx="2466975" cy="1587"/>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a:off x="2168525" y="4535488"/>
            <a:ext cx="2519363" cy="1587"/>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a:off x="1386682" y="5317331"/>
            <a:ext cx="2406650" cy="1587"/>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3812" name="TextBox 27"/>
          <p:cNvSpPr txBox="1">
            <a:spLocks noChangeArrowheads="1"/>
          </p:cNvSpPr>
          <p:nvPr/>
        </p:nvSpPr>
        <p:spPr bwMode="auto">
          <a:xfrm>
            <a:off x="1676400" y="5029200"/>
            <a:ext cx="593432" cy="338554"/>
          </a:xfrm>
          <a:prstGeom prst="rect">
            <a:avLst/>
          </a:prstGeom>
          <a:noFill/>
          <a:ln w="9525">
            <a:noFill/>
            <a:miter lim="800000"/>
            <a:headEnd/>
            <a:tailEnd/>
          </a:ln>
        </p:spPr>
        <p:txBody>
          <a:bodyPr wrap="none">
            <a:spAutoFit/>
          </a:bodyPr>
          <a:lstStyle/>
          <a:p>
            <a:r>
              <a:rPr lang="en-US" sz="1600">
                <a:latin typeface="Calibri" pitchFamily="34" charset="0"/>
              </a:rPr>
              <a:t>Z=28</a:t>
            </a:r>
          </a:p>
        </p:txBody>
      </p:sp>
      <p:sp>
        <p:nvSpPr>
          <p:cNvPr id="33813" name="TextBox 28"/>
          <p:cNvSpPr txBox="1">
            <a:spLocks noChangeArrowheads="1"/>
          </p:cNvSpPr>
          <p:nvPr/>
        </p:nvSpPr>
        <p:spPr bwMode="auto">
          <a:xfrm>
            <a:off x="1676400" y="3962400"/>
            <a:ext cx="593432" cy="338554"/>
          </a:xfrm>
          <a:prstGeom prst="rect">
            <a:avLst/>
          </a:prstGeom>
          <a:noFill/>
          <a:ln w="9525">
            <a:noFill/>
            <a:miter lim="800000"/>
            <a:headEnd/>
            <a:tailEnd/>
          </a:ln>
        </p:spPr>
        <p:txBody>
          <a:bodyPr wrap="none">
            <a:spAutoFit/>
          </a:bodyPr>
          <a:lstStyle/>
          <a:p>
            <a:r>
              <a:rPr lang="en-US" sz="1600">
                <a:latin typeface="Calibri" pitchFamily="34" charset="0"/>
              </a:rPr>
              <a:t>Z=50</a:t>
            </a:r>
          </a:p>
        </p:txBody>
      </p:sp>
      <p:sp>
        <p:nvSpPr>
          <p:cNvPr id="33814" name="TextBox 30"/>
          <p:cNvSpPr txBox="1">
            <a:spLocks noChangeArrowheads="1"/>
          </p:cNvSpPr>
          <p:nvPr/>
        </p:nvSpPr>
        <p:spPr bwMode="auto">
          <a:xfrm rot="-5400000">
            <a:off x="3014631" y="3451810"/>
            <a:ext cx="630301" cy="338554"/>
          </a:xfrm>
          <a:prstGeom prst="rect">
            <a:avLst/>
          </a:prstGeom>
          <a:noFill/>
          <a:ln w="9525">
            <a:noFill/>
            <a:miter lim="800000"/>
            <a:headEnd/>
            <a:tailEnd/>
          </a:ln>
        </p:spPr>
        <p:txBody>
          <a:bodyPr wrap="none">
            <a:spAutoFit/>
          </a:bodyPr>
          <a:lstStyle/>
          <a:p>
            <a:r>
              <a:rPr lang="en-US" sz="1600">
                <a:latin typeface="Calibri" pitchFamily="34" charset="0"/>
              </a:rPr>
              <a:t>N=40</a:t>
            </a:r>
          </a:p>
        </p:txBody>
      </p:sp>
      <p:cxnSp>
        <p:nvCxnSpPr>
          <p:cNvPr id="34" name="Straight Connector 33"/>
          <p:cNvCxnSpPr/>
          <p:nvPr/>
        </p:nvCxnSpPr>
        <p:spPr>
          <a:xfrm rot="5400000" flipH="1" flipV="1">
            <a:off x="3657601" y="4114800"/>
            <a:ext cx="2895600" cy="3175"/>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124200" y="3276600"/>
            <a:ext cx="5486400" cy="158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3817" name="TextBox 38"/>
          <p:cNvSpPr txBox="1">
            <a:spLocks noChangeArrowheads="1"/>
          </p:cNvSpPr>
          <p:nvPr/>
        </p:nvSpPr>
        <p:spPr bwMode="auto">
          <a:xfrm>
            <a:off x="8001000" y="2994025"/>
            <a:ext cx="593432" cy="338554"/>
          </a:xfrm>
          <a:prstGeom prst="rect">
            <a:avLst/>
          </a:prstGeom>
          <a:noFill/>
          <a:ln w="9525">
            <a:noFill/>
            <a:miter lim="800000"/>
            <a:headEnd/>
            <a:tailEnd/>
          </a:ln>
        </p:spPr>
        <p:txBody>
          <a:bodyPr wrap="none">
            <a:spAutoFit/>
          </a:bodyPr>
          <a:lstStyle/>
          <a:p>
            <a:r>
              <a:rPr lang="en-US" sz="1600">
                <a:latin typeface="Calibri" pitchFamily="34" charset="0"/>
              </a:rPr>
              <a:t>Z=82</a:t>
            </a:r>
          </a:p>
        </p:txBody>
      </p:sp>
      <p:sp>
        <p:nvSpPr>
          <p:cNvPr id="33818" name="TextBox 43"/>
          <p:cNvSpPr txBox="1">
            <a:spLocks noChangeArrowheads="1"/>
          </p:cNvSpPr>
          <p:nvPr/>
        </p:nvSpPr>
        <p:spPr bwMode="auto">
          <a:xfrm>
            <a:off x="2362200" y="6477000"/>
            <a:ext cx="393056" cy="338554"/>
          </a:xfrm>
          <a:prstGeom prst="rect">
            <a:avLst/>
          </a:prstGeom>
          <a:noFill/>
          <a:ln w="9525">
            <a:noFill/>
            <a:miter lim="800000"/>
            <a:headEnd/>
            <a:tailEnd/>
          </a:ln>
        </p:spPr>
        <p:txBody>
          <a:bodyPr wrap="none">
            <a:spAutoFit/>
          </a:bodyPr>
          <a:lstStyle/>
          <a:p>
            <a:r>
              <a:rPr lang="en-US" sz="1600">
                <a:latin typeface="Calibri" pitchFamily="34" charset="0"/>
              </a:rPr>
              <a:t>20</a:t>
            </a:r>
          </a:p>
        </p:txBody>
      </p:sp>
      <p:sp>
        <p:nvSpPr>
          <p:cNvPr id="60" name="Oval 59"/>
          <p:cNvSpPr/>
          <p:nvPr/>
        </p:nvSpPr>
        <p:spPr>
          <a:xfrm>
            <a:off x="2286000" y="5867400"/>
            <a:ext cx="381000" cy="228600"/>
          </a:xfrm>
          <a:prstGeom prst="ellipse">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a:p>
        </p:txBody>
      </p:sp>
      <p:sp>
        <p:nvSpPr>
          <p:cNvPr id="33820" name="TextBox 63"/>
          <p:cNvSpPr txBox="1">
            <a:spLocks noChangeArrowheads="1"/>
          </p:cNvSpPr>
          <p:nvPr/>
        </p:nvSpPr>
        <p:spPr bwMode="auto">
          <a:xfrm rot="-5400000">
            <a:off x="3421031" y="3448635"/>
            <a:ext cx="630301" cy="338554"/>
          </a:xfrm>
          <a:prstGeom prst="rect">
            <a:avLst/>
          </a:prstGeom>
          <a:noFill/>
          <a:ln w="9525">
            <a:noFill/>
            <a:miter lim="800000"/>
            <a:headEnd/>
            <a:tailEnd/>
          </a:ln>
        </p:spPr>
        <p:txBody>
          <a:bodyPr wrap="none">
            <a:spAutoFit/>
          </a:bodyPr>
          <a:lstStyle/>
          <a:p>
            <a:r>
              <a:rPr lang="en-US" sz="1600">
                <a:latin typeface="Calibri" pitchFamily="34" charset="0"/>
              </a:rPr>
              <a:t>N=50</a:t>
            </a:r>
          </a:p>
        </p:txBody>
      </p:sp>
      <p:sp>
        <p:nvSpPr>
          <p:cNvPr id="33821" name="TextBox 64"/>
          <p:cNvSpPr txBox="1">
            <a:spLocks noChangeArrowheads="1"/>
          </p:cNvSpPr>
          <p:nvPr/>
        </p:nvSpPr>
        <p:spPr bwMode="auto">
          <a:xfrm rot="-5400000">
            <a:off x="4670393" y="2839036"/>
            <a:ext cx="630301" cy="338554"/>
          </a:xfrm>
          <a:prstGeom prst="rect">
            <a:avLst/>
          </a:prstGeom>
          <a:noFill/>
          <a:ln w="9525">
            <a:noFill/>
            <a:miter lim="800000"/>
            <a:headEnd/>
            <a:tailEnd/>
          </a:ln>
        </p:spPr>
        <p:txBody>
          <a:bodyPr wrap="none">
            <a:spAutoFit/>
          </a:bodyPr>
          <a:lstStyle/>
          <a:p>
            <a:r>
              <a:rPr lang="en-US" sz="1600">
                <a:latin typeface="Calibri" pitchFamily="34" charset="0"/>
              </a:rPr>
              <a:t>N=82</a:t>
            </a:r>
          </a:p>
        </p:txBody>
      </p:sp>
      <p:sp>
        <p:nvSpPr>
          <p:cNvPr id="33823" name="TextBox 60"/>
          <p:cNvSpPr txBox="1">
            <a:spLocks noChangeArrowheads="1"/>
          </p:cNvSpPr>
          <p:nvPr/>
        </p:nvSpPr>
        <p:spPr bwMode="auto">
          <a:xfrm>
            <a:off x="0" y="914400"/>
            <a:ext cx="6754991" cy="1169551"/>
          </a:xfrm>
          <a:prstGeom prst="rect">
            <a:avLst/>
          </a:prstGeom>
          <a:noFill/>
          <a:ln w="9525">
            <a:noFill/>
            <a:miter lim="800000"/>
            <a:headEnd/>
            <a:tailEnd/>
          </a:ln>
        </p:spPr>
        <p:txBody>
          <a:bodyPr wrap="none">
            <a:spAutoFit/>
          </a:bodyPr>
          <a:lstStyle/>
          <a:p>
            <a:r>
              <a:rPr lang="en-US" sz="1400" b="1" i="1" smtClean="0">
                <a:latin typeface="Calibri" pitchFamily="34" charset="0"/>
              </a:rPr>
              <a:t>Evolution </a:t>
            </a:r>
            <a:r>
              <a:rPr lang="en-US" sz="1400" b="1" i="1">
                <a:latin typeface="Calibri" pitchFamily="34" charset="0"/>
              </a:rPr>
              <a:t>of Shell Structure</a:t>
            </a:r>
          </a:p>
          <a:p>
            <a:pPr>
              <a:buFont typeface="Wingdings" pitchFamily="2" charset="2"/>
              <a:buChar char="ü"/>
            </a:pPr>
            <a:r>
              <a:rPr lang="en-US" sz="1400">
                <a:latin typeface="Calibri" pitchFamily="34" charset="0"/>
              </a:rPr>
              <a:t> the “island of inversion” : </a:t>
            </a:r>
            <a:r>
              <a:rPr lang="en-US" sz="1400" baseline="30000">
                <a:latin typeface="Calibri" pitchFamily="34" charset="0"/>
              </a:rPr>
              <a:t>30,31,32</a:t>
            </a:r>
            <a:r>
              <a:rPr lang="en-US" sz="1400">
                <a:latin typeface="Calibri" pitchFamily="34" charset="0"/>
              </a:rPr>
              <a:t>Mg </a:t>
            </a:r>
            <a:r>
              <a:rPr lang="en-US" sz="1000">
                <a:latin typeface="Calibri" pitchFamily="34" charset="0"/>
              </a:rPr>
              <a:t>(H. Scheit, P. Reiter </a:t>
            </a:r>
            <a:r>
              <a:rPr lang="en-US" sz="1000" i="1">
                <a:latin typeface="Calibri" pitchFamily="34" charset="0"/>
              </a:rPr>
              <a:t>et al.</a:t>
            </a:r>
            <a:r>
              <a:rPr lang="en-US" sz="1000">
                <a:latin typeface="Calibri" pitchFamily="34" charset="0"/>
              </a:rPr>
              <a:t>)</a:t>
            </a:r>
          </a:p>
          <a:p>
            <a:pPr>
              <a:buFont typeface="Wingdings" pitchFamily="2" charset="2"/>
              <a:buChar char="ü"/>
            </a:pPr>
            <a:r>
              <a:rPr lang="en-US" sz="1400">
                <a:latin typeface="Calibri" pitchFamily="34" charset="0"/>
              </a:rPr>
              <a:t> region around </a:t>
            </a:r>
            <a:r>
              <a:rPr lang="en-US" sz="1400" baseline="30000">
                <a:latin typeface="Calibri" pitchFamily="34" charset="0"/>
              </a:rPr>
              <a:t>68-78</a:t>
            </a:r>
            <a:r>
              <a:rPr lang="en-US" sz="1400">
                <a:latin typeface="Calibri" pitchFamily="34" charset="0"/>
              </a:rPr>
              <a:t>Ni (</a:t>
            </a:r>
            <a:r>
              <a:rPr lang="en-US" sz="1400" i="1">
                <a:latin typeface="Calibri" pitchFamily="34" charset="0"/>
              </a:rPr>
              <a:t>Z</a:t>
            </a:r>
            <a:r>
              <a:rPr lang="en-US" sz="1400">
                <a:latin typeface="Calibri" pitchFamily="34" charset="0"/>
              </a:rPr>
              <a:t>=28</a:t>
            </a:r>
            <a:r>
              <a:rPr lang="en-US" sz="1400" i="1">
                <a:latin typeface="Calibri" pitchFamily="34" charset="0"/>
              </a:rPr>
              <a:t>, N</a:t>
            </a:r>
            <a:r>
              <a:rPr lang="en-US" sz="1400">
                <a:latin typeface="Calibri" pitchFamily="34" charset="0"/>
              </a:rPr>
              <a:t>=40-50) : </a:t>
            </a:r>
            <a:r>
              <a:rPr lang="en-US" sz="1400" baseline="30000">
                <a:latin typeface="Calibri" pitchFamily="34" charset="0"/>
              </a:rPr>
              <a:t>68</a:t>
            </a:r>
            <a:r>
              <a:rPr lang="en-US" sz="1400">
                <a:latin typeface="Calibri" pitchFamily="34" charset="0"/>
              </a:rPr>
              <a:t>Ni, </a:t>
            </a:r>
            <a:r>
              <a:rPr lang="en-US" sz="1400" baseline="30000">
                <a:latin typeface="Calibri" pitchFamily="34" charset="0"/>
              </a:rPr>
              <a:t>67,69,71,73</a:t>
            </a:r>
            <a:r>
              <a:rPr lang="en-US" sz="1400">
                <a:latin typeface="Calibri" pitchFamily="34" charset="0"/>
              </a:rPr>
              <a:t>Ci, </a:t>
            </a:r>
            <a:r>
              <a:rPr lang="en-US" sz="1400" baseline="30000">
                <a:latin typeface="Calibri" pitchFamily="34" charset="0"/>
              </a:rPr>
              <a:t>68,70(m)</a:t>
            </a:r>
            <a:r>
              <a:rPr lang="en-US" sz="1400">
                <a:latin typeface="Calibri" pitchFamily="34" charset="0"/>
              </a:rPr>
              <a:t>Cu, </a:t>
            </a:r>
            <a:r>
              <a:rPr lang="en-US" sz="1400" baseline="30000">
                <a:latin typeface="Calibri" pitchFamily="34" charset="0"/>
              </a:rPr>
              <a:t>74,76,78,80</a:t>
            </a:r>
            <a:r>
              <a:rPr lang="en-US" sz="1400">
                <a:latin typeface="Calibri" pitchFamily="34" charset="0"/>
              </a:rPr>
              <a:t>Zn, </a:t>
            </a:r>
            <a:r>
              <a:rPr lang="en-US" sz="1400" baseline="30000">
                <a:latin typeface="Calibri" pitchFamily="34" charset="0"/>
              </a:rPr>
              <a:t>61</a:t>
            </a:r>
            <a:r>
              <a:rPr lang="en-US" sz="1400">
                <a:latin typeface="Calibri" pitchFamily="34" charset="0"/>
              </a:rPr>
              <a:t>Mn, </a:t>
            </a:r>
            <a:r>
              <a:rPr lang="en-US" sz="1400" baseline="30000">
                <a:latin typeface="Calibri" pitchFamily="34" charset="0"/>
              </a:rPr>
              <a:t>61</a:t>
            </a:r>
            <a:r>
              <a:rPr lang="en-US" sz="1400">
                <a:latin typeface="Calibri" pitchFamily="34" charset="0"/>
              </a:rPr>
              <a:t>Fe</a:t>
            </a:r>
          </a:p>
          <a:p>
            <a:pPr>
              <a:buFont typeface="Wingdings" pitchFamily="2" charset="2"/>
              <a:buChar char="ü"/>
            </a:pPr>
            <a:r>
              <a:rPr lang="en-US" sz="1400">
                <a:latin typeface="Calibri" pitchFamily="34" charset="0"/>
              </a:rPr>
              <a:t> region around </a:t>
            </a:r>
            <a:r>
              <a:rPr lang="en-US" sz="1400" baseline="30000">
                <a:latin typeface="Calibri" pitchFamily="34" charset="0"/>
              </a:rPr>
              <a:t>100</a:t>
            </a:r>
            <a:r>
              <a:rPr lang="en-US" sz="1400">
                <a:latin typeface="Calibri" pitchFamily="34" charset="0"/>
              </a:rPr>
              <a:t>Sn : </a:t>
            </a:r>
            <a:r>
              <a:rPr lang="en-US" sz="1400" baseline="30000">
                <a:latin typeface="Calibri" pitchFamily="34" charset="0"/>
              </a:rPr>
              <a:t>106,108,110</a:t>
            </a:r>
            <a:r>
              <a:rPr lang="en-US" sz="1400">
                <a:latin typeface="Calibri" pitchFamily="34" charset="0"/>
              </a:rPr>
              <a:t>Sn, </a:t>
            </a:r>
            <a:r>
              <a:rPr lang="en-US" sz="1400" baseline="30000">
                <a:latin typeface="Calibri" pitchFamily="34" charset="0"/>
              </a:rPr>
              <a:t>100,102,104</a:t>
            </a:r>
            <a:r>
              <a:rPr lang="en-US" sz="1400">
                <a:latin typeface="Calibri" pitchFamily="34" charset="0"/>
              </a:rPr>
              <a:t>Cd </a:t>
            </a:r>
            <a:r>
              <a:rPr lang="en-US" sz="1000">
                <a:latin typeface="Calibri" pitchFamily="34" charset="0"/>
              </a:rPr>
              <a:t>(J. Cederkall, A. Ekstrom </a:t>
            </a:r>
            <a:r>
              <a:rPr lang="en-US" sz="1000" i="1">
                <a:latin typeface="Calibri" pitchFamily="34" charset="0"/>
              </a:rPr>
              <a:t>et al.</a:t>
            </a:r>
            <a:r>
              <a:rPr lang="en-US" sz="1000">
                <a:latin typeface="Calibri" pitchFamily="34" charset="0"/>
              </a:rPr>
              <a:t>)</a:t>
            </a:r>
            <a:endParaRPr lang="en-US" sz="1400">
              <a:latin typeface="Calibri" pitchFamily="34" charset="0"/>
            </a:endParaRPr>
          </a:p>
          <a:p>
            <a:pPr>
              <a:buFont typeface="Wingdings" pitchFamily="2" charset="2"/>
              <a:buChar char="ü"/>
            </a:pPr>
            <a:r>
              <a:rPr lang="en-US" sz="1400">
                <a:latin typeface="Calibri" pitchFamily="34" charset="0"/>
              </a:rPr>
              <a:t> region around </a:t>
            </a:r>
            <a:r>
              <a:rPr lang="en-US" sz="1400" baseline="30000">
                <a:latin typeface="Calibri" pitchFamily="34" charset="0"/>
              </a:rPr>
              <a:t>132</a:t>
            </a:r>
            <a:r>
              <a:rPr lang="en-US" sz="1400">
                <a:latin typeface="Calibri" pitchFamily="34" charset="0"/>
              </a:rPr>
              <a:t>Sn : </a:t>
            </a:r>
            <a:r>
              <a:rPr lang="en-US" sz="1400" baseline="30000">
                <a:latin typeface="Calibri" pitchFamily="34" charset="0"/>
              </a:rPr>
              <a:t>138,140,142,144</a:t>
            </a:r>
            <a:r>
              <a:rPr lang="en-US" sz="1400">
                <a:latin typeface="Calibri" pitchFamily="34" charset="0"/>
              </a:rPr>
              <a:t>Xe, </a:t>
            </a:r>
            <a:r>
              <a:rPr lang="en-US" sz="1400" baseline="30000">
                <a:latin typeface="Calibri" pitchFamily="34" charset="0"/>
              </a:rPr>
              <a:t>122,124,126</a:t>
            </a:r>
            <a:r>
              <a:rPr lang="en-US" sz="1400">
                <a:latin typeface="Calibri" pitchFamily="34" charset="0"/>
              </a:rPr>
              <a:t>Cd, </a:t>
            </a:r>
            <a:r>
              <a:rPr lang="en-US" sz="1400" baseline="30000">
                <a:latin typeface="Calibri" pitchFamily="34" charset="0"/>
              </a:rPr>
              <a:t>140</a:t>
            </a:r>
            <a:r>
              <a:rPr lang="en-US" sz="1400">
                <a:latin typeface="Calibri" pitchFamily="34" charset="0"/>
              </a:rPr>
              <a:t>Ba </a:t>
            </a:r>
            <a:r>
              <a:rPr lang="en-US" sz="1000">
                <a:latin typeface="Calibri" pitchFamily="34" charset="0"/>
              </a:rPr>
              <a:t>(Th. Kroll, R. Kruecken, Th Behrens </a:t>
            </a:r>
            <a:r>
              <a:rPr lang="en-US" sz="1000" i="1">
                <a:latin typeface="Calibri" pitchFamily="34" charset="0"/>
              </a:rPr>
              <a:t>et al.</a:t>
            </a:r>
            <a:r>
              <a:rPr lang="en-US" sz="1000">
                <a:latin typeface="Calibri" pitchFamily="34" charset="0"/>
              </a:rPr>
              <a:t>)</a:t>
            </a:r>
          </a:p>
        </p:txBody>
      </p:sp>
      <p:sp>
        <p:nvSpPr>
          <p:cNvPr id="27" name="Rectangle 26"/>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r"/>
            <a:r>
              <a:rPr lang="en-US" smtClean="0">
                <a:solidFill>
                  <a:schemeClr val="tx2"/>
                </a:solidFill>
                <a:ea typeface="Cambria" pitchFamily="18" charset="0"/>
                <a:cs typeface="Times New Roman" pitchFamily="18" charset="0"/>
              </a:rPr>
              <a:t>MINIBALL experiments at CERN</a:t>
            </a:r>
            <a:endParaRPr lang="en-US" smtClean="0">
              <a:solidFill>
                <a:schemeClr val="tx2"/>
              </a:solidFill>
              <a:ea typeface="Cambria" pitchFamily="18" charset="0"/>
              <a:cs typeface="Times New Roman" pitchFamily="18" charset="0"/>
            </a:endParaRPr>
          </a:p>
        </p:txBody>
      </p:sp>
      <p:sp>
        <p:nvSpPr>
          <p:cNvPr id="28" name="Rectangle 27"/>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9" name="Picture 187" descr="miniball"/>
          <p:cNvPicPr>
            <a:picLocks noChangeAspect="1" noChangeArrowheads="1"/>
          </p:cNvPicPr>
          <p:nvPr/>
        </p:nvPicPr>
        <p:blipFill>
          <a:blip r:embed="rId3"/>
          <a:srcRect/>
          <a:stretch>
            <a:fillRect/>
          </a:stretch>
        </p:blipFill>
        <p:spPr bwMode="auto">
          <a:xfrm>
            <a:off x="0" y="0"/>
            <a:ext cx="725488" cy="838200"/>
          </a:xfrm>
          <a:prstGeom prst="rect">
            <a:avLst/>
          </a:prstGeom>
          <a:noFill/>
          <a:ln w="9525">
            <a:noFill/>
            <a:miter lim="800000"/>
            <a:headEnd/>
            <a:tailEnd/>
          </a:ln>
        </p:spPr>
      </p:pic>
      <p:pic>
        <p:nvPicPr>
          <p:cNvPr id="30" name="Picture 191" descr="REX-ISOLDE"/>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2"/>
          <p:cNvPicPr>
            <a:picLocks noChangeAspect="1" noChangeArrowheads="1"/>
          </p:cNvPicPr>
          <p:nvPr/>
        </p:nvPicPr>
        <p:blipFill>
          <a:blip r:embed="rId2"/>
          <a:srcRect/>
          <a:stretch>
            <a:fillRect/>
          </a:stretch>
        </p:blipFill>
        <p:spPr bwMode="auto">
          <a:xfrm>
            <a:off x="381000" y="1447800"/>
            <a:ext cx="4114800" cy="3161404"/>
          </a:xfrm>
          <a:prstGeom prst="rect">
            <a:avLst/>
          </a:prstGeom>
          <a:noFill/>
          <a:ln w="9525">
            <a:noFill/>
            <a:miter lim="800000"/>
            <a:headEnd/>
            <a:tailEnd/>
          </a:ln>
        </p:spPr>
      </p:pic>
      <p:pic>
        <p:nvPicPr>
          <p:cNvPr id="35" name="Picture 4"/>
          <p:cNvPicPr>
            <a:picLocks noChangeAspect="1" noChangeArrowheads="1"/>
          </p:cNvPicPr>
          <p:nvPr/>
        </p:nvPicPr>
        <p:blipFill>
          <a:blip r:embed="rId3"/>
          <a:srcRect/>
          <a:stretch>
            <a:fillRect/>
          </a:stretch>
        </p:blipFill>
        <p:spPr bwMode="auto">
          <a:xfrm>
            <a:off x="4800600" y="1828800"/>
            <a:ext cx="3917950" cy="2862262"/>
          </a:xfrm>
          <a:prstGeom prst="rect">
            <a:avLst/>
          </a:prstGeom>
          <a:noFill/>
          <a:ln w="9525">
            <a:noFill/>
            <a:miter lim="800000"/>
            <a:headEnd/>
            <a:tailEnd/>
          </a:ln>
        </p:spPr>
      </p:pic>
      <p:pic>
        <p:nvPicPr>
          <p:cNvPr id="55" name="Picture 2"/>
          <p:cNvPicPr>
            <a:picLocks noChangeAspect="1" noChangeArrowheads="1"/>
          </p:cNvPicPr>
          <p:nvPr/>
        </p:nvPicPr>
        <p:blipFill>
          <a:blip r:embed="rId4"/>
          <a:srcRect/>
          <a:stretch>
            <a:fillRect/>
          </a:stretch>
        </p:blipFill>
        <p:spPr bwMode="auto">
          <a:xfrm>
            <a:off x="5105400" y="4833546"/>
            <a:ext cx="3352800" cy="1795854"/>
          </a:xfrm>
          <a:prstGeom prst="rect">
            <a:avLst/>
          </a:prstGeom>
          <a:noFill/>
          <a:ln w="9525">
            <a:noFill/>
            <a:miter lim="800000"/>
            <a:headEnd/>
            <a:tailEnd/>
          </a:ln>
        </p:spPr>
      </p:pic>
      <p:sp>
        <p:nvSpPr>
          <p:cNvPr id="64" name="TextBox 63"/>
          <p:cNvSpPr txBox="1"/>
          <p:nvPr/>
        </p:nvSpPr>
        <p:spPr>
          <a:xfrm>
            <a:off x="381000" y="5257800"/>
            <a:ext cx="2794355" cy="1077218"/>
          </a:xfrm>
          <a:prstGeom prst="rect">
            <a:avLst/>
          </a:prstGeom>
          <a:noFill/>
        </p:spPr>
        <p:txBody>
          <a:bodyPr wrap="none" rtlCol="0">
            <a:spAutoFit/>
          </a:bodyPr>
          <a:lstStyle/>
          <a:p>
            <a:r>
              <a:rPr lang="en-US" sz="1600" u="sng" smtClean="0">
                <a:solidFill>
                  <a:srgbClr val="FF0000"/>
                </a:solidFill>
              </a:rPr>
              <a:t>Coulomb excitation :</a:t>
            </a:r>
          </a:p>
          <a:p>
            <a:r>
              <a:rPr lang="en-US" sz="1600" b="0" smtClean="0">
                <a:solidFill>
                  <a:srgbClr val="FF0000"/>
                </a:solidFill>
              </a:rPr>
              <a:t>- Coulex </a:t>
            </a:r>
            <a:r>
              <a:rPr lang="en-US" sz="1600" b="0" baseline="30000" smtClean="0">
                <a:solidFill>
                  <a:srgbClr val="FF0000"/>
                </a:solidFill>
              </a:rPr>
              <a:t>30,32</a:t>
            </a:r>
            <a:r>
              <a:rPr lang="en-US" sz="1600" b="0" smtClean="0">
                <a:solidFill>
                  <a:srgbClr val="FF0000"/>
                </a:solidFill>
              </a:rPr>
              <a:t>Mg (2002,2004)</a:t>
            </a:r>
          </a:p>
          <a:p>
            <a:r>
              <a:rPr lang="en-US" sz="1600" b="0" smtClean="0">
                <a:solidFill>
                  <a:srgbClr val="FF0000"/>
                </a:solidFill>
              </a:rPr>
              <a:t>- Coulex </a:t>
            </a:r>
            <a:r>
              <a:rPr lang="en-US" sz="1600" b="0" baseline="30000" smtClean="0">
                <a:solidFill>
                  <a:srgbClr val="FF0000"/>
                </a:solidFill>
              </a:rPr>
              <a:t>31</a:t>
            </a:r>
            <a:r>
              <a:rPr lang="en-US" sz="1600" b="0" smtClean="0">
                <a:solidFill>
                  <a:srgbClr val="FF0000"/>
                </a:solidFill>
              </a:rPr>
              <a:t>Mg (2007)</a:t>
            </a:r>
          </a:p>
          <a:p>
            <a:r>
              <a:rPr lang="en-US" sz="1600" b="0" smtClean="0">
                <a:solidFill>
                  <a:srgbClr val="FF0000"/>
                </a:solidFill>
              </a:rPr>
              <a:t>- Coulex </a:t>
            </a:r>
            <a:r>
              <a:rPr lang="en-US" sz="1600" b="0" baseline="30000" smtClean="0">
                <a:solidFill>
                  <a:srgbClr val="FF0000"/>
                </a:solidFill>
              </a:rPr>
              <a:t>28,29,30</a:t>
            </a:r>
            <a:r>
              <a:rPr lang="en-US" sz="1600" b="0" smtClean="0">
                <a:solidFill>
                  <a:srgbClr val="FF0000"/>
                </a:solidFill>
              </a:rPr>
              <a:t>Na (2009)</a:t>
            </a:r>
            <a:endParaRPr lang="en-US" sz="1600" b="0">
              <a:solidFill>
                <a:srgbClr val="FF0000"/>
              </a:solidFill>
            </a:endParaRPr>
          </a:p>
        </p:txBody>
      </p:sp>
      <p:sp>
        <p:nvSpPr>
          <p:cNvPr id="7" name="TextBox 60"/>
          <p:cNvSpPr txBox="1">
            <a:spLocks noChangeArrowheads="1"/>
          </p:cNvSpPr>
          <p:nvPr/>
        </p:nvSpPr>
        <p:spPr bwMode="auto">
          <a:xfrm>
            <a:off x="152400" y="914400"/>
            <a:ext cx="2786340" cy="307777"/>
          </a:xfrm>
          <a:prstGeom prst="rect">
            <a:avLst/>
          </a:prstGeom>
          <a:noFill/>
          <a:ln w="9525">
            <a:noFill/>
            <a:miter lim="800000"/>
            <a:headEnd/>
            <a:tailEnd/>
          </a:ln>
        </p:spPr>
        <p:txBody>
          <a:bodyPr wrap="none">
            <a:spAutoFit/>
          </a:bodyPr>
          <a:lstStyle/>
          <a:p>
            <a:r>
              <a:rPr lang="en-US" sz="1400" smtClean="0">
                <a:latin typeface="Calibri" pitchFamily="34" charset="0"/>
              </a:rPr>
              <a:t>the </a:t>
            </a:r>
            <a:r>
              <a:rPr lang="en-US" sz="1400">
                <a:latin typeface="Calibri" pitchFamily="34" charset="0"/>
              </a:rPr>
              <a:t>“island of inversion” : </a:t>
            </a:r>
            <a:r>
              <a:rPr lang="en-US" sz="1400" baseline="30000" smtClean="0">
                <a:latin typeface="Calibri" pitchFamily="34" charset="0"/>
              </a:rPr>
              <a:t>30,31,32</a:t>
            </a:r>
            <a:r>
              <a:rPr lang="en-US" sz="1400" smtClean="0">
                <a:latin typeface="Calibri" pitchFamily="34" charset="0"/>
              </a:rPr>
              <a:t>Mg</a:t>
            </a:r>
            <a:endParaRPr lang="en-US" sz="1000">
              <a:latin typeface="Calibri" pitchFamily="34" charset="0"/>
            </a:endParaRPr>
          </a:p>
        </p:txBody>
      </p:sp>
      <p:sp>
        <p:nvSpPr>
          <p:cNvPr id="8" name="Rectangle 7"/>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r"/>
            <a:r>
              <a:rPr lang="en-US" smtClean="0">
                <a:solidFill>
                  <a:schemeClr val="tx2"/>
                </a:solidFill>
                <a:ea typeface="Cambria" pitchFamily="18" charset="0"/>
                <a:cs typeface="Times New Roman" pitchFamily="18" charset="0"/>
              </a:rPr>
              <a:t>MINIBALL experiments at CERN</a:t>
            </a:r>
            <a:endParaRPr lang="en-US" smtClean="0">
              <a:solidFill>
                <a:schemeClr val="tx2"/>
              </a:solidFill>
              <a:ea typeface="Cambria" pitchFamily="18" charset="0"/>
              <a:cs typeface="Times New Roman" pitchFamily="18" charset="0"/>
            </a:endParaRPr>
          </a:p>
        </p:txBody>
      </p:sp>
      <p:sp>
        <p:nvSpPr>
          <p:cNvPr id="9" name="Rectangle 8"/>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0" name="Picture 187" descr="miniball"/>
          <p:cNvPicPr>
            <a:picLocks noChangeAspect="1" noChangeArrowheads="1"/>
          </p:cNvPicPr>
          <p:nvPr/>
        </p:nvPicPr>
        <p:blipFill>
          <a:blip r:embed="rId5"/>
          <a:srcRect/>
          <a:stretch>
            <a:fillRect/>
          </a:stretch>
        </p:blipFill>
        <p:spPr bwMode="auto">
          <a:xfrm>
            <a:off x="0" y="0"/>
            <a:ext cx="725488" cy="838200"/>
          </a:xfrm>
          <a:prstGeom prst="rect">
            <a:avLst/>
          </a:prstGeom>
          <a:noFill/>
          <a:ln w="9525">
            <a:noFill/>
            <a:miter lim="800000"/>
            <a:headEnd/>
            <a:tailEnd/>
          </a:ln>
        </p:spPr>
      </p:pic>
      <p:pic>
        <p:nvPicPr>
          <p:cNvPr id="11" name="Picture 191" descr="REX-ISOLDE"/>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12" name="TextBox 11"/>
          <p:cNvSpPr txBox="1"/>
          <p:nvPr/>
        </p:nvSpPr>
        <p:spPr>
          <a:xfrm>
            <a:off x="5257800" y="1219200"/>
            <a:ext cx="3839128" cy="461665"/>
          </a:xfrm>
          <a:prstGeom prst="rect">
            <a:avLst/>
          </a:prstGeom>
          <a:noFill/>
        </p:spPr>
        <p:txBody>
          <a:bodyPr wrap="none" rtlCol="0">
            <a:spAutoFit/>
          </a:bodyPr>
          <a:lstStyle/>
          <a:p>
            <a:r>
              <a:rPr lang="en-US" sz="1200" b="0" smtClean="0">
                <a:solidFill>
                  <a:srgbClr val="FF0000"/>
                </a:solidFill>
                <a:latin typeface="+mn-lt"/>
              </a:rPr>
              <a:t>O. Niedermaier et al. PRL 94, 172501 (2005) VERY FIRST !!!</a:t>
            </a:r>
          </a:p>
          <a:p>
            <a:r>
              <a:rPr lang="en-US" sz="1200" b="0" smtClean="0">
                <a:latin typeface="+mn-lt"/>
              </a:rPr>
              <a:t>M. Scheidlitz, P. Reiter et al. in preparation</a:t>
            </a:r>
            <a:endParaRPr lang="en-US" sz="1200" b="0">
              <a:latin typeface="+mn-l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p:cNvPicPr>
            <a:picLocks noChangeAspect="1" noChangeArrowheads="1"/>
          </p:cNvPicPr>
          <p:nvPr/>
        </p:nvPicPr>
        <p:blipFill>
          <a:blip r:embed="rId2"/>
          <a:srcRect b="38998"/>
          <a:stretch>
            <a:fillRect/>
          </a:stretch>
        </p:blipFill>
        <p:spPr bwMode="auto">
          <a:xfrm>
            <a:off x="5610225" y="4038600"/>
            <a:ext cx="3533775" cy="2667000"/>
          </a:xfrm>
          <a:prstGeom prst="rect">
            <a:avLst/>
          </a:prstGeom>
          <a:noFill/>
          <a:ln w="9525">
            <a:noFill/>
            <a:miter lim="800000"/>
            <a:headEnd/>
            <a:tailEnd/>
          </a:ln>
          <a:effectLst/>
        </p:spPr>
      </p:pic>
      <p:pic>
        <p:nvPicPr>
          <p:cNvPr id="97283" name="Picture 3"/>
          <p:cNvPicPr>
            <a:picLocks noChangeAspect="1" noChangeArrowheads="1"/>
          </p:cNvPicPr>
          <p:nvPr/>
        </p:nvPicPr>
        <p:blipFill>
          <a:blip r:embed="rId3"/>
          <a:srcRect/>
          <a:stretch>
            <a:fillRect/>
          </a:stretch>
        </p:blipFill>
        <p:spPr bwMode="auto">
          <a:xfrm>
            <a:off x="5715000" y="1676400"/>
            <a:ext cx="3147435" cy="2411979"/>
          </a:xfrm>
          <a:prstGeom prst="rect">
            <a:avLst/>
          </a:prstGeom>
          <a:noFill/>
          <a:ln w="9525">
            <a:noFill/>
            <a:miter lim="800000"/>
            <a:headEnd/>
            <a:tailEnd/>
          </a:ln>
          <a:effectLst/>
        </p:spPr>
      </p:pic>
      <p:sp>
        <p:nvSpPr>
          <p:cNvPr id="29" name="TextBox 28"/>
          <p:cNvSpPr txBox="1"/>
          <p:nvPr/>
        </p:nvSpPr>
        <p:spPr>
          <a:xfrm>
            <a:off x="7210425" y="4114800"/>
            <a:ext cx="1550424" cy="584775"/>
          </a:xfrm>
          <a:prstGeom prst="rect">
            <a:avLst/>
          </a:prstGeom>
          <a:noFill/>
        </p:spPr>
        <p:txBody>
          <a:bodyPr wrap="none" rtlCol="0">
            <a:spAutoFit/>
          </a:bodyPr>
          <a:lstStyle/>
          <a:p>
            <a:r>
              <a:rPr lang="en-US" sz="1600" b="0" smtClean="0"/>
              <a:t>t(</a:t>
            </a:r>
            <a:r>
              <a:rPr lang="en-US" sz="1600" b="0" baseline="30000" smtClean="0"/>
              <a:t>30</a:t>
            </a:r>
            <a:r>
              <a:rPr lang="en-US" sz="1600" b="0" smtClean="0"/>
              <a:t>Mg,</a:t>
            </a:r>
            <a:r>
              <a:rPr lang="en-US" sz="1600" b="0" baseline="30000" smtClean="0"/>
              <a:t>32</a:t>
            </a:r>
            <a:r>
              <a:rPr lang="en-US" sz="1600" b="0" smtClean="0"/>
              <a:t>Mg)p</a:t>
            </a:r>
          </a:p>
          <a:p>
            <a:r>
              <a:rPr lang="en-US" sz="1600" b="0" smtClean="0">
                <a:latin typeface="Calibri"/>
              </a:rPr>
              <a:t>≈ </a:t>
            </a:r>
            <a:r>
              <a:rPr lang="en-US" sz="1600" b="0" smtClean="0"/>
              <a:t>2000 protons</a:t>
            </a:r>
            <a:endParaRPr lang="en-US" sz="1600" b="0"/>
          </a:p>
        </p:txBody>
      </p:sp>
      <p:sp>
        <p:nvSpPr>
          <p:cNvPr id="30" name="TextBox 29"/>
          <p:cNvSpPr txBox="1"/>
          <p:nvPr/>
        </p:nvSpPr>
        <p:spPr>
          <a:xfrm>
            <a:off x="7109835" y="1718846"/>
            <a:ext cx="1479892" cy="338554"/>
          </a:xfrm>
          <a:prstGeom prst="rect">
            <a:avLst/>
          </a:prstGeom>
          <a:noFill/>
        </p:spPr>
        <p:txBody>
          <a:bodyPr wrap="none" rtlCol="0">
            <a:spAutoFit/>
          </a:bodyPr>
          <a:lstStyle/>
          <a:p>
            <a:r>
              <a:rPr lang="en-US" sz="1600" b="0" smtClean="0"/>
              <a:t>d(</a:t>
            </a:r>
            <a:r>
              <a:rPr lang="en-US" sz="1600" b="0" baseline="30000" smtClean="0"/>
              <a:t>30</a:t>
            </a:r>
            <a:r>
              <a:rPr lang="en-US" sz="1600" b="0" smtClean="0"/>
              <a:t>Mg,</a:t>
            </a:r>
            <a:r>
              <a:rPr lang="en-US" sz="1600" b="0" baseline="30000" smtClean="0"/>
              <a:t>31</a:t>
            </a:r>
            <a:r>
              <a:rPr lang="en-US" sz="1600" b="0" smtClean="0"/>
              <a:t>Mg)p</a:t>
            </a:r>
          </a:p>
        </p:txBody>
      </p:sp>
      <p:sp>
        <p:nvSpPr>
          <p:cNvPr id="31" name="TextBox 30"/>
          <p:cNvSpPr txBox="1"/>
          <p:nvPr/>
        </p:nvSpPr>
        <p:spPr>
          <a:xfrm>
            <a:off x="7696200" y="2133600"/>
            <a:ext cx="639919" cy="338554"/>
          </a:xfrm>
          <a:prstGeom prst="rect">
            <a:avLst/>
          </a:prstGeom>
          <a:noFill/>
        </p:spPr>
        <p:txBody>
          <a:bodyPr wrap="none" rtlCol="0">
            <a:spAutoFit/>
          </a:bodyPr>
          <a:lstStyle/>
          <a:p>
            <a:r>
              <a:rPr lang="en-US" sz="1600" smtClean="0">
                <a:solidFill>
                  <a:srgbClr val="FF0000"/>
                </a:solidFill>
              </a:rPr>
              <a:t>2007</a:t>
            </a:r>
            <a:endParaRPr lang="en-US" sz="1600">
              <a:solidFill>
                <a:srgbClr val="FF0000"/>
              </a:solidFill>
            </a:endParaRPr>
          </a:p>
        </p:txBody>
      </p:sp>
      <p:sp>
        <p:nvSpPr>
          <p:cNvPr id="32" name="TextBox 31"/>
          <p:cNvSpPr txBox="1"/>
          <p:nvPr/>
        </p:nvSpPr>
        <p:spPr>
          <a:xfrm>
            <a:off x="7696200" y="4648200"/>
            <a:ext cx="639919" cy="338554"/>
          </a:xfrm>
          <a:prstGeom prst="rect">
            <a:avLst/>
          </a:prstGeom>
          <a:noFill/>
        </p:spPr>
        <p:txBody>
          <a:bodyPr wrap="none" rtlCol="0">
            <a:spAutoFit/>
          </a:bodyPr>
          <a:lstStyle/>
          <a:p>
            <a:r>
              <a:rPr lang="en-US" sz="1600" smtClean="0">
                <a:solidFill>
                  <a:srgbClr val="FF0000"/>
                </a:solidFill>
              </a:rPr>
              <a:t>2008</a:t>
            </a:r>
            <a:endParaRPr lang="en-US" sz="1600">
              <a:solidFill>
                <a:srgbClr val="FF0000"/>
              </a:solidFill>
            </a:endParaRPr>
          </a:p>
        </p:txBody>
      </p:sp>
      <p:sp>
        <p:nvSpPr>
          <p:cNvPr id="11" name="TextBox 10"/>
          <p:cNvSpPr txBox="1"/>
          <p:nvPr/>
        </p:nvSpPr>
        <p:spPr>
          <a:xfrm>
            <a:off x="381000" y="5486400"/>
            <a:ext cx="2794355" cy="1077218"/>
          </a:xfrm>
          <a:prstGeom prst="rect">
            <a:avLst/>
          </a:prstGeom>
          <a:noFill/>
        </p:spPr>
        <p:txBody>
          <a:bodyPr wrap="none" rtlCol="0">
            <a:spAutoFit/>
          </a:bodyPr>
          <a:lstStyle/>
          <a:p>
            <a:r>
              <a:rPr lang="en-US" sz="1600" u="sng" smtClean="0">
                <a:solidFill>
                  <a:srgbClr val="FF0000"/>
                </a:solidFill>
              </a:rPr>
              <a:t>Coulomb excitation :</a:t>
            </a:r>
          </a:p>
          <a:p>
            <a:r>
              <a:rPr lang="en-US" sz="1600" b="0" smtClean="0">
                <a:solidFill>
                  <a:srgbClr val="FF0000"/>
                </a:solidFill>
              </a:rPr>
              <a:t>- Coulex </a:t>
            </a:r>
            <a:r>
              <a:rPr lang="en-US" sz="1600" b="0" baseline="30000" smtClean="0">
                <a:solidFill>
                  <a:srgbClr val="FF0000"/>
                </a:solidFill>
              </a:rPr>
              <a:t>30,32</a:t>
            </a:r>
            <a:r>
              <a:rPr lang="en-US" sz="1600" b="0" smtClean="0">
                <a:solidFill>
                  <a:srgbClr val="FF0000"/>
                </a:solidFill>
              </a:rPr>
              <a:t>Mg (2002,2004)</a:t>
            </a:r>
          </a:p>
          <a:p>
            <a:r>
              <a:rPr lang="en-US" sz="1600" b="0" smtClean="0">
                <a:solidFill>
                  <a:srgbClr val="FF0000"/>
                </a:solidFill>
              </a:rPr>
              <a:t>- Coulex </a:t>
            </a:r>
            <a:r>
              <a:rPr lang="en-US" sz="1600" b="0" baseline="30000" smtClean="0">
                <a:solidFill>
                  <a:srgbClr val="FF0000"/>
                </a:solidFill>
              </a:rPr>
              <a:t>31</a:t>
            </a:r>
            <a:r>
              <a:rPr lang="en-US" sz="1600" b="0" smtClean="0">
                <a:solidFill>
                  <a:srgbClr val="FF0000"/>
                </a:solidFill>
              </a:rPr>
              <a:t>Mg (2007)</a:t>
            </a:r>
          </a:p>
          <a:p>
            <a:r>
              <a:rPr lang="en-US" sz="1600" b="0" smtClean="0">
                <a:solidFill>
                  <a:srgbClr val="FF0000"/>
                </a:solidFill>
              </a:rPr>
              <a:t>- Coulex </a:t>
            </a:r>
            <a:r>
              <a:rPr lang="en-US" sz="1600" b="0" baseline="30000" smtClean="0">
                <a:solidFill>
                  <a:srgbClr val="FF0000"/>
                </a:solidFill>
              </a:rPr>
              <a:t>28,29,30</a:t>
            </a:r>
            <a:r>
              <a:rPr lang="en-US" sz="1600" b="0" smtClean="0">
                <a:solidFill>
                  <a:srgbClr val="FF0000"/>
                </a:solidFill>
              </a:rPr>
              <a:t>Na (2009)</a:t>
            </a:r>
            <a:endParaRPr lang="en-US" sz="1600" b="0">
              <a:solidFill>
                <a:srgbClr val="FF0000"/>
              </a:solidFill>
            </a:endParaRPr>
          </a:p>
        </p:txBody>
      </p:sp>
      <p:sp>
        <p:nvSpPr>
          <p:cNvPr id="12" name="TextBox 11"/>
          <p:cNvSpPr txBox="1"/>
          <p:nvPr/>
        </p:nvSpPr>
        <p:spPr>
          <a:xfrm>
            <a:off x="381000" y="4191000"/>
            <a:ext cx="2257349" cy="830997"/>
          </a:xfrm>
          <a:prstGeom prst="rect">
            <a:avLst/>
          </a:prstGeom>
          <a:noFill/>
        </p:spPr>
        <p:txBody>
          <a:bodyPr wrap="none" rtlCol="0">
            <a:spAutoFit/>
          </a:bodyPr>
          <a:lstStyle/>
          <a:p>
            <a:r>
              <a:rPr lang="en-US" sz="1600" u="sng" smtClean="0">
                <a:solidFill>
                  <a:srgbClr val="FF0000"/>
                </a:solidFill>
              </a:rPr>
              <a:t>Transfer reactions :</a:t>
            </a:r>
          </a:p>
          <a:p>
            <a:r>
              <a:rPr lang="en-US" sz="1600" b="0" smtClean="0">
                <a:solidFill>
                  <a:srgbClr val="FF0000"/>
                </a:solidFill>
              </a:rPr>
              <a:t>- d(</a:t>
            </a:r>
            <a:r>
              <a:rPr lang="en-US" sz="1600" b="0" baseline="30000" smtClean="0">
                <a:solidFill>
                  <a:srgbClr val="FF0000"/>
                </a:solidFill>
              </a:rPr>
              <a:t>30</a:t>
            </a:r>
            <a:r>
              <a:rPr lang="en-US" sz="1600" b="0" smtClean="0">
                <a:solidFill>
                  <a:srgbClr val="FF0000"/>
                </a:solidFill>
              </a:rPr>
              <a:t>Mg,</a:t>
            </a:r>
            <a:r>
              <a:rPr lang="en-US" sz="1600" b="0" baseline="30000" smtClean="0">
                <a:solidFill>
                  <a:srgbClr val="FF0000"/>
                </a:solidFill>
              </a:rPr>
              <a:t>31</a:t>
            </a:r>
            <a:r>
              <a:rPr lang="en-US" sz="1600" b="0" smtClean="0">
                <a:solidFill>
                  <a:srgbClr val="FF0000"/>
                </a:solidFill>
              </a:rPr>
              <a:t>Mg)p (2007)</a:t>
            </a:r>
          </a:p>
          <a:p>
            <a:r>
              <a:rPr lang="en-US" sz="1600" b="0" smtClean="0">
                <a:solidFill>
                  <a:srgbClr val="FF0000"/>
                </a:solidFill>
              </a:rPr>
              <a:t>- t(</a:t>
            </a:r>
            <a:r>
              <a:rPr lang="en-US" sz="1600" b="0" baseline="30000" smtClean="0">
                <a:solidFill>
                  <a:srgbClr val="FF0000"/>
                </a:solidFill>
              </a:rPr>
              <a:t>30</a:t>
            </a:r>
            <a:r>
              <a:rPr lang="en-US" sz="1600" b="0" smtClean="0">
                <a:solidFill>
                  <a:srgbClr val="FF0000"/>
                </a:solidFill>
              </a:rPr>
              <a:t>Mg,</a:t>
            </a:r>
            <a:r>
              <a:rPr lang="en-US" sz="1600" b="0" baseline="30000" smtClean="0">
                <a:solidFill>
                  <a:srgbClr val="FF0000"/>
                </a:solidFill>
              </a:rPr>
              <a:t>32</a:t>
            </a:r>
            <a:r>
              <a:rPr lang="en-US" sz="1600" b="0" smtClean="0">
                <a:solidFill>
                  <a:srgbClr val="FF0000"/>
                </a:solidFill>
              </a:rPr>
              <a:t>Mg)p (2008)</a:t>
            </a:r>
          </a:p>
        </p:txBody>
      </p:sp>
      <p:sp>
        <p:nvSpPr>
          <p:cNvPr id="13" name="TextBox 60"/>
          <p:cNvSpPr txBox="1">
            <a:spLocks noChangeArrowheads="1"/>
          </p:cNvSpPr>
          <p:nvPr/>
        </p:nvSpPr>
        <p:spPr bwMode="auto">
          <a:xfrm>
            <a:off x="152400" y="914400"/>
            <a:ext cx="2786340" cy="307777"/>
          </a:xfrm>
          <a:prstGeom prst="rect">
            <a:avLst/>
          </a:prstGeom>
          <a:noFill/>
          <a:ln w="9525">
            <a:noFill/>
            <a:miter lim="800000"/>
            <a:headEnd/>
            <a:tailEnd/>
          </a:ln>
        </p:spPr>
        <p:txBody>
          <a:bodyPr wrap="none">
            <a:spAutoFit/>
          </a:bodyPr>
          <a:lstStyle/>
          <a:p>
            <a:r>
              <a:rPr lang="en-US" sz="1400" smtClean="0">
                <a:latin typeface="Calibri" pitchFamily="34" charset="0"/>
              </a:rPr>
              <a:t>the </a:t>
            </a:r>
            <a:r>
              <a:rPr lang="en-US" sz="1400">
                <a:latin typeface="Calibri" pitchFamily="34" charset="0"/>
              </a:rPr>
              <a:t>“island of inversion” : </a:t>
            </a:r>
            <a:r>
              <a:rPr lang="en-US" sz="1400" baseline="30000" smtClean="0">
                <a:latin typeface="Calibri" pitchFamily="34" charset="0"/>
              </a:rPr>
              <a:t>30,31,32</a:t>
            </a:r>
            <a:r>
              <a:rPr lang="en-US" sz="1400" smtClean="0">
                <a:latin typeface="Calibri" pitchFamily="34" charset="0"/>
              </a:rPr>
              <a:t>Mg</a:t>
            </a:r>
            <a:endParaRPr lang="en-US" sz="1000">
              <a:latin typeface="Calibri" pitchFamily="34" charset="0"/>
            </a:endParaRPr>
          </a:p>
        </p:txBody>
      </p:sp>
      <p:sp>
        <p:nvSpPr>
          <p:cNvPr id="14" name="Rectangle 13"/>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r"/>
            <a:r>
              <a:rPr lang="en-US" smtClean="0">
                <a:solidFill>
                  <a:schemeClr val="tx2"/>
                </a:solidFill>
                <a:ea typeface="Cambria" pitchFamily="18" charset="0"/>
                <a:cs typeface="Times New Roman" pitchFamily="18" charset="0"/>
              </a:rPr>
              <a:t>MINIBALL experiments at CERN</a:t>
            </a:r>
            <a:endParaRPr lang="en-US" smtClean="0">
              <a:solidFill>
                <a:schemeClr val="tx2"/>
              </a:solidFill>
              <a:ea typeface="Cambria" pitchFamily="18" charset="0"/>
              <a:cs typeface="Times New Roman" pitchFamily="18" charset="0"/>
            </a:endParaRPr>
          </a:p>
        </p:txBody>
      </p:sp>
      <p:sp>
        <p:nvSpPr>
          <p:cNvPr id="15" name="Rectangle 14"/>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6" name="Picture 187" descr="miniball"/>
          <p:cNvPicPr>
            <a:picLocks noChangeAspect="1" noChangeArrowheads="1"/>
          </p:cNvPicPr>
          <p:nvPr/>
        </p:nvPicPr>
        <p:blipFill>
          <a:blip r:embed="rId4"/>
          <a:srcRect/>
          <a:stretch>
            <a:fillRect/>
          </a:stretch>
        </p:blipFill>
        <p:spPr bwMode="auto">
          <a:xfrm>
            <a:off x="0" y="0"/>
            <a:ext cx="725488" cy="838200"/>
          </a:xfrm>
          <a:prstGeom prst="rect">
            <a:avLst/>
          </a:prstGeom>
          <a:noFill/>
          <a:ln w="9525">
            <a:noFill/>
            <a:miter lim="800000"/>
            <a:headEnd/>
            <a:tailEnd/>
          </a:ln>
        </p:spPr>
      </p:pic>
      <p:pic>
        <p:nvPicPr>
          <p:cNvPr id="17" name="Picture 191" descr="REX-ISOLDE"/>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18" name="TextBox 17"/>
          <p:cNvSpPr txBox="1"/>
          <p:nvPr/>
        </p:nvSpPr>
        <p:spPr>
          <a:xfrm>
            <a:off x="2743200" y="4495800"/>
            <a:ext cx="2723053" cy="461665"/>
          </a:xfrm>
          <a:prstGeom prst="rect">
            <a:avLst/>
          </a:prstGeom>
          <a:noFill/>
        </p:spPr>
        <p:txBody>
          <a:bodyPr wrap="none" rtlCol="0">
            <a:spAutoFit/>
          </a:bodyPr>
          <a:lstStyle/>
          <a:p>
            <a:r>
              <a:rPr lang="en-US" sz="1200" b="0" smtClean="0">
                <a:latin typeface="+mn-lt"/>
              </a:rPr>
              <a:t>V. Bildstein, K. Wimmer, </a:t>
            </a:r>
            <a:r>
              <a:rPr lang="en-US" sz="1200" b="0" i="1" smtClean="0">
                <a:latin typeface="+mn-lt"/>
              </a:rPr>
              <a:t>et al. </a:t>
            </a:r>
            <a:r>
              <a:rPr lang="en-US" sz="1200" b="0" smtClean="0">
                <a:latin typeface="+mn-lt"/>
              </a:rPr>
              <a:t>2007-2009</a:t>
            </a:r>
          </a:p>
          <a:p>
            <a:r>
              <a:rPr lang="en-US" sz="1200" b="0" smtClean="0">
                <a:latin typeface="+mn-lt"/>
              </a:rPr>
              <a:t>(ISOLDE workshops)</a:t>
            </a:r>
            <a:endParaRPr lang="en-US" sz="1200" b="0">
              <a:latin typeface="+mn-lt"/>
            </a:endParaRPr>
          </a:p>
        </p:txBody>
      </p:sp>
      <p:pic>
        <p:nvPicPr>
          <p:cNvPr id="19" name="Picture 2"/>
          <p:cNvPicPr>
            <a:picLocks noChangeAspect="1" noChangeArrowheads="1"/>
          </p:cNvPicPr>
          <p:nvPr/>
        </p:nvPicPr>
        <p:blipFill>
          <a:blip r:embed="rId6"/>
          <a:srcRect/>
          <a:stretch>
            <a:fillRect/>
          </a:stretch>
        </p:blipFill>
        <p:spPr bwMode="auto">
          <a:xfrm>
            <a:off x="1600200" y="1752600"/>
            <a:ext cx="2438400" cy="187569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3" name="Rectangle 65"/>
          <p:cNvSpPr>
            <a:spLocks noChangeArrowheads="1"/>
          </p:cNvSpPr>
          <p:nvPr/>
        </p:nvSpPr>
        <p:spPr bwMode="auto">
          <a:xfrm>
            <a:off x="468313" y="5013325"/>
            <a:ext cx="4176712" cy="1844675"/>
          </a:xfrm>
          <a:prstGeom prst="rect">
            <a:avLst/>
          </a:prstGeom>
          <a:solidFill>
            <a:schemeClr val="bg1"/>
          </a:solidFill>
          <a:ln w="9525">
            <a:solidFill>
              <a:schemeClr val="bg1"/>
            </a:solidFill>
            <a:miter lim="800000"/>
            <a:headEnd/>
            <a:tailEnd/>
          </a:ln>
        </p:spPr>
        <p:txBody>
          <a:bodyPr wrap="none" anchor="ctr"/>
          <a:lstStyle/>
          <a:p>
            <a:endParaRPr lang="en-US"/>
          </a:p>
        </p:txBody>
      </p:sp>
      <p:grpSp>
        <p:nvGrpSpPr>
          <p:cNvPr id="2" name="Group 2"/>
          <p:cNvGrpSpPr>
            <a:grpSpLocks/>
          </p:cNvGrpSpPr>
          <p:nvPr/>
        </p:nvGrpSpPr>
        <p:grpSpPr bwMode="auto">
          <a:xfrm>
            <a:off x="1637828" y="1149772"/>
            <a:ext cx="3008712" cy="2477767"/>
            <a:chOff x="1484" y="162"/>
            <a:chExt cx="2501" cy="2337"/>
          </a:xfrm>
        </p:grpSpPr>
        <p:sp>
          <p:nvSpPr>
            <p:cNvPr id="31781" name="Text Box 3"/>
            <p:cNvSpPr txBox="1">
              <a:spLocks noChangeArrowheads="1"/>
            </p:cNvSpPr>
            <p:nvPr/>
          </p:nvSpPr>
          <p:spPr bwMode="auto">
            <a:xfrm>
              <a:off x="2651" y="1750"/>
              <a:ext cx="240" cy="247"/>
            </a:xfrm>
            <a:prstGeom prst="rect">
              <a:avLst/>
            </a:prstGeom>
            <a:noFill/>
            <a:ln w="9525">
              <a:noFill/>
              <a:miter lim="800000"/>
              <a:headEnd/>
              <a:tailEnd/>
            </a:ln>
          </p:spPr>
          <p:txBody>
            <a:bodyPr>
              <a:spAutoFit/>
            </a:bodyPr>
            <a:lstStyle/>
            <a:p>
              <a:pPr>
                <a:spcBef>
                  <a:spcPct val="50000"/>
                </a:spcBef>
              </a:pPr>
              <a:r>
                <a:rPr lang="en-US" sz="1100" b="1">
                  <a:solidFill>
                    <a:srgbClr val="0000FF"/>
                  </a:solidFill>
                  <a:latin typeface="Times New Roman" pitchFamily="18" charset="0"/>
                </a:rPr>
                <a:t>0</a:t>
              </a:r>
              <a:endParaRPr lang="en-GB" sz="1100" b="1">
                <a:solidFill>
                  <a:srgbClr val="0000FF"/>
                </a:solidFill>
                <a:latin typeface="Times New Roman" pitchFamily="18" charset="0"/>
              </a:endParaRPr>
            </a:p>
          </p:txBody>
        </p:sp>
        <p:sp>
          <p:nvSpPr>
            <p:cNvPr id="31782" name="Text Box 4"/>
            <p:cNvSpPr txBox="1">
              <a:spLocks noChangeArrowheads="1"/>
            </p:cNvSpPr>
            <p:nvPr/>
          </p:nvSpPr>
          <p:spPr bwMode="auto">
            <a:xfrm>
              <a:off x="2583" y="1589"/>
              <a:ext cx="380" cy="247"/>
            </a:xfrm>
            <a:prstGeom prst="rect">
              <a:avLst/>
            </a:prstGeom>
            <a:noFill/>
            <a:ln w="9525">
              <a:noFill/>
              <a:miter lim="800000"/>
              <a:headEnd/>
              <a:tailEnd/>
            </a:ln>
          </p:spPr>
          <p:txBody>
            <a:bodyPr>
              <a:spAutoFit/>
            </a:bodyPr>
            <a:lstStyle/>
            <a:p>
              <a:pPr>
                <a:spcBef>
                  <a:spcPct val="50000"/>
                </a:spcBef>
              </a:pPr>
              <a:r>
                <a:rPr lang="en-US" sz="1100" b="1">
                  <a:solidFill>
                    <a:srgbClr val="0000FF"/>
                  </a:solidFill>
                  <a:latin typeface="Times New Roman" pitchFamily="18" charset="0"/>
                </a:rPr>
                <a:t>84</a:t>
              </a:r>
              <a:endParaRPr lang="en-GB" sz="1100" b="1">
                <a:solidFill>
                  <a:srgbClr val="0000FF"/>
                </a:solidFill>
                <a:latin typeface="Times New Roman" pitchFamily="18" charset="0"/>
              </a:endParaRPr>
            </a:p>
          </p:txBody>
        </p:sp>
        <p:sp>
          <p:nvSpPr>
            <p:cNvPr id="31783" name="Text Box 5"/>
            <p:cNvSpPr txBox="1">
              <a:spLocks noChangeArrowheads="1"/>
            </p:cNvSpPr>
            <p:nvPr/>
          </p:nvSpPr>
          <p:spPr bwMode="auto">
            <a:xfrm>
              <a:off x="2801" y="1793"/>
              <a:ext cx="817" cy="247"/>
            </a:xfrm>
            <a:prstGeom prst="rect">
              <a:avLst/>
            </a:prstGeom>
            <a:noFill/>
            <a:ln w="9525">
              <a:noFill/>
              <a:miter lim="800000"/>
              <a:headEnd/>
              <a:tailEnd/>
            </a:ln>
          </p:spPr>
          <p:txBody>
            <a:bodyPr>
              <a:spAutoFit/>
            </a:bodyPr>
            <a:lstStyle/>
            <a:p>
              <a:pPr>
                <a:spcBef>
                  <a:spcPct val="50000"/>
                </a:spcBef>
              </a:pPr>
              <a:r>
                <a:rPr lang="en-US" sz="1100" b="1">
                  <a:solidFill>
                    <a:srgbClr val="0000FF"/>
                  </a:solidFill>
                  <a:latin typeface="Times New Roman" pitchFamily="18" charset="0"/>
                </a:rPr>
                <a:t>T</a:t>
              </a:r>
              <a:r>
                <a:rPr lang="en-US" sz="1100" b="1" baseline="-25000">
                  <a:solidFill>
                    <a:srgbClr val="0000FF"/>
                  </a:solidFill>
                  <a:latin typeface="Times New Roman" pitchFamily="18" charset="0"/>
                </a:rPr>
                <a:t>1/2</a:t>
              </a:r>
              <a:r>
                <a:rPr lang="en-US" sz="1100" b="1">
                  <a:solidFill>
                    <a:srgbClr val="0000FF"/>
                  </a:solidFill>
                  <a:latin typeface="Times New Roman" pitchFamily="18" charset="0"/>
                </a:rPr>
                <a:t>=31.1 s</a:t>
              </a:r>
              <a:endParaRPr lang="en-GB" sz="1100" b="1">
                <a:solidFill>
                  <a:srgbClr val="0000FF"/>
                </a:solidFill>
                <a:latin typeface="Times New Roman" pitchFamily="18" charset="0"/>
              </a:endParaRPr>
            </a:p>
          </p:txBody>
        </p:sp>
        <p:sp>
          <p:nvSpPr>
            <p:cNvPr id="31784" name="Text Box 6"/>
            <p:cNvSpPr txBox="1">
              <a:spLocks noChangeArrowheads="1"/>
            </p:cNvSpPr>
            <p:nvPr/>
          </p:nvSpPr>
          <p:spPr bwMode="auto">
            <a:xfrm>
              <a:off x="2801" y="1601"/>
              <a:ext cx="968" cy="247"/>
            </a:xfrm>
            <a:prstGeom prst="rect">
              <a:avLst/>
            </a:prstGeom>
            <a:noFill/>
            <a:ln w="9525">
              <a:noFill/>
              <a:miter lim="800000"/>
              <a:headEnd/>
              <a:tailEnd/>
            </a:ln>
          </p:spPr>
          <p:txBody>
            <a:bodyPr>
              <a:spAutoFit/>
            </a:bodyPr>
            <a:lstStyle/>
            <a:p>
              <a:pPr>
                <a:spcBef>
                  <a:spcPct val="50000"/>
                </a:spcBef>
              </a:pPr>
              <a:r>
                <a:rPr lang="en-US" sz="1100" b="1">
                  <a:solidFill>
                    <a:srgbClr val="0000FF"/>
                  </a:solidFill>
                  <a:latin typeface="Times New Roman" pitchFamily="18" charset="0"/>
                </a:rPr>
                <a:t>T</a:t>
              </a:r>
              <a:r>
                <a:rPr lang="en-US" sz="1100" b="1" baseline="-25000">
                  <a:solidFill>
                    <a:srgbClr val="0000FF"/>
                  </a:solidFill>
                  <a:latin typeface="Times New Roman" pitchFamily="18" charset="0"/>
                </a:rPr>
                <a:t>1/2</a:t>
              </a:r>
              <a:r>
                <a:rPr lang="en-US" sz="1100" b="1">
                  <a:solidFill>
                    <a:srgbClr val="0000FF"/>
                  </a:solidFill>
                  <a:latin typeface="Times New Roman" pitchFamily="18" charset="0"/>
                </a:rPr>
                <a:t>=7.84 ns</a:t>
              </a:r>
              <a:endParaRPr lang="en-GB" sz="1100" b="1">
                <a:solidFill>
                  <a:srgbClr val="0000FF"/>
                </a:solidFill>
                <a:latin typeface="Times New Roman" pitchFamily="18" charset="0"/>
              </a:endParaRPr>
            </a:p>
          </p:txBody>
        </p:sp>
        <p:sp>
          <p:nvSpPr>
            <p:cNvPr id="31785" name="Text Box 7"/>
            <p:cNvSpPr txBox="1">
              <a:spLocks noChangeArrowheads="1"/>
            </p:cNvSpPr>
            <p:nvPr/>
          </p:nvSpPr>
          <p:spPr bwMode="auto">
            <a:xfrm>
              <a:off x="2510" y="999"/>
              <a:ext cx="381" cy="247"/>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722</a:t>
              </a:r>
              <a:endParaRPr lang="en-GB" sz="1100" b="1">
                <a:solidFill>
                  <a:srgbClr val="FF0000"/>
                </a:solidFill>
                <a:latin typeface="Times New Roman" pitchFamily="18" charset="0"/>
              </a:endParaRPr>
            </a:p>
          </p:txBody>
        </p:sp>
        <p:sp>
          <p:nvSpPr>
            <p:cNvPr id="31786" name="Text Box 8"/>
            <p:cNvSpPr txBox="1">
              <a:spLocks noChangeArrowheads="1"/>
            </p:cNvSpPr>
            <p:nvPr/>
          </p:nvSpPr>
          <p:spPr bwMode="auto">
            <a:xfrm>
              <a:off x="2510" y="821"/>
              <a:ext cx="381" cy="247"/>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778</a:t>
              </a:r>
              <a:endParaRPr lang="en-GB" sz="1100" b="1">
                <a:solidFill>
                  <a:srgbClr val="FF0000"/>
                </a:solidFill>
                <a:latin typeface="Times New Roman" pitchFamily="18" charset="0"/>
              </a:endParaRPr>
            </a:p>
          </p:txBody>
        </p:sp>
        <p:sp>
          <p:nvSpPr>
            <p:cNvPr id="31787" name="Text Box 9"/>
            <p:cNvSpPr txBox="1">
              <a:spLocks noChangeArrowheads="1"/>
            </p:cNvSpPr>
            <p:nvPr/>
          </p:nvSpPr>
          <p:spPr bwMode="auto">
            <a:xfrm>
              <a:off x="2510" y="528"/>
              <a:ext cx="381" cy="247"/>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956</a:t>
              </a:r>
              <a:endParaRPr lang="en-GB" sz="1100" b="1">
                <a:solidFill>
                  <a:srgbClr val="FF0000"/>
                </a:solidFill>
                <a:latin typeface="Times New Roman" pitchFamily="18" charset="0"/>
              </a:endParaRPr>
            </a:p>
          </p:txBody>
        </p:sp>
        <p:sp>
          <p:nvSpPr>
            <p:cNvPr id="31788" name="Text Box 10"/>
            <p:cNvSpPr txBox="1">
              <a:spLocks noChangeArrowheads="1"/>
            </p:cNvSpPr>
            <p:nvPr/>
          </p:nvSpPr>
          <p:spPr bwMode="auto">
            <a:xfrm>
              <a:off x="2465" y="193"/>
              <a:ext cx="497" cy="247"/>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1350</a:t>
              </a:r>
              <a:endParaRPr lang="en-GB" sz="1100" b="1">
                <a:solidFill>
                  <a:srgbClr val="FF0000"/>
                </a:solidFill>
                <a:latin typeface="Times New Roman" pitchFamily="18" charset="0"/>
              </a:endParaRPr>
            </a:p>
          </p:txBody>
        </p:sp>
        <p:sp>
          <p:nvSpPr>
            <p:cNvPr id="31789" name="Text Box 11"/>
            <p:cNvSpPr txBox="1">
              <a:spLocks noChangeArrowheads="1"/>
            </p:cNvSpPr>
            <p:nvPr/>
          </p:nvSpPr>
          <p:spPr bwMode="auto">
            <a:xfrm>
              <a:off x="2801" y="1024"/>
              <a:ext cx="968" cy="247"/>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T</a:t>
              </a:r>
              <a:r>
                <a:rPr lang="en-US" sz="1100" b="1" baseline="-25000">
                  <a:solidFill>
                    <a:srgbClr val="FF0000"/>
                  </a:solidFill>
                  <a:latin typeface="Times New Roman" pitchFamily="18" charset="0"/>
                </a:rPr>
                <a:t>1/2</a:t>
              </a:r>
              <a:r>
                <a:rPr lang="en-US" sz="1100" b="1">
                  <a:solidFill>
                    <a:srgbClr val="FF0000"/>
                  </a:solidFill>
                  <a:latin typeface="Times New Roman" pitchFamily="18" charset="0"/>
                </a:rPr>
                <a:t>=3.75 min</a:t>
              </a:r>
              <a:endParaRPr lang="en-GB" sz="1100" b="1">
                <a:solidFill>
                  <a:srgbClr val="FF0000"/>
                </a:solidFill>
                <a:latin typeface="Times New Roman" pitchFamily="18" charset="0"/>
              </a:endParaRPr>
            </a:p>
          </p:txBody>
        </p:sp>
        <p:sp>
          <p:nvSpPr>
            <p:cNvPr id="31790" name="Text Box 12"/>
            <p:cNvSpPr txBox="1">
              <a:spLocks noChangeArrowheads="1"/>
            </p:cNvSpPr>
            <p:nvPr/>
          </p:nvSpPr>
          <p:spPr bwMode="auto">
            <a:xfrm>
              <a:off x="2801" y="821"/>
              <a:ext cx="1184" cy="247"/>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0.7 ns &lt;T</a:t>
              </a:r>
              <a:r>
                <a:rPr lang="en-US" sz="1100" b="1" baseline="-25000">
                  <a:solidFill>
                    <a:srgbClr val="FF0000"/>
                  </a:solidFill>
                  <a:latin typeface="Times New Roman" pitchFamily="18" charset="0"/>
                </a:rPr>
                <a:t>1/2 </a:t>
              </a:r>
              <a:r>
                <a:rPr lang="en-US" sz="1100" b="1">
                  <a:solidFill>
                    <a:srgbClr val="FF0000"/>
                  </a:solidFill>
                  <a:latin typeface="Times New Roman" pitchFamily="18" charset="0"/>
                </a:rPr>
                <a:t>&lt;4 ns</a:t>
              </a:r>
              <a:endParaRPr lang="en-GB" sz="1100" b="1">
                <a:solidFill>
                  <a:srgbClr val="FF0000"/>
                </a:solidFill>
                <a:latin typeface="Times New Roman" pitchFamily="18" charset="0"/>
              </a:endParaRPr>
            </a:p>
          </p:txBody>
        </p:sp>
        <p:sp>
          <p:nvSpPr>
            <p:cNvPr id="31791" name="Line 13"/>
            <p:cNvSpPr>
              <a:spLocks noChangeShapeType="1"/>
            </p:cNvSpPr>
            <p:nvPr/>
          </p:nvSpPr>
          <p:spPr bwMode="auto">
            <a:xfrm>
              <a:off x="2770" y="1940"/>
              <a:ext cx="288" cy="192"/>
            </a:xfrm>
            <a:prstGeom prst="line">
              <a:avLst/>
            </a:prstGeom>
            <a:noFill/>
            <a:ln w="38100">
              <a:solidFill>
                <a:srgbClr val="339966"/>
              </a:solidFill>
              <a:round/>
              <a:headEnd/>
              <a:tailEnd type="triangle" w="med" len="med"/>
            </a:ln>
          </p:spPr>
          <p:txBody>
            <a:bodyPr wrap="none"/>
            <a:lstStyle/>
            <a:p>
              <a:endParaRPr lang="en-US" sz="1600"/>
            </a:p>
          </p:txBody>
        </p:sp>
        <p:sp>
          <p:nvSpPr>
            <p:cNvPr id="31792" name="Text Box 14"/>
            <p:cNvSpPr txBox="1">
              <a:spLocks noChangeArrowheads="1"/>
            </p:cNvSpPr>
            <p:nvPr/>
          </p:nvSpPr>
          <p:spPr bwMode="auto">
            <a:xfrm>
              <a:off x="2722" y="1988"/>
              <a:ext cx="358" cy="319"/>
            </a:xfrm>
            <a:prstGeom prst="rect">
              <a:avLst/>
            </a:prstGeom>
            <a:noFill/>
            <a:ln w="9525">
              <a:noFill/>
              <a:miter lim="800000"/>
              <a:headEnd/>
              <a:tailEnd/>
            </a:ln>
          </p:spPr>
          <p:txBody>
            <a:bodyPr>
              <a:spAutoFit/>
            </a:bodyPr>
            <a:lstStyle/>
            <a:p>
              <a:pPr>
                <a:spcBef>
                  <a:spcPct val="50000"/>
                </a:spcBef>
              </a:pPr>
              <a:r>
                <a:rPr lang="en-GB" sz="1600">
                  <a:solidFill>
                    <a:srgbClr val="009900"/>
                  </a:solidFill>
                  <a:latin typeface="Times New Roman" pitchFamily="18" charset="0"/>
                  <a:sym typeface="Symbol" pitchFamily="18" charset="2"/>
                </a:rPr>
                <a:t></a:t>
              </a:r>
              <a:r>
                <a:rPr lang="en-US" sz="1600" baseline="30000">
                  <a:solidFill>
                    <a:srgbClr val="009900"/>
                  </a:solidFill>
                  <a:latin typeface="Times New Roman" pitchFamily="18" charset="0"/>
                  <a:sym typeface="Symbol" pitchFamily="18" charset="2"/>
                </a:rPr>
                <a:t>-</a:t>
              </a:r>
              <a:endParaRPr lang="en-GB" sz="1600">
                <a:solidFill>
                  <a:srgbClr val="009900"/>
                </a:solidFill>
                <a:latin typeface="Times New Roman" pitchFamily="18" charset="0"/>
              </a:endParaRPr>
            </a:p>
          </p:txBody>
        </p:sp>
        <p:grpSp>
          <p:nvGrpSpPr>
            <p:cNvPr id="3" name="Group 15"/>
            <p:cNvGrpSpPr>
              <a:grpSpLocks/>
            </p:cNvGrpSpPr>
            <p:nvPr/>
          </p:nvGrpSpPr>
          <p:grpSpPr bwMode="auto">
            <a:xfrm>
              <a:off x="1484" y="162"/>
              <a:ext cx="1273" cy="2142"/>
              <a:chOff x="298" y="1054"/>
              <a:chExt cx="1273" cy="2142"/>
            </a:xfrm>
          </p:grpSpPr>
          <p:sp>
            <p:nvSpPr>
              <p:cNvPr id="31797" name="Line 16"/>
              <p:cNvSpPr>
                <a:spLocks noChangeShapeType="1"/>
              </p:cNvSpPr>
              <p:nvPr/>
            </p:nvSpPr>
            <p:spPr bwMode="auto">
              <a:xfrm>
                <a:off x="870" y="2828"/>
                <a:ext cx="701" cy="0"/>
              </a:xfrm>
              <a:prstGeom prst="line">
                <a:avLst/>
              </a:prstGeom>
              <a:noFill/>
              <a:ln w="38100">
                <a:solidFill>
                  <a:srgbClr val="0000FF"/>
                </a:solidFill>
                <a:round/>
                <a:headEnd/>
                <a:tailEnd/>
              </a:ln>
            </p:spPr>
            <p:txBody>
              <a:bodyPr wrap="none"/>
              <a:lstStyle/>
              <a:p>
                <a:endParaRPr lang="en-US" sz="1600"/>
              </a:p>
            </p:txBody>
          </p:sp>
          <p:sp>
            <p:nvSpPr>
              <p:cNvPr id="31798" name="Line 17"/>
              <p:cNvSpPr>
                <a:spLocks noChangeShapeType="1"/>
              </p:cNvSpPr>
              <p:nvPr/>
            </p:nvSpPr>
            <p:spPr bwMode="auto">
              <a:xfrm>
                <a:off x="870" y="2684"/>
                <a:ext cx="701" cy="0"/>
              </a:xfrm>
              <a:prstGeom prst="line">
                <a:avLst/>
              </a:prstGeom>
              <a:noFill/>
              <a:ln w="38100">
                <a:solidFill>
                  <a:srgbClr val="0000FF"/>
                </a:solidFill>
                <a:round/>
                <a:headEnd/>
                <a:tailEnd/>
              </a:ln>
            </p:spPr>
            <p:txBody>
              <a:bodyPr wrap="none"/>
              <a:lstStyle/>
              <a:p>
                <a:endParaRPr lang="en-US" sz="1600"/>
              </a:p>
            </p:txBody>
          </p:sp>
          <p:sp>
            <p:nvSpPr>
              <p:cNvPr id="31799" name="Text Box 18"/>
              <p:cNvSpPr txBox="1">
                <a:spLocks noChangeArrowheads="1"/>
              </p:cNvSpPr>
              <p:nvPr/>
            </p:nvSpPr>
            <p:spPr bwMode="auto">
              <a:xfrm>
                <a:off x="678" y="2712"/>
                <a:ext cx="336" cy="247"/>
              </a:xfrm>
              <a:prstGeom prst="rect">
                <a:avLst/>
              </a:prstGeom>
              <a:noFill/>
              <a:ln w="9525">
                <a:noFill/>
                <a:miter lim="800000"/>
                <a:headEnd/>
                <a:tailEnd/>
              </a:ln>
            </p:spPr>
            <p:txBody>
              <a:bodyPr>
                <a:spAutoFit/>
              </a:bodyPr>
              <a:lstStyle/>
              <a:p>
                <a:pPr>
                  <a:spcBef>
                    <a:spcPct val="50000"/>
                  </a:spcBef>
                </a:pPr>
                <a:r>
                  <a:rPr lang="en-US" sz="1100" b="1">
                    <a:solidFill>
                      <a:srgbClr val="0000FF"/>
                    </a:solidFill>
                    <a:latin typeface="Times New Roman" pitchFamily="18" charset="0"/>
                  </a:rPr>
                  <a:t>1</a:t>
                </a:r>
                <a:r>
                  <a:rPr lang="en-US" sz="1100" b="1" baseline="30000">
                    <a:solidFill>
                      <a:srgbClr val="0000FF"/>
                    </a:solidFill>
                    <a:latin typeface="Times New Roman" pitchFamily="18" charset="0"/>
                  </a:rPr>
                  <a:t>+</a:t>
                </a:r>
                <a:endParaRPr lang="en-GB" sz="1100" b="1">
                  <a:solidFill>
                    <a:srgbClr val="0000FF"/>
                  </a:solidFill>
                  <a:latin typeface="Times New Roman" pitchFamily="18" charset="0"/>
                </a:endParaRPr>
              </a:p>
            </p:txBody>
          </p:sp>
          <p:sp>
            <p:nvSpPr>
              <p:cNvPr id="31800" name="Text Box 19"/>
              <p:cNvSpPr txBox="1">
                <a:spLocks noChangeArrowheads="1"/>
              </p:cNvSpPr>
              <p:nvPr/>
            </p:nvSpPr>
            <p:spPr bwMode="auto">
              <a:xfrm>
                <a:off x="678" y="2481"/>
                <a:ext cx="336" cy="247"/>
              </a:xfrm>
              <a:prstGeom prst="rect">
                <a:avLst/>
              </a:prstGeom>
              <a:noFill/>
              <a:ln w="9525">
                <a:noFill/>
                <a:miter lim="800000"/>
                <a:headEnd/>
                <a:tailEnd/>
              </a:ln>
            </p:spPr>
            <p:txBody>
              <a:bodyPr>
                <a:spAutoFit/>
              </a:bodyPr>
              <a:lstStyle/>
              <a:p>
                <a:pPr>
                  <a:spcBef>
                    <a:spcPct val="50000"/>
                  </a:spcBef>
                </a:pPr>
                <a:r>
                  <a:rPr lang="en-US" sz="1100" b="1">
                    <a:solidFill>
                      <a:srgbClr val="0000FF"/>
                    </a:solidFill>
                    <a:latin typeface="Times New Roman" pitchFamily="18" charset="0"/>
                  </a:rPr>
                  <a:t>2</a:t>
                </a:r>
                <a:r>
                  <a:rPr lang="en-US" sz="1100" b="1" baseline="30000">
                    <a:solidFill>
                      <a:srgbClr val="0000FF"/>
                    </a:solidFill>
                    <a:latin typeface="Times New Roman" pitchFamily="18" charset="0"/>
                  </a:rPr>
                  <a:t>+</a:t>
                </a:r>
                <a:endParaRPr lang="en-GB" sz="1100" b="1">
                  <a:solidFill>
                    <a:srgbClr val="0000FF"/>
                  </a:solidFill>
                  <a:latin typeface="Times New Roman" pitchFamily="18" charset="0"/>
                </a:endParaRPr>
              </a:p>
            </p:txBody>
          </p:sp>
          <p:sp>
            <p:nvSpPr>
              <p:cNvPr id="31801" name="Line 20"/>
              <p:cNvSpPr>
                <a:spLocks noChangeShapeType="1"/>
              </p:cNvSpPr>
              <p:nvPr/>
            </p:nvSpPr>
            <p:spPr bwMode="auto">
              <a:xfrm>
                <a:off x="870" y="2060"/>
                <a:ext cx="701" cy="0"/>
              </a:xfrm>
              <a:prstGeom prst="line">
                <a:avLst/>
              </a:prstGeom>
              <a:noFill/>
              <a:ln w="38100">
                <a:solidFill>
                  <a:srgbClr val="FF0000"/>
                </a:solidFill>
                <a:round/>
                <a:headEnd/>
                <a:tailEnd/>
              </a:ln>
            </p:spPr>
            <p:txBody>
              <a:bodyPr wrap="none"/>
              <a:lstStyle/>
              <a:p>
                <a:endParaRPr lang="en-US" sz="1600"/>
              </a:p>
            </p:txBody>
          </p:sp>
          <p:sp>
            <p:nvSpPr>
              <p:cNvPr id="31802" name="Line 21"/>
              <p:cNvSpPr>
                <a:spLocks noChangeShapeType="1"/>
              </p:cNvSpPr>
              <p:nvPr/>
            </p:nvSpPr>
            <p:spPr bwMode="auto">
              <a:xfrm>
                <a:off x="870" y="1916"/>
                <a:ext cx="701" cy="0"/>
              </a:xfrm>
              <a:prstGeom prst="line">
                <a:avLst/>
              </a:prstGeom>
              <a:noFill/>
              <a:ln w="38100">
                <a:solidFill>
                  <a:srgbClr val="FF0000"/>
                </a:solidFill>
                <a:round/>
                <a:headEnd/>
                <a:tailEnd/>
              </a:ln>
            </p:spPr>
            <p:txBody>
              <a:bodyPr wrap="none"/>
              <a:lstStyle/>
              <a:p>
                <a:endParaRPr lang="en-US" sz="1600"/>
              </a:p>
            </p:txBody>
          </p:sp>
          <p:sp>
            <p:nvSpPr>
              <p:cNvPr id="31803" name="Line 22"/>
              <p:cNvSpPr>
                <a:spLocks noChangeShapeType="1"/>
              </p:cNvSpPr>
              <p:nvPr/>
            </p:nvSpPr>
            <p:spPr bwMode="auto">
              <a:xfrm>
                <a:off x="870" y="1628"/>
                <a:ext cx="701" cy="0"/>
              </a:xfrm>
              <a:prstGeom prst="line">
                <a:avLst/>
              </a:prstGeom>
              <a:noFill/>
              <a:ln w="38100">
                <a:solidFill>
                  <a:srgbClr val="FF0000"/>
                </a:solidFill>
                <a:round/>
                <a:headEnd/>
                <a:tailEnd/>
              </a:ln>
            </p:spPr>
            <p:txBody>
              <a:bodyPr wrap="none"/>
              <a:lstStyle/>
              <a:p>
                <a:endParaRPr lang="en-US" sz="1600"/>
              </a:p>
            </p:txBody>
          </p:sp>
          <p:sp>
            <p:nvSpPr>
              <p:cNvPr id="31804" name="Line 23"/>
              <p:cNvSpPr>
                <a:spLocks noChangeShapeType="1"/>
              </p:cNvSpPr>
              <p:nvPr/>
            </p:nvSpPr>
            <p:spPr bwMode="auto">
              <a:xfrm>
                <a:off x="870" y="1292"/>
                <a:ext cx="701" cy="0"/>
              </a:xfrm>
              <a:prstGeom prst="line">
                <a:avLst/>
              </a:prstGeom>
              <a:noFill/>
              <a:ln w="38100">
                <a:solidFill>
                  <a:srgbClr val="FF0000"/>
                </a:solidFill>
                <a:prstDash val="sysDot"/>
                <a:round/>
                <a:headEnd/>
                <a:tailEnd/>
              </a:ln>
            </p:spPr>
            <p:txBody>
              <a:bodyPr wrap="none"/>
              <a:lstStyle/>
              <a:p>
                <a:endParaRPr lang="en-US" sz="1600"/>
              </a:p>
            </p:txBody>
          </p:sp>
          <p:sp>
            <p:nvSpPr>
              <p:cNvPr id="31805" name="Text Box 24"/>
              <p:cNvSpPr txBox="1">
                <a:spLocks noChangeArrowheads="1"/>
              </p:cNvSpPr>
              <p:nvPr/>
            </p:nvSpPr>
            <p:spPr bwMode="auto">
              <a:xfrm>
                <a:off x="678" y="1944"/>
                <a:ext cx="336" cy="247"/>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6</a:t>
                </a:r>
                <a:r>
                  <a:rPr lang="en-US" sz="1100" b="1" baseline="30000">
                    <a:solidFill>
                      <a:srgbClr val="FF0000"/>
                    </a:solidFill>
                    <a:latin typeface="Times New Roman" pitchFamily="18" charset="0"/>
                  </a:rPr>
                  <a:t>-</a:t>
                </a:r>
                <a:endParaRPr lang="en-GB" sz="1100" b="1">
                  <a:solidFill>
                    <a:srgbClr val="FF0000"/>
                  </a:solidFill>
                  <a:latin typeface="Times New Roman" pitchFamily="18" charset="0"/>
                </a:endParaRPr>
              </a:p>
            </p:txBody>
          </p:sp>
          <p:sp>
            <p:nvSpPr>
              <p:cNvPr id="31806" name="Text Box 25"/>
              <p:cNvSpPr txBox="1">
                <a:spLocks noChangeArrowheads="1"/>
              </p:cNvSpPr>
              <p:nvPr/>
            </p:nvSpPr>
            <p:spPr bwMode="auto">
              <a:xfrm>
                <a:off x="624" y="1777"/>
                <a:ext cx="336" cy="247"/>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(3</a:t>
                </a:r>
                <a:r>
                  <a:rPr lang="en-US" sz="1100" b="1" baseline="30000">
                    <a:solidFill>
                      <a:srgbClr val="FF0000"/>
                    </a:solidFill>
                    <a:latin typeface="Times New Roman" pitchFamily="18" charset="0"/>
                  </a:rPr>
                  <a:t>-</a:t>
                </a:r>
                <a:r>
                  <a:rPr lang="en-US" sz="1100" b="1">
                    <a:solidFill>
                      <a:srgbClr val="FF0000"/>
                    </a:solidFill>
                    <a:latin typeface="Times New Roman" pitchFamily="18" charset="0"/>
                  </a:rPr>
                  <a:t>)</a:t>
                </a:r>
                <a:endParaRPr lang="en-GB" sz="1100" b="1">
                  <a:solidFill>
                    <a:srgbClr val="FF0000"/>
                  </a:solidFill>
                  <a:latin typeface="Times New Roman" pitchFamily="18" charset="0"/>
                </a:endParaRPr>
              </a:p>
            </p:txBody>
          </p:sp>
          <p:sp>
            <p:nvSpPr>
              <p:cNvPr id="31807" name="Text Box 26"/>
              <p:cNvSpPr txBox="1">
                <a:spLocks noChangeArrowheads="1"/>
              </p:cNvSpPr>
              <p:nvPr/>
            </p:nvSpPr>
            <p:spPr bwMode="auto">
              <a:xfrm>
                <a:off x="656" y="1443"/>
                <a:ext cx="335" cy="247"/>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(4</a:t>
                </a:r>
                <a:r>
                  <a:rPr lang="en-US" sz="1100" b="1" baseline="30000">
                    <a:solidFill>
                      <a:srgbClr val="FF0000"/>
                    </a:solidFill>
                    <a:latin typeface="Times New Roman" pitchFamily="18" charset="0"/>
                  </a:rPr>
                  <a:t>-</a:t>
                </a:r>
                <a:r>
                  <a:rPr lang="en-US" sz="1100" b="1">
                    <a:solidFill>
                      <a:srgbClr val="FF0000"/>
                    </a:solidFill>
                    <a:latin typeface="Times New Roman" pitchFamily="18" charset="0"/>
                  </a:rPr>
                  <a:t>)</a:t>
                </a:r>
                <a:endParaRPr lang="en-GB" sz="1100" b="1">
                  <a:solidFill>
                    <a:srgbClr val="FF0000"/>
                  </a:solidFill>
                  <a:latin typeface="Times New Roman" pitchFamily="18" charset="0"/>
                </a:endParaRPr>
              </a:p>
            </p:txBody>
          </p:sp>
          <p:sp>
            <p:nvSpPr>
              <p:cNvPr id="31808" name="Text Box 27"/>
              <p:cNvSpPr txBox="1">
                <a:spLocks noChangeArrowheads="1"/>
              </p:cNvSpPr>
              <p:nvPr/>
            </p:nvSpPr>
            <p:spPr bwMode="auto">
              <a:xfrm>
                <a:off x="656" y="1105"/>
                <a:ext cx="335" cy="247"/>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(5</a:t>
                </a:r>
                <a:r>
                  <a:rPr lang="en-US" sz="1100" b="1" baseline="30000">
                    <a:solidFill>
                      <a:srgbClr val="FF0000"/>
                    </a:solidFill>
                    <a:latin typeface="Times New Roman" pitchFamily="18" charset="0"/>
                  </a:rPr>
                  <a:t>-</a:t>
                </a:r>
                <a:r>
                  <a:rPr lang="en-US" sz="1100" b="1">
                    <a:solidFill>
                      <a:srgbClr val="FF0000"/>
                    </a:solidFill>
                    <a:latin typeface="Times New Roman" pitchFamily="18" charset="0"/>
                  </a:rPr>
                  <a:t>)</a:t>
                </a:r>
                <a:endParaRPr lang="en-GB" sz="1100" b="1">
                  <a:solidFill>
                    <a:srgbClr val="FF0000"/>
                  </a:solidFill>
                  <a:latin typeface="Times New Roman" pitchFamily="18" charset="0"/>
                </a:endParaRPr>
              </a:p>
            </p:txBody>
          </p:sp>
          <p:sp>
            <p:nvSpPr>
              <p:cNvPr id="31809" name="AutoShape 28"/>
              <p:cNvSpPr>
                <a:spLocks/>
              </p:cNvSpPr>
              <p:nvPr/>
            </p:nvSpPr>
            <p:spPr bwMode="auto">
              <a:xfrm>
                <a:off x="517" y="1105"/>
                <a:ext cx="275" cy="1070"/>
              </a:xfrm>
              <a:prstGeom prst="leftBrace">
                <a:avLst>
                  <a:gd name="adj1" fmla="val 32424"/>
                  <a:gd name="adj2" fmla="val 50000"/>
                </a:avLst>
              </a:prstGeom>
              <a:noFill/>
              <a:ln w="22225">
                <a:solidFill>
                  <a:srgbClr val="FF0000"/>
                </a:solidFill>
                <a:round/>
                <a:headEnd/>
                <a:tailEnd/>
              </a:ln>
            </p:spPr>
            <p:txBody>
              <a:bodyPr wrap="none" anchor="ctr"/>
              <a:lstStyle/>
              <a:p>
                <a:endParaRPr lang="en-US" sz="1600"/>
              </a:p>
            </p:txBody>
          </p:sp>
          <p:sp>
            <p:nvSpPr>
              <p:cNvPr id="31810" name="Text Box 29"/>
              <p:cNvSpPr txBox="1">
                <a:spLocks noChangeArrowheads="1"/>
              </p:cNvSpPr>
              <p:nvPr/>
            </p:nvSpPr>
            <p:spPr bwMode="auto">
              <a:xfrm rot="16200000">
                <a:off x="-96" y="1448"/>
                <a:ext cx="1017" cy="230"/>
              </a:xfrm>
              <a:prstGeom prst="rect">
                <a:avLst/>
              </a:prstGeom>
              <a:noFill/>
              <a:ln w="9525">
                <a:noFill/>
                <a:miter lim="800000"/>
                <a:headEnd/>
                <a:tailEnd/>
              </a:ln>
            </p:spPr>
            <p:txBody>
              <a:bodyPr>
                <a:spAutoFit/>
              </a:bodyPr>
              <a:lstStyle/>
              <a:p>
                <a:pPr>
                  <a:spcBef>
                    <a:spcPct val="50000"/>
                  </a:spcBef>
                </a:pPr>
                <a:r>
                  <a:rPr lang="en-GB" sz="1200" b="1">
                    <a:solidFill>
                      <a:srgbClr val="FF0000"/>
                    </a:solidFill>
                    <a:latin typeface="Times New Roman" pitchFamily="18" charset="0"/>
                    <a:sym typeface="Symbol" pitchFamily="18" charset="2"/>
                  </a:rPr>
                  <a:t></a:t>
                </a:r>
                <a:r>
                  <a:rPr lang="en-US" sz="1200" b="1">
                    <a:solidFill>
                      <a:srgbClr val="FF0000"/>
                    </a:solidFill>
                    <a:latin typeface="Times New Roman" pitchFamily="18" charset="0"/>
                    <a:sym typeface="Symbol" pitchFamily="18" charset="2"/>
                  </a:rPr>
                  <a:t>p</a:t>
                </a:r>
                <a:r>
                  <a:rPr lang="en-US" sz="1200" b="1" baseline="-25000">
                    <a:solidFill>
                      <a:srgbClr val="FF0000"/>
                    </a:solidFill>
                    <a:latin typeface="Times New Roman" pitchFamily="18" charset="0"/>
                    <a:sym typeface="Symbol" pitchFamily="18" charset="2"/>
                  </a:rPr>
                  <a:t>3/2</a:t>
                </a:r>
                <a:r>
                  <a:rPr lang="en-US" sz="1200" b="1">
                    <a:solidFill>
                      <a:srgbClr val="FF0000"/>
                    </a:solidFill>
                    <a:latin typeface="Times New Roman" pitchFamily="18" charset="0"/>
                    <a:sym typeface="Symbol" pitchFamily="18" charset="2"/>
                  </a:rPr>
                  <a:t>g</a:t>
                </a:r>
                <a:r>
                  <a:rPr lang="en-US" sz="1200" b="1" baseline="-25000">
                    <a:solidFill>
                      <a:srgbClr val="FF0000"/>
                    </a:solidFill>
                    <a:latin typeface="Times New Roman" pitchFamily="18" charset="0"/>
                    <a:sym typeface="Symbol" pitchFamily="18" charset="2"/>
                  </a:rPr>
                  <a:t>9/2</a:t>
                </a:r>
                <a:endParaRPr lang="en-GB" sz="1200" b="1">
                  <a:solidFill>
                    <a:srgbClr val="FF0000"/>
                  </a:solidFill>
                  <a:latin typeface="Times New Roman" pitchFamily="18" charset="0"/>
                  <a:sym typeface="Symbol" pitchFamily="18" charset="2"/>
                </a:endParaRPr>
              </a:p>
            </p:txBody>
          </p:sp>
          <p:sp>
            <p:nvSpPr>
              <p:cNvPr id="31811" name="AutoShape 30"/>
              <p:cNvSpPr>
                <a:spLocks/>
              </p:cNvSpPr>
              <p:nvPr/>
            </p:nvSpPr>
            <p:spPr bwMode="auto">
              <a:xfrm>
                <a:off x="538" y="2527"/>
                <a:ext cx="233" cy="416"/>
              </a:xfrm>
              <a:prstGeom prst="leftBrace">
                <a:avLst>
                  <a:gd name="adj1" fmla="val 14878"/>
                  <a:gd name="adj2" fmla="val 50000"/>
                </a:avLst>
              </a:prstGeom>
              <a:noFill/>
              <a:ln w="22225">
                <a:solidFill>
                  <a:srgbClr val="0000FF"/>
                </a:solidFill>
                <a:round/>
                <a:headEnd/>
                <a:tailEnd/>
              </a:ln>
            </p:spPr>
            <p:txBody>
              <a:bodyPr wrap="none" anchor="ctr"/>
              <a:lstStyle/>
              <a:p>
                <a:endParaRPr lang="en-US" sz="1600"/>
              </a:p>
            </p:txBody>
          </p:sp>
          <p:sp>
            <p:nvSpPr>
              <p:cNvPr id="31812" name="Text Box 31"/>
              <p:cNvSpPr txBox="1">
                <a:spLocks noChangeArrowheads="1"/>
              </p:cNvSpPr>
              <p:nvPr/>
            </p:nvSpPr>
            <p:spPr bwMode="auto">
              <a:xfrm rot="16200000">
                <a:off x="-156" y="2513"/>
                <a:ext cx="1137" cy="230"/>
              </a:xfrm>
              <a:prstGeom prst="rect">
                <a:avLst/>
              </a:prstGeom>
              <a:noFill/>
              <a:ln w="9525">
                <a:noFill/>
                <a:miter lim="800000"/>
                <a:headEnd/>
                <a:tailEnd/>
              </a:ln>
            </p:spPr>
            <p:txBody>
              <a:bodyPr>
                <a:spAutoFit/>
              </a:bodyPr>
              <a:lstStyle/>
              <a:p>
                <a:pPr>
                  <a:spcBef>
                    <a:spcPct val="50000"/>
                  </a:spcBef>
                </a:pPr>
                <a:r>
                  <a:rPr lang="en-GB" sz="1200" b="1">
                    <a:solidFill>
                      <a:srgbClr val="0000FF"/>
                    </a:solidFill>
                    <a:latin typeface="Times New Roman" pitchFamily="18" charset="0"/>
                    <a:sym typeface="Symbol" pitchFamily="18" charset="2"/>
                  </a:rPr>
                  <a:t></a:t>
                </a:r>
                <a:r>
                  <a:rPr lang="en-US" sz="1200" b="1">
                    <a:solidFill>
                      <a:srgbClr val="0000FF"/>
                    </a:solidFill>
                    <a:latin typeface="Times New Roman" pitchFamily="18" charset="0"/>
                    <a:sym typeface="Symbol" pitchFamily="18" charset="2"/>
                  </a:rPr>
                  <a:t>p</a:t>
                </a:r>
                <a:r>
                  <a:rPr lang="en-US" sz="1200" b="1" baseline="-25000">
                    <a:solidFill>
                      <a:srgbClr val="0000FF"/>
                    </a:solidFill>
                    <a:latin typeface="Times New Roman" pitchFamily="18" charset="0"/>
                    <a:sym typeface="Symbol" pitchFamily="18" charset="2"/>
                  </a:rPr>
                  <a:t>3/2</a:t>
                </a:r>
                <a:r>
                  <a:rPr lang="en-US" sz="1200" b="1">
                    <a:solidFill>
                      <a:srgbClr val="0000FF"/>
                    </a:solidFill>
                    <a:latin typeface="Times New Roman" pitchFamily="18" charset="0"/>
                    <a:sym typeface="Symbol" pitchFamily="18" charset="2"/>
                  </a:rPr>
                  <a:t>p</a:t>
                </a:r>
                <a:r>
                  <a:rPr lang="en-US" sz="1200" b="1" baseline="-25000">
                    <a:solidFill>
                      <a:srgbClr val="0000FF"/>
                    </a:solidFill>
                    <a:latin typeface="Times New Roman" pitchFamily="18" charset="0"/>
                    <a:sym typeface="Symbol" pitchFamily="18" charset="2"/>
                  </a:rPr>
                  <a:t>1/2</a:t>
                </a:r>
                <a:endParaRPr lang="en-GB" sz="1200" b="1">
                  <a:solidFill>
                    <a:srgbClr val="0000FF"/>
                  </a:solidFill>
                  <a:latin typeface="Times New Roman" pitchFamily="18" charset="0"/>
                  <a:sym typeface="Symbol" pitchFamily="18" charset="2"/>
                </a:endParaRPr>
              </a:p>
            </p:txBody>
          </p:sp>
        </p:grpSp>
        <p:sp>
          <p:nvSpPr>
            <p:cNvPr id="31794" name="Text Box 32"/>
            <p:cNvSpPr txBox="1">
              <a:spLocks noChangeArrowheads="1"/>
            </p:cNvSpPr>
            <p:nvPr/>
          </p:nvSpPr>
          <p:spPr bwMode="auto">
            <a:xfrm>
              <a:off x="1955" y="2180"/>
              <a:ext cx="868" cy="319"/>
            </a:xfrm>
            <a:prstGeom prst="rect">
              <a:avLst/>
            </a:prstGeom>
            <a:noFill/>
            <a:ln w="9525">
              <a:noFill/>
              <a:miter lim="800000"/>
              <a:headEnd/>
              <a:tailEnd/>
            </a:ln>
          </p:spPr>
          <p:txBody>
            <a:bodyPr>
              <a:spAutoFit/>
            </a:bodyPr>
            <a:lstStyle/>
            <a:p>
              <a:pPr>
                <a:spcBef>
                  <a:spcPct val="50000"/>
                </a:spcBef>
              </a:pPr>
              <a:r>
                <a:rPr lang="en-US" sz="1600" b="1" baseline="30000">
                  <a:latin typeface="Times New Roman" pitchFamily="18" charset="0"/>
                </a:rPr>
                <a:t>68</a:t>
              </a:r>
              <a:r>
                <a:rPr lang="en-US" sz="1600" b="1">
                  <a:latin typeface="Times New Roman" pitchFamily="18" charset="0"/>
                </a:rPr>
                <a:t>Cu</a:t>
              </a:r>
              <a:r>
                <a:rPr lang="en-US" sz="1600" b="1" baseline="-25000">
                  <a:latin typeface="Times New Roman" pitchFamily="18" charset="0"/>
                </a:rPr>
                <a:t>39</a:t>
              </a:r>
              <a:endParaRPr lang="en-GB" sz="1600" b="1" baseline="30000">
                <a:latin typeface="Times New Roman" pitchFamily="18" charset="0"/>
              </a:endParaRPr>
            </a:p>
          </p:txBody>
        </p:sp>
        <p:sp>
          <p:nvSpPr>
            <p:cNvPr id="31795" name="Line 33"/>
            <p:cNvSpPr>
              <a:spLocks noChangeShapeType="1"/>
            </p:cNvSpPr>
            <p:nvPr/>
          </p:nvSpPr>
          <p:spPr bwMode="auto">
            <a:xfrm>
              <a:off x="2770" y="1172"/>
              <a:ext cx="288" cy="192"/>
            </a:xfrm>
            <a:prstGeom prst="line">
              <a:avLst/>
            </a:prstGeom>
            <a:noFill/>
            <a:ln w="38100">
              <a:solidFill>
                <a:srgbClr val="339966"/>
              </a:solidFill>
              <a:round/>
              <a:headEnd/>
              <a:tailEnd type="triangle" w="med" len="med"/>
            </a:ln>
          </p:spPr>
          <p:txBody>
            <a:bodyPr wrap="none"/>
            <a:lstStyle/>
            <a:p>
              <a:endParaRPr lang="en-US" sz="1600"/>
            </a:p>
          </p:txBody>
        </p:sp>
        <p:sp>
          <p:nvSpPr>
            <p:cNvPr id="31796" name="Text Box 34"/>
            <p:cNvSpPr txBox="1">
              <a:spLocks noChangeArrowheads="1"/>
            </p:cNvSpPr>
            <p:nvPr/>
          </p:nvSpPr>
          <p:spPr bwMode="auto">
            <a:xfrm>
              <a:off x="2722" y="1220"/>
              <a:ext cx="358" cy="319"/>
            </a:xfrm>
            <a:prstGeom prst="rect">
              <a:avLst/>
            </a:prstGeom>
            <a:noFill/>
            <a:ln w="9525">
              <a:noFill/>
              <a:miter lim="800000"/>
              <a:headEnd/>
              <a:tailEnd/>
            </a:ln>
          </p:spPr>
          <p:txBody>
            <a:bodyPr>
              <a:spAutoFit/>
            </a:bodyPr>
            <a:lstStyle/>
            <a:p>
              <a:pPr>
                <a:spcBef>
                  <a:spcPct val="50000"/>
                </a:spcBef>
              </a:pPr>
              <a:r>
                <a:rPr lang="en-GB" sz="1600">
                  <a:solidFill>
                    <a:srgbClr val="009900"/>
                  </a:solidFill>
                  <a:latin typeface="Times New Roman" pitchFamily="18" charset="0"/>
                  <a:sym typeface="Symbol" pitchFamily="18" charset="2"/>
                </a:rPr>
                <a:t></a:t>
              </a:r>
              <a:r>
                <a:rPr lang="en-US" sz="1600" baseline="30000">
                  <a:solidFill>
                    <a:srgbClr val="009900"/>
                  </a:solidFill>
                  <a:latin typeface="Times New Roman" pitchFamily="18" charset="0"/>
                  <a:sym typeface="Symbol" pitchFamily="18" charset="2"/>
                </a:rPr>
                <a:t>-</a:t>
              </a:r>
              <a:endParaRPr lang="en-GB" sz="1600">
                <a:solidFill>
                  <a:srgbClr val="009900"/>
                </a:solidFill>
                <a:latin typeface="Times New Roman" pitchFamily="18" charset="0"/>
              </a:endParaRPr>
            </a:p>
          </p:txBody>
        </p:sp>
      </p:grpSp>
      <p:grpSp>
        <p:nvGrpSpPr>
          <p:cNvPr id="4" name="Group 35"/>
          <p:cNvGrpSpPr>
            <a:grpSpLocks/>
          </p:cNvGrpSpPr>
          <p:nvPr/>
        </p:nvGrpSpPr>
        <p:grpSpPr bwMode="auto">
          <a:xfrm>
            <a:off x="5638450" y="1535158"/>
            <a:ext cx="2092592" cy="2150556"/>
            <a:chOff x="3521" y="1536"/>
            <a:chExt cx="1837" cy="1767"/>
          </a:xfrm>
        </p:grpSpPr>
        <p:sp>
          <p:nvSpPr>
            <p:cNvPr id="31758" name="Text Box 36"/>
            <p:cNvSpPr txBox="1">
              <a:spLocks noChangeArrowheads="1"/>
            </p:cNvSpPr>
            <p:nvPr/>
          </p:nvSpPr>
          <p:spPr bwMode="auto">
            <a:xfrm>
              <a:off x="4333" y="2601"/>
              <a:ext cx="268" cy="215"/>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0</a:t>
              </a:r>
              <a:endParaRPr lang="en-GB" sz="1100" b="1">
                <a:solidFill>
                  <a:srgbClr val="FF0000"/>
                </a:solidFill>
                <a:latin typeface="Times New Roman" pitchFamily="18" charset="0"/>
              </a:endParaRPr>
            </a:p>
          </p:txBody>
        </p:sp>
        <p:sp>
          <p:nvSpPr>
            <p:cNvPr id="31759" name="Text Box 37"/>
            <p:cNvSpPr txBox="1">
              <a:spLocks noChangeArrowheads="1"/>
            </p:cNvSpPr>
            <p:nvPr/>
          </p:nvSpPr>
          <p:spPr bwMode="auto">
            <a:xfrm>
              <a:off x="4267" y="2132"/>
              <a:ext cx="381" cy="215"/>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228</a:t>
              </a:r>
              <a:endParaRPr lang="en-GB" sz="1100" b="1">
                <a:solidFill>
                  <a:srgbClr val="FF0000"/>
                </a:solidFill>
                <a:latin typeface="Times New Roman" pitchFamily="18" charset="0"/>
              </a:endParaRPr>
            </a:p>
          </p:txBody>
        </p:sp>
        <p:sp>
          <p:nvSpPr>
            <p:cNvPr id="31760" name="Text Box 38"/>
            <p:cNvSpPr txBox="1">
              <a:spLocks noChangeArrowheads="1"/>
            </p:cNvSpPr>
            <p:nvPr/>
          </p:nvSpPr>
          <p:spPr bwMode="auto">
            <a:xfrm>
              <a:off x="4267" y="1935"/>
              <a:ext cx="496" cy="215"/>
            </a:xfrm>
            <a:prstGeom prst="rect">
              <a:avLst/>
            </a:prstGeom>
            <a:noFill/>
            <a:ln w="9525">
              <a:noFill/>
              <a:miter lim="800000"/>
              <a:headEnd/>
              <a:tailEnd/>
            </a:ln>
          </p:spPr>
          <p:txBody>
            <a:bodyPr>
              <a:spAutoFit/>
            </a:bodyPr>
            <a:lstStyle/>
            <a:p>
              <a:pPr>
                <a:spcBef>
                  <a:spcPct val="50000"/>
                </a:spcBef>
              </a:pPr>
              <a:r>
                <a:rPr lang="en-US" sz="1100" b="1">
                  <a:solidFill>
                    <a:srgbClr val="0000FF"/>
                  </a:solidFill>
                  <a:latin typeface="Times New Roman" pitchFamily="18" charset="0"/>
                </a:rPr>
                <a:t>242</a:t>
              </a:r>
              <a:endParaRPr lang="en-GB" sz="1100" b="1">
                <a:solidFill>
                  <a:srgbClr val="0000FF"/>
                </a:solidFill>
                <a:latin typeface="Times New Roman" pitchFamily="18" charset="0"/>
              </a:endParaRPr>
            </a:p>
          </p:txBody>
        </p:sp>
        <p:sp>
          <p:nvSpPr>
            <p:cNvPr id="31761" name="Text Box 39"/>
            <p:cNvSpPr txBox="1">
              <a:spLocks noChangeArrowheads="1"/>
            </p:cNvSpPr>
            <p:nvPr/>
          </p:nvSpPr>
          <p:spPr bwMode="auto">
            <a:xfrm>
              <a:off x="4512" y="2495"/>
              <a:ext cx="797" cy="215"/>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T</a:t>
              </a:r>
              <a:r>
                <a:rPr lang="en-US" sz="1100" b="1" baseline="-25000">
                  <a:solidFill>
                    <a:srgbClr val="FF0000"/>
                  </a:solidFill>
                  <a:latin typeface="Times New Roman" pitchFamily="18" charset="0"/>
                </a:rPr>
                <a:t>1/2</a:t>
              </a:r>
              <a:r>
                <a:rPr lang="en-US" sz="1100" b="1">
                  <a:solidFill>
                    <a:srgbClr val="FF0000"/>
                  </a:solidFill>
                  <a:latin typeface="Times New Roman" pitchFamily="18" charset="0"/>
                </a:rPr>
                <a:t>= 33 s</a:t>
              </a:r>
              <a:r>
                <a:rPr lang="en-US" sz="1100" b="1" baseline="-25000">
                  <a:solidFill>
                    <a:srgbClr val="FF0000"/>
                  </a:solidFill>
                  <a:latin typeface="Times New Roman" pitchFamily="18" charset="0"/>
                </a:rPr>
                <a:t> </a:t>
              </a:r>
              <a:endParaRPr lang="en-GB" sz="1100" b="1">
                <a:solidFill>
                  <a:srgbClr val="FF0000"/>
                </a:solidFill>
                <a:latin typeface="Times New Roman" pitchFamily="18" charset="0"/>
              </a:endParaRPr>
            </a:p>
          </p:txBody>
        </p:sp>
        <p:sp>
          <p:nvSpPr>
            <p:cNvPr id="31762" name="Text Box 40"/>
            <p:cNvSpPr txBox="1">
              <a:spLocks noChangeArrowheads="1"/>
            </p:cNvSpPr>
            <p:nvPr/>
          </p:nvSpPr>
          <p:spPr bwMode="auto">
            <a:xfrm>
              <a:off x="4267" y="1536"/>
              <a:ext cx="381" cy="215"/>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506</a:t>
              </a:r>
              <a:endParaRPr lang="en-GB" sz="1100" b="1">
                <a:solidFill>
                  <a:srgbClr val="FF0000"/>
                </a:solidFill>
                <a:latin typeface="Times New Roman" pitchFamily="18" charset="0"/>
              </a:endParaRPr>
            </a:p>
          </p:txBody>
        </p:sp>
        <p:sp>
          <p:nvSpPr>
            <p:cNvPr id="31763" name="Text Box 41"/>
            <p:cNvSpPr txBox="1">
              <a:spLocks noChangeArrowheads="1"/>
            </p:cNvSpPr>
            <p:nvPr/>
          </p:nvSpPr>
          <p:spPr bwMode="auto">
            <a:xfrm>
              <a:off x="4559" y="1968"/>
              <a:ext cx="799" cy="215"/>
            </a:xfrm>
            <a:prstGeom prst="rect">
              <a:avLst/>
            </a:prstGeom>
            <a:noFill/>
            <a:ln w="9525">
              <a:noFill/>
              <a:miter lim="800000"/>
              <a:headEnd/>
              <a:tailEnd/>
            </a:ln>
          </p:spPr>
          <p:txBody>
            <a:bodyPr>
              <a:spAutoFit/>
            </a:bodyPr>
            <a:lstStyle/>
            <a:p>
              <a:pPr>
                <a:spcBef>
                  <a:spcPct val="50000"/>
                </a:spcBef>
              </a:pPr>
              <a:r>
                <a:rPr lang="en-US" sz="1100" b="1">
                  <a:solidFill>
                    <a:srgbClr val="0000FF"/>
                  </a:solidFill>
                  <a:latin typeface="Times New Roman" pitchFamily="18" charset="0"/>
                </a:rPr>
                <a:t>T</a:t>
              </a:r>
              <a:r>
                <a:rPr lang="en-US" sz="1100" b="1" baseline="-25000">
                  <a:solidFill>
                    <a:srgbClr val="0000FF"/>
                  </a:solidFill>
                  <a:latin typeface="Times New Roman" pitchFamily="18" charset="0"/>
                </a:rPr>
                <a:t>1/2</a:t>
              </a:r>
              <a:r>
                <a:rPr lang="en-US" sz="1100" b="1">
                  <a:solidFill>
                    <a:srgbClr val="0000FF"/>
                  </a:solidFill>
                  <a:latin typeface="Times New Roman" pitchFamily="18" charset="0"/>
                </a:rPr>
                <a:t>= 6.6 s</a:t>
              </a:r>
              <a:r>
                <a:rPr lang="en-US" sz="1100" b="1" baseline="-25000">
                  <a:solidFill>
                    <a:srgbClr val="0000FF"/>
                  </a:solidFill>
                  <a:latin typeface="Times New Roman" pitchFamily="18" charset="0"/>
                </a:rPr>
                <a:t> </a:t>
              </a:r>
              <a:endParaRPr lang="en-GB" sz="1100" b="1">
                <a:solidFill>
                  <a:srgbClr val="0000FF"/>
                </a:solidFill>
                <a:latin typeface="Times New Roman" pitchFamily="18" charset="0"/>
              </a:endParaRPr>
            </a:p>
          </p:txBody>
        </p:sp>
        <p:sp>
          <p:nvSpPr>
            <p:cNvPr id="31764" name="Line 42"/>
            <p:cNvSpPr>
              <a:spLocks noChangeShapeType="1"/>
            </p:cNvSpPr>
            <p:nvPr/>
          </p:nvSpPr>
          <p:spPr bwMode="auto">
            <a:xfrm>
              <a:off x="3767" y="2772"/>
              <a:ext cx="701" cy="0"/>
            </a:xfrm>
            <a:prstGeom prst="line">
              <a:avLst/>
            </a:prstGeom>
            <a:noFill/>
            <a:ln w="38100">
              <a:solidFill>
                <a:srgbClr val="FF0000"/>
              </a:solidFill>
              <a:round/>
              <a:headEnd/>
              <a:tailEnd/>
            </a:ln>
          </p:spPr>
          <p:txBody>
            <a:bodyPr wrap="none"/>
            <a:lstStyle/>
            <a:p>
              <a:endParaRPr lang="en-US" sz="1600"/>
            </a:p>
          </p:txBody>
        </p:sp>
        <p:sp>
          <p:nvSpPr>
            <p:cNvPr id="31765" name="Line 43"/>
            <p:cNvSpPr>
              <a:spLocks noChangeShapeType="1"/>
            </p:cNvSpPr>
            <p:nvPr/>
          </p:nvSpPr>
          <p:spPr bwMode="auto">
            <a:xfrm>
              <a:off x="3767" y="2628"/>
              <a:ext cx="701" cy="0"/>
            </a:xfrm>
            <a:prstGeom prst="line">
              <a:avLst/>
            </a:prstGeom>
            <a:noFill/>
            <a:ln w="38100">
              <a:solidFill>
                <a:srgbClr val="FF0000"/>
              </a:solidFill>
              <a:round/>
              <a:headEnd/>
              <a:tailEnd/>
            </a:ln>
          </p:spPr>
          <p:txBody>
            <a:bodyPr wrap="none"/>
            <a:lstStyle/>
            <a:p>
              <a:endParaRPr lang="en-US" sz="1600"/>
            </a:p>
          </p:txBody>
        </p:sp>
        <p:sp>
          <p:nvSpPr>
            <p:cNvPr id="31766" name="Line 44"/>
            <p:cNvSpPr>
              <a:spLocks noChangeShapeType="1"/>
            </p:cNvSpPr>
            <p:nvPr/>
          </p:nvSpPr>
          <p:spPr bwMode="auto">
            <a:xfrm>
              <a:off x="3767" y="2340"/>
              <a:ext cx="701" cy="0"/>
            </a:xfrm>
            <a:prstGeom prst="line">
              <a:avLst/>
            </a:prstGeom>
            <a:noFill/>
            <a:ln w="38100">
              <a:solidFill>
                <a:srgbClr val="FF0000"/>
              </a:solidFill>
              <a:round/>
              <a:headEnd/>
              <a:tailEnd/>
            </a:ln>
          </p:spPr>
          <p:txBody>
            <a:bodyPr wrap="none"/>
            <a:lstStyle/>
            <a:p>
              <a:endParaRPr lang="en-US" sz="1600"/>
            </a:p>
          </p:txBody>
        </p:sp>
        <p:sp>
          <p:nvSpPr>
            <p:cNvPr id="31767" name="Line 45"/>
            <p:cNvSpPr>
              <a:spLocks noChangeShapeType="1"/>
            </p:cNvSpPr>
            <p:nvPr/>
          </p:nvSpPr>
          <p:spPr bwMode="auto">
            <a:xfrm>
              <a:off x="3767" y="2132"/>
              <a:ext cx="701" cy="0"/>
            </a:xfrm>
            <a:prstGeom prst="line">
              <a:avLst/>
            </a:prstGeom>
            <a:noFill/>
            <a:ln w="38100">
              <a:solidFill>
                <a:srgbClr val="0000FF"/>
              </a:solidFill>
              <a:round/>
              <a:headEnd/>
              <a:tailEnd/>
            </a:ln>
          </p:spPr>
          <p:txBody>
            <a:bodyPr wrap="none"/>
            <a:lstStyle/>
            <a:p>
              <a:endParaRPr lang="en-US" sz="1600"/>
            </a:p>
          </p:txBody>
        </p:sp>
        <p:sp>
          <p:nvSpPr>
            <p:cNvPr id="31768" name="Text Box 46"/>
            <p:cNvSpPr txBox="1">
              <a:spLocks noChangeArrowheads="1"/>
            </p:cNvSpPr>
            <p:nvPr/>
          </p:nvSpPr>
          <p:spPr bwMode="auto">
            <a:xfrm>
              <a:off x="3553" y="2610"/>
              <a:ext cx="336" cy="215"/>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 6</a:t>
              </a:r>
              <a:r>
                <a:rPr lang="en-US" sz="1100" b="1" baseline="30000">
                  <a:solidFill>
                    <a:srgbClr val="FF0000"/>
                  </a:solidFill>
                  <a:latin typeface="Times New Roman" pitchFamily="18" charset="0"/>
                </a:rPr>
                <a:t>-</a:t>
              </a:r>
              <a:endParaRPr lang="en-GB" sz="1100" b="1">
                <a:solidFill>
                  <a:srgbClr val="FF0000"/>
                </a:solidFill>
                <a:latin typeface="Times New Roman" pitchFamily="18" charset="0"/>
              </a:endParaRPr>
            </a:p>
          </p:txBody>
        </p:sp>
        <p:sp>
          <p:nvSpPr>
            <p:cNvPr id="31769" name="Text Box 47"/>
            <p:cNvSpPr txBox="1">
              <a:spLocks noChangeArrowheads="1"/>
            </p:cNvSpPr>
            <p:nvPr/>
          </p:nvSpPr>
          <p:spPr bwMode="auto">
            <a:xfrm>
              <a:off x="3553" y="2442"/>
              <a:ext cx="336" cy="215"/>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 3</a:t>
              </a:r>
              <a:r>
                <a:rPr lang="en-US" sz="1100" b="1" baseline="30000">
                  <a:solidFill>
                    <a:srgbClr val="FF0000"/>
                  </a:solidFill>
                  <a:latin typeface="Times New Roman" pitchFamily="18" charset="0"/>
                </a:rPr>
                <a:t>-</a:t>
              </a:r>
              <a:endParaRPr lang="en-GB" sz="1100" b="1">
                <a:solidFill>
                  <a:srgbClr val="FF0000"/>
                </a:solidFill>
                <a:latin typeface="Times New Roman" pitchFamily="18" charset="0"/>
              </a:endParaRPr>
            </a:p>
          </p:txBody>
        </p:sp>
        <p:sp>
          <p:nvSpPr>
            <p:cNvPr id="31770" name="Text Box 48"/>
            <p:cNvSpPr txBox="1">
              <a:spLocks noChangeArrowheads="1"/>
            </p:cNvSpPr>
            <p:nvPr/>
          </p:nvSpPr>
          <p:spPr bwMode="auto">
            <a:xfrm>
              <a:off x="3521" y="2154"/>
              <a:ext cx="455" cy="215"/>
            </a:xfrm>
            <a:prstGeom prst="rect">
              <a:avLst/>
            </a:prstGeom>
            <a:noFill/>
            <a:ln w="9525">
              <a:noFill/>
              <a:miter lim="800000"/>
              <a:headEnd/>
              <a:tailEnd/>
            </a:ln>
          </p:spPr>
          <p:txBody>
            <a:bodyPr wrap="square">
              <a:spAutoFit/>
            </a:bodyPr>
            <a:lstStyle/>
            <a:p>
              <a:pPr>
                <a:spcBef>
                  <a:spcPct val="50000"/>
                </a:spcBef>
              </a:pPr>
              <a:r>
                <a:rPr lang="en-US" sz="1100" b="1">
                  <a:solidFill>
                    <a:srgbClr val="FF0000"/>
                  </a:solidFill>
                  <a:latin typeface="Times New Roman" pitchFamily="18" charset="0"/>
                </a:rPr>
                <a:t>(4</a:t>
              </a:r>
              <a:r>
                <a:rPr lang="en-US" sz="1100" b="1" baseline="30000">
                  <a:solidFill>
                    <a:srgbClr val="FF0000"/>
                  </a:solidFill>
                  <a:latin typeface="Times New Roman" pitchFamily="18" charset="0"/>
                </a:rPr>
                <a:t>-</a:t>
              </a:r>
              <a:r>
                <a:rPr lang="en-US" sz="1100" b="1">
                  <a:solidFill>
                    <a:srgbClr val="FF0000"/>
                  </a:solidFill>
                  <a:latin typeface="Times New Roman" pitchFamily="18" charset="0"/>
                </a:rPr>
                <a:t>)</a:t>
              </a:r>
              <a:endParaRPr lang="en-GB" sz="1100" b="1">
                <a:solidFill>
                  <a:srgbClr val="FF0000"/>
                </a:solidFill>
                <a:latin typeface="Times New Roman" pitchFamily="18" charset="0"/>
              </a:endParaRPr>
            </a:p>
          </p:txBody>
        </p:sp>
        <p:sp>
          <p:nvSpPr>
            <p:cNvPr id="31771" name="Text Box 49"/>
            <p:cNvSpPr txBox="1">
              <a:spLocks noChangeArrowheads="1"/>
            </p:cNvSpPr>
            <p:nvPr/>
          </p:nvSpPr>
          <p:spPr bwMode="auto">
            <a:xfrm>
              <a:off x="3599" y="1921"/>
              <a:ext cx="336" cy="215"/>
            </a:xfrm>
            <a:prstGeom prst="rect">
              <a:avLst/>
            </a:prstGeom>
            <a:noFill/>
            <a:ln w="9525">
              <a:noFill/>
              <a:miter lim="800000"/>
              <a:headEnd/>
              <a:tailEnd/>
            </a:ln>
          </p:spPr>
          <p:txBody>
            <a:bodyPr>
              <a:spAutoFit/>
            </a:bodyPr>
            <a:lstStyle/>
            <a:p>
              <a:pPr>
                <a:spcBef>
                  <a:spcPct val="50000"/>
                </a:spcBef>
              </a:pPr>
              <a:r>
                <a:rPr lang="en-US" sz="1100" b="1">
                  <a:solidFill>
                    <a:srgbClr val="0000FF"/>
                  </a:solidFill>
                  <a:latin typeface="Times New Roman" pitchFamily="18" charset="0"/>
                </a:rPr>
                <a:t>1</a:t>
              </a:r>
              <a:r>
                <a:rPr lang="en-US" sz="1100" b="1" baseline="30000">
                  <a:solidFill>
                    <a:srgbClr val="0000FF"/>
                  </a:solidFill>
                  <a:latin typeface="Times New Roman" pitchFamily="18" charset="0"/>
                </a:rPr>
                <a:t>+</a:t>
              </a:r>
              <a:endParaRPr lang="en-GB" sz="1100" b="1">
                <a:solidFill>
                  <a:srgbClr val="0000FF"/>
                </a:solidFill>
                <a:latin typeface="Times New Roman" pitchFamily="18" charset="0"/>
              </a:endParaRPr>
            </a:p>
          </p:txBody>
        </p:sp>
        <p:sp>
          <p:nvSpPr>
            <p:cNvPr id="31772" name="Line 50"/>
            <p:cNvSpPr>
              <a:spLocks noChangeShapeType="1"/>
            </p:cNvSpPr>
            <p:nvPr/>
          </p:nvSpPr>
          <p:spPr bwMode="auto">
            <a:xfrm>
              <a:off x="3766" y="1759"/>
              <a:ext cx="701" cy="0"/>
            </a:xfrm>
            <a:prstGeom prst="line">
              <a:avLst/>
            </a:prstGeom>
            <a:noFill/>
            <a:ln w="38100">
              <a:solidFill>
                <a:srgbClr val="FF0000"/>
              </a:solidFill>
              <a:round/>
              <a:headEnd/>
              <a:tailEnd/>
            </a:ln>
          </p:spPr>
          <p:txBody>
            <a:bodyPr wrap="none"/>
            <a:lstStyle/>
            <a:p>
              <a:endParaRPr lang="en-US" sz="1600"/>
            </a:p>
          </p:txBody>
        </p:sp>
        <p:sp>
          <p:nvSpPr>
            <p:cNvPr id="31773" name="Text Box 51"/>
            <p:cNvSpPr txBox="1">
              <a:spLocks noChangeArrowheads="1"/>
            </p:cNvSpPr>
            <p:nvPr/>
          </p:nvSpPr>
          <p:spPr bwMode="auto">
            <a:xfrm>
              <a:off x="3534" y="1548"/>
              <a:ext cx="456" cy="215"/>
            </a:xfrm>
            <a:prstGeom prst="rect">
              <a:avLst/>
            </a:prstGeom>
            <a:noFill/>
            <a:ln w="9525">
              <a:noFill/>
              <a:miter lim="800000"/>
              <a:headEnd/>
              <a:tailEnd/>
            </a:ln>
          </p:spPr>
          <p:txBody>
            <a:bodyPr wrap="square">
              <a:spAutoFit/>
            </a:bodyPr>
            <a:lstStyle/>
            <a:p>
              <a:pPr>
                <a:spcBef>
                  <a:spcPct val="50000"/>
                </a:spcBef>
              </a:pPr>
              <a:r>
                <a:rPr lang="en-US" sz="1100" b="1">
                  <a:solidFill>
                    <a:srgbClr val="FF0000"/>
                  </a:solidFill>
                  <a:latin typeface="Times New Roman" pitchFamily="18" charset="0"/>
                </a:rPr>
                <a:t>(5</a:t>
              </a:r>
              <a:r>
                <a:rPr lang="en-US" sz="1100" b="1" baseline="30000">
                  <a:solidFill>
                    <a:srgbClr val="FF0000"/>
                  </a:solidFill>
                  <a:latin typeface="Times New Roman" pitchFamily="18" charset="0"/>
                </a:rPr>
                <a:t>-</a:t>
              </a:r>
              <a:r>
                <a:rPr lang="en-US" sz="1100" b="1">
                  <a:solidFill>
                    <a:srgbClr val="FF0000"/>
                  </a:solidFill>
                  <a:latin typeface="Times New Roman" pitchFamily="18" charset="0"/>
                </a:rPr>
                <a:t>)</a:t>
              </a:r>
              <a:endParaRPr lang="en-GB" sz="1100" b="1">
                <a:solidFill>
                  <a:srgbClr val="FF0000"/>
                </a:solidFill>
                <a:latin typeface="Times New Roman" pitchFamily="18" charset="0"/>
              </a:endParaRPr>
            </a:p>
          </p:txBody>
        </p:sp>
        <p:sp>
          <p:nvSpPr>
            <p:cNvPr id="31774" name="Text Box 52"/>
            <p:cNvSpPr txBox="1">
              <a:spLocks noChangeArrowheads="1"/>
            </p:cNvSpPr>
            <p:nvPr/>
          </p:nvSpPr>
          <p:spPr bwMode="auto">
            <a:xfrm>
              <a:off x="3744" y="3025"/>
              <a:ext cx="718" cy="278"/>
            </a:xfrm>
            <a:prstGeom prst="rect">
              <a:avLst/>
            </a:prstGeom>
            <a:noFill/>
            <a:ln w="9525">
              <a:noFill/>
              <a:miter lim="800000"/>
              <a:headEnd/>
              <a:tailEnd/>
            </a:ln>
          </p:spPr>
          <p:txBody>
            <a:bodyPr>
              <a:spAutoFit/>
            </a:bodyPr>
            <a:lstStyle/>
            <a:p>
              <a:pPr>
                <a:spcBef>
                  <a:spcPct val="50000"/>
                </a:spcBef>
              </a:pPr>
              <a:r>
                <a:rPr lang="en-US" sz="1600" b="1" baseline="30000">
                  <a:latin typeface="Times New Roman" pitchFamily="18" charset="0"/>
                </a:rPr>
                <a:t>70</a:t>
              </a:r>
              <a:r>
                <a:rPr lang="en-US" sz="1600" b="1">
                  <a:latin typeface="Times New Roman" pitchFamily="18" charset="0"/>
                </a:rPr>
                <a:t>Cu</a:t>
              </a:r>
              <a:r>
                <a:rPr lang="en-US" sz="1600" b="1" baseline="-25000">
                  <a:latin typeface="Times New Roman" pitchFamily="18" charset="0"/>
                </a:rPr>
                <a:t>41</a:t>
              </a:r>
              <a:endParaRPr lang="en-GB" sz="1600" b="1" baseline="30000">
                <a:latin typeface="Times New Roman" pitchFamily="18" charset="0"/>
              </a:endParaRPr>
            </a:p>
          </p:txBody>
        </p:sp>
        <p:sp>
          <p:nvSpPr>
            <p:cNvPr id="31775" name="Line 53"/>
            <p:cNvSpPr>
              <a:spLocks noChangeShapeType="1"/>
            </p:cNvSpPr>
            <p:nvPr/>
          </p:nvSpPr>
          <p:spPr bwMode="auto">
            <a:xfrm>
              <a:off x="4464" y="2784"/>
              <a:ext cx="329" cy="192"/>
            </a:xfrm>
            <a:prstGeom prst="line">
              <a:avLst/>
            </a:prstGeom>
            <a:noFill/>
            <a:ln w="38100">
              <a:solidFill>
                <a:srgbClr val="339966"/>
              </a:solidFill>
              <a:round/>
              <a:headEnd/>
              <a:tailEnd type="triangle" w="med" len="med"/>
            </a:ln>
          </p:spPr>
          <p:txBody>
            <a:bodyPr wrap="none"/>
            <a:lstStyle/>
            <a:p>
              <a:endParaRPr lang="en-US" sz="1600"/>
            </a:p>
          </p:txBody>
        </p:sp>
        <p:sp>
          <p:nvSpPr>
            <p:cNvPr id="31776" name="Text Box 54"/>
            <p:cNvSpPr txBox="1">
              <a:spLocks noChangeArrowheads="1"/>
            </p:cNvSpPr>
            <p:nvPr/>
          </p:nvSpPr>
          <p:spPr bwMode="auto">
            <a:xfrm>
              <a:off x="4464" y="2832"/>
              <a:ext cx="384" cy="278"/>
            </a:xfrm>
            <a:prstGeom prst="rect">
              <a:avLst/>
            </a:prstGeom>
            <a:noFill/>
            <a:ln w="9525">
              <a:noFill/>
              <a:miter lim="800000"/>
              <a:headEnd/>
              <a:tailEnd/>
            </a:ln>
          </p:spPr>
          <p:txBody>
            <a:bodyPr>
              <a:spAutoFit/>
            </a:bodyPr>
            <a:lstStyle/>
            <a:p>
              <a:pPr>
                <a:spcBef>
                  <a:spcPct val="50000"/>
                </a:spcBef>
              </a:pPr>
              <a:r>
                <a:rPr lang="en-GB" sz="1600">
                  <a:solidFill>
                    <a:srgbClr val="009900"/>
                  </a:solidFill>
                  <a:latin typeface="Times New Roman" pitchFamily="18" charset="0"/>
                  <a:sym typeface="Symbol" pitchFamily="18" charset="2"/>
                </a:rPr>
                <a:t></a:t>
              </a:r>
              <a:r>
                <a:rPr lang="en-US" sz="1600" baseline="30000">
                  <a:solidFill>
                    <a:srgbClr val="009900"/>
                  </a:solidFill>
                  <a:latin typeface="Times New Roman" pitchFamily="18" charset="0"/>
                  <a:sym typeface="Symbol" pitchFamily="18" charset="2"/>
                </a:rPr>
                <a:t>-</a:t>
              </a:r>
              <a:endParaRPr lang="en-GB" sz="1600">
                <a:solidFill>
                  <a:srgbClr val="009900"/>
                </a:solidFill>
                <a:latin typeface="Times New Roman" pitchFamily="18" charset="0"/>
              </a:endParaRPr>
            </a:p>
          </p:txBody>
        </p:sp>
        <p:sp>
          <p:nvSpPr>
            <p:cNvPr id="31777" name="Line 55"/>
            <p:cNvSpPr>
              <a:spLocks noChangeShapeType="1"/>
            </p:cNvSpPr>
            <p:nvPr/>
          </p:nvSpPr>
          <p:spPr bwMode="auto">
            <a:xfrm>
              <a:off x="4464" y="2352"/>
              <a:ext cx="288" cy="144"/>
            </a:xfrm>
            <a:prstGeom prst="line">
              <a:avLst/>
            </a:prstGeom>
            <a:noFill/>
            <a:ln w="38100">
              <a:solidFill>
                <a:srgbClr val="339966"/>
              </a:solidFill>
              <a:round/>
              <a:headEnd/>
              <a:tailEnd type="triangle" w="med" len="med"/>
            </a:ln>
          </p:spPr>
          <p:txBody>
            <a:bodyPr wrap="none"/>
            <a:lstStyle/>
            <a:p>
              <a:endParaRPr lang="en-US" sz="1600"/>
            </a:p>
          </p:txBody>
        </p:sp>
        <p:sp>
          <p:nvSpPr>
            <p:cNvPr id="31778" name="Line 56"/>
            <p:cNvSpPr>
              <a:spLocks noChangeShapeType="1"/>
            </p:cNvSpPr>
            <p:nvPr/>
          </p:nvSpPr>
          <p:spPr bwMode="auto">
            <a:xfrm>
              <a:off x="4464" y="2160"/>
              <a:ext cx="336" cy="144"/>
            </a:xfrm>
            <a:prstGeom prst="line">
              <a:avLst/>
            </a:prstGeom>
            <a:noFill/>
            <a:ln w="38100">
              <a:solidFill>
                <a:srgbClr val="339966"/>
              </a:solidFill>
              <a:round/>
              <a:headEnd/>
              <a:tailEnd type="triangle" w="med" len="med"/>
            </a:ln>
          </p:spPr>
          <p:txBody>
            <a:bodyPr wrap="none"/>
            <a:lstStyle/>
            <a:p>
              <a:endParaRPr lang="en-US" sz="1600"/>
            </a:p>
          </p:txBody>
        </p:sp>
        <p:sp>
          <p:nvSpPr>
            <p:cNvPr id="31779" name="Text Box 57"/>
            <p:cNvSpPr txBox="1">
              <a:spLocks noChangeArrowheads="1"/>
            </p:cNvSpPr>
            <p:nvPr/>
          </p:nvSpPr>
          <p:spPr bwMode="auto">
            <a:xfrm>
              <a:off x="4512" y="2640"/>
              <a:ext cx="797" cy="215"/>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T</a:t>
              </a:r>
              <a:r>
                <a:rPr lang="en-US" sz="1100" b="1" baseline="-25000">
                  <a:solidFill>
                    <a:srgbClr val="FF0000"/>
                  </a:solidFill>
                  <a:latin typeface="Times New Roman" pitchFamily="18" charset="0"/>
                </a:rPr>
                <a:t>1/2</a:t>
              </a:r>
              <a:r>
                <a:rPr lang="en-US" sz="1100" b="1">
                  <a:solidFill>
                    <a:srgbClr val="FF0000"/>
                  </a:solidFill>
                  <a:latin typeface="Times New Roman" pitchFamily="18" charset="0"/>
                </a:rPr>
                <a:t>= 45.5 s</a:t>
              </a:r>
              <a:r>
                <a:rPr lang="en-US" sz="1100" b="1" baseline="-25000">
                  <a:solidFill>
                    <a:srgbClr val="FF0000"/>
                  </a:solidFill>
                  <a:latin typeface="Times New Roman" pitchFamily="18" charset="0"/>
                </a:rPr>
                <a:t> </a:t>
              </a:r>
              <a:endParaRPr lang="en-GB" sz="1100" b="1">
                <a:solidFill>
                  <a:srgbClr val="FF0000"/>
                </a:solidFill>
                <a:latin typeface="Times New Roman" pitchFamily="18" charset="0"/>
              </a:endParaRPr>
            </a:p>
          </p:txBody>
        </p:sp>
        <p:sp>
          <p:nvSpPr>
            <p:cNvPr id="31780" name="Text Box 58"/>
            <p:cNvSpPr txBox="1">
              <a:spLocks noChangeArrowheads="1"/>
            </p:cNvSpPr>
            <p:nvPr/>
          </p:nvSpPr>
          <p:spPr bwMode="auto">
            <a:xfrm>
              <a:off x="4272" y="2400"/>
              <a:ext cx="381" cy="215"/>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101</a:t>
              </a:r>
              <a:endParaRPr lang="en-GB" sz="1100" b="1">
                <a:solidFill>
                  <a:srgbClr val="FF0000"/>
                </a:solidFill>
                <a:latin typeface="Times New Roman" pitchFamily="18" charset="0"/>
              </a:endParaRPr>
            </a:p>
          </p:txBody>
        </p:sp>
      </p:grpSp>
      <p:sp>
        <p:nvSpPr>
          <p:cNvPr id="31747" name="AutoShape 59"/>
          <p:cNvSpPr>
            <a:spLocks noChangeArrowheads="1"/>
          </p:cNvSpPr>
          <p:nvPr/>
        </p:nvSpPr>
        <p:spPr bwMode="auto">
          <a:xfrm>
            <a:off x="5996807" y="2500039"/>
            <a:ext cx="127517" cy="514319"/>
          </a:xfrm>
          <a:prstGeom prst="upArrow">
            <a:avLst>
              <a:gd name="adj1" fmla="val 50000"/>
              <a:gd name="adj2" fmla="val 100833"/>
            </a:avLst>
          </a:prstGeom>
          <a:solidFill>
            <a:srgbClr val="FF0000"/>
          </a:solidFill>
          <a:ln w="9525">
            <a:solidFill>
              <a:schemeClr val="tx1"/>
            </a:solidFill>
            <a:miter lim="800000"/>
            <a:headEnd/>
            <a:tailEnd/>
          </a:ln>
        </p:spPr>
        <p:txBody>
          <a:bodyPr wrap="none" anchor="ctr"/>
          <a:lstStyle/>
          <a:p>
            <a:endParaRPr lang="en-US" sz="1600"/>
          </a:p>
        </p:txBody>
      </p:sp>
      <p:pic>
        <p:nvPicPr>
          <p:cNvPr id="31748" name="Picture 60"/>
          <p:cNvPicPr>
            <a:picLocks noChangeAspect="1" noChangeArrowheads="1"/>
          </p:cNvPicPr>
          <p:nvPr/>
        </p:nvPicPr>
        <p:blipFill>
          <a:blip r:embed="rId2"/>
          <a:srcRect l="5703"/>
          <a:stretch>
            <a:fillRect/>
          </a:stretch>
        </p:blipFill>
        <p:spPr bwMode="auto">
          <a:xfrm>
            <a:off x="762000" y="3714286"/>
            <a:ext cx="3779692" cy="3027827"/>
          </a:xfrm>
          <a:prstGeom prst="rect">
            <a:avLst/>
          </a:prstGeom>
          <a:noFill/>
          <a:ln w="9525">
            <a:noFill/>
            <a:miter lim="800000"/>
            <a:headEnd/>
            <a:tailEnd/>
          </a:ln>
        </p:spPr>
      </p:pic>
      <p:sp>
        <p:nvSpPr>
          <p:cNvPr id="31749" name="AutoShape 61"/>
          <p:cNvSpPr>
            <a:spLocks noChangeArrowheads="1"/>
          </p:cNvSpPr>
          <p:nvPr/>
        </p:nvSpPr>
        <p:spPr bwMode="auto">
          <a:xfrm>
            <a:off x="2397986" y="1793026"/>
            <a:ext cx="127517" cy="385386"/>
          </a:xfrm>
          <a:prstGeom prst="upArrow">
            <a:avLst>
              <a:gd name="adj1" fmla="val 50000"/>
              <a:gd name="adj2" fmla="val 75556"/>
            </a:avLst>
          </a:prstGeom>
          <a:solidFill>
            <a:srgbClr val="FF0000"/>
          </a:solidFill>
          <a:ln w="9525">
            <a:solidFill>
              <a:schemeClr val="tx1"/>
            </a:solidFill>
            <a:miter lim="800000"/>
            <a:headEnd/>
            <a:tailEnd/>
          </a:ln>
        </p:spPr>
        <p:txBody>
          <a:bodyPr wrap="none" anchor="ctr"/>
          <a:lstStyle/>
          <a:p>
            <a:endParaRPr lang="en-US" sz="1600"/>
          </a:p>
        </p:txBody>
      </p:sp>
      <p:sp>
        <p:nvSpPr>
          <p:cNvPr id="31750" name="Line 62"/>
          <p:cNvSpPr>
            <a:spLocks noChangeShapeType="1"/>
          </p:cNvSpPr>
          <p:nvPr/>
        </p:nvSpPr>
        <p:spPr bwMode="auto">
          <a:xfrm>
            <a:off x="2847130" y="1793026"/>
            <a:ext cx="0" cy="256452"/>
          </a:xfrm>
          <a:prstGeom prst="line">
            <a:avLst/>
          </a:prstGeom>
          <a:noFill/>
          <a:ln w="25400">
            <a:solidFill>
              <a:schemeClr val="tx1"/>
            </a:solidFill>
            <a:round/>
            <a:headEnd/>
            <a:tailEnd type="stealth" w="lg" len="lg"/>
          </a:ln>
        </p:spPr>
        <p:txBody>
          <a:bodyPr/>
          <a:lstStyle/>
          <a:p>
            <a:endParaRPr lang="en-US" sz="1600"/>
          </a:p>
        </p:txBody>
      </p:sp>
      <p:sp>
        <p:nvSpPr>
          <p:cNvPr id="31751" name="Line 63"/>
          <p:cNvSpPr>
            <a:spLocks noChangeShapeType="1"/>
          </p:cNvSpPr>
          <p:nvPr/>
        </p:nvSpPr>
        <p:spPr bwMode="auto">
          <a:xfrm>
            <a:off x="2847130" y="2050894"/>
            <a:ext cx="0" cy="770771"/>
          </a:xfrm>
          <a:prstGeom prst="line">
            <a:avLst/>
          </a:prstGeom>
          <a:noFill/>
          <a:ln w="25400">
            <a:solidFill>
              <a:schemeClr val="tx1"/>
            </a:solidFill>
            <a:round/>
            <a:headEnd/>
            <a:tailEnd type="stealth" w="lg" len="lg"/>
          </a:ln>
        </p:spPr>
        <p:txBody>
          <a:bodyPr/>
          <a:lstStyle/>
          <a:p>
            <a:endParaRPr lang="en-US" sz="1600"/>
          </a:p>
        </p:txBody>
      </p:sp>
      <p:sp>
        <p:nvSpPr>
          <p:cNvPr id="31752" name="Line 64"/>
          <p:cNvSpPr>
            <a:spLocks noChangeShapeType="1"/>
          </p:cNvSpPr>
          <p:nvPr/>
        </p:nvSpPr>
        <p:spPr bwMode="auto">
          <a:xfrm>
            <a:off x="2847130" y="2886841"/>
            <a:ext cx="0" cy="127517"/>
          </a:xfrm>
          <a:prstGeom prst="line">
            <a:avLst/>
          </a:prstGeom>
          <a:noFill/>
          <a:ln w="25400">
            <a:solidFill>
              <a:schemeClr val="tx1"/>
            </a:solidFill>
            <a:round/>
            <a:headEnd/>
            <a:tailEnd type="stealth" w="lg" len="lg"/>
          </a:ln>
        </p:spPr>
        <p:txBody>
          <a:bodyPr/>
          <a:lstStyle/>
          <a:p>
            <a:endParaRPr lang="en-US" sz="1600"/>
          </a:p>
        </p:txBody>
      </p:sp>
      <p:pic>
        <p:nvPicPr>
          <p:cNvPr id="31754" name="Picture 66"/>
          <p:cNvPicPr>
            <a:picLocks noChangeAspect="1" noChangeArrowheads="1"/>
          </p:cNvPicPr>
          <p:nvPr/>
        </p:nvPicPr>
        <p:blipFill>
          <a:blip r:embed="rId2"/>
          <a:srcRect l="67339" t="93355"/>
          <a:stretch>
            <a:fillRect/>
          </a:stretch>
        </p:blipFill>
        <p:spPr bwMode="auto">
          <a:xfrm>
            <a:off x="3232515" y="5199154"/>
            <a:ext cx="1309177" cy="201194"/>
          </a:xfrm>
          <a:prstGeom prst="rect">
            <a:avLst/>
          </a:prstGeom>
          <a:noFill/>
          <a:ln w="9525">
            <a:noFill/>
            <a:miter lim="800000"/>
            <a:headEnd/>
            <a:tailEnd/>
          </a:ln>
        </p:spPr>
      </p:pic>
      <p:pic>
        <p:nvPicPr>
          <p:cNvPr id="31756" name="Picture 68"/>
          <p:cNvPicPr>
            <a:picLocks noChangeAspect="1" noChangeArrowheads="1"/>
          </p:cNvPicPr>
          <p:nvPr/>
        </p:nvPicPr>
        <p:blipFill>
          <a:blip r:embed="rId3"/>
          <a:srcRect r="2385"/>
          <a:stretch>
            <a:fillRect/>
          </a:stretch>
        </p:blipFill>
        <p:spPr bwMode="auto">
          <a:xfrm>
            <a:off x="4589866" y="3721371"/>
            <a:ext cx="3944534" cy="1976517"/>
          </a:xfrm>
          <a:prstGeom prst="rect">
            <a:avLst/>
          </a:prstGeom>
          <a:noFill/>
          <a:ln w="9525">
            <a:noFill/>
            <a:miter lim="800000"/>
            <a:headEnd/>
            <a:tailEnd/>
          </a:ln>
        </p:spPr>
      </p:pic>
      <p:sp>
        <p:nvSpPr>
          <p:cNvPr id="31757" name="Line 70"/>
          <p:cNvSpPr>
            <a:spLocks noChangeShapeType="1"/>
          </p:cNvSpPr>
          <p:nvPr/>
        </p:nvSpPr>
        <p:spPr bwMode="auto">
          <a:xfrm>
            <a:off x="6317017" y="2542079"/>
            <a:ext cx="0" cy="321626"/>
          </a:xfrm>
          <a:prstGeom prst="line">
            <a:avLst/>
          </a:prstGeom>
          <a:noFill/>
          <a:ln w="25400">
            <a:solidFill>
              <a:schemeClr val="tx1"/>
            </a:solidFill>
            <a:round/>
            <a:headEnd/>
            <a:tailEnd type="stealth" w="lg" len="lg"/>
          </a:ln>
        </p:spPr>
        <p:txBody>
          <a:bodyPr/>
          <a:lstStyle/>
          <a:p>
            <a:endParaRPr lang="en-US" sz="1600"/>
          </a:p>
        </p:txBody>
      </p:sp>
      <p:sp>
        <p:nvSpPr>
          <p:cNvPr id="70" name="Rectangle 69"/>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r"/>
            <a:r>
              <a:rPr lang="en-US" smtClean="0">
                <a:solidFill>
                  <a:schemeClr val="tx2"/>
                </a:solidFill>
                <a:ea typeface="Cambria" pitchFamily="18" charset="0"/>
                <a:cs typeface="Times New Roman" pitchFamily="18" charset="0"/>
              </a:rPr>
              <a:t>MINIBALL experiments at CERN</a:t>
            </a:r>
            <a:endParaRPr lang="en-US" smtClean="0">
              <a:solidFill>
                <a:schemeClr val="tx2"/>
              </a:solidFill>
              <a:ea typeface="Cambria" pitchFamily="18" charset="0"/>
              <a:cs typeface="Times New Roman" pitchFamily="18" charset="0"/>
            </a:endParaRPr>
          </a:p>
        </p:txBody>
      </p:sp>
      <p:sp>
        <p:nvSpPr>
          <p:cNvPr id="71" name="Rectangle 70"/>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2" name="Picture 187" descr="miniball"/>
          <p:cNvPicPr>
            <a:picLocks noChangeAspect="1" noChangeArrowheads="1"/>
          </p:cNvPicPr>
          <p:nvPr/>
        </p:nvPicPr>
        <p:blipFill>
          <a:blip r:embed="rId4"/>
          <a:srcRect/>
          <a:stretch>
            <a:fillRect/>
          </a:stretch>
        </p:blipFill>
        <p:spPr bwMode="auto">
          <a:xfrm>
            <a:off x="0" y="0"/>
            <a:ext cx="725488" cy="838200"/>
          </a:xfrm>
          <a:prstGeom prst="rect">
            <a:avLst/>
          </a:prstGeom>
          <a:noFill/>
          <a:ln w="9525">
            <a:noFill/>
            <a:miter lim="800000"/>
            <a:headEnd/>
            <a:tailEnd/>
          </a:ln>
        </p:spPr>
      </p:pic>
      <p:pic>
        <p:nvPicPr>
          <p:cNvPr id="73" name="Picture 191" descr="REX-ISOLDE"/>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74" name="TextBox 60"/>
          <p:cNvSpPr txBox="1">
            <a:spLocks noChangeArrowheads="1"/>
          </p:cNvSpPr>
          <p:nvPr/>
        </p:nvSpPr>
        <p:spPr bwMode="auto">
          <a:xfrm>
            <a:off x="0" y="914400"/>
            <a:ext cx="6573851" cy="307777"/>
          </a:xfrm>
          <a:prstGeom prst="rect">
            <a:avLst/>
          </a:prstGeom>
          <a:noFill/>
          <a:ln w="9525">
            <a:noFill/>
            <a:miter lim="800000"/>
            <a:headEnd/>
            <a:tailEnd/>
          </a:ln>
        </p:spPr>
        <p:txBody>
          <a:bodyPr wrap="none">
            <a:spAutoFit/>
          </a:bodyPr>
          <a:lstStyle/>
          <a:p>
            <a:r>
              <a:rPr lang="en-US" sz="1400" smtClean="0">
                <a:latin typeface="Calibri" pitchFamily="34" charset="0"/>
              </a:rPr>
              <a:t>region </a:t>
            </a:r>
            <a:r>
              <a:rPr lang="en-US" sz="1400">
                <a:latin typeface="Calibri" pitchFamily="34" charset="0"/>
              </a:rPr>
              <a:t>around </a:t>
            </a:r>
            <a:r>
              <a:rPr lang="en-US" sz="1400" baseline="30000">
                <a:latin typeface="Calibri" pitchFamily="34" charset="0"/>
              </a:rPr>
              <a:t>68-78</a:t>
            </a:r>
            <a:r>
              <a:rPr lang="en-US" sz="1400">
                <a:latin typeface="Calibri" pitchFamily="34" charset="0"/>
              </a:rPr>
              <a:t>Ni (</a:t>
            </a:r>
            <a:r>
              <a:rPr lang="en-US" sz="1400" i="1">
                <a:latin typeface="Calibri" pitchFamily="34" charset="0"/>
              </a:rPr>
              <a:t>Z</a:t>
            </a:r>
            <a:r>
              <a:rPr lang="en-US" sz="1400">
                <a:latin typeface="Calibri" pitchFamily="34" charset="0"/>
              </a:rPr>
              <a:t>=28</a:t>
            </a:r>
            <a:r>
              <a:rPr lang="en-US" sz="1400" i="1">
                <a:latin typeface="Calibri" pitchFamily="34" charset="0"/>
              </a:rPr>
              <a:t>, N</a:t>
            </a:r>
            <a:r>
              <a:rPr lang="en-US" sz="1400">
                <a:latin typeface="Calibri" pitchFamily="34" charset="0"/>
              </a:rPr>
              <a:t>=40-50) : </a:t>
            </a:r>
            <a:r>
              <a:rPr lang="en-US" sz="1400" baseline="30000">
                <a:latin typeface="Calibri" pitchFamily="34" charset="0"/>
              </a:rPr>
              <a:t>68</a:t>
            </a:r>
            <a:r>
              <a:rPr lang="en-US" sz="1400">
                <a:latin typeface="Calibri" pitchFamily="34" charset="0"/>
              </a:rPr>
              <a:t>Ni, </a:t>
            </a:r>
            <a:r>
              <a:rPr lang="en-US" sz="1400" baseline="30000">
                <a:latin typeface="Calibri" pitchFamily="34" charset="0"/>
              </a:rPr>
              <a:t>67,69,71,73</a:t>
            </a:r>
            <a:r>
              <a:rPr lang="en-US" sz="1400">
                <a:latin typeface="Calibri" pitchFamily="34" charset="0"/>
              </a:rPr>
              <a:t>Ci, </a:t>
            </a:r>
            <a:r>
              <a:rPr lang="en-US" sz="1400" baseline="30000">
                <a:latin typeface="Calibri" pitchFamily="34" charset="0"/>
              </a:rPr>
              <a:t>68,70(m)</a:t>
            </a:r>
            <a:r>
              <a:rPr lang="en-US" sz="1400">
                <a:latin typeface="Calibri" pitchFamily="34" charset="0"/>
              </a:rPr>
              <a:t>Cu, </a:t>
            </a:r>
            <a:r>
              <a:rPr lang="en-US" sz="1400" baseline="30000">
                <a:latin typeface="Calibri" pitchFamily="34" charset="0"/>
              </a:rPr>
              <a:t>74,76,78,80</a:t>
            </a:r>
            <a:r>
              <a:rPr lang="en-US" sz="1400">
                <a:latin typeface="Calibri" pitchFamily="34" charset="0"/>
              </a:rPr>
              <a:t>Zn, </a:t>
            </a:r>
            <a:r>
              <a:rPr lang="en-US" sz="1400" baseline="30000">
                <a:latin typeface="Calibri" pitchFamily="34" charset="0"/>
              </a:rPr>
              <a:t>61</a:t>
            </a:r>
            <a:r>
              <a:rPr lang="en-US" sz="1400">
                <a:latin typeface="Calibri" pitchFamily="34" charset="0"/>
              </a:rPr>
              <a:t>Mn, </a:t>
            </a:r>
            <a:r>
              <a:rPr lang="en-US" sz="1400" baseline="30000" smtClean="0">
                <a:latin typeface="Calibri" pitchFamily="34" charset="0"/>
              </a:rPr>
              <a:t>61</a:t>
            </a:r>
            <a:r>
              <a:rPr lang="en-US" sz="1400" smtClean="0">
                <a:latin typeface="Calibri" pitchFamily="34" charset="0"/>
              </a:rPr>
              <a:t>Fe</a:t>
            </a:r>
            <a:endParaRPr lang="en-US" sz="1400">
              <a:latin typeface="Calibri" pitchFamily="34" charset="0"/>
            </a:endParaRPr>
          </a:p>
        </p:txBody>
      </p:sp>
      <p:sp>
        <p:nvSpPr>
          <p:cNvPr id="75" name="Rectangle 74"/>
          <p:cNvSpPr/>
          <p:nvPr/>
        </p:nvSpPr>
        <p:spPr>
          <a:xfrm>
            <a:off x="762000" y="5160580"/>
            <a:ext cx="3733800" cy="1676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 name="Picture 60"/>
          <p:cNvPicPr>
            <a:picLocks noChangeAspect="1" noChangeArrowheads="1"/>
          </p:cNvPicPr>
          <p:nvPr/>
        </p:nvPicPr>
        <p:blipFill>
          <a:blip r:embed="rId2"/>
          <a:srcRect t="88728"/>
          <a:stretch>
            <a:fillRect/>
          </a:stretch>
        </p:blipFill>
        <p:spPr bwMode="auto">
          <a:xfrm>
            <a:off x="533400" y="5105400"/>
            <a:ext cx="4008292" cy="341313"/>
          </a:xfrm>
          <a:prstGeom prst="rect">
            <a:avLst/>
          </a:prstGeom>
          <a:noFill/>
          <a:ln w="9525">
            <a:noFill/>
            <a:miter lim="800000"/>
            <a:headEnd/>
            <a:tailEnd/>
          </a:ln>
        </p:spPr>
      </p:pic>
      <p:pic>
        <p:nvPicPr>
          <p:cNvPr id="144" name="Picture 60"/>
          <p:cNvPicPr>
            <a:picLocks noChangeAspect="1" noChangeArrowheads="1"/>
          </p:cNvPicPr>
          <p:nvPr/>
        </p:nvPicPr>
        <p:blipFill>
          <a:blip r:embed="rId2"/>
          <a:srcRect l="1901" t="30844" r="94297" b="28889"/>
          <a:stretch>
            <a:fillRect/>
          </a:stretch>
        </p:blipFill>
        <p:spPr bwMode="auto">
          <a:xfrm>
            <a:off x="685800" y="3886200"/>
            <a:ext cx="152400" cy="12192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3" name="Rectangle 65"/>
          <p:cNvSpPr>
            <a:spLocks noChangeArrowheads="1"/>
          </p:cNvSpPr>
          <p:nvPr/>
        </p:nvSpPr>
        <p:spPr bwMode="auto">
          <a:xfrm>
            <a:off x="468313" y="5013325"/>
            <a:ext cx="4176712" cy="1844675"/>
          </a:xfrm>
          <a:prstGeom prst="rect">
            <a:avLst/>
          </a:prstGeom>
          <a:solidFill>
            <a:schemeClr val="bg1"/>
          </a:solidFill>
          <a:ln w="9525">
            <a:solidFill>
              <a:schemeClr val="bg1"/>
            </a:solidFill>
            <a:miter lim="800000"/>
            <a:headEnd/>
            <a:tailEnd/>
          </a:ln>
        </p:spPr>
        <p:txBody>
          <a:bodyPr wrap="none" anchor="ctr"/>
          <a:lstStyle/>
          <a:p>
            <a:endParaRPr lang="en-US"/>
          </a:p>
        </p:txBody>
      </p:sp>
      <p:grpSp>
        <p:nvGrpSpPr>
          <p:cNvPr id="3" name="Group 2"/>
          <p:cNvGrpSpPr>
            <a:grpSpLocks/>
          </p:cNvGrpSpPr>
          <p:nvPr/>
        </p:nvGrpSpPr>
        <p:grpSpPr bwMode="auto">
          <a:xfrm>
            <a:off x="1637828" y="1149772"/>
            <a:ext cx="3008712" cy="2477767"/>
            <a:chOff x="1484" y="162"/>
            <a:chExt cx="2501" cy="2337"/>
          </a:xfrm>
        </p:grpSpPr>
        <p:sp>
          <p:nvSpPr>
            <p:cNvPr id="31781" name="Text Box 3"/>
            <p:cNvSpPr txBox="1">
              <a:spLocks noChangeArrowheads="1"/>
            </p:cNvSpPr>
            <p:nvPr/>
          </p:nvSpPr>
          <p:spPr bwMode="auto">
            <a:xfrm>
              <a:off x="2651" y="1750"/>
              <a:ext cx="240" cy="247"/>
            </a:xfrm>
            <a:prstGeom prst="rect">
              <a:avLst/>
            </a:prstGeom>
            <a:noFill/>
            <a:ln w="9525">
              <a:noFill/>
              <a:miter lim="800000"/>
              <a:headEnd/>
              <a:tailEnd/>
            </a:ln>
          </p:spPr>
          <p:txBody>
            <a:bodyPr>
              <a:spAutoFit/>
            </a:bodyPr>
            <a:lstStyle/>
            <a:p>
              <a:pPr>
                <a:spcBef>
                  <a:spcPct val="50000"/>
                </a:spcBef>
              </a:pPr>
              <a:r>
                <a:rPr lang="en-US" sz="1100" b="1">
                  <a:solidFill>
                    <a:srgbClr val="0000FF"/>
                  </a:solidFill>
                  <a:latin typeface="Times New Roman" pitchFamily="18" charset="0"/>
                </a:rPr>
                <a:t>0</a:t>
              </a:r>
              <a:endParaRPr lang="en-GB" sz="1100" b="1">
                <a:solidFill>
                  <a:srgbClr val="0000FF"/>
                </a:solidFill>
                <a:latin typeface="Times New Roman" pitchFamily="18" charset="0"/>
              </a:endParaRPr>
            </a:p>
          </p:txBody>
        </p:sp>
        <p:sp>
          <p:nvSpPr>
            <p:cNvPr id="31782" name="Text Box 4"/>
            <p:cNvSpPr txBox="1">
              <a:spLocks noChangeArrowheads="1"/>
            </p:cNvSpPr>
            <p:nvPr/>
          </p:nvSpPr>
          <p:spPr bwMode="auto">
            <a:xfrm>
              <a:off x="2583" y="1589"/>
              <a:ext cx="380" cy="247"/>
            </a:xfrm>
            <a:prstGeom prst="rect">
              <a:avLst/>
            </a:prstGeom>
            <a:noFill/>
            <a:ln w="9525">
              <a:noFill/>
              <a:miter lim="800000"/>
              <a:headEnd/>
              <a:tailEnd/>
            </a:ln>
          </p:spPr>
          <p:txBody>
            <a:bodyPr>
              <a:spAutoFit/>
            </a:bodyPr>
            <a:lstStyle/>
            <a:p>
              <a:pPr>
                <a:spcBef>
                  <a:spcPct val="50000"/>
                </a:spcBef>
              </a:pPr>
              <a:r>
                <a:rPr lang="en-US" sz="1100" b="1">
                  <a:solidFill>
                    <a:srgbClr val="0000FF"/>
                  </a:solidFill>
                  <a:latin typeface="Times New Roman" pitchFamily="18" charset="0"/>
                </a:rPr>
                <a:t>84</a:t>
              </a:r>
              <a:endParaRPr lang="en-GB" sz="1100" b="1">
                <a:solidFill>
                  <a:srgbClr val="0000FF"/>
                </a:solidFill>
                <a:latin typeface="Times New Roman" pitchFamily="18" charset="0"/>
              </a:endParaRPr>
            </a:p>
          </p:txBody>
        </p:sp>
        <p:sp>
          <p:nvSpPr>
            <p:cNvPr id="31783" name="Text Box 5"/>
            <p:cNvSpPr txBox="1">
              <a:spLocks noChangeArrowheads="1"/>
            </p:cNvSpPr>
            <p:nvPr/>
          </p:nvSpPr>
          <p:spPr bwMode="auto">
            <a:xfrm>
              <a:off x="2801" y="1793"/>
              <a:ext cx="817" cy="247"/>
            </a:xfrm>
            <a:prstGeom prst="rect">
              <a:avLst/>
            </a:prstGeom>
            <a:noFill/>
            <a:ln w="9525">
              <a:noFill/>
              <a:miter lim="800000"/>
              <a:headEnd/>
              <a:tailEnd/>
            </a:ln>
          </p:spPr>
          <p:txBody>
            <a:bodyPr>
              <a:spAutoFit/>
            </a:bodyPr>
            <a:lstStyle/>
            <a:p>
              <a:pPr>
                <a:spcBef>
                  <a:spcPct val="50000"/>
                </a:spcBef>
              </a:pPr>
              <a:r>
                <a:rPr lang="en-US" sz="1100" b="1">
                  <a:solidFill>
                    <a:srgbClr val="0000FF"/>
                  </a:solidFill>
                  <a:latin typeface="Times New Roman" pitchFamily="18" charset="0"/>
                </a:rPr>
                <a:t>T</a:t>
              </a:r>
              <a:r>
                <a:rPr lang="en-US" sz="1100" b="1" baseline="-25000">
                  <a:solidFill>
                    <a:srgbClr val="0000FF"/>
                  </a:solidFill>
                  <a:latin typeface="Times New Roman" pitchFamily="18" charset="0"/>
                </a:rPr>
                <a:t>1/2</a:t>
              </a:r>
              <a:r>
                <a:rPr lang="en-US" sz="1100" b="1">
                  <a:solidFill>
                    <a:srgbClr val="0000FF"/>
                  </a:solidFill>
                  <a:latin typeface="Times New Roman" pitchFamily="18" charset="0"/>
                </a:rPr>
                <a:t>=31.1 s</a:t>
              </a:r>
              <a:endParaRPr lang="en-GB" sz="1100" b="1">
                <a:solidFill>
                  <a:srgbClr val="0000FF"/>
                </a:solidFill>
                <a:latin typeface="Times New Roman" pitchFamily="18" charset="0"/>
              </a:endParaRPr>
            </a:p>
          </p:txBody>
        </p:sp>
        <p:sp>
          <p:nvSpPr>
            <p:cNvPr id="31784" name="Text Box 6"/>
            <p:cNvSpPr txBox="1">
              <a:spLocks noChangeArrowheads="1"/>
            </p:cNvSpPr>
            <p:nvPr/>
          </p:nvSpPr>
          <p:spPr bwMode="auto">
            <a:xfrm>
              <a:off x="2801" y="1601"/>
              <a:ext cx="968" cy="247"/>
            </a:xfrm>
            <a:prstGeom prst="rect">
              <a:avLst/>
            </a:prstGeom>
            <a:noFill/>
            <a:ln w="9525">
              <a:noFill/>
              <a:miter lim="800000"/>
              <a:headEnd/>
              <a:tailEnd/>
            </a:ln>
          </p:spPr>
          <p:txBody>
            <a:bodyPr>
              <a:spAutoFit/>
            </a:bodyPr>
            <a:lstStyle/>
            <a:p>
              <a:pPr>
                <a:spcBef>
                  <a:spcPct val="50000"/>
                </a:spcBef>
              </a:pPr>
              <a:r>
                <a:rPr lang="en-US" sz="1100" b="1">
                  <a:solidFill>
                    <a:srgbClr val="0000FF"/>
                  </a:solidFill>
                  <a:latin typeface="Times New Roman" pitchFamily="18" charset="0"/>
                </a:rPr>
                <a:t>T</a:t>
              </a:r>
              <a:r>
                <a:rPr lang="en-US" sz="1100" b="1" baseline="-25000">
                  <a:solidFill>
                    <a:srgbClr val="0000FF"/>
                  </a:solidFill>
                  <a:latin typeface="Times New Roman" pitchFamily="18" charset="0"/>
                </a:rPr>
                <a:t>1/2</a:t>
              </a:r>
              <a:r>
                <a:rPr lang="en-US" sz="1100" b="1">
                  <a:solidFill>
                    <a:srgbClr val="0000FF"/>
                  </a:solidFill>
                  <a:latin typeface="Times New Roman" pitchFamily="18" charset="0"/>
                </a:rPr>
                <a:t>=7.84 ns</a:t>
              </a:r>
              <a:endParaRPr lang="en-GB" sz="1100" b="1">
                <a:solidFill>
                  <a:srgbClr val="0000FF"/>
                </a:solidFill>
                <a:latin typeface="Times New Roman" pitchFamily="18" charset="0"/>
              </a:endParaRPr>
            </a:p>
          </p:txBody>
        </p:sp>
        <p:sp>
          <p:nvSpPr>
            <p:cNvPr id="31785" name="Text Box 7"/>
            <p:cNvSpPr txBox="1">
              <a:spLocks noChangeArrowheads="1"/>
            </p:cNvSpPr>
            <p:nvPr/>
          </p:nvSpPr>
          <p:spPr bwMode="auto">
            <a:xfrm>
              <a:off x="2510" y="999"/>
              <a:ext cx="381" cy="247"/>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722</a:t>
              </a:r>
              <a:endParaRPr lang="en-GB" sz="1100" b="1">
                <a:solidFill>
                  <a:srgbClr val="FF0000"/>
                </a:solidFill>
                <a:latin typeface="Times New Roman" pitchFamily="18" charset="0"/>
              </a:endParaRPr>
            </a:p>
          </p:txBody>
        </p:sp>
        <p:sp>
          <p:nvSpPr>
            <p:cNvPr id="31786" name="Text Box 8"/>
            <p:cNvSpPr txBox="1">
              <a:spLocks noChangeArrowheads="1"/>
            </p:cNvSpPr>
            <p:nvPr/>
          </p:nvSpPr>
          <p:spPr bwMode="auto">
            <a:xfrm>
              <a:off x="2510" y="821"/>
              <a:ext cx="381" cy="247"/>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778</a:t>
              </a:r>
              <a:endParaRPr lang="en-GB" sz="1100" b="1">
                <a:solidFill>
                  <a:srgbClr val="FF0000"/>
                </a:solidFill>
                <a:latin typeface="Times New Roman" pitchFamily="18" charset="0"/>
              </a:endParaRPr>
            </a:p>
          </p:txBody>
        </p:sp>
        <p:sp>
          <p:nvSpPr>
            <p:cNvPr id="31787" name="Text Box 9"/>
            <p:cNvSpPr txBox="1">
              <a:spLocks noChangeArrowheads="1"/>
            </p:cNvSpPr>
            <p:nvPr/>
          </p:nvSpPr>
          <p:spPr bwMode="auto">
            <a:xfrm>
              <a:off x="2510" y="528"/>
              <a:ext cx="381" cy="247"/>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956</a:t>
              </a:r>
              <a:endParaRPr lang="en-GB" sz="1100" b="1">
                <a:solidFill>
                  <a:srgbClr val="FF0000"/>
                </a:solidFill>
                <a:latin typeface="Times New Roman" pitchFamily="18" charset="0"/>
              </a:endParaRPr>
            </a:p>
          </p:txBody>
        </p:sp>
        <p:sp>
          <p:nvSpPr>
            <p:cNvPr id="31788" name="Text Box 10"/>
            <p:cNvSpPr txBox="1">
              <a:spLocks noChangeArrowheads="1"/>
            </p:cNvSpPr>
            <p:nvPr/>
          </p:nvSpPr>
          <p:spPr bwMode="auto">
            <a:xfrm>
              <a:off x="2465" y="193"/>
              <a:ext cx="497" cy="247"/>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1350</a:t>
              </a:r>
              <a:endParaRPr lang="en-GB" sz="1100" b="1">
                <a:solidFill>
                  <a:srgbClr val="FF0000"/>
                </a:solidFill>
                <a:latin typeface="Times New Roman" pitchFamily="18" charset="0"/>
              </a:endParaRPr>
            </a:p>
          </p:txBody>
        </p:sp>
        <p:sp>
          <p:nvSpPr>
            <p:cNvPr id="31789" name="Text Box 11"/>
            <p:cNvSpPr txBox="1">
              <a:spLocks noChangeArrowheads="1"/>
            </p:cNvSpPr>
            <p:nvPr/>
          </p:nvSpPr>
          <p:spPr bwMode="auto">
            <a:xfrm>
              <a:off x="2801" y="1024"/>
              <a:ext cx="968" cy="247"/>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T</a:t>
              </a:r>
              <a:r>
                <a:rPr lang="en-US" sz="1100" b="1" baseline="-25000">
                  <a:solidFill>
                    <a:srgbClr val="FF0000"/>
                  </a:solidFill>
                  <a:latin typeface="Times New Roman" pitchFamily="18" charset="0"/>
                </a:rPr>
                <a:t>1/2</a:t>
              </a:r>
              <a:r>
                <a:rPr lang="en-US" sz="1100" b="1">
                  <a:solidFill>
                    <a:srgbClr val="FF0000"/>
                  </a:solidFill>
                  <a:latin typeface="Times New Roman" pitchFamily="18" charset="0"/>
                </a:rPr>
                <a:t>=3.75 min</a:t>
              </a:r>
              <a:endParaRPr lang="en-GB" sz="1100" b="1">
                <a:solidFill>
                  <a:srgbClr val="FF0000"/>
                </a:solidFill>
                <a:latin typeface="Times New Roman" pitchFamily="18" charset="0"/>
              </a:endParaRPr>
            </a:p>
          </p:txBody>
        </p:sp>
        <p:sp>
          <p:nvSpPr>
            <p:cNvPr id="31790" name="Text Box 12"/>
            <p:cNvSpPr txBox="1">
              <a:spLocks noChangeArrowheads="1"/>
            </p:cNvSpPr>
            <p:nvPr/>
          </p:nvSpPr>
          <p:spPr bwMode="auto">
            <a:xfrm>
              <a:off x="2801" y="821"/>
              <a:ext cx="1184" cy="247"/>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0.7 ns &lt;T</a:t>
              </a:r>
              <a:r>
                <a:rPr lang="en-US" sz="1100" b="1" baseline="-25000">
                  <a:solidFill>
                    <a:srgbClr val="FF0000"/>
                  </a:solidFill>
                  <a:latin typeface="Times New Roman" pitchFamily="18" charset="0"/>
                </a:rPr>
                <a:t>1/2 </a:t>
              </a:r>
              <a:r>
                <a:rPr lang="en-US" sz="1100" b="1">
                  <a:solidFill>
                    <a:srgbClr val="FF0000"/>
                  </a:solidFill>
                  <a:latin typeface="Times New Roman" pitchFamily="18" charset="0"/>
                </a:rPr>
                <a:t>&lt;4 ns</a:t>
              </a:r>
              <a:endParaRPr lang="en-GB" sz="1100" b="1">
                <a:solidFill>
                  <a:srgbClr val="FF0000"/>
                </a:solidFill>
                <a:latin typeface="Times New Roman" pitchFamily="18" charset="0"/>
              </a:endParaRPr>
            </a:p>
          </p:txBody>
        </p:sp>
        <p:sp>
          <p:nvSpPr>
            <p:cNvPr id="31791" name="Line 13"/>
            <p:cNvSpPr>
              <a:spLocks noChangeShapeType="1"/>
            </p:cNvSpPr>
            <p:nvPr/>
          </p:nvSpPr>
          <p:spPr bwMode="auto">
            <a:xfrm>
              <a:off x="2770" y="1940"/>
              <a:ext cx="288" cy="192"/>
            </a:xfrm>
            <a:prstGeom prst="line">
              <a:avLst/>
            </a:prstGeom>
            <a:noFill/>
            <a:ln w="38100">
              <a:solidFill>
                <a:srgbClr val="339966"/>
              </a:solidFill>
              <a:round/>
              <a:headEnd/>
              <a:tailEnd type="triangle" w="med" len="med"/>
            </a:ln>
          </p:spPr>
          <p:txBody>
            <a:bodyPr wrap="none"/>
            <a:lstStyle/>
            <a:p>
              <a:endParaRPr lang="en-US" sz="1600"/>
            </a:p>
          </p:txBody>
        </p:sp>
        <p:sp>
          <p:nvSpPr>
            <p:cNvPr id="31792" name="Text Box 14"/>
            <p:cNvSpPr txBox="1">
              <a:spLocks noChangeArrowheads="1"/>
            </p:cNvSpPr>
            <p:nvPr/>
          </p:nvSpPr>
          <p:spPr bwMode="auto">
            <a:xfrm>
              <a:off x="2722" y="1988"/>
              <a:ext cx="358" cy="319"/>
            </a:xfrm>
            <a:prstGeom prst="rect">
              <a:avLst/>
            </a:prstGeom>
            <a:noFill/>
            <a:ln w="9525">
              <a:noFill/>
              <a:miter lim="800000"/>
              <a:headEnd/>
              <a:tailEnd/>
            </a:ln>
          </p:spPr>
          <p:txBody>
            <a:bodyPr>
              <a:spAutoFit/>
            </a:bodyPr>
            <a:lstStyle/>
            <a:p>
              <a:pPr>
                <a:spcBef>
                  <a:spcPct val="50000"/>
                </a:spcBef>
              </a:pPr>
              <a:r>
                <a:rPr lang="en-GB" sz="1600">
                  <a:solidFill>
                    <a:srgbClr val="009900"/>
                  </a:solidFill>
                  <a:latin typeface="Times New Roman" pitchFamily="18" charset="0"/>
                  <a:sym typeface="Symbol" pitchFamily="18" charset="2"/>
                </a:rPr>
                <a:t></a:t>
              </a:r>
              <a:r>
                <a:rPr lang="en-US" sz="1600" baseline="30000">
                  <a:solidFill>
                    <a:srgbClr val="009900"/>
                  </a:solidFill>
                  <a:latin typeface="Times New Roman" pitchFamily="18" charset="0"/>
                  <a:sym typeface="Symbol" pitchFamily="18" charset="2"/>
                </a:rPr>
                <a:t>-</a:t>
              </a:r>
              <a:endParaRPr lang="en-GB" sz="1600">
                <a:solidFill>
                  <a:srgbClr val="009900"/>
                </a:solidFill>
                <a:latin typeface="Times New Roman" pitchFamily="18" charset="0"/>
              </a:endParaRPr>
            </a:p>
          </p:txBody>
        </p:sp>
        <p:grpSp>
          <p:nvGrpSpPr>
            <p:cNvPr id="4" name="Group 15"/>
            <p:cNvGrpSpPr>
              <a:grpSpLocks/>
            </p:cNvGrpSpPr>
            <p:nvPr/>
          </p:nvGrpSpPr>
          <p:grpSpPr bwMode="auto">
            <a:xfrm>
              <a:off x="1484" y="162"/>
              <a:ext cx="1273" cy="2142"/>
              <a:chOff x="298" y="1054"/>
              <a:chExt cx="1273" cy="2142"/>
            </a:xfrm>
          </p:grpSpPr>
          <p:sp>
            <p:nvSpPr>
              <p:cNvPr id="31797" name="Line 16"/>
              <p:cNvSpPr>
                <a:spLocks noChangeShapeType="1"/>
              </p:cNvSpPr>
              <p:nvPr/>
            </p:nvSpPr>
            <p:spPr bwMode="auto">
              <a:xfrm>
                <a:off x="870" y="2828"/>
                <a:ext cx="701" cy="0"/>
              </a:xfrm>
              <a:prstGeom prst="line">
                <a:avLst/>
              </a:prstGeom>
              <a:noFill/>
              <a:ln w="38100">
                <a:solidFill>
                  <a:srgbClr val="0000FF"/>
                </a:solidFill>
                <a:round/>
                <a:headEnd/>
                <a:tailEnd/>
              </a:ln>
            </p:spPr>
            <p:txBody>
              <a:bodyPr wrap="none"/>
              <a:lstStyle/>
              <a:p>
                <a:endParaRPr lang="en-US" sz="1600"/>
              </a:p>
            </p:txBody>
          </p:sp>
          <p:sp>
            <p:nvSpPr>
              <p:cNvPr id="31798" name="Line 17"/>
              <p:cNvSpPr>
                <a:spLocks noChangeShapeType="1"/>
              </p:cNvSpPr>
              <p:nvPr/>
            </p:nvSpPr>
            <p:spPr bwMode="auto">
              <a:xfrm>
                <a:off x="870" y="2684"/>
                <a:ext cx="701" cy="0"/>
              </a:xfrm>
              <a:prstGeom prst="line">
                <a:avLst/>
              </a:prstGeom>
              <a:noFill/>
              <a:ln w="38100">
                <a:solidFill>
                  <a:srgbClr val="0000FF"/>
                </a:solidFill>
                <a:round/>
                <a:headEnd/>
                <a:tailEnd/>
              </a:ln>
            </p:spPr>
            <p:txBody>
              <a:bodyPr wrap="none"/>
              <a:lstStyle/>
              <a:p>
                <a:endParaRPr lang="en-US" sz="1600"/>
              </a:p>
            </p:txBody>
          </p:sp>
          <p:sp>
            <p:nvSpPr>
              <p:cNvPr id="31799" name="Text Box 18"/>
              <p:cNvSpPr txBox="1">
                <a:spLocks noChangeArrowheads="1"/>
              </p:cNvSpPr>
              <p:nvPr/>
            </p:nvSpPr>
            <p:spPr bwMode="auto">
              <a:xfrm>
                <a:off x="678" y="2712"/>
                <a:ext cx="336" cy="247"/>
              </a:xfrm>
              <a:prstGeom prst="rect">
                <a:avLst/>
              </a:prstGeom>
              <a:noFill/>
              <a:ln w="9525">
                <a:noFill/>
                <a:miter lim="800000"/>
                <a:headEnd/>
                <a:tailEnd/>
              </a:ln>
            </p:spPr>
            <p:txBody>
              <a:bodyPr>
                <a:spAutoFit/>
              </a:bodyPr>
              <a:lstStyle/>
              <a:p>
                <a:pPr>
                  <a:spcBef>
                    <a:spcPct val="50000"/>
                  </a:spcBef>
                </a:pPr>
                <a:r>
                  <a:rPr lang="en-US" sz="1100" b="1">
                    <a:solidFill>
                      <a:srgbClr val="0000FF"/>
                    </a:solidFill>
                    <a:latin typeface="Times New Roman" pitchFamily="18" charset="0"/>
                  </a:rPr>
                  <a:t>1</a:t>
                </a:r>
                <a:r>
                  <a:rPr lang="en-US" sz="1100" b="1" baseline="30000">
                    <a:solidFill>
                      <a:srgbClr val="0000FF"/>
                    </a:solidFill>
                    <a:latin typeface="Times New Roman" pitchFamily="18" charset="0"/>
                  </a:rPr>
                  <a:t>+</a:t>
                </a:r>
                <a:endParaRPr lang="en-GB" sz="1100" b="1">
                  <a:solidFill>
                    <a:srgbClr val="0000FF"/>
                  </a:solidFill>
                  <a:latin typeface="Times New Roman" pitchFamily="18" charset="0"/>
                </a:endParaRPr>
              </a:p>
            </p:txBody>
          </p:sp>
          <p:sp>
            <p:nvSpPr>
              <p:cNvPr id="31800" name="Text Box 19"/>
              <p:cNvSpPr txBox="1">
                <a:spLocks noChangeArrowheads="1"/>
              </p:cNvSpPr>
              <p:nvPr/>
            </p:nvSpPr>
            <p:spPr bwMode="auto">
              <a:xfrm>
                <a:off x="678" y="2481"/>
                <a:ext cx="336" cy="247"/>
              </a:xfrm>
              <a:prstGeom prst="rect">
                <a:avLst/>
              </a:prstGeom>
              <a:noFill/>
              <a:ln w="9525">
                <a:noFill/>
                <a:miter lim="800000"/>
                <a:headEnd/>
                <a:tailEnd/>
              </a:ln>
            </p:spPr>
            <p:txBody>
              <a:bodyPr>
                <a:spAutoFit/>
              </a:bodyPr>
              <a:lstStyle/>
              <a:p>
                <a:pPr>
                  <a:spcBef>
                    <a:spcPct val="50000"/>
                  </a:spcBef>
                </a:pPr>
                <a:r>
                  <a:rPr lang="en-US" sz="1100" b="1">
                    <a:solidFill>
                      <a:srgbClr val="0000FF"/>
                    </a:solidFill>
                    <a:latin typeface="Times New Roman" pitchFamily="18" charset="0"/>
                  </a:rPr>
                  <a:t>2</a:t>
                </a:r>
                <a:r>
                  <a:rPr lang="en-US" sz="1100" b="1" baseline="30000">
                    <a:solidFill>
                      <a:srgbClr val="0000FF"/>
                    </a:solidFill>
                    <a:latin typeface="Times New Roman" pitchFamily="18" charset="0"/>
                  </a:rPr>
                  <a:t>+</a:t>
                </a:r>
                <a:endParaRPr lang="en-GB" sz="1100" b="1">
                  <a:solidFill>
                    <a:srgbClr val="0000FF"/>
                  </a:solidFill>
                  <a:latin typeface="Times New Roman" pitchFamily="18" charset="0"/>
                </a:endParaRPr>
              </a:p>
            </p:txBody>
          </p:sp>
          <p:sp>
            <p:nvSpPr>
              <p:cNvPr id="31801" name="Line 20"/>
              <p:cNvSpPr>
                <a:spLocks noChangeShapeType="1"/>
              </p:cNvSpPr>
              <p:nvPr/>
            </p:nvSpPr>
            <p:spPr bwMode="auto">
              <a:xfrm>
                <a:off x="870" y="2060"/>
                <a:ext cx="701" cy="0"/>
              </a:xfrm>
              <a:prstGeom prst="line">
                <a:avLst/>
              </a:prstGeom>
              <a:noFill/>
              <a:ln w="38100">
                <a:solidFill>
                  <a:srgbClr val="FF0000"/>
                </a:solidFill>
                <a:round/>
                <a:headEnd/>
                <a:tailEnd/>
              </a:ln>
            </p:spPr>
            <p:txBody>
              <a:bodyPr wrap="none"/>
              <a:lstStyle/>
              <a:p>
                <a:endParaRPr lang="en-US" sz="1600"/>
              </a:p>
            </p:txBody>
          </p:sp>
          <p:sp>
            <p:nvSpPr>
              <p:cNvPr id="31802" name="Line 21"/>
              <p:cNvSpPr>
                <a:spLocks noChangeShapeType="1"/>
              </p:cNvSpPr>
              <p:nvPr/>
            </p:nvSpPr>
            <p:spPr bwMode="auto">
              <a:xfrm>
                <a:off x="870" y="1916"/>
                <a:ext cx="701" cy="0"/>
              </a:xfrm>
              <a:prstGeom prst="line">
                <a:avLst/>
              </a:prstGeom>
              <a:noFill/>
              <a:ln w="38100">
                <a:solidFill>
                  <a:srgbClr val="FF0000"/>
                </a:solidFill>
                <a:round/>
                <a:headEnd/>
                <a:tailEnd/>
              </a:ln>
            </p:spPr>
            <p:txBody>
              <a:bodyPr wrap="none"/>
              <a:lstStyle/>
              <a:p>
                <a:endParaRPr lang="en-US" sz="1600"/>
              </a:p>
            </p:txBody>
          </p:sp>
          <p:sp>
            <p:nvSpPr>
              <p:cNvPr id="31803" name="Line 22"/>
              <p:cNvSpPr>
                <a:spLocks noChangeShapeType="1"/>
              </p:cNvSpPr>
              <p:nvPr/>
            </p:nvSpPr>
            <p:spPr bwMode="auto">
              <a:xfrm>
                <a:off x="870" y="1628"/>
                <a:ext cx="701" cy="0"/>
              </a:xfrm>
              <a:prstGeom prst="line">
                <a:avLst/>
              </a:prstGeom>
              <a:noFill/>
              <a:ln w="38100">
                <a:solidFill>
                  <a:srgbClr val="FF0000"/>
                </a:solidFill>
                <a:round/>
                <a:headEnd/>
                <a:tailEnd/>
              </a:ln>
            </p:spPr>
            <p:txBody>
              <a:bodyPr wrap="none"/>
              <a:lstStyle/>
              <a:p>
                <a:endParaRPr lang="en-US" sz="1600"/>
              </a:p>
            </p:txBody>
          </p:sp>
          <p:sp>
            <p:nvSpPr>
              <p:cNvPr id="31804" name="Line 23"/>
              <p:cNvSpPr>
                <a:spLocks noChangeShapeType="1"/>
              </p:cNvSpPr>
              <p:nvPr/>
            </p:nvSpPr>
            <p:spPr bwMode="auto">
              <a:xfrm>
                <a:off x="870" y="1292"/>
                <a:ext cx="701" cy="0"/>
              </a:xfrm>
              <a:prstGeom prst="line">
                <a:avLst/>
              </a:prstGeom>
              <a:noFill/>
              <a:ln w="38100">
                <a:solidFill>
                  <a:srgbClr val="FF0000"/>
                </a:solidFill>
                <a:prstDash val="sysDot"/>
                <a:round/>
                <a:headEnd/>
                <a:tailEnd/>
              </a:ln>
            </p:spPr>
            <p:txBody>
              <a:bodyPr wrap="none"/>
              <a:lstStyle/>
              <a:p>
                <a:endParaRPr lang="en-US" sz="1600"/>
              </a:p>
            </p:txBody>
          </p:sp>
          <p:sp>
            <p:nvSpPr>
              <p:cNvPr id="31805" name="Text Box 24"/>
              <p:cNvSpPr txBox="1">
                <a:spLocks noChangeArrowheads="1"/>
              </p:cNvSpPr>
              <p:nvPr/>
            </p:nvSpPr>
            <p:spPr bwMode="auto">
              <a:xfrm>
                <a:off x="678" y="1944"/>
                <a:ext cx="336" cy="247"/>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6</a:t>
                </a:r>
                <a:r>
                  <a:rPr lang="en-US" sz="1100" b="1" baseline="30000">
                    <a:solidFill>
                      <a:srgbClr val="FF0000"/>
                    </a:solidFill>
                    <a:latin typeface="Times New Roman" pitchFamily="18" charset="0"/>
                  </a:rPr>
                  <a:t>-</a:t>
                </a:r>
                <a:endParaRPr lang="en-GB" sz="1100" b="1">
                  <a:solidFill>
                    <a:srgbClr val="FF0000"/>
                  </a:solidFill>
                  <a:latin typeface="Times New Roman" pitchFamily="18" charset="0"/>
                </a:endParaRPr>
              </a:p>
            </p:txBody>
          </p:sp>
          <p:sp>
            <p:nvSpPr>
              <p:cNvPr id="31806" name="Text Box 25"/>
              <p:cNvSpPr txBox="1">
                <a:spLocks noChangeArrowheads="1"/>
              </p:cNvSpPr>
              <p:nvPr/>
            </p:nvSpPr>
            <p:spPr bwMode="auto">
              <a:xfrm>
                <a:off x="624" y="1777"/>
                <a:ext cx="336" cy="247"/>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(3</a:t>
                </a:r>
                <a:r>
                  <a:rPr lang="en-US" sz="1100" b="1" baseline="30000">
                    <a:solidFill>
                      <a:srgbClr val="FF0000"/>
                    </a:solidFill>
                    <a:latin typeface="Times New Roman" pitchFamily="18" charset="0"/>
                  </a:rPr>
                  <a:t>-</a:t>
                </a:r>
                <a:r>
                  <a:rPr lang="en-US" sz="1100" b="1">
                    <a:solidFill>
                      <a:srgbClr val="FF0000"/>
                    </a:solidFill>
                    <a:latin typeface="Times New Roman" pitchFamily="18" charset="0"/>
                  </a:rPr>
                  <a:t>)</a:t>
                </a:r>
                <a:endParaRPr lang="en-GB" sz="1100" b="1">
                  <a:solidFill>
                    <a:srgbClr val="FF0000"/>
                  </a:solidFill>
                  <a:latin typeface="Times New Roman" pitchFamily="18" charset="0"/>
                </a:endParaRPr>
              </a:p>
            </p:txBody>
          </p:sp>
          <p:sp>
            <p:nvSpPr>
              <p:cNvPr id="31807" name="Text Box 26"/>
              <p:cNvSpPr txBox="1">
                <a:spLocks noChangeArrowheads="1"/>
              </p:cNvSpPr>
              <p:nvPr/>
            </p:nvSpPr>
            <p:spPr bwMode="auto">
              <a:xfrm>
                <a:off x="656" y="1443"/>
                <a:ext cx="335" cy="247"/>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(4</a:t>
                </a:r>
                <a:r>
                  <a:rPr lang="en-US" sz="1100" b="1" baseline="30000">
                    <a:solidFill>
                      <a:srgbClr val="FF0000"/>
                    </a:solidFill>
                    <a:latin typeface="Times New Roman" pitchFamily="18" charset="0"/>
                  </a:rPr>
                  <a:t>-</a:t>
                </a:r>
                <a:r>
                  <a:rPr lang="en-US" sz="1100" b="1">
                    <a:solidFill>
                      <a:srgbClr val="FF0000"/>
                    </a:solidFill>
                    <a:latin typeface="Times New Roman" pitchFamily="18" charset="0"/>
                  </a:rPr>
                  <a:t>)</a:t>
                </a:r>
                <a:endParaRPr lang="en-GB" sz="1100" b="1">
                  <a:solidFill>
                    <a:srgbClr val="FF0000"/>
                  </a:solidFill>
                  <a:latin typeface="Times New Roman" pitchFamily="18" charset="0"/>
                </a:endParaRPr>
              </a:p>
            </p:txBody>
          </p:sp>
          <p:sp>
            <p:nvSpPr>
              <p:cNvPr id="31808" name="Text Box 27"/>
              <p:cNvSpPr txBox="1">
                <a:spLocks noChangeArrowheads="1"/>
              </p:cNvSpPr>
              <p:nvPr/>
            </p:nvSpPr>
            <p:spPr bwMode="auto">
              <a:xfrm>
                <a:off x="656" y="1105"/>
                <a:ext cx="335" cy="247"/>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(5</a:t>
                </a:r>
                <a:r>
                  <a:rPr lang="en-US" sz="1100" b="1" baseline="30000">
                    <a:solidFill>
                      <a:srgbClr val="FF0000"/>
                    </a:solidFill>
                    <a:latin typeface="Times New Roman" pitchFamily="18" charset="0"/>
                  </a:rPr>
                  <a:t>-</a:t>
                </a:r>
                <a:r>
                  <a:rPr lang="en-US" sz="1100" b="1">
                    <a:solidFill>
                      <a:srgbClr val="FF0000"/>
                    </a:solidFill>
                    <a:latin typeface="Times New Roman" pitchFamily="18" charset="0"/>
                  </a:rPr>
                  <a:t>)</a:t>
                </a:r>
                <a:endParaRPr lang="en-GB" sz="1100" b="1">
                  <a:solidFill>
                    <a:srgbClr val="FF0000"/>
                  </a:solidFill>
                  <a:latin typeface="Times New Roman" pitchFamily="18" charset="0"/>
                </a:endParaRPr>
              </a:p>
            </p:txBody>
          </p:sp>
          <p:sp>
            <p:nvSpPr>
              <p:cNvPr id="31809" name="AutoShape 28"/>
              <p:cNvSpPr>
                <a:spLocks/>
              </p:cNvSpPr>
              <p:nvPr/>
            </p:nvSpPr>
            <p:spPr bwMode="auto">
              <a:xfrm>
                <a:off x="517" y="1105"/>
                <a:ext cx="275" cy="1070"/>
              </a:xfrm>
              <a:prstGeom prst="leftBrace">
                <a:avLst>
                  <a:gd name="adj1" fmla="val 32424"/>
                  <a:gd name="adj2" fmla="val 50000"/>
                </a:avLst>
              </a:prstGeom>
              <a:noFill/>
              <a:ln w="22225">
                <a:solidFill>
                  <a:srgbClr val="FF0000"/>
                </a:solidFill>
                <a:round/>
                <a:headEnd/>
                <a:tailEnd/>
              </a:ln>
            </p:spPr>
            <p:txBody>
              <a:bodyPr wrap="none" anchor="ctr"/>
              <a:lstStyle/>
              <a:p>
                <a:endParaRPr lang="en-US" sz="1600"/>
              </a:p>
            </p:txBody>
          </p:sp>
          <p:sp>
            <p:nvSpPr>
              <p:cNvPr id="31810" name="Text Box 29"/>
              <p:cNvSpPr txBox="1">
                <a:spLocks noChangeArrowheads="1"/>
              </p:cNvSpPr>
              <p:nvPr/>
            </p:nvSpPr>
            <p:spPr bwMode="auto">
              <a:xfrm rot="16200000">
                <a:off x="-96" y="1448"/>
                <a:ext cx="1017" cy="230"/>
              </a:xfrm>
              <a:prstGeom prst="rect">
                <a:avLst/>
              </a:prstGeom>
              <a:noFill/>
              <a:ln w="9525">
                <a:noFill/>
                <a:miter lim="800000"/>
                <a:headEnd/>
                <a:tailEnd/>
              </a:ln>
            </p:spPr>
            <p:txBody>
              <a:bodyPr>
                <a:spAutoFit/>
              </a:bodyPr>
              <a:lstStyle/>
              <a:p>
                <a:pPr>
                  <a:spcBef>
                    <a:spcPct val="50000"/>
                  </a:spcBef>
                </a:pPr>
                <a:r>
                  <a:rPr lang="en-GB" sz="1200" b="1">
                    <a:solidFill>
                      <a:srgbClr val="FF0000"/>
                    </a:solidFill>
                    <a:latin typeface="Times New Roman" pitchFamily="18" charset="0"/>
                    <a:sym typeface="Symbol" pitchFamily="18" charset="2"/>
                  </a:rPr>
                  <a:t></a:t>
                </a:r>
                <a:r>
                  <a:rPr lang="en-US" sz="1200" b="1">
                    <a:solidFill>
                      <a:srgbClr val="FF0000"/>
                    </a:solidFill>
                    <a:latin typeface="Times New Roman" pitchFamily="18" charset="0"/>
                    <a:sym typeface="Symbol" pitchFamily="18" charset="2"/>
                  </a:rPr>
                  <a:t>p</a:t>
                </a:r>
                <a:r>
                  <a:rPr lang="en-US" sz="1200" b="1" baseline="-25000">
                    <a:solidFill>
                      <a:srgbClr val="FF0000"/>
                    </a:solidFill>
                    <a:latin typeface="Times New Roman" pitchFamily="18" charset="0"/>
                    <a:sym typeface="Symbol" pitchFamily="18" charset="2"/>
                  </a:rPr>
                  <a:t>3/2</a:t>
                </a:r>
                <a:r>
                  <a:rPr lang="en-US" sz="1200" b="1">
                    <a:solidFill>
                      <a:srgbClr val="FF0000"/>
                    </a:solidFill>
                    <a:latin typeface="Times New Roman" pitchFamily="18" charset="0"/>
                    <a:sym typeface="Symbol" pitchFamily="18" charset="2"/>
                  </a:rPr>
                  <a:t>g</a:t>
                </a:r>
                <a:r>
                  <a:rPr lang="en-US" sz="1200" b="1" baseline="-25000">
                    <a:solidFill>
                      <a:srgbClr val="FF0000"/>
                    </a:solidFill>
                    <a:latin typeface="Times New Roman" pitchFamily="18" charset="0"/>
                    <a:sym typeface="Symbol" pitchFamily="18" charset="2"/>
                  </a:rPr>
                  <a:t>9/2</a:t>
                </a:r>
                <a:endParaRPr lang="en-GB" sz="1200" b="1">
                  <a:solidFill>
                    <a:srgbClr val="FF0000"/>
                  </a:solidFill>
                  <a:latin typeface="Times New Roman" pitchFamily="18" charset="0"/>
                  <a:sym typeface="Symbol" pitchFamily="18" charset="2"/>
                </a:endParaRPr>
              </a:p>
            </p:txBody>
          </p:sp>
          <p:sp>
            <p:nvSpPr>
              <p:cNvPr id="31811" name="AutoShape 30"/>
              <p:cNvSpPr>
                <a:spLocks/>
              </p:cNvSpPr>
              <p:nvPr/>
            </p:nvSpPr>
            <p:spPr bwMode="auto">
              <a:xfrm>
                <a:off x="538" y="2527"/>
                <a:ext cx="233" cy="416"/>
              </a:xfrm>
              <a:prstGeom prst="leftBrace">
                <a:avLst>
                  <a:gd name="adj1" fmla="val 14878"/>
                  <a:gd name="adj2" fmla="val 50000"/>
                </a:avLst>
              </a:prstGeom>
              <a:noFill/>
              <a:ln w="22225">
                <a:solidFill>
                  <a:srgbClr val="0000FF"/>
                </a:solidFill>
                <a:round/>
                <a:headEnd/>
                <a:tailEnd/>
              </a:ln>
            </p:spPr>
            <p:txBody>
              <a:bodyPr wrap="none" anchor="ctr"/>
              <a:lstStyle/>
              <a:p>
                <a:endParaRPr lang="en-US" sz="1600"/>
              </a:p>
            </p:txBody>
          </p:sp>
          <p:sp>
            <p:nvSpPr>
              <p:cNvPr id="31812" name="Text Box 31"/>
              <p:cNvSpPr txBox="1">
                <a:spLocks noChangeArrowheads="1"/>
              </p:cNvSpPr>
              <p:nvPr/>
            </p:nvSpPr>
            <p:spPr bwMode="auto">
              <a:xfrm rot="16200000">
                <a:off x="-156" y="2513"/>
                <a:ext cx="1137" cy="230"/>
              </a:xfrm>
              <a:prstGeom prst="rect">
                <a:avLst/>
              </a:prstGeom>
              <a:noFill/>
              <a:ln w="9525">
                <a:noFill/>
                <a:miter lim="800000"/>
                <a:headEnd/>
                <a:tailEnd/>
              </a:ln>
            </p:spPr>
            <p:txBody>
              <a:bodyPr>
                <a:spAutoFit/>
              </a:bodyPr>
              <a:lstStyle/>
              <a:p>
                <a:pPr>
                  <a:spcBef>
                    <a:spcPct val="50000"/>
                  </a:spcBef>
                </a:pPr>
                <a:r>
                  <a:rPr lang="en-GB" sz="1200" b="1">
                    <a:solidFill>
                      <a:srgbClr val="0000FF"/>
                    </a:solidFill>
                    <a:latin typeface="Times New Roman" pitchFamily="18" charset="0"/>
                    <a:sym typeface="Symbol" pitchFamily="18" charset="2"/>
                  </a:rPr>
                  <a:t></a:t>
                </a:r>
                <a:r>
                  <a:rPr lang="en-US" sz="1200" b="1">
                    <a:solidFill>
                      <a:srgbClr val="0000FF"/>
                    </a:solidFill>
                    <a:latin typeface="Times New Roman" pitchFamily="18" charset="0"/>
                    <a:sym typeface="Symbol" pitchFamily="18" charset="2"/>
                  </a:rPr>
                  <a:t>p</a:t>
                </a:r>
                <a:r>
                  <a:rPr lang="en-US" sz="1200" b="1" baseline="-25000">
                    <a:solidFill>
                      <a:srgbClr val="0000FF"/>
                    </a:solidFill>
                    <a:latin typeface="Times New Roman" pitchFamily="18" charset="0"/>
                    <a:sym typeface="Symbol" pitchFamily="18" charset="2"/>
                  </a:rPr>
                  <a:t>3/2</a:t>
                </a:r>
                <a:r>
                  <a:rPr lang="en-US" sz="1200" b="1">
                    <a:solidFill>
                      <a:srgbClr val="0000FF"/>
                    </a:solidFill>
                    <a:latin typeface="Times New Roman" pitchFamily="18" charset="0"/>
                    <a:sym typeface="Symbol" pitchFamily="18" charset="2"/>
                  </a:rPr>
                  <a:t>p</a:t>
                </a:r>
                <a:r>
                  <a:rPr lang="en-US" sz="1200" b="1" baseline="-25000">
                    <a:solidFill>
                      <a:srgbClr val="0000FF"/>
                    </a:solidFill>
                    <a:latin typeface="Times New Roman" pitchFamily="18" charset="0"/>
                    <a:sym typeface="Symbol" pitchFamily="18" charset="2"/>
                  </a:rPr>
                  <a:t>1/2</a:t>
                </a:r>
                <a:endParaRPr lang="en-GB" sz="1200" b="1">
                  <a:solidFill>
                    <a:srgbClr val="0000FF"/>
                  </a:solidFill>
                  <a:latin typeface="Times New Roman" pitchFamily="18" charset="0"/>
                  <a:sym typeface="Symbol" pitchFamily="18" charset="2"/>
                </a:endParaRPr>
              </a:p>
            </p:txBody>
          </p:sp>
        </p:grpSp>
        <p:sp>
          <p:nvSpPr>
            <p:cNvPr id="31794" name="Text Box 32"/>
            <p:cNvSpPr txBox="1">
              <a:spLocks noChangeArrowheads="1"/>
            </p:cNvSpPr>
            <p:nvPr/>
          </p:nvSpPr>
          <p:spPr bwMode="auto">
            <a:xfrm>
              <a:off x="1955" y="2180"/>
              <a:ext cx="868" cy="319"/>
            </a:xfrm>
            <a:prstGeom prst="rect">
              <a:avLst/>
            </a:prstGeom>
            <a:noFill/>
            <a:ln w="9525">
              <a:noFill/>
              <a:miter lim="800000"/>
              <a:headEnd/>
              <a:tailEnd/>
            </a:ln>
          </p:spPr>
          <p:txBody>
            <a:bodyPr>
              <a:spAutoFit/>
            </a:bodyPr>
            <a:lstStyle/>
            <a:p>
              <a:pPr>
                <a:spcBef>
                  <a:spcPct val="50000"/>
                </a:spcBef>
              </a:pPr>
              <a:r>
                <a:rPr lang="en-US" sz="1600" b="1" baseline="30000">
                  <a:latin typeface="Times New Roman" pitchFamily="18" charset="0"/>
                </a:rPr>
                <a:t>68</a:t>
              </a:r>
              <a:r>
                <a:rPr lang="en-US" sz="1600" b="1">
                  <a:latin typeface="Times New Roman" pitchFamily="18" charset="0"/>
                </a:rPr>
                <a:t>Cu</a:t>
              </a:r>
              <a:r>
                <a:rPr lang="en-US" sz="1600" b="1" baseline="-25000">
                  <a:latin typeface="Times New Roman" pitchFamily="18" charset="0"/>
                </a:rPr>
                <a:t>39</a:t>
              </a:r>
              <a:endParaRPr lang="en-GB" sz="1600" b="1" baseline="30000">
                <a:latin typeface="Times New Roman" pitchFamily="18" charset="0"/>
              </a:endParaRPr>
            </a:p>
          </p:txBody>
        </p:sp>
        <p:sp>
          <p:nvSpPr>
            <p:cNvPr id="31795" name="Line 33"/>
            <p:cNvSpPr>
              <a:spLocks noChangeShapeType="1"/>
            </p:cNvSpPr>
            <p:nvPr/>
          </p:nvSpPr>
          <p:spPr bwMode="auto">
            <a:xfrm>
              <a:off x="2770" y="1172"/>
              <a:ext cx="288" cy="192"/>
            </a:xfrm>
            <a:prstGeom prst="line">
              <a:avLst/>
            </a:prstGeom>
            <a:noFill/>
            <a:ln w="38100">
              <a:solidFill>
                <a:srgbClr val="339966"/>
              </a:solidFill>
              <a:round/>
              <a:headEnd/>
              <a:tailEnd type="triangle" w="med" len="med"/>
            </a:ln>
          </p:spPr>
          <p:txBody>
            <a:bodyPr wrap="none"/>
            <a:lstStyle/>
            <a:p>
              <a:endParaRPr lang="en-US" sz="1600"/>
            </a:p>
          </p:txBody>
        </p:sp>
        <p:sp>
          <p:nvSpPr>
            <p:cNvPr id="31796" name="Text Box 34"/>
            <p:cNvSpPr txBox="1">
              <a:spLocks noChangeArrowheads="1"/>
            </p:cNvSpPr>
            <p:nvPr/>
          </p:nvSpPr>
          <p:spPr bwMode="auto">
            <a:xfrm>
              <a:off x="2722" y="1220"/>
              <a:ext cx="358" cy="319"/>
            </a:xfrm>
            <a:prstGeom prst="rect">
              <a:avLst/>
            </a:prstGeom>
            <a:noFill/>
            <a:ln w="9525">
              <a:noFill/>
              <a:miter lim="800000"/>
              <a:headEnd/>
              <a:tailEnd/>
            </a:ln>
          </p:spPr>
          <p:txBody>
            <a:bodyPr>
              <a:spAutoFit/>
            </a:bodyPr>
            <a:lstStyle/>
            <a:p>
              <a:pPr>
                <a:spcBef>
                  <a:spcPct val="50000"/>
                </a:spcBef>
              </a:pPr>
              <a:r>
                <a:rPr lang="en-GB" sz="1600">
                  <a:solidFill>
                    <a:srgbClr val="009900"/>
                  </a:solidFill>
                  <a:latin typeface="Times New Roman" pitchFamily="18" charset="0"/>
                  <a:sym typeface="Symbol" pitchFamily="18" charset="2"/>
                </a:rPr>
                <a:t></a:t>
              </a:r>
              <a:r>
                <a:rPr lang="en-US" sz="1600" baseline="30000">
                  <a:solidFill>
                    <a:srgbClr val="009900"/>
                  </a:solidFill>
                  <a:latin typeface="Times New Roman" pitchFamily="18" charset="0"/>
                  <a:sym typeface="Symbol" pitchFamily="18" charset="2"/>
                </a:rPr>
                <a:t>-</a:t>
              </a:r>
              <a:endParaRPr lang="en-GB" sz="1600">
                <a:solidFill>
                  <a:srgbClr val="009900"/>
                </a:solidFill>
                <a:latin typeface="Times New Roman" pitchFamily="18" charset="0"/>
              </a:endParaRPr>
            </a:p>
          </p:txBody>
        </p:sp>
      </p:grpSp>
      <p:grpSp>
        <p:nvGrpSpPr>
          <p:cNvPr id="5" name="Group 35"/>
          <p:cNvGrpSpPr>
            <a:grpSpLocks/>
          </p:cNvGrpSpPr>
          <p:nvPr/>
        </p:nvGrpSpPr>
        <p:grpSpPr bwMode="auto">
          <a:xfrm>
            <a:off x="5638450" y="1535158"/>
            <a:ext cx="2092592" cy="2150556"/>
            <a:chOff x="3521" y="1536"/>
            <a:chExt cx="1837" cy="1767"/>
          </a:xfrm>
        </p:grpSpPr>
        <p:sp>
          <p:nvSpPr>
            <p:cNvPr id="31758" name="Text Box 36"/>
            <p:cNvSpPr txBox="1">
              <a:spLocks noChangeArrowheads="1"/>
            </p:cNvSpPr>
            <p:nvPr/>
          </p:nvSpPr>
          <p:spPr bwMode="auto">
            <a:xfrm>
              <a:off x="4333" y="2601"/>
              <a:ext cx="268" cy="215"/>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0</a:t>
              </a:r>
              <a:endParaRPr lang="en-GB" sz="1100" b="1">
                <a:solidFill>
                  <a:srgbClr val="FF0000"/>
                </a:solidFill>
                <a:latin typeface="Times New Roman" pitchFamily="18" charset="0"/>
              </a:endParaRPr>
            </a:p>
          </p:txBody>
        </p:sp>
        <p:sp>
          <p:nvSpPr>
            <p:cNvPr id="31759" name="Text Box 37"/>
            <p:cNvSpPr txBox="1">
              <a:spLocks noChangeArrowheads="1"/>
            </p:cNvSpPr>
            <p:nvPr/>
          </p:nvSpPr>
          <p:spPr bwMode="auto">
            <a:xfrm>
              <a:off x="4267" y="2132"/>
              <a:ext cx="381" cy="215"/>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228</a:t>
              </a:r>
              <a:endParaRPr lang="en-GB" sz="1100" b="1">
                <a:solidFill>
                  <a:srgbClr val="FF0000"/>
                </a:solidFill>
                <a:latin typeface="Times New Roman" pitchFamily="18" charset="0"/>
              </a:endParaRPr>
            </a:p>
          </p:txBody>
        </p:sp>
        <p:sp>
          <p:nvSpPr>
            <p:cNvPr id="31760" name="Text Box 38"/>
            <p:cNvSpPr txBox="1">
              <a:spLocks noChangeArrowheads="1"/>
            </p:cNvSpPr>
            <p:nvPr/>
          </p:nvSpPr>
          <p:spPr bwMode="auto">
            <a:xfrm>
              <a:off x="4267" y="1935"/>
              <a:ext cx="496" cy="215"/>
            </a:xfrm>
            <a:prstGeom prst="rect">
              <a:avLst/>
            </a:prstGeom>
            <a:noFill/>
            <a:ln w="9525">
              <a:noFill/>
              <a:miter lim="800000"/>
              <a:headEnd/>
              <a:tailEnd/>
            </a:ln>
          </p:spPr>
          <p:txBody>
            <a:bodyPr>
              <a:spAutoFit/>
            </a:bodyPr>
            <a:lstStyle/>
            <a:p>
              <a:pPr>
                <a:spcBef>
                  <a:spcPct val="50000"/>
                </a:spcBef>
              </a:pPr>
              <a:r>
                <a:rPr lang="en-US" sz="1100" b="1">
                  <a:solidFill>
                    <a:srgbClr val="0000FF"/>
                  </a:solidFill>
                  <a:latin typeface="Times New Roman" pitchFamily="18" charset="0"/>
                </a:rPr>
                <a:t>242</a:t>
              </a:r>
              <a:endParaRPr lang="en-GB" sz="1100" b="1">
                <a:solidFill>
                  <a:srgbClr val="0000FF"/>
                </a:solidFill>
                <a:latin typeface="Times New Roman" pitchFamily="18" charset="0"/>
              </a:endParaRPr>
            </a:p>
          </p:txBody>
        </p:sp>
        <p:sp>
          <p:nvSpPr>
            <p:cNvPr id="31761" name="Text Box 39"/>
            <p:cNvSpPr txBox="1">
              <a:spLocks noChangeArrowheads="1"/>
            </p:cNvSpPr>
            <p:nvPr/>
          </p:nvSpPr>
          <p:spPr bwMode="auto">
            <a:xfrm>
              <a:off x="4512" y="2495"/>
              <a:ext cx="797" cy="215"/>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T</a:t>
              </a:r>
              <a:r>
                <a:rPr lang="en-US" sz="1100" b="1" baseline="-25000">
                  <a:solidFill>
                    <a:srgbClr val="FF0000"/>
                  </a:solidFill>
                  <a:latin typeface="Times New Roman" pitchFamily="18" charset="0"/>
                </a:rPr>
                <a:t>1/2</a:t>
              </a:r>
              <a:r>
                <a:rPr lang="en-US" sz="1100" b="1">
                  <a:solidFill>
                    <a:srgbClr val="FF0000"/>
                  </a:solidFill>
                  <a:latin typeface="Times New Roman" pitchFamily="18" charset="0"/>
                </a:rPr>
                <a:t>= 33 s</a:t>
              </a:r>
              <a:r>
                <a:rPr lang="en-US" sz="1100" b="1" baseline="-25000">
                  <a:solidFill>
                    <a:srgbClr val="FF0000"/>
                  </a:solidFill>
                  <a:latin typeface="Times New Roman" pitchFamily="18" charset="0"/>
                </a:rPr>
                <a:t> </a:t>
              </a:r>
              <a:endParaRPr lang="en-GB" sz="1100" b="1">
                <a:solidFill>
                  <a:srgbClr val="FF0000"/>
                </a:solidFill>
                <a:latin typeface="Times New Roman" pitchFamily="18" charset="0"/>
              </a:endParaRPr>
            </a:p>
          </p:txBody>
        </p:sp>
        <p:sp>
          <p:nvSpPr>
            <p:cNvPr id="31762" name="Text Box 40"/>
            <p:cNvSpPr txBox="1">
              <a:spLocks noChangeArrowheads="1"/>
            </p:cNvSpPr>
            <p:nvPr/>
          </p:nvSpPr>
          <p:spPr bwMode="auto">
            <a:xfrm>
              <a:off x="4267" y="1536"/>
              <a:ext cx="381" cy="215"/>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506</a:t>
              </a:r>
              <a:endParaRPr lang="en-GB" sz="1100" b="1">
                <a:solidFill>
                  <a:srgbClr val="FF0000"/>
                </a:solidFill>
                <a:latin typeface="Times New Roman" pitchFamily="18" charset="0"/>
              </a:endParaRPr>
            </a:p>
          </p:txBody>
        </p:sp>
        <p:sp>
          <p:nvSpPr>
            <p:cNvPr id="31763" name="Text Box 41"/>
            <p:cNvSpPr txBox="1">
              <a:spLocks noChangeArrowheads="1"/>
            </p:cNvSpPr>
            <p:nvPr/>
          </p:nvSpPr>
          <p:spPr bwMode="auto">
            <a:xfrm>
              <a:off x="4559" y="1968"/>
              <a:ext cx="799" cy="215"/>
            </a:xfrm>
            <a:prstGeom prst="rect">
              <a:avLst/>
            </a:prstGeom>
            <a:noFill/>
            <a:ln w="9525">
              <a:noFill/>
              <a:miter lim="800000"/>
              <a:headEnd/>
              <a:tailEnd/>
            </a:ln>
          </p:spPr>
          <p:txBody>
            <a:bodyPr>
              <a:spAutoFit/>
            </a:bodyPr>
            <a:lstStyle/>
            <a:p>
              <a:pPr>
                <a:spcBef>
                  <a:spcPct val="50000"/>
                </a:spcBef>
              </a:pPr>
              <a:r>
                <a:rPr lang="en-US" sz="1100" b="1">
                  <a:solidFill>
                    <a:srgbClr val="0000FF"/>
                  </a:solidFill>
                  <a:latin typeface="Times New Roman" pitchFamily="18" charset="0"/>
                </a:rPr>
                <a:t>T</a:t>
              </a:r>
              <a:r>
                <a:rPr lang="en-US" sz="1100" b="1" baseline="-25000">
                  <a:solidFill>
                    <a:srgbClr val="0000FF"/>
                  </a:solidFill>
                  <a:latin typeface="Times New Roman" pitchFamily="18" charset="0"/>
                </a:rPr>
                <a:t>1/2</a:t>
              </a:r>
              <a:r>
                <a:rPr lang="en-US" sz="1100" b="1">
                  <a:solidFill>
                    <a:srgbClr val="0000FF"/>
                  </a:solidFill>
                  <a:latin typeface="Times New Roman" pitchFamily="18" charset="0"/>
                </a:rPr>
                <a:t>= 6.6 s</a:t>
              </a:r>
              <a:r>
                <a:rPr lang="en-US" sz="1100" b="1" baseline="-25000">
                  <a:solidFill>
                    <a:srgbClr val="0000FF"/>
                  </a:solidFill>
                  <a:latin typeface="Times New Roman" pitchFamily="18" charset="0"/>
                </a:rPr>
                <a:t> </a:t>
              </a:r>
              <a:endParaRPr lang="en-GB" sz="1100" b="1">
                <a:solidFill>
                  <a:srgbClr val="0000FF"/>
                </a:solidFill>
                <a:latin typeface="Times New Roman" pitchFamily="18" charset="0"/>
              </a:endParaRPr>
            </a:p>
          </p:txBody>
        </p:sp>
        <p:sp>
          <p:nvSpPr>
            <p:cNvPr id="31764" name="Line 42"/>
            <p:cNvSpPr>
              <a:spLocks noChangeShapeType="1"/>
            </p:cNvSpPr>
            <p:nvPr/>
          </p:nvSpPr>
          <p:spPr bwMode="auto">
            <a:xfrm>
              <a:off x="3767" y="2772"/>
              <a:ext cx="701" cy="0"/>
            </a:xfrm>
            <a:prstGeom prst="line">
              <a:avLst/>
            </a:prstGeom>
            <a:noFill/>
            <a:ln w="38100">
              <a:solidFill>
                <a:srgbClr val="FF0000"/>
              </a:solidFill>
              <a:round/>
              <a:headEnd/>
              <a:tailEnd/>
            </a:ln>
          </p:spPr>
          <p:txBody>
            <a:bodyPr wrap="none"/>
            <a:lstStyle/>
            <a:p>
              <a:endParaRPr lang="en-US" sz="1600"/>
            </a:p>
          </p:txBody>
        </p:sp>
        <p:sp>
          <p:nvSpPr>
            <p:cNvPr id="31765" name="Line 43"/>
            <p:cNvSpPr>
              <a:spLocks noChangeShapeType="1"/>
            </p:cNvSpPr>
            <p:nvPr/>
          </p:nvSpPr>
          <p:spPr bwMode="auto">
            <a:xfrm>
              <a:off x="3767" y="2628"/>
              <a:ext cx="701" cy="0"/>
            </a:xfrm>
            <a:prstGeom prst="line">
              <a:avLst/>
            </a:prstGeom>
            <a:noFill/>
            <a:ln w="38100">
              <a:solidFill>
                <a:srgbClr val="FF0000"/>
              </a:solidFill>
              <a:round/>
              <a:headEnd/>
              <a:tailEnd/>
            </a:ln>
          </p:spPr>
          <p:txBody>
            <a:bodyPr wrap="none"/>
            <a:lstStyle/>
            <a:p>
              <a:endParaRPr lang="en-US" sz="1600"/>
            </a:p>
          </p:txBody>
        </p:sp>
        <p:sp>
          <p:nvSpPr>
            <p:cNvPr id="31766" name="Line 44"/>
            <p:cNvSpPr>
              <a:spLocks noChangeShapeType="1"/>
            </p:cNvSpPr>
            <p:nvPr/>
          </p:nvSpPr>
          <p:spPr bwMode="auto">
            <a:xfrm>
              <a:off x="3767" y="2340"/>
              <a:ext cx="701" cy="0"/>
            </a:xfrm>
            <a:prstGeom prst="line">
              <a:avLst/>
            </a:prstGeom>
            <a:noFill/>
            <a:ln w="38100">
              <a:solidFill>
                <a:srgbClr val="FF0000"/>
              </a:solidFill>
              <a:round/>
              <a:headEnd/>
              <a:tailEnd/>
            </a:ln>
          </p:spPr>
          <p:txBody>
            <a:bodyPr wrap="none"/>
            <a:lstStyle/>
            <a:p>
              <a:endParaRPr lang="en-US" sz="1600"/>
            </a:p>
          </p:txBody>
        </p:sp>
        <p:sp>
          <p:nvSpPr>
            <p:cNvPr id="31767" name="Line 45"/>
            <p:cNvSpPr>
              <a:spLocks noChangeShapeType="1"/>
            </p:cNvSpPr>
            <p:nvPr/>
          </p:nvSpPr>
          <p:spPr bwMode="auto">
            <a:xfrm>
              <a:off x="3767" y="2132"/>
              <a:ext cx="701" cy="0"/>
            </a:xfrm>
            <a:prstGeom prst="line">
              <a:avLst/>
            </a:prstGeom>
            <a:noFill/>
            <a:ln w="38100">
              <a:solidFill>
                <a:srgbClr val="0000FF"/>
              </a:solidFill>
              <a:round/>
              <a:headEnd/>
              <a:tailEnd/>
            </a:ln>
          </p:spPr>
          <p:txBody>
            <a:bodyPr wrap="none"/>
            <a:lstStyle/>
            <a:p>
              <a:endParaRPr lang="en-US" sz="1600"/>
            </a:p>
          </p:txBody>
        </p:sp>
        <p:sp>
          <p:nvSpPr>
            <p:cNvPr id="31768" name="Text Box 46"/>
            <p:cNvSpPr txBox="1">
              <a:spLocks noChangeArrowheads="1"/>
            </p:cNvSpPr>
            <p:nvPr/>
          </p:nvSpPr>
          <p:spPr bwMode="auto">
            <a:xfrm>
              <a:off x="3553" y="2610"/>
              <a:ext cx="336" cy="215"/>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 6</a:t>
              </a:r>
              <a:r>
                <a:rPr lang="en-US" sz="1100" b="1" baseline="30000">
                  <a:solidFill>
                    <a:srgbClr val="FF0000"/>
                  </a:solidFill>
                  <a:latin typeface="Times New Roman" pitchFamily="18" charset="0"/>
                </a:rPr>
                <a:t>-</a:t>
              </a:r>
              <a:endParaRPr lang="en-GB" sz="1100" b="1">
                <a:solidFill>
                  <a:srgbClr val="FF0000"/>
                </a:solidFill>
                <a:latin typeface="Times New Roman" pitchFamily="18" charset="0"/>
              </a:endParaRPr>
            </a:p>
          </p:txBody>
        </p:sp>
        <p:sp>
          <p:nvSpPr>
            <p:cNvPr id="31769" name="Text Box 47"/>
            <p:cNvSpPr txBox="1">
              <a:spLocks noChangeArrowheads="1"/>
            </p:cNvSpPr>
            <p:nvPr/>
          </p:nvSpPr>
          <p:spPr bwMode="auto">
            <a:xfrm>
              <a:off x="3553" y="2442"/>
              <a:ext cx="336" cy="215"/>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 3</a:t>
              </a:r>
              <a:r>
                <a:rPr lang="en-US" sz="1100" b="1" baseline="30000">
                  <a:solidFill>
                    <a:srgbClr val="FF0000"/>
                  </a:solidFill>
                  <a:latin typeface="Times New Roman" pitchFamily="18" charset="0"/>
                </a:rPr>
                <a:t>-</a:t>
              </a:r>
              <a:endParaRPr lang="en-GB" sz="1100" b="1">
                <a:solidFill>
                  <a:srgbClr val="FF0000"/>
                </a:solidFill>
                <a:latin typeface="Times New Roman" pitchFamily="18" charset="0"/>
              </a:endParaRPr>
            </a:p>
          </p:txBody>
        </p:sp>
        <p:sp>
          <p:nvSpPr>
            <p:cNvPr id="31770" name="Text Box 48"/>
            <p:cNvSpPr txBox="1">
              <a:spLocks noChangeArrowheads="1"/>
            </p:cNvSpPr>
            <p:nvPr/>
          </p:nvSpPr>
          <p:spPr bwMode="auto">
            <a:xfrm>
              <a:off x="3521" y="2154"/>
              <a:ext cx="455" cy="215"/>
            </a:xfrm>
            <a:prstGeom prst="rect">
              <a:avLst/>
            </a:prstGeom>
            <a:noFill/>
            <a:ln w="9525">
              <a:noFill/>
              <a:miter lim="800000"/>
              <a:headEnd/>
              <a:tailEnd/>
            </a:ln>
          </p:spPr>
          <p:txBody>
            <a:bodyPr wrap="square">
              <a:spAutoFit/>
            </a:bodyPr>
            <a:lstStyle/>
            <a:p>
              <a:pPr>
                <a:spcBef>
                  <a:spcPct val="50000"/>
                </a:spcBef>
              </a:pPr>
              <a:r>
                <a:rPr lang="en-US" sz="1100" b="1">
                  <a:solidFill>
                    <a:srgbClr val="FF0000"/>
                  </a:solidFill>
                  <a:latin typeface="Times New Roman" pitchFamily="18" charset="0"/>
                </a:rPr>
                <a:t>(4</a:t>
              </a:r>
              <a:r>
                <a:rPr lang="en-US" sz="1100" b="1" baseline="30000">
                  <a:solidFill>
                    <a:srgbClr val="FF0000"/>
                  </a:solidFill>
                  <a:latin typeface="Times New Roman" pitchFamily="18" charset="0"/>
                </a:rPr>
                <a:t>-</a:t>
              </a:r>
              <a:r>
                <a:rPr lang="en-US" sz="1100" b="1">
                  <a:solidFill>
                    <a:srgbClr val="FF0000"/>
                  </a:solidFill>
                  <a:latin typeface="Times New Roman" pitchFamily="18" charset="0"/>
                </a:rPr>
                <a:t>)</a:t>
              </a:r>
              <a:endParaRPr lang="en-GB" sz="1100" b="1">
                <a:solidFill>
                  <a:srgbClr val="FF0000"/>
                </a:solidFill>
                <a:latin typeface="Times New Roman" pitchFamily="18" charset="0"/>
              </a:endParaRPr>
            </a:p>
          </p:txBody>
        </p:sp>
        <p:sp>
          <p:nvSpPr>
            <p:cNvPr id="31771" name="Text Box 49"/>
            <p:cNvSpPr txBox="1">
              <a:spLocks noChangeArrowheads="1"/>
            </p:cNvSpPr>
            <p:nvPr/>
          </p:nvSpPr>
          <p:spPr bwMode="auto">
            <a:xfrm>
              <a:off x="3599" y="1921"/>
              <a:ext cx="336" cy="215"/>
            </a:xfrm>
            <a:prstGeom prst="rect">
              <a:avLst/>
            </a:prstGeom>
            <a:noFill/>
            <a:ln w="9525">
              <a:noFill/>
              <a:miter lim="800000"/>
              <a:headEnd/>
              <a:tailEnd/>
            </a:ln>
          </p:spPr>
          <p:txBody>
            <a:bodyPr>
              <a:spAutoFit/>
            </a:bodyPr>
            <a:lstStyle/>
            <a:p>
              <a:pPr>
                <a:spcBef>
                  <a:spcPct val="50000"/>
                </a:spcBef>
              </a:pPr>
              <a:r>
                <a:rPr lang="en-US" sz="1100" b="1">
                  <a:solidFill>
                    <a:srgbClr val="0000FF"/>
                  </a:solidFill>
                  <a:latin typeface="Times New Roman" pitchFamily="18" charset="0"/>
                </a:rPr>
                <a:t>1</a:t>
              </a:r>
              <a:r>
                <a:rPr lang="en-US" sz="1100" b="1" baseline="30000">
                  <a:solidFill>
                    <a:srgbClr val="0000FF"/>
                  </a:solidFill>
                  <a:latin typeface="Times New Roman" pitchFamily="18" charset="0"/>
                </a:rPr>
                <a:t>+</a:t>
              </a:r>
              <a:endParaRPr lang="en-GB" sz="1100" b="1">
                <a:solidFill>
                  <a:srgbClr val="0000FF"/>
                </a:solidFill>
                <a:latin typeface="Times New Roman" pitchFamily="18" charset="0"/>
              </a:endParaRPr>
            </a:p>
          </p:txBody>
        </p:sp>
        <p:sp>
          <p:nvSpPr>
            <p:cNvPr id="31772" name="Line 50"/>
            <p:cNvSpPr>
              <a:spLocks noChangeShapeType="1"/>
            </p:cNvSpPr>
            <p:nvPr/>
          </p:nvSpPr>
          <p:spPr bwMode="auto">
            <a:xfrm>
              <a:off x="3766" y="1759"/>
              <a:ext cx="701" cy="0"/>
            </a:xfrm>
            <a:prstGeom prst="line">
              <a:avLst/>
            </a:prstGeom>
            <a:noFill/>
            <a:ln w="38100">
              <a:solidFill>
                <a:srgbClr val="FF0000"/>
              </a:solidFill>
              <a:round/>
              <a:headEnd/>
              <a:tailEnd/>
            </a:ln>
          </p:spPr>
          <p:txBody>
            <a:bodyPr wrap="none"/>
            <a:lstStyle/>
            <a:p>
              <a:endParaRPr lang="en-US" sz="1600"/>
            </a:p>
          </p:txBody>
        </p:sp>
        <p:sp>
          <p:nvSpPr>
            <p:cNvPr id="31773" name="Text Box 51"/>
            <p:cNvSpPr txBox="1">
              <a:spLocks noChangeArrowheads="1"/>
            </p:cNvSpPr>
            <p:nvPr/>
          </p:nvSpPr>
          <p:spPr bwMode="auto">
            <a:xfrm>
              <a:off x="3534" y="1548"/>
              <a:ext cx="456" cy="215"/>
            </a:xfrm>
            <a:prstGeom prst="rect">
              <a:avLst/>
            </a:prstGeom>
            <a:noFill/>
            <a:ln w="9525">
              <a:noFill/>
              <a:miter lim="800000"/>
              <a:headEnd/>
              <a:tailEnd/>
            </a:ln>
          </p:spPr>
          <p:txBody>
            <a:bodyPr wrap="square">
              <a:spAutoFit/>
            </a:bodyPr>
            <a:lstStyle/>
            <a:p>
              <a:pPr>
                <a:spcBef>
                  <a:spcPct val="50000"/>
                </a:spcBef>
              </a:pPr>
              <a:r>
                <a:rPr lang="en-US" sz="1100" b="1">
                  <a:solidFill>
                    <a:srgbClr val="FF0000"/>
                  </a:solidFill>
                  <a:latin typeface="Times New Roman" pitchFamily="18" charset="0"/>
                </a:rPr>
                <a:t>(5</a:t>
              </a:r>
              <a:r>
                <a:rPr lang="en-US" sz="1100" b="1" baseline="30000">
                  <a:solidFill>
                    <a:srgbClr val="FF0000"/>
                  </a:solidFill>
                  <a:latin typeface="Times New Roman" pitchFamily="18" charset="0"/>
                </a:rPr>
                <a:t>-</a:t>
              </a:r>
              <a:r>
                <a:rPr lang="en-US" sz="1100" b="1">
                  <a:solidFill>
                    <a:srgbClr val="FF0000"/>
                  </a:solidFill>
                  <a:latin typeface="Times New Roman" pitchFamily="18" charset="0"/>
                </a:rPr>
                <a:t>)</a:t>
              </a:r>
              <a:endParaRPr lang="en-GB" sz="1100" b="1">
                <a:solidFill>
                  <a:srgbClr val="FF0000"/>
                </a:solidFill>
                <a:latin typeface="Times New Roman" pitchFamily="18" charset="0"/>
              </a:endParaRPr>
            </a:p>
          </p:txBody>
        </p:sp>
        <p:sp>
          <p:nvSpPr>
            <p:cNvPr id="31774" name="Text Box 52"/>
            <p:cNvSpPr txBox="1">
              <a:spLocks noChangeArrowheads="1"/>
            </p:cNvSpPr>
            <p:nvPr/>
          </p:nvSpPr>
          <p:spPr bwMode="auto">
            <a:xfrm>
              <a:off x="3744" y="3025"/>
              <a:ext cx="718" cy="278"/>
            </a:xfrm>
            <a:prstGeom prst="rect">
              <a:avLst/>
            </a:prstGeom>
            <a:noFill/>
            <a:ln w="9525">
              <a:noFill/>
              <a:miter lim="800000"/>
              <a:headEnd/>
              <a:tailEnd/>
            </a:ln>
          </p:spPr>
          <p:txBody>
            <a:bodyPr>
              <a:spAutoFit/>
            </a:bodyPr>
            <a:lstStyle/>
            <a:p>
              <a:pPr>
                <a:spcBef>
                  <a:spcPct val="50000"/>
                </a:spcBef>
              </a:pPr>
              <a:r>
                <a:rPr lang="en-US" sz="1600" b="1" baseline="30000">
                  <a:latin typeface="Times New Roman" pitchFamily="18" charset="0"/>
                </a:rPr>
                <a:t>70</a:t>
              </a:r>
              <a:r>
                <a:rPr lang="en-US" sz="1600" b="1">
                  <a:latin typeface="Times New Roman" pitchFamily="18" charset="0"/>
                </a:rPr>
                <a:t>Cu</a:t>
              </a:r>
              <a:r>
                <a:rPr lang="en-US" sz="1600" b="1" baseline="-25000">
                  <a:latin typeface="Times New Roman" pitchFamily="18" charset="0"/>
                </a:rPr>
                <a:t>41</a:t>
              </a:r>
              <a:endParaRPr lang="en-GB" sz="1600" b="1" baseline="30000">
                <a:latin typeface="Times New Roman" pitchFamily="18" charset="0"/>
              </a:endParaRPr>
            </a:p>
          </p:txBody>
        </p:sp>
        <p:sp>
          <p:nvSpPr>
            <p:cNvPr id="31775" name="Line 53"/>
            <p:cNvSpPr>
              <a:spLocks noChangeShapeType="1"/>
            </p:cNvSpPr>
            <p:nvPr/>
          </p:nvSpPr>
          <p:spPr bwMode="auto">
            <a:xfrm>
              <a:off x="4464" y="2784"/>
              <a:ext cx="329" cy="192"/>
            </a:xfrm>
            <a:prstGeom prst="line">
              <a:avLst/>
            </a:prstGeom>
            <a:noFill/>
            <a:ln w="38100">
              <a:solidFill>
                <a:srgbClr val="339966"/>
              </a:solidFill>
              <a:round/>
              <a:headEnd/>
              <a:tailEnd type="triangle" w="med" len="med"/>
            </a:ln>
          </p:spPr>
          <p:txBody>
            <a:bodyPr wrap="none"/>
            <a:lstStyle/>
            <a:p>
              <a:endParaRPr lang="en-US" sz="1600"/>
            </a:p>
          </p:txBody>
        </p:sp>
        <p:sp>
          <p:nvSpPr>
            <p:cNvPr id="31776" name="Text Box 54"/>
            <p:cNvSpPr txBox="1">
              <a:spLocks noChangeArrowheads="1"/>
            </p:cNvSpPr>
            <p:nvPr/>
          </p:nvSpPr>
          <p:spPr bwMode="auto">
            <a:xfrm>
              <a:off x="4464" y="2832"/>
              <a:ext cx="384" cy="278"/>
            </a:xfrm>
            <a:prstGeom prst="rect">
              <a:avLst/>
            </a:prstGeom>
            <a:noFill/>
            <a:ln w="9525">
              <a:noFill/>
              <a:miter lim="800000"/>
              <a:headEnd/>
              <a:tailEnd/>
            </a:ln>
          </p:spPr>
          <p:txBody>
            <a:bodyPr>
              <a:spAutoFit/>
            </a:bodyPr>
            <a:lstStyle/>
            <a:p>
              <a:pPr>
                <a:spcBef>
                  <a:spcPct val="50000"/>
                </a:spcBef>
              </a:pPr>
              <a:r>
                <a:rPr lang="en-GB" sz="1600">
                  <a:solidFill>
                    <a:srgbClr val="009900"/>
                  </a:solidFill>
                  <a:latin typeface="Times New Roman" pitchFamily="18" charset="0"/>
                  <a:sym typeface="Symbol" pitchFamily="18" charset="2"/>
                </a:rPr>
                <a:t></a:t>
              </a:r>
              <a:r>
                <a:rPr lang="en-US" sz="1600" baseline="30000">
                  <a:solidFill>
                    <a:srgbClr val="009900"/>
                  </a:solidFill>
                  <a:latin typeface="Times New Roman" pitchFamily="18" charset="0"/>
                  <a:sym typeface="Symbol" pitchFamily="18" charset="2"/>
                </a:rPr>
                <a:t>-</a:t>
              </a:r>
              <a:endParaRPr lang="en-GB" sz="1600">
                <a:solidFill>
                  <a:srgbClr val="009900"/>
                </a:solidFill>
                <a:latin typeface="Times New Roman" pitchFamily="18" charset="0"/>
              </a:endParaRPr>
            </a:p>
          </p:txBody>
        </p:sp>
        <p:sp>
          <p:nvSpPr>
            <p:cNvPr id="31777" name="Line 55"/>
            <p:cNvSpPr>
              <a:spLocks noChangeShapeType="1"/>
            </p:cNvSpPr>
            <p:nvPr/>
          </p:nvSpPr>
          <p:spPr bwMode="auto">
            <a:xfrm>
              <a:off x="4464" y="2352"/>
              <a:ext cx="288" cy="144"/>
            </a:xfrm>
            <a:prstGeom prst="line">
              <a:avLst/>
            </a:prstGeom>
            <a:noFill/>
            <a:ln w="38100">
              <a:solidFill>
                <a:srgbClr val="339966"/>
              </a:solidFill>
              <a:round/>
              <a:headEnd/>
              <a:tailEnd type="triangle" w="med" len="med"/>
            </a:ln>
          </p:spPr>
          <p:txBody>
            <a:bodyPr wrap="none"/>
            <a:lstStyle/>
            <a:p>
              <a:endParaRPr lang="en-US" sz="1600"/>
            </a:p>
          </p:txBody>
        </p:sp>
        <p:sp>
          <p:nvSpPr>
            <p:cNvPr id="31778" name="Line 56"/>
            <p:cNvSpPr>
              <a:spLocks noChangeShapeType="1"/>
            </p:cNvSpPr>
            <p:nvPr/>
          </p:nvSpPr>
          <p:spPr bwMode="auto">
            <a:xfrm>
              <a:off x="4464" y="2160"/>
              <a:ext cx="336" cy="144"/>
            </a:xfrm>
            <a:prstGeom prst="line">
              <a:avLst/>
            </a:prstGeom>
            <a:noFill/>
            <a:ln w="38100">
              <a:solidFill>
                <a:srgbClr val="339966"/>
              </a:solidFill>
              <a:round/>
              <a:headEnd/>
              <a:tailEnd type="triangle" w="med" len="med"/>
            </a:ln>
          </p:spPr>
          <p:txBody>
            <a:bodyPr wrap="none"/>
            <a:lstStyle/>
            <a:p>
              <a:endParaRPr lang="en-US" sz="1600"/>
            </a:p>
          </p:txBody>
        </p:sp>
        <p:sp>
          <p:nvSpPr>
            <p:cNvPr id="31779" name="Text Box 57"/>
            <p:cNvSpPr txBox="1">
              <a:spLocks noChangeArrowheads="1"/>
            </p:cNvSpPr>
            <p:nvPr/>
          </p:nvSpPr>
          <p:spPr bwMode="auto">
            <a:xfrm>
              <a:off x="4512" y="2640"/>
              <a:ext cx="797" cy="215"/>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T</a:t>
              </a:r>
              <a:r>
                <a:rPr lang="en-US" sz="1100" b="1" baseline="-25000">
                  <a:solidFill>
                    <a:srgbClr val="FF0000"/>
                  </a:solidFill>
                  <a:latin typeface="Times New Roman" pitchFamily="18" charset="0"/>
                </a:rPr>
                <a:t>1/2</a:t>
              </a:r>
              <a:r>
                <a:rPr lang="en-US" sz="1100" b="1">
                  <a:solidFill>
                    <a:srgbClr val="FF0000"/>
                  </a:solidFill>
                  <a:latin typeface="Times New Roman" pitchFamily="18" charset="0"/>
                </a:rPr>
                <a:t>= 45.5 s</a:t>
              </a:r>
              <a:r>
                <a:rPr lang="en-US" sz="1100" b="1" baseline="-25000">
                  <a:solidFill>
                    <a:srgbClr val="FF0000"/>
                  </a:solidFill>
                  <a:latin typeface="Times New Roman" pitchFamily="18" charset="0"/>
                </a:rPr>
                <a:t> </a:t>
              </a:r>
              <a:endParaRPr lang="en-GB" sz="1100" b="1">
                <a:solidFill>
                  <a:srgbClr val="FF0000"/>
                </a:solidFill>
                <a:latin typeface="Times New Roman" pitchFamily="18" charset="0"/>
              </a:endParaRPr>
            </a:p>
          </p:txBody>
        </p:sp>
        <p:sp>
          <p:nvSpPr>
            <p:cNvPr id="31780" name="Text Box 58"/>
            <p:cNvSpPr txBox="1">
              <a:spLocks noChangeArrowheads="1"/>
            </p:cNvSpPr>
            <p:nvPr/>
          </p:nvSpPr>
          <p:spPr bwMode="auto">
            <a:xfrm>
              <a:off x="4272" y="2400"/>
              <a:ext cx="381" cy="215"/>
            </a:xfrm>
            <a:prstGeom prst="rect">
              <a:avLst/>
            </a:prstGeom>
            <a:noFill/>
            <a:ln w="9525">
              <a:noFill/>
              <a:miter lim="800000"/>
              <a:headEnd/>
              <a:tailEnd/>
            </a:ln>
          </p:spPr>
          <p:txBody>
            <a:bodyPr>
              <a:spAutoFit/>
            </a:bodyPr>
            <a:lstStyle/>
            <a:p>
              <a:pPr>
                <a:spcBef>
                  <a:spcPct val="50000"/>
                </a:spcBef>
              </a:pPr>
              <a:r>
                <a:rPr lang="en-US" sz="1100" b="1">
                  <a:solidFill>
                    <a:srgbClr val="FF0000"/>
                  </a:solidFill>
                  <a:latin typeface="Times New Roman" pitchFamily="18" charset="0"/>
                </a:rPr>
                <a:t>101</a:t>
              </a:r>
              <a:endParaRPr lang="en-GB" sz="1100" b="1">
                <a:solidFill>
                  <a:srgbClr val="FF0000"/>
                </a:solidFill>
                <a:latin typeface="Times New Roman" pitchFamily="18" charset="0"/>
              </a:endParaRPr>
            </a:p>
          </p:txBody>
        </p:sp>
      </p:grpSp>
      <p:pic>
        <p:nvPicPr>
          <p:cNvPr id="31748" name="Picture 60"/>
          <p:cNvPicPr>
            <a:picLocks noChangeAspect="1" noChangeArrowheads="1"/>
          </p:cNvPicPr>
          <p:nvPr/>
        </p:nvPicPr>
        <p:blipFill>
          <a:blip r:embed="rId2"/>
          <a:srcRect/>
          <a:stretch>
            <a:fillRect/>
          </a:stretch>
        </p:blipFill>
        <p:spPr bwMode="auto">
          <a:xfrm>
            <a:off x="533400" y="3714286"/>
            <a:ext cx="4008292" cy="3027827"/>
          </a:xfrm>
          <a:prstGeom prst="rect">
            <a:avLst/>
          </a:prstGeom>
          <a:noFill/>
          <a:ln w="9525">
            <a:noFill/>
            <a:miter lim="800000"/>
            <a:headEnd/>
            <a:tailEnd/>
          </a:ln>
        </p:spPr>
      </p:pic>
      <p:sp>
        <p:nvSpPr>
          <p:cNvPr id="31749" name="AutoShape 61"/>
          <p:cNvSpPr>
            <a:spLocks noChangeArrowheads="1"/>
          </p:cNvSpPr>
          <p:nvPr/>
        </p:nvSpPr>
        <p:spPr bwMode="auto">
          <a:xfrm>
            <a:off x="2397987" y="2819400"/>
            <a:ext cx="116614" cy="186560"/>
          </a:xfrm>
          <a:prstGeom prst="upArrow">
            <a:avLst>
              <a:gd name="adj1" fmla="val 50000"/>
              <a:gd name="adj2" fmla="val 75556"/>
            </a:avLst>
          </a:prstGeom>
          <a:solidFill>
            <a:srgbClr val="FF0000"/>
          </a:solidFill>
          <a:ln w="9525">
            <a:solidFill>
              <a:schemeClr val="tx1"/>
            </a:solidFill>
            <a:miter lim="800000"/>
            <a:headEnd/>
            <a:tailEnd/>
          </a:ln>
        </p:spPr>
        <p:txBody>
          <a:bodyPr wrap="none" anchor="ctr"/>
          <a:lstStyle/>
          <a:p>
            <a:endParaRPr lang="en-US" sz="1600"/>
          </a:p>
        </p:txBody>
      </p:sp>
      <p:sp>
        <p:nvSpPr>
          <p:cNvPr id="31752" name="Line 64"/>
          <p:cNvSpPr>
            <a:spLocks noChangeShapeType="1"/>
          </p:cNvSpPr>
          <p:nvPr/>
        </p:nvSpPr>
        <p:spPr bwMode="auto">
          <a:xfrm>
            <a:off x="2847130" y="2886841"/>
            <a:ext cx="0" cy="127517"/>
          </a:xfrm>
          <a:prstGeom prst="line">
            <a:avLst/>
          </a:prstGeom>
          <a:noFill/>
          <a:ln w="25400">
            <a:solidFill>
              <a:schemeClr val="tx1"/>
            </a:solidFill>
            <a:round/>
            <a:headEnd/>
            <a:tailEnd type="stealth" w="lg" len="lg"/>
          </a:ln>
        </p:spPr>
        <p:txBody>
          <a:bodyPr/>
          <a:lstStyle/>
          <a:p>
            <a:endParaRPr lang="en-US" sz="1600"/>
          </a:p>
        </p:txBody>
      </p:sp>
      <p:pic>
        <p:nvPicPr>
          <p:cNvPr id="31754" name="Picture 66"/>
          <p:cNvPicPr>
            <a:picLocks noChangeAspect="1" noChangeArrowheads="1"/>
          </p:cNvPicPr>
          <p:nvPr/>
        </p:nvPicPr>
        <p:blipFill>
          <a:blip r:embed="rId2"/>
          <a:srcRect l="67339" t="93355"/>
          <a:stretch>
            <a:fillRect/>
          </a:stretch>
        </p:blipFill>
        <p:spPr bwMode="auto">
          <a:xfrm>
            <a:off x="3232515" y="5199154"/>
            <a:ext cx="1309177" cy="201194"/>
          </a:xfrm>
          <a:prstGeom prst="rect">
            <a:avLst/>
          </a:prstGeom>
          <a:noFill/>
          <a:ln w="9525">
            <a:noFill/>
            <a:miter lim="800000"/>
            <a:headEnd/>
            <a:tailEnd/>
          </a:ln>
        </p:spPr>
      </p:pic>
      <p:pic>
        <p:nvPicPr>
          <p:cNvPr id="31756" name="Picture 68"/>
          <p:cNvPicPr>
            <a:picLocks noChangeAspect="1" noChangeArrowheads="1"/>
          </p:cNvPicPr>
          <p:nvPr/>
        </p:nvPicPr>
        <p:blipFill>
          <a:blip r:embed="rId3"/>
          <a:srcRect r="2385"/>
          <a:stretch>
            <a:fillRect/>
          </a:stretch>
        </p:blipFill>
        <p:spPr bwMode="auto">
          <a:xfrm>
            <a:off x="4589866" y="3721371"/>
            <a:ext cx="3944534" cy="1976517"/>
          </a:xfrm>
          <a:prstGeom prst="rect">
            <a:avLst/>
          </a:prstGeom>
          <a:noFill/>
          <a:ln w="9525">
            <a:noFill/>
            <a:miter lim="800000"/>
            <a:headEnd/>
            <a:tailEnd/>
          </a:ln>
        </p:spPr>
      </p:pic>
      <p:sp>
        <p:nvSpPr>
          <p:cNvPr id="70" name="Rectangle 69"/>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r"/>
            <a:r>
              <a:rPr lang="en-US" smtClean="0">
                <a:solidFill>
                  <a:schemeClr val="tx2"/>
                </a:solidFill>
                <a:ea typeface="Cambria" pitchFamily="18" charset="0"/>
                <a:cs typeface="Times New Roman" pitchFamily="18" charset="0"/>
              </a:rPr>
              <a:t>MINIBALL experiments at CERN</a:t>
            </a:r>
            <a:endParaRPr lang="en-US" smtClean="0">
              <a:solidFill>
                <a:schemeClr val="tx2"/>
              </a:solidFill>
              <a:ea typeface="Cambria" pitchFamily="18" charset="0"/>
              <a:cs typeface="Times New Roman" pitchFamily="18" charset="0"/>
            </a:endParaRPr>
          </a:p>
        </p:txBody>
      </p:sp>
      <p:sp>
        <p:nvSpPr>
          <p:cNvPr id="71" name="Rectangle 70"/>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2" name="Picture 187" descr="miniball"/>
          <p:cNvPicPr>
            <a:picLocks noChangeAspect="1" noChangeArrowheads="1"/>
          </p:cNvPicPr>
          <p:nvPr/>
        </p:nvPicPr>
        <p:blipFill>
          <a:blip r:embed="rId4"/>
          <a:srcRect/>
          <a:stretch>
            <a:fillRect/>
          </a:stretch>
        </p:blipFill>
        <p:spPr bwMode="auto">
          <a:xfrm>
            <a:off x="0" y="0"/>
            <a:ext cx="725488" cy="838200"/>
          </a:xfrm>
          <a:prstGeom prst="rect">
            <a:avLst/>
          </a:prstGeom>
          <a:noFill/>
          <a:ln w="9525">
            <a:noFill/>
            <a:miter lim="800000"/>
            <a:headEnd/>
            <a:tailEnd/>
          </a:ln>
        </p:spPr>
      </p:pic>
      <p:pic>
        <p:nvPicPr>
          <p:cNvPr id="73" name="Picture 191" descr="REX-ISOLDE"/>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74" name="TextBox 60"/>
          <p:cNvSpPr txBox="1">
            <a:spLocks noChangeArrowheads="1"/>
          </p:cNvSpPr>
          <p:nvPr/>
        </p:nvSpPr>
        <p:spPr bwMode="auto">
          <a:xfrm>
            <a:off x="0" y="914400"/>
            <a:ext cx="6573851" cy="307777"/>
          </a:xfrm>
          <a:prstGeom prst="rect">
            <a:avLst/>
          </a:prstGeom>
          <a:noFill/>
          <a:ln w="9525">
            <a:noFill/>
            <a:miter lim="800000"/>
            <a:headEnd/>
            <a:tailEnd/>
          </a:ln>
        </p:spPr>
        <p:txBody>
          <a:bodyPr wrap="none">
            <a:spAutoFit/>
          </a:bodyPr>
          <a:lstStyle/>
          <a:p>
            <a:r>
              <a:rPr lang="en-US" sz="1400" smtClean="0">
                <a:latin typeface="Calibri" pitchFamily="34" charset="0"/>
              </a:rPr>
              <a:t>region </a:t>
            </a:r>
            <a:r>
              <a:rPr lang="en-US" sz="1400">
                <a:latin typeface="Calibri" pitchFamily="34" charset="0"/>
              </a:rPr>
              <a:t>around </a:t>
            </a:r>
            <a:r>
              <a:rPr lang="en-US" sz="1400" baseline="30000">
                <a:latin typeface="Calibri" pitchFamily="34" charset="0"/>
              </a:rPr>
              <a:t>68-78</a:t>
            </a:r>
            <a:r>
              <a:rPr lang="en-US" sz="1400">
                <a:latin typeface="Calibri" pitchFamily="34" charset="0"/>
              </a:rPr>
              <a:t>Ni (</a:t>
            </a:r>
            <a:r>
              <a:rPr lang="en-US" sz="1400" i="1">
                <a:latin typeface="Calibri" pitchFamily="34" charset="0"/>
              </a:rPr>
              <a:t>Z</a:t>
            </a:r>
            <a:r>
              <a:rPr lang="en-US" sz="1400">
                <a:latin typeface="Calibri" pitchFamily="34" charset="0"/>
              </a:rPr>
              <a:t>=28</a:t>
            </a:r>
            <a:r>
              <a:rPr lang="en-US" sz="1400" i="1">
                <a:latin typeface="Calibri" pitchFamily="34" charset="0"/>
              </a:rPr>
              <a:t>, N</a:t>
            </a:r>
            <a:r>
              <a:rPr lang="en-US" sz="1400">
                <a:latin typeface="Calibri" pitchFamily="34" charset="0"/>
              </a:rPr>
              <a:t>=40-50) : </a:t>
            </a:r>
            <a:r>
              <a:rPr lang="en-US" sz="1400" baseline="30000">
                <a:latin typeface="Calibri" pitchFamily="34" charset="0"/>
              </a:rPr>
              <a:t>68</a:t>
            </a:r>
            <a:r>
              <a:rPr lang="en-US" sz="1400">
                <a:latin typeface="Calibri" pitchFamily="34" charset="0"/>
              </a:rPr>
              <a:t>Ni, </a:t>
            </a:r>
            <a:r>
              <a:rPr lang="en-US" sz="1400" baseline="30000">
                <a:latin typeface="Calibri" pitchFamily="34" charset="0"/>
              </a:rPr>
              <a:t>67,69,71,73</a:t>
            </a:r>
            <a:r>
              <a:rPr lang="en-US" sz="1400">
                <a:latin typeface="Calibri" pitchFamily="34" charset="0"/>
              </a:rPr>
              <a:t>Ci, </a:t>
            </a:r>
            <a:r>
              <a:rPr lang="en-US" sz="1400" baseline="30000">
                <a:latin typeface="Calibri" pitchFamily="34" charset="0"/>
              </a:rPr>
              <a:t>68,70(m)</a:t>
            </a:r>
            <a:r>
              <a:rPr lang="en-US" sz="1400">
                <a:latin typeface="Calibri" pitchFamily="34" charset="0"/>
              </a:rPr>
              <a:t>Cu, </a:t>
            </a:r>
            <a:r>
              <a:rPr lang="en-US" sz="1400" baseline="30000">
                <a:latin typeface="Calibri" pitchFamily="34" charset="0"/>
              </a:rPr>
              <a:t>74,76,78,80</a:t>
            </a:r>
            <a:r>
              <a:rPr lang="en-US" sz="1400">
                <a:latin typeface="Calibri" pitchFamily="34" charset="0"/>
              </a:rPr>
              <a:t>Zn, </a:t>
            </a:r>
            <a:r>
              <a:rPr lang="en-US" sz="1400" baseline="30000">
                <a:latin typeface="Calibri" pitchFamily="34" charset="0"/>
              </a:rPr>
              <a:t>61</a:t>
            </a:r>
            <a:r>
              <a:rPr lang="en-US" sz="1400">
                <a:latin typeface="Calibri" pitchFamily="34" charset="0"/>
              </a:rPr>
              <a:t>Mn, </a:t>
            </a:r>
            <a:r>
              <a:rPr lang="en-US" sz="1400" baseline="30000" smtClean="0">
                <a:latin typeface="Calibri" pitchFamily="34" charset="0"/>
              </a:rPr>
              <a:t>61</a:t>
            </a:r>
            <a:r>
              <a:rPr lang="en-US" sz="1400" smtClean="0">
                <a:latin typeface="Calibri" pitchFamily="34" charset="0"/>
              </a:rPr>
              <a:t>Fe</a:t>
            </a:r>
            <a:endParaRPr lang="en-US" sz="1400">
              <a:latin typeface="Calibri" pitchFamily="34" charset="0"/>
            </a:endParaRPr>
          </a:p>
        </p:txBody>
      </p:sp>
      <p:sp>
        <p:nvSpPr>
          <p:cNvPr id="75" name="TextBox 60"/>
          <p:cNvSpPr txBox="1">
            <a:spLocks noChangeArrowheads="1"/>
          </p:cNvSpPr>
          <p:nvPr/>
        </p:nvSpPr>
        <p:spPr bwMode="auto">
          <a:xfrm>
            <a:off x="5181600" y="5867400"/>
            <a:ext cx="3134576" cy="523220"/>
          </a:xfrm>
          <a:prstGeom prst="rect">
            <a:avLst/>
          </a:prstGeom>
          <a:noFill/>
          <a:ln w="9525">
            <a:noFill/>
            <a:miter lim="800000"/>
            <a:headEnd/>
            <a:tailEnd/>
          </a:ln>
        </p:spPr>
        <p:txBody>
          <a:bodyPr wrap="none">
            <a:spAutoFit/>
          </a:bodyPr>
          <a:lstStyle/>
          <a:p>
            <a:r>
              <a:rPr lang="en-US" sz="1400" smtClean="0">
                <a:latin typeface="Calibri" pitchFamily="34" charset="0"/>
              </a:rPr>
              <a:t>First post-accelerated isomeric beams !</a:t>
            </a:r>
          </a:p>
          <a:p>
            <a:r>
              <a:rPr lang="en-US" sz="1400" smtClean="0">
                <a:latin typeface="Calibri" pitchFamily="34" charset="0"/>
              </a:rPr>
              <a:t>Stefanescu </a:t>
            </a:r>
            <a:r>
              <a:rPr lang="en-US" sz="1400" i="1" smtClean="0">
                <a:latin typeface="Calibri" pitchFamily="34" charset="0"/>
              </a:rPr>
              <a:t>et al. </a:t>
            </a:r>
            <a:r>
              <a:rPr lang="en-US" sz="1400" smtClean="0">
                <a:latin typeface="Calibri" pitchFamily="34" charset="0"/>
              </a:rPr>
              <a:t>PRL 98, 122701 (2007)</a:t>
            </a:r>
            <a:r>
              <a:rPr lang="en-US" sz="1400" smtClean="0">
                <a:latin typeface="Calibri" pitchFamily="34" charset="0"/>
              </a:rPr>
              <a:t> </a:t>
            </a:r>
            <a:endParaRPr lang="en-US" sz="1400" smtClean="0">
              <a:latin typeface="Calibri"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Line 16"/>
          <p:cNvSpPr>
            <a:spLocks noChangeShapeType="1"/>
          </p:cNvSpPr>
          <p:nvPr/>
        </p:nvSpPr>
        <p:spPr bwMode="auto">
          <a:xfrm>
            <a:off x="5257800" y="4538663"/>
            <a:ext cx="1087437" cy="0"/>
          </a:xfrm>
          <a:prstGeom prst="line">
            <a:avLst/>
          </a:prstGeom>
          <a:noFill/>
          <a:ln w="12700">
            <a:solidFill>
              <a:schemeClr val="tx1"/>
            </a:solidFill>
            <a:round/>
            <a:headEnd/>
            <a:tailEnd/>
          </a:ln>
          <a:effectLst/>
        </p:spPr>
        <p:txBody>
          <a:bodyPr lIns="90000" tIns="46800" rIns="90000" bIns="46800">
            <a:spAutoFit/>
          </a:bodyPr>
          <a:lstStyle/>
          <a:p>
            <a:endParaRPr lang="en-US" b="0"/>
          </a:p>
        </p:txBody>
      </p:sp>
      <p:sp>
        <p:nvSpPr>
          <p:cNvPr id="53" name="Line 17"/>
          <p:cNvSpPr>
            <a:spLocks noChangeShapeType="1"/>
          </p:cNvSpPr>
          <p:nvPr/>
        </p:nvSpPr>
        <p:spPr bwMode="auto">
          <a:xfrm>
            <a:off x="5257800" y="4024313"/>
            <a:ext cx="1082675" cy="0"/>
          </a:xfrm>
          <a:prstGeom prst="line">
            <a:avLst/>
          </a:prstGeom>
          <a:noFill/>
          <a:ln w="12700">
            <a:solidFill>
              <a:schemeClr val="tx1"/>
            </a:solidFill>
            <a:round/>
            <a:headEnd/>
            <a:tailEnd/>
          </a:ln>
          <a:effectLst/>
        </p:spPr>
        <p:txBody>
          <a:bodyPr lIns="90000" tIns="46800" rIns="90000" bIns="46800">
            <a:spAutoFit/>
          </a:bodyPr>
          <a:lstStyle/>
          <a:p>
            <a:endParaRPr lang="en-US" b="0"/>
          </a:p>
        </p:txBody>
      </p:sp>
      <p:sp>
        <p:nvSpPr>
          <p:cNvPr id="54" name="Line 18"/>
          <p:cNvSpPr>
            <a:spLocks noChangeShapeType="1"/>
          </p:cNvSpPr>
          <p:nvPr/>
        </p:nvSpPr>
        <p:spPr bwMode="auto">
          <a:xfrm>
            <a:off x="5257800" y="3829050"/>
            <a:ext cx="1082675" cy="0"/>
          </a:xfrm>
          <a:prstGeom prst="line">
            <a:avLst/>
          </a:prstGeom>
          <a:noFill/>
          <a:ln w="12700">
            <a:solidFill>
              <a:schemeClr val="tx1"/>
            </a:solidFill>
            <a:round/>
            <a:headEnd/>
            <a:tailEnd/>
          </a:ln>
          <a:effectLst/>
        </p:spPr>
        <p:txBody>
          <a:bodyPr lIns="90000" tIns="46800" rIns="90000" bIns="46800">
            <a:spAutoFit/>
          </a:bodyPr>
          <a:lstStyle/>
          <a:p>
            <a:endParaRPr lang="en-US" b="0"/>
          </a:p>
        </p:txBody>
      </p:sp>
      <p:sp>
        <p:nvSpPr>
          <p:cNvPr id="55" name="Line 19"/>
          <p:cNvSpPr>
            <a:spLocks noChangeShapeType="1"/>
          </p:cNvSpPr>
          <p:nvPr/>
        </p:nvSpPr>
        <p:spPr bwMode="auto">
          <a:xfrm>
            <a:off x="5264150" y="3609975"/>
            <a:ext cx="1081087" cy="0"/>
          </a:xfrm>
          <a:prstGeom prst="line">
            <a:avLst/>
          </a:prstGeom>
          <a:noFill/>
          <a:ln w="12700">
            <a:solidFill>
              <a:schemeClr val="tx1"/>
            </a:solidFill>
            <a:round/>
            <a:headEnd/>
            <a:tailEnd/>
          </a:ln>
          <a:effectLst/>
        </p:spPr>
        <p:txBody>
          <a:bodyPr lIns="90000" tIns="46800" rIns="90000" bIns="46800">
            <a:spAutoFit/>
          </a:bodyPr>
          <a:lstStyle/>
          <a:p>
            <a:endParaRPr lang="en-US" b="0"/>
          </a:p>
        </p:txBody>
      </p:sp>
      <p:sp>
        <p:nvSpPr>
          <p:cNvPr id="56" name="Text Box 20"/>
          <p:cNvSpPr txBox="1">
            <a:spLocks noChangeArrowheads="1"/>
          </p:cNvSpPr>
          <p:nvPr/>
        </p:nvSpPr>
        <p:spPr bwMode="auto">
          <a:xfrm>
            <a:off x="4762500" y="4387850"/>
            <a:ext cx="566479" cy="371513"/>
          </a:xfrm>
          <a:prstGeom prst="rect">
            <a:avLst/>
          </a:prstGeom>
          <a:noFill/>
          <a:ln w="12700">
            <a:noFill/>
            <a:miter lim="800000"/>
            <a:headEnd/>
            <a:tailEnd/>
          </a:ln>
          <a:effectLst/>
        </p:spPr>
        <p:txBody>
          <a:bodyPr wrap="none" lIns="90000" tIns="46800" rIns="90000" bIns="46800">
            <a:spAutoFit/>
          </a:bodyPr>
          <a:lstStyle/>
          <a:p>
            <a:pPr algn="ctr"/>
            <a:r>
              <a:rPr lang="en-US" sz="1800" b="0">
                <a:latin typeface="Comic Sans MS" pitchFamily="66" charset="0"/>
              </a:rPr>
              <a:t>f</a:t>
            </a:r>
            <a:r>
              <a:rPr lang="en-US" sz="1800" b="0" baseline="-25000">
                <a:latin typeface="Comic Sans MS" pitchFamily="66" charset="0"/>
              </a:rPr>
              <a:t>7/2</a:t>
            </a:r>
            <a:endParaRPr lang="de-DE" sz="1800" b="0" baseline="-25000">
              <a:latin typeface="Comic Sans MS" pitchFamily="66" charset="0"/>
            </a:endParaRPr>
          </a:p>
        </p:txBody>
      </p:sp>
      <p:sp>
        <p:nvSpPr>
          <p:cNvPr id="57" name="Text Box 21"/>
          <p:cNvSpPr txBox="1">
            <a:spLocks noChangeArrowheads="1"/>
          </p:cNvSpPr>
          <p:nvPr/>
        </p:nvSpPr>
        <p:spPr bwMode="auto">
          <a:xfrm>
            <a:off x="5175250" y="4357992"/>
            <a:ext cx="1258977" cy="309958"/>
          </a:xfrm>
          <a:prstGeom prst="rect">
            <a:avLst/>
          </a:prstGeom>
          <a:noFill/>
          <a:ln w="12700">
            <a:noFill/>
            <a:miter lim="800000"/>
            <a:headEnd/>
            <a:tailEnd/>
          </a:ln>
          <a:effectLst/>
        </p:spPr>
        <p:txBody>
          <a:bodyPr wrap="none" lIns="90000" tIns="46800" rIns="90000" bIns="46800">
            <a:spAutoFit/>
          </a:bodyPr>
          <a:lstStyle/>
          <a:p>
            <a:pPr algn="ctr"/>
            <a:r>
              <a:rPr lang="de-DE" sz="1400" b="0" smtClean="0">
                <a:solidFill>
                  <a:srgbClr val="FF0000"/>
                </a:solidFill>
                <a:latin typeface="Wingdings" pitchFamily="2" charset="2"/>
              </a:rPr>
              <a:t>llllllll</a:t>
            </a:r>
            <a:endParaRPr lang="de-DE" sz="1400" b="0">
              <a:solidFill>
                <a:srgbClr val="FF0000"/>
              </a:solidFill>
              <a:latin typeface="Wingdings" pitchFamily="2" charset="2"/>
            </a:endParaRPr>
          </a:p>
        </p:txBody>
      </p:sp>
      <p:sp>
        <p:nvSpPr>
          <p:cNvPr id="58" name="Text Box 22"/>
          <p:cNvSpPr txBox="1">
            <a:spLocks noChangeArrowheads="1"/>
          </p:cNvSpPr>
          <p:nvPr/>
        </p:nvSpPr>
        <p:spPr bwMode="auto">
          <a:xfrm>
            <a:off x="4746625" y="3362325"/>
            <a:ext cx="547242" cy="371513"/>
          </a:xfrm>
          <a:prstGeom prst="rect">
            <a:avLst/>
          </a:prstGeom>
          <a:noFill/>
          <a:ln w="12700">
            <a:noFill/>
            <a:miter lim="800000"/>
            <a:headEnd/>
            <a:tailEnd/>
          </a:ln>
          <a:effectLst/>
        </p:spPr>
        <p:txBody>
          <a:bodyPr wrap="none" lIns="90000" tIns="46800" rIns="90000" bIns="46800">
            <a:spAutoFit/>
          </a:bodyPr>
          <a:lstStyle/>
          <a:p>
            <a:pPr algn="ctr"/>
            <a:r>
              <a:rPr lang="en-US" sz="1800" b="0">
                <a:latin typeface="Comic Sans MS" pitchFamily="66" charset="0"/>
              </a:rPr>
              <a:t>p</a:t>
            </a:r>
            <a:r>
              <a:rPr lang="en-US" sz="1800" b="0" baseline="-25000">
                <a:latin typeface="Comic Sans MS" pitchFamily="66" charset="0"/>
              </a:rPr>
              <a:t>1/2</a:t>
            </a:r>
            <a:endParaRPr lang="de-DE" sz="1800" b="0" baseline="-25000">
              <a:latin typeface="Comic Sans MS" pitchFamily="66" charset="0"/>
            </a:endParaRPr>
          </a:p>
        </p:txBody>
      </p:sp>
      <p:sp>
        <p:nvSpPr>
          <p:cNvPr id="59" name="Text Box 23"/>
          <p:cNvSpPr txBox="1">
            <a:spLocks noChangeArrowheads="1"/>
          </p:cNvSpPr>
          <p:nvPr/>
        </p:nvSpPr>
        <p:spPr bwMode="auto">
          <a:xfrm>
            <a:off x="4752975" y="3614738"/>
            <a:ext cx="566479" cy="371513"/>
          </a:xfrm>
          <a:prstGeom prst="rect">
            <a:avLst/>
          </a:prstGeom>
          <a:noFill/>
          <a:ln w="12700">
            <a:noFill/>
            <a:miter lim="800000"/>
            <a:headEnd/>
            <a:tailEnd/>
          </a:ln>
          <a:effectLst/>
        </p:spPr>
        <p:txBody>
          <a:bodyPr wrap="none" lIns="90000" tIns="46800" rIns="90000" bIns="46800">
            <a:spAutoFit/>
          </a:bodyPr>
          <a:lstStyle/>
          <a:p>
            <a:pPr algn="ctr"/>
            <a:r>
              <a:rPr lang="en-US" sz="1800" b="0">
                <a:latin typeface="Comic Sans MS" pitchFamily="66" charset="0"/>
              </a:rPr>
              <a:t>f</a:t>
            </a:r>
            <a:r>
              <a:rPr lang="en-US" sz="1800" b="0" baseline="-25000">
                <a:latin typeface="Comic Sans MS" pitchFamily="66" charset="0"/>
              </a:rPr>
              <a:t>5/2</a:t>
            </a:r>
            <a:endParaRPr lang="de-DE" sz="1800" b="0" baseline="-25000">
              <a:latin typeface="Comic Sans MS" pitchFamily="66" charset="0"/>
            </a:endParaRPr>
          </a:p>
        </p:txBody>
      </p:sp>
      <p:sp>
        <p:nvSpPr>
          <p:cNvPr id="60" name="Text Box 24"/>
          <p:cNvSpPr txBox="1">
            <a:spLocks noChangeArrowheads="1"/>
          </p:cNvSpPr>
          <p:nvPr/>
        </p:nvSpPr>
        <p:spPr bwMode="auto">
          <a:xfrm>
            <a:off x="4743450" y="3835400"/>
            <a:ext cx="572891" cy="371513"/>
          </a:xfrm>
          <a:prstGeom prst="rect">
            <a:avLst/>
          </a:prstGeom>
          <a:noFill/>
          <a:ln w="12700">
            <a:noFill/>
            <a:miter lim="800000"/>
            <a:headEnd/>
            <a:tailEnd/>
          </a:ln>
          <a:effectLst/>
        </p:spPr>
        <p:txBody>
          <a:bodyPr wrap="none" lIns="90000" tIns="46800" rIns="90000" bIns="46800">
            <a:spAutoFit/>
          </a:bodyPr>
          <a:lstStyle/>
          <a:p>
            <a:pPr algn="ctr"/>
            <a:r>
              <a:rPr lang="en-US" sz="1800" b="0">
                <a:latin typeface="Comic Sans MS" pitchFamily="66" charset="0"/>
              </a:rPr>
              <a:t>p</a:t>
            </a:r>
            <a:r>
              <a:rPr lang="en-US" sz="1800" b="0" baseline="-25000">
                <a:latin typeface="Comic Sans MS" pitchFamily="66" charset="0"/>
              </a:rPr>
              <a:t>3/2</a:t>
            </a:r>
            <a:endParaRPr lang="de-DE" sz="1800" b="0" baseline="-25000">
              <a:latin typeface="Comic Sans MS" pitchFamily="66" charset="0"/>
            </a:endParaRPr>
          </a:p>
        </p:txBody>
      </p:sp>
      <p:sp>
        <p:nvSpPr>
          <p:cNvPr id="61" name="Text Box 26"/>
          <p:cNvSpPr txBox="1">
            <a:spLocks noChangeArrowheads="1"/>
          </p:cNvSpPr>
          <p:nvPr/>
        </p:nvSpPr>
        <p:spPr bwMode="auto">
          <a:xfrm>
            <a:off x="5352542" y="4730750"/>
            <a:ext cx="908050" cy="263791"/>
          </a:xfrm>
          <a:prstGeom prst="rect">
            <a:avLst/>
          </a:prstGeom>
          <a:solidFill>
            <a:schemeClr val="bg1">
              <a:lumMod val="95000"/>
            </a:schemeClr>
          </a:solidFill>
          <a:ln w="6350">
            <a:solidFill>
              <a:srgbClr val="FF0000"/>
            </a:solidFill>
            <a:prstDash val="sysDash"/>
            <a:miter lim="800000"/>
            <a:headEnd/>
            <a:tailEnd/>
          </a:ln>
          <a:effectLst/>
        </p:spPr>
        <p:txBody>
          <a:bodyPr wrap="square" lIns="90000" tIns="46800" rIns="90000" bIns="46800">
            <a:spAutoFit/>
          </a:bodyPr>
          <a:lstStyle/>
          <a:p>
            <a:pPr algn="ctr"/>
            <a:r>
              <a:rPr lang="en-US" sz="1100" b="0">
                <a:solidFill>
                  <a:srgbClr val="FF0000"/>
                </a:solidFill>
                <a:latin typeface="Arial" pitchFamily="34" charset="0"/>
              </a:rPr>
              <a:t>sd-shell</a:t>
            </a:r>
            <a:endParaRPr lang="de-DE" sz="1100" b="0">
              <a:solidFill>
                <a:srgbClr val="FF0000"/>
              </a:solidFill>
              <a:latin typeface="Arial" pitchFamily="34" charset="0"/>
            </a:endParaRPr>
          </a:p>
        </p:txBody>
      </p:sp>
      <p:sp>
        <p:nvSpPr>
          <p:cNvPr id="62" name="Text Box 27"/>
          <p:cNvSpPr txBox="1">
            <a:spLocks noChangeArrowheads="1"/>
          </p:cNvSpPr>
          <p:nvPr/>
        </p:nvSpPr>
        <p:spPr bwMode="auto">
          <a:xfrm>
            <a:off x="5507037" y="4065588"/>
            <a:ext cx="495946" cy="402291"/>
          </a:xfrm>
          <a:prstGeom prst="rect">
            <a:avLst/>
          </a:prstGeom>
          <a:noFill/>
          <a:ln w="12700">
            <a:noFill/>
            <a:miter lim="800000"/>
            <a:headEnd/>
            <a:tailEnd/>
          </a:ln>
          <a:effectLst/>
        </p:spPr>
        <p:txBody>
          <a:bodyPr wrap="none" lIns="90000" tIns="46800" rIns="90000" bIns="46800">
            <a:spAutoFit/>
          </a:bodyPr>
          <a:lstStyle/>
          <a:p>
            <a:pPr algn="ctr"/>
            <a:r>
              <a:rPr lang="en-US" b="0">
                <a:solidFill>
                  <a:srgbClr val="FF0000"/>
                </a:solidFill>
                <a:latin typeface="Comic Sans MS" pitchFamily="66" charset="0"/>
              </a:rPr>
              <a:t>28</a:t>
            </a:r>
            <a:endParaRPr lang="de-DE" b="0">
              <a:solidFill>
                <a:srgbClr val="FF0000"/>
              </a:solidFill>
              <a:latin typeface="Comic Sans MS" pitchFamily="66" charset="0"/>
            </a:endParaRPr>
          </a:p>
        </p:txBody>
      </p:sp>
      <p:sp>
        <p:nvSpPr>
          <p:cNvPr id="63" name="Line 28"/>
          <p:cNvSpPr>
            <a:spLocks noChangeShapeType="1"/>
          </p:cNvSpPr>
          <p:nvPr/>
        </p:nvSpPr>
        <p:spPr bwMode="auto">
          <a:xfrm>
            <a:off x="5257800" y="2997200"/>
            <a:ext cx="1087437" cy="0"/>
          </a:xfrm>
          <a:prstGeom prst="line">
            <a:avLst/>
          </a:prstGeom>
          <a:noFill/>
          <a:ln w="12700">
            <a:solidFill>
              <a:schemeClr val="tx1"/>
            </a:solidFill>
            <a:round/>
            <a:headEnd/>
            <a:tailEnd/>
          </a:ln>
          <a:effectLst/>
        </p:spPr>
        <p:txBody>
          <a:bodyPr lIns="90000" tIns="46800" rIns="90000" bIns="46800">
            <a:spAutoFit/>
          </a:bodyPr>
          <a:lstStyle/>
          <a:p>
            <a:endParaRPr lang="en-US" b="0"/>
          </a:p>
        </p:txBody>
      </p:sp>
      <p:sp>
        <p:nvSpPr>
          <p:cNvPr id="64" name="Text Box 29"/>
          <p:cNvSpPr txBox="1">
            <a:spLocks noChangeArrowheads="1"/>
          </p:cNvSpPr>
          <p:nvPr/>
        </p:nvSpPr>
        <p:spPr bwMode="auto">
          <a:xfrm>
            <a:off x="5507037" y="2398713"/>
            <a:ext cx="495946" cy="402291"/>
          </a:xfrm>
          <a:prstGeom prst="rect">
            <a:avLst/>
          </a:prstGeom>
          <a:noFill/>
          <a:ln w="12700">
            <a:noFill/>
            <a:miter lim="800000"/>
            <a:headEnd/>
            <a:tailEnd/>
          </a:ln>
          <a:effectLst/>
        </p:spPr>
        <p:txBody>
          <a:bodyPr wrap="none" lIns="90000" tIns="46800" rIns="90000" bIns="46800">
            <a:spAutoFit/>
          </a:bodyPr>
          <a:lstStyle/>
          <a:p>
            <a:pPr algn="ctr"/>
            <a:r>
              <a:rPr lang="en-US" b="0">
                <a:solidFill>
                  <a:srgbClr val="FF0000"/>
                </a:solidFill>
                <a:latin typeface="Comic Sans MS" pitchFamily="66" charset="0"/>
              </a:rPr>
              <a:t>50</a:t>
            </a:r>
            <a:endParaRPr lang="de-DE" b="0">
              <a:solidFill>
                <a:srgbClr val="FF0000"/>
              </a:solidFill>
              <a:latin typeface="Comic Sans MS" pitchFamily="66" charset="0"/>
            </a:endParaRPr>
          </a:p>
        </p:txBody>
      </p:sp>
      <p:sp>
        <p:nvSpPr>
          <p:cNvPr id="65" name="Text Box 30"/>
          <p:cNvSpPr txBox="1">
            <a:spLocks noChangeArrowheads="1"/>
          </p:cNvSpPr>
          <p:nvPr/>
        </p:nvSpPr>
        <p:spPr bwMode="auto">
          <a:xfrm>
            <a:off x="4738687" y="2828925"/>
            <a:ext cx="571288" cy="371513"/>
          </a:xfrm>
          <a:prstGeom prst="rect">
            <a:avLst/>
          </a:prstGeom>
          <a:noFill/>
          <a:ln w="12700">
            <a:noFill/>
            <a:miter lim="800000"/>
            <a:headEnd/>
            <a:tailEnd/>
          </a:ln>
          <a:effectLst/>
        </p:spPr>
        <p:txBody>
          <a:bodyPr wrap="none" lIns="90000" tIns="46800" rIns="90000" bIns="46800">
            <a:spAutoFit/>
          </a:bodyPr>
          <a:lstStyle/>
          <a:p>
            <a:pPr algn="ctr"/>
            <a:r>
              <a:rPr lang="en-US" sz="1800" b="0">
                <a:latin typeface="Comic Sans MS" pitchFamily="66" charset="0"/>
              </a:rPr>
              <a:t>g</a:t>
            </a:r>
            <a:r>
              <a:rPr lang="en-US" sz="1800" b="0" baseline="-25000">
                <a:latin typeface="Comic Sans MS" pitchFamily="66" charset="0"/>
              </a:rPr>
              <a:t>9/2</a:t>
            </a:r>
            <a:endParaRPr lang="de-DE" sz="1800" b="0" baseline="-25000">
              <a:latin typeface="Comic Sans MS" pitchFamily="66" charset="0"/>
            </a:endParaRPr>
          </a:p>
        </p:txBody>
      </p:sp>
      <p:sp>
        <p:nvSpPr>
          <p:cNvPr id="66" name="Text Box 31"/>
          <p:cNvSpPr txBox="1">
            <a:spLocks noChangeArrowheads="1"/>
          </p:cNvSpPr>
          <p:nvPr/>
        </p:nvSpPr>
        <p:spPr bwMode="auto">
          <a:xfrm>
            <a:off x="5507037" y="3084513"/>
            <a:ext cx="495946" cy="402291"/>
          </a:xfrm>
          <a:prstGeom prst="rect">
            <a:avLst/>
          </a:prstGeom>
          <a:noFill/>
          <a:ln w="12700">
            <a:noFill/>
            <a:miter lim="800000"/>
            <a:headEnd/>
            <a:tailEnd/>
          </a:ln>
          <a:effectLst/>
        </p:spPr>
        <p:txBody>
          <a:bodyPr wrap="none" lIns="90000" tIns="46800" rIns="90000" bIns="46800">
            <a:spAutoFit/>
          </a:bodyPr>
          <a:lstStyle/>
          <a:p>
            <a:pPr algn="ctr"/>
            <a:r>
              <a:rPr lang="en-US" b="0">
                <a:solidFill>
                  <a:srgbClr val="FF0000"/>
                </a:solidFill>
                <a:latin typeface="Comic Sans MS" pitchFamily="66" charset="0"/>
              </a:rPr>
              <a:t>40</a:t>
            </a:r>
            <a:endParaRPr lang="de-DE" b="0">
              <a:solidFill>
                <a:srgbClr val="FF0000"/>
              </a:solidFill>
              <a:latin typeface="Comic Sans MS" pitchFamily="66" charset="0"/>
            </a:endParaRPr>
          </a:p>
        </p:txBody>
      </p:sp>
      <p:sp>
        <p:nvSpPr>
          <p:cNvPr id="67" name="Text Box 32"/>
          <p:cNvSpPr txBox="1">
            <a:spLocks noChangeArrowheads="1"/>
          </p:cNvSpPr>
          <p:nvPr/>
        </p:nvSpPr>
        <p:spPr bwMode="auto">
          <a:xfrm>
            <a:off x="5664200" y="4829175"/>
            <a:ext cx="407987" cy="581025"/>
          </a:xfrm>
          <a:prstGeom prst="rect">
            <a:avLst/>
          </a:prstGeom>
          <a:noFill/>
          <a:ln w="9525">
            <a:noFill/>
            <a:miter lim="800000"/>
            <a:headEnd/>
            <a:tailEnd/>
          </a:ln>
          <a:effectLst/>
        </p:spPr>
        <p:txBody>
          <a:bodyPr wrap="none">
            <a:spAutoFit/>
          </a:bodyPr>
          <a:lstStyle/>
          <a:p>
            <a:r>
              <a:rPr lang="en-US" sz="3200" b="0">
                <a:solidFill>
                  <a:srgbClr val="FF0000"/>
                </a:solidFill>
                <a:latin typeface="Symbol" pitchFamily="18" charset="2"/>
              </a:rPr>
              <a:t>p</a:t>
            </a:r>
            <a:endParaRPr lang="nl-NL" sz="3200" b="0">
              <a:solidFill>
                <a:srgbClr val="FF0000"/>
              </a:solidFill>
              <a:latin typeface="Symbol" pitchFamily="18" charset="2"/>
            </a:endParaRPr>
          </a:p>
        </p:txBody>
      </p:sp>
      <p:sp>
        <p:nvSpPr>
          <p:cNvPr id="68" name="Line 33"/>
          <p:cNvSpPr>
            <a:spLocks noChangeShapeType="1"/>
          </p:cNvSpPr>
          <p:nvPr/>
        </p:nvSpPr>
        <p:spPr bwMode="auto">
          <a:xfrm>
            <a:off x="6988175" y="4548188"/>
            <a:ext cx="1089025" cy="0"/>
          </a:xfrm>
          <a:prstGeom prst="line">
            <a:avLst/>
          </a:prstGeom>
          <a:noFill/>
          <a:ln w="12700">
            <a:solidFill>
              <a:schemeClr val="tx1"/>
            </a:solidFill>
            <a:round/>
            <a:headEnd/>
            <a:tailEnd/>
          </a:ln>
          <a:effectLst/>
        </p:spPr>
        <p:txBody>
          <a:bodyPr lIns="90000" tIns="46800" rIns="90000" bIns="46800">
            <a:spAutoFit/>
          </a:bodyPr>
          <a:lstStyle/>
          <a:p>
            <a:endParaRPr lang="en-US" b="0">
              <a:solidFill>
                <a:schemeClr val="tx2"/>
              </a:solidFill>
            </a:endParaRPr>
          </a:p>
        </p:txBody>
      </p:sp>
      <p:sp>
        <p:nvSpPr>
          <p:cNvPr id="69" name="Line 34"/>
          <p:cNvSpPr>
            <a:spLocks noChangeShapeType="1"/>
          </p:cNvSpPr>
          <p:nvPr/>
        </p:nvSpPr>
        <p:spPr bwMode="auto">
          <a:xfrm>
            <a:off x="6988175" y="4033838"/>
            <a:ext cx="1082675" cy="0"/>
          </a:xfrm>
          <a:prstGeom prst="line">
            <a:avLst/>
          </a:prstGeom>
          <a:noFill/>
          <a:ln w="12700">
            <a:solidFill>
              <a:schemeClr val="tx1"/>
            </a:solidFill>
            <a:round/>
            <a:headEnd/>
            <a:tailEnd/>
          </a:ln>
          <a:effectLst/>
        </p:spPr>
        <p:txBody>
          <a:bodyPr lIns="90000" tIns="46800" rIns="90000" bIns="46800">
            <a:spAutoFit/>
          </a:bodyPr>
          <a:lstStyle/>
          <a:p>
            <a:endParaRPr lang="en-US" b="0">
              <a:solidFill>
                <a:schemeClr val="tx2"/>
              </a:solidFill>
            </a:endParaRPr>
          </a:p>
        </p:txBody>
      </p:sp>
      <p:sp>
        <p:nvSpPr>
          <p:cNvPr id="70" name="Line 35"/>
          <p:cNvSpPr>
            <a:spLocks noChangeShapeType="1"/>
          </p:cNvSpPr>
          <p:nvPr/>
        </p:nvSpPr>
        <p:spPr bwMode="auto">
          <a:xfrm>
            <a:off x="6988175" y="3838575"/>
            <a:ext cx="1082675" cy="0"/>
          </a:xfrm>
          <a:prstGeom prst="line">
            <a:avLst/>
          </a:prstGeom>
          <a:noFill/>
          <a:ln w="12700">
            <a:solidFill>
              <a:schemeClr val="tx1"/>
            </a:solidFill>
            <a:round/>
            <a:headEnd/>
            <a:tailEnd/>
          </a:ln>
          <a:effectLst/>
        </p:spPr>
        <p:txBody>
          <a:bodyPr lIns="90000" tIns="46800" rIns="90000" bIns="46800">
            <a:spAutoFit/>
          </a:bodyPr>
          <a:lstStyle/>
          <a:p>
            <a:endParaRPr lang="en-US" b="0">
              <a:solidFill>
                <a:schemeClr val="tx2"/>
              </a:solidFill>
            </a:endParaRPr>
          </a:p>
        </p:txBody>
      </p:sp>
      <p:sp>
        <p:nvSpPr>
          <p:cNvPr id="71" name="Line 36"/>
          <p:cNvSpPr>
            <a:spLocks noChangeShapeType="1"/>
          </p:cNvSpPr>
          <p:nvPr/>
        </p:nvSpPr>
        <p:spPr bwMode="auto">
          <a:xfrm>
            <a:off x="6991350" y="3621088"/>
            <a:ext cx="1085850" cy="0"/>
          </a:xfrm>
          <a:prstGeom prst="line">
            <a:avLst/>
          </a:prstGeom>
          <a:noFill/>
          <a:ln w="12700">
            <a:solidFill>
              <a:schemeClr val="tx1"/>
            </a:solidFill>
            <a:round/>
            <a:headEnd/>
            <a:tailEnd/>
          </a:ln>
          <a:effectLst/>
        </p:spPr>
        <p:txBody>
          <a:bodyPr lIns="90000" tIns="46800" rIns="90000" bIns="46800">
            <a:spAutoFit/>
          </a:bodyPr>
          <a:lstStyle/>
          <a:p>
            <a:endParaRPr lang="en-US" b="0">
              <a:solidFill>
                <a:schemeClr val="tx2"/>
              </a:solidFill>
            </a:endParaRPr>
          </a:p>
        </p:txBody>
      </p:sp>
      <p:sp>
        <p:nvSpPr>
          <p:cNvPr id="72" name="Text Box 37"/>
          <p:cNvSpPr txBox="1">
            <a:spLocks noChangeArrowheads="1"/>
          </p:cNvSpPr>
          <p:nvPr/>
        </p:nvSpPr>
        <p:spPr bwMode="auto">
          <a:xfrm>
            <a:off x="6956425" y="4368800"/>
            <a:ext cx="1258976" cy="309958"/>
          </a:xfrm>
          <a:prstGeom prst="rect">
            <a:avLst/>
          </a:prstGeom>
          <a:noFill/>
          <a:ln w="12700">
            <a:noFill/>
            <a:miter lim="800000"/>
            <a:headEnd/>
            <a:tailEnd/>
          </a:ln>
          <a:effectLst/>
        </p:spPr>
        <p:txBody>
          <a:bodyPr wrap="none" lIns="90000" tIns="46800" rIns="90000" bIns="46800">
            <a:spAutoFit/>
          </a:bodyPr>
          <a:lstStyle/>
          <a:p>
            <a:pPr algn="ctr"/>
            <a:r>
              <a:rPr lang="de-DE" sz="1400" b="0">
                <a:solidFill>
                  <a:schemeClr val="tx2"/>
                </a:solidFill>
                <a:latin typeface="Wingdings" pitchFamily="2" charset="2"/>
              </a:rPr>
              <a:t>llllllll</a:t>
            </a:r>
          </a:p>
        </p:txBody>
      </p:sp>
      <p:sp>
        <p:nvSpPr>
          <p:cNvPr id="73" name="Text Box 38"/>
          <p:cNvSpPr txBox="1">
            <a:spLocks noChangeArrowheads="1"/>
          </p:cNvSpPr>
          <p:nvPr/>
        </p:nvSpPr>
        <p:spPr bwMode="auto">
          <a:xfrm>
            <a:off x="6477000" y="3370263"/>
            <a:ext cx="547242" cy="371513"/>
          </a:xfrm>
          <a:prstGeom prst="rect">
            <a:avLst/>
          </a:prstGeom>
          <a:noFill/>
          <a:ln w="12700">
            <a:noFill/>
            <a:miter lim="800000"/>
            <a:headEnd/>
            <a:tailEnd/>
          </a:ln>
          <a:effectLst/>
        </p:spPr>
        <p:txBody>
          <a:bodyPr wrap="none" lIns="90000" tIns="46800" rIns="90000" bIns="46800">
            <a:spAutoFit/>
          </a:bodyPr>
          <a:lstStyle/>
          <a:p>
            <a:pPr algn="ctr"/>
            <a:r>
              <a:rPr lang="en-US" sz="1800" b="0">
                <a:latin typeface="Comic Sans MS" pitchFamily="66" charset="0"/>
              </a:rPr>
              <a:t>p</a:t>
            </a:r>
            <a:r>
              <a:rPr lang="en-US" sz="1800" b="0" baseline="-25000">
                <a:latin typeface="Comic Sans MS" pitchFamily="66" charset="0"/>
              </a:rPr>
              <a:t>1/2</a:t>
            </a:r>
            <a:endParaRPr lang="de-DE" sz="1800" b="0" baseline="-25000">
              <a:latin typeface="Comic Sans MS" pitchFamily="66" charset="0"/>
            </a:endParaRPr>
          </a:p>
        </p:txBody>
      </p:sp>
      <p:sp>
        <p:nvSpPr>
          <p:cNvPr id="74" name="Text Box 39"/>
          <p:cNvSpPr txBox="1">
            <a:spLocks noChangeArrowheads="1"/>
          </p:cNvSpPr>
          <p:nvPr/>
        </p:nvSpPr>
        <p:spPr bwMode="auto">
          <a:xfrm>
            <a:off x="6483350" y="3624263"/>
            <a:ext cx="566479" cy="371513"/>
          </a:xfrm>
          <a:prstGeom prst="rect">
            <a:avLst/>
          </a:prstGeom>
          <a:noFill/>
          <a:ln w="12700">
            <a:noFill/>
            <a:miter lim="800000"/>
            <a:headEnd/>
            <a:tailEnd/>
          </a:ln>
          <a:effectLst/>
        </p:spPr>
        <p:txBody>
          <a:bodyPr wrap="none" lIns="90000" tIns="46800" rIns="90000" bIns="46800">
            <a:spAutoFit/>
          </a:bodyPr>
          <a:lstStyle/>
          <a:p>
            <a:pPr algn="ctr"/>
            <a:r>
              <a:rPr lang="en-US" sz="1800" b="0">
                <a:latin typeface="Comic Sans MS" pitchFamily="66" charset="0"/>
              </a:rPr>
              <a:t>f</a:t>
            </a:r>
            <a:r>
              <a:rPr lang="en-US" sz="1800" b="0" baseline="-25000">
                <a:latin typeface="Comic Sans MS" pitchFamily="66" charset="0"/>
              </a:rPr>
              <a:t>5/2</a:t>
            </a:r>
            <a:endParaRPr lang="de-DE" sz="1800" b="0" baseline="-25000">
              <a:latin typeface="Comic Sans MS" pitchFamily="66" charset="0"/>
            </a:endParaRPr>
          </a:p>
        </p:txBody>
      </p:sp>
      <p:sp>
        <p:nvSpPr>
          <p:cNvPr id="75" name="Text Box 40"/>
          <p:cNvSpPr txBox="1">
            <a:spLocks noChangeArrowheads="1"/>
          </p:cNvSpPr>
          <p:nvPr/>
        </p:nvSpPr>
        <p:spPr bwMode="auto">
          <a:xfrm>
            <a:off x="6472237" y="3844925"/>
            <a:ext cx="572891" cy="371513"/>
          </a:xfrm>
          <a:prstGeom prst="rect">
            <a:avLst/>
          </a:prstGeom>
          <a:noFill/>
          <a:ln w="12700">
            <a:noFill/>
            <a:miter lim="800000"/>
            <a:headEnd/>
            <a:tailEnd/>
          </a:ln>
          <a:effectLst/>
        </p:spPr>
        <p:txBody>
          <a:bodyPr wrap="none" lIns="90000" tIns="46800" rIns="90000" bIns="46800">
            <a:spAutoFit/>
          </a:bodyPr>
          <a:lstStyle/>
          <a:p>
            <a:pPr algn="ctr"/>
            <a:r>
              <a:rPr lang="en-US" sz="1800" b="0">
                <a:latin typeface="Comic Sans MS" pitchFamily="66" charset="0"/>
              </a:rPr>
              <a:t>p</a:t>
            </a:r>
            <a:r>
              <a:rPr lang="en-US" sz="1800" b="0" baseline="-25000">
                <a:latin typeface="Comic Sans MS" pitchFamily="66" charset="0"/>
              </a:rPr>
              <a:t>3/2</a:t>
            </a:r>
            <a:endParaRPr lang="de-DE" sz="1800" b="0" baseline="-25000">
              <a:latin typeface="Comic Sans MS" pitchFamily="66" charset="0"/>
            </a:endParaRPr>
          </a:p>
        </p:txBody>
      </p:sp>
      <p:sp>
        <p:nvSpPr>
          <p:cNvPr id="76" name="Text Box 41"/>
          <p:cNvSpPr txBox="1">
            <a:spLocks noChangeArrowheads="1"/>
          </p:cNvSpPr>
          <p:nvPr/>
        </p:nvSpPr>
        <p:spPr bwMode="auto">
          <a:xfrm>
            <a:off x="7270724" y="4075113"/>
            <a:ext cx="495947" cy="402291"/>
          </a:xfrm>
          <a:prstGeom prst="rect">
            <a:avLst/>
          </a:prstGeom>
          <a:noFill/>
          <a:ln w="12700">
            <a:noFill/>
            <a:miter lim="800000"/>
            <a:headEnd/>
            <a:tailEnd/>
          </a:ln>
          <a:effectLst/>
        </p:spPr>
        <p:txBody>
          <a:bodyPr wrap="none" lIns="90000" tIns="46800" rIns="90000" bIns="46800">
            <a:spAutoFit/>
          </a:bodyPr>
          <a:lstStyle/>
          <a:p>
            <a:pPr algn="ctr"/>
            <a:r>
              <a:rPr lang="en-US" b="0">
                <a:solidFill>
                  <a:schemeClr val="tx2"/>
                </a:solidFill>
                <a:latin typeface="Comic Sans MS" pitchFamily="66" charset="0"/>
              </a:rPr>
              <a:t>28</a:t>
            </a:r>
            <a:endParaRPr lang="de-DE" b="0">
              <a:solidFill>
                <a:schemeClr val="tx2"/>
              </a:solidFill>
              <a:latin typeface="Comic Sans MS" pitchFamily="66" charset="0"/>
            </a:endParaRPr>
          </a:p>
        </p:txBody>
      </p:sp>
      <p:sp>
        <p:nvSpPr>
          <p:cNvPr id="77" name="Line 42"/>
          <p:cNvSpPr>
            <a:spLocks noChangeShapeType="1"/>
          </p:cNvSpPr>
          <p:nvPr/>
        </p:nvSpPr>
        <p:spPr bwMode="auto">
          <a:xfrm>
            <a:off x="6988175" y="3008313"/>
            <a:ext cx="1089025" cy="0"/>
          </a:xfrm>
          <a:prstGeom prst="line">
            <a:avLst/>
          </a:prstGeom>
          <a:noFill/>
          <a:ln w="12700">
            <a:solidFill>
              <a:schemeClr val="tx1"/>
            </a:solidFill>
            <a:round/>
            <a:headEnd/>
            <a:tailEnd/>
          </a:ln>
          <a:effectLst/>
        </p:spPr>
        <p:txBody>
          <a:bodyPr lIns="90000" tIns="46800" rIns="90000" bIns="46800">
            <a:spAutoFit/>
          </a:bodyPr>
          <a:lstStyle/>
          <a:p>
            <a:endParaRPr lang="en-US" b="0">
              <a:solidFill>
                <a:schemeClr val="tx2"/>
              </a:solidFill>
            </a:endParaRPr>
          </a:p>
        </p:txBody>
      </p:sp>
      <p:sp>
        <p:nvSpPr>
          <p:cNvPr id="78" name="Text Box 43"/>
          <p:cNvSpPr txBox="1">
            <a:spLocks noChangeArrowheads="1"/>
          </p:cNvSpPr>
          <p:nvPr/>
        </p:nvSpPr>
        <p:spPr bwMode="auto">
          <a:xfrm>
            <a:off x="7270724" y="2408238"/>
            <a:ext cx="495947" cy="402291"/>
          </a:xfrm>
          <a:prstGeom prst="rect">
            <a:avLst/>
          </a:prstGeom>
          <a:noFill/>
          <a:ln w="12700">
            <a:noFill/>
            <a:miter lim="800000"/>
            <a:headEnd/>
            <a:tailEnd/>
          </a:ln>
          <a:effectLst/>
        </p:spPr>
        <p:txBody>
          <a:bodyPr wrap="none" lIns="90000" tIns="46800" rIns="90000" bIns="46800">
            <a:spAutoFit/>
          </a:bodyPr>
          <a:lstStyle/>
          <a:p>
            <a:pPr algn="ctr"/>
            <a:r>
              <a:rPr lang="en-US" b="0">
                <a:solidFill>
                  <a:schemeClr val="tx2"/>
                </a:solidFill>
                <a:latin typeface="Comic Sans MS" pitchFamily="66" charset="0"/>
              </a:rPr>
              <a:t>50</a:t>
            </a:r>
            <a:endParaRPr lang="de-DE" b="0">
              <a:solidFill>
                <a:schemeClr val="tx2"/>
              </a:solidFill>
              <a:latin typeface="Comic Sans MS" pitchFamily="66" charset="0"/>
            </a:endParaRPr>
          </a:p>
        </p:txBody>
      </p:sp>
      <p:sp>
        <p:nvSpPr>
          <p:cNvPr id="79" name="Text Box 44"/>
          <p:cNvSpPr txBox="1">
            <a:spLocks noChangeArrowheads="1"/>
          </p:cNvSpPr>
          <p:nvPr/>
        </p:nvSpPr>
        <p:spPr bwMode="auto">
          <a:xfrm>
            <a:off x="6470650" y="2838450"/>
            <a:ext cx="571288" cy="371513"/>
          </a:xfrm>
          <a:prstGeom prst="rect">
            <a:avLst/>
          </a:prstGeom>
          <a:noFill/>
          <a:ln w="12700">
            <a:noFill/>
            <a:miter lim="800000"/>
            <a:headEnd/>
            <a:tailEnd/>
          </a:ln>
          <a:effectLst/>
        </p:spPr>
        <p:txBody>
          <a:bodyPr wrap="none" lIns="90000" tIns="46800" rIns="90000" bIns="46800">
            <a:spAutoFit/>
          </a:bodyPr>
          <a:lstStyle/>
          <a:p>
            <a:pPr algn="ctr"/>
            <a:r>
              <a:rPr lang="en-US" sz="1800" b="0">
                <a:latin typeface="Comic Sans MS" pitchFamily="66" charset="0"/>
              </a:rPr>
              <a:t>g</a:t>
            </a:r>
            <a:r>
              <a:rPr lang="en-US" sz="1800" b="0" baseline="-25000">
                <a:latin typeface="Comic Sans MS" pitchFamily="66" charset="0"/>
              </a:rPr>
              <a:t>9/2</a:t>
            </a:r>
            <a:endParaRPr lang="de-DE" sz="1800" b="0" baseline="-25000">
              <a:latin typeface="Comic Sans MS" pitchFamily="66" charset="0"/>
            </a:endParaRPr>
          </a:p>
        </p:txBody>
      </p:sp>
      <p:sp>
        <p:nvSpPr>
          <p:cNvPr id="80" name="Text Box 45"/>
          <p:cNvSpPr txBox="1">
            <a:spLocks noChangeArrowheads="1"/>
          </p:cNvSpPr>
          <p:nvPr/>
        </p:nvSpPr>
        <p:spPr bwMode="auto">
          <a:xfrm>
            <a:off x="7270724" y="3095625"/>
            <a:ext cx="495947" cy="402291"/>
          </a:xfrm>
          <a:prstGeom prst="rect">
            <a:avLst/>
          </a:prstGeom>
          <a:noFill/>
          <a:ln w="12700">
            <a:noFill/>
            <a:miter lim="800000"/>
            <a:headEnd/>
            <a:tailEnd/>
          </a:ln>
          <a:effectLst/>
        </p:spPr>
        <p:txBody>
          <a:bodyPr wrap="none" lIns="90000" tIns="46800" rIns="90000" bIns="46800">
            <a:spAutoFit/>
          </a:bodyPr>
          <a:lstStyle/>
          <a:p>
            <a:pPr algn="ctr"/>
            <a:r>
              <a:rPr lang="en-US" b="0">
                <a:solidFill>
                  <a:schemeClr val="tx2"/>
                </a:solidFill>
                <a:latin typeface="Comic Sans MS" pitchFamily="66" charset="0"/>
              </a:rPr>
              <a:t>40</a:t>
            </a:r>
            <a:endParaRPr lang="de-DE" b="0">
              <a:solidFill>
                <a:schemeClr val="tx2"/>
              </a:solidFill>
              <a:latin typeface="Comic Sans MS" pitchFamily="66" charset="0"/>
            </a:endParaRPr>
          </a:p>
        </p:txBody>
      </p:sp>
      <p:sp>
        <p:nvSpPr>
          <p:cNvPr id="81" name="Text Box 47"/>
          <p:cNvSpPr txBox="1">
            <a:spLocks noChangeArrowheads="1"/>
          </p:cNvSpPr>
          <p:nvPr/>
        </p:nvSpPr>
        <p:spPr bwMode="auto">
          <a:xfrm>
            <a:off x="6453187" y="4387850"/>
            <a:ext cx="566479" cy="371513"/>
          </a:xfrm>
          <a:prstGeom prst="rect">
            <a:avLst/>
          </a:prstGeom>
          <a:noFill/>
          <a:ln w="12700">
            <a:noFill/>
            <a:miter lim="800000"/>
            <a:headEnd/>
            <a:tailEnd/>
          </a:ln>
          <a:effectLst/>
        </p:spPr>
        <p:txBody>
          <a:bodyPr wrap="none" lIns="90000" tIns="46800" rIns="90000" bIns="46800">
            <a:spAutoFit/>
          </a:bodyPr>
          <a:lstStyle/>
          <a:p>
            <a:pPr algn="ctr"/>
            <a:r>
              <a:rPr lang="en-US" sz="1800" b="0">
                <a:latin typeface="Comic Sans MS" pitchFamily="66" charset="0"/>
              </a:rPr>
              <a:t>f</a:t>
            </a:r>
            <a:r>
              <a:rPr lang="en-US" sz="1800" b="0" baseline="-25000">
                <a:latin typeface="Comic Sans MS" pitchFamily="66" charset="0"/>
              </a:rPr>
              <a:t>7/2</a:t>
            </a:r>
            <a:endParaRPr lang="de-DE" sz="1800" b="0" baseline="-25000">
              <a:latin typeface="Comic Sans MS" pitchFamily="66" charset="0"/>
            </a:endParaRPr>
          </a:p>
        </p:txBody>
      </p:sp>
      <p:sp>
        <p:nvSpPr>
          <p:cNvPr id="82" name="Text Box 50"/>
          <p:cNvSpPr txBox="1">
            <a:spLocks noChangeArrowheads="1"/>
          </p:cNvSpPr>
          <p:nvPr/>
        </p:nvSpPr>
        <p:spPr bwMode="auto">
          <a:xfrm>
            <a:off x="7391400" y="4799013"/>
            <a:ext cx="395287" cy="579437"/>
          </a:xfrm>
          <a:prstGeom prst="rect">
            <a:avLst/>
          </a:prstGeom>
          <a:noFill/>
          <a:ln w="9525">
            <a:noFill/>
            <a:miter lim="800000"/>
            <a:headEnd/>
            <a:tailEnd/>
          </a:ln>
          <a:effectLst/>
        </p:spPr>
        <p:txBody>
          <a:bodyPr wrap="none">
            <a:spAutoFit/>
          </a:bodyPr>
          <a:lstStyle/>
          <a:p>
            <a:r>
              <a:rPr lang="en-US" sz="3200" b="0">
                <a:solidFill>
                  <a:schemeClr val="tx2"/>
                </a:solidFill>
                <a:latin typeface="Symbol" pitchFamily="18" charset="2"/>
              </a:rPr>
              <a:t>n</a:t>
            </a:r>
            <a:endParaRPr lang="nl-NL" sz="3200" b="0">
              <a:solidFill>
                <a:schemeClr val="tx2"/>
              </a:solidFill>
              <a:latin typeface="Symbol" pitchFamily="18" charset="2"/>
            </a:endParaRPr>
          </a:p>
        </p:txBody>
      </p:sp>
      <p:sp>
        <p:nvSpPr>
          <p:cNvPr id="83" name="Text Box 26"/>
          <p:cNvSpPr txBox="1">
            <a:spLocks noChangeArrowheads="1"/>
          </p:cNvSpPr>
          <p:nvPr/>
        </p:nvSpPr>
        <p:spPr bwMode="auto">
          <a:xfrm>
            <a:off x="7099300" y="4717784"/>
            <a:ext cx="908050" cy="263791"/>
          </a:xfrm>
          <a:prstGeom prst="rect">
            <a:avLst/>
          </a:prstGeom>
          <a:solidFill>
            <a:schemeClr val="bg1">
              <a:lumMod val="95000"/>
            </a:schemeClr>
          </a:solidFill>
          <a:ln w="6350">
            <a:solidFill>
              <a:schemeClr val="tx2"/>
            </a:solidFill>
            <a:prstDash val="sysDash"/>
            <a:miter lim="800000"/>
            <a:headEnd/>
            <a:tailEnd/>
          </a:ln>
          <a:effectLst/>
        </p:spPr>
        <p:txBody>
          <a:bodyPr wrap="square" lIns="90000" tIns="46800" rIns="90000" bIns="46800">
            <a:spAutoFit/>
          </a:bodyPr>
          <a:lstStyle/>
          <a:p>
            <a:pPr algn="ctr"/>
            <a:r>
              <a:rPr lang="en-US" sz="1100" b="0">
                <a:solidFill>
                  <a:schemeClr val="tx2"/>
                </a:solidFill>
                <a:latin typeface="Arial" pitchFamily="34" charset="0"/>
              </a:rPr>
              <a:t>sd-shell</a:t>
            </a:r>
            <a:endParaRPr lang="de-DE" sz="1100" b="0">
              <a:solidFill>
                <a:schemeClr val="tx2"/>
              </a:solidFill>
              <a:latin typeface="Arial" pitchFamily="34" charset="0"/>
            </a:endParaRPr>
          </a:p>
        </p:txBody>
      </p:sp>
      <p:sp>
        <p:nvSpPr>
          <p:cNvPr id="84" name="Text Box 37"/>
          <p:cNvSpPr txBox="1">
            <a:spLocks noChangeArrowheads="1"/>
          </p:cNvSpPr>
          <p:nvPr/>
        </p:nvSpPr>
        <p:spPr bwMode="auto">
          <a:xfrm>
            <a:off x="7108825" y="3840783"/>
            <a:ext cx="720367" cy="309958"/>
          </a:xfrm>
          <a:prstGeom prst="rect">
            <a:avLst/>
          </a:prstGeom>
          <a:noFill/>
          <a:ln w="12700">
            <a:noFill/>
            <a:miter lim="800000"/>
            <a:headEnd/>
            <a:tailEnd/>
          </a:ln>
          <a:effectLst/>
        </p:spPr>
        <p:txBody>
          <a:bodyPr wrap="none" lIns="90000" tIns="46800" rIns="90000" bIns="46800">
            <a:spAutoFit/>
          </a:bodyPr>
          <a:lstStyle/>
          <a:p>
            <a:pPr algn="ctr"/>
            <a:r>
              <a:rPr lang="de-DE" sz="1400" b="0" smtClean="0">
                <a:solidFill>
                  <a:schemeClr val="tx2"/>
                </a:solidFill>
                <a:latin typeface="Wingdings" pitchFamily="2" charset="2"/>
              </a:rPr>
              <a:t>llll</a:t>
            </a:r>
            <a:endParaRPr lang="de-DE" sz="1400" b="0">
              <a:solidFill>
                <a:schemeClr val="tx2"/>
              </a:solidFill>
              <a:latin typeface="Wingdings" pitchFamily="2" charset="2"/>
            </a:endParaRPr>
          </a:p>
        </p:txBody>
      </p:sp>
      <p:sp>
        <p:nvSpPr>
          <p:cNvPr id="85" name="Text Box 37"/>
          <p:cNvSpPr txBox="1">
            <a:spLocks noChangeArrowheads="1"/>
          </p:cNvSpPr>
          <p:nvPr/>
        </p:nvSpPr>
        <p:spPr bwMode="auto">
          <a:xfrm>
            <a:off x="6980174" y="3641725"/>
            <a:ext cx="989671" cy="309958"/>
          </a:xfrm>
          <a:prstGeom prst="rect">
            <a:avLst/>
          </a:prstGeom>
          <a:noFill/>
          <a:ln w="12700">
            <a:noFill/>
            <a:miter lim="800000"/>
            <a:headEnd/>
            <a:tailEnd/>
          </a:ln>
          <a:effectLst/>
        </p:spPr>
        <p:txBody>
          <a:bodyPr wrap="none" lIns="90000" tIns="46800" rIns="90000" bIns="46800">
            <a:spAutoFit/>
          </a:bodyPr>
          <a:lstStyle/>
          <a:p>
            <a:pPr algn="ctr"/>
            <a:r>
              <a:rPr lang="de-DE" sz="1400" b="0" smtClean="0">
                <a:solidFill>
                  <a:schemeClr val="tx2"/>
                </a:solidFill>
                <a:latin typeface="Wingdings" pitchFamily="2" charset="2"/>
              </a:rPr>
              <a:t>llllll</a:t>
            </a:r>
            <a:endParaRPr lang="de-DE" sz="1400" b="0">
              <a:solidFill>
                <a:schemeClr val="tx2"/>
              </a:solidFill>
              <a:latin typeface="Wingdings" pitchFamily="2" charset="2"/>
            </a:endParaRPr>
          </a:p>
        </p:txBody>
      </p:sp>
      <p:sp>
        <p:nvSpPr>
          <p:cNvPr id="86" name="Text Box 37"/>
          <p:cNvSpPr txBox="1">
            <a:spLocks noChangeArrowheads="1"/>
          </p:cNvSpPr>
          <p:nvPr/>
        </p:nvSpPr>
        <p:spPr bwMode="auto">
          <a:xfrm>
            <a:off x="7242302" y="3437509"/>
            <a:ext cx="451062" cy="309958"/>
          </a:xfrm>
          <a:prstGeom prst="rect">
            <a:avLst/>
          </a:prstGeom>
          <a:noFill/>
          <a:ln w="12700">
            <a:noFill/>
            <a:miter lim="800000"/>
            <a:headEnd/>
            <a:tailEnd/>
          </a:ln>
          <a:effectLst/>
        </p:spPr>
        <p:txBody>
          <a:bodyPr wrap="none" lIns="90000" tIns="46800" rIns="90000" bIns="46800">
            <a:spAutoFit/>
          </a:bodyPr>
          <a:lstStyle/>
          <a:p>
            <a:pPr algn="ctr"/>
            <a:r>
              <a:rPr lang="de-DE" sz="1400" b="0" smtClean="0">
                <a:solidFill>
                  <a:schemeClr val="tx2"/>
                </a:solidFill>
                <a:latin typeface="Wingdings" pitchFamily="2" charset="2"/>
              </a:rPr>
              <a:t>ll</a:t>
            </a:r>
            <a:endParaRPr lang="de-DE" sz="1400" b="0">
              <a:solidFill>
                <a:schemeClr val="tx2"/>
              </a:solidFill>
              <a:latin typeface="Wingdings" pitchFamily="2" charset="2"/>
            </a:endParaRPr>
          </a:p>
        </p:txBody>
      </p:sp>
      <p:sp>
        <p:nvSpPr>
          <p:cNvPr id="87" name="Text Box 21"/>
          <p:cNvSpPr txBox="1">
            <a:spLocks noChangeArrowheads="1"/>
          </p:cNvSpPr>
          <p:nvPr/>
        </p:nvSpPr>
        <p:spPr bwMode="auto">
          <a:xfrm>
            <a:off x="5334000" y="3661228"/>
            <a:ext cx="903110" cy="256097"/>
          </a:xfrm>
          <a:prstGeom prst="rect">
            <a:avLst/>
          </a:prstGeom>
          <a:noFill/>
          <a:ln w="12700">
            <a:noFill/>
            <a:miter lim="800000"/>
            <a:headEnd/>
            <a:tailEnd/>
          </a:ln>
          <a:effectLst/>
        </p:spPr>
        <p:txBody>
          <a:bodyPr wrap="none" lIns="90000" tIns="46800" rIns="90000" bIns="46800">
            <a:spAutoFit/>
          </a:bodyPr>
          <a:lstStyle/>
          <a:p>
            <a:pPr algn="ctr"/>
            <a:r>
              <a:rPr lang="de-DE" sz="1050" b="0" smtClean="0">
                <a:solidFill>
                  <a:srgbClr val="FF0000"/>
                </a:solidFill>
                <a:latin typeface="Arial" pitchFamily="34" charset="0"/>
                <a:cs typeface="Arial" pitchFamily="34" charset="0"/>
                <a:sym typeface="Wingdings"/>
              </a:rPr>
              <a:t></a:t>
            </a:r>
            <a:endParaRPr lang="de-DE" sz="1050" b="0">
              <a:solidFill>
                <a:srgbClr val="FF0000"/>
              </a:solidFill>
              <a:latin typeface="Wingdings" pitchFamily="2" charset="2"/>
            </a:endParaRPr>
          </a:p>
        </p:txBody>
      </p:sp>
      <p:sp>
        <p:nvSpPr>
          <p:cNvPr id="88" name="Text Box 21"/>
          <p:cNvSpPr txBox="1">
            <a:spLocks noChangeArrowheads="1"/>
          </p:cNvSpPr>
          <p:nvPr/>
        </p:nvSpPr>
        <p:spPr bwMode="auto">
          <a:xfrm>
            <a:off x="5562600" y="3432628"/>
            <a:ext cx="422208" cy="256097"/>
          </a:xfrm>
          <a:prstGeom prst="rect">
            <a:avLst/>
          </a:prstGeom>
          <a:noFill/>
          <a:ln w="12700">
            <a:noFill/>
            <a:miter lim="800000"/>
            <a:headEnd/>
            <a:tailEnd/>
          </a:ln>
          <a:effectLst/>
        </p:spPr>
        <p:txBody>
          <a:bodyPr wrap="none" lIns="90000" tIns="46800" rIns="90000" bIns="46800">
            <a:spAutoFit/>
          </a:bodyPr>
          <a:lstStyle/>
          <a:p>
            <a:pPr algn="ctr"/>
            <a:r>
              <a:rPr lang="de-DE" sz="1050" b="0" smtClean="0">
                <a:solidFill>
                  <a:srgbClr val="FF0000"/>
                </a:solidFill>
                <a:latin typeface="Arial" pitchFamily="34" charset="0"/>
                <a:cs typeface="Arial" pitchFamily="34" charset="0"/>
                <a:sym typeface="Wingdings"/>
              </a:rPr>
              <a:t></a:t>
            </a:r>
            <a:endParaRPr lang="de-DE" sz="1050" b="0">
              <a:solidFill>
                <a:srgbClr val="FF0000"/>
              </a:solidFill>
              <a:latin typeface="Wingdings" pitchFamily="2" charset="2"/>
            </a:endParaRPr>
          </a:p>
        </p:txBody>
      </p:sp>
      <p:sp>
        <p:nvSpPr>
          <p:cNvPr id="89" name="Text Box 21"/>
          <p:cNvSpPr txBox="1">
            <a:spLocks noChangeArrowheads="1"/>
          </p:cNvSpPr>
          <p:nvPr/>
        </p:nvSpPr>
        <p:spPr bwMode="auto">
          <a:xfrm>
            <a:off x="5105400" y="2823028"/>
            <a:ext cx="1371600" cy="256097"/>
          </a:xfrm>
          <a:prstGeom prst="rect">
            <a:avLst/>
          </a:prstGeom>
          <a:noFill/>
          <a:ln w="12700">
            <a:noFill/>
            <a:miter lim="800000"/>
            <a:headEnd/>
            <a:tailEnd/>
          </a:ln>
          <a:effectLst/>
        </p:spPr>
        <p:txBody>
          <a:bodyPr wrap="square" lIns="90000" tIns="46800" rIns="90000" bIns="46800">
            <a:spAutoFit/>
          </a:bodyPr>
          <a:lstStyle/>
          <a:p>
            <a:pPr algn="ctr"/>
            <a:r>
              <a:rPr lang="de-DE" sz="1050" b="0" smtClean="0">
                <a:solidFill>
                  <a:srgbClr val="FF0000"/>
                </a:solidFill>
                <a:latin typeface="Arial" pitchFamily="34" charset="0"/>
                <a:cs typeface="Arial" pitchFamily="34" charset="0"/>
                <a:sym typeface="Wingdings"/>
              </a:rPr>
              <a:t></a:t>
            </a:r>
            <a:endParaRPr lang="de-DE" sz="1050" b="0" smtClean="0">
              <a:solidFill>
                <a:srgbClr val="FF0000"/>
              </a:solidFill>
              <a:latin typeface="Wingdings" pitchFamily="2" charset="2"/>
            </a:endParaRPr>
          </a:p>
        </p:txBody>
      </p:sp>
      <p:sp>
        <p:nvSpPr>
          <p:cNvPr id="90" name="Text Box 21"/>
          <p:cNvSpPr txBox="1">
            <a:spLocks noChangeArrowheads="1"/>
          </p:cNvSpPr>
          <p:nvPr/>
        </p:nvSpPr>
        <p:spPr bwMode="auto">
          <a:xfrm>
            <a:off x="5444583" y="3818865"/>
            <a:ext cx="811738" cy="309958"/>
          </a:xfrm>
          <a:prstGeom prst="rect">
            <a:avLst/>
          </a:prstGeom>
          <a:noFill/>
          <a:ln w="12700">
            <a:noFill/>
            <a:miter lim="800000"/>
            <a:headEnd/>
            <a:tailEnd/>
          </a:ln>
          <a:effectLst/>
        </p:spPr>
        <p:txBody>
          <a:bodyPr wrap="none" lIns="90000" tIns="46800" rIns="90000" bIns="46800">
            <a:spAutoFit/>
          </a:bodyPr>
          <a:lstStyle/>
          <a:p>
            <a:pPr algn="ctr"/>
            <a:r>
              <a:rPr lang="de-DE" sz="1400" b="0" smtClean="0">
                <a:solidFill>
                  <a:srgbClr val="FF0000"/>
                </a:solidFill>
                <a:latin typeface="Wingdings" pitchFamily="2" charset="2"/>
              </a:rPr>
              <a:t>l</a:t>
            </a:r>
            <a:r>
              <a:rPr lang="de-DE" sz="1050" b="0" smtClean="0">
                <a:solidFill>
                  <a:srgbClr val="FF0000"/>
                </a:solidFill>
                <a:latin typeface="Arial" pitchFamily="34" charset="0"/>
                <a:cs typeface="Arial" pitchFamily="34" charset="0"/>
                <a:sym typeface="Wingdings"/>
              </a:rPr>
              <a:t></a:t>
            </a:r>
            <a:r>
              <a:rPr lang="de-DE" sz="1050" b="0" smtClean="0">
                <a:solidFill>
                  <a:srgbClr val="FF0000"/>
                </a:solidFill>
                <a:latin typeface="Wingdings" pitchFamily="2" charset="2"/>
              </a:rPr>
              <a:t> </a:t>
            </a:r>
            <a:endParaRPr lang="de-DE" sz="1050" b="0">
              <a:solidFill>
                <a:srgbClr val="FF0000"/>
              </a:solidFill>
              <a:latin typeface="Wingdings" pitchFamily="2" charset="2"/>
            </a:endParaRPr>
          </a:p>
        </p:txBody>
      </p:sp>
      <p:sp>
        <p:nvSpPr>
          <p:cNvPr id="91" name="Text Box 37"/>
          <p:cNvSpPr txBox="1">
            <a:spLocks noChangeArrowheads="1"/>
          </p:cNvSpPr>
          <p:nvPr/>
        </p:nvSpPr>
        <p:spPr bwMode="auto">
          <a:xfrm>
            <a:off x="6839649" y="2826588"/>
            <a:ext cx="1384010" cy="256097"/>
          </a:xfrm>
          <a:prstGeom prst="rect">
            <a:avLst/>
          </a:prstGeom>
          <a:noFill/>
          <a:ln w="12700">
            <a:noFill/>
            <a:miter lim="800000"/>
            <a:headEnd/>
            <a:tailEnd/>
          </a:ln>
          <a:effectLst/>
        </p:spPr>
        <p:txBody>
          <a:bodyPr wrap="none" lIns="90000" tIns="46800" rIns="90000" bIns="46800">
            <a:spAutoFit/>
          </a:bodyPr>
          <a:lstStyle/>
          <a:p>
            <a:pPr algn="ctr"/>
            <a:r>
              <a:rPr lang="de-DE" sz="1050" b="0" smtClean="0">
                <a:solidFill>
                  <a:schemeClr val="tx2"/>
                </a:solidFill>
                <a:latin typeface="Arial" pitchFamily="34" charset="0"/>
                <a:cs typeface="Arial" pitchFamily="34" charset="0"/>
                <a:sym typeface="Wingdings"/>
              </a:rPr>
              <a:t></a:t>
            </a:r>
            <a:endParaRPr lang="de-DE" sz="1050" b="0">
              <a:solidFill>
                <a:schemeClr val="tx2"/>
              </a:solidFill>
              <a:latin typeface="Arial" pitchFamily="34" charset="0"/>
              <a:cs typeface="Arial" pitchFamily="34" charset="0"/>
            </a:endParaRPr>
          </a:p>
        </p:txBody>
      </p:sp>
      <p:pic>
        <p:nvPicPr>
          <p:cNvPr id="93" name="Picture 2"/>
          <p:cNvPicPr>
            <a:picLocks noChangeAspect="1" noChangeArrowheads="1"/>
          </p:cNvPicPr>
          <p:nvPr/>
        </p:nvPicPr>
        <p:blipFill>
          <a:blip r:embed="rId2">
            <a:clrChange>
              <a:clrFrom>
                <a:srgbClr val="FEFEFE"/>
              </a:clrFrom>
              <a:clrTo>
                <a:srgbClr val="FEFEFE">
                  <a:alpha val="0"/>
                </a:srgbClr>
              </a:clrTo>
            </a:clrChange>
          </a:blip>
          <a:srcRect/>
          <a:stretch>
            <a:fillRect/>
          </a:stretch>
        </p:blipFill>
        <p:spPr bwMode="auto">
          <a:xfrm>
            <a:off x="762000" y="2365828"/>
            <a:ext cx="3810000" cy="2772776"/>
          </a:xfrm>
          <a:prstGeom prst="rect">
            <a:avLst/>
          </a:prstGeom>
          <a:noFill/>
          <a:ln w="9525">
            <a:noFill/>
            <a:miter lim="800000"/>
            <a:headEnd/>
            <a:tailEnd/>
          </a:ln>
          <a:effectLst/>
        </p:spPr>
      </p:pic>
      <p:sp>
        <p:nvSpPr>
          <p:cNvPr id="94" name="TextBox 93"/>
          <p:cNvSpPr txBox="1"/>
          <p:nvPr/>
        </p:nvSpPr>
        <p:spPr>
          <a:xfrm>
            <a:off x="3886200" y="1756228"/>
            <a:ext cx="1428596" cy="400110"/>
          </a:xfrm>
          <a:prstGeom prst="rect">
            <a:avLst/>
          </a:prstGeom>
          <a:noFill/>
        </p:spPr>
        <p:txBody>
          <a:bodyPr wrap="none" rtlCol="0">
            <a:spAutoFit/>
          </a:bodyPr>
          <a:lstStyle/>
          <a:p>
            <a:r>
              <a:rPr lang="en-US" baseline="30000" smtClean="0"/>
              <a:t>67,69,71,73</a:t>
            </a:r>
            <a:r>
              <a:rPr lang="en-US" smtClean="0"/>
              <a:t>Cu</a:t>
            </a:r>
            <a:endParaRPr lang="en-US"/>
          </a:p>
        </p:txBody>
      </p:sp>
      <p:sp>
        <p:nvSpPr>
          <p:cNvPr id="44" name="Rectangle 43"/>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r"/>
            <a:r>
              <a:rPr lang="en-US" smtClean="0">
                <a:solidFill>
                  <a:schemeClr val="tx2"/>
                </a:solidFill>
                <a:ea typeface="Cambria" pitchFamily="18" charset="0"/>
                <a:cs typeface="Times New Roman" pitchFamily="18" charset="0"/>
              </a:rPr>
              <a:t>MINIBALL experiments at CERN</a:t>
            </a:r>
            <a:endParaRPr lang="en-US" smtClean="0">
              <a:solidFill>
                <a:schemeClr val="tx2"/>
              </a:solidFill>
              <a:ea typeface="Cambria" pitchFamily="18" charset="0"/>
              <a:cs typeface="Times New Roman" pitchFamily="18" charset="0"/>
            </a:endParaRPr>
          </a:p>
        </p:txBody>
      </p:sp>
      <p:sp>
        <p:nvSpPr>
          <p:cNvPr id="45" name="Rectangle 44"/>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46" name="Picture 187" descr="miniball"/>
          <p:cNvPicPr>
            <a:picLocks noChangeAspect="1" noChangeArrowheads="1"/>
          </p:cNvPicPr>
          <p:nvPr/>
        </p:nvPicPr>
        <p:blipFill>
          <a:blip r:embed="rId3"/>
          <a:srcRect/>
          <a:stretch>
            <a:fillRect/>
          </a:stretch>
        </p:blipFill>
        <p:spPr bwMode="auto">
          <a:xfrm>
            <a:off x="0" y="0"/>
            <a:ext cx="725488" cy="838200"/>
          </a:xfrm>
          <a:prstGeom prst="rect">
            <a:avLst/>
          </a:prstGeom>
          <a:noFill/>
          <a:ln w="9525">
            <a:noFill/>
            <a:miter lim="800000"/>
            <a:headEnd/>
            <a:tailEnd/>
          </a:ln>
        </p:spPr>
      </p:pic>
      <p:pic>
        <p:nvPicPr>
          <p:cNvPr id="47" name="Picture 191" descr="REX-ISOLDE"/>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48" name="TextBox 60"/>
          <p:cNvSpPr txBox="1">
            <a:spLocks noChangeArrowheads="1"/>
          </p:cNvSpPr>
          <p:nvPr/>
        </p:nvSpPr>
        <p:spPr bwMode="auto">
          <a:xfrm>
            <a:off x="0" y="914400"/>
            <a:ext cx="6573851" cy="307777"/>
          </a:xfrm>
          <a:prstGeom prst="rect">
            <a:avLst/>
          </a:prstGeom>
          <a:noFill/>
          <a:ln w="9525">
            <a:noFill/>
            <a:miter lim="800000"/>
            <a:headEnd/>
            <a:tailEnd/>
          </a:ln>
        </p:spPr>
        <p:txBody>
          <a:bodyPr wrap="none">
            <a:spAutoFit/>
          </a:bodyPr>
          <a:lstStyle/>
          <a:p>
            <a:r>
              <a:rPr lang="en-US" sz="1400" smtClean="0">
                <a:latin typeface="Calibri" pitchFamily="34" charset="0"/>
              </a:rPr>
              <a:t>region </a:t>
            </a:r>
            <a:r>
              <a:rPr lang="en-US" sz="1400">
                <a:latin typeface="Calibri" pitchFamily="34" charset="0"/>
              </a:rPr>
              <a:t>around </a:t>
            </a:r>
            <a:r>
              <a:rPr lang="en-US" sz="1400" baseline="30000">
                <a:latin typeface="Calibri" pitchFamily="34" charset="0"/>
              </a:rPr>
              <a:t>68-78</a:t>
            </a:r>
            <a:r>
              <a:rPr lang="en-US" sz="1400">
                <a:latin typeface="Calibri" pitchFamily="34" charset="0"/>
              </a:rPr>
              <a:t>Ni (</a:t>
            </a:r>
            <a:r>
              <a:rPr lang="en-US" sz="1400" i="1">
                <a:latin typeface="Calibri" pitchFamily="34" charset="0"/>
              </a:rPr>
              <a:t>Z</a:t>
            </a:r>
            <a:r>
              <a:rPr lang="en-US" sz="1400">
                <a:latin typeface="Calibri" pitchFamily="34" charset="0"/>
              </a:rPr>
              <a:t>=28</a:t>
            </a:r>
            <a:r>
              <a:rPr lang="en-US" sz="1400" i="1">
                <a:latin typeface="Calibri" pitchFamily="34" charset="0"/>
              </a:rPr>
              <a:t>, N</a:t>
            </a:r>
            <a:r>
              <a:rPr lang="en-US" sz="1400">
                <a:latin typeface="Calibri" pitchFamily="34" charset="0"/>
              </a:rPr>
              <a:t>=40-50) : </a:t>
            </a:r>
            <a:r>
              <a:rPr lang="en-US" sz="1400" baseline="30000">
                <a:latin typeface="Calibri" pitchFamily="34" charset="0"/>
              </a:rPr>
              <a:t>68</a:t>
            </a:r>
            <a:r>
              <a:rPr lang="en-US" sz="1400">
                <a:latin typeface="Calibri" pitchFamily="34" charset="0"/>
              </a:rPr>
              <a:t>Ni, </a:t>
            </a:r>
            <a:r>
              <a:rPr lang="en-US" sz="1400" baseline="30000">
                <a:latin typeface="Calibri" pitchFamily="34" charset="0"/>
              </a:rPr>
              <a:t>67,69,71,73</a:t>
            </a:r>
            <a:r>
              <a:rPr lang="en-US" sz="1400">
                <a:latin typeface="Calibri" pitchFamily="34" charset="0"/>
              </a:rPr>
              <a:t>Ci, </a:t>
            </a:r>
            <a:r>
              <a:rPr lang="en-US" sz="1400" baseline="30000">
                <a:latin typeface="Calibri" pitchFamily="34" charset="0"/>
              </a:rPr>
              <a:t>68,70(m)</a:t>
            </a:r>
            <a:r>
              <a:rPr lang="en-US" sz="1400">
                <a:latin typeface="Calibri" pitchFamily="34" charset="0"/>
              </a:rPr>
              <a:t>Cu, </a:t>
            </a:r>
            <a:r>
              <a:rPr lang="en-US" sz="1400" baseline="30000">
                <a:latin typeface="Calibri" pitchFamily="34" charset="0"/>
              </a:rPr>
              <a:t>74,76,78,80</a:t>
            </a:r>
            <a:r>
              <a:rPr lang="en-US" sz="1400">
                <a:latin typeface="Calibri" pitchFamily="34" charset="0"/>
              </a:rPr>
              <a:t>Zn, </a:t>
            </a:r>
            <a:r>
              <a:rPr lang="en-US" sz="1400" baseline="30000">
                <a:latin typeface="Calibri" pitchFamily="34" charset="0"/>
              </a:rPr>
              <a:t>61</a:t>
            </a:r>
            <a:r>
              <a:rPr lang="en-US" sz="1400">
                <a:latin typeface="Calibri" pitchFamily="34" charset="0"/>
              </a:rPr>
              <a:t>Mn, </a:t>
            </a:r>
            <a:r>
              <a:rPr lang="en-US" sz="1400" baseline="30000" smtClean="0">
                <a:latin typeface="Calibri" pitchFamily="34" charset="0"/>
              </a:rPr>
              <a:t>61</a:t>
            </a:r>
            <a:r>
              <a:rPr lang="en-US" sz="1400" smtClean="0">
                <a:latin typeface="Calibri" pitchFamily="34" charset="0"/>
              </a:rPr>
              <a:t>Fe</a:t>
            </a:r>
            <a:endParaRPr lang="en-US" sz="1400">
              <a:latin typeface="Calibri" pitchFamily="34" charset="0"/>
            </a:endParaRPr>
          </a:p>
        </p:txBody>
      </p:sp>
      <p:sp>
        <p:nvSpPr>
          <p:cNvPr id="49" name="TextBox 60"/>
          <p:cNvSpPr txBox="1">
            <a:spLocks noChangeArrowheads="1"/>
          </p:cNvSpPr>
          <p:nvPr/>
        </p:nvSpPr>
        <p:spPr bwMode="auto">
          <a:xfrm>
            <a:off x="5181600" y="5867400"/>
            <a:ext cx="3185872" cy="307777"/>
          </a:xfrm>
          <a:prstGeom prst="rect">
            <a:avLst/>
          </a:prstGeom>
          <a:noFill/>
          <a:ln w="9525">
            <a:noFill/>
            <a:miter lim="800000"/>
            <a:headEnd/>
            <a:tailEnd/>
          </a:ln>
        </p:spPr>
        <p:txBody>
          <a:bodyPr wrap="none">
            <a:spAutoFit/>
          </a:bodyPr>
          <a:lstStyle/>
          <a:p>
            <a:r>
              <a:rPr lang="en-US" sz="1400" smtClean="0">
                <a:latin typeface="Calibri" pitchFamily="34" charset="0"/>
              </a:rPr>
              <a:t>Stefanescu </a:t>
            </a:r>
            <a:r>
              <a:rPr lang="en-US" sz="1400" i="1" smtClean="0">
                <a:latin typeface="Calibri" pitchFamily="34" charset="0"/>
              </a:rPr>
              <a:t>et al. </a:t>
            </a:r>
            <a:r>
              <a:rPr lang="en-US" sz="1400" smtClean="0">
                <a:latin typeface="Calibri" pitchFamily="34" charset="0"/>
              </a:rPr>
              <a:t>PRL 100, 112502 (2008)</a:t>
            </a:r>
          </a:p>
        </p:txBody>
      </p:sp>
      <p:sp>
        <p:nvSpPr>
          <p:cNvPr id="50" name="TextBox 60"/>
          <p:cNvSpPr txBox="1">
            <a:spLocks noChangeArrowheads="1"/>
          </p:cNvSpPr>
          <p:nvPr/>
        </p:nvSpPr>
        <p:spPr bwMode="auto">
          <a:xfrm>
            <a:off x="838200" y="5486400"/>
            <a:ext cx="3951787" cy="738664"/>
          </a:xfrm>
          <a:prstGeom prst="rect">
            <a:avLst/>
          </a:prstGeom>
          <a:noFill/>
          <a:ln w="9525">
            <a:noFill/>
            <a:miter lim="800000"/>
            <a:headEnd/>
            <a:tailEnd/>
          </a:ln>
        </p:spPr>
        <p:txBody>
          <a:bodyPr wrap="none">
            <a:spAutoFit/>
          </a:bodyPr>
          <a:lstStyle/>
          <a:p>
            <a:r>
              <a:rPr lang="en-US" sz="1400" smtClean="0">
                <a:latin typeface="Calibri" pitchFamily="34" charset="0"/>
              </a:rPr>
              <a:t>Identification of </a:t>
            </a:r>
          </a:p>
          <a:p>
            <a:r>
              <a:rPr lang="en-US" sz="1400" smtClean="0">
                <a:latin typeface="Calibri" pitchFamily="34" charset="0"/>
              </a:rPr>
              <a:t>1/2</a:t>
            </a:r>
            <a:r>
              <a:rPr lang="en-US" sz="1400" baseline="30000" smtClean="0">
                <a:latin typeface="Calibri" pitchFamily="34" charset="0"/>
              </a:rPr>
              <a:t>-</a:t>
            </a:r>
            <a:r>
              <a:rPr lang="en-US" sz="1400" smtClean="0">
                <a:latin typeface="Calibri" pitchFamily="34" charset="0"/>
              </a:rPr>
              <a:t> "collective" state</a:t>
            </a:r>
          </a:p>
          <a:p>
            <a:r>
              <a:rPr lang="en-US" sz="1400" smtClean="0">
                <a:latin typeface="Calibri" pitchFamily="34" charset="0"/>
              </a:rPr>
              <a:t>7/2</a:t>
            </a:r>
            <a:r>
              <a:rPr lang="en-US" sz="1400" baseline="30000" smtClean="0">
                <a:latin typeface="Calibri" pitchFamily="34" charset="0"/>
              </a:rPr>
              <a:t>-</a:t>
            </a:r>
            <a:r>
              <a:rPr lang="en-US" sz="1400" smtClean="0">
                <a:latin typeface="Calibri" pitchFamily="34" charset="0"/>
              </a:rPr>
              <a:t> "collective" state (coupling of </a:t>
            </a:r>
            <a:r>
              <a:rPr lang="en-US" sz="1400" smtClean="0">
                <a:latin typeface="Symbol" pitchFamily="18" charset="2"/>
              </a:rPr>
              <a:t>p</a:t>
            </a:r>
            <a:r>
              <a:rPr lang="en-US" sz="1400" smtClean="0">
                <a:latin typeface="Calibri" pitchFamily="34" charset="0"/>
              </a:rPr>
              <a:t>p</a:t>
            </a:r>
            <a:r>
              <a:rPr lang="en-US" sz="1400" baseline="-25000" smtClean="0">
                <a:latin typeface="Calibri" pitchFamily="34" charset="0"/>
              </a:rPr>
              <a:t>3/2</a:t>
            </a:r>
            <a:r>
              <a:rPr lang="en-US" sz="1400" smtClean="0">
                <a:latin typeface="Calibri" pitchFamily="34" charset="0"/>
              </a:rPr>
              <a:t> to 2</a:t>
            </a:r>
            <a:r>
              <a:rPr lang="en-US" sz="1400" baseline="30000" smtClean="0">
                <a:latin typeface="Calibri" pitchFamily="34" charset="0"/>
              </a:rPr>
              <a:t>+</a:t>
            </a:r>
            <a:r>
              <a:rPr lang="en-US" sz="1400" smtClean="0">
                <a:latin typeface="Calibri" pitchFamily="34" charset="0"/>
              </a:rPr>
              <a:t> in Ni)</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Line 16"/>
          <p:cNvSpPr>
            <a:spLocks noChangeShapeType="1"/>
          </p:cNvSpPr>
          <p:nvPr/>
        </p:nvSpPr>
        <p:spPr bwMode="auto">
          <a:xfrm>
            <a:off x="5657151" y="6138863"/>
            <a:ext cx="1087437" cy="0"/>
          </a:xfrm>
          <a:prstGeom prst="line">
            <a:avLst/>
          </a:prstGeom>
          <a:noFill/>
          <a:ln w="12700">
            <a:solidFill>
              <a:schemeClr val="tx1"/>
            </a:solidFill>
            <a:round/>
            <a:headEnd/>
            <a:tailEnd/>
          </a:ln>
          <a:effectLst/>
        </p:spPr>
        <p:txBody>
          <a:bodyPr lIns="90000" tIns="46800" rIns="90000" bIns="46800">
            <a:spAutoFit/>
          </a:bodyPr>
          <a:lstStyle/>
          <a:p>
            <a:endParaRPr lang="en-US" sz="1600" b="0"/>
          </a:p>
        </p:txBody>
      </p:sp>
      <p:sp>
        <p:nvSpPr>
          <p:cNvPr id="57" name="Line 17"/>
          <p:cNvSpPr>
            <a:spLocks noChangeShapeType="1"/>
          </p:cNvSpPr>
          <p:nvPr/>
        </p:nvSpPr>
        <p:spPr bwMode="auto">
          <a:xfrm>
            <a:off x="5657151" y="5624513"/>
            <a:ext cx="1082675" cy="0"/>
          </a:xfrm>
          <a:prstGeom prst="line">
            <a:avLst/>
          </a:prstGeom>
          <a:noFill/>
          <a:ln w="12700">
            <a:solidFill>
              <a:schemeClr val="tx1"/>
            </a:solidFill>
            <a:round/>
            <a:headEnd/>
            <a:tailEnd/>
          </a:ln>
          <a:effectLst/>
        </p:spPr>
        <p:txBody>
          <a:bodyPr lIns="90000" tIns="46800" rIns="90000" bIns="46800">
            <a:spAutoFit/>
          </a:bodyPr>
          <a:lstStyle/>
          <a:p>
            <a:endParaRPr lang="en-US" sz="1600" b="0"/>
          </a:p>
        </p:txBody>
      </p:sp>
      <p:sp>
        <p:nvSpPr>
          <p:cNvPr id="58" name="Line 18"/>
          <p:cNvSpPr>
            <a:spLocks noChangeShapeType="1"/>
          </p:cNvSpPr>
          <p:nvPr/>
        </p:nvSpPr>
        <p:spPr bwMode="auto">
          <a:xfrm>
            <a:off x="5657151" y="5429250"/>
            <a:ext cx="1082675" cy="0"/>
          </a:xfrm>
          <a:prstGeom prst="line">
            <a:avLst/>
          </a:prstGeom>
          <a:noFill/>
          <a:ln w="12700">
            <a:solidFill>
              <a:schemeClr val="tx1"/>
            </a:solidFill>
            <a:round/>
            <a:headEnd/>
            <a:tailEnd/>
          </a:ln>
          <a:effectLst/>
        </p:spPr>
        <p:txBody>
          <a:bodyPr lIns="90000" tIns="46800" rIns="90000" bIns="46800">
            <a:spAutoFit/>
          </a:bodyPr>
          <a:lstStyle/>
          <a:p>
            <a:endParaRPr lang="en-US" sz="1600" b="0"/>
          </a:p>
        </p:txBody>
      </p:sp>
      <p:sp>
        <p:nvSpPr>
          <p:cNvPr id="59" name="Line 19"/>
          <p:cNvSpPr>
            <a:spLocks noChangeShapeType="1"/>
          </p:cNvSpPr>
          <p:nvPr/>
        </p:nvSpPr>
        <p:spPr bwMode="auto">
          <a:xfrm>
            <a:off x="5663501" y="5210175"/>
            <a:ext cx="1081087" cy="0"/>
          </a:xfrm>
          <a:prstGeom prst="line">
            <a:avLst/>
          </a:prstGeom>
          <a:noFill/>
          <a:ln w="12700">
            <a:solidFill>
              <a:schemeClr val="tx1"/>
            </a:solidFill>
            <a:round/>
            <a:headEnd/>
            <a:tailEnd/>
          </a:ln>
          <a:effectLst/>
        </p:spPr>
        <p:txBody>
          <a:bodyPr lIns="90000" tIns="46800" rIns="90000" bIns="46800">
            <a:spAutoFit/>
          </a:bodyPr>
          <a:lstStyle/>
          <a:p>
            <a:endParaRPr lang="en-US" sz="1600" b="0"/>
          </a:p>
        </p:txBody>
      </p:sp>
      <p:sp>
        <p:nvSpPr>
          <p:cNvPr id="60" name="Text Box 20"/>
          <p:cNvSpPr txBox="1">
            <a:spLocks noChangeArrowheads="1"/>
          </p:cNvSpPr>
          <p:nvPr/>
        </p:nvSpPr>
        <p:spPr bwMode="auto">
          <a:xfrm>
            <a:off x="5161851" y="5988050"/>
            <a:ext cx="481520" cy="309958"/>
          </a:xfrm>
          <a:prstGeom prst="rect">
            <a:avLst/>
          </a:prstGeom>
          <a:noFill/>
          <a:ln w="12700">
            <a:noFill/>
            <a:miter lim="800000"/>
            <a:headEnd/>
            <a:tailEnd/>
          </a:ln>
          <a:effectLst/>
        </p:spPr>
        <p:txBody>
          <a:bodyPr wrap="none" lIns="90000" tIns="46800" rIns="90000" bIns="46800">
            <a:spAutoFit/>
          </a:bodyPr>
          <a:lstStyle/>
          <a:p>
            <a:pPr algn="ctr"/>
            <a:r>
              <a:rPr lang="en-US" sz="1400" b="0">
                <a:latin typeface="Comic Sans MS" pitchFamily="66" charset="0"/>
              </a:rPr>
              <a:t>f</a:t>
            </a:r>
            <a:r>
              <a:rPr lang="en-US" sz="1400" b="0" baseline="-25000">
                <a:latin typeface="Comic Sans MS" pitchFamily="66" charset="0"/>
              </a:rPr>
              <a:t>7/2</a:t>
            </a:r>
            <a:endParaRPr lang="de-DE" sz="1400" b="0" baseline="-25000">
              <a:latin typeface="Comic Sans MS" pitchFamily="66" charset="0"/>
            </a:endParaRPr>
          </a:p>
        </p:txBody>
      </p:sp>
      <p:sp>
        <p:nvSpPr>
          <p:cNvPr id="61" name="Text Box 21"/>
          <p:cNvSpPr txBox="1">
            <a:spLocks noChangeArrowheads="1"/>
          </p:cNvSpPr>
          <p:nvPr/>
        </p:nvSpPr>
        <p:spPr bwMode="auto">
          <a:xfrm>
            <a:off x="5574601" y="5932613"/>
            <a:ext cx="1028143" cy="263791"/>
          </a:xfrm>
          <a:prstGeom prst="rect">
            <a:avLst/>
          </a:prstGeom>
          <a:noFill/>
          <a:ln w="12700">
            <a:noFill/>
            <a:miter lim="800000"/>
            <a:headEnd/>
            <a:tailEnd/>
          </a:ln>
          <a:effectLst/>
        </p:spPr>
        <p:txBody>
          <a:bodyPr wrap="none" lIns="90000" tIns="46800" rIns="90000" bIns="46800">
            <a:spAutoFit/>
          </a:bodyPr>
          <a:lstStyle/>
          <a:p>
            <a:pPr algn="ctr"/>
            <a:r>
              <a:rPr lang="de-DE" sz="1100" b="0">
                <a:solidFill>
                  <a:srgbClr val="FF0000"/>
                </a:solidFill>
                <a:latin typeface="Wingdings" pitchFamily="2" charset="2"/>
              </a:rPr>
              <a:t>llllllll</a:t>
            </a:r>
          </a:p>
        </p:txBody>
      </p:sp>
      <p:sp>
        <p:nvSpPr>
          <p:cNvPr id="62" name="Text Box 22"/>
          <p:cNvSpPr txBox="1">
            <a:spLocks noChangeArrowheads="1"/>
          </p:cNvSpPr>
          <p:nvPr/>
        </p:nvSpPr>
        <p:spPr bwMode="auto">
          <a:xfrm>
            <a:off x="5145976" y="4962525"/>
            <a:ext cx="467092" cy="309958"/>
          </a:xfrm>
          <a:prstGeom prst="rect">
            <a:avLst/>
          </a:prstGeom>
          <a:noFill/>
          <a:ln w="12700">
            <a:noFill/>
            <a:miter lim="800000"/>
            <a:headEnd/>
            <a:tailEnd/>
          </a:ln>
          <a:effectLst/>
        </p:spPr>
        <p:txBody>
          <a:bodyPr wrap="none" lIns="90000" tIns="46800" rIns="90000" bIns="46800">
            <a:spAutoFit/>
          </a:bodyPr>
          <a:lstStyle/>
          <a:p>
            <a:pPr algn="ctr"/>
            <a:r>
              <a:rPr lang="en-US" sz="1400" b="0">
                <a:latin typeface="Comic Sans MS" pitchFamily="66" charset="0"/>
              </a:rPr>
              <a:t>p</a:t>
            </a:r>
            <a:r>
              <a:rPr lang="en-US" sz="1400" b="0" baseline="-25000">
                <a:latin typeface="Comic Sans MS" pitchFamily="66" charset="0"/>
              </a:rPr>
              <a:t>1/2</a:t>
            </a:r>
            <a:endParaRPr lang="de-DE" sz="1400" b="0" baseline="-25000">
              <a:latin typeface="Comic Sans MS" pitchFamily="66" charset="0"/>
            </a:endParaRPr>
          </a:p>
        </p:txBody>
      </p:sp>
      <p:sp>
        <p:nvSpPr>
          <p:cNvPr id="63" name="Text Box 23"/>
          <p:cNvSpPr txBox="1">
            <a:spLocks noChangeArrowheads="1"/>
          </p:cNvSpPr>
          <p:nvPr/>
        </p:nvSpPr>
        <p:spPr bwMode="auto">
          <a:xfrm>
            <a:off x="5152326" y="5214938"/>
            <a:ext cx="481520" cy="309958"/>
          </a:xfrm>
          <a:prstGeom prst="rect">
            <a:avLst/>
          </a:prstGeom>
          <a:noFill/>
          <a:ln w="12700">
            <a:noFill/>
            <a:miter lim="800000"/>
            <a:headEnd/>
            <a:tailEnd/>
          </a:ln>
          <a:effectLst/>
        </p:spPr>
        <p:txBody>
          <a:bodyPr wrap="none" lIns="90000" tIns="46800" rIns="90000" bIns="46800">
            <a:spAutoFit/>
          </a:bodyPr>
          <a:lstStyle/>
          <a:p>
            <a:pPr algn="ctr"/>
            <a:r>
              <a:rPr lang="en-US" sz="1400" b="0">
                <a:latin typeface="Comic Sans MS" pitchFamily="66" charset="0"/>
              </a:rPr>
              <a:t>f</a:t>
            </a:r>
            <a:r>
              <a:rPr lang="en-US" sz="1400" b="0" baseline="-25000">
                <a:latin typeface="Comic Sans MS" pitchFamily="66" charset="0"/>
              </a:rPr>
              <a:t>5/2</a:t>
            </a:r>
            <a:endParaRPr lang="de-DE" sz="1400" b="0" baseline="-25000">
              <a:latin typeface="Comic Sans MS" pitchFamily="66" charset="0"/>
            </a:endParaRPr>
          </a:p>
        </p:txBody>
      </p:sp>
      <p:sp>
        <p:nvSpPr>
          <p:cNvPr id="64" name="Text Box 24"/>
          <p:cNvSpPr txBox="1">
            <a:spLocks noChangeArrowheads="1"/>
          </p:cNvSpPr>
          <p:nvPr/>
        </p:nvSpPr>
        <p:spPr bwMode="auto">
          <a:xfrm>
            <a:off x="5142801" y="5435600"/>
            <a:ext cx="486328" cy="309958"/>
          </a:xfrm>
          <a:prstGeom prst="rect">
            <a:avLst/>
          </a:prstGeom>
          <a:noFill/>
          <a:ln w="12700">
            <a:noFill/>
            <a:miter lim="800000"/>
            <a:headEnd/>
            <a:tailEnd/>
          </a:ln>
          <a:effectLst/>
        </p:spPr>
        <p:txBody>
          <a:bodyPr wrap="none" lIns="90000" tIns="46800" rIns="90000" bIns="46800">
            <a:spAutoFit/>
          </a:bodyPr>
          <a:lstStyle/>
          <a:p>
            <a:pPr algn="ctr"/>
            <a:r>
              <a:rPr lang="en-US" sz="1400" b="0">
                <a:latin typeface="Comic Sans MS" pitchFamily="66" charset="0"/>
              </a:rPr>
              <a:t>p</a:t>
            </a:r>
            <a:r>
              <a:rPr lang="en-US" sz="1400" b="0" baseline="-25000">
                <a:latin typeface="Comic Sans MS" pitchFamily="66" charset="0"/>
              </a:rPr>
              <a:t>3/2</a:t>
            </a:r>
            <a:endParaRPr lang="de-DE" sz="1400" b="0" baseline="-25000">
              <a:latin typeface="Comic Sans MS" pitchFamily="66" charset="0"/>
            </a:endParaRPr>
          </a:p>
        </p:txBody>
      </p:sp>
      <p:sp>
        <p:nvSpPr>
          <p:cNvPr id="65" name="Text Box 26"/>
          <p:cNvSpPr txBox="1">
            <a:spLocks noChangeArrowheads="1"/>
          </p:cNvSpPr>
          <p:nvPr/>
        </p:nvSpPr>
        <p:spPr bwMode="auto">
          <a:xfrm>
            <a:off x="5751893" y="6330950"/>
            <a:ext cx="908050" cy="248402"/>
          </a:xfrm>
          <a:prstGeom prst="rect">
            <a:avLst/>
          </a:prstGeom>
          <a:solidFill>
            <a:schemeClr val="bg1">
              <a:lumMod val="95000"/>
            </a:schemeClr>
          </a:solidFill>
          <a:ln w="6350">
            <a:solidFill>
              <a:srgbClr val="FF0000"/>
            </a:solidFill>
            <a:prstDash val="sysDash"/>
            <a:miter lim="800000"/>
            <a:headEnd/>
            <a:tailEnd/>
          </a:ln>
          <a:effectLst/>
        </p:spPr>
        <p:txBody>
          <a:bodyPr wrap="square" lIns="90000" tIns="46800" rIns="90000" bIns="46800">
            <a:spAutoFit/>
          </a:bodyPr>
          <a:lstStyle/>
          <a:p>
            <a:pPr algn="ctr"/>
            <a:r>
              <a:rPr lang="en-US" sz="1000" b="0">
                <a:solidFill>
                  <a:srgbClr val="FF0000"/>
                </a:solidFill>
                <a:latin typeface="Arial" pitchFamily="34" charset="0"/>
              </a:rPr>
              <a:t>sd-shell</a:t>
            </a:r>
            <a:endParaRPr lang="de-DE" sz="1000" b="0">
              <a:solidFill>
                <a:srgbClr val="FF0000"/>
              </a:solidFill>
              <a:latin typeface="Arial" pitchFamily="34" charset="0"/>
            </a:endParaRPr>
          </a:p>
        </p:txBody>
      </p:sp>
      <p:sp>
        <p:nvSpPr>
          <p:cNvPr id="66" name="Text Box 27"/>
          <p:cNvSpPr txBox="1">
            <a:spLocks noChangeArrowheads="1"/>
          </p:cNvSpPr>
          <p:nvPr/>
        </p:nvSpPr>
        <p:spPr bwMode="auto">
          <a:xfrm>
            <a:off x="5906388" y="5665788"/>
            <a:ext cx="431826" cy="340735"/>
          </a:xfrm>
          <a:prstGeom prst="rect">
            <a:avLst/>
          </a:prstGeom>
          <a:noFill/>
          <a:ln w="12700">
            <a:noFill/>
            <a:miter lim="800000"/>
            <a:headEnd/>
            <a:tailEnd/>
          </a:ln>
          <a:effectLst/>
        </p:spPr>
        <p:txBody>
          <a:bodyPr wrap="none" lIns="90000" tIns="46800" rIns="90000" bIns="46800">
            <a:spAutoFit/>
          </a:bodyPr>
          <a:lstStyle/>
          <a:p>
            <a:pPr algn="ctr"/>
            <a:r>
              <a:rPr lang="en-US" sz="1600" b="0">
                <a:solidFill>
                  <a:srgbClr val="FF0000"/>
                </a:solidFill>
                <a:latin typeface="Comic Sans MS" pitchFamily="66" charset="0"/>
              </a:rPr>
              <a:t>28</a:t>
            </a:r>
            <a:endParaRPr lang="de-DE" sz="1600" b="0">
              <a:solidFill>
                <a:srgbClr val="FF0000"/>
              </a:solidFill>
              <a:latin typeface="Comic Sans MS" pitchFamily="66" charset="0"/>
            </a:endParaRPr>
          </a:p>
        </p:txBody>
      </p:sp>
      <p:sp>
        <p:nvSpPr>
          <p:cNvPr id="67" name="Line 28"/>
          <p:cNvSpPr>
            <a:spLocks noChangeShapeType="1"/>
          </p:cNvSpPr>
          <p:nvPr/>
        </p:nvSpPr>
        <p:spPr bwMode="auto">
          <a:xfrm>
            <a:off x="5657151" y="4597400"/>
            <a:ext cx="1087437" cy="0"/>
          </a:xfrm>
          <a:prstGeom prst="line">
            <a:avLst/>
          </a:prstGeom>
          <a:noFill/>
          <a:ln w="12700">
            <a:solidFill>
              <a:schemeClr val="tx1"/>
            </a:solidFill>
            <a:round/>
            <a:headEnd/>
            <a:tailEnd/>
          </a:ln>
          <a:effectLst/>
        </p:spPr>
        <p:txBody>
          <a:bodyPr lIns="90000" tIns="46800" rIns="90000" bIns="46800">
            <a:spAutoFit/>
          </a:bodyPr>
          <a:lstStyle/>
          <a:p>
            <a:endParaRPr lang="en-US" sz="1600" b="0"/>
          </a:p>
        </p:txBody>
      </p:sp>
      <p:sp>
        <p:nvSpPr>
          <p:cNvPr id="68" name="Text Box 29"/>
          <p:cNvSpPr txBox="1">
            <a:spLocks noChangeArrowheads="1"/>
          </p:cNvSpPr>
          <p:nvPr/>
        </p:nvSpPr>
        <p:spPr bwMode="auto">
          <a:xfrm>
            <a:off x="5906388" y="3998913"/>
            <a:ext cx="431826" cy="340735"/>
          </a:xfrm>
          <a:prstGeom prst="rect">
            <a:avLst/>
          </a:prstGeom>
          <a:noFill/>
          <a:ln w="12700">
            <a:noFill/>
            <a:miter lim="800000"/>
            <a:headEnd/>
            <a:tailEnd/>
          </a:ln>
          <a:effectLst/>
        </p:spPr>
        <p:txBody>
          <a:bodyPr wrap="none" lIns="90000" tIns="46800" rIns="90000" bIns="46800">
            <a:spAutoFit/>
          </a:bodyPr>
          <a:lstStyle/>
          <a:p>
            <a:pPr algn="ctr"/>
            <a:r>
              <a:rPr lang="en-US" sz="1600" b="0">
                <a:solidFill>
                  <a:srgbClr val="FF0000"/>
                </a:solidFill>
                <a:latin typeface="Comic Sans MS" pitchFamily="66" charset="0"/>
              </a:rPr>
              <a:t>50</a:t>
            </a:r>
            <a:endParaRPr lang="de-DE" sz="1600" b="0">
              <a:solidFill>
                <a:srgbClr val="FF0000"/>
              </a:solidFill>
              <a:latin typeface="Comic Sans MS" pitchFamily="66" charset="0"/>
            </a:endParaRPr>
          </a:p>
        </p:txBody>
      </p:sp>
      <p:sp>
        <p:nvSpPr>
          <p:cNvPr id="69" name="Text Box 30"/>
          <p:cNvSpPr txBox="1">
            <a:spLocks noChangeArrowheads="1"/>
          </p:cNvSpPr>
          <p:nvPr/>
        </p:nvSpPr>
        <p:spPr bwMode="auto">
          <a:xfrm>
            <a:off x="5138038" y="4429125"/>
            <a:ext cx="484725" cy="309958"/>
          </a:xfrm>
          <a:prstGeom prst="rect">
            <a:avLst/>
          </a:prstGeom>
          <a:noFill/>
          <a:ln w="12700">
            <a:noFill/>
            <a:miter lim="800000"/>
            <a:headEnd/>
            <a:tailEnd/>
          </a:ln>
          <a:effectLst/>
        </p:spPr>
        <p:txBody>
          <a:bodyPr wrap="none" lIns="90000" tIns="46800" rIns="90000" bIns="46800">
            <a:spAutoFit/>
          </a:bodyPr>
          <a:lstStyle/>
          <a:p>
            <a:pPr algn="ctr"/>
            <a:r>
              <a:rPr lang="en-US" sz="1400" b="0">
                <a:latin typeface="Comic Sans MS" pitchFamily="66" charset="0"/>
              </a:rPr>
              <a:t>g</a:t>
            </a:r>
            <a:r>
              <a:rPr lang="en-US" sz="1400" b="0" baseline="-25000">
                <a:latin typeface="Comic Sans MS" pitchFamily="66" charset="0"/>
              </a:rPr>
              <a:t>9/2</a:t>
            </a:r>
            <a:endParaRPr lang="de-DE" sz="1400" b="0" baseline="-25000">
              <a:latin typeface="Comic Sans MS" pitchFamily="66" charset="0"/>
            </a:endParaRPr>
          </a:p>
        </p:txBody>
      </p:sp>
      <p:sp>
        <p:nvSpPr>
          <p:cNvPr id="70" name="Text Box 31"/>
          <p:cNvSpPr txBox="1">
            <a:spLocks noChangeArrowheads="1"/>
          </p:cNvSpPr>
          <p:nvPr/>
        </p:nvSpPr>
        <p:spPr bwMode="auto">
          <a:xfrm>
            <a:off x="5906388" y="4684713"/>
            <a:ext cx="431826" cy="340735"/>
          </a:xfrm>
          <a:prstGeom prst="rect">
            <a:avLst/>
          </a:prstGeom>
          <a:noFill/>
          <a:ln w="12700">
            <a:noFill/>
            <a:miter lim="800000"/>
            <a:headEnd/>
            <a:tailEnd/>
          </a:ln>
          <a:effectLst/>
        </p:spPr>
        <p:txBody>
          <a:bodyPr wrap="none" lIns="90000" tIns="46800" rIns="90000" bIns="46800">
            <a:spAutoFit/>
          </a:bodyPr>
          <a:lstStyle/>
          <a:p>
            <a:pPr algn="ctr"/>
            <a:r>
              <a:rPr lang="en-US" sz="1600" b="0">
                <a:solidFill>
                  <a:srgbClr val="FF0000"/>
                </a:solidFill>
                <a:latin typeface="Comic Sans MS" pitchFamily="66" charset="0"/>
              </a:rPr>
              <a:t>40</a:t>
            </a:r>
            <a:endParaRPr lang="de-DE" sz="1600" b="0">
              <a:solidFill>
                <a:srgbClr val="FF0000"/>
              </a:solidFill>
              <a:latin typeface="Comic Sans MS" pitchFamily="66" charset="0"/>
            </a:endParaRPr>
          </a:p>
        </p:txBody>
      </p:sp>
      <p:sp>
        <p:nvSpPr>
          <p:cNvPr id="71" name="Text Box 32"/>
          <p:cNvSpPr txBox="1">
            <a:spLocks noChangeArrowheads="1"/>
          </p:cNvSpPr>
          <p:nvPr/>
        </p:nvSpPr>
        <p:spPr bwMode="auto">
          <a:xfrm>
            <a:off x="6063551" y="6429375"/>
            <a:ext cx="352982" cy="461665"/>
          </a:xfrm>
          <a:prstGeom prst="rect">
            <a:avLst/>
          </a:prstGeom>
          <a:noFill/>
          <a:ln w="9525">
            <a:noFill/>
            <a:miter lim="800000"/>
            <a:headEnd/>
            <a:tailEnd/>
          </a:ln>
          <a:effectLst/>
        </p:spPr>
        <p:txBody>
          <a:bodyPr wrap="none">
            <a:spAutoFit/>
          </a:bodyPr>
          <a:lstStyle/>
          <a:p>
            <a:r>
              <a:rPr lang="en-US" sz="2400" b="0">
                <a:solidFill>
                  <a:srgbClr val="FF0000"/>
                </a:solidFill>
                <a:latin typeface="Symbol" pitchFamily="18" charset="2"/>
              </a:rPr>
              <a:t>p</a:t>
            </a:r>
            <a:endParaRPr lang="nl-NL" sz="2400" b="0">
              <a:solidFill>
                <a:srgbClr val="FF0000"/>
              </a:solidFill>
              <a:latin typeface="Symbol" pitchFamily="18" charset="2"/>
            </a:endParaRPr>
          </a:p>
        </p:txBody>
      </p:sp>
      <p:sp>
        <p:nvSpPr>
          <p:cNvPr id="72" name="Line 33"/>
          <p:cNvSpPr>
            <a:spLocks noChangeShapeType="1"/>
          </p:cNvSpPr>
          <p:nvPr/>
        </p:nvSpPr>
        <p:spPr bwMode="auto">
          <a:xfrm>
            <a:off x="7387526" y="6148388"/>
            <a:ext cx="1089025" cy="0"/>
          </a:xfrm>
          <a:prstGeom prst="line">
            <a:avLst/>
          </a:prstGeom>
          <a:noFill/>
          <a:ln w="12700">
            <a:solidFill>
              <a:schemeClr val="tx1"/>
            </a:solidFill>
            <a:round/>
            <a:headEnd/>
            <a:tailEnd/>
          </a:ln>
          <a:effectLst/>
        </p:spPr>
        <p:txBody>
          <a:bodyPr lIns="90000" tIns="46800" rIns="90000" bIns="46800">
            <a:spAutoFit/>
          </a:bodyPr>
          <a:lstStyle/>
          <a:p>
            <a:endParaRPr lang="en-US" sz="1600" b="0">
              <a:solidFill>
                <a:schemeClr val="tx2"/>
              </a:solidFill>
            </a:endParaRPr>
          </a:p>
        </p:txBody>
      </p:sp>
      <p:sp>
        <p:nvSpPr>
          <p:cNvPr id="73" name="Line 34"/>
          <p:cNvSpPr>
            <a:spLocks noChangeShapeType="1"/>
          </p:cNvSpPr>
          <p:nvPr/>
        </p:nvSpPr>
        <p:spPr bwMode="auto">
          <a:xfrm>
            <a:off x="7387526" y="5634038"/>
            <a:ext cx="1082675" cy="0"/>
          </a:xfrm>
          <a:prstGeom prst="line">
            <a:avLst/>
          </a:prstGeom>
          <a:noFill/>
          <a:ln w="12700">
            <a:solidFill>
              <a:schemeClr val="tx1"/>
            </a:solidFill>
            <a:round/>
            <a:headEnd/>
            <a:tailEnd/>
          </a:ln>
          <a:effectLst/>
        </p:spPr>
        <p:txBody>
          <a:bodyPr lIns="90000" tIns="46800" rIns="90000" bIns="46800">
            <a:spAutoFit/>
          </a:bodyPr>
          <a:lstStyle/>
          <a:p>
            <a:endParaRPr lang="en-US" sz="1600" b="0">
              <a:solidFill>
                <a:schemeClr val="tx2"/>
              </a:solidFill>
            </a:endParaRPr>
          </a:p>
        </p:txBody>
      </p:sp>
      <p:sp>
        <p:nvSpPr>
          <p:cNvPr id="74" name="Line 35"/>
          <p:cNvSpPr>
            <a:spLocks noChangeShapeType="1"/>
          </p:cNvSpPr>
          <p:nvPr/>
        </p:nvSpPr>
        <p:spPr bwMode="auto">
          <a:xfrm>
            <a:off x="7387526" y="5438775"/>
            <a:ext cx="1082675" cy="0"/>
          </a:xfrm>
          <a:prstGeom prst="line">
            <a:avLst/>
          </a:prstGeom>
          <a:noFill/>
          <a:ln w="12700">
            <a:solidFill>
              <a:schemeClr val="tx1"/>
            </a:solidFill>
            <a:round/>
            <a:headEnd/>
            <a:tailEnd/>
          </a:ln>
          <a:effectLst/>
        </p:spPr>
        <p:txBody>
          <a:bodyPr lIns="90000" tIns="46800" rIns="90000" bIns="46800">
            <a:spAutoFit/>
          </a:bodyPr>
          <a:lstStyle/>
          <a:p>
            <a:endParaRPr lang="en-US" sz="1600" b="0">
              <a:solidFill>
                <a:schemeClr val="tx2"/>
              </a:solidFill>
            </a:endParaRPr>
          </a:p>
        </p:txBody>
      </p:sp>
      <p:sp>
        <p:nvSpPr>
          <p:cNvPr id="75" name="Line 36"/>
          <p:cNvSpPr>
            <a:spLocks noChangeShapeType="1"/>
          </p:cNvSpPr>
          <p:nvPr/>
        </p:nvSpPr>
        <p:spPr bwMode="auto">
          <a:xfrm>
            <a:off x="7390701" y="5221288"/>
            <a:ext cx="1085850" cy="0"/>
          </a:xfrm>
          <a:prstGeom prst="line">
            <a:avLst/>
          </a:prstGeom>
          <a:noFill/>
          <a:ln w="12700">
            <a:solidFill>
              <a:schemeClr val="tx1"/>
            </a:solidFill>
            <a:round/>
            <a:headEnd/>
            <a:tailEnd/>
          </a:ln>
          <a:effectLst/>
        </p:spPr>
        <p:txBody>
          <a:bodyPr lIns="90000" tIns="46800" rIns="90000" bIns="46800">
            <a:spAutoFit/>
          </a:bodyPr>
          <a:lstStyle/>
          <a:p>
            <a:endParaRPr lang="en-US" sz="1600" b="0">
              <a:solidFill>
                <a:schemeClr val="tx2"/>
              </a:solidFill>
            </a:endParaRPr>
          </a:p>
        </p:txBody>
      </p:sp>
      <p:sp>
        <p:nvSpPr>
          <p:cNvPr id="76" name="Text Box 37"/>
          <p:cNvSpPr txBox="1">
            <a:spLocks noChangeArrowheads="1"/>
          </p:cNvSpPr>
          <p:nvPr/>
        </p:nvSpPr>
        <p:spPr bwMode="auto">
          <a:xfrm>
            <a:off x="7355776" y="5969000"/>
            <a:ext cx="1028143" cy="263791"/>
          </a:xfrm>
          <a:prstGeom prst="rect">
            <a:avLst/>
          </a:prstGeom>
          <a:noFill/>
          <a:ln w="12700">
            <a:noFill/>
            <a:miter lim="800000"/>
            <a:headEnd/>
            <a:tailEnd/>
          </a:ln>
          <a:effectLst/>
        </p:spPr>
        <p:txBody>
          <a:bodyPr wrap="none" lIns="90000" tIns="46800" rIns="90000" bIns="46800">
            <a:spAutoFit/>
          </a:bodyPr>
          <a:lstStyle/>
          <a:p>
            <a:pPr algn="ctr"/>
            <a:r>
              <a:rPr lang="de-DE" sz="1100" b="0">
                <a:solidFill>
                  <a:schemeClr val="tx2"/>
                </a:solidFill>
                <a:latin typeface="Wingdings" pitchFamily="2" charset="2"/>
              </a:rPr>
              <a:t>llllllll</a:t>
            </a:r>
          </a:p>
        </p:txBody>
      </p:sp>
      <p:sp>
        <p:nvSpPr>
          <p:cNvPr id="77" name="Text Box 38"/>
          <p:cNvSpPr txBox="1">
            <a:spLocks noChangeArrowheads="1"/>
          </p:cNvSpPr>
          <p:nvPr/>
        </p:nvSpPr>
        <p:spPr bwMode="auto">
          <a:xfrm>
            <a:off x="6876351" y="4970463"/>
            <a:ext cx="467092" cy="309958"/>
          </a:xfrm>
          <a:prstGeom prst="rect">
            <a:avLst/>
          </a:prstGeom>
          <a:noFill/>
          <a:ln w="12700">
            <a:noFill/>
            <a:miter lim="800000"/>
            <a:headEnd/>
            <a:tailEnd/>
          </a:ln>
          <a:effectLst/>
        </p:spPr>
        <p:txBody>
          <a:bodyPr wrap="none" lIns="90000" tIns="46800" rIns="90000" bIns="46800">
            <a:spAutoFit/>
          </a:bodyPr>
          <a:lstStyle/>
          <a:p>
            <a:pPr algn="ctr"/>
            <a:r>
              <a:rPr lang="en-US" sz="1400" b="0">
                <a:latin typeface="Comic Sans MS" pitchFamily="66" charset="0"/>
              </a:rPr>
              <a:t>p</a:t>
            </a:r>
            <a:r>
              <a:rPr lang="en-US" sz="1400" b="0" baseline="-25000">
                <a:latin typeface="Comic Sans MS" pitchFamily="66" charset="0"/>
              </a:rPr>
              <a:t>1/2</a:t>
            </a:r>
            <a:endParaRPr lang="de-DE" sz="1400" b="0" baseline="-25000">
              <a:latin typeface="Comic Sans MS" pitchFamily="66" charset="0"/>
            </a:endParaRPr>
          </a:p>
        </p:txBody>
      </p:sp>
      <p:sp>
        <p:nvSpPr>
          <p:cNvPr id="78" name="Text Box 39"/>
          <p:cNvSpPr txBox="1">
            <a:spLocks noChangeArrowheads="1"/>
          </p:cNvSpPr>
          <p:nvPr/>
        </p:nvSpPr>
        <p:spPr bwMode="auto">
          <a:xfrm>
            <a:off x="6882701" y="5224463"/>
            <a:ext cx="481520" cy="309958"/>
          </a:xfrm>
          <a:prstGeom prst="rect">
            <a:avLst/>
          </a:prstGeom>
          <a:noFill/>
          <a:ln w="12700">
            <a:noFill/>
            <a:miter lim="800000"/>
            <a:headEnd/>
            <a:tailEnd/>
          </a:ln>
          <a:effectLst/>
        </p:spPr>
        <p:txBody>
          <a:bodyPr wrap="none" lIns="90000" tIns="46800" rIns="90000" bIns="46800">
            <a:spAutoFit/>
          </a:bodyPr>
          <a:lstStyle/>
          <a:p>
            <a:pPr algn="ctr"/>
            <a:r>
              <a:rPr lang="en-US" sz="1400" b="0">
                <a:latin typeface="Comic Sans MS" pitchFamily="66" charset="0"/>
              </a:rPr>
              <a:t>f</a:t>
            </a:r>
            <a:r>
              <a:rPr lang="en-US" sz="1400" b="0" baseline="-25000">
                <a:latin typeface="Comic Sans MS" pitchFamily="66" charset="0"/>
              </a:rPr>
              <a:t>5/2</a:t>
            </a:r>
            <a:endParaRPr lang="de-DE" sz="1400" b="0" baseline="-25000">
              <a:latin typeface="Comic Sans MS" pitchFamily="66" charset="0"/>
            </a:endParaRPr>
          </a:p>
        </p:txBody>
      </p:sp>
      <p:sp>
        <p:nvSpPr>
          <p:cNvPr id="79" name="Text Box 40"/>
          <p:cNvSpPr txBox="1">
            <a:spLocks noChangeArrowheads="1"/>
          </p:cNvSpPr>
          <p:nvPr/>
        </p:nvSpPr>
        <p:spPr bwMode="auto">
          <a:xfrm>
            <a:off x="6871588" y="5445125"/>
            <a:ext cx="486328" cy="309958"/>
          </a:xfrm>
          <a:prstGeom prst="rect">
            <a:avLst/>
          </a:prstGeom>
          <a:noFill/>
          <a:ln w="12700">
            <a:noFill/>
            <a:miter lim="800000"/>
            <a:headEnd/>
            <a:tailEnd/>
          </a:ln>
          <a:effectLst/>
        </p:spPr>
        <p:txBody>
          <a:bodyPr wrap="none" lIns="90000" tIns="46800" rIns="90000" bIns="46800">
            <a:spAutoFit/>
          </a:bodyPr>
          <a:lstStyle/>
          <a:p>
            <a:pPr algn="ctr"/>
            <a:r>
              <a:rPr lang="en-US" sz="1400" b="0">
                <a:latin typeface="Comic Sans MS" pitchFamily="66" charset="0"/>
              </a:rPr>
              <a:t>p</a:t>
            </a:r>
            <a:r>
              <a:rPr lang="en-US" sz="1400" b="0" baseline="-25000">
                <a:latin typeface="Comic Sans MS" pitchFamily="66" charset="0"/>
              </a:rPr>
              <a:t>3/2</a:t>
            </a:r>
            <a:endParaRPr lang="de-DE" sz="1400" b="0" baseline="-25000">
              <a:latin typeface="Comic Sans MS" pitchFamily="66" charset="0"/>
            </a:endParaRPr>
          </a:p>
        </p:txBody>
      </p:sp>
      <p:sp>
        <p:nvSpPr>
          <p:cNvPr id="80" name="Text Box 41"/>
          <p:cNvSpPr txBox="1">
            <a:spLocks noChangeArrowheads="1"/>
          </p:cNvSpPr>
          <p:nvPr/>
        </p:nvSpPr>
        <p:spPr bwMode="auto">
          <a:xfrm>
            <a:off x="7670075" y="5675313"/>
            <a:ext cx="431826" cy="340735"/>
          </a:xfrm>
          <a:prstGeom prst="rect">
            <a:avLst/>
          </a:prstGeom>
          <a:noFill/>
          <a:ln w="12700">
            <a:noFill/>
            <a:miter lim="800000"/>
            <a:headEnd/>
            <a:tailEnd/>
          </a:ln>
          <a:effectLst/>
        </p:spPr>
        <p:txBody>
          <a:bodyPr wrap="none" lIns="90000" tIns="46800" rIns="90000" bIns="46800">
            <a:spAutoFit/>
          </a:bodyPr>
          <a:lstStyle/>
          <a:p>
            <a:pPr algn="ctr"/>
            <a:r>
              <a:rPr lang="en-US" sz="1600" b="0">
                <a:solidFill>
                  <a:schemeClr val="tx2"/>
                </a:solidFill>
                <a:latin typeface="Comic Sans MS" pitchFamily="66" charset="0"/>
              </a:rPr>
              <a:t>28</a:t>
            </a:r>
            <a:endParaRPr lang="de-DE" sz="1600" b="0">
              <a:solidFill>
                <a:schemeClr val="tx2"/>
              </a:solidFill>
              <a:latin typeface="Comic Sans MS" pitchFamily="66" charset="0"/>
            </a:endParaRPr>
          </a:p>
        </p:txBody>
      </p:sp>
      <p:sp>
        <p:nvSpPr>
          <p:cNvPr id="81" name="Line 42"/>
          <p:cNvSpPr>
            <a:spLocks noChangeShapeType="1"/>
          </p:cNvSpPr>
          <p:nvPr/>
        </p:nvSpPr>
        <p:spPr bwMode="auto">
          <a:xfrm>
            <a:off x="7387526" y="4608513"/>
            <a:ext cx="1089025" cy="0"/>
          </a:xfrm>
          <a:prstGeom prst="line">
            <a:avLst/>
          </a:prstGeom>
          <a:noFill/>
          <a:ln w="12700">
            <a:solidFill>
              <a:schemeClr val="tx1"/>
            </a:solidFill>
            <a:round/>
            <a:headEnd/>
            <a:tailEnd/>
          </a:ln>
          <a:effectLst/>
        </p:spPr>
        <p:txBody>
          <a:bodyPr lIns="90000" tIns="46800" rIns="90000" bIns="46800">
            <a:spAutoFit/>
          </a:bodyPr>
          <a:lstStyle/>
          <a:p>
            <a:endParaRPr lang="en-US" sz="1600" b="0">
              <a:solidFill>
                <a:schemeClr val="tx2"/>
              </a:solidFill>
            </a:endParaRPr>
          </a:p>
        </p:txBody>
      </p:sp>
      <p:sp>
        <p:nvSpPr>
          <p:cNvPr id="82" name="Text Box 43"/>
          <p:cNvSpPr txBox="1">
            <a:spLocks noChangeArrowheads="1"/>
          </p:cNvSpPr>
          <p:nvPr/>
        </p:nvSpPr>
        <p:spPr bwMode="auto">
          <a:xfrm>
            <a:off x="7670075" y="4008438"/>
            <a:ext cx="431826" cy="340735"/>
          </a:xfrm>
          <a:prstGeom prst="rect">
            <a:avLst/>
          </a:prstGeom>
          <a:noFill/>
          <a:ln w="12700">
            <a:noFill/>
            <a:miter lim="800000"/>
            <a:headEnd/>
            <a:tailEnd/>
          </a:ln>
          <a:effectLst/>
        </p:spPr>
        <p:txBody>
          <a:bodyPr wrap="none" lIns="90000" tIns="46800" rIns="90000" bIns="46800">
            <a:spAutoFit/>
          </a:bodyPr>
          <a:lstStyle/>
          <a:p>
            <a:pPr algn="ctr"/>
            <a:r>
              <a:rPr lang="en-US" sz="1600" b="0">
                <a:solidFill>
                  <a:schemeClr val="tx2"/>
                </a:solidFill>
                <a:latin typeface="Comic Sans MS" pitchFamily="66" charset="0"/>
              </a:rPr>
              <a:t>50</a:t>
            </a:r>
            <a:endParaRPr lang="de-DE" sz="1600" b="0">
              <a:solidFill>
                <a:schemeClr val="tx2"/>
              </a:solidFill>
              <a:latin typeface="Comic Sans MS" pitchFamily="66" charset="0"/>
            </a:endParaRPr>
          </a:p>
        </p:txBody>
      </p:sp>
      <p:sp>
        <p:nvSpPr>
          <p:cNvPr id="83" name="Text Box 44"/>
          <p:cNvSpPr txBox="1">
            <a:spLocks noChangeArrowheads="1"/>
          </p:cNvSpPr>
          <p:nvPr/>
        </p:nvSpPr>
        <p:spPr bwMode="auto">
          <a:xfrm>
            <a:off x="6870001" y="4438650"/>
            <a:ext cx="484725" cy="309958"/>
          </a:xfrm>
          <a:prstGeom prst="rect">
            <a:avLst/>
          </a:prstGeom>
          <a:noFill/>
          <a:ln w="12700">
            <a:noFill/>
            <a:miter lim="800000"/>
            <a:headEnd/>
            <a:tailEnd/>
          </a:ln>
          <a:effectLst/>
        </p:spPr>
        <p:txBody>
          <a:bodyPr wrap="none" lIns="90000" tIns="46800" rIns="90000" bIns="46800">
            <a:spAutoFit/>
          </a:bodyPr>
          <a:lstStyle/>
          <a:p>
            <a:pPr algn="ctr"/>
            <a:r>
              <a:rPr lang="en-US" sz="1400" b="0">
                <a:latin typeface="Comic Sans MS" pitchFamily="66" charset="0"/>
              </a:rPr>
              <a:t>g</a:t>
            </a:r>
            <a:r>
              <a:rPr lang="en-US" sz="1400" b="0" baseline="-25000">
                <a:latin typeface="Comic Sans MS" pitchFamily="66" charset="0"/>
              </a:rPr>
              <a:t>9/2</a:t>
            </a:r>
            <a:endParaRPr lang="de-DE" sz="1400" b="0" baseline="-25000">
              <a:latin typeface="Comic Sans MS" pitchFamily="66" charset="0"/>
            </a:endParaRPr>
          </a:p>
        </p:txBody>
      </p:sp>
      <p:sp>
        <p:nvSpPr>
          <p:cNvPr id="84" name="Text Box 45"/>
          <p:cNvSpPr txBox="1">
            <a:spLocks noChangeArrowheads="1"/>
          </p:cNvSpPr>
          <p:nvPr/>
        </p:nvSpPr>
        <p:spPr bwMode="auto">
          <a:xfrm>
            <a:off x="7670075" y="4695825"/>
            <a:ext cx="431826" cy="340735"/>
          </a:xfrm>
          <a:prstGeom prst="rect">
            <a:avLst/>
          </a:prstGeom>
          <a:noFill/>
          <a:ln w="12700">
            <a:noFill/>
            <a:miter lim="800000"/>
            <a:headEnd/>
            <a:tailEnd/>
          </a:ln>
          <a:effectLst/>
        </p:spPr>
        <p:txBody>
          <a:bodyPr wrap="none" lIns="90000" tIns="46800" rIns="90000" bIns="46800">
            <a:spAutoFit/>
          </a:bodyPr>
          <a:lstStyle/>
          <a:p>
            <a:pPr algn="ctr"/>
            <a:r>
              <a:rPr lang="en-US" sz="1600" b="0">
                <a:solidFill>
                  <a:schemeClr val="tx2"/>
                </a:solidFill>
                <a:latin typeface="Comic Sans MS" pitchFamily="66" charset="0"/>
              </a:rPr>
              <a:t>40</a:t>
            </a:r>
            <a:endParaRPr lang="de-DE" sz="1600" b="0">
              <a:solidFill>
                <a:schemeClr val="tx2"/>
              </a:solidFill>
              <a:latin typeface="Comic Sans MS" pitchFamily="66" charset="0"/>
            </a:endParaRPr>
          </a:p>
        </p:txBody>
      </p:sp>
      <p:sp>
        <p:nvSpPr>
          <p:cNvPr id="85" name="Text Box 47"/>
          <p:cNvSpPr txBox="1">
            <a:spLocks noChangeArrowheads="1"/>
          </p:cNvSpPr>
          <p:nvPr/>
        </p:nvSpPr>
        <p:spPr bwMode="auto">
          <a:xfrm>
            <a:off x="6852538" y="5988050"/>
            <a:ext cx="481520" cy="309958"/>
          </a:xfrm>
          <a:prstGeom prst="rect">
            <a:avLst/>
          </a:prstGeom>
          <a:noFill/>
          <a:ln w="12700">
            <a:noFill/>
            <a:miter lim="800000"/>
            <a:headEnd/>
            <a:tailEnd/>
          </a:ln>
          <a:effectLst/>
        </p:spPr>
        <p:txBody>
          <a:bodyPr wrap="none" lIns="90000" tIns="46800" rIns="90000" bIns="46800">
            <a:spAutoFit/>
          </a:bodyPr>
          <a:lstStyle/>
          <a:p>
            <a:pPr algn="ctr"/>
            <a:r>
              <a:rPr lang="en-US" sz="1400" b="0">
                <a:latin typeface="Comic Sans MS" pitchFamily="66" charset="0"/>
              </a:rPr>
              <a:t>f</a:t>
            </a:r>
            <a:r>
              <a:rPr lang="en-US" sz="1400" b="0" baseline="-25000">
                <a:latin typeface="Comic Sans MS" pitchFamily="66" charset="0"/>
              </a:rPr>
              <a:t>7/2</a:t>
            </a:r>
            <a:endParaRPr lang="de-DE" sz="1400" b="0" baseline="-25000">
              <a:latin typeface="Comic Sans MS" pitchFamily="66" charset="0"/>
            </a:endParaRPr>
          </a:p>
        </p:txBody>
      </p:sp>
      <p:sp>
        <p:nvSpPr>
          <p:cNvPr id="86" name="Text Box 50"/>
          <p:cNvSpPr txBox="1">
            <a:spLocks noChangeArrowheads="1"/>
          </p:cNvSpPr>
          <p:nvPr/>
        </p:nvSpPr>
        <p:spPr bwMode="auto">
          <a:xfrm>
            <a:off x="7790751" y="6399213"/>
            <a:ext cx="344966" cy="461665"/>
          </a:xfrm>
          <a:prstGeom prst="rect">
            <a:avLst/>
          </a:prstGeom>
          <a:noFill/>
          <a:ln w="9525">
            <a:noFill/>
            <a:miter lim="800000"/>
            <a:headEnd/>
            <a:tailEnd/>
          </a:ln>
          <a:effectLst/>
        </p:spPr>
        <p:txBody>
          <a:bodyPr wrap="none">
            <a:spAutoFit/>
          </a:bodyPr>
          <a:lstStyle/>
          <a:p>
            <a:r>
              <a:rPr lang="en-US" sz="2400" b="0">
                <a:solidFill>
                  <a:schemeClr val="tx2"/>
                </a:solidFill>
                <a:latin typeface="Symbol" pitchFamily="18" charset="2"/>
              </a:rPr>
              <a:t>n</a:t>
            </a:r>
            <a:endParaRPr lang="nl-NL" sz="2400" b="0">
              <a:solidFill>
                <a:schemeClr val="tx2"/>
              </a:solidFill>
              <a:latin typeface="Symbol" pitchFamily="18" charset="2"/>
            </a:endParaRPr>
          </a:p>
        </p:txBody>
      </p:sp>
      <p:sp>
        <p:nvSpPr>
          <p:cNvPr id="87" name="Text Box 26"/>
          <p:cNvSpPr txBox="1">
            <a:spLocks noChangeArrowheads="1"/>
          </p:cNvSpPr>
          <p:nvPr/>
        </p:nvSpPr>
        <p:spPr bwMode="auto">
          <a:xfrm>
            <a:off x="7498651" y="6317984"/>
            <a:ext cx="908050" cy="248402"/>
          </a:xfrm>
          <a:prstGeom prst="rect">
            <a:avLst/>
          </a:prstGeom>
          <a:solidFill>
            <a:schemeClr val="bg1">
              <a:lumMod val="95000"/>
            </a:schemeClr>
          </a:solidFill>
          <a:ln w="6350">
            <a:solidFill>
              <a:schemeClr val="tx2"/>
            </a:solidFill>
            <a:prstDash val="sysDash"/>
            <a:miter lim="800000"/>
            <a:headEnd/>
            <a:tailEnd/>
          </a:ln>
          <a:effectLst/>
        </p:spPr>
        <p:txBody>
          <a:bodyPr wrap="square" lIns="90000" tIns="46800" rIns="90000" bIns="46800">
            <a:spAutoFit/>
          </a:bodyPr>
          <a:lstStyle/>
          <a:p>
            <a:pPr algn="ctr"/>
            <a:r>
              <a:rPr lang="en-US" sz="1000" b="0">
                <a:solidFill>
                  <a:schemeClr val="tx2"/>
                </a:solidFill>
                <a:latin typeface="Arial" pitchFamily="34" charset="0"/>
              </a:rPr>
              <a:t>sd-shell</a:t>
            </a:r>
            <a:endParaRPr lang="de-DE" sz="1000" b="0">
              <a:solidFill>
                <a:schemeClr val="tx2"/>
              </a:solidFill>
              <a:latin typeface="Arial" pitchFamily="34" charset="0"/>
            </a:endParaRPr>
          </a:p>
        </p:txBody>
      </p:sp>
      <p:sp>
        <p:nvSpPr>
          <p:cNvPr id="88" name="Text Box 37"/>
          <p:cNvSpPr txBox="1">
            <a:spLocks noChangeArrowheads="1"/>
          </p:cNvSpPr>
          <p:nvPr/>
        </p:nvSpPr>
        <p:spPr bwMode="auto">
          <a:xfrm>
            <a:off x="7508176" y="5440983"/>
            <a:ext cx="604951" cy="263791"/>
          </a:xfrm>
          <a:prstGeom prst="rect">
            <a:avLst/>
          </a:prstGeom>
          <a:noFill/>
          <a:ln w="12700">
            <a:noFill/>
            <a:miter lim="800000"/>
            <a:headEnd/>
            <a:tailEnd/>
          </a:ln>
          <a:effectLst/>
        </p:spPr>
        <p:txBody>
          <a:bodyPr wrap="none" lIns="90000" tIns="46800" rIns="90000" bIns="46800">
            <a:spAutoFit/>
          </a:bodyPr>
          <a:lstStyle/>
          <a:p>
            <a:pPr algn="ctr"/>
            <a:r>
              <a:rPr lang="de-DE" sz="1100" b="0" smtClean="0">
                <a:solidFill>
                  <a:schemeClr val="tx2"/>
                </a:solidFill>
                <a:latin typeface="Wingdings" pitchFamily="2" charset="2"/>
              </a:rPr>
              <a:t>llll</a:t>
            </a:r>
            <a:endParaRPr lang="de-DE" sz="1100" b="0">
              <a:solidFill>
                <a:schemeClr val="tx2"/>
              </a:solidFill>
              <a:latin typeface="Wingdings" pitchFamily="2" charset="2"/>
            </a:endParaRPr>
          </a:p>
        </p:txBody>
      </p:sp>
      <p:sp>
        <p:nvSpPr>
          <p:cNvPr id="89" name="Text Box 37"/>
          <p:cNvSpPr txBox="1">
            <a:spLocks noChangeArrowheads="1"/>
          </p:cNvSpPr>
          <p:nvPr/>
        </p:nvSpPr>
        <p:spPr bwMode="auto">
          <a:xfrm>
            <a:off x="7379525" y="5241925"/>
            <a:ext cx="816547" cy="263791"/>
          </a:xfrm>
          <a:prstGeom prst="rect">
            <a:avLst/>
          </a:prstGeom>
          <a:noFill/>
          <a:ln w="12700">
            <a:noFill/>
            <a:miter lim="800000"/>
            <a:headEnd/>
            <a:tailEnd/>
          </a:ln>
          <a:effectLst/>
        </p:spPr>
        <p:txBody>
          <a:bodyPr wrap="none" lIns="90000" tIns="46800" rIns="90000" bIns="46800">
            <a:spAutoFit/>
          </a:bodyPr>
          <a:lstStyle/>
          <a:p>
            <a:pPr algn="ctr"/>
            <a:r>
              <a:rPr lang="de-DE" sz="1100" b="0" smtClean="0">
                <a:solidFill>
                  <a:schemeClr val="tx2"/>
                </a:solidFill>
                <a:latin typeface="Wingdings" pitchFamily="2" charset="2"/>
              </a:rPr>
              <a:t>llllll</a:t>
            </a:r>
            <a:endParaRPr lang="de-DE" sz="1100" b="0">
              <a:solidFill>
                <a:schemeClr val="tx2"/>
              </a:solidFill>
              <a:latin typeface="Wingdings" pitchFamily="2" charset="2"/>
            </a:endParaRPr>
          </a:p>
        </p:txBody>
      </p:sp>
      <p:sp>
        <p:nvSpPr>
          <p:cNvPr id="90" name="Text Box 37"/>
          <p:cNvSpPr txBox="1">
            <a:spLocks noChangeArrowheads="1"/>
          </p:cNvSpPr>
          <p:nvPr/>
        </p:nvSpPr>
        <p:spPr bwMode="auto">
          <a:xfrm>
            <a:off x="7641653" y="5037709"/>
            <a:ext cx="393354" cy="263791"/>
          </a:xfrm>
          <a:prstGeom prst="rect">
            <a:avLst/>
          </a:prstGeom>
          <a:noFill/>
          <a:ln w="12700">
            <a:noFill/>
            <a:miter lim="800000"/>
            <a:headEnd/>
            <a:tailEnd/>
          </a:ln>
          <a:effectLst/>
        </p:spPr>
        <p:txBody>
          <a:bodyPr wrap="none" lIns="90000" tIns="46800" rIns="90000" bIns="46800">
            <a:spAutoFit/>
          </a:bodyPr>
          <a:lstStyle/>
          <a:p>
            <a:pPr algn="ctr"/>
            <a:r>
              <a:rPr lang="de-DE" sz="1100" b="0" smtClean="0">
                <a:solidFill>
                  <a:schemeClr val="tx2"/>
                </a:solidFill>
                <a:latin typeface="Wingdings" pitchFamily="2" charset="2"/>
              </a:rPr>
              <a:t>ll</a:t>
            </a:r>
            <a:endParaRPr lang="de-DE" sz="1100" b="0">
              <a:solidFill>
                <a:schemeClr val="tx2"/>
              </a:solidFill>
              <a:latin typeface="Wingdings" pitchFamily="2" charset="2"/>
            </a:endParaRPr>
          </a:p>
        </p:txBody>
      </p:sp>
      <p:sp>
        <p:nvSpPr>
          <p:cNvPr id="91" name="Text Box 21"/>
          <p:cNvSpPr txBox="1">
            <a:spLocks noChangeArrowheads="1"/>
          </p:cNvSpPr>
          <p:nvPr/>
        </p:nvSpPr>
        <p:spPr bwMode="auto">
          <a:xfrm>
            <a:off x="5733351" y="5261428"/>
            <a:ext cx="797311" cy="233014"/>
          </a:xfrm>
          <a:prstGeom prst="rect">
            <a:avLst/>
          </a:prstGeom>
          <a:noFill/>
          <a:ln w="12700">
            <a:noFill/>
            <a:miter lim="800000"/>
            <a:headEnd/>
            <a:tailEnd/>
          </a:ln>
          <a:effectLst/>
        </p:spPr>
        <p:txBody>
          <a:bodyPr wrap="none" lIns="90000" tIns="46800" rIns="90000" bIns="46800">
            <a:spAutoFit/>
          </a:bodyPr>
          <a:lstStyle/>
          <a:p>
            <a:pPr algn="ctr"/>
            <a:r>
              <a:rPr lang="de-DE" sz="900" b="0" smtClean="0">
                <a:solidFill>
                  <a:srgbClr val="FF0000"/>
                </a:solidFill>
                <a:latin typeface="Arial" pitchFamily="34" charset="0"/>
                <a:cs typeface="Arial" pitchFamily="34" charset="0"/>
                <a:sym typeface="Wingdings"/>
              </a:rPr>
              <a:t></a:t>
            </a:r>
            <a:endParaRPr lang="de-DE" sz="900" b="0">
              <a:solidFill>
                <a:srgbClr val="FF0000"/>
              </a:solidFill>
              <a:latin typeface="Wingdings" pitchFamily="2" charset="2"/>
            </a:endParaRPr>
          </a:p>
        </p:txBody>
      </p:sp>
      <p:sp>
        <p:nvSpPr>
          <p:cNvPr id="92" name="Text Box 21"/>
          <p:cNvSpPr txBox="1">
            <a:spLocks noChangeArrowheads="1"/>
          </p:cNvSpPr>
          <p:nvPr/>
        </p:nvSpPr>
        <p:spPr bwMode="auto">
          <a:xfrm>
            <a:off x="5961951" y="5032828"/>
            <a:ext cx="386942" cy="233014"/>
          </a:xfrm>
          <a:prstGeom prst="rect">
            <a:avLst/>
          </a:prstGeom>
          <a:noFill/>
          <a:ln w="12700">
            <a:noFill/>
            <a:miter lim="800000"/>
            <a:headEnd/>
            <a:tailEnd/>
          </a:ln>
          <a:effectLst/>
        </p:spPr>
        <p:txBody>
          <a:bodyPr wrap="none" lIns="90000" tIns="46800" rIns="90000" bIns="46800">
            <a:spAutoFit/>
          </a:bodyPr>
          <a:lstStyle/>
          <a:p>
            <a:pPr algn="ctr"/>
            <a:r>
              <a:rPr lang="de-DE" sz="900" b="0" smtClean="0">
                <a:solidFill>
                  <a:srgbClr val="FF0000"/>
                </a:solidFill>
                <a:latin typeface="Arial" pitchFamily="34" charset="0"/>
                <a:cs typeface="Arial" pitchFamily="34" charset="0"/>
                <a:sym typeface="Wingdings"/>
              </a:rPr>
              <a:t></a:t>
            </a:r>
            <a:endParaRPr lang="de-DE" sz="900" b="0">
              <a:solidFill>
                <a:srgbClr val="FF0000"/>
              </a:solidFill>
              <a:latin typeface="Wingdings" pitchFamily="2" charset="2"/>
            </a:endParaRPr>
          </a:p>
        </p:txBody>
      </p:sp>
      <p:sp>
        <p:nvSpPr>
          <p:cNvPr id="93" name="Text Box 21"/>
          <p:cNvSpPr txBox="1">
            <a:spLocks noChangeArrowheads="1"/>
          </p:cNvSpPr>
          <p:nvPr/>
        </p:nvSpPr>
        <p:spPr bwMode="auto">
          <a:xfrm>
            <a:off x="5504751" y="4423228"/>
            <a:ext cx="1371600" cy="233014"/>
          </a:xfrm>
          <a:prstGeom prst="rect">
            <a:avLst/>
          </a:prstGeom>
          <a:noFill/>
          <a:ln w="12700">
            <a:noFill/>
            <a:miter lim="800000"/>
            <a:headEnd/>
            <a:tailEnd/>
          </a:ln>
          <a:effectLst/>
        </p:spPr>
        <p:txBody>
          <a:bodyPr wrap="square" lIns="90000" tIns="46800" rIns="90000" bIns="46800">
            <a:spAutoFit/>
          </a:bodyPr>
          <a:lstStyle/>
          <a:p>
            <a:pPr algn="ctr"/>
            <a:r>
              <a:rPr lang="de-DE" sz="900" b="0" smtClean="0">
                <a:solidFill>
                  <a:srgbClr val="FF0000"/>
                </a:solidFill>
                <a:latin typeface="Arial" pitchFamily="34" charset="0"/>
                <a:cs typeface="Arial" pitchFamily="34" charset="0"/>
                <a:sym typeface="Wingdings"/>
              </a:rPr>
              <a:t></a:t>
            </a:r>
            <a:endParaRPr lang="de-DE" sz="900" b="0" smtClean="0">
              <a:solidFill>
                <a:srgbClr val="FF0000"/>
              </a:solidFill>
              <a:latin typeface="Wingdings" pitchFamily="2" charset="2"/>
            </a:endParaRPr>
          </a:p>
        </p:txBody>
      </p:sp>
      <p:sp>
        <p:nvSpPr>
          <p:cNvPr id="94" name="Text Box 37"/>
          <p:cNvSpPr txBox="1">
            <a:spLocks noChangeArrowheads="1"/>
          </p:cNvSpPr>
          <p:nvPr/>
        </p:nvSpPr>
        <p:spPr bwMode="auto">
          <a:xfrm>
            <a:off x="7162800" y="4399158"/>
            <a:ext cx="1239740" cy="263791"/>
          </a:xfrm>
          <a:prstGeom prst="rect">
            <a:avLst/>
          </a:prstGeom>
          <a:noFill/>
          <a:ln w="12700">
            <a:noFill/>
            <a:miter lim="800000"/>
            <a:headEnd/>
            <a:tailEnd/>
          </a:ln>
          <a:effectLst/>
        </p:spPr>
        <p:txBody>
          <a:bodyPr wrap="none" lIns="90000" tIns="46800" rIns="90000" bIns="46800">
            <a:spAutoFit/>
          </a:bodyPr>
          <a:lstStyle/>
          <a:p>
            <a:pPr algn="ctr"/>
            <a:r>
              <a:rPr lang="de-DE" sz="1100" b="0" smtClean="0">
                <a:solidFill>
                  <a:schemeClr val="tx2"/>
                </a:solidFill>
                <a:latin typeface="Wingdings" pitchFamily="2" charset="2"/>
              </a:rPr>
              <a:t>llllllllll</a:t>
            </a:r>
            <a:endParaRPr lang="de-DE" sz="900" b="0">
              <a:solidFill>
                <a:schemeClr val="tx2"/>
              </a:solidFill>
              <a:latin typeface="Arial" pitchFamily="34" charset="0"/>
              <a:cs typeface="Arial" pitchFamily="34" charset="0"/>
            </a:endParaRPr>
          </a:p>
        </p:txBody>
      </p:sp>
      <p:sp>
        <p:nvSpPr>
          <p:cNvPr id="95" name="Text Box 21"/>
          <p:cNvSpPr txBox="1">
            <a:spLocks noChangeArrowheads="1"/>
          </p:cNvSpPr>
          <p:nvPr/>
        </p:nvSpPr>
        <p:spPr bwMode="auto">
          <a:xfrm>
            <a:off x="5823838" y="5414420"/>
            <a:ext cx="713955" cy="263791"/>
          </a:xfrm>
          <a:prstGeom prst="rect">
            <a:avLst/>
          </a:prstGeom>
          <a:noFill/>
          <a:ln w="12700">
            <a:noFill/>
            <a:miter lim="800000"/>
            <a:headEnd/>
            <a:tailEnd/>
          </a:ln>
          <a:effectLst/>
        </p:spPr>
        <p:txBody>
          <a:bodyPr wrap="none" lIns="90000" tIns="46800" rIns="90000" bIns="46800">
            <a:spAutoFit/>
          </a:bodyPr>
          <a:lstStyle/>
          <a:p>
            <a:pPr algn="ctr"/>
            <a:r>
              <a:rPr lang="de-DE" sz="1100" b="0" smtClean="0">
                <a:solidFill>
                  <a:srgbClr val="FF0000"/>
                </a:solidFill>
                <a:latin typeface="Wingdings" pitchFamily="2" charset="2"/>
              </a:rPr>
              <a:t>ll</a:t>
            </a:r>
            <a:r>
              <a:rPr lang="de-DE" sz="900" b="0" smtClean="0">
                <a:solidFill>
                  <a:srgbClr val="FF0000"/>
                </a:solidFill>
                <a:latin typeface="Arial" pitchFamily="34" charset="0"/>
                <a:cs typeface="Arial" pitchFamily="34" charset="0"/>
                <a:sym typeface="Wingdings"/>
              </a:rPr>
              <a:t></a:t>
            </a:r>
            <a:r>
              <a:rPr lang="de-DE" sz="900" b="0" smtClean="0">
                <a:solidFill>
                  <a:srgbClr val="FF0000"/>
                </a:solidFill>
                <a:latin typeface="Wingdings" pitchFamily="2" charset="2"/>
              </a:rPr>
              <a:t> </a:t>
            </a:r>
            <a:endParaRPr lang="de-DE" sz="900" b="0">
              <a:solidFill>
                <a:srgbClr val="FF0000"/>
              </a:solidFill>
              <a:latin typeface="Wingdings" pitchFamily="2" charset="2"/>
            </a:endParaRPr>
          </a:p>
        </p:txBody>
      </p:sp>
      <p:pic>
        <p:nvPicPr>
          <p:cNvPr id="98" name="Picture 4"/>
          <p:cNvPicPr>
            <a:picLocks noChangeAspect="1" noChangeArrowheads="1"/>
          </p:cNvPicPr>
          <p:nvPr/>
        </p:nvPicPr>
        <p:blipFill>
          <a:blip r:embed="rId3"/>
          <a:srcRect/>
          <a:stretch>
            <a:fillRect/>
          </a:stretch>
        </p:blipFill>
        <p:spPr bwMode="auto">
          <a:xfrm>
            <a:off x="4981575" y="1447800"/>
            <a:ext cx="3629025" cy="1330325"/>
          </a:xfrm>
          <a:prstGeom prst="rect">
            <a:avLst/>
          </a:prstGeom>
          <a:noFill/>
          <a:ln w="9525">
            <a:noFill/>
            <a:miter lim="800000"/>
            <a:headEnd/>
            <a:tailEnd/>
          </a:ln>
        </p:spPr>
      </p:pic>
      <p:pic>
        <p:nvPicPr>
          <p:cNvPr id="99" name="Picture 5"/>
          <p:cNvPicPr>
            <a:picLocks noChangeAspect="1" noChangeArrowheads="1"/>
          </p:cNvPicPr>
          <p:nvPr/>
        </p:nvPicPr>
        <p:blipFill>
          <a:blip r:embed="rId4"/>
          <a:srcRect/>
          <a:stretch>
            <a:fillRect/>
          </a:stretch>
        </p:blipFill>
        <p:spPr bwMode="auto">
          <a:xfrm>
            <a:off x="5480050" y="2743200"/>
            <a:ext cx="3124200" cy="392113"/>
          </a:xfrm>
          <a:prstGeom prst="rect">
            <a:avLst/>
          </a:prstGeom>
          <a:noFill/>
          <a:ln w="9525">
            <a:noFill/>
            <a:miter lim="800000"/>
            <a:headEnd/>
            <a:tailEnd/>
          </a:ln>
        </p:spPr>
      </p:pic>
      <p:pic>
        <p:nvPicPr>
          <p:cNvPr id="100" name="Picture 2" descr="N50-2.gif"/>
          <p:cNvPicPr>
            <a:picLocks noChangeAspect="1"/>
          </p:cNvPicPr>
          <p:nvPr/>
        </p:nvPicPr>
        <p:blipFill>
          <a:blip r:embed="rId5"/>
          <a:srcRect/>
          <a:stretch>
            <a:fillRect/>
          </a:stretch>
        </p:blipFill>
        <p:spPr bwMode="auto">
          <a:xfrm>
            <a:off x="533400" y="1162750"/>
            <a:ext cx="4010025" cy="4800600"/>
          </a:xfrm>
          <a:prstGeom prst="rect">
            <a:avLst/>
          </a:prstGeom>
          <a:noFill/>
          <a:ln w="9525">
            <a:noFill/>
            <a:miter lim="800000"/>
            <a:headEnd/>
            <a:tailEnd/>
          </a:ln>
        </p:spPr>
      </p:pic>
      <p:sp>
        <p:nvSpPr>
          <p:cNvPr id="101" name="TextBox 5"/>
          <p:cNvSpPr txBox="1">
            <a:spLocks noChangeArrowheads="1"/>
          </p:cNvSpPr>
          <p:nvPr/>
        </p:nvSpPr>
        <p:spPr bwMode="auto">
          <a:xfrm>
            <a:off x="2673350" y="5887150"/>
            <a:ext cx="330200" cy="336550"/>
          </a:xfrm>
          <a:prstGeom prst="rect">
            <a:avLst/>
          </a:prstGeom>
          <a:noFill/>
          <a:ln w="9525">
            <a:noFill/>
            <a:miter lim="800000"/>
            <a:headEnd/>
            <a:tailEnd/>
          </a:ln>
        </p:spPr>
        <p:txBody>
          <a:bodyPr wrap="none">
            <a:spAutoFit/>
          </a:bodyPr>
          <a:lstStyle/>
          <a:p>
            <a:r>
              <a:rPr lang="en-US">
                <a:latin typeface="Arial Black" pitchFamily="34" charset="0"/>
                <a:cs typeface="Arial" charset="0"/>
              </a:rPr>
              <a:t>Z</a:t>
            </a:r>
          </a:p>
        </p:txBody>
      </p:sp>
      <p:sp>
        <p:nvSpPr>
          <p:cNvPr id="102" name="Oval 101"/>
          <p:cNvSpPr/>
          <p:nvPr/>
        </p:nvSpPr>
        <p:spPr>
          <a:xfrm>
            <a:off x="1524000" y="2801050"/>
            <a:ext cx="152400" cy="1524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p:cNvSpPr/>
          <p:nvPr/>
        </p:nvSpPr>
        <p:spPr>
          <a:xfrm>
            <a:off x="1533525" y="4706050"/>
            <a:ext cx="152400" cy="1524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r"/>
            <a:r>
              <a:rPr lang="en-US" smtClean="0">
                <a:solidFill>
                  <a:schemeClr val="tx2"/>
                </a:solidFill>
                <a:ea typeface="Cambria" pitchFamily="18" charset="0"/>
                <a:cs typeface="Times New Roman" pitchFamily="18" charset="0"/>
              </a:rPr>
              <a:t>MINIBALL experiments at CERN</a:t>
            </a:r>
            <a:endParaRPr lang="en-US" smtClean="0">
              <a:solidFill>
                <a:schemeClr val="tx2"/>
              </a:solidFill>
              <a:ea typeface="Cambria" pitchFamily="18" charset="0"/>
              <a:cs typeface="Times New Roman" pitchFamily="18" charset="0"/>
            </a:endParaRPr>
          </a:p>
        </p:txBody>
      </p:sp>
      <p:sp>
        <p:nvSpPr>
          <p:cNvPr id="50" name="Rectangle 49"/>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51" name="Picture 187" descr="miniball"/>
          <p:cNvPicPr>
            <a:picLocks noChangeAspect="1" noChangeArrowheads="1"/>
          </p:cNvPicPr>
          <p:nvPr/>
        </p:nvPicPr>
        <p:blipFill>
          <a:blip r:embed="rId6"/>
          <a:srcRect/>
          <a:stretch>
            <a:fillRect/>
          </a:stretch>
        </p:blipFill>
        <p:spPr bwMode="auto">
          <a:xfrm>
            <a:off x="0" y="0"/>
            <a:ext cx="725488" cy="838200"/>
          </a:xfrm>
          <a:prstGeom prst="rect">
            <a:avLst/>
          </a:prstGeom>
          <a:noFill/>
          <a:ln w="9525">
            <a:noFill/>
            <a:miter lim="800000"/>
            <a:headEnd/>
            <a:tailEnd/>
          </a:ln>
        </p:spPr>
      </p:pic>
      <p:pic>
        <p:nvPicPr>
          <p:cNvPr id="52" name="Picture 191" descr="REX-ISOLDE"/>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53" name="TextBox 60"/>
          <p:cNvSpPr txBox="1">
            <a:spLocks noChangeArrowheads="1"/>
          </p:cNvSpPr>
          <p:nvPr/>
        </p:nvSpPr>
        <p:spPr bwMode="auto">
          <a:xfrm>
            <a:off x="0" y="914400"/>
            <a:ext cx="6573851" cy="307777"/>
          </a:xfrm>
          <a:prstGeom prst="rect">
            <a:avLst/>
          </a:prstGeom>
          <a:noFill/>
          <a:ln w="9525">
            <a:noFill/>
            <a:miter lim="800000"/>
            <a:headEnd/>
            <a:tailEnd/>
          </a:ln>
        </p:spPr>
        <p:txBody>
          <a:bodyPr wrap="none">
            <a:spAutoFit/>
          </a:bodyPr>
          <a:lstStyle/>
          <a:p>
            <a:r>
              <a:rPr lang="en-US" sz="1400" smtClean="0">
                <a:latin typeface="Calibri" pitchFamily="34" charset="0"/>
              </a:rPr>
              <a:t>region </a:t>
            </a:r>
            <a:r>
              <a:rPr lang="en-US" sz="1400">
                <a:latin typeface="Calibri" pitchFamily="34" charset="0"/>
              </a:rPr>
              <a:t>around </a:t>
            </a:r>
            <a:r>
              <a:rPr lang="en-US" sz="1400" baseline="30000">
                <a:latin typeface="Calibri" pitchFamily="34" charset="0"/>
              </a:rPr>
              <a:t>68-78</a:t>
            </a:r>
            <a:r>
              <a:rPr lang="en-US" sz="1400">
                <a:latin typeface="Calibri" pitchFamily="34" charset="0"/>
              </a:rPr>
              <a:t>Ni (</a:t>
            </a:r>
            <a:r>
              <a:rPr lang="en-US" sz="1400" i="1">
                <a:latin typeface="Calibri" pitchFamily="34" charset="0"/>
              </a:rPr>
              <a:t>Z</a:t>
            </a:r>
            <a:r>
              <a:rPr lang="en-US" sz="1400">
                <a:latin typeface="Calibri" pitchFamily="34" charset="0"/>
              </a:rPr>
              <a:t>=28</a:t>
            </a:r>
            <a:r>
              <a:rPr lang="en-US" sz="1400" i="1">
                <a:latin typeface="Calibri" pitchFamily="34" charset="0"/>
              </a:rPr>
              <a:t>, N</a:t>
            </a:r>
            <a:r>
              <a:rPr lang="en-US" sz="1400">
                <a:latin typeface="Calibri" pitchFamily="34" charset="0"/>
              </a:rPr>
              <a:t>=40-50) : </a:t>
            </a:r>
            <a:r>
              <a:rPr lang="en-US" sz="1400" baseline="30000">
                <a:latin typeface="Calibri" pitchFamily="34" charset="0"/>
              </a:rPr>
              <a:t>68</a:t>
            </a:r>
            <a:r>
              <a:rPr lang="en-US" sz="1400">
                <a:latin typeface="Calibri" pitchFamily="34" charset="0"/>
              </a:rPr>
              <a:t>Ni, </a:t>
            </a:r>
            <a:r>
              <a:rPr lang="en-US" sz="1400" baseline="30000">
                <a:latin typeface="Calibri" pitchFamily="34" charset="0"/>
              </a:rPr>
              <a:t>67,69,71,73</a:t>
            </a:r>
            <a:r>
              <a:rPr lang="en-US" sz="1400">
                <a:latin typeface="Calibri" pitchFamily="34" charset="0"/>
              </a:rPr>
              <a:t>Ci, </a:t>
            </a:r>
            <a:r>
              <a:rPr lang="en-US" sz="1400" baseline="30000">
                <a:latin typeface="Calibri" pitchFamily="34" charset="0"/>
              </a:rPr>
              <a:t>68,70(m)</a:t>
            </a:r>
            <a:r>
              <a:rPr lang="en-US" sz="1400">
                <a:latin typeface="Calibri" pitchFamily="34" charset="0"/>
              </a:rPr>
              <a:t>Cu, </a:t>
            </a:r>
            <a:r>
              <a:rPr lang="en-US" sz="1400" baseline="30000">
                <a:latin typeface="Calibri" pitchFamily="34" charset="0"/>
              </a:rPr>
              <a:t>74,76,78,80</a:t>
            </a:r>
            <a:r>
              <a:rPr lang="en-US" sz="1400">
                <a:latin typeface="Calibri" pitchFamily="34" charset="0"/>
              </a:rPr>
              <a:t>Zn, </a:t>
            </a:r>
            <a:r>
              <a:rPr lang="en-US" sz="1400" baseline="30000">
                <a:latin typeface="Calibri" pitchFamily="34" charset="0"/>
              </a:rPr>
              <a:t>61</a:t>
            </a:r>
            <a:r>
              <a:rPr lang="en-US" sz="1400">
                <a:latin typeface="Calibri" pitchFamily="34" charset="0"/>
              </a:rPr>
              <a:t>Mn, </a:t>
            </a:r>
            <a:r>
              <a:rPr lang="en-US" sz="1400" baseline="30000" smtClean="0">
                <a:latin typeface="Calibri" pitchFamily="34" charset="0"/>
              </a:rPr>
              <a:t>61</a:t>
            </a:r>
            <a:r>
              <a:rPr lang="en-US" sz="1400" smtClean="0">
                <a:latin typeface="Calibri" pitchFamily="34" charset="0"/>
              </a:rPr>
              <a:t>Fe</a:t>
            </a:r>
            <a:endParaRPr lang="en-US" sz="1400">
              <a:latin typeface="Calibri" pitchFamily="34" charset="0"/>
            </a:endParaRPr>
          </a:p>
        </p:txBody>
      </p:sp>
      <p:sp>
        <p:nvSpPr>
          <p:cNvPr id="54" name="TextBox 53"/>
          <p:cNvSpPr txBox="1"/>
          <p:nvPr/>
        </p:nvSpPr>
        <p:spPr>
          <a:xfrm>
            <a:off x="5468893" y="3200400"/>
            <a:ext cx="2941767" cy="769441"/>
          </a:xfrm>
          <a:prstGeom prst="rect">
            <a:avLst/>
          </a:prstGeom>
          <a:noFill/>
        </p:spPr>
        <p:txBody>
          <a:bodyPr wrap="none" rtlCol="0">
            <a:spAutoFit/>
          </a:bodyPr>
          <a:lstStyle/>
          <a:p>
            <a:r>
              <a:rPr lang="en-US" baseline="30000" smtClean="0">
                <a:latin typeface="+mn-lt"/>
              </a:rPr>
              <a:t>80</a:t>
            </a:r>
            <a:r>
              <a:rPr lang="en-US" smtClean="0">
                <a:latin typeface="+mn-lt"/>
              </a:rPr>
              <a:t>Zn</a:t>
            </a:r>
          </a:p>
          <a:p>
            <a:r>
              <a:rPr lang="en-US" sz="1200" b="0" smtClean="0">
                <a:latin typeface="+mn-lt"/>
              </a:rPr>
              <a:t>J. Van de Walle et al. PRL 99, 142501 (2007) </a:t>
            </a:r>
          </a:p>
          <a:p>
            <a:r>
              <a:rPr lang="en-US" sz="1200" b="0" smtClean="0">
                <a:latin typeface="+mn-lt"/>
              </a:rPr>
              <a:t>+ PRC 79, 014309 (2009)</a:t>
            </a:r>
            <a:endParaRPr lang="en-US" b="0">
              <a:latin typeface="+mn-lt"/>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6"/>
          <p:cNvGrpSpPr>
            <a:grpSpLocks noChangeAspect="1"/>
          </p:cNvGrpSpPr>
          <p:nvPr/>
        </p:nvGrpSpPr>
        <p:grpSpPr bwMode="auto">
          <a:xfrm>
            <a:off x="152400" y="3581400"/>
            <a:ext cx="4537075" cy="2971800"/>
            <a:chOff x="152400" y="3181350"/>
            <a:chExt cx="5613400" cy="3676650"/>
          </a:xfrm>
        </p:grpSpPr>
        <p:grpSp>
          <p:nvGrpSpPr>
            <p:cNvPr id="4" name="Group 15"/>
            <p:cNvGrpSpPr>
              <a:grpSpLocks/>
            </p:cNvGrpSpPr>
            <p:nvPr/>
          </p:nvGrpSpPr>
          <p:grpSpPr bwMode="auto">
            <a:xfrm>
              <a:off x="152400" y="3181350"/>
              <a:ext cx="5613400" cy="3676650"/>
              <a:chOff x="46037" y="34732119"/>
              <a:chExt cx="11277600" cy="7385835"/>
            </a:xfrm>
          </p:grpSpPr>
          <p:grpSp>
            <p:nvGrpSpPr>
              <p:cNvPr id="5" name="Group 48"/>
              <p:cNvGrpSpPr>
                <a:grpSpLocks/>
              </p:cNvGrpSpPr>
              <p:nvPr/>
            </p:nvGrpSpPr>
            <p:grpSpPr bwMode="auto">
              <a:xfrm>
                <a:off x="760412" y="34732119"/>
                <a:ext cx="10563225" cy="6962775"/>
                <a:chOff x="579437" y="35341719"/>
                <a:chExt cx="10563225" cy="6962775"/>
              </a:xfrm>
            </p:grpSpPr>
            <p:pic>
              <p:nvPicPr>
                <p:cNvPr id="68637" name="Picture 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79437" y="35341719"/>
                  <a:ext cx="10563225" cy="6962775"/>
                </a:xfrm>
                <a:prstGeom prst="rect">
                  <a:avLst/>
                </a:prstGeom>
                <a:noFill/>
                <a:ln w="9525">
                  <a:noFill/>
                  <a:miter lim="800000"/>
                  <a:headEnd/>
                  <a:tailEnd/>
                </a:ln>
              </p:spPr>
            </p:pic>
            <p:sp>
              <p:nvSpPr>
                <p:cNvPr id="33" name="5-Point Star 32"/>
                <p:cNvSpPr/>
                <p:nvPr/>
              </p:nvSpPr>
              <p:spPr>
                <a:xfrm>
                  <a:off x="2635138" y="35949314"/>
                  <a:ext cx="232814" cy="232781"/>
                </a:xfrm>
                <a:prstGeom prst="star5">
                  <a:avLst/>
                </a:prstGeom>
                <a:solidFill>
                  <a:srgbClr val="D20000"/>
                </a:solidFill>
                <a:ln>
                  <a:solidFill>
                    <a:srgbClr val="D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000"/>
                </a:p>
              </p:txBody>
            </p:sp>
            <p:sp>
              <p:nvSpPr>
                <p:cNvPr id="34" name="5-Point Star 33"/>
                <p:cNvSpPr/>
                <p:nvPr/>
              </p:nvSpPr>
              <p:spPr>
                <a:xfrm>
                  <a:off x="9343297" y="38541459"/>
                  <a:ext cx="228867" cy="228835"/>
                </a:xfrm>
                <a:prstGeom prst="star5">
                  <a:avLst/>
                </a:prstGeom>
                <a:solidFill>
                  <a:srgbClr val="D20000"/>
                </a:solidFill>
                <a:ln>
                  <a:solidFill>
                    <a:srgbClr val="D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000"/>
                </a:p>
              </p:txBody>
            </p:sp>
          </p:grpSp>
          <p:sp>
            <p:nvSpPr>
              <p:cNvPr id="68629" name="TextBox 18"/>
              <p:cNvSpPr txBox="1">
                <a:spLocks noChangeArrowheads="1"/>
              </p:cNvSpPr>
              <p:nvPr/>
            </p:nvSpPr>
            <p:spPr bwMode="auto">
              <a:xfrm>
                <a:off x="7622009" y="41437718"/>
                <a:ext cx="2889714" cy="680236"/>
              </a:xfrm>
              <a:prstGeom prst="rect">
                <a:avLst/>
              </a:prstGeom>
              <a:noFill/>
              <a:ln w="9525">
                <a:noFill/>
                <a:miter lim="800000"/>
                <a:headEnd/>
                <a:tailEnd/>
              </a:ln>
            </p:spPr>
            <p:txBody>
              <a:bodyPr wrap="none" anchor="ctr">
                <a:spAutoFit/>
              </a:bodyPr>
              <a:lstStyle/>
              <a:p>
                <a:r>
                  <a:rPr lang="en-US" sz="1600" b="1">
                    <a:cs typeface="Arial" charset="0"/>
                  </a:rPr>
                  <a:t>Energy [keV]</a:t>
                </a:r>
              </a:p>
            </p:txBody>
          </p:sp>
          <p:sp>
            <p:nvSpPr>
              <p:cNvPr id="25" name="TextBox 24"/>
              <p:cNvSpPr txBox="1"/>
              <p:nvPr/>
            </p:nvSpPr>
            <p:spPr>
              <a:xfrm>
                <a:off x="46037" y="35212626"/>
                <a:ext cx="865754" cy="1602677"/>
              </a:xfrm>
              <a:prstGeom prst="rect">
                <a:avLst/>
              </a:prstGeom>
              <a:noFill/>
            </p:spPr>
            <p:txBody>
              <a:bodyPr vert="vert270" wrap="none" anchor="ctr">
                <a:spAutoFit/>
              </a:bodyPr>
              <a:lstStyle/>
              <a:p>
                <a:pPr fontAlgn="auto">
                  <a:spcBef>
                    <a:spcPts val="0"/>
                  </a:spcBef>
                  <a:spcAft>
                    <a:spcPts val="0"/>
                  </a:spcAft>
                  <a:defRPr/>
                </a:pPr>
                <a:r>
                  <a:rPr lang="en-US" sz="1600" b="1" dirty="0">
                    <a:latin typeface="Arial" pitchFamily="34" charset="0"/>
                    <a:cs typeface="Arial" pitchFamily="34" charset="0"/>
                  </a:rPr>
                  <a:t>Counts</a:t>
                </a:r>
              </a:p>
            </p:txBody>
          </p:sp>
          <p:sp>
            <p:nvSpPr>
              <p:cNvPr id="68631" name="TextBox 20"/>
              <p:cNvSpPr txBox="1">
                <a:spLocks noChangeArrowheads="1"/>
              </p:cNvSpPr>
              <p:nvPr/>
            </p:nvSpPr>
            <p:spPr bwMode="auto">
              <a:xfrm>
                <a:off x="2941638" y="37780123"/>
                <a:ext cx="3347071" cy="1051274"/>
              </a:xfrm>
              <a:prstGeom prst="rect">
                <a:avLst/>
              </a:prstGeom>
              <a:noFill/>
              <a:ln w="9525">
                <a:noFill/>
                <a:miter lim="800000"/>
                <a:headEnd/>
                <a:tailEnd/>
              </a:ln>
            </p:spPr>
            <p:txBody>
              <a:bodyPr wrap="none" anchor="ctr">
                <a:spAutoFit/>
              </a:bodyPr>
              <a:lstStyle/>
              <a:p>
                <a:r>
                  <a:rPr lang="en-US" sz="1400" baseline="30000">
                    <a:latin typeface="Calibri" pitchFamily="34" charset="0"/>
                  </a:rPr>
                  <a:t>               109</a:t>
                </a:r>
                <a:r>
                  <a:rPr lang="en-US" sz="1400">
                    <a:latin typeface="Calibri" pitchFamily="34" charset="0"/>
                  </a:rPr>
                  <a:t>Ag </a:t>
                </a:r>
              </a:p>
              <a:p>
                <a:r>
                  <a:rPr lang="en-US" sz="1400">
                    <a:latin typeface="Calibri" pitchFamily="34" charset="0"/>
                  </a:rPr>
                  <a:t>312 keV    415 keV</a:t>
                </a:r>
              </a:p>
            </p:txBody>
          </p:sp>
          <p:cxnSp>
            <p:nvCxnSpPr>
              <p:cNvPr id="27" name="Straight Arrow Connector 26"/>
              <p:cNvCxnSpPr/>
              <p:nvPr/>
            </p:nvCxnSpPr>
            <p:spPr>
              <a:xfrm rot="16200000" flipH="1">
                <a:off x="3664536" y="39111519"/>
                <a:ext cx="532631" cy="303841"/>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5400000">
                <a:off x="5075232" y="39074022"/>
                <a:ext cx="686504" cy="53270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8634" name="TextBox 23"/>
              <p:cNvSpPr txBox="1">
                <a:spLocks noChangeArrowheads="1"/>
              </p:cNvSpPr>
              <p:nvPr/>
            </p:nvSpPr>
            <p:spPr bwMode="auto">
              <a:xfrm>
                <a:off x="3170237" y="35265524"/>
                <a:ext cx="4343399" cy="680236"/>
              </a:xfrm>
              <a:prstGeom prst="rect">
                <a:avLst/>
              </a:prstGeom>
              <a:noFill/>
              <a:ln w="9525">
                <a:noFill/>
                <a:miter lim="800000"/>
                <a:headEnd/>
                <a:tailEnd/>
              </a:ln>
            </p:spPr>
            <p:txBody>
              <a:bodyPr anchor="ctr">
                <a:spAutoFit/>
              </a:bodyPr>
              <a:lstStyle/>
              <a:p>
                <a:pPr algn="just"/>
                <a:r>
                  <a:rPr lang="en-US" sz="1600" b="1" baseline="30000">
                    <a:solidFill>
                      <a:srgbClr val="C00000"/>
                    </a:solidFill>
                    <a:latin typeface="Calibri" pitchFamily="34" charset="0"/>
                  </a:rPr>
                  <a:t>61</a:t>
                </a:r>
                <a:r>
                  <a:rPr lang="en-US" sz="1600" b="1">
                    <a:solidFill>
                      <a:srgbClr val="C00000"/>
                    </a:solidFill>
                    <a:latin typeface="Calibri" pitchFamily="34" charset="0"/>
                  </a:rPr>
                  <a:t>Mn</a:t>
                </a:r>
              </a:p>
            </p:txBody>
          </p:sp>
          <p:sp>
            <p:nvSpPr>
              <p:cNvPr id="68635" name="TextBox 24"/>
              <p:cNvSpPr txBox="1">
                <a:spLocks noChangeArrowheads="1"/>
              </p:cNvSpPr>
              <p:nvPr/>
            </p:nvSpPr>
            <p:spPr bwMode="auto">
              <a:xfrm>
                <a:off x="8961437" y="37131055"/>
                <a:ext cx="1676399" cy="680236"/>
              </a:xfrm>
              <a:prstGeom prst="rect">
                <a:avLst/>
              </a:prstGeom>
              <a:noFill/>
              <a:ln w="9525">
                <a:noFill/>
                <a:miter lim="800000"/>
                <a:headEnd/>
                <a:tailEnd/>
              </a:ln>
            </p:spPr>
            <p:txBody>
              <a:bodyPr anchor="ctr">
                <a:spAutoFit/>
              </a:bodyPr>
              <a:lstStyle/>
              <a:p>
                <a:pPr algn="just"/>
                <a:r>
                  <a:rPr lang="en-US" sz="1600" b="1" baseline="30000">
                    <a:solidFill>
                      <a:srgbClr val="C00000"/>
                    </a:solidFill>
                    <a:latin typeface="Calibri" pitchFamily="34" charset="0"/>
                  </a:rPr>
                  <a:t>61</a:t>
                </a:r>
                <a:r>
                  <a:rPr lang="en-US" sz="1600" b="1">
                    <a:solidFill>
                      <a:srgbClr val="C00000"/>
                    </a:solidFill>
                    <a:latin typeface="Calibri" pitchFamily="34" charset="0"/>
                  </a:rPr>
                  <a:t>Mn</a:t>
                </a:r>
              </a:p>
            </p:txBody>
          </p:sp>
          <p:sp>
            <p:nvSpPr>
              <p:cNvPr id="31" name="TextBox 30"/>
              <p:cNvSpPr txBox="1"/>
              <p:nvPr/>
            </p:nvSpPr>
            <p:spPr>
              <a:xfrm>
                <a:off x="7811718" y="35110880"/>
                <a:ext cx="803915" cy="926306"/>
              </a:xfrm>
              <a:prstGeom prst="rect">
                <a:avLst/>
              </a:prstGeom>
              <a:noFill/>
            </p:spPr>
            <p:txBody>
              <a:bodyPr vert="vert270" wrap="none" anchor="ctr">
                <a:spAutoFit/>
              </a:bodyPr>
              <a:lstStyle/>
              <a:p>
                <a:pPr fontAlgn="auto">
                  <a:spcBef>
                    <a:spcPts val="0"/>
                  </a:spcBef>
                  <a:spcAft>
                    <a:spcPts val="0"/>
                  </a:spcAft>
                  <a:defRPr/>
                </a:pPr>
                <a:r>
                  <a:rPr lang="en-US" sz="1400" dirty="0">
                    <a:latin typeface="Arial" pitchFamily="34" charset="0"/>
                    <a:cs typeface="Arial" pitchFamily="34" charset="0"/>
                  </a:rPr>
                  <a:t>X 40</a:t>
                </a:r>
              </a:p>
            </p:txBody>
          </p:sp>
        </p:grpSp>
        <p:cxnSp>
          <p:nvCxnSpPr>
            <p:cNvPr id="36" name="Straight Connector 35"/>
            <p:cNvCxnSpPr/>
            <p:nvPr/>
          </p:nvCxnSpPr>
          <p:spPr>
            <a:xfrm rot="16200000" flipV="1">
              <a:off x="2464211" y="4829166"/>
              <a:ext cx="3126725" cy="19639"/>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pic>
        <p:nvPicPr>
          <p:cNvPr id="35" name="Picture 31" descr="61Mn-61Fe-LevelSchemes.jpg"/>
          <p:cNvPicPr>
            <a:picLocks noChangeAspect="1"/>
          </p:cNvPicPr>
          <p:nvPr/>
        </p:nvPicPr>
        <p:blipFill>
          <a:blip r:embed="rId4" cstate="print">
            <a:clrChange>
              <a:clrFrom>
                <a:srgbClr val="FFFFFF"/>
              </a:clrFrom>
              <a:clrTo>
                <a:srgbClr val="FFFFFF">
                  <a:alpha val="0"/>
                </a:srgbClr>
              </a:clrTo>
            </a:clrChange>
          </a:blip>
          <a:srcRect/>
          <a:stretch>
            <a:fillRect/>
          </a:stretch>
        </p:blipFill>
        <p:spPr bwMode="auto">
          <a:xfrm>
            <a:off x="6019800" y="990600"/>
            <a:ext cx="2133600" cy="2092182"/>
          </a:xfrm>
          <a:prstGeom prst="rect">
            <a:avLst/>
          </a:prstGeom>
          <a:noFill/>
          <a:ln w="9525">
            <a:noFill/>
            <a:miter lim="800000"/>
            <a:headEnd/>
            <a:tailEnd/>
          </a:ln>
        </p:spPr>
      </p:pic>
      <p:pic>
        <p:nvPicPr>
          <p:cNvPr id="37" name="Picture 5"/>
          <p:cNvPicPr>
            <a:picLocks noChangeAspect="1" noChangeArrowheads="1"/>
          </p:cNvPicPr>
          <p:nvPr/>
        </p:nvPicPr>
        <p:blipFill>
          <a:blip r:embed="rId5">
            <a:clrChange>
              <a:clrFrom>
                <a:srgbClr val="FFFFFF"/>
              </a:clrFrom>
              <a:clrTo>
                <a:srgbClr val="FFFFFF">
                  <a:alpha val="0"/>
                </a:srgbClr>
              </a:clrTo>
            </a:clrChange>
          </a:blip>
          <a:srcRect t="47308"/>
          <a:stretch>
            <a:fillRect/>
          </a:stretch>
        </p:blipFill>
        <p:spPr bwMode="auto">
          <a:xfrm>
            <a:off x="533400" y="990600"/>
            <a:ext cx="4252913" cy="2290763"/>
          </a:xfrm>
          <a:prstGeom prst="rect">
            <a:avLst/>
          </a:prstGeom>
          <a:noFill/>
          <a:ln w="9525">
            <a:noFill/>
            <a:miter lim="800000"/>
            <a:headEnd/>
            <a:tailEnd/>
          </a:ln>
        </p:spPr>
      </p:pic>
      <p:sp>
        <p:nvSpPr>
          <p:cNvPr id="39" name="Oval 38"/>
          <p:cNvSpPr/>
          <p:nvPr/>
        </p:nvSpPr>
        <p:spPr bwMode="auto">
          <a:xfrm>
            <a:off x="2073275" y="1573213"/>
            <a:ext cx="93663" cy="93662"/>
          </a:xfrm>
          <a:prstGeom prst="ellipse">
            <a:avLst/>
          </a:prstGeom>
          <a:solidFill>
            <a:srgbClr val="D20000"/>
          </a:solidFill>
          <a:ln>
            <a:solidFill>
              <a:srgbClr val="D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700"/>
          </a:p>
        </p:txBody>
      </p:sp>
      <p:sp>
        <p:nvSpPr>
          <p:cNvPr id="40" name="5-Point Star 39"/>
          <p:cNvSpPr/>
          <p:nvPr/>
        </p:nvSpPr>
        <p:spPr bwMode="auto">
          <a:xfrm>
            <a:off x="1633538" y="1069975"/>
            <a:ext cx="93662" cy="95250"/>
          </a:xfrm>
          <a:prstGeom prst="star5">
            <a:avLst/>
          </a:prstGeom>
          <a:solidFill>
            <a:srgbClr val="D20000"/>
          </a:solidFill>
          <a:ln>
            <a:solidFill>
              <a:srgbClr val="D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700"/>
          </a:p>
        </p:txBody>
      </p:sp>
      <p:sp>
        <p:nvSpPr>
          <p:cNvPr id="41" name="TextBox 36"/>
          <p:cNvSpPr txBox="1">
            <a:spLocks noChangeArrowheads="1"/>
          </p:cNvSpPr>
          <p:nvPr/>
        </p:nvSpPr>
        <p:spPr bwMode="auto">
          <a:xfrm>
            <a:off x="3600450" y="3238500"/>
            <a:ext cx="1047750" cy="261938"/>
          </a:xfrm>
          <a:prstGeom prst="rect">
            <a:avLst/>
          </a:prstGeom>
          <a:noFill/>
          <a:ln w="9525">
            <a:noFill/>
            <a:miter lim="800000"/>
            <a:headEnd/>
            <a:tailEnd/>
          </a:ln>
        </p:spPr>
        <p:txBody>
          <a:bodyPr wrap="none" anchor="ctr">
            <a:spAutoFit/>
          </a:bodyPr>
          <a:lstStyle/>
          <a:p>
            <a:r>
              <a:rPr lang="en-US" sz="1100" b="1">
                <a:cs typeface="Arial" charset="0"/>
              </a:rPr>
              <a:t>Energy [keV]</a:t>
            </a:r>
          </a:p>
        </p:txBody>
      </p:sp>
      <p:sp>
        <p:nvSpPr>
          <p:cNvPr id="42" name="TextBox 41"/>
          <p:cNvSpPr txBox="1">
            <a:spLocks noChangeArrowheads="1"/>
          </p:cNvSpPr>
          <p:nvPr/>
        </p:nvSpPr>
        <p:spPr bwMode="auto">
          <a:xfrm>
            <a:off x="1139825" y="1290638"/>
            <a:ext cx="503238" cy="261937"/>
          </a:xfrm>
          <a:prstGeom prst="rect">
            <a:avLst/>
          </a:prstGeom>
          <a:noFill/>
          <a:ln w="9525">
            <a:noFill/>
            <a:miter lim="800000"/>
            <a:headEnd/>
            <a:tailEnd/>
          </a:ln>
        </p:spPr>
        <p:txBody>
          <a:bodyPr anchor="ctr">
            <a:spAutoFit/>
          </a:bodyPr>
          <a:lstStyle/>
          <a:p>
            <a:pPr algn="just"/>
            <a:r>
              <a:rPr lang="en-US" sz="1100" b="1" baseline="30000">
                <a:solidFill>
                  <a:srgbClr val="C00000"/>
                </a:solidFill>
                <a:latin typeface="Calibri" pitchFamily="34" charset="0"/>
              </a:rPr>
              <a:t>61</a:t>
            </a:r>
            <a:r>
              <a:rPr lang="en-US" sz="1100" b="1">
                <a:solidFill>
                  <a:srgbClr val="C00000"/>
                </a:solidFill>
                <a:latin typeface="Calibri" pitchFamily="34" charset="0"/>
              </a:rPr>
              <a:t>Mn</a:t>
            </a:r>
          </a:p>
        </p:txBody>
      </p:sp>
      <p:sp>
        <p:nvSpPr>
          <p:cNvPr id="43" name="TextBox 42"/>
          <p:cNvSpPr txBox="1">
            <a:spLocks noChangeArrowheads="1"/>
          </p:cNvSpPr>
          <p:nvPr/>
        </p:nvSpPr>
        <p:spPr bwMode="auto">
          <a:xfrm>
            <a:off x="2208213" y="2012950"/>
            <a:ext cx="503237" cy="307975"/>
          </a:xfrm>
          <a:prstGeom prst="rect">
            <a:avLst/>
          </a:prstGeom>
          <a:noFill/>
          <a:ln w="9525">
            <a:noFill/>
            <a:miter lim="800000"/>
            <a:headEnd/>
            <a:tailEnd/>
          </a:ln>
        </p:spPr>
        <p:txBody>
          <a:bodyPr anchor="ctr">
            <a:spAutoFit/>
          </a:bodyPr>
          <a:lstStyle/>
          <a:p>
            <a:pPr algn="just"/>
            <a:r>
              <a:rPr lang="en-US" sz="1400" b="1" baseline="30000">
                <a:solidFill>
                  <a:srgbClr val="C00000"/>
                </a:solidFill>
                <a:latin typeface="Calibri" pitchFamily="34" charset="0"/>
              </a:rPr>
              <a:t>61</a:t>
            </a:r>
            <a:r>
              <a:rPr lang="en-US" sz="1400" b="1">
                <a:solidFill>
                  <a:srgbClr val="C00000"/>
                </a:solidFill>
                <a:latin typeface="Calibri" pitchFamily="34" charset="0"/>
              </a:rPr>
              <a:t>Fe</a:t>
            </a:r>
          </a:p>
        </p:txBody>
      </p:sp>
      <p:sp>
        <p:nvSpPr>
          <p:cNvPr id="44" name="Rectangle 43"/>
          <p:cNvSpPr/>
          <p:nvPr/>
        </p:nvSpPr>
        <p:spPr>
          <a:xfrm>
            <a:off x="1981200" y="1066800"/>
            <a:ext cx="304800" cy="1981200"/>
          </a:xfrm>
          <a:prstGeom prst="rect">
            <a:avLst/>
          </a:prstGeom>
          <a:solidFill>
            <a:srgbClr val="FF0D0D">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TextBox 44"/>
          <p:cNvSpPr txBox="1"/>
          <p:nvPr/>
        </p:nvSpPr>
        <p:spPr bwMode="auto">
          <a:xfrm>
            <a:off x="179479" y="1096730"/>
            <a:ext cx="353921" cy="579670"/>
          </a:xfrm>
          <a:prstGeom prst="rect">
            <a:avLst/>
          </a:prstGeom>
          <a:noFill/>
        </p:spPr>
        <p:txBody>
          <a:bodyPr vert="vert270" wrap="none" anchor="ctr">
            <a:spAutoFit/>
          </a:bodyPr>
          <a:lstStyle/>
          <a:p>
            <a:pPr fontAlgn="auto">
              <a:spcBef>
                <a:spcPts val="0"/>
              </a:spcBef>
              <a:spcAft>
                <a:spcPts val="0"/>
              </a:spcAft>
              <a:defRPr/>
            </a:pPr>
            <a:r>
              <a:rPr lang="en-US" sz="1100" b="1" dirty="0">
                <a:latin typeface="Arial" pitchFamily="34" charset="0"/>
                <a:cs typeface="Arial" pitchFamily="34" charset="0"/>
              </a:rPr>
              <a:t>Counts</a:t>
            </a:r>
          </a:p>
        </p:txBody>
      </p:sp>
      <p:sp>
        <p:nvSpPr>
          <p:cNvPr id="47" name="Rectangle 46"/>
          <p:cNvSpPr/>
          <p:nvPr/>
        </p:nvSpPr>
        <p:spPr>
          <a:xfrm>
            <a:off x="666750" y="866775"/>
            <a:ext cx="42672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4" name="Picture 2"/>
          <p:cNvPicPr>
            <a:picLocks noChangeAspect="1" noChangeArrowheads="1"/>
          </p:cNvPicPr>
          <p:nvPr/>
        </p:nvPicPr>
        <p:blipFill>
          <a:blip r:embed="rId6">
            <a:clrChange>
              <a:clrFrom>
                <a:srgbClr val="FEFEFE"/>
              </a:clrFrom>
              <a:clrTo>
                <a:srgbClr val="FEFEFE">
                  <a:alpha val="0"/>
                </a:srgbClr>
              </a:clrTo>
            </a:clrChange>
          </a:blip>
          <a:srcRect l="50864" r="4913"/>
          <a:stretch>
            <a:fillRect/>
          </a:stretch>
        </p:blipFill>
        <p:spPr bwMode="auto">
          <a:xfrm>
            <a:off x="5112374" y="3505200"/>
            <a:ext cx="3803026" cy="3352800"/>
          </a:xfrm>
          <a:prstGeom prst="rect">
            <a:avLst/>
          </a:prstGeom>
          <a:noFill/>
          <a:ln w="9525">
            <a:noFill/>
            <a:miter lim="800000"/>
            <a:headEnd/>
            <a:tailEnd/>
          </a:ln>
        </p:spPr>
      </p:pic>
      <p:sp>
        <p:nvSpPr>
          <p:cNvPr id="56" name="Down Arrow 55"/>
          <p:cNvSpPr/>
          <p:nvPr/>
        </p:nvSpPr>
        <p:spPr>
          <a:xfrm>
            <a:off x="8277225" y="4981575"/>
            <a:ext cx="152400" cy="30480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p:cNvSpPr txBox="1"/>
          <p:nvPr/>
        </p:nvSpPr>
        <p:spPr>
          <a:xfrm>
            <a:off x="5789454" y="3251537"/>
            <a:ext cx="2693814" cy="1015663"/>
          </a:xfrm>
          <a:prstGeom prst="rect">
            <a:avLst/>
          </a:prstGeom>
          <a:noFill/>
        </p:spPr>
        <p:txBody>
          <a:bodyPr wrap="none" rtlCol="0">
            <a:spAutoFit/>
          </a:bodyPr>
          <a:lstStyle/>
          <a:p>
            <a:r>
              <a:rPr lang="en-US" baseline="30000" smtClean="0">
                <a:latin typeface="+mj-lt"/>
              </a:rPr>
              <a:t>61</a:t>
            </a:r>
            <a:r>
              <a:rPr lang="en-US" smtClean="0">
                <a:latin typeface="+mj-lt"/>
              </a:rPr>
              <a:t>Mn, </a:t>
            </a:r>
            <a:r>
              <a:rPr lang="en-US" baseline="30000" smtClean="0">
                <a:latin typeface="+mj-lt"/>
              </a:rPr>
              <a:t>61</a:t>
            </a:r>
            <a:r>
              <a:rPr lang="en-US" smtClean="0">
                <a:latin typeface="+mj-lt"/>
              </a:rPr>
              <a:t>Fe, </a:t>
            </a:r>
            <a:r>
              <a:rPr lang="en-US" baseline="30000" smtClean="0">
                <a:latin typeface="+mj-lt"/>
              </a:rPr>
              <a:t>62</a:t>
            </a:r>
            <a:r>
              <a:rPr lang="en-US" smtClean="0">
                <a:latin typeface="+mj-lt"/>
              </a:rPr>
              <a:t>Mn, </a:t>
            </a:r>
            <a:r>
              <a:rPr lang="en-US" baseline="30000" smtClean="0">
                <a:latin typeface="+mj-lt"/>
              </a:rPr>
              <a:t>62</a:t>
            </a:r>
            <a:r>
              <a:rPr lang="en-US" smtClean="0">
                <a:latin typeface="+mj-lt"/>
              </a:rPr>
              <a:t>Fe</a:t>
            </a:r>
          </a:p>
          <a:p>
            <a:r>
              <a:rPr lang="en-US" sz="1200" b="0" smtClean="0">
                <a:latin typeface="+mj-lt"/>
              </a:rPr>
              <a:t>J. Van de Walle et al., accepted for EPJA</a:t>
            </a:r>
            <a:r>
              <a:rPr lang="en-US" smtClean="0">
                <a:latin typeface="+mj-lt"/>
              </a:rPr>
              <a:t> </a:t>
            </a:r>
            <a:endParaRPr lang="en-US" smtClean="0">
              <a:latin typeface="+mj-lt"/>
            </a:endParaRPr>
          </a:p>
          <a:p>
            <a:endParaRPr lang="en-US">
              <a:latin typeface="+mj-lt"/>
            </a:endParaRPr>
          </a:p>
        </p:txBody>
      </p:sp>
      <p:sp>
        <p:nvSpPr>
          <p:cNvPr id="30" name="Rectangle 29"/>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r"/>
            <a:r>
              <a:rPr lang="en-US" smtClean="0">
                <a:solidFill>
                  <a:schemeClr val="tx2"/>
                </a:solidFill>
                <a:ea typeface="Cambria" pitchFamily="18" charset="0"/>
                <a:cs typeface="Times New Roman" pitchFamily="18" charset="0"/>
              </a:rPr>
              <a:t>MINIBALL experiments at CERN</a:t>
            </a:r>
            <a:endParaRPr lang="en-US" smtClean="0">
              <a:solidFill>
                <a:schemeClr val="tx2"/>
              </a:solidFill>
              <a:ea typeface="Cambria" pitchFamily="18" charset="0"/>
              <a:cs typeface="Times New Roman" pitchFamily="18" charset="0"/>
            </a:endParaRPr>
          </a:p>
        </p:txBody>
      </p:sp>
      <p:sp>
        <p:nvSpPr>
          <p:cNvPr id="32" name="Rectangle 31"/>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38" name="Picture 187" descr="miniball"/>
          <p:cNvPicPr>
            <a:picLocks noChangeAspect="1" noChangeArrowheads="1"/>
          </p:cNvPicPr>
          <p:nvPr/>
        </p:nvPicPr>
        <p:blipFill>
          <a:blip r:embed="rId7"/>
          <a:srcRect/>
          <a:stretch>
            <a:fillRect/>
          </a:stretch>
        </p:blipFill>
        <p:spPr bwMode="auto">
          <a:xfrm>
            <a:off x="0" y="0"/>
            <a:ext cx="725488" cy="838200"/>
          </a:xfrm>
          <a:prstGeom prst="rect">
            <a:avLst/>
          </a:prstGeom>
          <a:noFill/>
          <a:ln w="9525">
            <a:noFill/>
            <a:miter lim="800000"/>
            <a:headEnd/>
            <a:tailEnd/>
          </a:ln>
        </p:spPr>
      </p:pic>
      <p:pic>
        <p:nvPicPr>
          <p:cNvPr id="46" name="Picture 191" descr="REX-ISOLDE"/>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2"/>
          <p:cNvPicPr>
            <a:picLocks noChangeAspect="1" noChangeArrowheads="1"/>
          </p:cNvPicPr>
          <p:nvPr/>
        </p:nvPicPr>
        <p:blipFill>
          <a:blip r:embed="rId3"/>
          <a:srcRect/>
          <a:stretch>
            <a:fillRect/>
          </a:stretch>
        </p:blipFill>
        <p:spPr bwMode="auto">
          <a:xfrm>
            <a:off x="5257800" y="3810000"/>
            <a:ext cx="3609975" cy="2519363"/>
          </a:xfrm>
          <a:prstGeom prst="rect">
            <a:avLst/>
          </a:prstGeom>
          <a:noFill/>
          <a:ln w="9525">
            <a:noFill/>
            <a:miter lim="800000"/>
            <a:headEnd/>
            <a:tailEnd/>
          </a:ln>
          <a:effectLst/>
        </p:spPr>
      </p:pic>
      <p:pic>
        <p:nvPicPr>
          <p:cNvPr id="99331" name="Picture 3"/>
          <p:cNvPicPr>
            <a:picLocks noChangeAspect="1" noChangeArrowheads="1"/>
          </p:cNvPicPr>
          <p:nvPr/>
        </p:nvPicPr>
        <p:blipFill>
          <a:blip r:embed="rId4"/>
          <a:srcRect/>
          <a:stretch>
            <a:fillRect/>
          </a:stretch>
        </p:blipFill>
        <p:spPr bwMode="auto">
          <a:xfrm>
            <a:off x="511025" y="1143000"/>
            <a:ext cx="4060975" cy="2743200"/>
          </a:xfrm>
          <a:prstGeom prst="rect">
            <a:avLst/>
          </a:prstGeom>
          <a:noFill/>
          <a:ln w="9525">
            <a:noFill/>
            <a:miter lim="800000"/>
            <a:headEnd/>
            <a:tailEnd/>
          </a:ln>
          <a:effectLst/>
        </p:spPr>
      </p:pic>
      <p:pic>
        <p:nvPicPr>
          <p:cNvPr id="99333" name="Picture 5"/>
          <p:cNvPicPr>
            <a:picLocks noChangeAspect="1" noChangeArrowheads="1"/>
          </p:cNvPicPr>
          <p:nvPr/>
        </p:nvPicPr>
        <p:blipFill>
          <a:blip r:embed="rId5"/>
          <a:srcRect/>
          <a:stretch>
            <a:fillRect/>
          </a:stretch>
        </p:blipFill>
        <p:spPr bwMode="auto">
          <a:xfrm>
            <a:off x="214313" y="3962400"/>
            <a:ext cx="4967287" cy="2000073"/>
          </a:xfrm>
          <a:prstGeom prst="rect">
            <a:avLst/>
          </a:prstGeom>
          <a:noFill/>
          <a:ln w="9525">
            <a:noFill/>
            <a:miter lim="800000"/>
            <a:headEnd/>
            <a:tailEnd/>
          </a:ln>
          <a:effectLst/>
        </p:spPr>
      </p:pic>
      <p:sp>
        <p:nvSpPr>
          <p:cNvPr id="6" name="TextBox 60"/>
          <p:cNvSpPr txBox="1">
            <a:spLocks noChangeArrowheads="1"/>
          </p:cNvSpPr>
          <p:nvPr/>
        </p:nvSpPr>
        <p:spPr bwMode="auto">
          <a:xfrm>
            <a:off x="0" y="838200"/>
            <a:ext cx="5103320" cy="307777"/>
          </a:xfrm>
          <a:prstGeom prst="rect">
            <a:avLst/>
          </a:prstGeom>
          <a:noFill/>
          <a:ln w="9525">
            <a:noFill/>
            <a:miter lim="800000"/>
            <a:headEnd/>
            <a:tailEnd/>
          </a:ln>
        </p:spPr>
        <p:txBody>
          <a:bodyPr wrap="none">
            <a:spAutoFit/>
          </a:bodyPr>
          <a:lstStyle/>
          <a:p>
            <a:r>
              <a:rPr lang="en-US" sz="1400" smtClean="0">
                <a:latin typeface="Calibri" pitchFamily="34" charset="0"/>
              </a:rPr>
              <a:t>region </a:t>
            </a:r>
            <a:r>
              <a:rPr lang="en-US" sz="1400">
                <a:latin typeface="Calibri" pitchFamily="34" charset="0"/>
              </a:rPr>
              <a:t>around </a:t>
            </a:r>
            <a:r>
              <a:rPr lang="en-US" sz="1400" baseline="30000">
                <a:latin typeface="Calibri" pitchFamily="34" charset="0"/>
              </a:rPr>
              <a:t>100</a:t>
            </a:r>
            <a:r>
              <a:rPr lang="en-US" sz="1400">
                <a:latin typeface="Calibri" pitchFamily="34" charset="0"/>
              </a:rPr>
              <a:t>Sn : </a:t>
            </a:r>
            <a:r>
              <a:rPr lang="en-US" sz="1400" baseline="30000">
                <a:latin typeface="Calibri" pitchFamily="34" charset="0"/>
              </a:rPr>
              <a:t>106,108,110</a:t>
            </a:r>
            <a:r>
              <a:rPr lang="en-US" sz="1400">
                <a:latin typeface="Calibri" pitchFamily="34" charset="0"/>
              </a:rPr>
              <a:t>Sn, </a:t>
            </a:r>
            <a:r>
              <a:rPr lang="en-US" sz="1400" baseline="30000">
                <a:latin typeface="Calibri" pitchFamily="34" charset="0"/>
              </a:rPr>
              <a:t>100,102,104</a:t>
            </a:r>
            <a:r>
              <a:rPr lang="en-US" sz="1400">
                <a:latin typeface="Calibri" pitchFamily="34" charset="0"/>
              </a:rPr>
              <a:t>Cd </a:t>
            </a:r>
            <a:r>
              <a:rPr lang="en-US" sz="1000">
                <a:latin typeface="Calibri" pitchFamily="34" charset="0"/>
              </a:rPr>
              <a:t>(J. Cederkall, A. Ekstrom </a:t>
            </a:r>
            <a:r>
              <a:rPr lang="en-US" sz="1000" i="1">
                <a:latin typeface="Calibri" pitchFamily="34" charset="0"/>
              </a:rPr>
              <a:t>et al</a:t>
            </a:r>
            <a:r>
              <a:rPr lang="en-US" sz="1000" i="1" smtClean="0">
                <a:latin typeface="Calibri" pitchFamily="34" charset="0"/>
              </a:rPr>
              <a:t>.</a:t>
            </a:r>
            <a:r>
              <a:rPr lang="en-US" sz="1000" smtClean="0">
                <a:latin typeface="Calibri" pitchFamily="34" charset="0"/>
              </a:rPr>
              <a:t>)</a:t>
            </a:r>
            <a:endParaRPr lang="en-US" sz="1400">
              <a:latin typeface="Calibri" pitchFamily="34" charset="0"/>
            </a:endParaRPr>
          </a:p>
        </p:txBody>
      </p:sp>
      <p:sp>
        <p:nvSpPr>
          <p:cNvPr id="7" name="Rectangle 6"/>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r"/>
            <a:r>
              <a:rPr lang="en-US" smtClean="0">
                <a:solidFill>
                  <a:schemeClr val="tx2"/>
                </a:solidFill>
                <a:ea typeface="Cambria" pitchFamily="18" charset="0"/>
                <a:cs typeface="Times New Roman" pitchFamily="18" charset="0"/>
              </a:rPr>
              <a:t>MINIBALL experiments at CERN</a:t>
            </a:r>
            <a:endParaRPr lang="en-US" smtClean="0">
              <a:solidFill>
                <a:schemeClr val="tx2"/>
              </a:solidFill>
              <a:ea typeface="Cambria" pitchFamily="18" charset="0"/>
              <a:cs typeface="Times New Roman" pitchFamily="18" charset="0"/>
            </a:endParaRPr>
          </a:p>
        </p:txBody>
      </p:sp>
      <p:sp>
        <p:nvSpPr>
          <p:cNvPr id="8" name="Rectangle 7"/>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9" name="Picture 187" descr="miniball"/>
          <p:cNvPicPr>
            <a:picLocks noChangeAspect="1" noChangeArrowheads="1"/>
          </p:cNvPicPr>
          <p:nvPr/>
        </p:nvPicPr>
        <p:blipFill>
          <a:blip r:embed="rId6"/>
          <a:srcRect/>
          <a:stretch>
            <a:fillRect/>
          </a:stretch>
        </p:blipFill>
        <p:spPr bwMode="auto">
          <a:xfrm>
            <a:off x="0" y="0"/>
            <a:ext cx="725488" cy="838200"/>
          </a:xfrm>
          <a:prstGeom prst="rect">
            <a:avLst/>
          </a:prstGeom>
          <a:noFill/>
          <a:ln w="9525">
            <a:noFill/>
            <a:miter lim="800000"/>
            <a:headEnd/>
            <a:tailEnd/>
          </a:ln>
        </p:spPr>
      </p:pic>
      <p:pic>
        <p:nvPicPr>
          <p:cNvPr id="10" name="Picture 191" descr="REX-ISOLDE"/>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11" name="TextBox 10"/>
          <p:cNvSpPr txBox="1"/>
          <p:nvPr/>
        </p:nvSpPr>
        <p:spPr>
          <a:xfrm>
            <a:off x="5334000" y="2057400"/>
            <a:ext cx="2726259" cy="830997"/>
          </a:xfrm>
          <a:prstGeom prst="rect">
            <a:avLst/>
          </a:prstGeom>
          <a:noFill/>
        </p:spPr>
        <p:txBody>
          <a:bodyPr wrap="none" rtlCol="0">
            <a:spAutoFit/>
          </a:bodyPr>
          <a:lstStyle/>
          <a:p>
            <a:r>
              <a:rPr lang="en-US" sz="1200" b="0" smtClean="0">
                <a:latin typeface="+mj-lt"/>
              </a:rPr>
              <a:t>J. Cederkall et al. PRL 98, 172501 (2007)</a:t>
            </a:r>
          </a:p>
          <a:p>
            <a:r>
              <a:rPr lang="en-US" sz="1200" b="0" smtClean="0">
                <a:latin typeface="+mj-lt"/>
              </a:rPr>
              <a:t>A. Ekstrom et al. PRL 101, 012502 (2008)</a:t>
            </a:r>
          </a:p>
          <a:p>
            <a:r>
              <a:rPr lang="en-US" sz="1200" b="0" smtClean="0">
                <a:latin typeface="+mj-lt"/>
              </a:rPr>
              <a:t>A</a:t>
            </a:r>
            <a:r>
              <a:rPr lang="en-US" sz="1200" b="0" smtClean="0">
                <a:latin typeface="+mj-lt"/>
              </a:rPr>
              <a:t>. Ekstrom et al</a:t>
            </a:r>
            <a:r>
              <a:rPr lang="en-US" sz="1200" b="0" smtClean="0">
                <a:latin typeface="+mj-lt"/>
              </a:rPr>
              <a:t>. </a:t>
            </a:r>
            <a:r>
              <a:rPr lang="en-US" sz="1200" b="0" smtClean="0">
                <a:latin typeface="+mj-lt"/>
              </a:rPr>
              <a:t>in preparation for PRC</a:t>
            </a:r>
            <a:endParaRPr lang="en-US" sz="1200" smtClean="0">
              <a:latin typeface="+mj-lt"/>
            </a:endParaRPr>
          </a:p>
          <a:p>
            <a:endParaRPr lang="en-US" sz="1200">
              <a:latin typeface="+mj-lt"/>
            </a:endParaRPr>
          </a:p>
        </p:txBody>
      </p:sp>
      <p:sp>
        <p:nvSpPr>
          <p:cNvPr id="12" name="TextBox 11"/>
          <p:cNvSpPr txBox="1"/>
          <p:nvPr/>
        </p:nvSpPr>
        <p:spPr>
          <a:xfrm>
            <a:off x="7239000" y="5569803"/>
            <a:ext cx="1540037" cy="830997"/>
          </a:xfrm>
          <a:prstGeom prst="rect">
            <a:avLst/>
          </a:prstGeom>
          <a:noFill/>
        </p:spPr>
        <p:txBody>
          <a:bodyPr wrap="none" rtlCol="0">
            <a:spAutoFit/>
          </a:bodyPr>
          <a:lstStyle/>
          <a:p>
            <a:r>
              <a:rPr lang="en-US" sz="2400" baseline="30000" smtClean="0">
                <a:latin typeface="+mj-lt"/>
              </a:rPr>
              <a:t>100</a:t>
            </a:r>
            <a:r>
              <a:rPr lang="en-US" sz="2400" smtClean="0">
                <a:latin typeface="+mj-lt"/>
              </a:rPr>
              <a:t>Cd </a:t>
            </a:r>
            <a:r>
              <a:rPr lang="en-US" sz="1200" b="0" smtClean="0">
                <a:latin typeface="+mj-lt"/>
              </a:rPr>
              <a:t> 3x10</a:t>
            </a:r>
            <a:r>
              <a:rPr lang="en-US" sz="1200" b="0" baseline="30000" smtClean="0">
                <a:latin typeface="+mj-lt"/>
              </a:rPr>
              <a:t>3</a:t>
            </a:r>
            <a:r>
              <a:rPr lang="en-US" sz="1200" b="0" smtClean="0">
                <a:latin typeface="+mj-lt"/>
              </a:rPr>
              <a:t> pps</a:t>
            </a:r>
            <a:endParaRPr lang="en-US" sz="1200" b="0" smtClean="0">
              <a:latin typeface="+mj-lt"/>
            </a:endParaRPr>
          </a:p>
          <a:p>
            <a:endParaRPr lang="en-US" sz="2400">
              <a:latin typeface="+mj-lt"/>
            </a:endParaRPr>
          </a:p>
        </p:txBody>
      </p:sp>
      <p:sp>
        <p:nvSpPr>
          <p:cNvPr id="13" name="TextBox 12"/>
          <p:cNvSpPr txBox="1"/>
          <p:nvPr/>
        </p:nvSpPr>
        <p:spPr>
          <a:xfrm>
            <a:off x="1676400" y="4419600"/>
            <a:ext cx="808235" cy="830997"/>
          </a:xfrm>
          <a:prstGeom prst="rect">
            <a:avLst/>
          </a:prstGeom>
          <a:noFill/>
        </p:spPr>
        <p:txBody>
          <a:bodyPr wrap="none" rtlCol="0">
            <a:spAutoFit/>
          </a:bodyPr>
          <a:lstStyle/>
          <a:p>
            <a:r>
              <a:rPr lang="en-US" sz="2400" baseline="30000" smtClean="0">
                <a:latin typeface="+mj-lt"/>
              </a:rPr>
              <a:t>106</a:t>
            </a:r>
            <a:r>
              <a:rPr lang="en-US" sz="2400" smtClean="0">
                <a:latin typeface="+mj-lt"/>
              </a:rPr>
              <a:t>Sn</a:t>
            </a:r>
            <a:endParaRPr lang="en-US" sz="2400" smtClean="0">
              <a:latin typeface="+mj-lt"/>
            </a:endParaRPr>
          </a:p>
          <a:p>
            <a:endParaRPr lang="en-US" sz="2400">
              <a:latin typeface="+mj-l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Arrow Connector 11"/>
          <p:cNvCxnSpPr/>
          <p:nvPr/>
        </p:nvCxnSpPr>
        <p:spPr>
          <a:xfrm>
            <a:off x="1143000" y="2590800"/>
            <a:ext cx="63246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7493000" y="2336800"/>
            <a:ext cx="685800" cy="533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334000" y="2463800"/>
            <a:ext cx="203200" cy="254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826000" y="2463800"/>
            <a:ext cx="203200" cy="254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3517900" y="2324100"/>
            <a:ext cx="533400" cy="5334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2235200" y="2463800"/>
            <a:ext cx="203200" cy="254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2895600" y="1676400"/>
            <a:ext cx="5715000" cy="190500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04800" y="1676400"/>
            <a:ext cx="2514600" cy="190500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c 24"/>
          <p:cNvSpPr/>
          <p:nvPr/>
        </p:nvSpPr>
        <p:spPr>
          <a:xfrm rot="10800000">
            <a:off x="685801" y="1676400"/>
            <a:ext cx="914400" cy="914400"/>
          </a:xfrm>
          <a:prstGeom prst="arc">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7" name="Straight Connector 26"/>
          <p:cNvCxnSpPr/>
          <p:nvPr/>
        </p:nvCxnSpPr>
        <p:spPr>
          <a:xfrm rot="5400000">
            <a:off x="76200" y="1536700"/>
            <a:ext cx="1219200"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19376" y="3962400"/>
            <a:ext cx="4503412" cy="2246769"/>
          </a:xfrm>
          <a:prstGeom prst="rect">
            <a:avLst/>
          </a:prstGeom>
          <a:noFill/>
        </p:spPr>
        <p:txBody>
          <a:bodyPr wrap="none" rtlCol="0">
            <a:spAutoFit/>
          </a:bodyPr>
          <a:lstStyle/>
          <a:p>
            <a:r>
              <a:rPr lang="en-US" sz="1400" b="0" smtClean="0">
                <a:latin typeface="+mj-lt"/>
              </a:rPr>
              <a:t>Target Chamber</a:t>
            </a:r>
          </a:p>
          <a:p>
            <a:endParaRPr lang="en-US" sz="1400" b="0" smtClean="0">
              <a:latin typeface="+mj-lt"/>
            </a:endParaRPr>
          </a:p>
          <a:p>
            <a:r>
              <a:rPr lang="en-US" sz="1400" b="0" smtClean="0">
                <a:latin typeface="+mj-lt"/>
              </a:rPr>
              <a:t>1/ Coulex</a:t>
            </a:r>
          </a:p>
          <a:p>
            <a:r>
              <a:rPr lang="en-US" sz="1400" b="0" smtClean="0">
                <a:latin typeface="+mj-lt"/>
              </a:rPr>
              <a:t>	- One forward CD 15-55°</a:t>
            </a:r>
          </a:p>
          <a:p>
            <a:r>
              <a:rPr lang="en-US" sz="1400" b="0" smtClean="0">
                <a:latin typeface="+mj-lt"/>
              </a:rPr>
              <a:t>	- 6 secondary targets</a:t>
            </a:r>
          </a:p>
          <a:p>
            <a:r>
              <a:rPr lang="en-US" sz="1400" b="0" smtClean="0">
                <a:latin typeface="+mj-lt"/>
              </a:rPr>
              <a:t>	- 8 cm sphere</a:t>
            </a:r>
          </a:p>
          <a:p>
            <a:r>
              <a:rPr lang="en-US" sz="1400" b="0" smtClean="0">
                <a:latin typeface="+mj-lt"/>
              </a:rPr>
              <a:t>2/ Transfer</a:t>
            </a:r>
          </a:p>
          <a:p>
            <a:r>
              <a:rPr lang="en-US" sz="1400" b="0" smtClean="0">
                <a:latin typeface="+mj-lt"/>
              </a:rPr>
              <a:t>	- </a:t>
            </a:r>
            <a:r>
              <a:rPr lang="en-US" sz="1400" b="0" smtClean="0">
                <a:latin typeface="+mj-lt"/>
              </a:rPr>
              <a:t>backward (2007-2008) + forward (2009) CD</a:t>
            </a:r>
            <a:endParaRPr lang="en-US" sz="1400" b="0" smtClean="0">
              <a:latin typeface="+mj-lt"/>
            </a:endParaRPr>
          </a:p>
          <a:p>
            <a:r>
              <a:rPr lang="en-US" sz="1400" b="0" smtClean="0">
                <a:latin typeface="+mj-lt"/>
              </a:rPr>
              <a:t>	-</a:t>
            </a:r>
            <a:r>
              <a:rPr lang="en-US" sz="1400" b="0" smtClean="0">
                <a:latin typeface="Symbol" pitchFamily="18" charset="2"/>
              </a:rPr>
              <a:t> D</a:t>
            </a:r>
            <a:r>
              <a:rPr lang="en-US" sz="1400" b="0" smtClean="0">
                <a:latin typeface="+mj-lt"/>
              </a:rPr>
              <a:t>E-E</a:t>
            </a:r>
            <a:r>
              <a:rPr lang="en-US" sz="1400" b="0" baseline="-25000" smtClean="0">
                <a:latin typeface="+mj-lt"/>
              </a:rPr>
              <a:t>rest</a:t>
            </a:r>
            <a:r>
              <a:rPr lang="en-US" sz="1400" b="0" smtClean="0">
                <a:latin typeface="+mj-lt"/>
              </a:rPr>
              <a:t> </a:t>
            </a:r>
            <a:r>
              <a:rPr lang="en-US" sz="1400" b="0" smtClean="0">
                <a:latin typeface="+mj-lt"/>
              </a:rPr>
              <a:t>barrel backward + forward  (2008) </a:t>
            </a:r>
            <a:endParaRPr lang="en-US" sz="1400" b="0" smtClean="0">
              <a:latin typeface="+mj-lt"/>
            </a:endParaRPr>
          </a:p>
          <a:p>
            <a:r>
              <a:rPr lang="en-US" sz="1400" b="0" smtClean="0">
                <a:latin typeface="+mj-lt"/>
              </a:rPr>
              <a:t>	- more material - lower</a:t>
            </a:r>
            <a:r>
              <a:rPr lang="en-US" sz="1400" b="0" smtClean="0">
                <a:latin typeface="Symbol" pitchFamily="18" charset="2"/>
              </a:rPr>
              <a:t> g</a:t>
            </a:r>
            <a:r>
              <a:rPr lang="en-US" sz="1400" b="0" smtClean="0">
                <a:latin typeface="+mj-lt"/>
              </a:rPr>
              <a:t> efficiency (&lt; 300 keV)</a:t>
            </a:r>
            <a:endParaRPr lang="en-US" sz="1400" b="0">
              <a:latin typeface="+mj-lt"/>
            </a:endParaRPr>
          </a:p>
        </p:txBody>
      </p:sp>
      <p:pic>
        <p:nvPicPr>
          <p:cNvPr id="17" name="Picture 4"/>
          <p:cNvPicPr>
            <a:picLocks noChangeAspect="1" noChangeArrowheads="1"/>
          </p:cNvPicPr>
          <p:nvPr/>
        </p:nvPicPr>
        <p:blipFill>
          <a:blip r:embed="rId2"/>
          <a:srcRect/>
          <a:stretch>
            <a:fillRect/>
          </a:stretch>
        </p:blipFill>
        <p:spPr bwMode="auto">
          <a:xfrm>
            <a:off x="6691312" y="4276725"/>
            <a:ext cx="2452688" cy="2581275"/>
          </a:xfrm>
          <a:prstGeom prst="rect">
            <a:avLst/>
          </a:prstGeom>
          <a:noFill/>
          <a:ln w="9525">
            <a:noFill/>
            <a:miter lim="800000"/>
            <a:headEnd/>
            <a:tailEnd/>
          </a:ln>
        </p:spPr>
      </p:pic>
      <p:pic>
        <p:nvPicPr>
          <p:cNvPr id="76801" name="Picture 1"/>
          <p:cNvPicPr>
            <a:picLocks noChangeAspect="1" noChangeArrowheads="1"/>
          </p:cNvPicPr>
          <p:nvPr/>
        </p:nvPicPr>
        <p:blipFill>
          <a:blip r:embed="rId3"/>
          <a:srcRect/>
          <a:stretch>
            <a:fillRect/>
          </a:stretch>
        </p:blipFill>
        <p:spPr bwMode="auto">
          <a:xfrm>
            <a:off x="4267200" y="914400"/>
            <a:ext cx="1981200" cy="1507435"/>
          </a:xfrm>
          <a:prstGeom prst="rect">
            <a:avLst/>
          </a:prstGeom>
          <a:noFill/>
          <a:ln w="9525">
            <a:noFill/>
            <a:miter lim="800000"/>
            <a:headEnd/>
            <a:tailEnd/>
          </a:ln>
          <a:effectLst/>
        </p:spPr>
      </p:pic>
      <p:pic>
        <p:nvPicPr>
          <p:cNvPr id="76802" name="Picture 2"/>
          <p:cNvPicPr>
            <a:picLocks noChangeAspect="1" noChangeArrowheads="1"/>
          </p:cNvPicPr>
          <p:nvPr/>
        </p:nvPicPr>
        <p:blipFill>
          <a:blip r:embed="rId4"/>
          <a:srcRect/>
          <a:stretch>
            <a:fillRect/>
          </a:stretch>
        </p:blipFill>
        <p:spPr bwMode="auto">
          <a:xfrm>
            <a:off x="3962400" y="3629025"/>
            <a:ext cx="2438400" cy="1875692"/>
          </a:xfrm>
          <a:prstGeom prst="rect">
            <a:avLst/>
          </a:prstGeom>
          <a:noFill/>
          <a:ln w="9525">
            <a:noFill/>
            <a:miter lim="800000"/>
            <a:headEnd/>
            <a:tailEnd/>
          </a:ln>
          <a:effectLst/>
        </p:spPr>
      </p:pic>
      <p:sp>
        <p:nvSpPr>
          <p:cNvPr id="32" name="Rectangle 31"/>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z="2000" b="1" smtClean="0">
                <a:solidFill>
                  <a:schemeClr val="tx2"/>
                </a:solidFill>
              </a:rPr>
              <a:t>Beam line layout</a:t>
            </a:r>
            <a:endParaRPr lang="en-US" sz="2000" b="1" dirty="0">
              <a:solidFill>
                <a:schemeClr val="tx2"/>
              </a:solidFill>
            </a:endParaRPr>
          </a:p>
        </p:txBody>
      </p:sp>
      <p:sp>
        <p:nvSpPr>
          <p:cNvPr id="33" name="Rectangle 32"/>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34" name="Picture 187" descr="miniball"/>
          <p:cNvPicPr>
            <a:picLocks noChangeAspect="1" noChangeArrowheads="1"/>
          </p:cNvPicPr>
          <p:nvPr/>
        </p:nvPicPr>
        <p:blipFill>
          <a:blip r:embed="rId5"/>
          <a:srcRect/>
          <a:stretch>
            <a:fillRect/>
          </a:stretch>
        </p:blipFill>
        <p:spPr bwMode="auto">
          <a:xfrm>
            <a:off x="0" y="0"/>
            <a:ext cx="725488" cy="838200"/>
          </a:xfrm>
          <a:prstGeom prst="rect">
            <a:avLst/>
          </a:prstGeom>
          <a:noFill/>
          <a:ln w="9525">
            <a:noFill/>
            <a:miter lim="800000"/>
            <a:headEnd/>
            <a:tailEnd/>
          </a:ln>
        </p:spPr>
      </p:pic>
      <p:pic>
        <p:nvPicPr>
          <p:cNvPr id="35" name="Picture 191" descr="REX-ISOLDE"/>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58" descr="NuclearChart.jpg"/>
          <p:cNvPicPr>
            <a:picLocks noChangeAspect="1"/>
          </p:cNvPicPr>
          <p:nvPr/>
        </p:nvPicPr>
        <p:blipFill>
          <a:blip r:embed="rId2">
            <a:clrChange>
              <a:clrFrom>
                <a:srgbClr val="FFFFFF"/>
              </a:clrFrom>
              <a:clrTo>
                <a:srgbClr val="FFFFFF">
                  <a:alpha val="0"/>
                </a:srgbClr>
              </a:clrTo>
            </a:clrChange>
          </a:blip>
          <a:srcRect l="6541" b="10068"/>
          <a:stretch>
            <a:fillRect/>
          </a:stretch>
        </p:blipFill>
        <p:spPr bwMode="auto">
          <a:xfrm>
            <a:off x="1524000" y="1371600"/>
            <a:ext cx="7620000" cy="5257800"/>
          </a:xfrm>
          <a:prstGeom prst="rect">
            <a:avLst/>
          </a:prstGeom>
          <a:noFill/>
          <a:ln w="9525">
            <a:noFill/>
            <a:miter lim="800000"/>
            <a:headEnd/>
            <a:tailEnd/>
          </a:ln>
        </p:spPr>
      </p:pic>
      <p:sp>
        <p:nvSpPr>
          <p:cNvPr id="13" name="Oval 12"/>
          <p:cNvSpPr/>
          <p:nvPr/>
        </p:nvSpPr>
        <p:spPr>
          <a:xfrm>
            <a:off x="3276600" y="5181600"/>
            <a:ext cx="609600" cy="228600"/>
          </a:xfrm>
          <a:prstGeom prst="ellipse">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a:p>
        </p:txBody>
      </p:sp>
      <p:sp>
        <p:nvSpPr>
          <p:cNvPr id="14" name="Oval 13"/>
          <p:cNvSpPr/>
          <p:nvPr/>
        </p:nvSpPr>
        <p:spPr>
          <a:xfrm>
            <a:off x="3973513" y="4146550"/>
            <a:ext cx="381000" cy="228600"/>
          </a:xfrm>
          <a:prstGeom prst="ellipse">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a:p>
        </p:txBody>
      </p:sp>
      <p:sp>
        <p:nvSpPr>
          <p:cNvPr id="15" name="Oval 14"/>
          <p:cNvSpPr/>
          <p:nvPr/>
        </p:nvSpPr>
        <p:spPr>
          <a:xfrm>
            <a:off x="5029200" y="3962400"/>
            <a:ext cx="609600" cy="457200"/>
          </a:xfrm>
          <a:prstGeom prst="ellipse">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a:p>
        </p:txBody>
      </p:sp>
      <p:sp>
        <p:nvSpPr>
          <p:cNvPr id="33802" name="TextBox 15"/>
          <p:cNvSpPr txBox="1">
            <a:spLocks noChangeArrowheads="1"/>
          </p:cNvSpPr>
          <p:nvPr/>
        </p:nvSpPr>
        <p:spPr bwMode="auto">
          <a:xfrm>
            <a:off x="2590800" y="6096000"/>
            <a:ext cx="946093" cy="338554"/>
          </a:xfrm>
          <a:prstGeom prst="rect">
            <a:avLst/>
          </a:prstGeom>
          <a:noFill/>
          <a:ln w="9525">
            <a:noFill/>
            <a:miter lim="800000"/>
            <a:headEnd/>
            <a:tailEnd/>
          </a:ln>
        </p:spPr>
        <p:txBody>
          <a:bodyPr wrap="none">
            <a:spAutoFit/>
          </a:bodyPr>
          <a:lstStyle/>
          <a:p>
            <a:r>
              <a:rPr lang="en-US" sz="1600" baseline="30000">
                <a:latin typeface="Calibri" pitchFamily="34" charset="0"/>
              </a:rPr>
              <a:t>30,31,32</a:t>
            </a:r>
            <a:r>
              <a:rPr lang="en-US" sz="1600">
                <a:latin typeface="Calibri" pitchFamily="34" charset="0"/>
              </a:rPr>
              <a:t>Mg</a:t>
            </a:r>
          </a:p>
        </p:txBody>
      </p:sp>
      <p:sp>
        <p:nvSpPr>
          <p:cNvPr id="33803" name="TextBox 16"/>
          <p:cNvSpPr txBox="1">
            <a:spLocks noChangeArrowheads="1"/>
          </p:cNvSpPr>
          <p:nvPr/>
        </p:nvSpPr>
        <p:spPr bwMode="auto">
          <a:xfrm>
            <a:off x="3810000" y="5497513"/>
            <a:ext cx="2172390" cy="584775"/>
          </a:xfrm>
          <a:prstGeom prst="rect">
            <a:avLst/>
          </a:prstGeom>
          <a:noFill/>
          <a:ln w="9525">
            <a:noFill/>
            <a:miter lim="800000"/>
            <a:headEnd/>
            <a:tailEnd/>
          </a:ln>
        </p:spPr>
        <p:txBody>
          <a:bodyPr wrap="none">
            <a:spAutoFit/>
          </a:bodyPr>
          <a:lstStyle/>
          <a:p>
            <a:r>
              <a:rPr lang="en-US" sz="1600" baseline="30000">
                <a:latin typeface="Calibri" pitchFamily="34" charset="0"/>
              </a:rPr>
              <a:t>67,69,71,73</a:t>
            </a:r>
            <a:r>
              <a:rPr lang="en-US" sz="1600">
                <a:latin typeface="Calibri" pitchFamily="34" charset="0"/>
              </a:rPr>
              <a:t>Cu, </a:t>
            </a:r>
            <a:r>
              <a:rPr lang="en-US" sz="1600" baseline="30000">
                <a:latin typeface="Calibri" pitchFamily="34" charset="0"/>
              </a:rPr>
              <a:t>68</a:t>
            </a:r>
            <a:r>
              <a:rPr lang="en-US" sz="1600">
                <a:latin typeface="Calibri" pitchFamily="34" charset="0"/>
              </a:rPr>
              <a:t>Cu, </a:t>
            </a:r>
            <a:r>
              <a:rPr lang="en-US" sz="1600" baseline="30000">
                <a:latin typeface="Calibri" pitchFamily="34" charset="0"/>
              </a:rPr>
              <a:t>70(m)</a:t>
            </a:r>
            <a:r>
              <a:rPr lang="en-US" sz="1600">
                <a:latin typeface="Calibri" pitchFamily="34" charset="0"/>
              </a:rPr>
              <a:t>Cu</a:t>
            </a:r>
          </a:p>
          <a:p>
            <a:r>
              <a:rPr lang="en-US" sz="1600" baseline="30000">
                <a:latin typeface="Calibri" pitchFamily="34" charset="0"/>
              </a:rPr>
              <a:t>68</a:t>
            </a:r>
            <a:r>
              <a:rPr lang="en-US" sz="1600">
                <a:latin typeface="Calibri" pitchFamily="34" charset="0"/>
              </a:rPr>
              <a:t>Ni</a:t>
            </a:r>
          </a:p>
        </p:txBody>
      </p:sp>
      <p:sp>
        <p:nvSpPr>
          <p:cNvPr id="33804" name="TextBox 17"/>
          <p:cNvSpPr txBox="1">
            <a:spLocks noChangeArrowheads="1"/>
          </p:cNvSpPr>
          <p:nvPr/>
        </p:nvSpPr>
        <p:spPr bwMode="auto">
          <a:xfrm>
            <a:off x="3810000" y="5268913"/>
            <a:ext cx="1050288" cy="338554"/>
          </a:xfrm>
          <a:prstGeom prst="rect">
            <a:avLst/>
          </a:prstGeom>
          <a:noFill/>
          <a:ln w="9525">
            <a:noFill/>
            <a:miter lim="800000"/>
            <a:headEnd/>
            <a:tailEnd/>
          </a:ln>
        </p:spPr>
        <p:txBody>
          <a:bodyPr wrap="none">
            <a:spAutoFit/>
          </a:bodyPr>
          <a:lstStyle/>
          <a:p>
            <a:r>
              <a:rPr lang="en-US" sz="1600" baseline="30000">
                <a:latin typeface="Calibri" pitchFamily="34" charset="0"/>
              </a:rPr>
              <a:t>74,76,78,80</a:t>
            </a:r>
            <a:r>
              <a:rPr lang="en-US" sz="1600">
                <a:latin typeface="Calibri" pitchFamily="34" charset="0"/>
              </a:rPr>
              <a:t>Zn</a:t>
            </a:r>
          </a:p>
        </p:txBody>
      </p:sp>
      <p:sp>
        <p:nvSpPr>
          <p:cNvPr id="33805" name="TextBox 18"/>
          <p:cNvSpPr txBox="1">
            <a:spLocks noChangeArrowheads="1"/>
          </p:cNvSpPr>
          <p:nvPr/>
        </p:nvSpPr>
        <p:spPr bwMode="auto">
          <a:xfrm>
            <a:off x="3810000" y="3886200"/>
            <a:ext cx="1083951" cy="338554"/>
          </a:xfrm>
          <a:prstGeom prst="rect">
            <a:avLst/>
          </a:prstGeom>
          <a:noFill/>
          <a:ln w="9525">
            <a:noFill/>
            <a:miter lim="800000"/>
            <a:headEnd/>
            <a:tailEnd/>
          </a:ln>
        </p:spPr>
        <p:txBody>
          <a:bodyPr wrap="none">
            <a:spAutoFit/>
          </a:bodyPr>
          <a:lstStyle/>
          <a:p>
            <a:r>
              <a:rPr lang="en-US" sz="1600" baseline="30000">
                <a:latin typeface="Calibri" pitchFamily="34" charset="0"/>
              </a:rPr>
              <a:t>106,108,110</a:t>
            </a:r>
            <a:r>
              <a:rPr lang="en-US" sz="1600">
                <a:latin typeface="Calibri" pitchFamily="34" charset="0"/>
              </a:rPr>
              <a:t>Sn</a:t>
            </a:r>
          </a:p>
        </p:txBody>
      </p:sp>
      <p:sp>
        <p:nvSpPr>
          <p:cNvPr id="33806" name="TextBox 19"/>
          <p:cNvSpPr txBox="1">
            <a:spLocks noChangeArrowheads="1"/>
          </p:cNvSpPr>
          <p:nvPr/>
        </p:nvSpPr>
        <p:spPr bwMode="auto">
          <a:xfrm>
            <a:off x="5486400" y="4343400"/>
            <a:ext cx="1091966" cy="830997"/>
          </a:xfrm>
          <a:prstGeom prst="rect">
            <a:avLst/>
          </a:prstGeom>
          <a:noFill/>
          <a:ln w="9525">
            <a:noFill/>
            <a:miter lim="800000"/>
            <a:headEnd/>
            <a:tailEnd/>
          </a:ln>
        </p:spPr>
        <p:txBody>
          <a:bodyPr wrap="none">
            <a:spAutoFit/>
          </a:bodyPr>
          <a:lstStyle/>
          <a:p>
            <a:r>
              <a:rPr lang="en-US" sz="1600" baseline="30000">
                <a:latin typeface="Calibri" pitchFamily="34" charset="0"/>
              </a:rPr>
              <a:t>122,124</a:t>
            </a:r>
            <a:r>
              <a:rPr lang="en-US" sz="1600">
                <a:latin typeface="Calibri" pitchFamily="34" charset="0"/>
              </a:rPr>
              <a:t>Cd</a:t>
            </a:r>
          </a:p>
          <a:p>
            <a:r>
              <a:rPr lang="en-US" sz="1600" baseline="30000">
                <a:latin typeface="Calibri" pitchFamily="34" charset="0"/>
              </a:rPr>
              <a:t>138,140</a:t>
            </a:r>
            <a:r>
              <a:rPr lang="en-US" sz="1600">
                <a:latin typeface="Calibri" pitchFamily="34" charset="0"/>
              </a:rPr>
              <a:t>Xe</a:t>
            </a:r>
          </a:p>
          <a:p>
            <a:r>
              <a:rPr lang="en-US" sz="1600" baseline="30000">
                <a:latin typeface="Calibri" pitchFamily="34" charset="0"/>
              </a:rPr>
              <a:t>140,148,150</a:t>
            </a:r>
            <a:r>
              <a:rPr lang="en-US" sz="1600">
                <a:latin typeface="Calibri" pitchFamily="34" charset="0"/>
              </a:rPr>
              <a:t>Ba</a:t>
            </a:r>
          </a:p>
        </p:txBody>
      </p:sp>
      <p:cxnSp>
        <p:nvCxnSpPr>
          <p:cNvPr id="21" name="Straight Connector 20"/>
          <p:cNvCxnSpPr/>
          <p:nvPr/>
        </p:nvCxnSpPr>
        <p:spPr>
          <a:xfrm>
            <a:off x="2057400" y="4267200"/>
            <a:ext cx="5181600" cy="158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057400" y="5310188"/>
            <a:ext cx="5181600" cy="1587"/>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2604294" y="4561682"/>
            <a:ext cx="2466975" cy="1587"/>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a:off x="2168525" y="4535488"/>
            <a:ext cx="2519363" cy="1587"/>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a:off x="1386682" y="5317331"/>
            <a:ext cx="2406650" cy="1587"/>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3812" name="TextBox 27"/>
          <p:cNvSpPr txBox="1">
            <a:spLocks noChangeArrowheads="1"/>
          </p:cNvSpPr>
          <p:nvPr/>
        </p:nvSpPr>
        <p:spPr bwMode="auto">
          <a:xfrm>
            <a:off x="1676400" y="5029200"/>
            <a:ext cx="593432" cy="338554"/>
          </a:xfrm>
          <a:prstGeom prst="rect">
            <a:avLst/>
          </a:prstGeom>
          <a:noFill/>
          <a:ln w="9525">
            <a:noFill/>
            <a:miter lim="800000"/>
            <a:headEnd/>
            <a:tailEnd/>
          </a:ln>
        </p:spPr>
        <p:txBody>
          <a:bodyPr wrap="none">
            <a:spAutoFit/>
          </a:bodyPr>
          <a:lstStyle/>
          <a:p>
            <a:r>
              <a:rPr lang="en-US" sz="1600">
                <a:latin typeface="Calibri" pitchFamily="34" charset="0"/>
              </a:rPr>
              <a:t>Z=28</a:t>
            </a:r>
          </a:p>
        </p:txBody>
      </p:sp>
      <p:sp>
        <p:nvSpPr>
          <p:cNvPr id="33813" name="TextBox 28"/>
          <p:cNvSpPr txBox="1">
            <a:spLocks noChangeArrowheads="1"/>
          </p:cNvSpPr>
          <p:nvPr/>
        </p:nvSpPr>
        <p:spPr bwMode="auto">
          <a:xfrm>
            <a:off x="1676400" y="3962400"/>
            <a:ext cx="593432" cy="338554"/>
          </a:xfrm>
          <a:prstGeom prst="rect">
            <a:avLst/>
          </a:prstGeom>
          <a:noFill/>
          <a:ln w="9525">
            <a:noFill/>
            <a:miter lim="800000"/>
            <a:headEnd/>
            <a:tailEnd/>
          </a:ln>
        </p:spPr>
        <p:txBody>
          <a:bodyPr wrap="none">
            <a:spAutoFit/>
          </a:bodyPr>
          <a:lstStyle/>
          <a:p>
            <a:r>
              <a:rPr lang="en-US" sz="1600">
                <a:latin typeface="Calibri" pitchFamily="34" charset="0"/>
              </a:rPr>
              <a:t>Z=50</a:t>
            </a:r>
          </a:p>
        </p:txBody>
      </p:sp>
      <p:sp>
        <p:nvSpPr>
          <p:cNvPr id="33814" name="TextBox 30"/>
          <p:cNvSpPr txBox="1">
            <a:spLocks noChangeArrowheads="1"/>
          </p:cNvSpPr>
          <p:nvPr/>
        </p:nvSpPr>
        <p:spPr bwMode="auto">
          <a:xfrm rot="-5400000">
            <a:off x="3014631" y="3451810"/>
            <a:ext cx="630301" cy="338554"/>
          </a:xfrm>
          <a:prstGeom prst="rect">
            <a:avLst/>
          </a:prstGeom>
          <a:noFill/>
          <a:ln w="9525">
            <a:noFill/>
            <a:miter lim="800000"/>
            <a:headEnd/>
            <a:tailEnd/>
          </a:ln>
        </p:spPr>
        <p:txBody>
          <a:bodyPr wrap="none">
            <a:spAutoFit/>
          </a:bodyPr>
          <a:lstStyle/>
          <a:p>
            <a:r>
              <a:rPr lang="en-US" sz="1600">
                <a:latin typeface="Calibri" pitchFamily="34" charset="0"/>
              </a:rPr>
              <a:t>N=40</a:t>
            </a:r>
          </a:p>
        </p:txBody>
      </p:sp>
      <p:cxnSp>
        <p:nvCxnSpPr>
          <p:cNvPr id="34" name="Straight Connector 33"/>
          <p:cNvCxnSpPr/>
          <p:nvPr/>
        </p:nvCxnSpPr>
        <p:spPr>
          <a:xfrm rot="5400000" flipH="1" flipV="1">
            <a:off x="3657601" y="4114800"/>
            <a:ext cx="2895600" cy="3175"/>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124200" y="3276600"/>
            <a:ext cx="5486400" cy="158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3817" name="TextBox 38"/>
          <p:cNvSpPr txBox="1">
            <a:spLocks noChangeArrowheads="1"/>
          </p:cNvSpPr>
          <p:nvPr/>
        </p:nvSpPr>
        <p:spPr bwMode="auto">
          <a:xfrm>
            <a:off x="8001000" y="2994025"/>
            <a:ext cx="593432" cy="338554"/>
          </a:xfrm>
          <a:prstGeom prst="rect">
            <a:avLst/>
          </a:prstGeom>
          <a:noFill/>
          <a:ln w="9525">
            <a:noFill/>
            <a:miter lim="800000"/>
            <a:headEnd/>
            <a:tailEnd/>
          </a:ln>
        </p:spPr>
        <p:txBody>
          <a:bodyPr wrap="none">
            <a:spAutoFit/>
          </a:bodyPr>
          <a:lstStyle/>
          <a:p>
            <a:r>
              <a:rPr lang="en-US" sz="1600">
                <a:latin typeface="Calibri" pitchFamily="34" charset="0"/>
              </a:rPr>
              <a:t>Z=82</a:t>
            </a:r>
          </a:p>
        </p:txBody>
      </p:sp>
      <p:sp>
        <p:nvSpPr>
          <p:cNvPr id="33818" name="TextBox 43"/>
          <p:cNvSpPr txBox="1">
            <a:spLocks noChangeArrowheads="1"/>
          </p:cNvSpPr>
          <p:nvPr/>
        </p:nvSpPr>
        <p:spPr bwMode="auto">
          <a:xfrm>
            <a:off x="2362200" y="6477000"/>
            <a:ext cx="393056" cy="338554"/>
          </a:xfrm>
          <a:prstGeom prst="rect">
            <a:avLst/>
          </a:prstGeom>
          <a:noFill/>
          <a:ln w="9525">
            <a:noFill/>
            <a:miter lim="800000"/>
            <a:headEnd/>
            <a:tailEnd/>
          </a:ln>
        </p:spPr>
        <p:txBody>
          <a:bodyPr wrap="none">
            <a:spAutoFit/>
          </a:bodyPr>
          <a:lstStyle/>
          <a:p>
            <a:r>
              <a:rPr lang="en-US" sz="1600">
                <a:latin typeface="Calibri" pitchFamily="34" charset="0"/>
              </a:rPr>
              <a:t>20</a:t>
            </a:r>
          </a:p>
        </p:txBody>
      </p:sp>
      <p:sp>
        <p:nvSpPr>
          <p:cNvPr id="60" name="Oval 59"/>
          <p:cNvSpPr/>
          <p:nvPr/>
        </p:nvSpPr>
        <p:spPr>
          <a:xfrm>
            <a:off x="2286000" y="5867400"/>
            <a:ext cx="381000" cy="228600"/>
          </a:xfrm>
          <a:prstGeom prst="ellipse">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a:p>
        </p:txBody>
      </p:sp>
      <p:sp>
        <p:nvSpPr>
          <p:cNvPr id="33820" name="TextBox 63"/>
          <p:cNvSpPr txBox="1">
            <a:spLocks noChangeArrowheads="1"/>
          </p:cNvSpPr>
          <p:nvPr/>
        </p:nvSpPr>
        <p:spPr bwMode="auto">
          <a:xfrm rot="-5400000">
            <a:off x="3421031" y="3448635"/>
            <a:ext cx="630301" cy="338554"/>
          </a:xfrm>
          <a:prstGeom prst="rect">
            <a:avLst/>
          </a:prstGeom>
          <a:noFill/>
          <a:ln w="9525">
            <a:noFill/>
            <a:miter lim="800000"/>
            <a:headEnd/>
            <a:tailEnd/>
          </a:ln>
        </p:spPr>
        <p:txBody>
          <a:bodyPr wrap="none">
            <a:spAutoFit/>
          </a:bodyPr>
          <a:lstStyle/>
          <a:p>
            <a:r>
              <a:rPr lang="en-US" sz="1600">
                <a:latin typeface="Calibri" pitchFamily="34" charset="0"/>
              </a:rPr>
              <a:t>N=50</a:t>
            </a:r>
          </a:p>
        </p:txBody>
      </p:sp>
      <p:sp>
        <p:nvSpPr>
          <p:cNvPr id="33821" name="TextBox 64"/>
          <p:cNvSpPr txBox="1">
            <a:spLocks noChangeArrowheads="1"/>
          </p:cNvSpPr>
          <p:nvPr/>
        </p:nvSpPr>
        <p:spPr bwMode="auto">
          <a:xfrm rot="-5400000">
            <a:off x="4670393" y="2839036"/>
            <a:ext cx="630301" cy="338554"/>
          </a:xfrm>
          <a:prstGeom prst="rect">
            <a:avLst/>
          </a:prstGeom>
          <a:noFill/>
          <a:ln w="9525">
            <a:noFill/>
            <a:miter lim="800000"/>
            <a:headEnd/>
            <a:tailEnd/>
          </a:ln>
        </p:spPr>
        <p:txBody>
          <a:bodyPr wrap="none">
            <a:spAutoFit/>
          </a:bodyPr>
          <a:lstStyle/>
          <a:p>
            <a:r>
              <a:rPr lang="en-US" sz="1600">
                <a:latin typeface="Calibri" pitchFamily="34" charset="0"/>
              </a:rPr>
              <a:t>N=82</a:t>
            </a:r>
          </a:p>
        </p:txBody>
      </p:sp>
      <p:sp>
        <p:nvSpPr>
          <p:cNvPr id="33823" name="TextBox 60"/>
          <p:cNvSpPr txBox="1">
            <a:spLocks noChangeArrowheads="1"/>
          </p:cNvSpPr>
          <p:nvPr/>
        </p:nvSpPr>
        <p:spPr bwMode="auto">
          <a:xfrm>
            <a:off x="0" y="914400"/>
            <a:ext cx="6795065" cy="1815882"/>
          </a:xfrm>
          <a:prstGeom prst="rect">
            <a:avLst/>
          </a:prstGeom>
          <a:noFill/>
          <a:ln w="9525">
            <a:noFill/>
            <a:miter lim="800000"/>
            <a:headEnd/>
            <a:tailEnd/>
          </a:ln>
        </p:spPr>
        <p:txBody>
          <a:bodyPr wrap="none">
            <a:spAutoFit/>
          </a:bodyPr>
          <a:lstStyle/>
          <a:p>
            <a:r>
              <a:rPr lang="en-US" sz="1400" b="1" i="1" smtClean="0">
                <a:latin typeface="Calibri" pitchFamily="34" charset="0"/>
              </a:rPr>
              <a:t>Evolution </a:t>
            </a:r>
            <a:r>
              <a:rPr lang="en-US" sz="1400" b="1" i="1">
                <a:latin typeface="Calibri" pitchFamily="34" charset="0"/>
              </a:rPr>
              <a:t>of Shell </a:t>
            </a:r>
            <a:r>
              <a:rPr lang="en-US" sz="1400" b="1" i="1" smtClean="0">
                <a:latin typeface="Calibri" pitchFamily="34" charset="0"/>
              </a:rPr>
              <a:t>Structure</a:t>
            </a:r>
            <a:r>
              <a:rPr lang="en-US" sz="1400" b="1" i="1" smtClean="0">
                <a:solidFill>
                  <a:srgbClr val="FF0000"/>
                </a:solidFill>
                <a:latin typeface="Calibri" pitchFamily="34" charset="0"/>
              </a:rPr>
              <a:t> + upcoming</a:t>
            </a:r>
            <a:endParaRPr lang="en-US" sz="1400" b="1" i="1">
              <a:solidFill>
                <a:srgbClr val="FF0000"/>
              </a:solidFill>
              <a:latin typeface="Calibri" pitchFamily="34" charset="0"/>
            </a:endParaRPr>
          </a:p>
          <a:p>
            <a:pPr>
              <a:buFont typeface="Wingdings" pitchFamily="2" charset="2"/>
              <a:buChar char="ü"/>
            </a:pPr>
            <a:r>
              <a:rPr lang="en-US" sz="1400">
                <a:latin typeface="Calibri" pitchFamily="34" charset="0"/>
              </a:rPr>
              <a:t> the “island of inversion” : </a:t>
            </a:r>
            <a:r>
              <a:rPr lang="en-US" sz="1400" baseline="30000">
                <a:latin typeface="Calibri" pitchFamily="34" charset="0"/>
              </a:rPr>
              <a:t>30,31,32</a:t>
            </a:r>
            <a:r>
              <a:rPr lang="en-US" sz="1400">
                <a:latin typeface="Calibri" pitchFamily="34" charset="0"/>
              </a:rPr>
              <a:t>Mg </a:t>
            </a:r>
            <a:r>
              <a:rPr lang="en-US" sz="1000">
                <a:latin typeface="Calibri" pitchFamily="34" charset="0"/>
              </a:rPr>
              <a:t>(H. Scheit, P. Reiter </a:t>
            </a:r>
            <a:r>
              <a:rPr lang="en-US" sz="1000" i="1">
                <a:latin typeface="Calibri" pitchFamily="34" charset="0"/>
              </a:rPr>
              <a:t>et al</a:t>
            </a:r>
            <a:r>
              <a:rPr lang="en-US" sz="1000" i="1" smtClean="0">
                <a:latin typeface="Calibri" pitchFamily="34" charset="0"/>
              </a:rPr>
              <a:t>.</a:t>
            </a:r>
            <a:r>
              <a:rPr lang="en-US" sz="1000" smtClean="0">
                <a:latin typeface="Calibri" pitchFamily="34" charset="0"/>
              </a:rPr>
              <a:t>) </a:t>
            </a:r>
            <a:r>
              <a:rPr lang="en-US" sz="1400" smtClean="0">
                <a:solidFill>
                  <a:srgbClr val="FF0000"/>
                </a:solidFill>
                <a:latin typeface="Calibri" pitchFamily="34" charset="0"/>
              </a:rPr>
              <a:t>+ </a:t>
            </a:r>
            <a:r>
              <a:rPr lang="en-US" sz="1400" baseline="30000" smtClean="0">
                <a:solidFill>
                  <a:srgbClr val="FF0000"/>
                </a:solidFill>
                <a:latin typeface="Calibri" pitchFamily="34" charset="0"/>
              </a:rPr>
              <a:t>28,29,30</a:t>
            </a:r>
            <a:r>
              <a:rPr lang="en-US" sz="1400" smtClean="0">
                <a:solidFill>
                  <a:srgbClr val="FF0000"/>
                </a:solidFill>
                <a:latin typeface="Calibri" pitchFamily="34" charset="0"/>
              </a:rPr>
              <a:t>Na</a:t>
            </a:r>
            <a:endParaRPr lang="en-US" sz="1400">
              <a:solidFill>
                <a:srgbClr val="FF0000"/>
              </a:solidFill>
              <a:latin typeface="Calibri" pitchFamily="34" charset="0"/>
            </a:endParaRPr>
          </a:p>
          <a:p>
            <a:pPr>
              <a:buFont typeface="Wingdings" pitchFamily="2" charset="2"/>
              <a:buChar char="ü"/>
            </a:pPr>
            <a:r>
              <a:rPr lang="en-US" sz="1400">
                <a:latin typeface="Calibri" pitchFamily="34" charset="0"/>
              </a:rPr>
              <a:t> region around </a:t>
            </a:r>
            <a:r>
              <a:rPr lang="en-US" sz="1400" baseline="30000">
                <a:latin typeface="Calibri" pitchFamily="34" charset="0"/>
              </a:rPr>
              <a:t>68-78</a:t>
            </a:r>
            <a:r>
              <a:rPr lang="en-US" sz="1400">
                <a:latin typeface="Calibri" pitchFamily="34" charset="0"/>
              </a:rPr>
              <a:t>Ni (</a:t>
            </a:r>
            <a:r>
              <a:rPr lang="en-US" sz="1400" i="1">
                <a:latin typeface="Calibri" pitchFamily="34" charset="0"/>
              </a:rPr>
              <a:t>Z</a:t>
            </a:r>
            <a:r>
              <a:rPr lang="en-US" sz="1400">
                <a:latin typeface="Calibri" pitchFamily="34" charset="0"/>
              </a:rPr>
              <a:t>=28</a:t>
            </a:r>
            <a:r>
              <a:rPr lang="en-US" sz="1400" i="1">
                <a:latin typeface="Calibri" pitchFamily="34" charset="0"/>
              </a:rPr>
              <a:t>, N</a:t>
            </a:r>
            <a:r>
              <a:rPr lang="en-US" sz="1400">
                <a:latin typeface="Calibri" pitchFamily="34" charset="0"/>
              </a:rPr>
              <a:t>=40-50) : </a:t>
            </a:r>
            <a:r>
              <a:rPr lang="en-US" sz="1400" baseline="30000">
                <a:latin typeface="Calibri" pitchFamily="34" charset="0"/>
              </a:rPr>
              <a:t>68</a:t>
            </a:r>
            <a:r>
              <a:rPr lang="en-US" sz="1400">
                <a:latin typeface="Calibri" pitchFamily="34" charset="0"/>
              </a:rPr>
              <a:t>Ni, </a:t>
            </a:r>
            <a:r>
              <a:rPr lang="en-US" sz="1400" baseline="30000">
                <a:latin typeface="Calibri" pitchFamily="34" charset="0"/>
              </a:rPr>
              <a:t>67,69,71,73</a:t>
            </a:r>
            <a:r>
              <a:rPr lang="en-US" sz="1400">
                <a:latin typeface="Calibri" pitchFamily="34" charset="0"/>
              </a:rPr>
              <a:t>Ci, </a:t>
            </a:r>
            <a:r>
              <a:rPr lang="en-US" sz="1400" baseline="30000">
                <a:latin typeface="Calibri" pitchFamily="34" charset="0"/>
              </a:rPr>
              <a:t>68,70(m)</a:t>
            </a:r>
            <a:r>
              <a:rPr lang="en-US" sz="1400">
                <a:latin typeface="Calibri" pitchFamily="34" charset="0"/>
              </a:rPr>
              <a:t>Cu, </a:t>
            </a:r>
            <a:r>
              <a:rPr lang="en-US" sz="1400" baseline="30000">
                <a:latin typeface="Calibri" pitchFamily="34" charset="0"/>
              </a:rPr>
              <a:t>74,76,78,80</a:t>
            </a:r>
            <a:r>
              <a:rPr lang="en-US" sz="1400">
                <a:latin typeface="Calibri" pitchFamily="34" charset="0"/>
              </a:rPr>
              <a:t>Zn, </a:t>
            </a:r>
            <a:r>
              <a:rPr lang="en-US" sz="1400" baseline="30000">
                <a:latin typeface="Calibri" pitchFamily="34" charset="0"/>
              </a:rPr>
              <a:t>61</a:t>
            </a:r>
            <a:r>
              <a:rPr lang="en-US" sz="1400">
                <a:latin typeface="Calibri" pitchFamily="34" charset="0"/>
              </a:rPr>
              <a:t>Mn, </a:t>
            </a:r>
            <a:r>
              <a:rPr lang="en-US" sz="1400" baseline="30000" smtClean="0">
                <a:latin typeface="Calibri" pitchFamily="34" charset="0"/>
              </a:rPr>
              <a:t>61</a:t>
            </a:r>
            <a:r>
              <a:rPr lang="en-US" sz="1400" smtClean="0">
                <a:latin typeface="Calibri" pitchFamily="34" charset="0"/>
              </a:rPr>
              <a:t>Fe </a:t>
            </a:r>
          </a:p>
          <a:p>
            <a:r>
              <a:rPr lang="en-US" sz="1400" smtClean="0">
                <a:latin typeface="Calibri" pitchFamily="34" charset="0"/>
              </a:rPr>
              <a:t> </a:t>
            </a:r>
            <a:r>
              <a:rPr lang="en-US" sz="1400" smtClean="0">
                <a:latin typeface="Calibri" pitchFamily="34" charset="0"/>
              </a:rPr>
              <a:t>    </a:t>
            </a:r>
            <a:r>
              <a:rPr lang="en-US" sz="1400" smtClean="0">
                <a:solidFill>
                  <a:srgbClr val="FF0000"/>
                </a:solidFill>
                <a:latin typeface="Calibri" pitchFamily="34" charset="0"/>
              </a:rPr>
              <a:t>+ d(</a:t>
            </a:r>
            <a:r>
              <a:rPr lang="en-US" sz="1400" baseline="30000" smtClean="0">
                <a:solidFill>
                  <a:srgbClr val="FF0000"/>
                </a:solidFill>
                <a:latin typeface="Calibri" pitchFamily="34" charset="0"/>
              </a:rPr>
              <a:t>78</a:t>
            </a:r>
            <a:r>
              <a:rPr lang="en-US" sz="1400" smtClean="0">
                <a:solidFill>
                  <a:srgbClr val="FF0000"/>
                </a:solidFill>
                <a:latin typeface="Calibri" pitchFamily="34" charset="0"/>
              </a:rPr>
              <a:t>Zn,</a:t>
            </a:r>
            <a:r>
              <a:rPr lang="en-US" sz="1400" baseline="30000" smtClean="0">
                <a:solidFill>
                  <a:srgbClr val="FF0000"/>
                </a:solidFill>
                <a:latin typeface="Calibri" pitchFamily="34" charset="0"/>
              </a:rPr>
              <a:t>79</a:t>
            </a:r>
            <a:r>
              <a:rPr lang="en-US" sz="1400" smtClean="0">
                <a:solidFill>
                  <a:srgbClr val="FF0000"/>
                </a:solidFill>
                <a:latin typeface="Calibri" pitchFamily="34" charset="0"/>
              </a:rPr>
              <a:t>Zn)p + </a:t>
            </a:r>
            <a:r>
              <a:rPr lang="en-US" sz="1400" baseline="30000" smtClean="0">
                <a:solidFill>
                  <a:srgbClr val="FF0000"/>
                </a:solidFill>
                <a:latin typeface="Calibri" pitchFamily="34" charset="0"/>
              </a:rPr>
              <a:t>72</a:t>
            </a:r>
            <a:r>
              <a:rPr lang="en-US" sz="1400" smtClean="0">
                <a:solidFill>
                  <a:srgbClr val="FF0000"/>
                </a:solidFill>
                <a:latin typeface="Calibri" pitchFamily="34" charset="0"/>
              </a:rPr>
              <a:t>Zn g-factor + d(</a:t>
            </a:r>
            <a:r>
              <a:rPr lang="en-US" sz="1400" baseline="30000" smtClean="0">
                <a:solidFill>
                  <a:srgbClr val="FF0000"/>
                </a:solidFill>
                <a:latin typeface="Calibri" pitchFamily="34" charset="0"/>
              </a:rPr>
              <a:t>66</a:t>
            </a:r>
            <a:r>
              <a:rPr lang="en-US" sz="1400" smtClean="0">
                <a:solidFill>
                  <a:srgbClr val="FF0000"/>
                </a:solidFill>
                <a:latin typeface="Calibri" pitchFamily="34" charset="0"/>
              </a:rPr>
              <a:t>Ni,</a:t>
            </a:r>
            <a:r>
              <a:rPr lang="en-US" sz="1400" baseline="30000" smtClean="0">
                <a:solidFill>
                  <a:srgbClr val="FF0000"/>
                </a:solidFill>
                <a:latin typeface="Calibri" pitchFamily="34" charset="0"/>
              </a:rPr>
              <a:t>67</a:t>
            </a:r>
            <a:r>
              <a:rPr lang="en-US" sz="1400" smtClean="0">
                <a:solidFill>
                  <a:srgbClr val="FF0000"/>
                </a:solidFill>
                <a:latin typeface="Calibri" pitchFamily="34" charset="0"/>
              </a:rPr>
              <a:t>Ni)p + </a:t>
            </a:r>
            <a:r>
              <a:rPr lang="en-US" sz="1400" baseline="30000" smtClean="0">
                <a:solidFill>
                  <a:srgbClr val="FF0000"/>
                </a:solidFill>
                <a:latin typeface="Calibri" pitchFamily="34" charset="0"/>
              </a:rPr>
              <a:t>62</a:t>
            </a:r>
            <a:r>
              <a:rPr lang="en-US" sz="1400" smtClean="0">
                <a:solidFill>
                  <a:srgbClr val="FF0000"/>
                </a:solidFill>
                <a:latin typeface="Calibri" pitchFamily="34" charset="0"/>
              </a:rPr>
              <a:t>Fe/</a:t>
            </a:r>
            <a:r>
              <a:rPr lang="en-US" sz="1400" baseline="30000" smtClean="0">
                <a:solidFill>
                  <a:srgbClr val="FF0000"/>
                </a:solidFill>
                <a:latin typeface="Calibri" pitchFamily="34" charset="0"/>
              </a:rPr>
              <a:t>62</a:t>
            </a:r>
            <a:r>
              <a:rPr lang="en-US" sz="1400" smtClean="0">
                <a:solidFill>
                  <a:srgbClr val="FF0000"/>
                </a:solidFill>
                <a:latin typeface="Calibri" pitchFamily="34" charset="0"/>
              </a:rPr>
              <a:t>Mn</a:t>
            </a:r>
            <a:endParaRPr lang="en-US" sz="1400">
              <a:solidFill>
                <a:srgbClr val="FF0000"/>
              </a:solidFill>
              <a:latin typeface="Calibri" pitchFamily="34" charset="0"/>
            </a:endParaRPr>
          </a:p>
          <a:p>
            <a:pPr>
              <a:buFont typeface="Wingdings" pitchFamily="2" charset="2"/>
              <a:buChar char="ü"/>
            </a:pPr>
            <a:r>
              <a:rPr lang="en-US" sz="1400">
                <a:latin typeface="Calibri" pitchFamily="34" charset="0"/>
              </a:rPr>
              <a:t> region around </a:t>
            </a:r>
            <a:r>
              <a:rPr lang="en-US" sz="1400" baseline="30000">
                <a:latin typeface="Calibri" pitchFamily="34" charset="0"/>
              </a:rPr>
              <a:t>100</a:t>
            </a:r>
            <a:r>
              <a:rPr lang="en-US" sz="1400">
                <a:latin typeface="Calibri" pitchFamily="34" charset="0"/>
              </a:rPr>
              <a:t>Sn : </a:t>
            </a:r>
            <a:r>
              <a:rPr lang="en-US" sz="1400" baseline="30000">
                <a:latin typeface="Calibri" pitchFamily="34" charset="0"/>
              </a:rPr>
              <a:t>106,108,110</a:t>
            </a:r>
            <a:r>
              <a:rPr lang="en-US" sz="1400">
                <a:latin typeface="Calibri" pitchFamily="34" charset="0"/>
              </a:rPr>
              <a:t>Sn, </a:t>
            </a:r>
            <a:r>
              <a:rPr lang="en-US" sz="1400" baseline="30000">
                <a:latin typeface="Calibri" pitchFamily="34" charset="0"/>
              </a:rPr>
              <a:t>100,102,104</a:t>
            </a:r>
            <a:r>
              <a:rPr lang="en-US" sz="1400">
                <a:latin typeface="Calibri" pitchFamily="34" charset="0"/>
              </a:rPr>
              <a:t>Cd </a:t>
            </a:r>
            <a:r>
              <a:rPr lang="en-US" sz="1000">
                <a:latin typeface="Calibri" pitchFamily="34" charset="0"/>
              </a:rPr>
              <a:t>(J. Cederkall, A. Ekstrom </a:t>
            </a:r>
            <a:r>
              <a:rPr lang="en-US" sz="1000" i="1">
                <a:latin typeface="Calibri" pitchFamily="34" charset="0"/>
              </a:rPr>
              <a:t>et al</a:t>
            </a:r>
            <a:r>
              <a:rPr lang="en-US" sz="1000" i="1" smtClean="0">
                <a:latin typeface="Calibri" pitchFamily="34" charset="0"/>
              </a:rPr>
              <a:t>.</a:t>
            </a:r>
            <a:r>
              <a:rPr lang="en-US" sz="1000" smtClean="0">
                <a:latin typeface="Calibri" pitchFamily="34" charset="0"/>
              </a:rPr>
              <a:t>)</a:t>
            </a:r>
          </a:p>
          <a:p>
            <a:r>
              <a:rPr lang="en-US" sz="1000" smtClean="0">
                <a:solidFill>
                  <a:srgbClr val="FF0000"/>
                </a:solidFill>
                <a:latin typeface="Calibri" pitchFamily="34" charset="0"/>
              </a:rPr>
              <a:t>     </a:t>
            </a:r>
            <a:r>
              <a:rPr lang="en-US" sz="1400" smtClean="0">
                <a:solidFill>
                  <a:srgbClr val="FF0000"/>
                </a:solidFill>
                <a:latin typeface="Calibri" pitchFamily="34" charset="0"/>
              </a:rPr>
              <a:t> + </a:t>
            </a:r>
            <a:r>
              <a:rPr lang="en-US" sz="1400" baseline="30000" smtClean="0">
                <a:solidFill>
                  <a:srgbClr val="FF0000"/>
                </a:solidFill>
                <a:latin typeface="Calibri" pitchFamily="34" charset="0"/>
              </a:rPr>
              <a:t>103,105,107</a:t>
            </a:r>
            <a:r>
              <a:rPr lang="en-US" sz="1400" smtClean="0">
                <a:solidFill>
                  <a:srgbClr val="FF0000"/>
                </a:solidFill>
                <a:latin typeface="Calibri" pitchFamily="34" charset="0"/>
              </a:rPr>
              <a:t>Sn </a:t>
            </a:r>
            <a:endParaRPr lang="en-US" sz="1400">
              <a:solidFill>
                <a:srgbClr val="FF0000"/>
              </a:solidFill>
              <a:latin typeface="Calibri" pitchFamily="34" charset="0"/>
            </a:endParaRPr>
          </a:p>
          <a:p>
            <a:pPr>
              <a:buFont typeface="Wingdings" pitchFamily="2" charset="2"/>
              <a:buChar char="ü"/>
            </a:pPr>
            <a:r>
              <a:rPr lang="en-US" sz="1400">
                <a:latin typeface="Calibri" pitchFamily="34" charset="0"/>
              </a:rPr>
              <a:t> region around </a:t>
            </a:r>
            <a:r>
              <a:rPr lang="en-US" sz="1400" baseline="30000">
                <a:latin typeface="Calibri" pitchFamily="34" charset="0"/>
              </a:rPr>
              <a:t>132</a:t>
            </a:r>
            <a:r>
              <a:rPr lang="en-US" sz="1400">
                <a:latin typeface="Calibri" pitchFamily="34" charset="0"/>
              </a:rPr>
              <a:t>Sn : </a:t>
            </a:r>
            <a:r>
              <a:rPr lang="en-US" sz="1400" baseline="30000">
                <a:latin typeface="Calibri" pitchFamily="34" charset="0"/>
              </a:rPr>
              <a:t>138,140,142,144</a:t>
            </a:r>
            <a:r>
              <a:rPr lang="en-US" sz="1400">
                <a:latin typeface="Calibri" pitchFamily="34" charset="0"/>
              </a:rPr>
              <a:t>Xe, </a:t>
            </a:r>
            <a:r>
              <a:rPr lang="en-US" sz="1400" baseline="30000">
                <a:latin typeface="Calibri" pitchFamily="34" charset="0"/>
              </a:rPr>
              <a:t>122,124,126</a:t>
            </a:r>
            <a:r>
              <a:rPr lang="en-US" sz="1400">
                <a:latin typeface="Calibri" pitchFamily="34" charset="0"/>
              </a:rPr>
              <a:t>Cd, </a:t>
            </a:r>
            <a:r>
              <a:rPr lang="en-US" sz="1400" baseline="30000">
                <a:latin typeface="Calibri" pitchFamily="34" charset="0"/>
              </a:rPr>
              <a:t>140</a:t>
            </a:r>
            <a:r>
              <a:rPr lang="en-US" sz="1400">
                <a:latin typeface="Calibri" pitchFamily="34" charset="0"/>
              </a:rPr>
              <a:t>Ba </a:t>
            </a:r>
            <a:r>
              <a:rPr lang="en-US" sz="1000">
                <a:latin typeface="Calibri" pitchFamily="34" charset="0"/>
              </a:rPr>
              <a:t>(Th. Kroll, R. Kruecken, Th Behrens </a:t>
            </a:r>
            <a:r>
              <a:rPr lang="en-US" sz="1000" i="1">
                <a:latin typeface="Calibri" pitchFamily="34" charset="0"/>
              </a:rPr>
              <a:t>et al</a:t>
            </a:r>
            <a:r>
              <a:rPr lang="en-US" sz="1000" i="1" smtClean="0">
                <a:latin typeface="Calibri" pitchFamily="34" charset="0"/>
              </a:rPr>
              <a:t>.</a:t>
            </a:r>
            <a:r>
              <a:rPr lang="en-US" sz="1000" smtClean="0">
                <a:latin typeface="Calibri" pitchFamily="34" charset="0"/>
              </a:rPr>
              <a:t>)</a:t>
            </a:r>
          </a:p>
          <a:p>
            <a:r>
              <a:rPr lang="en-US" sz="1400" smtClean="0">
                <a:solidFill>
                  <a:srgbClr val="FF0000"/>
                </a:solidFill>
                <a:latin typeface="Calibri" pitchFamily="34" charset="0"/>
              </a:rPr>
              <a:t>    + </a:t>
            </a:r>
            <a:r>
              <a:rPr lang="en-US" sz="1400" baseline="30000" smtClean="0">
                <a:solidFill>
                  <a:srgbClr val="FF0000"/>
                </a:solidFill>
                <a:latin typeface="Calibri" pitchFamily="34" charset="0"/>
              </a:rPr>
              <a:t>128</a:t>
            </a:r>
            <a:r>
              <a:rPr lang="en-US" sz="1400" smtClean="0">
                <a:solidFill>
                  <a:srgbClr val="FF0000"/>
                </a:solidFill>
                <a:latin typeface="Calibri" pitchFamily="34" charset="0"/>
              </a:rPr>
              <a:t>Cd</a:t>
            </a:r>
            <a:endParaRPr lang="en-US" sz="1400">
              <a:solidFill>
                <a:srgbClr val="FF0000"/>
              </a:solidFill>
              <a:latin typeface="Calibri" pitchFamily="34" charset="0"/>
            </a:endParaRPr>
          </a:p>
        </p:txBody>
      </p:sp>
      <p:sp>
        <p:nvSpPr>
          <p:cNvPr id="27" name="Rectangle 26"/>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r"/>
            <a:r>
              <a:rPr lang="en-US" smtClean="0">
                <a:solidFill>
                  <a:schemeClr val="tx2"/>
                </a:solidFill>
                <a:ea typeface="Cambria" pitchFamily="18" charset="0"/>
                <a:cs typeface="Times New Roman" pitchFamily="18" charset="0"/>
              </a:rPr>
              <a:t>MINIBALL experiments at CERN</a:t>
            </a:r>
            <a:endParaRPr lang="en-US" smtClean="0">
              <a:solidFill>
                <a:schemeClr val="tx2"/>
              </a:solidFill>
              <a:ea typeface="Cambria" pitchFamily="18" charset="0"/>
              <a:cs typeface="Times New Roman" pitchFamily="18" charset="0"/>
            </a:endParaRPr>
          </a:p>
        </p:txBody>
      </p:sp>
      <p:sp>
        <p:nvSpPr>
          <p:cNvPr id="28" name="Rectangle 27"/>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9" name="Picture 187" descr="miniball"/>
          <p:cNvPicPr>
            <a:picLocks noChangeAspect="1" noChangeArrowheads="1"/>
          </p:cNvPicPr>
          <p:nvPr/>
        </p:nvPicPr>
        <p:blipFill>
          <a:blip r:embed="rId3"/>
          <a:srcRect/>
          <a:stretch>
            <a:fillRect/>
          </a:stretch>
        </p:blipFill>
        <p:spPr bwMode="auto">
          <a:xfrm>
            <a:off x="0" y="0"/>
            <a:ext cx="725488" cy="838200"/>
          </a:xfrm>
          <a:prstGeom prst="rect">
            <a:avLst/>
          </a:prstGeom>
          <a:noFill/>
          <a:ln w="9525">
            <a:noFill/>
            <a:miter lim="800000"/>
            <a:headEnd/>
            <a:tailEnd/>
          </a:ln>
        </p:spPr>
      </p:pic>
      <p:pic>
        <p:nvPicPr>
          <p:cNvPr id="30" name="Picture 191" descr="REX-ISOLDE"/>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3" name="TextBox 36"/>
          <p:cNvSpPr txBox="1">
            <a:spLocks noChangeArrowheads="1"/>
          </p:cNvSpPr>
          <p:nvPr/>
        </p:nvSpPr>
        <p:spPr bwMode="auto">
          <a:xfrm>
            <a:off x="0" y="838200"/>
            <a:ext cx="2215478" cy="1323439"/>
          </a:xfrm>
          <a:prstGeom prst="rect">
            <a:avLst/>
          </a:prstGeom>
          <a:noFill/>
          <a:ln w="9525">
            <a:noFill/>
            <a:miter lim="800000"/>
            <a:headEnd/>
            <a:tailEnd/>
          </a:ln>
        </p:spPr>
        <p:txBody>
          <a:bodyPr wrap="none">
            <a:spAutoFit/>
          </a:bodyPr>
          <a:lstStyle/>
          <a:p>
            <a:r>
              <a:rPr lang="en-US" b="1" i="1" smtClean="0">
                <a:latin typeface="Calibri" pitchFamily="34" charset="0"/>
              </a:rPr>
              <a:t>Shape Co-existence</a:t>
            </a:r>
            <a:endParaRPr lang="en-US">
              <a:latin typeface="Calibri" pitchFamily="34" charset="0"/>
            </a:endParaRPr>
          </a:p>
          <a:p>
            <a:pPr>
              <a:buFont typeface="Wingdings" pitchFamily="2" charset="2"/>
              <a:buChar char="ü"/>
            </a:pPr>
            <a:r>
              <a:rPr lang="en-US">
                <a:latin typeface="Calibri" pitchFamily="34" charset="0"/>
              </a:rPr>
              <a:t> </a:t>
            </a:r>
            <a:r>
              <a:rPr lang="en-US" baseline="30000">
                <a:latin typeface="Calibri" pitchFamily="34" charset="0"/>
              </a:rPr>
              <a:t>70</a:t>
            </a:r>
            <a:r>
              <a:rPr lang="en-US">
                <a:latin typeface="Calibri" pitchFamily="34" charset="0"/>
              </a:rPr>
              <a:t>Se and </a:t>
            </a:r>
            <a:r>
              <a:rPr lang="en-US" baseline="30000" smtClean="0">
                <a:latin typeface="Calibri" pitchFamily="34" charset="0"/>
              </a:rPr>
              <a:t>96</a:t>
            </a:r>
            <a:r>
              <a:rPr lang="en-US" smtClean="0">
                <a:latin typeface="Calibri" pitchFamily="34" charset="0"/>
              </a:rPr>
              <a:t>Sr</a:t>
            </a:r>
            <a:endParaRPr lang="en-US" sz="1000">
              <a:latin typeface="Calibri" pitchFamily="34" charset="0"/>
            </a:endParaRPr>
          </a:p>
          <a:p>
            <a:pPr>
              <a:buFont typeface="Wingdings" pitchFamily="2" charset="2"/>
              <a:buChar char="ü"/>
            </a:pPr>
            <a:r>
              <a:rPr lang="en-US">
                <a:latin typeface="Calibri" pitchFamily="34" charset="0"/>
              </a:rPr>
              <a:t> </a:t>
            </a:r>
            <a:r>
              <a:rPr lang="en-US" baseline="30000" smtClean="0">
                <a:latin typeface="Calibri" pitchFamily="34" charset="0"/>
              </a:rPr>
              <a:t>202,204</a:t>
            </a:r>
            <a:r>
              <a:rPr lang="en-US" smtClean="0">
                <a:latin typeface="Calibri" pitchFamily="34" charset="0"/>
              </a:rPr>
              <a:t>Rn</a:t>
            </a:r>
            <a:endParaRPr lang="en-US">
              <a:latin typeface="Calibri" pitchFamily="34" charset="0"/>
            </a:endParaRPr>
          </a:p>
          <a:p>
            <a:pPr>
              <a:buFont typeface="Wingdings" pitchFamily="2" charset="2"/>
              <a:buChar char="ü"/>
            </a:pPr>
            <a:r>
              <a:rPr lang="en-US">
                <a:latin typeface="Calibri" pitchFamily="34" charset="0"/>
              </a:rPr>
              <a:t> </a:t>
            </a:r>
            <a:r>
              <a:rPr lang="en-US" baseline="30000" smtClean="0">
                <a:latin typeface="Calibri" pitchFamily="34" charset="0"/>
              </a:rPr>
              <a:t>182,184,186,188</a:t>
            </a:r>
            <a:r>
              <a:rPr lang="en-US" smtClean="0">
                <a:latin typeface="Calibri" pitchFamily="34" charset="0"/>
              </a:rPr>
              <a:t>Hg</a:t>
            </a:r>
            <a:endParaRPr lang="en-US">
              <a:latin typeface="Calibri" pitchFamily="34" charset="0"/>
            </a:endParaRPr>
          </a:p>
        </p:txBody>
      </p:sp>
      <p:pic>
        <p:nvPicPr>
          <p:cNvPr id="78854" name="Picture 35" descr="NuclearChart.jpg"/>
          <p:cNvPicPr>
            <a:picLocks noChangeAspect="1"/>
          </p:cNvPicPr>
          <p:nvPr/>
        </p:nvPicPr>
        <p:blipFill>
          <a:blip r:embed="rId2">
            <a:clrChange>
              <a:clrFrom>
                <a:srgbClr val="FFFFFF"/>
              </a:clrFrom>
              <a:clrTo>
                <a:srgbClr val="FFFFFF">
                  <a:alpha val="0"/>
                </a:srgbClr>
              </a:clrTo>
            </a:clrChange>
          </a:blip>
          <a:srcRect l="6541" b="10068"/>
          <a:stretch>
            <a:fillRect/>
          </a:stretch>
        </p:blipFill>
        <p:spPr bwMode="auto">
          <a:xfrm>
            <a:off x="1524000" y="1371600"/>
            <a:ext cx="7620000" cy="5257800"/>
          </a:xfrm>
          <a:prstGeom prst="rect">
            <a:avLst/>
          </a:prstGeom>
          <a:noFill/>
          <a:ln w="9525">
            <a:noFill/>
            <a:miter lim="800000"/>
            <a:headEnd/>
            <a:tailEnd/>
          </a:ln>
        </p:spPr>
      </p:pic>
      <p:sp>
        <p:nvSpPr>
          <p:cNvPr id="40" name="Oval 39"/>
          <p:cNvSpPr/>
          <p:nvPr/>
        </p:nvSpPr>
        <p:spPr>
          <a:xfrm>
            <a:off x="3124200" y="4953000"/>
            <a:ext cx="228600" cy="228600"/>
          </a:xfrm>
          <a:prstGeom prst="ellipse">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Oval 41"/>
          <p:cNvSpPr/>
          <p:nvPr/>
        </p:nvSpPr>
        <p:spPr>
          <a:xfrm>
            <a:off x="5715000" y="3200400"/>
            <a:ext cx="609600" cy="228600"/>
          </a:xfrm>
          <a:prstGeom prst="ellipse">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857" name="TextBox 46"/>
          <p:cNvSpPr txBox="1">
            <a:spLocks noChangeArrowheads="1"/>
          </p:cNvSpPr>
          <p:nvPr/>
        </p:nvSpPr>
        <p:spPr bwMode="auto">
          <a:xfrm>
            <a:off x="2743200" y="4648200"/>
            <a:ext cx="563563" cy="369888"/>
          </a:xfrm>
          <a:prstGeom prst="rect">
            <a:avLst/>
          </a:prstGeom>
          <a:noFill/>
          <a:ln w="9525">
            <a:noFill/>
            <a:miter lim="800000"/>
            <a:headEnd/>
            <a:tailEnd/>
          </a:ln>
        </p:spPr>
        <p:txBody>
          <a:bodyPr wrap="none">
            <a:spAutoFit/>
          </a:bodyPr>
          <a:lstStyle/>
          <a:p>
            <a:r>
              <a:rPr lang="en-US" b="1" baseline="30000">
                <a:latin typeface="Calibri" pitchFamily="34" charset="0"/>
              </a:rPr>
              <a:t>70</a:t>
            </a:r>
            <a:r>
              <a:rPr lang="en-US" b="1">
                <a:latin typeface="Calibri" pitchFamily="34" charset="0"/>
              </a:rPr>
              <a:t>Se</a:t>
            </a:r>
          </a:p>
        </p:txBody>
      </p:sp>
      <p:cxnSp>
        <p:nvCxnSpPr>
          <p:cNvPr id="49" name="Straight Connector 48"/>
          <p:cNvCxnSpPr/>
          <p:nvPr/>
        </p:nvCxnSpPr>
        <p:spPr>
          <a:xfrm>
            <a:off x="2057400" y="4267200"/>
            <a:ext cx="5181600" cy="158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2057400" y="5310188"/>
            <a:ext cx="5181600" cy="1587"/>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a:off x="2604294" y="4561682"/>
            <a:ext cx="2466975" cy="1587"/>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2168525" y="4535488"/>
            <a:ext cx="2519363" cy="1587"/>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1386682" y="5317331"/>
            <a:ext cx="2406650" cy="1587"/>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8863" name="TextBox 53"/>
          <p:cNvSpPr txBox="1">
            <a:spLocks noChangeArrowheads="1"/>
          </p:cNvSpPr>
          <p:nvPr/>
        </p:nvSpPr>
        <p:spPr bwMode="auto">
          <a:xfrm>
            <a:off x="1676400" y="5029200"/>
            <a:ext cx="641350" cy="369888"/>
          </a:xfrm>
          <a:prstGeom prst="rect">
            <a:avLst/>
          </a:prstGeom>
          <a:noFill/>
          <a:ln w="9525">
            <a:noFill/>
            <a:miter lim="800000"/>
            <a:headEnd/>
            <a:tailEnd/>
          </a:ln>
        </p:spPr>
        <p:txBody>
          <a:bodyPr wrap="none">
            <a:spAutoFit/>
          </a:bodyPr>
          <a:lstStyle/>
          <a:p>
            <a:r>
              <a:rPr lang="en-US">
                <a:latin typeface="Calibri" pitchFamily="34" charset="0"/>
              </a:rPr>
              <a:t>Z=28</a:t>
            </a:r>
          </a:p>
        </p:txBody>
      </p:sp>
      <p:sp>
        <p:nvSpPr>
          <p:cNvPr id="78864" name="TextBox 54"/>
          <p:cNvSpPr txBox="1">
            <a:spLocks noChangeArrowheads="1"/>
          </p:cNvSpPr>
          <p:nvPr/>
        </p:nvSpPr>
        <p:spPr bwMode="auto">
          <a:xfrm>
            <a:off x="1676400" y="3962400"/>
            <a:ext cx="641350" cy="369888"/>
          </a:xfrm>
          <a:prstGeom prst="rect">
            <a:avLst/>
          </a:prstGeom>
          <a:noFill/>
          <a:ln w="9525">
            <a:noFill/>
            <a:miter lim="800000"/>
            <a:headEnd/>
            <a:tailEnd/>
          </a:ln>
        </p:spPr>
        <p:txBody>
          <a:bodyPr wrap="none">
            <a:spAutoFit/>
          </a:bodyPr>
          <a:lstStyle/>
          <a:p>
            <a:r>
              <a:rPr lang="en-US">
                <a:latin typeface="Calibri" pitchFamily="34" charset="0"/>
              </a:rPr>
              <a:t>Z=50</a:t>
            </a:r>
          </a:p>
        </p:txBody>
      </p:sp>
      <p:sp>
        <p:nvSpPr>
          <p:cNvPr id="78865" name="TextBox 55"/>
          <p:cNvSpPr txBox="1">
            <a:spLocks noChangeArrowheads="1"/>
          </p:cNvSpPr>
          <p:nvPr/>
        </p:nvSpPr>
        <p:spPr bwMode="auto">
          <a:xfrm rot="-5400000">
            <a:off x="2988469" y="3436144"/>
            <a:ext cx="682625" cy="369887"/>
          </a:xfrm>
          <a:prstGeom prst="rect">
            <a:avLst/>
          </a:prstGeom>
          <a:noFill/>
          <a:ln w="9525">
            <a:noFill/>
            <a:miter lim="800000"/>
            <a:headEnd/>
            <a:tailEnd/>
          </a:ln>
        </p:spPr>
        <p:txBody>
          <a:bodyPr wrap="none">
            <a:spAutoFit/>
          </a:bodyPr>
          <a:lstStyle/>
          <a:p>
            <a:r>
              <a:rPr lang="en-US">
                <a:latin typeface="Calibri" pitchFamily="34" charset="0"/>
              </a:rPr>
              <a:t>N=40</a:t>
            </a:r>
          </a:p>
        </p:txBody>
      </p:sp>
      <p:cxnSp>
        <p:nvCxnSpPr>
          <p:cNvPr id="57" name="Straight Connector 56"/>
          <p:cNvCxnSpPr/>
          <p:nvPr/>
        </p:nvCxnSpPr>
        <p:spPr>
          <a:xfrm rot="5400000" flipH="1" flipV="1">
            <a:off x="3657601" y="4114800"/>
            <a:ext cx="2895600" cy="3175"/>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3124200" y="3276600"/>
            <a:ext cx="5486400" cy="158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8868" name="TextBox 60"/>
          <p:cNvSpPr txBox="1">
            <a:spLocks noChangeArrowheads="1"/>
          </p:cNvSpPr>
          <p:nvPr/>
        </p:nvSpPr>
        <p:spPr bwMode="auto">
          <a:xfrm>
            <a:off x="8001000" y="2994025"/>
            <a:ext cx="641350" cy="369888"/>
          </a:xfrm>
          <a:prstGeom prst="rect">
            <a:avLst/>
          </a:prstGeom>
          <a:noFill/>
          <a:ln w="9525">
            <a:noFill/>
            <a:miter lim="800000"/>
            <a:headEnd/>
            <a:tailEnd/>
          </a:ln>
        </p:spPr>
        <p:txBody>
          <a:bodyPr wrap="none">
            <a:spAutoFit/>
          </a:bodyPr>
          <a:lstStyle/>
          <a:p>
            <a:r>
              <a:rPr lang="en-US">
                <a:latin typeface="Calibri" pitchFamily="34" charset="0"/>
              </a:rPr>
              <a:t>Z=82</a:t>
            </a:r>
          </a:p>
        </p:txBody>
      </p:sp>
      <p:sp>
        <p:nvSpPr>
          <p:cNvPr id="78869" name="TextBox 61"/>
          <p:cNvSpPr txBox="1">
            <a:spLocks noChangeArrowheads="1"/>
          </p:cNvSpPr>
          <p:nvPr/>
        </p:nvSpPr>
        <p:spPr bwMode="auto">
          <a:xfrm>
            <a:off x="2362200" y="6477000"/>
            <a:ext cx="419100" cy="369888"/>
          </a:xfrm>
          <a:prstGeom prst="rect">
            <a:avLst/>
          </a:prstGeom>
          <a:noFill/>
          <a:ln w="9525">
            <a:noFill/>
            <a:miter lim="800000"/>
            <a:headEnd/>
            <a:tailEnd/>
          </a:ln>
        </p:spPr>
        <p:txBody>
          <a:bodyPr wrap="none">
            <a:spAutoFit/>
          </a:bodyPr>
          <a:lstStyle/>
          <a:p>
            <a:r>
              <a:rPr lang="en-US">
                <a:latin typeface="Calibri" pitchFamily="34" charset="0"/>
              </a:rPr>
              <a:t>20</a:t>
            </a:r>
          </a:p>
        </p:txBody>
      </p:sp>
      <p:sp>
        <p:nvSpPr>
          <p:cNvPr id="78870" name="TextBox 65"/>
          <p:cNvSpPr txBox="1">
            <a:spLocks noChangeArrowheads="1"/>
          </p:cNvSpPr>
          <p:nvPr/>
        </p:nvSpPr>
        <p:spPr bwMode="auto">
          <a:xfrm rot="-5400000">
            <a:off x="3394869" y="3432969"/>
            <a:ext cx="682625" cy="369887"/>
          </a:xfrm>
          <a:prstGeom prst="rect">
            <a:avLst/>
          </a:prstGeom>
          <a:noFill/>
          <a:ln w="9525">
            <a:noFill/>
            <a:miter lim="800000"/>
            <a:headEnd/>
            <a:tailEnd/>
          </a:ln>
        </p:spPr>
        <p:txBody>
          <a:bodyPr wrap="none">
            <a:spAutoFit/>
          </a:bodyPr>
          <a:lstStyle/>
          <a:p>
            <a:r>
              <a:rPr lang="en-US">
                <a:latin typeface="Calibri" pitchFamily="34" charset="0"/>
              </a:rPr>
              <a:t>N=50</a:t>
            </a:r>
          </a:p>
        </p:txBody>
      </p:sp>
      <p:sp>
        <p:nvSpPr>
          <p:cNvPr id="78871" name="TextBox 66"/>
          <p:cNvSpPr txBox="1">
            <a:spLocks noChangeArrowheads="1"/>
          </p:cNvSpPr>
          <p:nvPr/>
        </p:nvSpPr>
        <p:spPr bwMode="auto">
          <a:xfrm rot="-5400000">
            <a:off x="4644231" y="2823369"/>
            <a:ext cx="682625" cy="369888"/>
          </a:xfrm>
          <a:prstGeom prst="rect">
            <a:avLst/>
          </a:prstGeom>
          <a:noFill/>
          <a:ln w="9525">
            <a:noFill/>
            <a:miter lim="800000"/>
            <a:headEnd/>
            <a:tailEnd/>
          </a:ln>
        </p:spPr>
        <p:txBody>
          <a:bodyPr wrap="none">
            <a:spAutoFit/>
          </a:bodyPr>
          <a:lstStyle/>
          <a:p>
            <a:r>
              <a:rPr lang="en-US">
                <a:latin typeface="Calibri" pitchFamily="34" charset="0"/>
              </a:rPr>
              <a:t>N=82</a:t>
            </a:r>
          </a:p>
        </p:txBody>
      </p:sp>
      <p:sp>
        <p:nvSpPr>
          <p:cNvPr id="68" name="Oval 67"/>
          <p:cNvSpPr/>
          <p:nvPr/>
        </p:nvSpPr>
        <p:spPr>
          <a:xfrm>
            <a:off x="4038600" y="4800600"/>
            <a:ext cx="228600" cy="228600"/>
          </a:xfrm>
          <a:prstGeom prst="ellipse">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873" name="TextBox 68"/>
          <p:cNvSpPr txBox="1">
            <a:spLocks noChangeArrowheads="1"/>
          </p:cNvSpPr>
          <p:nvPr/>
        </p:nvSpPr>
        <p:spPr bwMode="auto">
          <a:xfrm>
            <a:off x="4343400" y="4887913"/>
            <a:ext cx="531813" cy="369887"/>
          </a:xfrm>
          <a:prstGeom prst="rect">
            <a:avLst/>
          </a:prstGeom>
          <a:noFill/>
          <a:ln w="9525">
            <a:noFill/>
            <a:miter lim="800000"/>
            <a:headEnd/>
            <a:tailEnd/>
          </a:ln>
        </p:spPr>
        <p:txBody>
          <a:bodyPr wrap="none">
            <a:spAutoFit/>
          </a:bodyPr>
          <a:lstStyle/>
          <a:p>
            <a:r>
              <a:rPr lang="en-US" b="1" baseline="30000">
                <a:latin typeface="Calibri" pitchFamily="34" charset="0"/>
              </a:rPr>
              <a:t>96</a:t>
            </a:r>
            <a:r>
              <a:rPr lang="en-US" b="1">
                <a:latin typeface="Calibri" pitchFamily="34" charset="0"/>
              </a:rPr>
              <a:t>Sr</a:t>
            </a:r>
          </a:p>
        </p:txBody>
      </p:sp>
      <p:sp>
        <p:nvSpPr>
          <p:cNvPr id="78874" name="TextBox 69"/>
          <p:cNvSpPr txBox="1">
            <a:spLocks noChangeArrowheads="1"/>
          </p:cNvSpPr>
          <p:nvPr/>
        </p:nvSpPr>
        <p:spPr bwMode="auto">
          <a:xfrm>
            <a:off x="5257800" y="2819400"/>
            <a:ext cx="1495425" cy="369888"/>
          </a:xfrm>
          <a:prstGeom prst="rect">
            <a:avLst/>
          </a:prstGeom>
          <a:noFill/>
          <a:ln w="9525">
            <a:noFill/>
            <a:miter lim="800000"/>
            <a:headEnd/>
            <a:tailEnd/>
          </a:ln>
        </p:spPr>
        <p:txBody>
          <a:bodyPr wrap="none">
            <a:spAutoFit/>
          </a:bodyPr>
          <a:lstStyle/>
          <a:p>
            <a:r>
              <a:rPr lang="en-US" b="1" baseline="30000">
                <a:latin typeface="Calibri" pitchFamily="34" charset="0"/>
              </a:rPr>
              <a:t>182,184,186,188</a:t>
            </a:r>
            <a:r>
              <a:rPr lang="en-US" b="1">
                <a:latin typeface="Calibri" pitchFamily="34" charset="0"/>
              </a:rPr>
              <a:t>Hg</a:t>
            </a:r>
          </a:p>
        </p:txBody>
      </p:sp>
      <p:sp>
        <p:nvSpPr>
          <p:cNvPr id="24" name="Rectangle 23"/>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r"/>
            <a:r>
              <a:rPr lang="en-US" smtClean="0">
                <a:solidFill>
                  <a:schemeClr val="tx2"/>
                </a:solidFill>
                <a:ea typeface="Cambria" pitchFamily="18" charset="0"/>
                <a:cs typeface="Times New Roman" pitchFamily="18" charset="0"/>
              </a:rPr>
              <a:t>MINIBALL experiments at CERN</a:t>
            </a:r>
            <a:endParaRPr lang="en-US" smtClean="0">
              <a:solidFill>
                <a:schemeClr val="tx2"/>
              </a:solidFill>
              <a:ea typeface="Cambria" pitchFamily="18" charset="0"/>
              <a:cs typeface="Times New Roman" pitchFamily="18" charset="0"/>
            </a:endParaRPr>
          </a:p>
        </p:txBody>
      </p:sp>
      <p:sp>
        <p:nvSpPr>
          <p:cNvPr id="25" name="Rectangle 24"/>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6" name="Picture 187" descr="miniball"/>
          <p:cNvPicPr>
            <a:picLocks noChangeAspect="1" noChangeArrowheads="1"/>
          </p:cNvPicPr>
          <p:nvPr/>
        </p:nvPicPr>
        <p:blipFill>
          <a:blip r:embed="rId3"/>
          <a:srcRect/>
          <a:stretch>
            <a:fillRect/>
          </a:stretch>
        </p:blipFill>
        <p:spPr bwMode="auto">
          <a:xfrm>
            <a:off x="0" y="0"/>
            <a:ext cx="725488" cy="838200"/>
          </a:xfrm>
          <a:prstGeom prst="rect">
            <a:avLst/>
          </a:prstGeom>
          <a:noFill/>
          <a:ln w="9525">
            <a:noFill/>
            <a:miter lim="800000"/>
            <a:headEnd/>
            <a:tailEnd/>
          </a:ln>
        </p:spPr>
      </p:pic>
      <p:pic>
        <p:nvPicPr>
          <p:cNvPr id="27" name="Picture 191" descr="REX-ISOLDE"/>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1" name="TextBox 23"/>
          <p:cNvSpPr txBox="1">
            <a:spLocks noChangeArrowheads="1"/>
          </p:cNvSpPr>
          <p:nvPr/>
        </p:nvSpPr>
        <p:spPr bwMode="auto">
          <a:xfrm>
            <a:off x="533400" y="2362200"/>
            <a:ext cx="8123634" cy="2469907"/>
          </a:xfrm>
          <a:prstGeom prst="rect">
            <a:avLst/>
          </a:prstGeom>
          <a:noFill/>
          <a:ln w="9525">
            <a:noFill/>
            <a:miter lim="800000"/>
            <a:headEnd/>
            <a:tailEnd/>
          </a:ln>
        </p:spPr>
        <p:txBody>
          <a:bodyPr wrap="none">
            <a:spAutoFit/>
          </a:bodyPr>
          <a:lstStyle/>
          <a:p>
            <a:r>
              <a:rPr lang="en-US" sz="1600" b="1">
                <a:latin typeface="Calibri" pitchFamily="34" charset="0"/>
              </a:rPr>
              <a:t>Determining the</a:t>
            </a:r>
            <a:r>
              <a:rPr lang="en-US" sz="1600" b="1">
                <a:solidFill>
                  <a:srgbClr val="FF0000"/>
                </a:solidFill>
                <a:latin typeface="Calibri" pitchFamily="34" charset="0"/>
              </a:rPr>
              <a:t> </a:t>
            </a:r>
            <a:r>
              <a:rPr lang="en-US" sz="1600" b="1" u="sng">
                <a:solidFill>
                  <a:srgbClr val="FF0000"/>
                </a:solidFill>
                <a:latin typeface="Calibri" pitchFamily="34" charset="0"/>
              </a:rPr>
              <a:t>sign and magnitude of the spectroscopic Quadrupole Moment</a:t>
            </a:r>
            <a:r>
              <a:rPr lang="en-US" sz="1600" b="1">
                <a:latin typeface="Calibri" pitchFamily="34" charset="0"/>
              </a:rPr>
              <a:t> … How ?</a:t>
            </a:r>
          </a:p>
          <a:p>
            <a:pPr>
              <a:buFontTx/>
              <a:buChar char="-"/>
            </a:pPr>
            <a:r>
              <a:rPr lang="en-US" sz="1600">
                <a:latin typeface="Calibri" pitchFamily="34" charset="0"/>
              </a:rPr>
              <a:t> Combining lifetime measurements and Coulomb excitation</a:t>
            </a:r>
          </a:p>
          <a:p>
            <a:pPr lvl="1"/>
            <a:r>
              <a:rPr lang="en-US" sz="1600">
                <a:latin typeface="Calibri" pitchFamily="34" charset="0"/>
                <a:sym typeface="Wingdings" pitchFamily="2" charset="2"/>
              </a:rPr>
              <a:t></a:t>
            </a:r>
            <a:r>
              <a:rPr lang="en-US" sz="1600">
                <a:latin typeface="Calibri" pitchFamily="34" charset="0"/>
              </a:rPr>
              <a:t> Accurate Lifetime measurement needed (non-trivial for rare isotopes) </a:t>
            </a:r>
          </a:p>
          <a:p>
            <a:pPr lvl="1">
              <a:buFont typeface="Wingdings" pitchFamily="2" charset="2"/>
              <a:buChar char="J"/>
            </a:pPr>
            <a:r>
              <a:rPr lang="en-US" sz="1600">
                <a:latin typeface="Calibri" pitchFamily="34" charset="0"/>
              </a:rPr>
              <a:t> </a:t>
            </a:r>
            <a:r>
              <a:rPr lang="en-US" sz="1600" smtClean="0">
                <a:latin typeface="Calibri" pitchFamily="34" charset="0"/>
              </a:rPr>
              <a:t>Relatively low </a:t>
            </a:r>
            <a:r>
              <a:rPr lang="en-US" sz="1600">
                <a:latin typeface="Calibri" pitchFamily="34" charset="0"/>
              </a:rPr>
              <a:t>statistics in Coulomb excitation </a:t>
            </a:r>
            <a:endParaRPr lang="en-US" sz="1600" smtClean="0">
              <a:latin typeface="Calibri" pitchFamily="34" charset="0"/>
            </a:endParaRPr>
          </a:p>
          <a:p>
            <a:pPr lvl="1"/>
            <a:r>
              <a:rPr lang="en-US" sz="1600" smtClean="0">
                <a:latin typeface="Calibri" pitchFamily="34" charset="0"/>
              </a:rPr>
              <a:t> </a:t>
            </a:r>
            <a:r>
              <a:rPr lang="en-US" sz="1600" smtClean="0">
                <a:latin typeface="Calibri" pitchFamily="34" charset="0"/>
              </a:rPr>
              <a:t>   </a:t>
            </a:r>
            <a:r>
              <a:rPr lang="en-US" sz="1600" smtClean="0">
                <a:latin typeface="Calibri" pitchFamily="34" charset="0"/>
              </a:rPr>
              <a:t>(since only integrated cross section is needed)</a:t>
            </a:r>
            <a:endParaRPr lang="en-US" sz="1600" smtClean="0">
              <a:latin typeface="Calibri" pitchFamily="34" charset="0"/>
            </a:endParaRPr>
          </a:p>
          <a:p>
            <a:pPr>
              <a:buFontTx/>
              <a:buChar char="-"/>
            </a:pPr>
            <a:r>
              <a:rPr lang="en-US" sz="1600" smtClean="0">
                <a:latin typeface="Calibri" pitchFamily="34" charset="0"/>
              </a:rPr>
              <a:t> From the sensitivity to diagonal matrix element in Coulex ( </a:t>
            </a:r>
            <a:r>
              <a:rPr lang="en-US" sz="1600" smtClean="0">
                <a:latin typeface="Calibri" pitchFamily="34" charset="0"/>
                <a:sym typeface="Symbol" pitchFamily="18" charset="2"/>
              </a:rPr>
              <a:t> </a:t>
            </a:r>
            <a:r>
              <a:rPr lang="en-US" sz="1600" smtClean="0">
                <a:latin typeface="Calibri" pitchFamily="34" charset="0"/>
              </a:rPr>
              <a:t>Q</a:t>
            </a:r>
            <a:r>
              <a:rPr lang="en-US" sz="1600" baseline="-25000" smtClean="0">
                <a:latin typeface="Calibri" pitchFamily="34" charset="0"/>
              </a:rPr>
              <a:t>2+</a:t>
            </a:r>
            <a:r>
              <a:rPr lang="en-US" sz="1600" smtClean="0">
                <a:latin typeface="Calibri" pitchFamily="34" charset="0"/>
              </a:rPr>
              <a:t>= 0.7479 &lt;2</a:t>
            </a:r>
            <a:r>
              <a:rPr lang="en-US" sz="1600" baseline="30000" smtClean="0">
                <a:latin typeface="Calibri" pitchFamily="34" charset="0"/>
              </a:rPr>
              <a:t>+</a:t>
            </a:r>
            <a:r>
              <a:rPr lang="en-US" sz="1600" smtClean="0">
                <a:latin typeface="Calibri" pitchFamily="34" charset="0"/>
              </a:rPr>
              <a:t>||M(E2)||2</a:t>
            </a:r>
            <a:r>
              <a:rPr lang="en-US" sz="1600" baseline="30000" smtClean="0">
                <a:latin typeface="Calibri" pitchFamily="34" charset="0"/>
              </a:rPr>
              <a:t>+</a:t>
            </a:r>
            <a:r>
              <a:rPr lang="en-US" sz="1600" smtClean="0">
                <a:latin typeface="Calibri" pitchFamily="34" charset="0"/>
              </a:rPr>
              <a:t>&gt;)</a:t>
            </a:r>
          </a:p>
          <a:p>
            <a:pPr lvl="1">
              <a:buFont typeface="Wingdings" pitchFamily="2" charset="2"/>
              <a:buChar char="J"/>
            </a:pPr>
            <a:r>
              <a:rPr lang="en-US" sz="1600" smtClean="0">
                <a:latin typeface="Calibri" pitchFamily="34" charset="0"/>
                <a:sym typeface="Wingdings" pitchFamily="2" charset="2"/>
              </a:rPr>
              <a:t> No external input needed </a:t>
            </a:r>
          </a:p>
          <a:p>
            <a:pPr lvl="1"/>
            <a:r>
              <a:rPr lang="en-US" sz="1600" smtClean="0">
                <a:latin typeface="Calibri" pitchFamily="34" charset="0"/>
                <a:sym typeface="Wingdings" pitchFamily="2" charset="2"/>
              </a:rPr>
              <a:t> High statistics needed </a:t>
            </a:r>
            <a:endParaRPr lang="en-US" sz="1600" smtClean="0">
              <a:latin typeface="Calibri" pitchFamily="34" charset="0"/>
            </a:endParaRPr>
          </a:p>
          <a:p>
            <a:pPr lvl="1">
              <a:buFont typeface="Wingdings" pitchFamily="2" charset="2"/>
              <a:buChar char="J"/>
            </a:pPr>
            <a:endParaRPr lang="en-US" sz="1600">
              <a:latin typeface="Calibri" pitchFamily="34" charset="0"/>
            </a:endParaRPr>
          </a:p>
          <a:p>
            <a:pPr lvl="1"/>
            <a:endParaRPr lang="en-US" sz="1050">
              <a:latin typeface="Calibri" pitchFamily="34" charset="0"/>
            </a:endParaRPr>
          </a:p>
        </p:txBody>
      </p:sp>
      <p:sp>
        <p:nvSpPr>
          <p:cNvPr id="4" name="Rectangle 3"/>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r"/>
            <a:r>
              <a:rPr lang="en-US" smtClean="0">
                <a:solidFill>
                  <a:schemeClr val="tx2"/>
                </a:solidFill>
                <a:ea typeface="Cambria" pitchFamily="18" charset="0"/>
                <a:cs typeface="Times New Roman" pitchFamily="18" charset="0"/>
              </a:rPr>
              <a:t>MINIBALL experiments at CERN</a:t>
            </a:r>
            <a:endParaRPr lang="en-US" smtClean="0">
              <a:solidFill>
                <a:schemeClr val="tx2"/>
              </a:solidFill>
              <a:ea typeface="Cambria" pitchFamily="18" charset="0"/>
              <a:cs typeface="Times New Roman" pitchFamily="18" charset="0"/>
            </a:endParaRPr>
          </a:p>
        </p:txBody>
      </p:sp>
      <p:sp>
        <p:nvSpPr>
          <p:cNvPr id="5" name="Rectangle 4"/>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187" descr="miniball"/>
          <p:cNvPicPr>
            <a:picLocks noChangeAspect="1" noChangeArrowheads="1"/>
          </p:cNvPicPr>
          <p:nvPr/>
        </p:nvPicPr>
        <p:blipFill>
          <a:blip r:embed="rId2"/>
          <a:srcRect/>
          <a:stretch>
            <a:fillRect/>
          </a:stretch>
        </p:blipFill>
        <p:spPr bwMode="auto">
          <a:xfrm>
            <a:off x="0" y="0"/>
            <a:ext cx="725488" cy="838200"/>
          </a:xfrm>
          <a:prstGeom prst="rect">
            <a:avLst/>
          </a:prstGeom>
          <a:noFill/>
          <a:ln w="9525">
            <a:noFill/>
            <a:miter lim="800000"/>
            <a:headEnd/>
            <a:tailEnd/>
          </a:ln>
        </p:spPr>
      </p:pic>
      <p:pic>
        <p:nvPicPr>
          <p:cNvPr id="7" name="Picture 191" descr="REX-ISOLDE"/>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2309812" y="2743200"/>
            <a:ext cx="152400" cy="1905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Freeform 15"/>
          <p:cNvSpPr/>
          <p:nvPr/>
        </p:nvSpPr>
        <p:spPr>
          <a:xfrm>
            <a:off x="5576887" y="3249613"/>
            <a:ext cx="2322513" cy="1219200"/>
          </a:xfrm>
          <a:custGeom>
            <a:avLst/>
            <a:gdLst>
              <a:gd name="connsiteX0" fmla="*/ 113553 w 2508624"/>
              <a:gd name="connsiteY0" fmla="*/ 31376 h 1284941"/>
              <a:gd name="connsiteX1" fmla="*/ 794871 w 2508624"/>
              <a:gd name="connsiteY1" fmla="*/ 398929 h 1284941"/>
              <a:gd name="connsiteX2" fmla="*/ 1314824 w 2508624"/>
              <a:gd name="connsiteY2" fmla="*/ 632011 h 1284941"/>
              <a:gd name="connsiteX3" fmla="*/ 1888565 w 2508624"/>
              <a:gd name="connsiteY3" fmla="*/ 820270 h 1284941"/>
              <a:gd name="connsiteX4" fmla="*/ 2417483 w 2508624"/>
              <a:gd name="connsiteY4" fmla="*/ 972670 h 1284941"/>
              <a:gd name="connsiteX5" fmla="*/ 2435412 w 2508624"/>
              <a:gd name="connsiteY5" fmla="*/ 1250576 h 1284941"/>
              <a:gd name="connsiteX6" fmla="*/ 2103718 w 2508624"/>
              <a:gd name="connsiteY6" fmla="*/ 1178858 h 1284941"/>
              <a:gd name="connsiteX7" fmla="*/ 1655483 w 2508624"/>
              <a:gd name="connsiteY7" fmla="*/ 1107141 h 1284941"/>
              <a:gd name="connsiteX8" fmla="*/ 1018989 w 2508624"/>
              <a:gd name="connsiteY8" fmla="*/ 936811 h 1284941"/>
              <a:gd name="connsiteX9" fmla="*/ 382494 w 2508624"/>
              <a:gd name="connsiteY9" fmla="*/ 694764 h 1284941"/>
              <a:gd name="connsiteX10" fmla="*/ 113553 w 2508624"/>
              <a:gd name="connsiteY10" fmla="*/ 587188 h 1284941"/>
              <a:gd name="connsiteX11" fmla="*/ 113553 w 2508624"/>
              <a:gd name="connsiteY11" fmla="*/ 31376 h 1284941"/>
              <a:gd name="connsiteX0" fmla="*/ 113553 w 2508624"/>
              <a:gd name="connsiteY0" fmla="*/ 31376 h 1284941"/>
              <a:gd name="connsiteX1" fmla="*/ 794871 w 2508624"/>
              <a:gd name="connsiteY1" fmla="*/ 398929 h 1284941"/>
              <a:gd name="connsiteX2" fmla="*/ 1314824 w 2508624"/>
              <a:gd name="connsiteY2" fmla="*/ 632011 h 1284941"/>
              <a:gd name="connsiteX3" fmla="*/ 1888565 w 2508624"/>
              <a:gd name="connsiteY3" fmla="*/ 820270 h 1284941"/>
              <a:gd name="connsiteX4" fmla="*/ 2417483 w 2508624"/>
              <a:gd name="connsiteY4" fmla="*/ 972670 h 1284941"/>
              <a:gd name="connsiteX5" fmla="*/ 2435412 w 2508624"/>
              <a:gd name="connsiteY5" fmla="*/ 1250576 h 1284941"/>
              <a:gd name="connsiteX6" fmla="*/ 2103718 w 2508624"/>
              <a:gd name="connsiteY6" fmla="*/ 1178858 h 1284941"/>
              <a:gd name="connsiteX7" fmla="*/ 1655483 w 2508624"/>
              <a:gd name="connsiteY7" fmla="*/ 1107141 h 1284941"/>
              <a:gd name="connsiteX8" fmla="*/ 1018989 w 2508624"/>
              <a:gd name="connsiteY8" fmla="*/ 936811 h 1284941"/>
              <a:gd name="connsiteX9" fmla="*/ 382494 w 2508624"/>
              <a:gd name="connsiteY9" fmla="*/ 694764 h 1284941"/>
              <a:gd name="connsiteX10" fmla="*/ 113553 w 2508624"/>
              <a:gd name="connsiteY10" fmla="*/ 587188 h 1284941"/>
              <a:gd name="connsiteX11" fmla="*/ 113553 w 2508624"/>
              <a:gd name="connsiteY11" fmla="*/ 31376 h 1284941"/>
              <a:gd name="connsiteX0" fmla="*/ 113553 w 2508624"/>
              <a:gd name="connsiteY0" fmla="*/ 31376 h 1284941"/>
              <a:gd name="connsiteX1" fmla="*/ 794871 w 2508624"/>
              <a:gd name="connsiteY1" fmla="*/ 398929 h 1284941"/>
              <a:gd name="connsiteX2" fmla="*/ 1314824 w 2508624"/>
              <a:gd name="connsiteY2" fmla="*/ 632011 h 1284941"/>
              <a:gd name="connsiteX3" fmla="*/ 1888565 w 2508624"/>
              <a:gd name="connsiteY3" fmla="*/ 820270 h 1284941"/>
              <a:gd name="connsiteX4" fmla="*/ 2417483 w 2508624"/>
              <a:gd name="connsiteY4" fmla="*/ 972670 h 1284941"/>
              <a:gd name="connsiteX5" fmla="*/ 2435412 w 2508624"/>
              <a:gd name="connsiteY5" fmla="*/ 1250576 h 1284941"/>
              <a:gd name="connsiteX6" fmla="*/ 2103718 w 2508624"/>
              <a:gd name="connsiteY6" fmla="*/ 1178858 h 1284941"/>
              <a:gd name="connsiteX7" fmla="*/ 1655483 w 2508624"/>
              <a:gd name="connsiteY7" fmla="*/ 1107141 h 1284941"/>
              <a:gd name="connsiteX8" fmla="*/ 1018989 w 2508624"/>
              <a:gd name="connsiteY8" fmla="*/ 936811 h 1284941"/>
              <a:gd name="connsiteX9" fmla="*/ 382494 w 2508624"/>
              <a:gd name="connsiteY9" fmla="*/ 694764 h 1284941"/>
              <a:gd name="connsiteX10" fmla="*/ 113553 w 2508624"/>
              <a:gd name="connsiteY10" fmla="*/ 587188 h 1284941"/>
              <a:gd name="connsiteX11" fmla="*/ 113553 w 2508624"/>
              <a:gd name="connsiteY11" fmla="*/ 31376 h 1284941"/>
              <a:gd name="connsiteX0" fmla="*/ 113553 w 2508624"/>
              <a:gd name="connsiteY0" fmla="*/ 31376 h 1284941"/>
              <a:gd name="connsiteX1" fmla="*/ 794871 w 2508624"/>
              <a:gd name="connsiteY1" fmla="*/ 398929 h 1284941"/>
              <a:gd name="connsiteX2" fmla="*/ 1314824 w 2508624"/>
              <a:gd name="connsiteY2" fmla="*/ 632011 h 1284941"/>
              <a:gd name="connsiteX3" fmla="*/ 1888565 w 2508624"/>
              <a:gd name="connsiteY3" fmla="*/ 820270 h 1284941"/>
              <a:gd name="connsiteX4" fmla="*/ 2417483 w 2508624"/>
              <a:gd name="connsiteY4" fmla="*/ 972670 h 1284941"/>
              <a:gd name="connsiteX5" fmla="*/ 2435412 w 2508624"/>
              <a:gd name="connsiteY5" fmla="*/ 1250576 h 1284941"/>
              <a:gd name="connsiteX6" fmla="*/ 2103718 w 2508624"/>
              <a:gd name="connsiteY6" fmla="*/ 1178858 h 1284941"/>
              <a:gd name="connsiteX7" fmla="*/ 1655483 w 2508624"/>
              <a:gd name="connsiteY7" fmla="*/ 1107141 h 1284941"/>
              <a:gd name="connsiteX8" fmla="*/ 1018989 w 2508624"/>
              <a:gd name="connsiteY8" fmla="*/ 936811 h 1284941"/>
              <a:gd name="connsiteX9" fmla="*/ 382494 w 2508624"/>
              <a:gd name="connsiteY9" fmla="*/ 694764 h 1284941"/>
              <a:gd name="connsiteX10" fmla="*/ 113553 w 2508624"/>
              <a:gd name="connsiteY10" fmla="*/ 587188 h 1284941"/>
              <a:gd name="connsiteX11" fmla="*/ 113553 w 2508624"/>
              <a:gd name="connsiteY11" fmla="*/ 31376 h 1284941"/>
              <a:gd name="connsiteX0" fmla="*/ 113553 w 2508624"/>
              <a:gd name="connsiteY0" fmla="*/ 31376 h 1284941"/>
              <a:gd name="connsiteX1" fmla="*/ 794871 w 2508624"/>
              <a:gd name="connsiteY1" fmla="*/ 398929 h 1284941"/>
              <a:gd name="connsiteX2" fmla="*/ 1314824 w 2508624"/>
              <a:gd name="connsiteY2" fmla="*/ 632011 h 1284941"/>
              <a:gd name="connsiteX3" fmla="*/ 1888565 w 2508624"/>
              <a:gd name="connsiteY3" fmla="*/ 820270 h 1284941"/>
              <a:gd name="connsiteX4" fmla="*/ 2417483 w 2508624"/>
              <a:gd name="connsiteY4" fmla="*/ 972670 h 1284941"/>
              <a:gd name="connsiteX5" fmla="*/ 2435412 w 2508624"/>
              <a:gd name="connsiteY5" fmla="*/ 1250576 h 1284941"/>
              <a:gd name="connsiteX6" fmla="*/ 2103718 w 2508624"/>
              <a:gd name="connsiteY6" fmla="*/ 1178858 h 1284941"/>
              <a:gd name="connsiteX7" fmla="*/ 1655483 w 2508624"/>
              <a:gd name="connsiteY7" fmla="*/ 1107141 h 1284941"/>
              <a:gd name="connsiteX8" fmla="*/ 1018989 w 2508624"/>
              <a:gd name="connsiteY8" fmla="*/ 936811 h 1284941"/>
              <a:gd name="connsiteX9" fmla="*/ 382494 w 2508624"/>
              <a:gd name="connsiteY9" fmla="*/ 694764 h 1284941"/>
              <a:gd name="connsiteX10" fmla="*/ 113553 w 2508624"/>
              <a:gd name="connsiteY10" fmla="*/ 587188 h 1284941"/>
              <a:gd name="connsiteX11" fmla="*/ 113553 w 2508624"/>
              <a:gd name="connsiteY11" fmla="*/ 31376 h 1284941"/>
              <a:gd name="connsiteX0" fmla="*/ 113553 w 2508624"/>
              <a:gd name="connsiteY0" fmla="*/ 31376 h 1250576"/>
              <a:gd name="connsiteX1" fmla="*/ 794871 w 2508624"/>
              <a:gd name="connsiteY1" fmla="*/ 398929 h 1250576"/>
              <a:gd name="connsiteX2" fmla="*/ 1314824 w 2508624"/>
              <a:gd name="connsiteY2" fmla="*/ 632011 h 1250576"/>
              <a:gd name="connsiteX3" fmla="*/ 1888565 w 2508624"/>
              <a:gd name="connsiteY3" fmla="*/ 820270 h 1250576"/>
              <a:gd name="connsiteX4" fmla="*/ 2417483 w 2508624"/>
              <a:gd name="connsiteY4" fmla="*/ 972670 h 1250576"/>
              <a:gd name="connsiteX5" fmla="*/ 2435412 w 2508624"/>
              <a:gd name="connsiteY5" fmla="*/ 1250576 h 1250576"/>
              <a:gd name="connsiteX6" fmla="*/ 2103718 w 2508624"/>
              <a:gd name="connsiteY6" fmla="*/ 1178858 h 1250576"/>
              <a:gd name="connsiteX7" fmla="*/ 1655483 w 2508624"/>
              <a:gd name="connsiteY7" fmla="*/ 1107141 h 1250576"/>
              <a:gd name="connsiteX8" fmla="*/ 1018989 w 2508624"/>
              <a:gd name="connsiteY8" fmla="*/ 936811 h 1250576"/>
              <a:gd name="connsiteX9" fmla="*/ 382494 w 2508624"/>
              <a:gd name="connsiteY9" fmla="*/ 694764 h 1250576"/>
              <a:gd name="connsiteX10" fmla="*/ 113553 w 2508624"/>
              <a:gd name="connsiteY10" fmla="*/ 587188 h 1250576"/>
              <a:gd name="connsiteX11" fmla="*/ 113553 w 2508624"/>
              <a:gd name="connsiteY11" fmla="*/ 31376 h 1250576"/>
              <a:gd name="connsiteX0" fmla="*/ 113553 w 2508624"/>
              <a:gd name="connsiteY0" fmla="*/ 31376 h 1284941"/>
              <a:gd name="connsiteX1" fmla="*/ 794871 w 2508624"/>
              <a:gd name="connsiteY1" fmla="*/ 398929 h 1284941"/>
              <a:gd name="connsiteX2" fmla="*/ 1314824 w 2508624"/>
              <a:gd name="connsiteY2" fmla="*/ 632011 h 1284941"/>
              <a:gd name="connsiteX3" fmla="*/ 1888565 w 2508624"/>
              <a:gd name="connsiteY3" fmla="*/ 820270 h 1284941"/>
              <a:gd name="connsiteX4" fmla="*/ 2417483 w 2508624"/>
              <a:gd name="connsiteY4" fmla="*/ 972670 h 1284941"/>
              <a:gd name="connsiteX5" fmla="*/ 2435412 w 2508624"/>
              <a:gd name="connsiteY5" fmla="*/ 1250576 h 1284941"/>
              <a:gd name="connsiteX6" fmla="*/ 2103718 w 2508624"/>
              <a:gd name="connsiteY6" fmla="*/ 1178858 h 1284941"/>
              <a:gd name="connsiteX7" fmla="*/ 1655483 w 2508624"/>
              <a:gd name="connsiteY7" fmla="*/ 1107141 h 1284941"/>
              <a:gd name="connsiteX8" fmla="*/ 1018989 w 2508624"/>
              <a:gd name="connsiteY8" fmla="*/ 936811 h 1284941"/>
              <a:gd name="connsiteX9" fmla="*/ 382494 w 2508624"/>
              <a:gd name="connsiteY9" fmla="*/ 694764 h 1284941"/>
              <a:gd name="connsiteX10" fmla="*/ 113553 w 2508624"/>
              <a:gd name="connsiteY10" fmla="*/ 587188 h 1284941"/>
              <a:gd name="connsiteX11" fmla="*/ 113553 w 2508624"/>
              <a:gd name="connsiteY11" fmla="*/ 31376 h 1284941"/>
              <a:gd name="connsiteX0" fmla="*/ 113553 w 2435412"/>
              <a:gd name="connsiteY0" fmla="*/ 31376 h 1284941"/>
              <a:gd name="connsiteX1" fmla="*/ 794871 w 2435412"/>
              <a:gd name="connsiteY1" fmla="*/ 398929 h 1284941"/>
              <a:gd name="connsiteX2" fmla="*/ 1314824 w 2435412"/>
              <a:gd name="connsiteY2" fmla="*/ 632011 h 1284941"/>
              <a:gd name="connsiteX3" fmla="*/ 1888565 w 2435412"/>
              <a:gd name="connsiteY3" fmla="*/ 820270 h 1284941"/>
              <a:gd name="connsiteX4" fmla="*/ 2417483 w 2435412"/>
              <a:gd name="connsiteY4" fmla="*/ 972670 h 1284941"/>
              <a:gd name="connsiteX5" fmla="*/ 2435412 w 2435412"/>
              <a:gd name="connsiteY5" fmla="*/ 1250576 h 1284941"/>
              <a:gd name="connsiteX6" fmla="*/ 2103718 w 2435412"/>
              <a:gd name="connsiteY6" fmla="*/ 1178858 h 1284941"/>
              <a:gd name="connsiteX7" fmla="*/ 1655483 w 2435412"/>
              <a:gd name="connsiteY7" fmla="*/ 1107141 h 1284941"/>
              <a:gd name="connsiteX8" fmla="*/ 1018989 w 2435412"/>
              <a:gd name="connsiteY8" fmla="*/ 936811 h 1284941"/>
              <a:gd name="connsiteX9" fmla="*/ 382494 w 2435412"/>
              <a:gd name="connsiteY9" fmla="*/ 694764 h 1284941"/>
              <a:gd name="connsiteX10" fmla="*/ 113553 w 2435412"/>
              <a:gd name="connsiteY10" fmla="*/ 587188 h 1284941"/>
              <a:gd name="connsiteX11" fmla="*/ 113553 w 2435412"/>
              <a:gd name="connsiteY11" fmla="*/ 31376 h 1284941"/>
              <a:gd name="connsiteX0" fmla="*/ 113553 w 2435412"/>
              <a:gd name="connsiteY0" fmla="*/ 31376 h 1284941"/>
              <a:gd name="connsiteX1" fmla="*/ 794871 w 2435412"/>
              <a:gd name="connsiteY1" fmla="*/ 398929 h 1284941"/>
              <a:gd name="connsiteX2" fmla="*/ 1314824 w 2435412"/>
              <a:gd name="connsiteY2" fmla="*/ 632011 h 1284941"/>
              <a:gd name="connsiteX3" fmla="*/ 1888565 w 2435412"/>
              <a:gd name="connsiteY3" fmla="*/ 820270 h 1284941"/>
              <a:gd name="connsiteX4" fmla="*/ 2417483 w 2435412"/>
              <a:gd name="connsiteY4" fmla="*/ 972670 h 1284941"/>
              <a:gd name="connsiteX5" fmla="*/ 2435412 w 2435412"/>
              <a:gd name="connsiteY5" fmla="*/ 1250576 h 1284941"/>
              <a:gd name="connsiteX6" fmla="*/ 2103718 w 2435412"/>
              <a:gd name="connsiteY6" fmla="*/ 1178858 h 1284941"/>
              <a:gd name="connsiteX7" fmla="*/ 1655483 w 2435412"/>
              <a:gd name="connsiteY7" fmla="*/ 1107141 h 1284941"/>
              <a:gd name="connsiteX8" fmla="*/ 1018989 w 2435412"/>
              <a:gd name="connsiteY8" fmla="*/ 936811 h 1284941"/>
              <a:gd name="connsiteX9" fmla="*/ 382494 w 2435412"/>
              <a:gd name="connsiteY9" fmla="*/ 694764 h 1284941"/>
              <a:gd name="connsiteX10" fmla="*/ 113553 w 2435412"/>
              <a:gd name="connsiteY10" fmla="*/ 587188 h 1284941"/>
              <a:gd name="connsiteX11" fmla="*/ 113553 w 2435412"/>
              <a:gd name="connsiteY11" fmla="*/ 31376 h 1284941"/>
              <a:gd name="connsiteX0" fmla="*/ 113553 w 2435412"/>
              <a:gd name="connsiteY0" fmla="*/ 31376 h 1250576"/>
              <a:gd name="connsiteX1" fmla="*/ 794871 w 2435412"/>
              <a:gd name="connsiteY1" fmla="*/ 398929 h 1250576"/>
              <a:gd name="connsiteX2" fmla="*/ 1314824 w 2435412"/>
              <a:gd name="connsiteY2" fmla="*/ 632011 h 1250576"/>
              <a:gd name="connsiteX3" fmla="*/ 1888565 w 2435412"/>
              <a:gd name="connsiteY3" fmla="*/ 820270 h 1250576"/>
              <a:gd name="connsiteX4" fmla="*/ 2417483 w 2435412"/>
              <a:gd name="connsiteY4" fmla="*/ 972670 h 1250576"/>
              <a:gd name="connsiteX5" fmla="*/ 2435412 w 2435412"/>
              <a:gd name="connsiteY5" fmla="*/ 1250576 h 1250576"/>
              <a:gd name="connsiteX6" fmla="*/ 2103718 w 2435412"/>
              <a:gd name="connsiteY6" fmla="*/ 1178858 h 1250576"/>
              <a:gd name="connsiteX7" fmla="*/ 1655483 w 2435412"/>
              <a:gd name="connsiteY7" fmla="*/ 1107141 h 1250576"/>
              <a:gd name="connsiteX8" fmla="*/ 1018989 w 2435412"/>
              <a:gd name="connsiteY8" fmla="*/ 936811 h 1250576"/>
              <a:gd name="connsiteX9" fmla="*/ 382494 w 2435412"/>
              <a:gd name="connsiteY9" fmla="*/ 694764 h 1250576"/>
              <a:gd name="connsiteX10" fmla="*/ 113553 w 2435412"/>
              <a:gd name="connsiteY10" fmla="*/ 587188 h 1250576"/>
              <a:gd name="connsiteX11" fmla="*/ 113553 w 2435412"/>
              <a:gd name="connsiteY11" fmla="*/ 31376 h 1250576"/>
              <a:gd name="connsiteX0" fmla="*/ 113553 w 2435412"/>
              <a:gd name="connsiteY0" fmla="*/ 31376 h 1250576"/>
              <a:gd name="connsiteX1" fmla="*/ 794871 w 2435412"/>
              <a:gd name="connsiteY1" fmla="*/ 398929 h 1250576"/>
              <a:gd name="connsiteX2" fmla="*/ 1314824 w 2435412"/>
              <a:gd name="connsiteY2" fmla="*/ 632011 h 1250576"/>
              <a:gd name="connsiteX3" fmla="*/ 1888565 w 2435412"/>
              <a:gd name="connsiteY3" fmla="*/ 820270 h 1250576"/>
              <a:gd name="connsiteX4" fmla="*/ 2417483 w 2435412"/>
              <a:gd name="connsiteY4" fmla="*/ 972670 h 1250576"/>
              <a:gd name="connsiteX5" fmla="*/ 2435412 w 2435412"/>
              <a:gd name="connsiteY5" fmla="*/ 1250576 h 1250576"/>
              <a:gd name="connsiteX6" fmla="*/ 2103718 w 2435412"/>
              <a:gd name="connsiteY6" fmla="*/ 1178858 h 1250576"/>
              <a:gd name="connsiteX7" fmla="*/ 1655483 w 2435412"/>
              <a:gd name="connsiteY7" fmla="*/ 1107141 h 1250576"/>
              <a:gd name="connsiteX8" fmla="*/ 1018989 w 2435412"/>
              <a:gd name="connsiteY8" fmla="*/ 936811 h 1250576"/>
              <a:gd name="connsiteX9" fmla="*/ 382494 w 2435412"/>
              <a:gd name="connsiteY9" fmla="*/ 694764 h 1250576"/>
              <a:gd name="connsiteX10" fmla="*/ 113553 w 2435412"/>
              <a:gd name="connsiteY10" fmla="*/ 587188 h 1250576"/>
              <a:gd name="connsiteX11" fmla="*/ 113553 w 2435412"/>
              <a:gd name="connsiteY11" fmla="*/ 31376 h 1250576"/>
              <a:gd name="connsiteX0" fmla="*/ 0 w 2321859"/>
              <a:gd name="connsiteY0" fmla="*/ 31376 h 1250576"/>
              <a:gd name="connsiteX1" fmla="*/ 681318 w 2321859"/>
              <a:gd name="connsiteY1" fmla="*/ 398929 h 1250576"/>
              <a:gd name="connsiteX2" fmla="*/ 1201271 w 2321859"/>
              <a:gd name="connsiteY2" fmla="*/ 632011 h 1250576"/>
              <a:gd name="connsiteX3" fmla="*/ 1775012 w 2321859"/>
              <a:gd name="connsiteY3" fmla="*/ 820270 h 1250576"/>
              <a:gd name="connsiteX4" fmla="*/ 2303930 w 2321859"/>
              <a:gd name="connsiteY4" fmla="*/ 972670 h 1250576"/>
              <a:gd name="connsiteX5" fmla="*/ 2321859 w 2321859"/>
              <a:gd name="connsiteY5" fmla="*/ 1250576 h 1250576"/>
              <a:gd name="connsiteX6" fmla="*/ 1990165 w 2321859"/>
              <a:gd name="connsiteY6" fmla="*/ 1178858 h 1250576"/>
              <a:gd name="connsiteX7" fmla="*/ 1541930 w 2321859"/>
              <a:gd name="connsiteY7" fmla="*/ 1107141 h 1250576"/>
              <a:gd name="connsiteX8" fmla="*/ 905436 w 2321859"/>
              <a:gd name="connsiteY8" fmla="*/ 936811 h 1250576"/>
              <a:gd name="connsiteX9" fmla="*/ 268941 w 2321859"/>
              <a:gd name="connsiteY9" fmla="*/ 694764 h 1250576"/>
              <a:gd name="connsiteX10" fmla="*/ 0 w 2321859"/>
              <a:gd name="connsiteY10" fmla="*/ 587188 h 1250576"/>
              <a:gd name="connsiteX11" fmla="*/ 0 w 2321859"/>
              <a:gd name="connsiteY11" fmla="*/ 31376 h 1250576"/>
              <a:gd name="connsiteX0" fmla="*/ 0 w 2321859"/>
              <a:gd name="connsiteY0" fmla="*/ 0 h 1219200"/>
              <a:gd name="connsiteX1" fmla="*/ 681318 w 2321859"/>
              <a:gd name="connsiteY1" fmla="*/ 367553 h 1219200"/>
              <a:gd name="connsiteX2" fmla="*/ 1201271 w 2321859"/>
              <a:gd name="connsiteY2" fmla="*/ 600635 h 1219200"/>
              <a:gd name="connsiteX3" fmla="*/ 1775012 w 2321859"/>
              <a:gd name="connsiteY3" fmla="*/ 788894 h 1219200"/>
              <a:gd name="connsiteX4" fmla="*/ 2303930 w 2321859"/>
              <a:gd name="connsiteY4" fmla="*/ 941294 h 1219200"/>
              <a:gd name="connsiteX5" fmla="*/ 2321859 w 2321859"/>
              <a:gd name="connsiteY5" fmla="*/ 1219200 h 1219200"/>
              <a:gd name="connsiteX6" fmla="*/ 1990165 w 2321859"/>
              <a:gd name="connsiteY6" fmla="*/ 1147482 h 1219200"/>
              <a:gd name="connsiteX7" fmla="*/ 1541930 w 2321859"/>
              <a:gd name="connsiteY7" fmla="*/ 1075765 h 1219200"/>
              <a:gd name="connsiteX8" fmla="*/ 905436 w 2321859"/>
              <a:gd name="connsiteY8" fmla="*/ 905435 h 1219200"/>
              <a:gd name="connsiteX9" fmla="*/ 268941 w 2321859"/>
              <a:gd name="connsiteY9" fmla="*/ 663388 h 1219200"/>
              <a:gd name="connsiteX10" fmla="*/ 0 w 2321859"/>
              <a:gd name="connsiteY10" fmla="*/ 555812 h 1219200"/>
              <a:gd name="connsiteX11" fmla="*/ 0 w 2321859"/>
              <a:gd name="connsiteY11" fmla="*/ 0 h 1219200"/>
              <a:gd name="connsiteX0" fmla="*/ 0 w 2321859"/>
              <a:gd name="connsiteY0" fmla="*/ 0 h 1219200"/>
              <a:gd name="connsiteX1" fmla="*/ 681318 w 2321859"/>
              <a:gd name="connsiteY1" fmla="*/ 367553 h 1219200"/>
              <a:gd name="connsiteX2" fmla="*/ 1201271 w 2321859"/>
              <a:gd name="connsiteY2" fmla="*/ 600635 h 1219200"/>
              <a:gd name="connsiteX3" fmla="*/ 1775012 w 2321859"/>
              <a:gd name="connsiteY3" fmla="*/ 788894 h 1219200"/>
              <a:gd name="connsiteX4" fmla="*/ 2303930 w 2321859"/>
              <a:gd name="connsiteY4" fmla="*/ 941294 h 1219200"/>
              <a:gd name="connsiteX5" fmla="*/ 2321859 w 2321859"/>
              <a:gd name="connsiteY5" fmla="*/ 1219200 h 1219200"/>
              <a:gd name="connsiteX6" fmla="*/ 1990165 w 2321859"/>
              <a:gd name="connsiteY6" fmla="*/ 1147482 h 1219200"/>
              <a:gd name="connsiteX7" fmla="*/ 1541930 w 2321859"/>
              <a:gd name="connsiteY7" fmla="*/ 1075765 h 1219200"/>
              <a:gd name="connsiteX8" fmla="*/ 905436 w 2321859"/>
              <a:gd name="connsiteY8" fmla="*/ 905435 h 1219200"/>
              <a:gd name="connsiteX9" fmla="*/ 268941 w 2321859"/>
              <a:gd name="connsiteY9" fmla="*/ 663388 h 1219200"/>
              <a:gd name="connsiteX10" fmla="*/ 0 w 2321859"/>
              <a:gd name="connsiteY10" fmla="*/ 555812 h 1219200"/>
              <a:gd name="connsiteX11" fmla="*/ 0 w 2321859"/>
              <a:gd name="connsiteY11" fmla="*/ 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21859" h="1219200">
                <a:moveTo>
                  <a:pt x="0" y="0"/>
                </a:moveTo>
                <a:lnTo>
                  <a:pt x="681318" y="367553"/>
                </a:lnTo>
                <a:cubicBezTo>
                  <a:pt x="881530" y="467659"/>
                  <a:pt x="1018989" y="530412"/>
                  <a:pt x="1201271" y="600635"/>
                </a:cubicBezTo>
                <a:cubicBezTo>
                  <a:pt x="1383553" y="670859"/>
                  <a:pt x="1591236" y="732118"/>
                  <a:pt x="1775012" y="788894"/>
                </a:cubicBezTo>
                <a:lnTo>
                  <a:pt x="2303930" y="941294"/>
                </a:lnTo>
                <a:lnTo>
                  <a:pt x="2321859" y="1219200"/>
                </a:lnTo>
                <a:lnTo>
                  <a:pt x="1990165" y="1147482"/>
                </a:lnTo>
                <a:lnTo>
                  <a:pt x="1541930" y="1075765"/>
                </a:lnTo>
                <a:cubicBezTo>
                  <a:pt x="1361142" y="1035424"/>
                  <a:pt x="1117601" y="974164"/>
                  <a:pt x="905436" y="905435"/>
                </a:cubicBezTo>
                <a:cubicBezTo>
                  <a:pt x="693271" y="836706"/>
                  <a:pt x="419847" y="721658"/>
                  <a:pt x="268941" y="663388"/>
                </a:cubicBezTo>
                <a:lnTo>
                  <a:pt x="0" y="555812"/>
                </a:lnTo>
                <a:lnTo>
                  <a:pt x="0" y="0"/>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81928" name="Picture 3"/>
          <p:cNvPicPr>
            <a:picLocks noChangeAspect="1" noChangeArrowheads="1"/>
          </p:cNvPicPr>
          <p:nvPr/>
        </p:nvPicPr>
        <p:blipFill>
          <a:blip r:embed="rId2">
            <a:clrChange>
              <a:clrFrom>
                <a:srgbClr val="FEFEFE"/>
              </a:clrFrom>
              <a:clrTo>
                <a:srgbClr val="FEFEFE">
                  <a:alpha val="0"/>
                </a:srgbClr>
              </a:clrTo>
            </a:clrChange>
          </a:blip>
          <a:srcRect/>
          <a:stretch>
            <a:fillRect/>
          </a:stretch>
        </p:blipFill>
        <p:spPr bwMode="auto">
          <a:xfrm>
            <a:off x="5129212" y="2628900"/>
            <a:ext cx="2895600" cy="2324100"/>
          </a:xfrm>
          <a:prstGeom prst="rect">
            <a:avLst/>
          </a:prstGeom>
          <a:noFill/>
          <a:ln w="9525">
            <a:noFill/>
            <a:miter lim="800000"/>
            <a:headEnd/>
            <a:tailEnd/>
          </a:ln>
        </p:spPr>
      </p:pic>
      <p:pic>
        <p:nvPicPr>
          <p:cNvPr id="81929" name="Picture 2"/>
          <p:cNvPicPr>
            <a:picLocks noChangeAspect="1" noChangeArrowheads="1"/>
          </p:cNvPicPr>
          <p:nvPr/>
        </p:nvPicPr>
        <p:blipFill>
          <a:blip r:embed="rId3">
            <a:clrChange>
              <a:clrFrom>
                <a:srgbClr val="FEFEFE"/>
              </a:clrFrom>
              <a:clrTo>
                <a:srgbClr val="FEFEFE">
                  <a:alpha val="0"/>
                </a:srgbClr>
              </a:clrTo>
            </a:clrChange>
          </a:blip>
          <a:srcRect/>
          <a:stretch>
            <a:fillRect/>
          </a:stretch>
        </p:blipFill>
        <p:spPr bwMode="auto">
          <a:xfrm>
            <a:off x="838200" y="2590800"/>
            <a:ext cx="3048000" cy="2470150"/>
          </a:xfrm>
          <a:prstGeom prst="rect">
            <a:avLst/>
          </a:prstGeom>
          <a:noFill/>
          <a:ln w="9525">
            <a:noFill/>
            <a:miter lim="800000"/>
            <a:headEnd/>
            <a:tailEnd/>
          </a:ln>
        </p:spPr>
      </p:pic>
      <p:sp>
        <p:nvSpPr>
          <p:cNvPr id="81930" name="TextBox 23"/>
          <p:cNvSpPr txBox="1">
            <a:spLocks noChangeArrowheads="1"/>
          </p:cNvSpPr>
          <p:nvPr/>
        </p:nvSpPr>
        <p:spPr bwMode="auto">
          <a:xfrm>
            <a:off x="1263650" y="2447925"/>
            <a:ext cx="2646362" cy="276225"/>
          </a:xfrm>
          <a:prstGeom prst="rect">
            <a:avLst/>
          </a:prstGeom>
          <a:noFill/>
          <a:ln w="9525">
            <a:noFill/>
            <a:miter lim="800000"/>
            <a:headEnd/>
            <a:tailEnd/>
          </a:ln>
        </p:spPr>
        <p:txBody>
          <a:bodyPr wrap="none">
            <a:spAutoFit/>
          </a:bodyPr>
          <a:lstStyle/>
          <a:p>
            <a:r>
              <a:rPr lang="en-US" sz="1200">
                <a:latin typeface="Calibri" pitchFamily="34" charset="0"/>
              </a:rPr>
              <a:t>A.M. Hurst </a:t>
            </a:r>
            <a:r>
              <a:rPr lang="en-US" sz="1200" i="1">
                <a:latin typeface="Calibri" pitchFamily="34" charset="0"/>
              </a:rPr>
              <a:t>et al.</a:t>
            </a:r>
            <a:r>
              <a:rPr lang="en-US" sz="1200">
                <a:latin typeface="Calibri" pitchFamily="34" charset="0"/>
              </a:rPr>
              <a:t> PRL </a:t>
            </a:r>
            <a:r>
              <a:rPr lang="en-US" sz="1200" b="1">
                <a:latin typeface="Calibri" pitchFamily="34" charset="0"/>
              </a:rPr>
              <a:t>98</a:t>
            </a:r>
            <a:r>
              <a:rPr lang="en-US" sz="1200">
                <a:latin typeface="Calibri" pitchFamily="34" charset="0"/>
              </a:rPr>
              <a:t>, 072501 (2007)</a:t>
            </a:r>
          </a:p>
        </p:txBody>
      </p:sp>
      <p:sp>
        <p:nvSpPr>
          <p:cNvPr id="81931" name="TextBox 24"/>
          <p:cNvSpPr txBox="1">
            <a:spLocks noChangeArrowheads="1"/>
          </p:cNvSpPr>
          <p:nvPr/>
        </p:nvSpPr>
        <p:spPr bwMode="auto">
          <a:xfrm>
            <a:off x="5378450" y="2438400"/>
            <a:ext cx="2719387" cy="276225"/>
          </a:xfrm>
          <a:prstGeom prst="rect">
            <a:avLst/>
          </a:prstGeom>
          <a:noFill/>
          <a:ln w="9525">
            <a:noFill/>
            <a:miter lim="800000"/>
            <a:headEnd/>
            <a:tailEnd/>
          </a:ln>
        </p:spPr>
        <p:txBody>
          <a:bodyPr wrap="none">
            <a:spAutoFit/>
          </a:bodyPr>
          <a:lstStyle/>
          <a:p>
            <a:r>
              <a:rPr lang="en-US" sz="1200">
                <a:latin typeface="Calibri" pitchFamily="34" charset="0"/>
              </a:rPr>
              <a:t>J. Ljungvall </a:t>
            </a:r>
            <a:r>
              <a:rPr lang="en-US" sz="1200" i="1">
                <a:latin typeface="Calibri" pitchFamily="34" charset="0"/>
              </a:rPr>
              <a:t>et al.</a:t>
            </a:r>
            <a:r>
              <a:rPr lang="en-US" sz="1200">
                <a:latin typeface="Calibri" pitchFamily="34" charset="0"/>
              </a:rPr>
              <a:t> PRL 100, 102502 (2008)</a:t>
            </a:r>
          </a:p>
        </p:txBody>
      </p:sp>
      <p:sp>
        <p:nvSpPr>
          <p:cNvPr id="13" name="Rectangle 12"/>
          <p:cNvSpPr/>
          <p:nvPr/>
        </p:nvSpPr>
        <p:spPr>
          <a:xfrm>
            <a:off x="785812" y="2438400"/>
            <a:ext cx="3200400" cy="2667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TextBox 36"/>
          <p:cNvSpPr txBox="1">
            <a:spLocks noChangeArrowheads="1"/>
          </p:cNvSpPr>
          <p:nvPr/>
        </p:nvSpPr>
        <p:spPr bwMode="auto">
          <a:xfrm>
            <a:off x="3886200" y="1600200"/>
            <a:ext cx="609462" cy="400110"/>
          </a:xfrm>
          <a:prstGeom prst="rect">
            <a:avLst/>
          </a:prstGeom>
          <a:noFill/>
          <a:ln w="9525">
            <a:noFill/>
            <a:miter lim="800000"/>
            <a:headEnd/>
            <a:tailEnd/>
          </a:ln>
        </p:spPr>
        <p:txBody>
          <a:bodyPr wrap="none">
            <a:spAutoFit/>
          </a:bodyPr>
          <a:lstStyle/>
          <a:p>
            <a:r>
              <a:rPr lang="en-US" baseline="30000" smtClean="0">
                <a:latin typeface="Calibri" pitchFamily="34" charset="0"/>
              </a:rPr>
              <a:t>70</a:t>
            </a:r>
            <a:r>
              <a:rPr lang="en-US" smtClean="0">
                <a:latin typeface="Calibri" pitchFamily="34" charset="0"/>
              </a:rPr>
              <a:t>Se</a:t>
            </a:r>
            <a:endParaRPr lang="en-US">
              <a:latin typeface="Calibri" pitchFamily="34" charset="0"/>
            </a:endParaRPr>
          </a:p>
        </p:txBody>
      </p:sp>
      <p:sp>
        <p:nvSpPr>
          <p:cNvPr id="10" name="Rectangle 9"/>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r"/>
            <a:r>
              <a:rPr lang="en-US" smtClean="0">
                <a:solidFill>
                  <a:schemeClr val="tx2"/>
                </a:solidFill>
                <a:ea typeface="Cambria" pitchFamily="18" charset="0"/>
                <a:cs typeface="Times New Roman" pitchFamily="18" charset="0"/>
              </a:rPr>
              <a:t>MINIBALL experiments at CERN</a:t>
            </a:r>
            <a:endParaRPr lang="en-US" smtClean="0">
              <a:solidFill>
                <a:schemeClr val="tx2"/>
              </a:solidFill>
              <a:ea typeface="Cambria" pitchFamily="18" charset="0"/>
              <a:cs typeface="Times New Roman" pitchFamily="18" charset="0"/>
            </a:endParaRPr>
          </a:p>
        </p:txBody>
      </p:sp>
      <p:sp>
        <p:nvSpPr>
          <p:cNvPr id="11" name="Rectangle 10"/>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87" descr="miniball"/>
          <p:cNvPicPr>
            <a:picLocks noChangeAspect="1" noChangeArrowheads="1"/>
          </p:cNvPicPr>
          <p:nvPr/>
        </p:nvPicPr>
        <p:blipFill>
          <a:blip r:embed="rId4"/>
          <a:srcRect/>
          <a:stretch>
            <a:fillRect/>
          </a:stretch>
        </p:blipFill>
        <p:spPr bwMode="auto">
          <a:xfrm>
            <a:off x="0" y="0"/>
            <a:ext cx="725488" cy="838200"/>
          </a:xfrm>
          <a:prstGeom prst="rect">
            <a:avLst/>
          </a:prstGeom>
          <a:noFill/>
          <a:ln w="9525">
            <a:noFill/>
            <a:miter lim="800000"/>
            <a:headEnd/>
            <a:tailEnd/>
          </a:ln>
        </p:spPr>
      </p:pic>
      <p:pic>
        <p:nvPicPr>
          <p:cNvPr id="14" name="Picture 191" descr="REX-ISOLDE"/>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bwMode="auto">
          <a:xfrm>
            <a:off x="3048000" y="2133600"/>
            <a:ext cx="533400" cy="1676400"/>
          </a:xfrm>
          <a:prstGeom prst="rect">
            <a:avLst/>
          </a:prstGeom>
          <a:solidFill>
            <a:srgbClr val="FF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88066" name="Picture 30" descr="188Hg-114Cd-DC.jpg"/>
          <p:cNvPicPr>
            <a:picLocks noChangeAspect="1"/>
          </p:cNvPicPr>
          <p:nvPr/>
        </p:nvPicPr>
        <p:blipFill>
          <a:blip r:embed="rId2"/>
          <a:srcRect/>
          <a:stretch>
            <a:fillRect/>
          </a:stretch>
        </p:blipFill>
        <p:spPr bwMode="auto">
          <a:xfrm>
            <a:off x="5105400" y="1143000"/>
            <a:ext cx="3698875" cy="2514600"/>
          </a:xfrm>
          <a:prstGeom prst="rect">
            <a:avLst/>
          </a:prstGeom>
          <a:noFill/>
          <a:ln w="9525">
            <a:noFill/>
            <a:miter lim="800000"/>
            <a:headEnd/>
            <a:tailEnd/>
          </a:ln>
        </p:spPr>
      </p:pic>
      <p:pic>
        <p:nvPicPr>
          <p:cNvPr id="88067" name="Picture 3"/>
          <p:cNvPicPr>
            <a:picLocks noChangeAspect="1" noChangeArrowheads="1"/>
          </p:cNvPicPr>
          <p:nvPr/>
        </p:nvPicPr>
        <p:blipFill>
          <a:blip r:embed="rId3"/>
          <a:srcRect t="2904"/>
          <a:stretch>
            <a:fillRect/>
          </a:stretch>
        </p:blipFill>
        <p:spPr bwMode="auto">
          <a:xfrm>
            <a:off x="1117600" y="4114800"/>
            <a:ext cx="3613150" cy="2547938"/>
          </a:xfrm>
          <a:prstGeom prst="rect">
            <a:avLst/>
          </a:prstGeom>
          <a:noFill/>
          <a:ln w="9525">
            <a:noFill/>
            <a:miter lim="800000"/>
            <a:headEnd/>
            <a:tailEnd/>
          </a:ln>
        </p:spPr>
      </p:pic>
      <p:sp>
        <p:nvSpPr>
          <p:cNvPr id="11" name="TextBox 10"/>
          <p:cNvSpPr txBox="1"/>
          <p:nvPr/>
        </p:nvSpPr>
        <p:spPr>
          <a:xfrm>
            <a:off x="685800" y="4589537"/>
            <a:ext cx="553998" cy="1241429"/>
          </a:xfrm>
          <a:prstGeom prst="rect">
            <a:avLst/>
          </a:prstGeom>
          <a:noFill/>
        </p:spPr>
        <p:txBody>
          <a:bodyPr vert="vert270" wrap="none">
            <a:spAutoFit/>
          </a:bodyPr>
          <a:lstStyle/>
          <a:p>
            <a:pPr algn="ctr" fontAlgn="auto">
              <a:spcBef>
                <a:spcPts val="0"/>
              </a:spcBef>
              <a:spcAft>
                <a:spcPts val="0"/>
              </a:spcAft>
              <a:defRPr/>
            </a:pPr>
            <a:r>
              <a:rPr lang="en-US" sz="1200" b="1" dirty="0">
                <a:latin typeface="+mj-lt"/>
              </a:rPr>
              <a:t>Diff Cross Section </a:t>
            </a:r>
          </a:p>
          <a:p>
            <a:pPr algn="ctr" fontAlgn="auto">
              <a:spcBef>
                <a:spcPts val="0"/>
              </a:spcBef>
              <a:spcAft>
                <a:spcPts val="0"/>
              </a:spcAft>
              <a:defRPr/>
            </a:pPr>
            <a:r>
              <a:rPr lang="en-US" sz="1200" b="1" dirty="0">
                <a:latin typeface="+mj-lt"/>
              </a:rPr>
              <a:t>(b/</a:t>
            </a:r>
            <a:r>
              <a:rPr lang="en-US" sz="1200" b="1" dirty="0" err="1">
                <a:latin typeface="+mj-lt"/>
              </a:rPr>
              <a:t>srad</a:t>
            </a:r>
            <a:r>
              <a:rPr lang="en-US" sz="1200" b="1" dirty="0">
                <a:latin typeface="+mj-lt"/>
              </a:rPr>
              <a:t>)</a:t>
            </a:r>
            <a:endParaRPr lang="en-US" sz="1200" b="1" baseline="-25000" dirty="0">
              <a:latin typeface="+mj-lt"/>
            </a:endParaRPr>
          </a:p>
        </p:txBody>
      </p:sp>
      <p:sp>
        <p:nvSpPr>
          <p:cNvPr id="19" name="TextBox 18"/>
          <p:cNvSpPr txBox="1">
            <a:spLocks noChangeArrowheads="1"/>
          </p:cNvSpPr>
          <p:nvPr/>
        </p:nvSpPr>
        <p:spPr bwMode="auto">
          <a:xfrm>
            <a:off x="2216150" y="6519863"/>
            <a:ext cx="1536700" cy="276225"/>
          </a:xfrm>
          <a:prstGeom prst="rect">
            <a:avLst/>
          </a:prstGeom>
          <a:noFill/>
          <a:ln w="9525">
            <a:noFill/>
            <a:miter lim="800000"/>
            <a:headEnd/>
            <a:tailEnd/>
          </a:ln>
        </p:spPr>
        <p:txBody>
          <a:bodyPr wrap="none">
            <a:spAutoFit/>
          </a:bodyPr>
          <a:lstStyle/>
          <a:p>
            <a:pPr fontAlgn="auto">
              <a:spcBef>
                <a:spcPts val="0"/>
              </a:spcBef>
              <a:spcAft>
                <a:spcPts val="0"/>
              </a:spcAft>
              <a:defRPr/>
            </a:pPr>
            <a:r>
              <a:rPr lang="en-US" sz="1200" b="1" dirty="0">
                <a:latin typeface="+mj-lt"/>
              </a:rPr>
              <a:t>Center-of-mass angle</a:t>
            </a:r>
          </a:p>
        </p:txBody>
      </p:sp>
      <p:sp>
        <p:nvSpPr>
          <p:cNvPr id="23" name="Rectangle 22"/>
          <p:cNvSpPr/>
          <p:nvPr/>
        </p:nvSpPr>
        <p:spPr>
          <a:xfrm>
            <a:off x="1530350" y="4114800"/>
            <a:ext cx="1524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Rectangle 23"/>
          <p:cNvSpPr/>
          <p:nvPr/>
        </p:nvSpPr>
        <p:spPr bwMode="auto">
          <a:xfrm>
            <a:off x="3276600" y="5105400"/>
            <a:ext cx="533400" cy="685800"/>
          </a:xfrm>
          <a:prstGeom prst="rect">
            <a:avLst/>
          </a:prstGeom>
          <a:solidFill>
            <a:srgbClr val="FF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077" name="Text Box 17"/>
          <p:cNvSpPr txBox="1">
            <a:spLocks noChangeArrowheads="1"/>
          </p:cNvSpPr>
          <p:nvPr/>
        </p:nvSpPr>
        <p:spPr bwMode="auto">
          <a:xfrm>
            <a:off x="5486400" y="1533525"/>
            <a:ext cx="1371600" cy="261938"/>
          </a:xfrm>
          <a:prstGeom prst="rect">
            <a:avLst/>
          </a:prstGeom>
          <a:noFill/>
          <a:ln w="9525">
            <a:noFill/>
            <a:miter lim="800000"/>
            <a:headEnd/>
            <a:tailEnd/>
          </a:ln>
        </p:spPr>
        <p:txBody>
          <a:bodyPr>
            <a:spAutoFit/>
          </a:bodyPr>
          <a:lstStyle/>
          <a:p>
            <a:pPr algn="ctr">
              <a:spcBef>
                <a:spcPct val="50000"/>
              </a:spcBef>
            </a:pPr>
            <a:r>
              <a:rPr lang="en-US" sz="1100" b="1">
                <a:solidFill>
                  <a:srgbClr val="FF0000"/>
                </a:solidFill>
              </a:rPr>
              <a:t>413 keV (</a:t>
            </a:r>
            <a:r>
              <a:rPr lang="en-US" sz="1100" b="1" baseline="30000">
                <a:solidFill>
                  <a:srgbClr val="FF0000"/>
                </a:solidFill>
              </a:rPr>
              <a:t>188</a:t>
            </a:r>
            <a:r>
              <a:rPr lang="en-US" sz="1100" b="1">
                <a:solidFill>
                  <a:srgbClr val="FF0000"/>
                </a:solidFill>
              </a:rPr>
              <a:t>Hg)</a:t>
            </a:r>
            <a:endParaRPr lang="en-US" sz="1100" b="1" baseline="30000">
              <a:solidFill>
                <a:srgbClr val="FF0000"/>
              </a:solidFill>
            </a:endParaRPr>
          </a:p>
        </p:txBody>
      </p:sp>
      <p:sp>
        <p:nvSpPr>
          <p:cNvPr id="88078" name="Text Box 17"/>
          <p:cNvSpPr txBox="1">
            <a:spLocks noChangeArrowheads="1"/>
          </p:cNvSpPr>
          <p:nvPr/>
        </p:nvSpPr>
        <p:spPr bwMode="auto">
          <a:xfrm>
            <a:off x="6781800" y="2219325"/>
            <a:ext cx="1600200" cy="515938"/>
          </a:xfrm>
          <a:prstGeom prst="rect">
            <a:avLst/>
          </a:prstGeom>
          <a:noFill/>
          <a:ln w="9525">
            <a:noFill/>
            <a:miter lim="800000"/>
            <a:headEnd/>
            <a:tailEnd/>
          </a:ln>
        </p:spPr>
        <p:txBody>
          <a:bodyPr>
            <a:spAutoFit/>
          </a:bodyPr>
          <a:lstStyle/>
          <a:p>
            <a:pPr algn="ctr">
              <a:spcBef>
                <a:spcPct val="50000"/>
              </a:spcBef>
            </a:pPr>
            <a:r>
              <a:rPr lang="en-US" sz="1100" b="1">
                <a:solidFill>
                  <a:srgbClr val="FF0000"/>
                </a:solidFill>
              </a:rPr>
              <a:t>592 keV (</a:t>
            </a:r>
            <a:r>
              <a:rPr lang="en-US" sz="1100" b="1" baseline="30000">
                <a:solidFill>
                  <a:srgbClr val="FF0000"/>
                </a:solidFill>
              </a:rPr>
              <a:t>188</a:t>
            </a:r>
            <a:r>
              <a:rPr lang="en-US" sz="1100" b="1">
                <a:solidFill>
                  <a:srgbClr val="FF0000"/>
                </a:solidFill>
              </a:rPr>
              <a:t>Hg) +</a:t>
            </a:r>
          </a:p>
          <a:p>
            <a:pPr algn="ctr">
              <a:spcBef>
                <a:spcPct val="50000"/>
              </a:spcBef>
            </a:pPr>
            <a:r>
              <a:rPr lang="en-US" sz="1100" b="1">
                <a:solidFill>
                  <a:srgbClr val="FF0000"/>
                </a:solidFill>
              </a:rPr>
              <a:t> 558 keV (</a:t>
            </a:r>
            <a:r>
              <a:rPr lang="en-US" sz="1100" b="1" baseline="30000">
                <a:solidFill>
                  <a:srgbClr val="FF0000"/>
                </a:solidFill>
              </a:rPr>
              <a:t>114</a:t>
            </a:r>
            <a:r>
              <a:rPr lang="en-US" sz="1100" b="1">
                <a:solidFill>
                  <a:srgbClr val="FF0000"/>
                </a:solidFill>
              </a:rPr>
              <a:t>Cd)</a:t>
            </a:r>
            <a:endParaRPr lang="en-US" sz="1100" b="1" baseline="30000">
              <a:solidFill>
                <a:srgbClr val="FF0000"/>
              </a:solidFill>
            </a:endParaRPr>
          </a:p>
        </p:txBody>
      </p:sp>
      <p:cxnSp>
        <p:nvCxnSpPr>
          <p:cNvPr id="35" name="Straight Arrow Connector 34"/>
          <p:cNvCxnSpPr>
            <a:stCxn id="88077" idx="2"/>
          </p:cNvCxnSpPr>
          <p:nvPr/>
        </p:nvCxnSpPr>
        <p:spPr>
          <a:xfrm rot="16200000" flipH="1">
            <a:off x="6112669" y="1854994"/>
            <a:ext cx="576262" cy="4572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rot="5400000">
            <a:off x="7200900" y="2781300"/>
            <a:ext cx="381000" cy="3048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88081"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0" y="1981200"/>
            <a:ext cx="3035300" cy="2203450"/>
          </a:xfrm>
          <a:prstGeom prst="rect">
            <a:avLst/>
          </a:prstGeom>
          <a:noFill/>
          <a:ln w="9525">
            <a:noFill/>
            <a:miter lim="800000"/>
            <a:headEnd/>
            <a:tailEnd/>
          </a:ln>
        </p:spPr>
      </p:pic>
      <p:sp>
        <p:nvSpPr>
          <p:cNvPr id="39" name="Oval 38"/>
          <p:cNvSpPr/>
          <p:nvPr/>
        </p:nvSpPr>
        <p:spPr>
          <a:xfrm>
            <a:off x="1828800" y="2362200"/>
            <a:ext cx="92075" cy="9207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Oval 39"/>
          <p:cNvSpPr/>
          <p:nvPr/>
        </p:nvSpPr>
        <p:spPr>
          <a:xfrm>
            <a:off x="1828800" y="2574925"/>
            <a:ext cx="92075" cy="9207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084" name="TextBox 40"/>
          <p:cNvSpPr txBox="1">
            <a:spLocks noChangeArrowheads="1"/>
          </p:cNvSpPr>
          <p:nvPr/>
        </p:nvSpPr>
        <p:spPr bwMode="auto">
          <a:xfrm>
            <a:off x="1905000" y="2209800"/>
            <a:ext cx="1895475" cy="338138"/>
          </a:xfrm>
          <a:prstGeom prst="rect">
            <a:avLst/>
          </a:prstGeom>
          <a:noFill/>
          <a:ln w="9525">
            <a:noFill/>
            <a:miter lim="800000"/>
            <a:headEnd/>
            <a:tailEnd/>
          </a:ln>
        </p:spPr>
        <p:txBody>
          <a:bodyPr wrap="none">
            <a:spAutoFit/>
          </a:bodyPr>
          <a:lstStyle/>
          <a:p>
            <a:r>
              <a:rPr lang="en-US" sz="1600" b="1">
                <a:latin typeface="Calibri" pitchFamily="34" charset="0"/>
              </a:rPr>
              <a:t>Q</a:t>
            </a:r>
            <a:r>
              <a:rPr lang="en-US" sz="1600" b="1" baseline="-25000">
                <a:latin typeface="Calibri" pitchFamily="34" charset="0"/>
              </a:rPr>
              <a:t>2+</a:t>
            </a:r>
            <a:r>
              <a:rPr lang="en-US" sz="1600" b="1">
                <a:latin typeface="Calibri" pitchFamily="34" charset="0"/>
              </a:rPr>
              <a:t> = +1.5 b (oblate)</a:t>
            </a:r>
          </a:p>
        </p:txBody>
      </p:sp>
      <p:sp>
        <p:nvSpPr>
          <p:cNvPr id="88085" name="TextBox 41"/>
          <p:cNvSpPr txBox="1">
            <a:spLocks noChangeArrowheads="1"/>
          </p:cNvSpPr>
          <p:nvPr/>
        </p:nvSpPr>
        <p:spPr bwMode="auto">
          <a:xfrm>
            <a:off x="1905000" y="2460625"/>
            <a:ext cx="1858963" cy="338138"/>
          </a:xfrm>
          <a:prstGeom prst="rect">
            <a:avLst/>
          </a:prstGeom>
          <a:noFill/>
          <a:ln w="9525">
            <a:noFill/>
            <a:miter lim="800000"/>
            <a:headEnd/>
            <a:tailEnd/>
          </a:ln>
        </p:spPr>
        <p:txBody>
          <a:bodyPr wrap="none">
            <a:spAutoFit/>
          </a:bodyPr>
          <a:lstStyle/>
          <a:p>
            <a:r>
              <a:rPr lang="en-US" sz="1600" b="1">
                <a:latin typeface="Calibri" pitchFamily="34" charset="0"/>
              </a:rPr>
              <a:t>Q</a:t>
            </a:r>
            <a:r>
              <a:rPr lang="en-US" sz="1600" b="1" baseline="-25000">
                <a:latin typeface="Calibri" pitchFamily="34" charset="0"/>
              </a:rPr>
              <a:t>2+</a:t>
            </a:r>
            <a:r>
              <a:rPr lang="en-US" sz="1600" b="1">
                <a:latin typeface="Calibri" pitchFamily="34" charset="0"/>
              </a:rPr>
              <a:t> = 0 b (spherical)</a:t>
            </a:r>
          </a:p>
        </p:txBody>
      </p:sp>
      <p:sp>
        <p:nvSpPr>
          <p:cNvPr id="88086" name="TextBox 56"/>
          <p:cNvSpPr txBox="1">
            <a:spLocks noChangeArrowheads="1"/>
          </p:cNvSpPr>
          <p:nvPr/>
        </p:nvSpPr>
        <p:spPr bwMode="auto">
          <a:xfrm rot="-2047443">
            <a:off x="408658" y="1636320"/>
            <a:ext cx="2482850" cy="588963"/>
          </a:xfrm>
          <a:prstGeom prst="rect">
            <a:avLst/>
          </a:prstGeom>
          <a:solidFill>
            <a:srgbClr val="FDEADA"/>
          </a:solidFill>
          <a:ln w="9525">
            <a:solidFill>
              <a:srgbClr val="FF0000"/>
            </a:solidFill>
            <a:miter lim="800000"/>
            <a:headEnd/>
            <a:tailEnd/>
          </a:ln>
        </p:spPr>
        <p:txBody>
          <a:bodyPr wrap="none">
            <a:spAutoFit/>
          </a:bodyPr>
          <a:lstStyle/>
          <a:p>
            <a:pPr algn="ctr"/>
            <a:r>
              <a:rPr lang="en-US" b="1">
                <a:solidFill>
                  <a:srgbClr val="FF0000"/>
                </a:solidFill>
                <a:latin typeface="Calibri" pitchFamily="34" charset="0"/>
              </a:rPr>
              <a:t>PRELIMINARY</a:t>
            </a:r>
          </a:p>
          <a:p>
            <a:pPr algn="ctr"/>
            <a:r>
              <a:rPr lang="en-US" sz="1400">
                <a:latin typeface="Calibri" pitchFamily="34" charset="0"/>
              </a:rPr>
              <a:t>Analysis by N. Bree (KU Leuven)</a:t>
            </a:r>
          </a:p>
        </p:txBody>
      </p:sp>
      <p:sp>
        <p:nvSpPr>
          <p:cNvPr id="88087" name="Line 4"/>
          <p:cNvSpPr>
            <a:spLocks noChangeShapeType="1"/>
          </p:cNvSpPr>
          <p:nvPr/>
        </p:nvSpPr>
        <p:spPr bwMode="auto">
          <a:xfrm>
            <a:off x="6084888" y="6378575"/>
            <a:ext cx="647700" cy="0"/>
          </a:xfrm>
          <a:prstGeom prst="line">
            <a:avLst/>
          </a:prstGeom>
          <a:noFill/>
          <a:ln w="9525">
            <a:solidFill>
              <a:schemeClr val="tx1"/>
            </a:solidFill>
            <a:round/>
            <a:headEnd/>
            <a:tailEnd/>
          </a:ln>
        </p:spPr>
        <p:txBody>
          <a:bodyPr/>
          <a:lstStyle/>
          <a:p>
            <a:endParaRPr lang="en-US"/>
          </a:p>
        </p:txBody>
      </p:sp>
      <p:sp>
        <p:nvSpPr>
          <p:cNvPr id="88088" name="Line 5"/>
          <p:cNvSpPr>
            <a:spLocks noChangeShapeType="1"/>
          </p:cNvSpPr>
          <p:nvPr/>
        </p:nvSpPr>
        <p:spPr bwMode="auto">
          <a:xfrm>
            <a:off x="6061075" y="5883275"/>
            <a:ext cx="649288" cy="0"/>
          </a:xfrm>
          <a:prstGeom prst="line">
            <a:avLst/>
          </a:prstGeom>
          <a:noFill/>
          <a:ln w="9525">
            <a:solidFill>
              <a:schemeClr val="tx1"/>
            </a:solidFill>
            <a:round/>
            <a:headEnd/>
            <a:tailEnd/>
          </a:ln>
        </p:spPr>
        <p:txBody>
          <a:bodyPr/>
          <a:lstStyle/>
          <a:p>
            <a:endParaRPr lang="en-US"/>
          </a:p>
        </p:txBody>
      </p:sp>
      <p:sp>
        <p:nvSpPr>
          <p:cNvPr id="88089" name="Line 6"/>
          <p:cNvSpPr>
            <a:spLocks noChangeShapeType="1"/>
          </p:cNvSpPr>
          <p:nvPr/>
        </p:nvSpPr>
        <p:spPr bwMode="auto">
          <a:xfrm>
            <a:off x="6088063" y="5046663"/>
            <a:ext cx="647700" cy="0"/>
          </a:xfrm>
          <a:prstGeom prst="line">
            <a:avLst/>
          </a:prstGeom>
          <a:noFill/>
          <a:ln w="9525">
            <a:solidFill>
              <a:schemeClr val="tx1"/>
            </a:solidFill>
            <a:round/>
            <a:headEnd/>
            <a:tailEnd/>
          </a:ln>
        </p:spPr>
        <p:txBody>
          <a:bodyPr/>
          <a:lstStyle/>
          <a:p>
            <a:endParaRPr lang="en-US"/>
          </a:p>
        </p:txBody>
      </p:sp>
      <p:sp>
        <p:nvSpPr>
          <p:cNvPr id="88090" name="Line 7"/>
          <p:cNvSpPr>
            <a:spLocks noChangeShapeType="1"/>
          </p:cNvSpPr>
          <p:nvPr/>
        </p:nvSpPr>
        <p:spPr bwMode="auto">
          <a:xfrm>
            <a:off x="7275513" y="5392738"/>
            <a:ext cx="649287" cy="0"/>
          </a:xfrm>
          <a:prstGeom prst="line">
            <a:avLst/>
          </a:prstGeom>
          <a:noFill/>
          <a:ln w="9525">
            <a:solidFill>
              <a:schemeClr val="tx1"/>
            </a:solidFill>
            <a:round/>
            <a:headEnd/>
            <a:tailEnd/>
          </a:ln>
        </p:spPr>
        <p:txBody>
          <a:bodyPr/>
          <a:lstStyle/>
          <a:p>
            <a:endParaRPr lang="en-US"/>
          </a:p>
        </p:txBody>
      </p:sp>
      <p:sp>
        <p:nvSpPr>
          <p:cNvPr id="88091" name="Line 8"/>
          <p:cNvSpPr>
            <a:spLocks noChangeShapeType="1"/>
          </p:cNvSpPr>
          <p:nvPr/>
        </p:nvSpPr>
        <p:spPr bwMode="auto">
          <a:xfrm>
            <a:off x="7275513" y="5249863"/>
            <a:ext cx="649287" cy="0"/>
          </a:xfrm>
          <a:prstGeom prst="line">
            <a:avLst/>
          </a:prstGeom>
          <a:noFill/>
          <a:ln w="9525">
            <a:solidFill>
              <a:schemeClr val="tx1"/>
            </a:solidFill>
            <a:round/>
            <a:headEnd/>
            <a:tailEnd/>
          </a:ln>
        </p:spPr>
        <p:txBody>
          <a:bodyPr/>
          <a:lstStyle/>
          <a:p>
            <a:endParaRPr lang="en-US"/>
          </a:p>
        </p:txBody>
      </p:sp>
      <p:sp>
        <p:nvSpPr>
          <p:cNvPr id="88092" name="Line 9"/>
          <p:cNvSpPr>
            <a:spLocks noChangeShapeType="1"/>
          </p:cNvSpPr>
          <p:nvPr/>
        </p:nvSpPr>
        <p:spPr bwMode="auto">
          <a:xfrm>
            <a:off x="7275513" y="4721225"/>
            <a:ext cx="649287" cy="0"/>
          </a:xfrm>
          <a:prstGeom prst="line">
            <a:avLst/>
          </a:prstGeom>
          <a:noFill/>
          <a:ln w="9525">
            <a:solidFill>
              <a:schemeClr val="tx1"/>
            </a:solidFill>
            <a:round/>
            <a:headEnd/>
            <a:tailEnd/>
          </a:ln>
        </p:spPr>
        <p:txBody>
          <a:bodyPr/>
          <a:lstStyle/>
          <a:p>
            <a:endParaRPr lang="en-US"/>
          </a:p>
        </p:txBody>
      </p:sp>
      <p:sp>
        <p:nvSpPr>
          <p:cNvPr id="88093" name="Text Box 10"/>
          <p:cNvSpPr txBox="1">
            <a:spLocks noChangeArrowheads="1"/>
          </p:cNvSpPr>
          <p:nvPr/>
        </p:nvSpPr>
        <p:spPr bwMode="auto">
          <a:xfrm>
            <a:off x="6683375" y="6229350"/>
            <a:ext cx="731838" cy="261938"/>
          </a:xfrm>
          <a:prstGeom prst="rect">
            <a:avLst/>
          </a:prstGeom>
          <a:noFill/>
          <a:ln w="9525">
            <a:noFill/>
            <a:miter lim="800000"/>
            <a:headEnd/>
            <a:tailEnd/>
          </a:ln>
        </p:spPr>
        <p:txBody>
          <a:bodyPr>
            <a:spAutoFit/>
          </a:bodyPr>
          <a:lstStyle/>
          <a:p>
            <a:pPr>
              <a:spcBef>
                <a:spcPct val="50000"/>
              </a:spcBef>
            </a:pPr>
            <a:r>
              <a:rPr lang="en-US" sz="1100" b="1"/>
              <a:t>0</a:t>
            </a:r>
            <a:r>
              <a:rPr lang="en-US" sz="1100" b="1" baseline="30000"/>
              <a:t>+</a:t>
            </a:r>
          </a:p>
        </p:txBody>
      </p:sp>
      <p:sp>
        <p:nvSpPr>
          <p:cNvPr id="88094" name="Text Box 11"/>
          <p:cNvSpPr txBox="1">
            <a:spLocks noChangeArrowheads="1"/>
          </p:cNvSpPr>
          <p:nvPr/>
        </p:nvSpPr>
        <p:spPr bwMode="auto">
          <a:xfrm>
            <a:off x="6661150" y="5734050"/>
            <a:ext cx="730250" cy="260350"/>
          </a:xfrm>
          <a:prstGeom prst="rect">
            <a:avLst/>
          </a:prstGeom>
          <a:noFill/>
          <a:ln w="9525">
            <a:noFill/>
            <a:miter lim="800000"/>
            <a:headEnd/>
            <a:tailEnd/>
          </a:ln>
        </p:spPr>
        <p:txBody>
          <a:bodyPr>
            <a:spAutoFit/>
          </a:bodyPr>
          <a:lstStyle/>
          <a:p>
            <a:pPr>
              <a:spcBef>
                <a:spcPct val="50000"/>
              </a:spcBef>
            </a:pPr>
            <a:r>
              <a:rPr lang="en-US" sz="1100" b="1"/>
              <a:t>2</a:t>
            </a:r>
            <a:r>
              <a:rPr lang="en-US" sz="1100" b="1" baseline="30000"/>
              <a:t>+</a:t>
            </a:r>
          </a:p>
        </p:txBody>
      </p:sp>
      <p:sp>
        <p:nvSpPr>
          <p:cNvPr id="88095" name="Text Box 12"/>
          <p:cNvSpPr txBox="1">
            <a:spLocks noChangeArrowheads="1"/>
          </p:cNvSpPr>
          <p:nvPr/>
        </p:nvSpPr>
        <p:spPr bwMode="auto">
          <a:xfrm>
            <a:off x="6686550" y="4897438"/>
            <a:ext cx="730250" cy="261937"/>
          </a:xfrm>
          <a:prstGeom prst="rect">
            <a:avLst/>
          </a:prstGeom>
          <a:noFill/>
          <a:ln w="9525">
            <a:noFill/>
            <a:miter lim="800000"/>
            <a:headEnd/>
            <a:tailEnd/>
          </a:ln>
        </p:spPr>
        <p:txBody>
          <a:bodyPr>
            <a:spAutoFit/>
          </a:bodyPr>
          <a:lstStyle/>
          <a:p>
            <a:pPr>
              <a:spcBef>
                <a:spcPct val="50000"/>
              </a:spcBef>
            </a:pPr>
            <a:r>
              <a:rPr lang="en-US" sz="1100" b="1"/>
              <a:t>4</a:t>
            </a:r>
            <a:r>
              <a:rPr lang="en-US" sz="1100" b="1" baseline="30000"/>
              <a:t>+</a:t>
            </a:r>
          </a:p>
        </p:txBody>
      </p:sp>
      <p:sp>
        <p:nvSpPr>
          <p:cNvPr id="88096" name="Text Box 13"/>
          <p:cNvSpPr txBox="1">
            <a:spLocks noChangeArrowheads="1"/>
          </p:cNvSpPr>
          <p:nvPr/>
        </p:nvSpPr>
        <p:spPr bwMode="auto">
          <a:xfrm>
            <a:off x="7874000" y="5243513"/>
            <a:ext cx="889000" cy="260350"/>
          </a:xfrm>
          <a:prstGeom prst="rect">
            <a:avLst/>
          </a:prstGeom>
          <a:noFill/>
          <a:ln w="9525">
            <a:noFill/>
            <a:miter lim="800000"/>
            <a:headEnd/>
            <a:tailEnd/>
          </a:ln>
        </p:spPr>
        <p:txBody>
          <a:bodyPr>
            <a:spAutoFit/>
          </a:bodyPr>
          <a:lstStyle/>
          <a:p>
            <a:pPr>
              <a:spcBef>
                <a:spcPct val="50000"/>
              </a:spcBef>
            </a:pPr>
            <a:r>
              <a:rPr lang="en-US" sz="1100" b="1"/>
              <a:t>0</a:t>
            </a:r>
            <a:r>
              <a:rPr lang="en-US" sz="1100" b="1" baseline="30000"/>
              <a:t>+</a:t>
            </a:r>
          </a:p>
        </p:txBody>
      </p:sp>
      <p:sp>
        <p:nvSpPr>
          <p:cNvPr id="88097" name="Text Box 14"/>
          <p:cNvSpPr txBox="1">
            <a:spLocks noChangeArrowheads="1"/>
          </p:cNvSpPr>
          <p:nvPr/>
        </p:nvSpPr>
        <p:spPr bwMode="auto">
          <a:xfrm>
            <a:off x="7874000" y="5100638"/>
            <a:ext cx="736600" cy="260350"/>
          </a:xfrm>
          <a:prstGeom prst="rect">
            <a:avLst/>
          </a:prstGeom>
          <a:noFill/>
          <a:ln w="9525">
            <a:noFill/>
            <a:miter lim="800000"/>
            <a:headEnd/>
            <a:tailEnd/>
          </a:ln>
        </p:spPr>
        <p:txBody>
          <a:bodyPr>
            <a:spAutoFit/>
          </a:bodyPr>
          <a:lstStyle/>
          <a:p>
            <a:pPr>
              <a:spcBef>
                <a:spcPct val="50000"/>
              </a:spcBef>
            </a:pPr>
            <a:r>
              <a:rPr lang="en-US" sz="1100" b="1"/>
              <a:t>2</a:t>
            </a:r>
            <a:r>
              <a:rPr lang="en-US" sz="1100" b="1" baseline="30000"/>
              <a:t>+</a:t>
            </a:r>
          </a:p>
        </p:txBody>
      </p:sp>
      <p:sp>
        <p:nvSpPr>
          <p:cNvPr id="88098" name="Text Box 15"/>
          <p:cNvSpPr txBox="1">
            <a:spLocks noChangeArrowheads="1"/>
          </p:cNvSpPr>
          <p:nvPr/>
        </p:nvSpPr>
        <p:spPr bwMode="auto">
          <a:xfrm>
            <a:off x="7874000" y="4572000"/>
            <a:ext cx="431800" cy="261938"/>
          </a:xfrm>
          <a:prstGeom prst="rect">
            <a:avLst/>
          </a:prstGeom>
          <a:noFill/>
          <a:ln w="9525">
            <a:noFill/>
            <a:miter lim="800000"/>
            <a:headEnd/>
            <a:tailEnd/>
          </a:ln>
        </p:spPr>
        <p:txBody>
          <a:bodyPr>
            <a:spAutoFit/>
          </a:bodyPr>
          <a:lstStyle/>
          <a:p>
            <a:pPr>
              <a:spcBef>
                <a:spcPct val="50000"/>
              </a:spcBef>
            </a:pPr>
            <a:r>
              <a:rPr lang="en-US" sz="1100" b="1"/>
              <a:t>4</a:t>
            </a:r>
            <a:r>
              <a:rPr lang="en-US" sz="1100" b="1" baseline="30000"/>
              <a:t>+</a:t>
            </a:r>
          </a:p>
        </p:txBody>
      </p:sp>
      <p:sp>
        <p:nvSpPr>
          <p:cNvPr id="88099" name="Text Box 16"/>
          <p:cNvSpPr txBox="1">
            <a:spLocks noChangeArrowheads="1"/>
          </p:cNvSpPr>
          <p:nvPr/>
        </p:nvSpPr>
        <p:spPr bwMode="auto">
          <a:xfrm>
            <a:off x="5719763" y="6230938"/>
            <a:ext cx="390525" cy="261937"/>
          </a:xfrm>
          <a:prstGeom prst="rect">
            <a:avLst/>
          </a:prstGeom>
          <a:noFill/>
          <a:ln w="9525">
            <a:noFill/>
            <a:miter lim="800000"/>
            <a:headEnd/>
            <a:tailEnd/>
          </a:ln>
        </p:spPr>
        <p:txBody>
          <a:bodyPr>
            <a:spAutoFit/>
          </a:bodyPr>
          <a:lstStyle/>
          <a:p>
            <a:pPr algn="r">
              <a:spcBef>
                <a:spcPct val="50000"/>
              </a:spcBef>
            </a:pPr>
            <a:r>
              <a:rPr lang="en-US" sz="1100" b="1"/>
              <a:t>0</a:t>
            </a:r>
            <a:endParaRPr lang="en-US" sz="1100" b="1" baseline="30000"/>
          </a:p>
        </p:txBody>
      </p:sp>
      <p:sp>
        <p:nvSpPr>
          <p:cNvPr id="88100" name="Text Box 17"/>
          <p:cNvSpPr txBox="1">
            <a:spLocks noChangeArrowheads="1"/>
          </p:cNvSpPr>
          <p:nvPr/>
        </p:nvSpPr>
        <p:spPr bwMode="auto">
          <a:xfrm>
            <a:off x="5545138" y="5734050"/>
            <a:ext cx="587375" cy="261938"/>
          </a:xfrm>
          <a:prstGeom prst="rect">
            <a:avLst/>
          </a:prstGeom>
          <a:noFill/>
          <a:ln w="9525">
            <a:noFill/>
            <a:miter lim="800000"/>
            <a:headEnd/>
            <a:tailEnd/>
          </a:ln>
        </p:spPr>
        <p:txBody>
          <a:bodyPr>
            <a:spAutoFit/>
          </a:bodyPr>
          <a:lstStyle/>
          <a:p>
            <a:pPr algn="r">
              <a:spcBef>
                <a:spcPct val="50000"/>
              </a:spcBef>
            </a:pPr>
            <a:r>
              <a:rPr lang="en-US" sz="1100" b="1"/>
              <a:t>413</a:t>
            </a:r>
            <a:endParaRPr lang="en-US" sz="1100" b="1" baseline="30000"/>
          </a:p>
        </p:txBody>
      </p:sp>
      <p:sp>
        <p:nvSpPr>
          <p:cNvPr id="88101" name="Text Box 18"/>
          <p:cNvSpPr txBox="1">
            <a:spLocks noChangeArrowheads="1"/>
          </p:cNvSpPr>
          <p:nvPr/>
        </p:nvSpPr>
        <p:spPr bwMode="auto">
          <a:xfrm>
            <a:off x="5522913" y="4899025"/>
            <a:ext cx="649287" cy="261938"/>
          </a:xfrm>
          <a:prstGeom prst="rect">
            <a:avLst/>
          </a:prstGeom>
          <a:noFill/>
          <a:ln w="9525">
            <a:noFill/>
            <a:miter lim="800000"/>
            <a:headEnd/>
            <a:tailEnd/>
          </a:ln>
        </p:spPr>
        <p:txBody>
          <a:bodyPr>
            <a:spAutoFit/>
          </a:bodyPr>
          <a:lstStyle/>
          <a:p>
            <a:pPr algn="r">
              <a:spcBef>
                <a:spcPct val="50000"/>
              </a:spcBef>
            </a:pPr>
            <a:r>
              <a:rPr lang="en-US" sz="1100" b="1"/>
              <a:t>1005</a:t>
            </a:r>
            <a:endParaRPr lang="en-US" sz="1100" b="1" baseline="30000"/>
          </a:p>
        </p:txBody>
      </p:sp>
      <p:sp>
        <p:nvSpPr>
          <p:cNvPr id="88102" name="Text Box 19"/>
          <p:cNvSpPr txBox="1">
            <a:spLocks noChangeArrowheads="1"/>
          </p:cNvSpPr>
          <p:nvPr/>
        </p:nvSpPr>
        <p:spPr bwMode="auto">
          <a:xfrm>
            <a:off x="6740525" y="5243513"/>
            <a:ext cx="574675" cy="260350"/>
          </a:xfrm>
          <a:prstGeom prst="rect">
            <a:avLst/>
          </a:prstGeom>
          <a:noFill/>
          <a:ln w="9525">
            <a:noFill/>
            <a:miter lim="800000"/>
            <a:headEnd/>
            <a:tailEnd/>
          </a:ln>
        </p:spPr>
        <p:txBody>
          <a:bodyPr>
            <a:spAutoFit/>
          </a:bodyPr>
          <a:lstStyle/>
          <a:p>
            <a:pPr algn="r">
              <a:spcBef>
                <a:spcPct val="50000"/>
              </a:spcBef>
            </a:pPr>
            <a:r>
              <a:rPr lang="en-US" sz="1100" b="1"/>
              <a:t>824</a:t>
            </a:r>
            <a:endParaRPr lang="en-US" sz="1100" b="1" baseline="30000"/>
          </a:p>
        </p:txBody>
      </p:sp>
      <p:sp>
        <p:nvSpPr>
          <p:cNvPr id="88103" name="Text Box 20"/>
          <p:cNvSpPr txBox="1">
            <a:spLocks noChangeArrowheads="1"/>
          </p:cNvSpPr>
          <p:nvPr/>
        </p:nvSpPr>
        <p:spPr bwMode="auto">
          <a:xfrm>
            <a:off x="6669088" y="5100638"/>
            <a:ext cx="646112" cy="260350"/>
          </a:xfrm>
          <a:prstGeom prst="rect">
            <a:avLst/>
          </a:prstGeom>
          <a:noFill/>
          <a:ln w="9525">
            <a:noFill/>
            <a:miter lim="800000"/>
            <a:headEnd/>
            <a:tailEnd/>
          </a:ln>
        </p:spPr>
        <p:txBody>
          <a:bodyPr>
            <a:spAutoFit/>
          </a:bodyPr>
          <a:lstStyle/>
          <a:p>
            <a:pPr algn="r">
              <a:spcBef>
                <a:spcPct val="50000"/>
              </a:spcBef>
            </a:pPr>
            <a:r>
              <a:rPr lang="en-US" sz="1100" b="1"/>
              <a:t>881</a:t>
            </a:r>
            <a:endParaRPr lang="en-US" sz="1100" b="1" baseline="30000"/>
          </a:p>
        </p:txBody>
      </p:sp>
      <p:sp>
        <p:nvSpPr>
          <p:cNvPr id="88104" name="Text Box 21"/>
          <p:cNvSpPr txBox="1">
            <a:spLocks noChangeArrowheads="1"/>
          </p:cNvSpPr>
          <p:nvPr/>
        </p:nvSpPr>
        <p:spPr bwMode="auto">
          <a:xfrm>
            <a:off x="6597650" y="4572000"/>
            <a:ext cx="717550" cy="261938"/>
          </a:xfrm>
          <a:prstGeom prst="rect">
            <a:avLst/>
          </a:prstGeom>
          <a:noFill/>
          <a:ln w="9525">
            <a:noFill/>
            <a:miter lim="800000"/>
            <a:headEnd/>
            <a:tailEnd/>
          </a:ln>
        </p:spPr>
        <p:txBody>
          <a:bodyPr>
            <a:spAutoFit/>
          </a:bodyPr>
          <a:lstStyle/>
          <a:p>
            <a:pPr algn="r">
              <a:spcBef>
                <a:spcPct val="50000"/>
              </a:spcBef>
            </a:pPr>
            <a:r>
              <a:rPr lang="en-US" sz="1100" b="1"/>
              <a:t>1208</a:t>
            </a:r>
            <a:endParaRPr lang="en-US" sz="1100" b="1" baseline="30000"/>
          </a:p>
        </p:txBody>
      </p:sp>
      <p:sp>
        <p:nvSpPr>
          <p:cNvPr id="88105" name="Line 22"/>
          <p:cNvSpPr>
            <a:spLocks noChangeShapeType="1"/>
          </p:cNvSpPr>
          <p:nvPr/>
        </p:nvSpPr>
        <p:spPr bwMode="auto">
          <a:xfrm>
            <a:off x="6378575" y="5891213"/>
            <a:ext cx="0" cy="476250"/>
          </a:xfrm>
          <a:prstGeom prst="line">
            <a:avLst/>
          </a:prstGeom>
          <a:noFill/>
          <a:ln w="25400">
            <a:solidFill>
              <a:srgbClr val="FF0000"/>
            </a:solidFill>
            <a:round/>
            <a:headEnd/>
            <a:tailEnd type="triangle" w="med" len="med"/>
          </a:ln>
        </p:spPr>
        <p:txBody>
          <a:bodyPr/>
          <a:lstStyle/>
          <a:p>
            <a:endParaRPr lang="en-US"/>
          </a:p>
        </p:txBody>
      </p:sp>
      <p:sp>
        <p:nvSpPr>
          <p:cNvPr id="88106" name="Line 23"/>
          <p:cNvSpPr>
            <a:spLocks noChangeShapeType="1"/>
          </p:cNvSpPr>
          <p:nvPr/>
        </p:nvSpPr>
        <p:spPr bwMode="auto">
          <a:xfrm>
            <a:off x="6378575" y="5046663"/>
            <a:ext cx="0" cy="844550"/>
          </a:xfrm>
          <a:prstGeom prst="line">
            <a:avLst/>
          </a:prstGeom>
          <a:noFill/>
          <a:ln w="25400">
            <a:solidFill>
              <a:srgbClr val="FF0000"/>
            </a:solidFill>
            <a:round/>
            <a:headEnd/>
            <a:tailEnd type="triangle" w="med" len="med"/>
          </a:ln>
        </p:spPr>
        <p:txBody>
          <a:bodyPr/>
          <a:lstStyle/>
          <a:p>
            <a:endParaRPr lang="en-US"/>
          </a:p>
        </p:txBody>
      </p:sp>
      <p:sp>
        <p:nvSpPr>
          <p:cNvPr id="88107" name="Text Box 17"/>
          <p:cNvSpPr txBox="1">
            <a:spLocks noChangeArrowheads="1"/>
          </p:cNvSpPr>
          <p:nvPr/>
        </p:nvSpPr>
        <p:spPr bwMode="auto">
          <a:xfrm rot="-5400000">
            <a:off x="5976938" y="6053138"/>
            <a:ext cx="585787" cy="261937"/>
          </a:xfrm>
          <a:prstGeom prst="rect">
            <a:avLst/>
          </a:prstGeom>
          <a:noFill/>
          <a:ln w="9525">
            <a:noFill/>
            <a:miter lim="800000"/>
            <a:headEnd/>
            <a:tailEnd/>
          </a:ln>
        </p:spPr>
        <p:txBody>
          <a:bodyPr>
            <a:spAutoFit/>
          </a:bodyPr>
          <a:lstStyle/>
          <a:p>
            <a:pPr algn="r">
              <a:spcBef>
                <a:spcPct val="50000"/>
              </a:spcBef>
            </a:pPr>
            <a:r>
              <a:rPr lang="en-US" sz="1100" b="1">
                <a:solidFill>
                  <a:srgbClr val="FF0000"/>
                </a:solidFill>
              </a:rPr>
              <a:t>413</a:t>
            </a:r>
            <a:endParaRPr lang="en-US" sz="1100" b="1" baseline="30000">
              <a:solidFill>
                <a:srgbClr val="FF0000"/>
              </a:solidFill>
            </a:endParaRPr>
          </a:p>
        </p:txBody>
      </p:sp>
      <p:sp>
        <p:nvSpPr>
          <p:cNvPr id="88108" name="Text Box 17"/>
          <p:cNvSpPr txBox="1">
            <a:spLocks noChangeArrowheads="1"/>
          </p:cNvSpPr>
          <p:nvPr/>
        </p:nvSpPr>
        <p:spPr bwMode="auto">
          <a:xfrm rot="-5400000">
            <a:off x="5976938" y="5367338"/>
            <a:ext cx="585787" cy="261937"/>
          </a:xfrm>
          <a:prstGeom prst="rect">
            <a:avLst/>
          </a:prstGeom>
          <a:noFill/>
          <a:ln w="9525">
            <a:noFill/>
            <a:miter lim="800000"/>
            <a:headEnd/>
            <a:tailEnd/>
          </a:ln>
        </p:spPr>
        <p:txBody>
          <a:bodyPr>
            <a:spAutoFit/>
          </a:bodyPr>
          <a:lstStyle/>
          <a:p>
            <a:pPr algn="r">
              <a:spcBef>
                <a:spcPct val="50000"/>
              </a:spcBef>
            </a:pPr>
            <a:r>
              <a:rPr lang="en-US" sz="1100" b="1">
                <a:solidFill>
                  <a:srgbClr val="FF0000"/>
                </a:solidFill>
              </a:rPr>
              <a:t>592</a:t>
            </a:r>
            <a:endParaRPr lang="en-US" sz="1100" b="1" baseline="30000">
              <a:solidFill>
                <a:srgbClr val="FF0000"/>
              </a:solidFill>
            </a:endParaRPr>
          </a:p>
        </p:txBody>
      </p:sp>
      <p:sp>
        <p:nvSpPr>
          <p:cNvPr id="43" name="Rectangle 42"/>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r"/>
            <a:r>
              <a:rPr lang="en-US" smtClean="0">
                <a:solidFill>
                  <a:schemeClr val="tx2"/>
                </a:solidFill>
                <a:ea typeface="Cambria" pitchFamily="18" charset="0"/>
                <a:cs typeface="Times New Roman" pitchFamily="18" charset="0"/>
              </a:rPr>
              <a:t>MINIBALL experiments at CERN</a:t>
            </a:r>
            <a:endParaRPr lang="en-US" smtClean="0">
              <a:solidFill>
                <a:schemeClr val="tx2"/>
              </a:solidFill>
              <a:ea typeface="Cambria" pitchFamily="18" charset="0"/>
              <a:cs typeface="Times New Roman" pitchFamily="18" charset="0"/>
            </a:endParaRPr>
          </a:p>
        </p:txBody>
      </p:sp>
      <p:sp>
        <p:nvSpPr>
          <p:cNvPr id="44" name="Rectangle 43"/>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45" name="Picture 187" descr="miniball"/>
          <p:cNvPicPr>
            <a:picLocks noChangeAspect="1" noChangeArrowheads="1"/>
          </p:cNvPicPr>
          <p:nvPr/>
        </p:nvPicPr>
        <p:blipFill>
          <a:blip r:embed="rId5"/>
          <a:srcRect/>
          <a:stretch>
            <a:fillRect/>
          </a:stretch>
        </p:blipFill>
        <p:spPr bwMode="auto">
          <a:xfrm>
            <a:off x="0" y="0"/>
            <a:ext cx="725488" cy="838200"/>
          </a:xfrm>
          <a:prstGeom prst="rect">
            <a:avLst/>
          </a:prstGeom>
          <a:noFill/>
          <a:ln w="9525">
            <a:noFill/>
            <a:miter lim="800000"/>
            <a:headEnd/>
            <a:tailEnd/>
          </a:ln>
        </p:spPr>
      </p:pic>
      <p:pic>
        <p:nvPicPr>
          <p:cNvPr id="47" name="Picture 191" descr="REX-ISOLDE"/>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48" name="TextBox 47"/>
          <p:cNvSpPr txBox="1"/>
          <p:nvPr/>
        </p:nvSpPr>
        <p:spPr>
          <a:xfrm>
            <a:off x="6553200" y="3429000"/>
            <a:ext cx="1047082" cy="261610"/>
          </a:xfrm>
          <a:prstGeom prst="rect">
            <a:avLst/>
          </a:prstGeom>
          <a:noFill/>
        </p:spPr>
        <p:txBody>
          <a:bodyPr wrap="none" rtlCol="0">
            <a:spAutoFit/>
          </a:bodyPr>
          <a:lstStyle/>
          <a:p>
            <a:r>
              <a:rPr lang="en-US" sz="1100" smtClean="0"/>
              <a:t>Energy [keV]</a:t>
            </a:r>
            <a:endParaRPr lang="en-US" sz="1100"/>
          </a:p>
        </p:txBody>
      </p:sp>
      <p:sp>
        <p:nvSpPr>
          <p:cNvPr id="49" name="TextBox 48"/>
          <p:cNvSpPr txBox="1"/>
          <p:nvPr/>
        </p:nvSpPr>
        <p:spPr>
          <a:xfrm rot="16200000">
            <a:off x="4900216" y="1500584"/>
            <a:ext cx="671979" cy="261610"/>
          </a:xfrm>
          <a:prstGeom prst="rect">
            <a:avLst/>
          </a:prstGeom>
          <a:noFill/>
        </p:spPr>
        <p:txBody>
          <a:bodyPr wrap="none" rtlCol="0">
            <a:spAutoFit/>
          </a:bodyPr>
          <a:lstStyle/>
          <a:p>
            <a:r>
              <a:rPr lang="en-US" sz="1100" smtClean="0"/>
              <a:t>Counts</a:t>
            </a:r>
            <a:endParaRPr lang="en-US" sz="1100"/>
          </a:p>
        </p:txBody>
      </p:sp>
      <p:sp>
        <p:nvSpPr>
          <p:cNvPr id="50" name="TextBox 49"/>
          <p:cNvSpPr txBox="1"/>
          <p:nvPr/>
        </p:nvSpPr>
        <p:spPr>
          <a:xfrm rot="16200000">
            <a:off x="735097" y="2948384"/>
            <a:ext cx="1229824" cy="261610"/>
          </a:xfrm>
          <a:prstGeom prst="rect">
            <a:avLst/>
          </a:prstGeom>
          <a:noFill/>
        </p:spPr>
        <p:txBody>
          <a:bodyPr wrap="none" rtlCol="0">
            <a:spAutoFit/>
          </a:bodyPr>
          <a:lstStyle/>
          <a:p>
            <a:r>
              <a:rPr lang="en-US" sz="1100" smtClean="0"/>
              <a:t>Hg &lt;0+||E2||2+&gt;</a:t>
            </a:r>
            <a:endParaRPr lang="en-US" sz="1100"/>
          </a:p>
        </p:txBody>
      </p:sp>
      <p:sp>
        <p:nvSpPr>
          <p:cNvPr id="51" name="Rectangle 50"/>
          <p:cNvSpPr/>
          <p:nvPr/>
        </p:nvSpPr>
        <p:spPr bwMode="auto">
          <a:xfrm>
            <a:off x="3733800" y="2133600"/>
            <a:ext cx="533400" cy="1676400"/>
          </a:xfrm>
          <a:prstGeom prst="rect">
            <a:avLst/>
          </a:prstGeom>
          <a:solidFill>
            <a:srgbClr val="FF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 name="Rectangle 51"/>
          <p:cNvSpPr/>
          <p:nvPr/>
        </p:nvSpPr>
        <p:spPr bwMode="auto">
          <a:xfrm>
            <a:off x="3886200" y="5105400"/>
            <a:ext cx="457200" cy="685800"/>
          </a:xfrm>
          <a:prstGeom prst="rect">
            <a:avLst/>
          </a:prstGeom>
          <a:solidFill>
            <a:srgbClr val="FF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 name="Rectangle 52"/>
          <p:cNvSpPr/>
          <p:nvPr/>
        </p:nvSpPr>
        <p:spPr bwMode="auto">
          <a:xfrm>
            <a:off x="2362200" y="5029200"/>
            <a:ext cx="533400" cy="685800"/>
          </a:xfrm>
          <a:prstGeom prst="rect">
            <a:avLst/>
          </a:prstGeom>
          <a:solidFill>
            <a:srgbClr val="FF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4" name="Rectangle 53"/>
          <p:cNvSpPr/>
          <p:nvPr/>
        </p:nvSpPr>
        <p:spPr bwMode="auto">
          <a:xfrm>
            <a:off x="1981200" y="2133600"/>
            <a:ext cx="685800" cy="1676400"/>
          </a:xfrm>
          <a:prstGeom prst="rect">
            <a:avLst/>
          </a:prstGeom>
          <a:solidFill>
            <a:srgbClr val="FF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3" name="TextBox 36"/>
          <p:cNvSpPr txBox="1">
            <a:spLocks noChangeArrowheads="1"/>
          </p:cNvSpPr>
          <p:nvPr/>
        </p:nvSpPr>
        <p:spPr bwMode="auto">
          <a:xfrm>
            <a:off x="0" y="838200"/>
            <a:ext cx="4670574" cy="1631216"/>
          </a:xfrm>
          <a:prstGeom prst="rect">
            <a:avLst/>
          </a:prstGeom>
          <a:noFill/>
          <a:ln w="9525">
            <a:noFill/>
            <a:miter lim="800000"/>
            <a:headEnd/>
            <a:tailEnd/>
          </a:ln>
        </p:spPr>
        <p:txBody>
          <a:bodyPr wrap="none">
            <a:spAutoFit/>
          </a:bodyPr>
          <a:lstStyle/>
          <a:p>
            <a:r>
              <a:rPr lang="en-US" b="1" i="1" smtClean="0">
                <a:latin typeface="Calibri" pitchFamily="34" charset="0"/>
              </a:rPr>
              <a:t>Shape </a:t>
            </a:r>
            <a:r>
              <a:rPr lang="en-US" b="1" i="1" smtClean="0">
                <a:latin typeface="Calibri" pitchFamily="34" charset="0"/>
              </a:rPr>
              <a:t>Co-existence : </a:t>
            </a:r>
            <a:r>
              <a:rPr lang="en-US" b="1" i="1" smtClean="0">
                <a:solidFill>
                  <a:srgbClr val="FF0000"/>
                </a:solidFill>
                <a:latin typeface="Calibri" pitchFamily="34" charset="0"/>
              </a:rPr>
              <a:t>upcoming</a:t>
            </a:r>
          </a:p>
          <a:p>
            <a:pPr>
              <a:buFont typeface="Wingdings" pitchFamily="2" charset="2"/>
              <a:buChar char="ü"/>
            </a:pPr>
            <a:r>
              <a:rPr lang="en-US" smtClean="0">
                <a:latin typeface="Calibri" pitchFamily="34" charset="0"/>
              </a:rPr>
              <a:t> </a:t>
            </a:r>
            <a:r>
              <a:rPr lang="en-US" baseline="30000" smtClean="0">
                <a:latin typeface="Calibri" pitchFamily="34" charset="0"/>
              </a:rPr>
              <a:t>70</a:t>
            </a:r>
            <a:r>
              <a:rPr lang="en-US" smtClean="0">
                <a:latin typeface="Calibri" pitchFamily="34" charset="0"/>
              </a:rPr>
              <a:t>Se and </a:t>
            </a:r>
            <a:r>
              <a:rPr lang="en-US" baseline="30000" smtClean="0">
                <a:latin typeface="Calibri" pitchFamily="34" charset="0"/>
              </a:rPr>
              <a:t>96</a:t>
            </a:r>
            <a:r>
              <a:rPr lang="en-US" smtClean="0">
                <a:latin typeface="Calibri" pitchFamily="34" charset="0"/>
              </a:rPr>
              <a:t>Sr </a:t>
            </a:r>
            <a:r>
              <a:rPr lang="en-US" smtClean="0">
                <a:solidFill>
                  <a:srgbClr val="FF0000"/>
                </a:solidFill>
                <a:latin typeface="Calibri" pitchFamily="34" charset="0"/>
              </a:rPr>
              <a:t>+ </a:t>
            </a:r>
            <a:r>
              <a:rPr lang="en-US" baseline="30000" smtClean="0">
                <a:solidFill>
                  <a:srgbClr val="FF0000"/>
                </a:solidFill>
                <a:latin typeface="Calibri" pitchFamily="34" charset="0"/>
              </a:rPr>
              <a:t>96</a:t>
            </a:r>
            <a:r>
              <a:rPr lang="en-US" smtClean="0">
                <a:solidFill>
                  <a:srgbClr val="FF0000"/>
                </a:solidFill>
                <a:latin typeface="Calibri" pitchFamily="34" charset="0"/>
              </a:rPr>
              <a:t>Kr,</a:t>
            </a:r>
            <a:r>
              <a:rPr lang="en-US" baseline="30000" smtClean="0">
                <a:solidFill>
                  <a:srgbClr val="FF0000"/>
                </a:solidFill>
                <a:latin typeface="Calibri" pitchFamily="34" charset="0"/>
              </a:rPr>
              <a:t>72</a:t>
            </a:r>
            <a:r>
              <a:rPr lang="en-US" smtClean="0">
                <a:solidFill>
                  <a:srgbClr val="FF0000"/>
                </a:solidFill>
                <a:latin typeface="Calibri" pitchFamily="34" charset="0"/>
              </a:rPr>
              <a:t>Kr</a:t>
            </a:r>
            <a:endParaRPr lang="en-US" sz="1000" smtClean="0">
              <a:solidFill>
                <a:srgbClr val="FF0000"/>
              </a:solidFill>
              <a:latin typeface="Calibri" pitchFamily="34" charset="0"/>
            </a:endParaRPr>
          </a:p>
          <a:p>
            <a:pPr>
              <a:buFont typeface="Wingdings" pitchFamily="2" charset="2"/>
              <a:buChar char="ü"/>
            </a:pPr>
            <a:r>
              <a:rPr lang="en-US" smtClean="0">
                <a:latin typeface="Calibri" pitchFamily="34" charset="0"/>
              </a:rPr>
              <a:t> </a:t>
            </a:r>
            <a:r>
              <a:rPr lang="en-US" baseline="30000" smtClean="0">
                <a:latin typeface="Calibri" pitchFamily="34" charset="0"/>
              </a:rPr>
              <a:t>202,204</a:t>
            </a:r>
            <a:r>
              <a:rPr lang="en-US" smtClean="0">
                <a:latin typeface="Calibri" pitchFamily="34" charset="0"/>
              </a:rPr>
              <a:t>Rn </a:t>
            </a:r>
            <a:r>
              <a:rPr lang="en-US" smtClean="0">
                <a:solidFill>
                  <a:srgbClr val="FF0000"/>
                </a:solidFill>
                <a:latin typeface="Calibri" pitchFamily="34" charset="0"/>
              </a:rPr>
              <a:t>+ </a:t>
            </a:r>
            <a:r>
              <a:rPr lang="en-US" baseline="30000" smtClean="0">
                <a:solidFill>
                  <a:srgbClr val="FF0000"/>
                </a:solidFill>
                <a:latin typeface="Calibri" pitchFamily="34" charset="0"/>
              </a:rPr>
              <a:t>222,224</a:t>
            </a:r>
            <a:r>
              <a:rPr lang="en-US" smtClean="0">
                <a:solidFill>
                  <a:srgbClr val="FF0000"/>
                </a:solidFill>
                <a:latin typeface="Calibri" pitchFamily="34" charset="0"/>
              </a:rPr>
              <a:t>Ra </a:t>
            </a:r>
            <a:r>
              <a:rPr lang="en-US" baseline="30000" smtClean="0">
                <a:solidFill>
                  <a:srgbClr val="FF0000"/>
                </a:solidFill>
                <a:latin typeface="Calibri" pitchFamily="34" charset="0"/>
              </a:rPr>
              <a:t>220,222</a:t>
            </a:r>
            <a:r>
              <a:rPr lang="en-US" smtClean="0">
                <a:solidFill>
                  <a:srgbClr val="FF0000"/>
                </a:solidFill>
                <a:latin typeface="Calibri" pitchFamily="34" charset="0"/>
              </a:rPr>
              <a:t>Rn</a:t>
            </a:r>
          </a:p>
          <a:p>
            <a:pPr>
              <a:buFont typeface="Wingdings" pitchFamily="2" charset="2"/>
              <a:buChar char="ü"/>
            </a:pPr>
            <a:r>
              <a:rPr lang="en-US" smtClean="0">
                <a:latin typeface="Calibri" pitchFamily="34" charset="0"/>
              </a:rPr>
              <a:t> </a:t>
            </a:r>
            <a:r>
              <a:rPr lang="en-US" baseline="30000" smtClean="0">
                <a:latin typeface="Calibri" pitchFamily="34" charset="0"/>
              </a:rPr>
              <a:t>182,184,186,188</a:t>
            </a:r>
            <a:r>
              <a:rPr lang="en-US" smtClean="0">
                <a:latin typeface="Calibri" pitchFamily="34" charset="0"/>
              </a:rPr>
              <a:t>Hg</a:t>
            </a:r>
            <a:r>
              <a:rPr lang="en-US" smtClean="0">
                <a:solidFill>
                  <a:srgbClr val="FF0000"/>
                </a:solidFill>
                <a:latin typeface="Calibri" pitchFamily="34" charset="0"/>
              </a:rPr>
              <a:t> + </a:t>
            </a:r>
            <a:r>
              <a:rPr lang="en-US" baseline="30000" smtClean="0">
                <a:solidFill>
                  <a:srgbClr val="FF0000"/>
                </a:solidFill>
                <a:latin typeface="Calibri" pitchFamily="34" charset="0"/>
              </a:rPr>
              <a:t>198,200,202</a:t>
            </a:r>
            <a:r>
              <a:rPr lang="en-US" smtClean="0">
                <a:solidFill>
                  <a:srgbClr val="FF0000"/>
                </a:solidFill>
                <a:latin typeface="Calibri" pitchFamily="34" charset="0"/>
              </a:rPr>
              <a:t>Po + </a:t>
            </a:r>
            <a:r>
              <a:rPr lang="en-US" baseline="30000" smtClean="0">
                <a:solidFill>
                  <a:srgbClr val="FF0000"/>
                </a:solidFill>
                <a:latin typeface="Calibri" pitchFamily="34" charset="0"/>
              </a:rPr>
              <a:t>188,190,192</a:t>
            </a:r>
            <a:r>
              <a:rPr lang="en-US" smtClean="0">
                <a:solidFill>
                  <a:srgbClr val="FF0000"/>
                </a:solidFill>
                <a:latin typeface="Calibri" pitchFamily="34" charset="0"/>
              </a:rPr>
              <a:t>Pb</a:t>
            </a:r>
          </a:p>
          <a:p>
            <a:r>
              <a:rPr lang="en-US" smtClean="0">
                <a:solidFill>
                  <a:srgbClr val="FF0000"/>
                </a:solidFill>
                <a:latin typeface="Calibri" pitchFamily="34" charset="0"/>
              </a:rPr>
              <a:t>+ rare earth isotopes (LOI)</a:t>
            </a:r>
            <a:endParaRPr lang="en-US">
              <a:solidFill>
                <a:srgbClr val="FF0000"/>
              </a:solidFill>
              <a:latin typeface="Calibri" pitchFamily="34" charset="0"/>
            </a:endParaRPr>
          </a:p>
        </p:txBody>
      </p:sp>
      <p:pic>
        <p:nvPicPr>
          <p:cNvPr id="78854" name="Picture 35" descr="NuclearChart.jpg"/>
          <p:cNvPicPr>
            <a:picLocks noChangeAspect="1"/>
          </p:cNvPicPr>
          <p:nvPr/>
        </p:nvPicPr>
        <p:blipFill>
          <a:blip r:embed="rId2">
            <a:clrChange>
              <a:clrFrom>
                <a:srgbClr val="FFFFFF"/>
              </a:clrFrom>
              <a:clrTo>
                <a:srgbClr val="FFFFFF">
                  <a:alpha val="0"/>
                </a:srgbClr>
              </a:clrTo>
            </a:clrChange>
          </a:blip>
          <a:srcRect l="6541" b="10068"/>
          <a:stretch>
            <a:fillRect/>
          </a:stretch>
        </p:blipFill>
        <p:spPr bwMode="auto">
          <a:xfrm>
            <a:off x="1524000" y="1371600"/>
            <a:ext cx="7620000" cy="5257800"/>
          </a:xfrm>
          <a:prstGeom prst="rect">
            <a:avLst/>
          </a:prstGeom>
          <a:noFill/>
          <a:ln w="9525">
            <a:noFill/>
            <a:miter lim="800000"/>
            <a:headEnd/>
            <a:tailEnd/>
          </a:ln>
        </p:spPr>
      </p:pic>
      <p:sp>
        <p:nvSpPr>
          <p:cNvPr id="40" name="Oval 39"/>
          <p:cNvSpPr/>
          <p:nvPr/>
        </p:nvSpPr>
        <p:spPr>
          <a:xfrm>
            <a:off x="3124200" y="4953000"/>
            <a:ext cx="228600" cy="228600"/>
          </a:xfrm>
          <a:prstGeom prst="ellipse">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857" name="TextBox 46"/>
          <p:cNvSpPr txBox="1">
            <a:spLocks noChangeArrowheads="1"/>
          </p:cNvSpPr>
          <p:nvPr/>
        </p:nvSpPr>
        <p:spPr bwMode="auto">
          <a:xfrm>
            <a:off x="2743200" y="4648200"/>
            <a:ext cx="563563" cy="369888"/>
          </a:xfrm>
          <a:prstGeom prst="rect">
            <a:avLst/>
          </a:prstGeom>
          <a:noFill/>
          <a:ln w="9525">
            <a:noFill/>
            <a:miter lim="800000"/>
            <a:headEnd/>
            <a:tailEnd/>
          </a:ln>
        </p:spPr>
        <p:txBody>
          <a:bodyPr wrap="none">
            <a:spAutoFit/>
          </a:bodyPr>
          <a:lstStyle/>
          <a:p>
            <a:r>
              <a:rPr lang="en-US" b="1" baseline="30000">
                <a:latin typeface="Calibri" pitchFamily="34" charset="0"/>
              </a:rPr>
              <a:t>70</a:t>
            </a:r>
            <a:r>
              <a:rPr lang="en-US" b="1">
                <a:latin typeface="Calibri" pitchFamily="34" charset="0"/>
              </a:rPr>
              <a:t>Se</a:t>
            </a:r>
          </a:p>
        </p:txBody>
      </p:sp>
      <p:cxnSp>
        <p:nvCxnSpPr>
          <p:cNvPr id="49" name="Straight Connector 48"/>
          <p:cNvCxnSpPr/>
          <p:nvPr/>
        </p:nvCxnSpPr>
        <p:spPr>
          <a:xfrm>
            <a:off x="2057400" y="4267200"/>
            <a:ext cx="5181600" cy="158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2057400" y="5310188"/>
            <a:ext cx="5181600" cy="1587"/>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a:off x="2604294" y="4561682"/>
            <a:ext cx="2466975" cy="1587"/>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2168525" y="4535488"/>
            <a:ext cx="2519363" cy="1587"/>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1386682" y="5317331"/>
            <a:ext cx="2406650" cy="1587"/>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8863" name="TextBox 53"/>
          <p:cNvSpPr txBox="1">
            <a:spLocks noChangeArrowheads="1"/>
          </p:cNvSpPr>
          <p:nvPr/>
        </p:nvSpPr>
        <p:spPr bwMode="auto">
          <a:xfrm>
            <a:off x="1676400" y="5029200"/>
            <a:ext cx="641350" cy="369888"/>
          </a:xfrm>
          <a:prstGeom prst="rect">
            <a:avLst/>
          </a:prstGeom>
          <a:noFill/>
          <a:ln w="9525">
            <a:noFill/>
            <a:miter lim="800000"/>
            <a:headEnd/>
            <a:tailEnd/>
          </a:ln>
        </p:spPr>
        <p:txBody>
          <a:bodyPr wrap="none">
            <a:spAutoFit/>
          </a:bodyPr>
          <a:lstStyle/>
          <a:p>
            <a:r>
              <a:rPr lang="en-US">
                <a:latin typeface="Calibri" pitchFamily="34" charset="0"/>
              </a:rPr>
              <a:t>Z=28</a:t>
            </a:r>
          </a:p>
        </p:txBody>
      </p:sp>
      <p:sp>
        <p:nvSpPr>
          <p:cNvPr id="78864" name="TextBox 54"/>
          <p:cNvSpPr txBox="1">
            <a:spLocks noChangeArrowheads="1"/>
          </p:cNvSpPr>
          <p:nvPr/>
        </p:nvSpPr>
        <p:spPr bwMode="auto">
          <a:xfrm>
            <a:off x="1676400" y="3962400"/>
            <a:ext cx="641350" cy="369888"/>
          </a:xfrm>
          <a:prstGeom prst="rect">
            <a:avLst/>
          </a:prstGeom>
          <a:noFill/>
          <a:ln w="9525">
            <a:noFill/>
            <a:miter lim="800000"/>
            <a:headEnd/>
            <a:tailEnd/>
          </a:ln>
        </p:spPr>
        <p:txBody>
          <a:bodyPr wrap="none">
            <a:spAutoFit/>
          </a:bodyPr>
          <a:lstStyle/>
          <a:p>
            <a:r>
              <a:rPr lang="en-US">
                <a:latin typeface="Calibri" pitchFamily="34" charset="0"/>
              </a:rPr>
              <a:t>Z=50</a:t>
            </a:r>
          </a:p>
        </p:txBody>
      </p:sp>
      <p:sp>
        <p:nvSpPr>
          <p:cNvPr id="78865" name="TextBox 55"/>
          <p:cNvSpPr txBox="1">
            <a:spLocks noChangeArrowheads="1"/>
          </p:cNvSpPr>
          <p:nvPr/>
        </p:nvSpPr>
        <p:spPr bwMode="auto">
          <a:xfrm rot="-5400000">
            <a:off x="2988469" y="3436144"/>
            <a:ext cx="682625" cy="369887"/>
          </a:xfrm>
          <a:prstGeom prst="rect">
            <a:avLst/>
          </a:prstGeom>
          <a:noFill/>
          <a:ln w="9525">
            <a:noFill/>
            <a:miter lim="800000"/>
            <a:headEnd/>
            <a:tailEnd/>
          </a:ln>
        </p:spPr>
        <p:txBody>
          <a:bodyPr wrap="none">
            <a:spAutoFit/>
          </a:bodyPr>
          <a:lstStyle/>
          <a:p>
            <a:r>
              <a:rPr lang="en-US">
                <a:latin typeface="Calibri" pitchFamily="34" charset="0"/>
              </a:rPr>
              <a:t>N=40</a:t>
            </a:r>
          </a:p>
        </p:txBody>
      </p:sp>
      <p:cxnSp>
        <p:nvCxnSpPr>
          <p:cNvPr id="57" name="Straight Connector 56"/>
          <p:cNvCxnSpPr/>
          <p:nvPr/>
        </p:nvCxnSpPr>
        <p:spPr>
          <a:xfrm rot="5400000" flipH="1" flipV="1">
            <a:off x="3657601" y="4114800"/>
            <a:ext cx="2895600" cy="3175"/>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3124200" y="3276600"/>
            <a:ext cx="5486400" cy="158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8868" name="TextBox 60"/>
          <p:cNvSpPr txBox="1">
            <a:spLocks noChangeArrowheads="1"/>
          </p:cNvSpPr>
          <p:nvPr/>
        </p:nvSpPr>
        <p:spPr bwMode="auto">
          <a:xfrm>
            <a:off x="8001000" y="2994025"/>
            <a:ext cx="641350" cy="369888"/>
          </a:xfrm>
          <a:prstGeom prst="rect">
            <a:avLst/>
          </a:prstGeom>
          <a:noFill/>
          <a:ln w="9525">
            <a:noFill/>
            <a:miter lim="800000"/>
            <a:headEnd/>
            <a:tailEnd/>
          </a:ln>
        </p:spPr>
        <p:txBody>
          <a:bodyPr wrap="none">
            <a:spAutoFit/>
          </a:bodyPr>
          <a:lstStyle/>
          <a:p>
            <a:r>
              <a:rPr lang="en-US">
                <a:latin typeface="Calibri" pitchFamily="34" charset="0"/>
              </a:rPr>
              <a:t>Z=82</a:t>
            </a:r>
          </a:p>
        </p:txBody>
      </p:sp>
      <p:sp>
        <p:nvSpPr>
          <p:cNvPr id="78869" name="TextBox 61"/>
          <p:cNvSpPr txBox="1">
            <a:spLocks noChangeArrowheads="1"/>
          </p:cNvSpPr>
          <p:nvPr/>
        </p:nvSpPr>
        <p:spPr bwMode="auto">
          <a:xfrm>
            <a:off x="2362200" y="6477000"/>
            <a:ext cx="419100" cy="369888"/>
          </a:xfrm>
          <a:prstGeom prst="rect">
            <a:avLst/>
          </a:prstGeom>
          <a:noFill/>
          <a:ln w="9525">
            <a:noFill/>
            <a:miter lim="800000"/>
            <a:headEnd/>
            <a:tailEnd/>
          </a:ln>
        </p:spPr>
        <p:txBody>
          <a:bodyPr wrap="none">
            <a:spAutoFit/>
          </a:bodyPr>
          <a:lstStyle/>
          <a:p>
            <a:r>
              <a:rPr lang="en-US">
                <a:latin typeface="Calibri" pitchFamily="34" charset="0"/>
              </a:rPr>
              <a:t>20</a:t>
            </a:r>
          </a:p>
        </p:txBody>
      </p:sp>
      <p:sp>
        <p:nvSpPr>
          <p:cNvPr id="78870" name="TextBox 65"/>
          <p:cNvSpPr txBox="1">
            <a:spLocks noChangeArrowheads="1"/>
          </p:cNvSpPr>
          <p:nvPr/>
        </p:nvSpPr>
        <p:spPr bwMode="auto">
          <a:xfrm rot="-5400000">
            <a:off x="3394869" y="3432969"/>
            <a:ext cx="682625" cy="369887"/>
          </a:xfrm>
          <a:prstGeom prst="rect">
            <a:avLst/>
          </a:prstGeom>
          <a:noFill/>
          <a:ln w="9525">
            <a:noFill/>
            <a:miter lim="800000"/>
            <a:headEnd/>
            <a:tailEnd/>
          </a:ln>
        </p:spPr>
        <p:txBody>
          <a:bodyPr wrap="none">
            <a:spAutoFit/>
          </a:bodyPr>
          <a:lstStyle/>
          <a:p>
            <a:r>
              <a:rPr lang="en-US">
                <a:latin typeface="Calibri" pitchFamily="34" charset="0"/>
              </a:rPr>
              <a:t>N=50</a:t>
            </a:r>
          </a:p>
        </p:txBody>
      </p:sp>
      <p:sp>
        <p:nvSpPr>
          <p:cNvPr id="78871" name="TextBox 66"/>
          <p:cNvSpPr txBox="1">
            <a:spLocks noChangeArrowheads="1"/>
          </p:cNvSpPr>
          <p:nvPr/>
        </p:nvSpPr>
        <p:spPr bwMode="auto">
          <a:xfrm rot="-5400000">
            <a:off x="4644231" y="2823369"/>
            <a:ext cx="682625" cy="369888"/>
          </a:xfrm>
          <a:prstGeom prst="rect">
            <a:avLst/>
          </a:prstGeom>
          <a:noFill/>
          <a:ln w="9525">
            <a:noFill/>
            <a:miter lim="800000"/>
            <a:headEnd/>
            <a:tailEnd/>
          </a:ln>
        </p:spPr>
        <p:txBody>
          <a:bodyPr wrap="none">
            <a:spAutoFit/>
          </a:bodyPr>
          <a:lstStyle/>
          <a:p>
            <a:r>
              <a:rPr lang="en-US">
                <a:latin typeface="Calibri" pitchFamily="34" charset="0"/>
              </a:rPr>
              <a:t>N=82</a:t>
            </a:r>
          </a:p>
        </p:txBody>
      </p:sp>
      <p:sp>
        <p:nvSpPr>
          <p:cNvPr id="68" name="Oval 67"/>
          <p:cNvSpPr/>
          <p:nvPr/>
        </p:nvSpPr>
        <p:spPr>
          <a:xfrm>
            <a:off x="4038600" y="4800600"/>
            <a:ext cx="228600" cy="228600"/>
          </a:xfrm>
          <a:prstGeom prst="ellipse">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873" name="TextBox 68"/>
          <p:cNvSpPr txBox="1">
            <a:spLocks noChangeArrowheads="1"/>
          </p:cNvSpPr>
          <p:nvPr/>
        </p:nvSpPr>
        <p:spPr bwMode="auto">
          <a:xfrm>
            <a:off x="4343400" y="4887913"/>
            <a:ext cx="531813" cy="369887"/>
          </a:xfrm>
          <a:prstGeom prst="rect">
            <a:avLst/>
          </a:prstGeom>
          <a:noFill/>
          <a:ln w="9525">
            <a:noFill/>
            <a:miter lim="800000"/>
            <a:headEnd/>
            <a:tailEnd/>
          </a:ln>
        </p:spPr>
        <p:txBody>
          <a:bodyPr wrap="none">
            <a:spAutoFit/>
          </a:bodyPr>
          <a:lstStyle/>
          <a:p>
            <a:r>
              <a:rPr lang="en-US" b="1" baseline="30000">
                <a:latin typeface="Calibri" pitchFamily="34" charset="0"/>
              </a:rPr>
              <a:t>96</a:t>
            </a:r>
            <a:r>
              <a:rPr lang="en-US" b="1">
                <a:latin typeface="Calibri" pitchFamily="34" charset="0"/>
              </a:rPr>
              <a:t>Sr</a:t>
            </a:r>
          </a:p>
        </p:txBody>
      </p:sp>
      <p:sp>
        <p:nvSpPr>
          <p:cNvPr id="78874" name="TextBox 69"/>
          <p:cNvSpPr txBox="1">
            <a:spLocks noChangeArrowheads="1"/>
          </p:cNvSpPr>
          <p:nvPr/>
        </p:nvSpPr>
        <p:spPr bwMode="auto">
          <a:xfrm>
            <a:off x="5257800" y="2819400"/>
            <a:ext cx="1495425" cy="369888"/>
          </a:xfrm>
          <a:prstGeom prst="rect">
            <a:avLst/>
          </a:prstGeom>
          <a:noFill/>
          <a:ln w="9525">
            <a:noFill/>
            <a:miter lim="800000"/>
            <a:headEnd/>
            <a:tailEnd/>
          </a:ln>
        </p:spPr>
        <p:txBody>
          <a:bodyPr wrap="none">
            <a:spAutoFit/>
          </a:bodyPr>
          <a:lstStyle/>
          <a:p>
            <a:r>
              <a:rPr lang="en-US" b="1" baseline="30000">
                <a:latin typeface="Calibri" pitchFamily="34" charset="0"/>
              </a:rPr>
              <a:t>182,184,186,188</a:t>
            </a:r>
            <a:r>
              <a:rPr lang="en-US" b="1">
                <a:latin typeface="Calibri" pitchFamily="34" charset="0"/>
              </a:rPr>
              <a:t>Hg</a:t>
            </a:r>
          </a:p>
        </p:txBody>
      </p:sp>
      <p:sp>
        <p:nvSpPr>
          <p:cNvPr id="24" name="Rectangle 23"/>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r"/>
            <a:r>
              <a:rPr lang="en-US" smtClean="0">
                <a:solidFill>
                  <a:schemeClr val="tx2"/>
                </a:solidFill>
                <a:ea typeface="Cambria" pitchFamily="18" charset="0"/>
                <a:cs typeface="Times New Roman" pitchFamily="18" charset="0"/>
              </a:rPr>
              <a:t>MINIBALL experiments at CERN</a:t>
            </a:r>
            <a:endParaRPr lang="en-US" smtClean="0">
              <a:solidFill>
                <a:schemeClr val="tx2"/>
              </a:solidFill>
              <a:ea typeface="Cambria" pitchFamily="18" charset="0"/>
              <a:cs typeface="Times New Roman" pitchFamily="18" charset="0"/>
            </a:endParaRPr>
          </a:p>
        </p:txBody>
      </p:sp>
      <p:sp>
        <p:nvSpPr>
          <p:cNvPr id="25" name="Rectangle 24"/>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6" name="Picture 187" descr="miniball"/>
          <p:cNvPicPr>
            <a:picLocks noChangeAspect="1" noChangeArrowheads="1"/>
          </p:cNvPicPr>
          <p:nvPr/>
        </p:nvPicPr>
        <p:blipFill>
          <a:blip r:embed="rId3"/>
          <a:srcRect/>
          <a:stretch>
            <a:fillRect/>
          </a:stretch>
        </p:blipFill>
        <p:spPr bwMode="auto">
          <a:xfrm>
            <a:off x="0" y="0"/>
            <a:ext cx="725488" cy="838200"/>
          </a:xfrm>
          <a:prstGeom prst="rect">
            <a:avLst/>
          </a:prstGeom>
          <a:noFill/>
          <a:ln w="9525">
            <a:noFill/>
            <a:miter lim="800000"/>
            <a:headEnd/>
            <a:tailEnd/>
          </a:ln>
        </p:spPr>
      </p:pic>
      <p:pic>
        <p:nvPicPr>
          <p:cNvPr id="27" name="Picture 191" descr="REX-ISOLDE"/>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28" name="Oval 27"/>
          <p:cNvSpPr/>
          <p:nvPr/>
        </p:nvSpPr>
        <p:spPr>
          <a:xfrm>
            <a:off x="3962400" y="4876800"/>
            <a:ext cx="228600" cy="228600"/>
          </a:xfrm>
          <a:prstGeom prst="ellipse">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Oval 28"/>
          <p:cNvSpPr/>
          <p:nvPr/>
        </p:nvSpPr>
        <p:spPr>
          <a:xfrm>
            <a:off x="3124200" y="5029200"/>
            <a:ext cx="228600" cy="228600"/>
          </a:xfrm>
          <a:prstGeom prst="ellipse">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Oval 29"/>
          <p:cNvSpPr/>
          <p:nvPr/>
        </p:nvSpPr>
        <p:spPr>
          <a:xfrm>
            <a:off x="5715000" y="3124200"/>
            <a:ext cx="762000" cy="304800"/>
          </a:xfrm>
          <a:prstGeom prst="ellipse">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Oval 30"/>
          <p:cNvSpPr/>
          <p:nvPr/>
        </p:nvSpPr>
        <p:spPr>
          <a:xfrm>
            <a:off x="6477000" y="2971800"/>
            <a:ext cx="457200" cy="304800"/>
          </a:xfrm>
          <a:prstGeom prst="ellipse">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36"/>
          <p:cNvSpPr txBox="1">
            <a:spLocks noChangeArrowheads="1"/>
          </p:cNvSpPr>
          <p:nvPr/>
        </p:nvSpPr>
        <p:spPr bwMode="auto">
          <a:xfrm>
            <a:off x="88900" y="892314"/>
            <a:ext cx="2617127" cy="707886"/>
          </a:xfrm>
          <a:prstGeom prst="rect">
            <a:avLst/>
          </a:prstGeom>
          <a:noFill/>
          <a:ln w="9525">
            <a:noFill/>
            <a:miter lim="800000"/>
            <a:headEnd/>
            <a:tailEnd/>
          </a:ln>
        </p:spPr>
        <p:txBody>
          <a:bodyPr wrap="none">
            <a:spAutoFit/>
          </a:bodyPr>
          <a:lstStyle/>
          <a:p>
            <a:r>
              <a:rPr lang="en-US" b="1" i="1" smtClean="0">
                <a:latin typeface="Calibri" pitchFamily="34" charset="0"/>
              </a:rPr>
              <a:t>Astrophysics</a:t>
            </a:r>
            <a:endParaRPr lang="en-US">
              <a:latin typeface="Calibri" pitchFamily="34" charset="0"/>
            </a:endParaRPr>
          </a:p>
          <a:p>
            <a:pPr>
              <a:buFont typeface="Wingdings" pitchFamily="2" charset="2"/>
              <a:buChar char="ü"/>
            </a:pPr>
            <a:r>
              <a:rPr lang="en-US" baseline="30000" smtClean="0">
                <a:latin typeface="Calibri" pitchFamily="34" charset="0"/>
              </a:rPr>
              <a:t>17</a:t>
            </a:r>
            <a:r>
              <a:rPr lang="en-US" smtClean="0">
                <a:latin typeface="Calibri" pitchFamily="34" charset="0"/>
              </a:rPr>
              <a:t>F : analysis ongoing</a:t>
            </a:r>
            <a:endParaRPr lang="en-US">
              <a:solidFill>
                <a:srgbClr val="FF0000"/>
              </a:solidFill>
              <a:latin typeface="Calibri" pitchFamily="34" charset="0"/>
            </a:endParaRPr>
          </a:p>
        </p:txBody>
      </p:sp>
      <p:pic>
        <p:nvPicPr>
          <p:cNvPr id="82" name="Picture 5"/>
          <p:cNvPicPr>
            <a:picLocks noChangeAspect="1" noChangeArrowheads="1"/>
          </p:cNvPicPr>
          <p:nvPr/>
        </p:nvPicPr>
        <p:blipFill>
          <a:blip r:embed="rId2"/>
          <a:srcRect/>
          <a:stretch>
            <a:fillRect/>
          </a:stretch>
        </p:blipFill>
        <p:spPr bwMode="auto">
          <a:xfrm>
            <a:off x="3733800" y="1447800"/>
            <a:ext cx="3833812" cy="3876156"/>
          </a:xfrm>
          <a:prstGeom prst="rect">
            <a:avLst/>
          </a:prstGeom>
          <a:noFill/>
          <a:ln w="9525">
            <a:noFill/>
            <a:miter lim="800000"/>
            <a:headEnd/>
            <a:tailEnd/>
          </a:ln>
        </p:spPr>
      </p:pic>
      <p:sp>
        <p:nvSpPr>
          <p:cNvPr id="4" name="Rectangle 3"/>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r"/>
            <a:r>
              <a:rPr lang="en-US" smtClean="0">
                <a:solidFill>
                  <a:schemeClr val="tx2"/>
                </a:solidFill>
                <a:ea typeface="Cambria" pitchFamily="18" charset="0"/>
                <a:cs typeface="Times New Roman" pitchFamily="18" charset="0"/>
              </a:rPr>
              <a:t>MINIBALL experiments at CERN</a:t>
            </a:r>
            <a:endParaRPr lang="en-US" smtClean="0">
              <a:solidFill>
                <a:schemeClr val="tx2"/>
              </a:solidFill>
              <a:ea typeface="Cambria" pitchFamily="18" charset="0"/>
              <a:cs typeface="Times New Roman" pitchFamily="18" charset="0"/>
            </a:endParaRPr>
          </a:p>
        </p:txBody>
      </p:sp>
      <p:sp>
        <p:nvSpPr>
          <p:cNvPr id="5" name="Rectangle 4"/>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187" descr="miniball"/>
          <p:cNvPicPr>
            <a:picLocks noChangeAspect="1" noChangeArrowheads="1"/>
          </p:cNvPicPr>
          <p:nvPr/>
        </p:nvPicPr>
        <p:blipFill>
          <a:blip r:embed="rId3"/>
          <a:srcRect/>
          <a:stretch>
            <a:fillRect/>
          </a:stretch>
        </p:blipFill>
        <p:spPr bwMode="auto">
          <a:xfrm>
            <a:off x="0" y="0"/>
            <a:ext cx="725488" cy="838200"/>
          </a:xfrm>
          <a:prstGeom prst="rect">
            <a:avLst/>
          </a:prstGeom>
          <a:noFill/>
          <a:ln w="9525">
            <a:noFill/>
            <a:miter lim="800000"/>
            <a:headEnd/>
            <a:tailEnd/>
          </a:ln>
        </p:spPr>
      </p:pic>
      <p:pic>
        <p:nvPicPr>
          <p:cNvPr id="7" name="Picture 191" descr="REX-ISOLDE"/>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r"/>
            <a:r>
              <a:rPr lang="en-US" smtClean="0">
                <a:solidFill>
                  <a:schemeClr val="tx2"/>
                </a:solidFill>
                <a:ea typeface="Cambria" pitchFamily="18" charset="0"/>
                <a:cs typeface="Times New Roman" pitchFamily="18" charset="0"/>
              </a:rPr>
              <a:t>Conclusion</a:t>
            </a:r>
            <a:endParaRPr lang="en-US" smtClean="0">
              <a:solidFill>
                <a:schemeClr val="tx2"/>
              </a:solidFill>
              <a:ea typeface="Cambria" pitchFamily="18" charset="0"/>
              <a:cs typeface="Times New Roman" pitchFamily="18" charset="0"/>
            </a:endParaRPr>
          </a:p>
        </p:txBody>
      </p:sp>
      <p:sp>
        <p:nvSpPr>
          <p:cNvPr id="5" name="Rectangle 4"/>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187" descr="miniball"/>
          <p:cNvPicPr>
            <a:picLocks noChangeAspect="1" noChangeArrowheads="1"/>
          </p:cNvPicPr>
          <p:nvPr/>
        </p:nvPicPr>
        <p:blipFill>
          <a:blip r:embed="rId2"/>
          <a:srcRect/>
          <a:stretch>
            <a:fillRect/>
          </a:stretch>
        </p:blipFill>
        <p:spPr bwMode="auto">
          <a:xfrm>
            <a:off x="0" y="0"/>
            <a:ext cx="725488" cy="838200"/>
          </a:xfrm>
          <a:prstGeom prst="rect">
            <a:avLst/>
          </a:prstGeom>
          <a:noFill/>
          <a:ln w="9525">
            <a:noFill/>
            <a:miter lim="800000"/>
            <a:headEnd/>
            <a:tailEnd/>
          </a:ln>
        </p:spPr>
      </p:pic>
      <p:pic>
        <p:nvPicPr>
          <p:cNvPr id="7" name="Picture 191" descr="REX-ISOLDE"/>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8" name="TextBox 36"/>
          <p:cNvSpPr txBox="1">
            <a:spLocks noChangeArrowheads="1"/>
          </p:cNvSpPr>
          <p:nvPr/>
        </p:nvSpPr>
        <p:spPr bwMode="auto">
          <a:xfrm>
            <a:off x="2286000" y="1524000"/>
            <a:ext cx="5553059" cy="2554545"/>
          </a:xfrm>
          <a:prstGeom prst="rect">
            <a:avLst/>
          </a:prstGeom>
          <a:noFill/>
          <a:ln w="9525">
            <a:noFill/>
            <a:miter lim="800000"/>
            <a:headEnd/>
            <a:tailEnd/>
          </a:ln>
        </p:spPr>
        <p:txBody>
          <a:bodyPr wrap="none">
            <a:spAutoFit/>
          </a:bodyPr>
          <a:lstStyle/>
          <a:p>
            <a:pPr>
              <a:buFont typeface="Wingdings" pitchFamily="2" charset="2"/>
              <a:buChar char="ü"/>
            </a:pPr>
            <a:r>
              <a:rPr lang="en-US" b="0" smtClean="0">
                <a:latin typeface="Calibri" pitchFamily="34" charset="0"/>
              </a:rPr>
              <a:t>Successes due to available beams at REX-ISOLDE</a:t>
            </a:r>
          </a:p>
          <a:p>
            <a:pPr>
              <a:buFont typeface="Wingdings" pitchFamily="2" charset="2"/>
              <a:buChar char="ü"/>
            </a:pPr>
            <a:r>
              <a:rPr lang="en-US" b="0" smtClean="0">
                <a:latin typeface="Calibri" pitchFamily="34" charset="0"/>
              </a:rPr>
              <a:t>Well understood setup and analysis method</a:t>
            </a:r>
          </a:p>
          <a:p>
            <a:pPr>
              <a:buFont typeface="Wingdings" pitchFamily="2" charset="2"/>
              <a:buChar char="ü"/>
            </a:pPr>
            <a:r>
              <a:rPr lang="en-US" b="0" smtClean="0">
                <a:latin typeface="Calibri" pitchFamily="34" charset="0"/>
              </a:rPr>
              <a:t>Combining know-how from different </a:t>
            </a:r>
          </a:p>
          <a:p>
            <a:r>
              <a:rPr lang="en-US" b="0" smtClean="0">
                <a:latin typeface="Calibri" pitchFamily="34" charset="0"/>
              </a:rPr>
              <a:t> </a:t>
            </a:r>
            <a:r>
              <a:rPr lang="en-US" b="0" smtClean="0">
                <a:latin typeface="Calibri" pitchFamily="34" charset="0"/>
              </a:rPr>
              <a:t> universities  and institutes</a:t>
            </a:r>
          </a:p>
          <a:p>
            <a:pPr>
              <a:buFont typeface="Wingdings" pitchFamily="2" charset="2"/>
              <a:buChar char="ü"/>
            </a:pPr>
            <a:r>
              <a:rPr lang="en-US" b="0" smtClean="0">
                <a:latin typeface="Calibri" pitchFamily="34" charset="0"/>
              </a:rPr>
              <a:t>Extensive online documentation for users </a:t>
            </a:r>
          </a:p>
          <a:p>
            <a:pPr>
              <a:buFont typeface="Wingdings" pitchFamily="2" charset="2"/>
              <a:buChar char="ü"/>
            </a:pPr>
            <a:r>
              <a:rPr lang="en-US" b="0" smtClean="0">
                <a:latin typeface="Calibri" pitchFamily="34" charset="0"/>
              </a:rPr>
              <a:t>Direct reactions are starting up ...</a:t>
            </a:r>
          </a:p>
          <a:p>
            <a:endParaRPr lang="en-US" b="0" smtClean="0">
              <a:latin typeface="Calibri" pitchFamily="34" charset="0"/>
            </a:endParaRPr>
          </a:p>
          <a:p>
            <a:r>
              <a:rPr lang="en-US" b="0" smtClean="0">
                <a:latin typeface="Calibri" pitchFamily="34" charset="0"/>
              </a:rPr>
              <a:t>waiting for ...</a:t>
            </a:r>
          </a:p>
        </p:txBody>
      </p:sp>
      <p:pic>
        <p:nvPicPr>
          <p:cNvPr id="9" name="Picture 6"/>
          <p:cNvPicPr>
            <a:picLocks noChangeAspect="1" noChangeArrowheads="1"/>
          </p:cNvPicPr>
          <p:nvPr/>
        </p:nvPicPr>
        <p:blipFill>
          <a:blip r:embed="rId4">
            <a:clrChange>
              <a:clrFrom>
                <a:srgbClr val="FEFEFE"/>
              </a:clrFrom>
              <a:clrTo>
                <a:srgbClr val="FEFEFE">
                  <a:alpha val="0"/>
                </a:srgbClr>
              </a:clrTo>
            </a:clrChange>
          </a:blip>
          <a:srcRect/>
          <a:stretch>
            <a:fillRect/>
          </a:stretch>
        </p:blipFill>
        <p:spPr bwMode="auto">
          <a:xfrm>
            <a:off x="2438400" y="4210050"/>
            <a:ext cx="3505200" cy="1200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4"/>
          <p:cNvPicPr>
            <a:picLocks noChangeAspect="1" noChangeArrowheads="1"/>
          </p:cNvPicPr>
          <p:nvPr/>
        </p:nvPicPr>
        <p:blipFill>
          <a:blip r:embed="rId2" cstate="print"/>
          <a:srcRect l="1485" t="2695" b="3030"/>
          <a:stretch>
            <a:fillRect/>
          </a:stretch>
        </p:blipFill>
        <p:spPr bwMode="auto">
          <a:xfrm rot="3803443">
            <a:off x="2496504" y="1124547"/>
            <a:ext cx="1676400" cy="883895"/>
          </a:xfrm>
          <a:prstGeom prst="rect">
            <a:avLst/>
          </a:prstGeom>
          <a:noFill/>
          <a:ln w="9525">
            <a:noFill/>
            <a:miter lim="800000"/>
            <a:headEnd/>
            <a:tailEnd/>
          </a:ln>
        </p:spPr>
      </p:pic>
      <p:cxnSp>
        <p:nvCxnSpPr>
          <p:cNvPr id="12" name="Straight Arrow Connector 11"/>
          <p:cNvCxnSpPr/>
          <p:nvPr/>
        </p:nvCxnSpPr>
        <p:spPr>
          <a:xfrm>
            <a:off x="1143000" y="2590800"/>
            <a:ext cx="63246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7493000" y="2336800"/>
            <a:ext cx="685800" cy="533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334000" y="2463800"/>
            <a:ext cx="203200" cy="254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826000" y="2463800"/>
            <a:ext cx="203200" cy="254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3517900" y="2324100"/>
            <a:ext cx="533400" cy="5334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2895600" y="1676400"/>
            <a:ext cx="5715000" cy="190500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04800" y="1676400"/>
            <a:ext cx="2514600" cy="190500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c 24"/>
          <p:cNvSpPr/>
          <p:nvPr/>
        </p:nvSpPr>
        <p:spPr>
          <a:xfrm rot="10800000">
            <a:off x="685801" y="1676400"/>
            <a:ext cx="914400" cy="914400"/>
          </a:xfrm>
          <a:prstGeom prst="arc">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7" name="Straight Connector 26"/>
          <p:cNvCxnSpPr/>
          <p:nvPr/>
        </p:nvCxnSpPr>
        <p:spPr>
          <a:xfrm rot="5400000">
            <a:off x="76200" y="1536700"/>
            <a:ext cx="1219200"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3962400" y="4038600"/>
            <a:ext cx="1599733" cy="523220"/>
          </a:xfrm>
          <a:prstGeom prst="rect">
            <a:avLst/>
          </a:prstGeom>
          <a:noFill/>
        </p:spPr>
        <p:txBody>
          <a:bodyPr wrap="none" rtlCol="0">
            <a:spAutoFit/>
          </a:bodyPr>
          <a:lstStyle/>
          <a:p>
            <a:r>
              <a:rPr lang="en-US" sz="1400" b="0" smtClean="0">
                <a:latin typeface="+mj-lt"/>
              </a:rPr>
              <a:t>8 Cluster detectors </a:t>
            </a:r>
            <a:endParaRPr lang="en-US" sz="1400" b="0" smtClean="0">
              <a:latin typeface="+mj-lt"/>
            </a:endParaRPr>
          </a:p>
          <a:p>
            <a:endParaRPr lang="en-US" sz="1400" b="0" smtClean="0">
              <a:latin typeface="+mj-lt"/>
            </a:endParaRPr>
          </a:p>
        </p:txBody>
      </p:sp>
      <p:pic>
        <p:nvPicPr>
          <p:cNvPr id="28" name="Picture 26" descr="D:\Presentaties\pictures\cluster-closeup.jpg"/>
          <p:cNvPicPr>
            <a:picLocks noChangeAspect="1" noChangeArrowheads="1"/>
          </p:cNvPicPr>
          <p:nvPr/>
        </p:nvPicPr>
        <p:blipFill>
          <a:blip r:embed="rId3"/>
          <a:srcRect/>
          <a:stretch>
            <a:fillRect/>
          </a:stretch>
        </p:blipFill>
        <p:spPr bwMode="auto">
          <a:xfrm>
            <a:off x="5943600" y="4191000"/>
            <a:ext cx="1447800" cy="1903956"/>
          </a:xfrm>
          <a:prstGeom prst="rect">
            <a:avLst/>
          </a:prstGeom>
          <a:noFill/>
          <a:ln w="9525">
            <a:noFill/>
            <a:miter lim="800000"/>
            <a:headEnd/>
            <a:tailEnd/>
          </a:ln>
        </p:spPr>
      </p:pic>
      <p:pic>
        <p:nvPicPr>
          <p:cNvPr id="31" name="Picture 2"/>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09600" y="4114800"/>
            <a:ext cx="3086100" cy="2217738"/>
          </a:xfrm>
          <a:prstGeom prst="rect">
            <a:avLst/>
          </a:prstGeom>
          <a:noFill/>
          <a:ln w="9525">
            <a:noFill/>
            <a:miter lim="800000"/>
            <a:headEnd/>
            <a:tailEnd/>
          </a:ln>
        </p:spPr>
      </p:pic>
      <p:sp>
        <p:nvSpPr>
          <p:cNvPr id="32" name="TextBox 21"/>
          <p:cNvSpPr txBox="1">
            <a:spLocks noChangeArrowheads="1"/>
          </p:cNvSpPr>
          <p:nvPr/>
        </p:nvSpPr>
        <p:spPr bwMode="auto">
          <a:xfrm rot="16200000">
            <a:off x="-730250" y="4883150"/>
            <a:ext cx="2363788" cy="369888"/>
          </a:xfrm>
          <a:prstGeom prst="rect">
            <a:avLst/>
          </a:prstGeom>
          <a:noFill/>
          <a:ln w="9525">
            <a:noFill/>
            <a:miter lim="800000"/>
            <a:headEnd/>
            <a:tailEnd/>
          </a:ln>
        </p:spPr>
        <p:txBody>
          <a:bodyPr wrap="none">
            <a:spAutoFit/>
          </a:bodyPr>
          <a:lstStyle/>
          <a:p>
            <a:r>
              <a:rPr lang="en-US" b="1">
                <a:latin typeface="Calibri" pitchFamily="34" charset="0"/>
              </a:rPr>
              <a:t>Absolute Efficiency [%]</a:t>
            </a:r>
          </a:p>
        </p:txBody>
      </p:sp>
      <p:sp>
        <p:nvSpPr>
          <p:cNvPr id="33" name="TextBox 22"/>
          <p:cNvSpPr txBox="1">
            <a:spLocks noChangeArrowheads="1"/>
          </p:cNvSpPr>
          <p:nvPr/>
        </p:nvSpPr>
        <p:spPr bwMode="auto">
          <a:xfrm>
            <a:off x="1541463" y="6172200"/>
            <a:ext cx="1392237" cy="369888"/>
          </a:xfrm>
          <a:prstGeom prst="rect">
            <a:avLst/>
          </a:prstGeom>
          <a:noFill/>
          <a:ln w="9525">
            <a:noFill/>
            <a:miter lim="800000"/>
            <a:headEnd/>
            <a:tailEnd/>
          </a:ln>
        </p:spPr>
        <p:txBody>
          <a:bodyPr wrap="none">
            <a:spAutoFit/>
          </a:bodyPr>
          <a:lstStyle/>
          <a:p>
            <a:r>
              <a:rPr lang="en-US" b="1">
                <a:latin typeface="Calibri" pitchFamily="34" charset="0"/>
              </a:rPr>
              <a:t>Energy [keV]</a:t>
            </a:r>
          </a:p>
        </p:txBody>
      </p:sp>
      <p:sp>
        <p:nvSpPr>
          <p:cNvPr id="34" name="Rectangle 33"/>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z="2000" b="1" smtClean="0">
                <a:solidFill>
                  <a:schemeClr val="tx2"/>
                </a:solidFill>
              </a:rPr>
              <a:t>Beam line layout</a:t>
            </a:r>
            <a:endParaRPr lang="en-US" sz="2000" b="1" dirty="0">
              <a:solidFill>
                <a:schemeClr val="tx2"/>
              </a:solidFill>
            </a:endParaRPr>
          </a:p>
        </p:txBody>
      </p:sp>
      <p:sp>
        <p:nvSpPr>
          <p:cNvPr id="35" name="Rectangle 34"/>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36" name="Picture 187" descr="miniball"/>
          <p:cNvPicPr>
            <a:picLocks noChangeAspect="1" noChangeArrowheads="1"/>
          </p:cNvPicPr>
          <p:nvPr/>
        </p:nvPicPr>
        <p:blipFill>
          <a:blip r:embed="rId5"/>
          <a:srcRect/>
          <a:stretch>
            <a:fillRect/>
          </a:stretch>
        </p:blipFill>
        <p:spPr bwMode="auto">
          <a:xfrm>
            <a:off x="0" y="0"/>
            <a:ext cx="725488" cy="838200"/>
          </a:xfrm>
          <a:prstGeom prst="rect">
            <a:avLst/>
          </a:prstGeom>
          <a:noFill/>
          <a:ln w="9525">
            <a:noFill/>
            <a:miter lim="800000"/>
            <a:headEnd/>
            <a:tailEnd/>
          </a:ln>
        </p:spPr>
      </p:pic>
      <p:pic>
        <p:nvPicPr>
          <p:cNvPr id="37" name="Picture 191" descr="REX-ISOLDE"/>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
        <p:nvSpPr>
          <p:cNvPr id="38" name="Rectangle 37"/>
          <p:cNvSpPr/>
          <p:nvPr/>
        </p:nvSpPr>
        <p:spPr>
          <a:xfrm>
            <a:off x="2235200" y="2463800"/>
            <a:ext cx="203200" cy="254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Arrow Connector 11"/>
          <p:cNvCxnSpPr/>
          <p:nvPr/>
        </p:nvCxnSpPr>
        <p:spPr>
          <a:xfrm>
            <a:off x="1143000" y="2590800"/>
            <a:ext cx="63246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7493000" y="2336800"/>
            <a:ext cx="685800" cy="533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334000" y="2463800"/>
            <a:ext cx="203200" cy="2540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826000" y="2463800"/>
            <a:ext cx="203200" cy="2540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3517900" y="2324100"/>
            <a:ext cx="533400" cy="533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2235200" y="2463800"/>
            <a:ext cx="203200" cy="2540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2895600" y="1676400"/>
            <a:ext cx="5715000" cy="190500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04800" y="1676400"/>
            <a:ext cx="2514600" cy="190500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c 24"/>
          <p:cNvSpPr/>
          <p:nvPr/>
        </p:nvSpPr>
        <p:spPr>
          <a:xfrm rot="10800000">
            <a:off x="685801" y="1676400"/>
            <a:ext cx="914400" cy="914400"/>
          </a:xfrm>
          <a:prstGeom prst="arc">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7" name="Straight Connector 26"/>
          <p:cNvCxnSpPr/>
          <p:nvPr/>
        </p:nvCxnSpPr>
        <p:spPr>
          <a:xfrm rot="5400000">
            <a:off x="76200" y="1536700"/>
            <a:ext cx="1219200"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219200" y="4495800"/>
            <a:ext cx="6198748" cy="523220"/>
          </a:xfrm>
          <a:prstGeom prst="rect">
            <a:avLst/>
          </a:prstGeom>
          <a:noFill/>
        </p:spPr>
        <p:txBody>
          <a:bodyPr wrap="none" rtlCol="0">
            <a:spAutoFit/>
          </a:bodyPr>
          <a:lstStyle/>
          <a:p>
            <a:r>
              <a:rPr lang="en-US" sz="1400" b="0" smtClean="0">
                <a:latin typeface="+mn-lt"/>
              </a:rPr>
              <a:t>- Two faraday cups (FC) in 2009 to steer stable and intense "pilot" beam (≈1-3 epA)</a:t>
            </a:r>
          </a:p>
          <a:p>
            <a:r>
              <a:rPr lang="en-US" sz="1400" b="0" smtClean="0">
                <a:latin typeface="+mn-lt"/>
              </a:rPr>
              <a:t>- One Parallell Plate Avalenche Counter (PPAC) : profile of the beam in X and </a:t>
            </a:r>
            <a:r>
              <a:rPr lang="en-US" sz="1400" b="0" smtClean="0">
                <a:latin typeface="+mn-lt"/>
              </a:rPr>
              <a:t>Y</a:t>
            </a:r>
            <a:endParaRPr lang="en-US" sz="1400" b="0" smtClean="0">
              <a:latin typeface="+mn-lt"/>
            </a:endParaRPr>
          </a:p>
        </p:txBody>
      </p:sp>
      <p:sp>
        <p:nvSpPr>
          <p:cNvPr id="36" name="TextBox 35"/>
          <p:cNvSpPr txBox="1"/>
          <p:nvPr/>
        </p:nvSpPr>
        <p:spPr>
          <a:xfrm>
            <a:off x="2133600" y="2133600"/>
            <a:ext cx="423514" cy="307777"/>
          </a:xfrm>
          <a:prstGeom prst="rect">
            <a:avLst/>
          </a:prstGeom>
          <a:noFill/>
        </p:spPr>
        <p:txBody>
          <a:bodyPr wrap="none" rtlCol="0">
            <a:spAutoFit/>
          </a:bodyPr>
          <a:lstStyle/>
          <a:p>
            <a:r>
              <a:rPr lang="en-US" sz="1400" b="0" smtClean="0"/>
              <a:t>FC</a:t>
            </a:r>
            <a:endParaRPr lang="en-US" sz="1400" b="0"/>
          </a:p>
        </p:txBody>
      </p:sp>
      <p:sp>
        <p:nvSpPr>
          <p:cNvPr id="37" name="TextBox 36"/>
          <p:cNvSpPr txBox="1"/>
          <p:nvPr/>
        </p:nvSpPr>
        <p:spPr>
          <a:xfrm>
            <a:off x="4681886" y="2133600"/>
            <a:ext cx="423514" cy="307777"/>
          </a:xfrm>
          <a:prstGeom prst="rect">
            <a:avLst/>
          </a:prstGeom>
          <a:noFill/>
        </p:spPr>
        <p:txBody>
          <a:bodyPr wrap="none" rtlCol="0">
            <a:spAutoFit/>
          </a:bodyPr>
          <a:lstStyle/>
          <a:p>
            <a:r>
              <a:rPr lang="en-US" sz="1400" b="0" smtClean="0"/>
              <a:t>FC</a:t>
            </a:r>
            <a:endParaRPr lang="en-US" sz="1400" b="0"/>
          </a:p>
        </p:txBody>
      </p:sp>
      <p:sp>
        <p:nvSpPr>
          <p:cNvPr id="38" name="TextBox 37"/>
          <p:cNvSpPr txBox="1"/>
          <p:nvPr/>
        </p:nvSpPr>
        <p:spPr>
          <a:xfrm>
            <a:off x="5129352" y="2816423"/>
            <a:ext cx="661848" cy="307777"/>
          </a:xfrm>
          <a:prstGeom prst="rect">
            <a:avLst/>
          </a:prstGeom>
          <a:noFill/>
        </p:spPr>
        <p:txBody>
          <a:bodyPr wrap="none" rtlCol="0">
            <a:spAutoFit/>
          </a:bodyPr>
          <a:lstStyle/>
          <a:p>
            <a:r>
              <a:rPr lang="en-US" sz="1400" b="0" smtClean="0"/>
              <a:t>PPAC</a:t>
            </a:r>
            <a:endParaRPr lang="en-US" sz="1400" b="0"/>
          </a:p>
        </p:txBody>
      </p:sp>
      <p:sp>
        <p:nvSpPr>
          <p:cNvPr id="28" name="Rectangle 27"/>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z="2000" b="1" smtClean="0">
                <a:solidFill>
                  <a:schemeClr val="tx2"/>
                </a:solidFill>
              </a:rPr>
              <a:t>Beam line layout</a:t>
            </a:r>
            <a:endParaRPr lang="en-US" sz="2000" b="1" dirty="0">
              <a:solidFill>
                <a:schemeClr val="tx2"/>
              </a:solidFill>
            </a:endParaRPr>
          </a:p>
        </p:txBody>
      </p:sp>
      <p:sp>
        <p:nvSpPr>
          <p:cNvPr id="29" name="Rectangle 28"/>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31" name="Picture 187" descr="miniball"/>
          <p:cNvPicPr>
            <a:picLocks noChangeAspect="1" noChangeArrowheads="1"/>
          </p:cNvPicPr>
          <p:nvPr/>
        </p:nvPicPr>
        <p:blipFill>
          <a:blip r:embed="rId2"/>
          <a:srcRect/>
          <a:stretch>
            <a:fillRect/>
          </a:stretch>
        </p:blipFill>
        <p:spPr bwMode="auto">
          <a:xfrm>
            <a:off x="0" y="0"/>
            <a:ext cx="725488" cy="838200"/>
          </a:xfrm>
          <a:prstGeom prst="rect">
            <a:avLst/>
          </a:prstGeom>
          <a:noFill/>
          <a:ln w="9525">
            <a:noFill/>
            <a:miter lim="800000"/>
            <a:headEnd/>
            <a:tailEnd/>
          </a:ln>
        </p:spPr>
      </p:pic>
      <p:pic>
        <p:nvPicPr>
          <p:cNvPr id="32" name="Picture 191" descr="REX-ISOLDE"/>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srcRect/>
          <a:stretch>
            <a:fillRect/>
          </a:stretch>
        </p:blipFill>
        <p:spPr bwMode="auto">
          <a:xfrm>
            <a:off x="5334000" y="914400"/>
            <a:ext cx="1828800" cy="1238250"/>
          </a:xfrm>
          <a:prstGeom prst="rect">
            <a:avLst/>
          </a:prstGeom>
          <a:noFill/>
          <a:ln w="9525">
            <a:noFill/>
            <a:miter lim="800000"/>
            <a:headEnd/>
            <a:tailEnd/>
          </a:ln>
          <a:effectLst/>
        </p:spPr>
      </p:pic>
      <p:pic>
        <p:nvPicPr>
          <p:cNvPr id="41" name="Picture 4" descr="ppac-2.jpg"/>
          <p:cNvPicPr>
            <a:picLocks noChangeAspect="1"/>
          </p:cNvPicPr>
          <p:nvPr/>
        </p:nvPicPr>
        <p:blipFill>
          <a:blip r:embed="rId5"/>
          <a:srcRect/>
          <a:stretch>
            <a:fillRect/>
          </a:stretch>
        </p:blipFill>
        <p:spPr bwMode="auto">
          <a:xfrm>
            <a:off x="5791200" y="2667000"/>
            <a:ext cx="838200" cy="628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Arrow Connector 11"/>
          <p:cNvCxnSpPr/>
          <p:nvPr/>
        </p:nvCxnSpPr>
        <p:spPr>
          <a:xfrm>
            <a:off x="1143000" y="2590800"/>
            <a:ext cx="63246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7493000" y="2336800"/>
            <a:ext cx="685800" cy="533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334000" y="2463800"/>
            <a:ext cx="203200" cy="2540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826000" y="2463800"/>
            <a:ext cx="203200" cy="2540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3517900" y="2324100"/>
            <a:ext cx="533400" cy="533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2235200" y="2463800"/>
            <a:ext cx="203200" cy="2540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2895600" y="1676400"/>
            <a:ext cx="5715000" cy="190500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04800" y="1676400"/>
            <a:ext cx="2514600" cy="190500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c 24"/>
          <p:cNvSpPr/>
          <p:nvPr/>
        </p:nvSpPr>
        <p:spPr>
          <a:xfrm rot="10800000">
            <a:off x="685801" y="1676400"/>
            <a:ext cx="914400" cy="914400"/>
          </a:xfrm>
          <a:prstGeom prst="arc">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7" name="Straight Connector 26"/>
          <p:cNvCxnSpPr/>
          <p:nvPr/>
        </p:nvCxnSpPr>
        <p:spPr>
          <a:xfrm rot="5400000">
            <a:off x="76200" y="1536700"/>
            <a:ext cx="1219200"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219200" y="4495800"/>
            <a:ext cx="6552371" cy="1169551"/>
          </a:xfrm>
          <a:prstGeom prst="rect">
            <a:avLst/>
          </a:prstGeom>
          <a:noFill/>
        </p:spPr>
        <p:txBody>
          <a:bodyPr wrap="none" rtlCol="0">
            <a:spAutoFit/>
          </a:bodyPr>
          <a:lstStyle/>
          <a:p>
            <a:r>
              <a:rPr lang="en-US" sz="1400" b="0" smtClean="0">
                <a:latin typeface="+mn-lt"/>
              </a:rPr>
              <a:t>- Two faraday cups (FC) in 2009 to steer stable and intense "pilot" beam (≈1-3 epA)</a:t>
            </a:r>
          </a:p>
          <a:p>
            <a:r>
              <a:rPr lang="en-US" sz="1400" b="0" smtClean="0">
                <a:latin typeface="+mn-lt"/>
              </a:rPr>
              <a:t>- One Parallell Plate Avalenche Counter (PPAC) : profile of the beam in X and Y</a:t>
            </a:r>
          </a:p>
          <a:p>
            <a:r>
              <a:rPr lang="en-US" sz="1400" b="0" smtClean="0">
                <a:latin typeface="+mn-lt"/>
              </a:rPr>
              <a:t>- Transfer chamber : 9 diamond </a:t>
            </a:r>
            <a:r>
              <a:rPr lang="en-US" sz="1400" b="0" smtClean="0">
                <a:latin typeface="+mn-lt"/>
              </a:rPr>
              <a:t>detectors </a:t>
            </a:r>
            <a:r>
              <a:rPr lang="en-US" sz="1400" b="0" smtClean="0">
                <a:latin typeface="+mn-lt"/>
              </a:rPr>
              <a:t>in square configuration on the target </a:t>
            </a:r>
            <a:r>
              <a:rPr lang="en-US" sz="1400" b="0" smtClean="0">
                <a:latin typeface="+mn-lt"/>
              </a:rPr>
              <a:t>ladder +</a:t>
            </a:r>
          </a:p>
          <a:p>
            <a:r>
              <a:rPr lang="en-US" sz="1400" b="0" smtClean="0">
                <a:latin typeface="+mn-lt"/>
              </a:rPr>
              <a:t> </a:t>
            </a:r>
            <a:r>
              <a:rPr lang="en-US" sz="1400" b="0" smtClean="0">
                <a:latin typeface="+mn-lt"/>
              </a:rPr>
              <a:t>  "Active" collimator in front ;</a:t>
            </a:r>
            <a:r>
              <a:rPr lang="en-US" sz="1400" b="0" smtClean="0">
                <a:latin typeface="+mn-lt"/>
              </a:rPr>
              <a:t> </a:t>
            </a:r>
            <a:endParaRPr lang="en-US" sz="1400" b="0" smtClean="0">
              <a:latin typeface="+mn-lt"/>
            </a:endParaRPr>
          </a:p>
          <a:p>
            <a:r>
              <a:rPr lang="en-US" sz="1400" b="0" smtClean="0">
                <a:latin typeface="+mn-lt"/>
              </a:rPr>
              <a:t>   </a:t>
            </a:r>
            <a:r>
              <a:rPr lang="en-US" sz="1400" b="0" smtClean="0">
                <a:latin typeface="+mn-lt"/>
              </a:rPr>
              <a:t>↔ Coulex chamber : </a:t>
            </a:r>
            <a:r>
              <a:rPr lang="en-US" sz="1400" b="0" smtClean="0">
                <a:latin typeface="+mn-lt"/>
              </a:rPr>
              <a:t>no beamdiagnostics on the target ladder</a:t>
            </a:r>
            <a:endParaRPr lang="en-US" sz="1400" b="0">
              <a:latin typeface="+mn-lt"/>
            </a:endParaRPr>
          </a:p>
        </p:txBody>
      </p:sp>
      <p:sp>
        <p:nvSpPr>
          <p:cNvPr id="36" name="TextBox 35"/>
          <p:cNvSpPr txBox="1"/>
          <p:nvPr/>
        </p:nvSpPr>
        <p:spPr>
          <a:xfrm>
            <a:off x="2133600" y="2133600"/>
            <a:ext cx="423514" cy="307777"/>
          </a:xfrm>
          <a:prstGeom prst="rect">
            <a:avLst/>
          </a:prstGeom>
          <a:noFill/>
        </p:spPr>
        <p:txBody>
          <a:bodyPr wrap="none" rtlCol="0">
            <a:spAutoFit/>
          </a:bodyPr>
          <a:lstStyle/>
          <a:p>
            <a:r>
              <a:rPr lang="en-US" sz="1400" b="0" smtClean="0"/>
              <a:t>FC</a:t>
            </a:r>
            <a:endParaRPr lang="en-US" sz="1400" b="0"/>
          </a:p>
        </p:txBody>
      </p:sp>
      <p:sp>
        <p:nvSpPr>
          <p:cNvPr id="37" name="TextBox 36"/>
          <p:cNvSpPr txBox="1"/>
          <p:nvPr/>
        </p:nvSpPr>
        <p:spPr>
          <a:xfrm>
            <a:off x="4681886" y="2133600"/>
            <a:ext cx="423514" cy="307777"/>
          </a:xfrm>
          <a:prstGeom prst="rect">
            <a:avLst/>
          </a:prstGeom>
          <a:noFill/>
        </p:spPr>
        <p:txBody>
          <a:bodyPr wrap="none" rtlCol="0">
            <a:spAutoFit/>
          </a:bodyPr>
          <a:lstStyle/>
          <a:p>
            <a:r>
              <a:rPr lang="en-US" sz="1400" b="0" smtClean="0"/>
              <a:t>FC</a:t>
            </a:r>
            <a:endParaRPr lang="en-US" sz="1400" b="0"/>
          </a:p>
        </p:txBody>
      </p:sp>
      <p:sp>
        <p:nvSpPr>
          <p:cNvPr id="38" name="TextBox 37"/>
          <p:cNvSpPr txBox="1"/>
          <p:nvPr/>
        </p:nvSpPr>
        <p:spPr>
          <a:xfrm>
            <a:off x="5129352" y="2816423"/>
            <a:ext cx="661848" cy="307777"/>
          </a:xfrm>
          <a:prstGeom prst="rect">
            <a:avLst/>
          </a:prstGeom>
          <a:noFill/>
        </p:spPr>
        <p:txBody>
          <a:bodyPr wrap="none" rtlCol="0">
            <a:spAutoFit/>
          </a:bodyPr>
          <a:lstStyle/>
          <a:p>
            <a:r>
              <a:rPr lang="en-US" sz="1400" b="0" smtClean="0"/>
              <a:t>PPAC</a:t>
            </a:r>
            <a:endParaRPr lang="en-US" sz="1400" b="0"/>
          </a:p>
        </p:txBody>
      </p:sp>
      <p:sp>
        <p:nvSpPr>
          <p:cNvPr id="28" name="Rectangle 27"/>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z="2000" b="1" smtClean="0">
                <a:solidFill>
                  <a:schemeClr val="tx2"/>
                </a:solidFill>
              </a:rPr>
              <a:t>Beam line layout</a:t>
            </a:r>
            <a:endParaRPr lang="en-US" sz="2000" b="1" dirty="0">
              <a:solidFill>
                <a:schemeClr val="tx2"/>
              </a:solidFill>
            </a:endParaRPr>
          </a:p>
        </p:txBody>
      </p:sp>
      <p:sp>
        <p:nvSpPr>
          <p:cNvPr id="29" name="Rectangle 28"/>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31" name="Picture 187" descr="miniball"/>
          <p:cNvPicPr>
            <a:picLocks noChangeAspect="1" noChangeArrowheads="1"/>
          </p:cNvPicPr>
          <p:nvPr/>
        </p:nvPicPr>
        <p:blipFill>
          <a:blip r:embed="rId2"/>
          <a:srcRect/>
          <a:stretch>
            <a:fillRect/>
          </a:stretch>
        </p:blipFill>
        <p:spPr bwMode="auto">
          <a:xfrm>
            <a:off x="0" y="0"/>
            <a:ext cx="725488" cy="838200"/>
          </a:xfrm>
          <a:prstGeom prst="rect">
            <a:avLst/>
          </a:prstGeom>
          <a:noFill/>
          <a:ln w="9525">
            <a:noFill/>
            <a:miter lim="800000"/>
            <a:headEnd/>
            <a:tailEnd/>
          </a:ln>
        </p:spPr>
      </p:pic>
      <p:pic>
        <p:nvPicPr>
          <p:cNvPr id="32" name="Picture 191" descr="REX-ISOLDE"/>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pic>
        <p:nvPicPr>
          <p:cNvPr id="33" name="Picture 32" descr="PictureDiamondDetectorTransfer.gif"/>
          <p:cNvPicPr>
            <a:picLocks noChangeAspect="1"/>
          </p:cNvPicPr>
          <p:nvPr/>
        </p:nvPicPr>
        <p:blipFill>
          <a:blip r:embed="rId4"/>
          <a:srcRect r="50943"/>
          <a:stretch>
            <a:fillRect/>
          </a:stretch>
        </p:blipFill>
        <p:spPr>
          <a:xfrm>
            <a:off x="3276600" y="1219200"/>
            <a:ext cx="998296" cy="928719"/>
          </a:xfrm>
          <a:prstGeom prst="rect">
            <a:avLst/>
          </a:prstGeom>
        </p:spPr>
      </p:pic>
      <p:pic>
        <p:nvPicPr>
          <p:cNvPr id="34" name="Picture 33" descr="PictureDiamondDetectorTransfer.gif"/>
          <p:cNvPicPr>
            <a:picLocks noChangeAspect="1"/>
          </p:cNvPicPr>
          <p:nvPr/>
        </p:nvPicPr>
        <p:blipFill>
          <a:blip r:embed="rId4"/>
          <a:srcRect l="49057"/>
          <a:stretch>
            <a:fillRect/>
          </a:stretch>
        </p:blipFill>
        <p:spPr>
          <a:xfrm>
            <a:off x="2209800" y="2895600"/>
            <a:ext cx="1371600" cy="1228746"/>
          </a:xfrm>
          <a:prstGeom prst="rect">
            <a:avLst/>
          </a:prstGeom>
        </p:spPr>
      </p:pic>
      <p:cxnSp>
        <p:nvCxnSpPr>
          <p:cNvPr id="39" name="Straight Arrow Connector 38"/>
          <p:cNvCxnSpPr/>
          <p:nvPr/>
        </p:nvCxnSpPr>
        <p:spPr>
          <a:xfrm>
            <a:off x="3429000" y="1141412"/>
            <a:ext cx="685800" cy="1588"/>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3438525" y="892373"/>
            <a:ext cx="654346" cy="307777"/>
          </a:xfrm>
          <a:prstGeom prst="rect">
            <a:avLst/>
          </a:prstGeom>
          <a:noFill/>
        </p:spPr>
        <p:txBody>
          <a:bodyPr wrap="none" rtlCol="0">
            <a:spAutoFit/>
          </a:bodyPr>
          <a:lstStyle/>
          <a:p>
            <a:r>
              <a:rPr lang="en-US" sz="1400" b="0" smtClean="0"/>
              <a:t>9 mm</a:t>
            </a:r>
            <a:endParaRPr lang="en-US" sz="1400" b="0"/>
          </a:p>
        </p:txBody>
      </p:sp>
      <p:pic>
        <p:nvPicPr>
          <p:cNvPr id="41" name="Picture 4" descr="ppac-2.jpg"/>
          <p:cNvPicPr>
            <a:picLocks noChangeAspect="1"/>
          </p:cNvPicPr>
          <p:nvPr/>
        </p:nvPicPr>
        <p:blipFill>
          <a:blip r:embed="rId5"/>
          <a:srcRect/>
          <a:stretch>
            <a:fillRect/>
          </a:stretch>
        </p:blipFill>
        <p:spPr bwMode="auto">
          <a:xfrm>
            <a:off x="5791200" y="2667000"/>
            <a:ext cx="838200" cy="628650"/>
          </a:xfrm>
          <a:prstGeom prst="rect">
            <a:avLst/>
          </a:prstGeom>
          <a:noFill/>
          <a:ln w="9525">
            <a:noFill/>
            <a:miter lim="800000"/>
            <a:headEnd/>
            <a:tailEnd/>
          </a:ln>
        </p:spPr>
      </p:pic>
      <p:pic>
        <p:nvPicPr>
          <p:cNvPr id="26" name="Picture 2"/>
          <p:cNvPicPr>
            <a:picLocks noChangeAspect="1" noChangeArrowheads="1"/>
          </p:cNvPicPr>
          <p:nvPr/>
        </p:nvPicPr>
        <p:blipFill>
          <a:blip r:embed="rId6" cstate="print"/>
          <a:srcRect/>
          <a:stretch>
            <a:fillRect/>
          </a:stretch>
        </p:blipFill>
        <p:spPr bwMode="auto">
          <a:xfrm>
            <a:off x="5334000" y="914400"/>
            <a:ext cx="1828800" cy="12382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Arrow Connector 11"/>
          <p:cNvCxnSpPr/>
          <p:nvPr/>
        </p:nvCxnSpPr>
        <p:spPr>
          <a:xfrm>
            <a:off x="1143000" y="2590800"/>
            <a:ext cx="63246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7493000" y="2336800"/>
            <a:ext cx="685800" cy="5334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334000" y="2463800"/>
            <a:ext cx="203200" cy="254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826000" y="2463800"/>
            <a:ext cx="203200" cy="254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3517900" y="2324100"/>
            <a:ext cx="533400" cy="533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2235200" y="2463800"/>
            <a:ext cx="203200" cy="254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2895600" y="1676400"/>
            <a:ext cx="5715000" cy="190500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04800" y="1676400"/>
            <a:ext cx="2514600" cy="190500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c 24"/>
          <p:cNvSpPr/>
          <p:nvPr/>
        </p:nvSpPr>
        <p:spPr>
          <a:xfrm rot="10800000">
            <a:off x="685801" y="1676400"/>
            <a:ext cx="914400" cy="914400"/>
          </a:xfrm>
          <a:prstGeom prst="arc">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7" name="Straight Connector 26"/>
          <p:cNvCxnSpPr/>
          <p:nvPr/>
        </p:nvCxnSpPr>
        <p:spPr>
          <a:xfrm rot="5400000">
            <a:off x="76200" y="1536700"/>
            <a:ext cx="1219200"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28600" y="3657600"/>
            <a:ext cx="2965812" cy="738664"/>
          </a:xfrm>
          <a:prstGeom prst="rect">
            <a:avLst/>
          </a:prstGeom>
          <a:noFill/>
        </p:spPr>
        <p:txBody>
          <a:bodyPr wrap="none" rtlCol="0">
            <a:spAutoFit/>
          </a:bodyPr>
          <a:lstStyle/>
          <a:p>
            <a:r>
              <a:rPr lang="en-US" sz="1400" b="0" smtClean="0">
                <a:latin typeface="+mj-lt"/>
              </a:rPr>
              <a:t>Beam diagnostics (composition)</a:t>
            </a:r>
          </a:p>
          <a:p>
            <a:r>
              <a:rPr lang="en-US" sz="1400" smtClean="0">
                <a:latin typeface="+mj-lt"/>
              </a:rPr>
              <a:t>1</a:t>
            </a:r>
            <a:r>
              <a:rPr lang="en-US" sz="1400" smtClean="0">
                <a:latin typeface="+mj-lt"/>
              </a:rPr>
              <a:t>/ Bragg chamber (ex. </a:t>
            </a:r>
            <a:r>
              <a:rPr lang="en-US" sz="1400" baseline="30000" smtClean="0">
                <a:latin typeface="+mj-lt"/>
              </a:rPr>
              <a:t>17</a:t>
            </a:r>
            <a:r>
              <a:rPr lang="en-US" sz="1400" smtClean="0">
                <a:latin typeface="+mj-lt"/>
              </a:rPr>
              <a:t>F beam)</a:t>
            </a:r>
          </a:p>
          <a:p>
            <a:r>
              <a:rPr lang="en-US" sz="1400" b="0" smtClean="0">
                <a:latin typeface="+mj-lt"/>
              </a:rPr>
              <a:t>2/ </a:t>
            </a:r>
            <a:r>
              <a:rPr lang="en-US" sz="1400" b="0" smtClean="0">
                <a:latin typeface="Symbol" pitchFamily="18" charset="2"/>
              </a:rPr>
              <a:t>D</a:t>
            </a:r>
            <a:r>
              <a:rPr lang="en-US" sz="1400" b="0" smtClean="0">
                <a:latin typeface="+mj-lt"/>
              </a:rPr>
              <a:t>E(gas)-E</a:t>
            </a:r>
            <a:r>
              <a:rPr lang="en-US" sz="1400" b="0" baseline="-25000" smtClean="0">
                <a:latin typeface="+mj-lt"/>
              </a:rPr>
              <a:t>rest</a:t>
            </a:r>
            <a:r>
              <a:rPr lang="en-US" sz="1400" b="0" smtClean="0">
                <a:latin typeface="+mj-lt"/>
              </a:rPr>
              <a:t>(Si) (ex. </a:t>
            </a:r>
            <a:r>
              <a:rPr lang="en-US" sz="1400" b="0" baseline="30000" smtClean="0">
                <a:latin typeface="+mj-lt"/>
              </a:rPr>
              <a:t>78</a:t>
            </a:r>
            <a:r>
              <a:rPr lang="en-US" sz="1400" b="0" smtClean="0">
                <a:latin typeface="+mj-lt"/>
              </a:rPr>
              <a:t>Ga/</a:t>
            </a:r>
            <a:r>
              <a:rPr lang="en-US" sz="1400" b="0" baseline="30000" smtClean="0">
                <a:latin typeface="+mj-lt"/>
              </a:rPr>
              <a:t>78</a:t>
            </a:r>
            <a:r>
              <a:rPr lang="en-US" sz="1400" b="0" smtClean="0">
                <a:latin typeface="+mj-lt"/>
              </a:rPr>
              <a:t>Zn/</a:t>
            </a:r>
            <a:r>
              <a:rPr lang="en-US" sz="1400" b="0" baseline="30000" smtClean="0">
                <a:latin typeface="+mj-lt"/>
              </a:rPr>
              <a:t>78</a:t>
            </a:r>
            <a:r>
              <a:rPr lang="en-US" sz="1400" b="0" smtClean="0">
                <a:latin typeface="+mj-lt"/>
              </a:rPr>
              <a:t>Rb)</a:t>
            </a:r>
          </a:p>
        </p:txBody>
      </p:sp>
      <p:pic>
        <p:nvPicPr>
          <p:cNvPr id="29" name="Picture 35" descr="Bragg.jpg"/>
          <p:cNvPicPr>
            <a:picLocks noChangeAspect="1"/>
          </p:cNvPicPr>
          <p:nvPr/>
        </p:nvPicPr>
        <p:blipFill>
          <a:blip r:embed="rId2"/>
          <a:srcRect/>
          <a:stretch>
            <a:fillRect/>
          </a:stretch>
        </p:blipFill>
        <p:spPr bwMode="auto">
          <a:xfrm>
            <a:off x="1828800" y="4343400"/>
            <a:ext cx="6815138" cy="2051050"/>
          </a:xfrm>
          <a:prstGeom prst="rect">
            <a:avLst/>
          </a:prstGeom>
          <a:noFill/>
          <a:ln w="9525">
            <a:noFill/>
            <a:miter lim="800000"/>
            <a:headEnd/>
            <a:tailEnd/>
          </a:ln>
        </p:spPr>
      </p:pic>
      <p:sp>
        <p:nvSpPr>
          <p:cNvPr id="42" name="TextBox 42"/>
          <p:cNvSpPr txBox="1">
            <a:spLocks noChangeArrowheads="1"/>
          </p:cNvSpPr>
          <p:nvPr/>
        </p:nvSpPr>
        <p:spPr bwMode="auto">
          <a:xfrm>
            <a:off x="3505200" y="4572000"/>
            <a:ext cx="1289050" cy="369888"/>
          </a:xfrm>
          <a:prstGeom prst="rect">
            <a:avLst/>
          </a:prstGeom>
          <a:noFill/>
          <a:ln w="9525">
            <a:noFill/>
            <a:miter lim="800000"/>
            <a:headEnd/>
            <a:tailEnd/>
          </a:ln>
        </p:spPr>
        <p:txBody>
          <a:bodyPr wrap="none">
            <a:spAutoFit/>
          </a:bodyPr>
          <a:lstStyle/>
          <a:p>
            <a:r>
              <a:rPr lang="en-US" baseline="30000">
                <a:latin typeface="Calibri" pitchFamily="34" charset="0"/>
              </a:rPr>
              <a:t>17</a:t>
            </a:r>
            <a:r>
              <a:rPr lang="en-US">
                <a:latin typeface="Calibri" pitchFamily="34" charset="0"/>
              </a:rPr>
              <a:t>O</a:t>
            </a:r>
            <a:r>
              <a:rPr lang="en-US" baseline="30000">
                <a:latin typeface="Calibri" pitchFamily="34" charset="0"/>
              </a:rPr>
              <a:t>8+</a:t>
            </a:r>
            <a:r>
              <a:rPr lang="en-US">
                <a:latin typeface="Calibri" pitchFamily="34" charset="0"/>
              </a:rPr>
              <a:t> + </a:t>
            </a:r>
            <a:r>
              <a:rPr lang="en-US" baseline="30000">
                <a:latin typeface="Calibri" pitchFamily="34" charset="0"/>
              </a:rPr>
              <a:t>17</a:t>
            </a:r>
            <a:r>
              <a:rPr lang="en-US">
                <a:latin typeface="Calibri" pitchFamily="34" charset="0"/>
              </a:rPr>
              <a:t>F</a:t>
            </a:r>
            <a:r>
              <a:rPr lang="en-US" baseline="30000">
                <a:latin typeface="Calibri" pitchFamily="34" charset="0"/>
              </a:rPr>
              <a:t>8+</a:t>
            </a:r>
          </a:p>
        </p:txBody>
      </p:sp>
      <p:sp>
        <p:nvSpPr>
          <p:cNvPr id="43" name="TextBox 43"/>
          <p:cNvSpPr txBox="1">
            <a:spLocks noChangeArrowheads="1"/>
          </p:cNvSpPr>
          <p:nvPr/>
        </p:nvSpPr>
        <p:spPr bwMode="auto">
          <a:xfrm>
            <a:off x="6864350" y="4811713"/>
            <a:ext cx="603250" cy="369887"/>
          </a:xfrm>
          <a:prstGeom prst="rect">
            <a:avLst/>
          </a:prstGeom>
          <a:noFill/>
          <a:ln w="9525">
            <a:noFill/>
            <a:miter lim="800000"/>
            <a:headEnd/>
            <a:tailEnd/>
          </a:ln>
        </p:spPr>
        <p:txBody>
          <a:bodyPr wrap="none">
            <a:spAutoFit/>
          </a:bodyPr>
          <a:lstStyle/>
          <a:p>
            <a:r>
              <a:rPr lang="en-US" baseline="30000">
                <a:latin typeface="Calibri" pitchFamily="34" charset="0"/>
              </a:rPr>
              <a:t>17</a:t>
            </a:r>
            <a:r>
              <a:rPr lang="en-US">
                <a:latin typeface="Calibri" pitchFamily="34" charset="0"/>
              </a:rPr>
              <a:t>F</a:t>
            </a:r>
            <a:r>
              <a:rPr lang="en-US" baseline="30000">
                <a:latin typeface="Calibri" pitchFamily="34" charset="0"/>
              </a:rPr>
              <a:t>9+</a:t>
            </a:r>
          </a:p>
        </p:txBody>
      </p:sp>
      <p:sp>
        <p:nvSpPr>
          <p:cNvPr id="44" name="TextBox 41"/>
          <p:cNvSpPr txBox="1"/>
          <p:nvPr/>
        </p:nvSpPr>
        <p:spPr>
          <a:xfrm>
            <a:off x="1447800" y="5195888"/>
            <a:ext cx="457200" cy="366712"/>
          </a:xfrm>
          <a:prstGeom prst="rect">
            <a:avLst/>
          </a:prstGeom>
          <a:noFill/>
        </p:spPr>
        <p:txBody>
          <a:bodyPr wrap="none">
            <a:spAutoFit/>
          </a:bodyPr>
          <a:lstStyle/>
          <a:p>
            <a:r>
              <a:rPr lang="en-US">
                <a:latin typeface="Calibri" pitchFamily="34" charset="0"/>
              </a:rPr>
              <a:t>~ Z</a:t>
            </a:r>
          </a:p>
        </p:txBody>
      </p:sp>
      <p:sp>
        <p:nvSpPr>
          <p:cNvPr id="45" name="TextBox 41"/>
          <p:cNvSpPr txBox="1"/>
          <p:nvPr/>
        </p:nvSpPr>
        <p:spPr>
          <a:xfrm>
            <a:off x="4038600" y="6338888"/>
            <a:ext cx="315913" cy="366712"/>
          </a:xfrm>
          <a:prstGeom prst="rect">
            <a:avLst/>
          </a:prstGeom>
          <a:noFill/>
        </p:spPr>
        <p:txBody>
          <a:bodyPr wrap="none">
            <a:spAutoFit/>
          </a:bodyPr>
          <a:lstStyle/>
          <a:p>
            <a:r>
              <a:rPr lang="en-US">
                <a:latin typeface="Calibri" pitchFamily="34" charset="0"/>
              </a:rPr>
              <a:t>A</a:t>
            </a:r>
          </a:p>
        </p:txBody>
      </p:sp>
      <p:sp>
        <p:nvSpPr>
          <p:cNvPr id="46" name="TextBox 41"/>
          <p:cNvSpPr txBox="1"/>
          <p:nvPr/>
        </p:nvSpPr>
        <p:spPr>
          <a:xfrm>
            <a:off x="6934200" y="6324600"/>
            <a:ext cx="315913" cy="366713"/>
          </a:xfrm>
          <a:prstGeom prst="rect">
            <a:avLst/>
          </a:prstGeom>
          <a:noFill/>
        </p:spPr>
        <p:txBody>
          <a:bodyPr wrap="none">
            <a:spAutoFit/>
          </a:bodyPr>
          <a:lstStyle/>
          <a:p>
            <a:r>
              <a:rPr lang="en-US">
                <a:latin typeface="Calibri" pitchFamily="34" charset="0"/>
              </a:rPr>
              <a:t>A</a:t>
            </a:r>
          </a:p>
        </p:txBody>
      </p:sp>
      <p:sp>
        <p:nvSpPr>
          <p:cNvPr id="47" name="TextBox 43"/>
          <p:cNvSpPr txBox="1">
            <a:spLocks noChangeArrowheads="1"/>
          </p:cNvSpPr>
          <p:nvPr/>
        </p:nvSpPr>
        <p:spPr bwMode="auto">
          <a:xfrm>
            <a:off x="6172200" y="4267200"/>
            <a:ext cx="2225675" cy="304800"/>
          </a:xfrm>
          <a:prstGeom prst="rect">
            <a:avLst/>
          </a:prstGeom>
          <a:noFill/>
          <a:ln w="9525">
            <a:noFill/>
            <a:miter lim="800000"/>
            <a:headEnd/>
            <a:tailEnd/>
          </a:ln>
        </p:spPr>
        <p:txBody>
          <a:bodyPr wrap="none">
            <a:spAutoFit/>
          </a:bodyPr>
          <a:lstStyle/>
          <a:p>
            <a:r>
              <a:rPr lang="en-US" sz="1400">
                <a:latin typeface="Calibri" pitchFamily="34" charset="0"/>
              </a:rPr>
              <a:t>with stripper foil after 9-gap</a:t>
            </a:r>
          </a:p>
        </p:txBody>
      </p:sp>
      <p:sp>
        <p:nvSpPr>
          <p:cNvPr id="48" name="Line 28"/>
          <p:cNvSpPr>
            <a:spLocks noChangeShapeType="1"/>
          </p:cNvSpPr>
          <p:nvPr/>
        </p:nvSpPr>
        <p:spPr bwMode="auto">
          <a:xfrm flipV="1">
            <a:off x="1752600" y="4648200"/>
            <a:ext cx="0" cy="533400"/>
          </a:xfrm>
          <a:prstGeom prst="line">
            <a:avLst/>
          </a:prstGeom>
          <a:noFill/>
          <a:ln w="9525">
            <a:solidFill>
              <a:schemeClr val="tx1"/>
            </a:solidFill>
            <a:round/>
            <a:headEnd/>
            <a:tailEnd type="triangle" w="med" len="med"/>
          </a:ln>
          <a:effectLst/>
        </p:spPr>
        <p:txBody>
          <a:bodyPr/>
          <a:lstStyle/>
          <a:p>
            <a:endParaRPr lang="en-US"/>
          </a:p>
        </p:txBody>
      </p:sp>
      <p:sp>
        <p:nvSpPr>
          <p:cNvPr id="49" name="Line 29"/>
          <p:cNvSpPr>
            <a:spLocks noChangeShapeType="1"/>
          </p:cNvSpPr>
          <p:nvPr/>
        </p:nvSpPr>
        <p:spPr bwMode="auto">
          <a:xfrm>
            <a:off x="1752600" y="5562600"/>
            <a:ext cx="0" cy="685800"/>
          </a:xfrm>
          <a:prstGeom prst="line">
            <a:avLst/>
          </a:prstGeom>
          <a:noFill/>
          <a:ln w="9525">
            <a:solidFill>
              <a:schemeClr val="tx1"/>
            </a:solidFill>
            <a:round/>
            <a:headEnd/>
            <a:tailEnd type="triangle" w="med" len="med"/>
          </a:ln>
          <a:effectLst/>
        </p:spPr>
        <p:txBody>
          <a:bodyPr/>
          <a:lstStyle/>
          <a:p>
            <a:endParaRPr lang="en-US"/>
          </a:p>
        </p:txBody>
      </p:sp>
      <p:sp>
        <p:nvSpPr>
          <p:cNvPr id="50" name="Rectangle 49"/>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z="2000" b="1" smtClean="0">
                <a:solidFill>
                  <a:schemeClr val="tx2"/>
                </a:solidFill>
              </a:rPr>
              <a:t>Beam line layout</a:t>
            </a:r>
            <a:endParaRPr lang="en-US" sz="2000" b="1" dirty="0">
              <a:solidFill>
                <a:schemeClr val="tx2"/>
              </a:solidFill>
            </a:endParaRPr>
          </a:p>
        </p:txBody>
      </p:sp>
      <p:sp>
        <p:nvSpPr>
          <p:cNvPr id="51" name="Rectangle 50"/>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52" name="Picture 187" descr="miniball"/>
          <p:cNvPicPr>
            <a:picLocks noChangeAspect="1" noChangeArrowheads="1"/>
          </p:cNvPicPr>
          <p:nvPr/>
        </p:nvPicPr>
        <p:blipFill>
          <a:blip r:embed="rId3"/>
          <a:srcRect/>
          <a:stretch>
            <a:fillRect/>
          </a:stretch>
        </p:blipFill>
        <p:spPr bwMode="auto">
          <a:xfrm>
            <a:off x="0" y="0"/>
            <a:ext cx="725488" cy="838200"/>
          </a:xfrm>
          <a:prstGeom prst="rect">
            <a:avLst/>
          </a:prstGeom>
          <a:noFill/>
          <a:ln w="9525">
            <a:noFill/>
            <a:miter lim="800000"/>
            <a:headEnd/>
            <a:tailEnd/>
          </a:ln>
        </p:spPr>
      </p:pic>
      <p:pic>
        <p:nvPicPr>
          <p:cNvPr id="53" name="Picture 191" descr="REX-ISOLDE"/>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Arrow Connector 11"/>
          <p:cNvCxnSpPr/>
          <p:nvPr/>
        </p:nvCxnSpPr>
        <p:spPr>
          <a:xfrm>
            <a:off x="1143000" y="2590800"/>
            <a:ext cx="63246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7493000" y="2336800"/>
            <a:ext cx="685800" cy="5334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334000" y="2463800"/>
            <a:ext cx="203200" cy="254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826000" y="2463800"/>
            <a:ext cx="203200" cy="254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3517900" y="2324100"/>
            <a:ext cx="533400" cy="533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2235200" y="2463800"/>
            <a:ext cx="203200" cy="254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2895600" y="1676400"/>
            <a:ext cx="5715000" cy="190500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04800" y="1676400"/>
            <a:ext cx="2514600" cy="190500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c 24"/>
          <p:cNvSpPr/>
          <p:nvPr/>
        </p:nvSpPr>
        <p:spPr>
          <a:xfrm rot="10800000">
            <a:off x="685801" y="1676400"/>
            <a:ext cx="914400" cy="914400"/>
          </a:xfrm>
          <a:prstGeom prst="arc">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7" name="Straight Connector 26"/>
          <p:cNvCxnSpPr/>
          <p:nvPr/>
        </p:nvCxnSpPr>
        <p:spPr>
          <a:xfrm rot="5400000">
            <a:off x="76200" y="1536700"/>
            <a:ext cx="1219200"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28600" y="3657600"/>
            <a:ext cx="3033523" cy="738664"/>
          </a:xfrm>
          <a:prstGeom prst="rect">
            <a:avLst/>
          </a:prstGeom>
          <a:noFill/>
        </p:spPr>
        <p:txBody>
          <a:bodyPr wrap="none" rtlCol="0">
            <a:spAutoFit/>
          </a:bodyPr>
          <a:lstStyle/>
          <a:p>
            <a:r>
              <a:rPr lang="en-US" sz="1400" b="0" smtClean="0">
                <a:latin typeface="+mj-lt"/>
              </a:rPr>
              <a:t>Beam diagnostics (composition)</a:t>
            </a:r>
          </a:p>
          <a:p>
            <a:r>
              <a:rPr lang="en-US" sz="1400" b="0" smtClean="0">
                <a:latin typeface="+mj-lt"/>
              </a:rPr>
              <a:t>1</a:t>
            </a:r>
            <a:r>
              <a:rPr lang="en-US" sz="1400" b="0" smtClean="0">
                <a:latin typeface="+mj-lt"/>
              </a:rPr>
              <a:t>/ Bragg chamber (ex. </a:t>
            </a:r>
            <a:r>
              <a:rPr lang="en-US" sz="1400" b="0" baseline="30000" smtClean="0">
                <a:latin typeface="+mj-lt"/>
              </a:rPr>
              <a:t>17</a:t>
            </a:r>
            <a:r>
              <a:rPr lang="en-US" sz="1400" b="0" smtClean="0">
                <a:latin typeface="+mj-lt"/>
              </a:rPr>
              <a:t>F beam)</a:t>
            </a:r>
          </a:p>
          <a:p>
            <a:r>
              <a:rPr lang="en-US" sz="1400" smtClean="0">
                <a:latin typeface="+mj-lt"/>
              </a:rPr>
              <a:t>2/ </a:t>
            </a:r>
            <a:r>
              <a:rPr lang="en-US" sz="1400" smtClean="0">
                <a:latin typeface="Symbol" pitchFamily="18" charset="2"/>
              </a:rPr>
              <a:t>D</a:t>
            </a:r>
            <a:r>
              <a:rPr lang="en-US" sz="1400" smtClean="0">
                <a:latin typeface="+mj-lt"/>
              </a:rPr>
              <a:t>E(gas)-E</a:t>
            </a:r>
            <a:r>
              <a:rPr lang="en-US" sz="1400" baseline="-25000" smtClean="0">
                <a:latin typeface="+mj-lt"/>
              </a:rPr>
              <a:t>rest</a:t>
            </a:r>
            <a:r>
              <a:rPr lang="en-US" sz="1400" smtClean="0">
                <a:latin typeface="+mj-lt"/>
              </a:rPr>
              <a:t>(Si) (ex. </a:t>
            </a:r>
            <a:r>
              <a:rPr lang="en-US" sz="1400" baseline="30000" smtClean="0">
                <a:latin typeface="+mj-lt"/>
              </a:rPr>
              <a:t>78</a:t>
            </a:r>
            <a:r>
              <a:rPr lang="en-US" sz="1400" smtClean="0">
                <a:latin typeface="+mj-lt"/>
              </a:rPr>
              <a:t>Ga/</a:t>
            </a:r>
            <a:r>
              <a:rPr lang="en-US" sz="1400" baseline="30000" smtClean="0">
                <a:latin typeface="+mj-lt"/>
              </a:rPr>
              <a:t>78</a:t>
            </a:r>
            <a:r>
              <a:rPr lang="en-US" sz="1400" smtClean="0">
                <a:latin typeface="+mj-lt"/>
              </a:rPr>
              <a:t>Zn/</a:t>
            </a:r>
            <a:r>
              <a:rPr lang="en-US" sz="1400" baseline="30000" smtClean="0">
                <a:latin typeface="+mj-lt"/>
              </a:rPr>
              <a:t>78</a:t>
            </a:r>
            <a:r>
              <a:rPr lang="en-US" sz="1400" smtClean="0">
                <a:latin typeface="+mj-lt"/>
              </a:rPr>
              <a:t>Rb)</a:t>
            </a:r>
          </a:p>
        </p:txBody>
      </p:sp>
      <p:pic>
        <p:nvPicPr>
          <p:cNvPr id="40" name="Picture 39" descr="dE-E-A78.jpg"/>
          <p:cNvPicPr>
            <a:picLocks noChangeAspect="1"/>
          </p:cNvPicPr>
          <p:nvPr/>
        </p:nvPicPr>
        <p:blipFill>
          <a:blip r:embed="rId2" cstate="print"/>
          <a:stretch>
            <a:fillRect/>
          </a:stretch>
        </p:blipFill>
        <p:spPr>
          <a:xfrm>
            <a:off x="2743200" y="4495800"/>
            <a:ext cx="5867400" cy="2328492"/>
          </a:xfrm>
          <a:prstGeom prst="rect">
            <a:avLst/>
          </a:prstGeom>
        </p:spPr>
      </p:pic>
      <p:sp>
        <p:nvSpPr>
          <p:cNvPr id="50" name="Rectangle 49"/>
          <p:cNvSpPr/>
          <p:nvPr/>
        </p:nvSpPr>
        <p:spPr>
          <a:xfrm>
            <a:off x="152400" y="0"/>
            <a:ext cx="89916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en-US" sz="2000" b="1" smtClean="0">
                <a:solidFill>
                  <a:schemeClr val="tx2"/>
                </a:solidFill>
              </a:rPr>
              <a:t>Beam line layout</a:t>
            </a:r>
            <a:endParaRPr lang="en-US" sz="2000" b="1" dirty="0">
              <a:solidFill>
                <a:schemeClr val="tx2"/>
              </a:solidFill>
            </a:endParaRPr>
          </a:p>
        </p:txBody>
      </p:sp>
      <p:sp>
        <p:nvSpPr>
          <p:cNvPr id="51" name="Rectangle 50"/>
          <p:cNvSpPr/>
          <p:nvPr/>
        </p:nvSpPr>
        <p:spPr>
          <a:xfrm>
            <a:off x="0" y="762000"/>
            <a:ext cx="9144000" cy="7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52" name="Picture 187" descr="miniball"/>
          <p:cNvPicPr>
            <a:picLocks noChangeAspect="1" noChangeArrowheads="1"/>
          </p:cNvPicPr>
          <p:nvPr/>
        </p:nvPicPr>
        <p:blipFill>
          <a:blip r:embed="rId3"/>
          <a:srcRect/>
          <a:stretch>
            <a:fillRect/>
          </a:stretch>
        </p:blipFill>
        <p:spPr bwMode="auto">
          <a:xfrm>
            <a:off x="0" y="0"/>
            <a:ext cx="725488" cy="838200"/>
          </a:xfrm>
          <a:prstGeom prst="rect">
            <a:avLst/>
          </a:prstGeom>
          <a:noFill/>
          <a:ln w="9525">
            <a:noFill/>
            <a:miter lim="800000"/>
            <a:headEnd/>
            <a:tailEnd/>
          </a:ln>
        </p:spPr>
      </p:pic>
      <p:pic>
        <p:nvPicPr>
          <p:cNvPr id="53" name="Picture 191" descr="REX-ISOLDE"/>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38200" y="152400"/>
            <a:ext cx="1905000" cy="527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3091</TotalTime>
  <Words>3274</Words>
  <Application>Microsoft Office PowerPoint</Application>
  <PresentationFormat>On-screen Show (4:3)</PresentationFormat>
  <Paragraphs>633</Paragraphs>
  <Slides>47</Slides>
  <Notes>5</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jarno</dc:creator>
  <cp:lastModifiedBy>jarno</cp:lastModifiedBy>
  <cp:revision>172</cp:revision>
  <dcterms:created xsi:type="dcterms:W3CDTF">2008-12-03T12:28:55Z</dcterms:created>
  <dcterms:modified xsi:type="dcterms:W3CDTF">2009-05-18T11:38:49Z</dcterms:modified>
</cp:coreProperties>
</file>