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0" r:id="rId3"/>
    <p:sldId id="267" r:id="rId4"/>
    <p:sldId id="263" r:id="rId5"/>
    <p:sldId id="264" r:id="rId6"/>
    <p:sldId id="262" r:id="rId7"/>
    <p:sldId id="266" r:id="rId8"/>
    <p:sldId id="257" r:id="rId9"/>
    <p:sldId id="259" r:id="rId10"/>
    <p:sldId id="258" r:id="rId11"/>
    <p:sldId id="261" r:id="rId12"/>
    <p:sldId id="268" r:id="rId13"/>
    <p:sldId id="269" r:id="rId14"/>
    <p:sldId id="270" r:id="rId15"/>
    <p:sldId id="265" r:id="rId16"/>
    <p:sldId id="274" r:id="rId17"/>
    <p:sldId id="271" r:id="rId18"/>
    <p:sldId id="275" r:id="rId19"/>
    <p:sldId id="272" r:id="rId20"/>
    <p:sldId id="273" r:id="rId21"/>
    <p:sldId id="276" r:id="rId22"/>
    <p:sldId id="277" r:id="rId23"/>
  </p:sldIdLst>
  <p:sldSz cx="9144000" cy="6858000" type="screen4x3"/>
  <p:notesSz cx="6772275" cy="99028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1358" autoAdjust="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34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5.7818209617001952E-2"/>
          <c:y val="6.2500000000000125E-2"/>
          <c:w val="0.62337244858955765"/>
          <c:h val="0.89112903225806783"/>
        </c:manualLayout>
      </c:layout>
      <c:pie3DChart>
        <c:varyColors val="1"/>
        <c:ser>
          <c:idx val="0"/>
          <c:order val="0"/>
          <c:explosion val="25"/>
          <c:cat>
            <c:strRef>
              <c:f>Sheet1!$D$4:$D$7</c:f>
              <c:strCache>
                <c:ptCount val="4"/>
                <c:pt idx="0">
                  <c:v>Semiconductors: spintronics</c:v>
                </c:pt>
                <c:pt idx="1">
                  <c:v>Semiconductors: optoelectronics</c:v>
                </c:pt>
                <c:pt idx="2">
                  <c:v>Biophysics</c:v>
                </c:pt>
                <c:pt idx="3">
                  <c:v>Multiferroic materials</c:v>
                </c:pt>
              </c:strCache>
            </c:strRef>
          </c:cat>
          <c:val>
            <c:numRef>
              <c:f>Sheet1!$E$4:$E$7</c:f>
              <c:numCache>
                <c:formatCode>General</c:formatCode>
                <c:ptCount val="4"/>
                <c:pt idx="0">
                  <c:v>31.25</c:v>
                </c:pt>
                <c:pt idx="1">
                  <c:v>43.75</c:v>
                </c:pt>
                <c:pt idx="2">
                  <c:v>18.75</c:v>
                </c:pt>
                <c:pt idx="3">
                  <c:v>6.25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4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6055" y="0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5F73-6E5B-440D-961B-F9DDC3A77372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49825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228" y="4703842"/>
            <a:ext cx="5417820" cy="4456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5965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6055" y="9405965"/>
            <a:ext cx="2934653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C72F7-FB37-4720-8B47-B732D4FF2A2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13011-E60C-43B0-B0CD-255844DBA96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C72F7-FB37-4720-8B47-B732D4FF2A22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688C5-BA96-4385-8F81-31C0ECA0CF5F}" type="datetimeFigureOut">
              <a:rPr lang="en-US" smtClean="0"/>
              <a:pPr/>
              <a:t>5/18/2009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8CAC7-AD09-48B5-A860-ACC21738FA1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png"/><Relationship Id="rId4" Type="http://schemas.openxmlformats.org/officeDocument/2006/relationships/oleObject" Target="???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1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31.jpe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5.png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8.bin"/><Relationship Id="rId4" Type="http://schemas.openxmlformats.org/officeDocument/2006/relationships/image" Target="../media/image32.png"/><Relationship Id="rId9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92365" y="533400"/>
            <a:ext cx="6680035" cy="175432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Solid state physics @ ISOLDE: 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Status report to the INTC</a:t>
            </a:r>
          </a:p>
          <a:p>
            <a:pPr algn="ctr"/>
            <a:r>
              <a:rPr lang="en-US" sz="3600" dirty="0" smtClean="0">
                <a:latin typeface="Arial" pitchFamily="34" charset="0"/>
                <a:cs typeface="Arial" pitchFamily="34" charset="0"/>
              </a:rPr>
              <a:t>Monday 18 May 2009</a:t>
            </a:r>
            <a:endParaRPr lang="en-GB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0" y="3225225"/>
            <a:ext cx="29386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Karl Johnston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063100"/>
            <a:ext cx="2286000" cy="159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0" descr="isolde_logo transpar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904744"/>
            <a:ext cx="3810000" cy="172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609600" y="1828800"/>
          <a:ext cx="7848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228600"/>
            <a:ext cx="8506431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Breakdown of SSP experiments @ ISOLDE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71600" y="1143000"/>
            <a:ext cx="6490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15 running experiments for 2009</a:t>
            </a:r>
            <a:endParaRPr lang="en-GB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310C-410D-4131-861F-CBD9A1D7126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57200" y="107950"/>
            <a:ext cx="8229600" cy="485775"/>
          </a:xfrm>
          <a:solidFill>
            <a:srgbClr val="FFFF00"/>
          </a:solidFill>
          <a:ln>
            <a:noFill/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pt-PT" sz="3200" b="1" dirty="0" smtClean="0">
                <a:latin typeface="Arial" pitchFamily="34" charset="0"/>
                <a:cs typeface="Arial" pitchFamily="34" charset="0"/>
              </a:rPr>
              <a:t>SSP &amp; Bio Experiments @ ISOLDE</a:t>
            </a:r>
            <a:endParaRPr lang="en-GB" sz="3200" b="1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8438" y="708025"/>
          <a:ext cx="8802687" cy="5975985"/>
        </p:xfrm>
        <a:graphic>
          <a:graphicData uri="http://schemas.openxmlformats.org/drawingml/2006/table">
            <a:tbl>
              <a:tblPr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tblPr>
              <a:tblGrid>
                <a:gridCol w="641350"/>
                <a:gridCol w="5113337"/>
                <a:gridCol w="1589088"/>
                <a:gridCol w="1458912"/>
              </a:tblGrid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/>
                          <a:cs typeface="Arial"/>
                        </a:rPr>
                        <a:t>LOI81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Radioactive probe studies of coordination mechanisms of heavy metal ions from natural waters to functionalized magnetic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nanoparticles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Arial" charset="0"/>
                        <a:cs typeface="Arial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Vitor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Amaral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CICECO,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Aveiro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Portugal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(BIO)PHYSICS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(cleaning waters)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/>
                          <a:cs typeface="Arial"/>
                        </a:rPr>
                        <a:t>IS492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Defects in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ZnO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,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CdTe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, and Si: Optical, structural, and electrical characterization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Manfred Deicher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TPUS, Saarbrücken, Germany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SEMICONDUCTORS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(defects characterization)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/>
                          <a:cs typeface="Arial"/>
                        </a:rPr>
                        <a:t>IS489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Radiotracer diffusion in semiconductors and metallic compounds using short-lived isotopes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Manfred Deicher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TPUS, Saarbrücken, Germany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SEMICONDUCTORS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(diffusion)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/>
                          <a:cs typeface="Arial"/>
                        </a:rPr>
                        <a:t>IS488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Ag(I), Pb(II) and Hg(II) binding to biomolecules studied by Perturbed Angular Correlation of γ-rays (PAC) spectroscopy: Function and toxicity of metal ions in biological systems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Lars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Hemmingsen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RVAUDNS, Frederiksberg, Denmark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BIOPHYSICS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(detoxification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In vitro - in vivo-plants)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/>
                          <a:cs typeface="Arial"/>
                        </a:rPr>
                        <a:t>IS487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 Study of Local Correlations of Magnetic and Multiferroic Compounds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Vitor Amaral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CICECO, Aveiro, Portugal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MULTIFERROIC oxides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(magnetism, charge &amp; lattice ordering - …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/>
                          <a:cs typeface="Arial"/>
                        </a:rPr>
                        <a:t>IS486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Crystal field investigations of rare earth doped wide band gap semiconductors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Ulrich Vetter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PIUG, Göttingen, Germany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SEMICONDUCTORS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(wide band gap)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/>
                          <a:cs typeface="Arial"/>
                        </a:rPr>
                        <a:t>IS481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 The role of In in III-nitride ternary semiconductors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Katharina Lorenz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ITN,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Sacavém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, Portugal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SEMICONDUCTORS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(ternary)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/>
                          <a:cs typeface="Arial"/>
                        </a:rPr>
                        <a:t>IS472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High Resolution optical spectroscopy in isotopically-pure Si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Karl Johnston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TPUS, Saarbrücken, Germany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SEMICONDUCTORS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(fundamental)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/>
                          <a:cs typeface="Arial"/>
                        </a:rPr>
                        <a:t>IS464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(n,p) emission channeling measurements on ion-implanted beryllium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Uli Köster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ILL, Grenoble, France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Semiconductors (R&amp;D)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/>
                          <a:cs typeface="Arial"/>
                        </a:rPr>
                        <a:t>IS453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Emission </a:t>
                      </a: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channelling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lattice location experiments with short-lived isotopes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Ulrich Wahl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ITN, Sacavém, Portugal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SEMICONDUCTORS &amp;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OXIDES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(lattice location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dopants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PT" sz="1400" b="1" dirty="0">
                          <a:solidFill>
                            <a:srgbClr val="008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IS450</a:t>
                      </a:r>
                      <a:endParaRPr lang="en-US" sz="1400" b="1" dirty="0">
                        <a:solidFill>
                          <a:srgbClr val="008000"/>
                        </a:solidFill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latin typeface="Arial"/>
                          <a:ea typeface="Calibri"/>
                          <a:cs typeface="Arial"/>
                        </a:rPr>
                        <a:t>Diffusion of </a:t>
                      </a:r>
                      <a:r>
                        <a:rPr lang="en-GB" sz="1200" baseline="30000" dirty="0">
                          <a:latin typeface="Arial"/>
                          <a:ea typeface="Calibri"/>
                          <a:cs typeface="Arial"/>
                        </a:rPr>
                        <a:t>56</a:t>
                      </a:r>
                      <a:r>
                        <a:rPr lang="en-GB" sz="1200" dirty="0">
                          <a:latin typeface="Arial"/>
                          <a:ea typeface="Calibri"/>
                          <a:cs typeface="Arial"/>
                        </a:rPr>
                        <a:t>Co in </a:t>
                      </a:r>
                      <a:r>
                        <a:rPr lang="en-GB" sz="1200" dirty="0" err="1">
                          <a:latin typeface="Arial"/>
                          <a:ea typeface="Calibri"/>
                          <a:cs typeface="Arial"/>
                        </a:rPr>
                        <a:t>GaAs</a:t>
                      </a:r>
                      <a:r>
                        <a:rPr lang="en-GB" sz="1200" dirty="0">
                          <a:latin typeface="Arial"/>
                          <a:ea typeface="Calibri"/>
                          <a:cs typeface="Arial"/>
                        </a:rPr>
                        <a:t>, </a:t>
                      </a:r>
                      <a:r>
                        <a:rPr lang="en-GB" sz="1200" dirty="0" err="1">
                          <a:latin typeface="Arial"/>
                          <a:ea typeface="Calibri"/>
                          <a:cs typeface="Arial"/>
                        </a:rPr>
                        <a:t>ZnO</a:t>
                      </a:r>
                      <a:r>
                        <a:rPr lang="en-GB" sz="1200" dirty="0">
                          <a:latin typeface="Arial"/>
                          <a:ea typeface="Calibri"/>
                          <a:cs typeface="Arial"/>
                        </a:rPr>
                        <a:t> and Si</a:t>
                      </a:r>
                      <a:r>
                        <a:rPr lang="en-GB" sz="1200" baseline="-25000" dirty="0">
                          <a:latin typeface="Arial"/>
                          <a:ea typeface="Calibri"/>
                          <a:cs typeface="Arial"/>
                        </a:rPr>
                        <a:t>1-x</a:t>
                      </a:r>
                      <a:r>
                        <a:rPr lang="en-GB" sz="1200" dirty="0">
                          <a:latin typeface="Arial"/>
                          <a:ea typeface="Calibri"/>
                          <a:cs typeface="Arial"/>
                        </a:rPr>
                        <a:t>Ge</a:t>
                      </a:r>
                      <a:r>
                        <a:rPr lang="en-GB" sz="1200" baseline="-25000" dirty="0">
                          <a:latin typeface="Arial"/>
                          <a:ea typeface="Calibri"/>
                          <a:cs typeface="Arial"/>
                        </a:rPr>
                        <a:t>x</a:t>
                      </a:r>
                      <a:r>
                        <a:rPr lang="en-GB" sz="1200" dirty="0">
                          <a:latin typeface="Arial"/>
                          <a:ea typeface="Calibri"/>
                          <a:cs typeface="Arial"/>
                        </a:rPr>
                        <a:t> systems</a:t>
                      </a:r>
                      <a:endParaRPr lang="en-US" sz="12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 smtClean="0">
                          <a:latin typeface="Arial"/>
                          <a:ea typeface="Calibri"/>
                          <a:cs typeface="Arial"/>
                        </a:rPr>
                        <a:t>Jyrki</a:t>
                      </a:r>
                      <a:r>
                        <a:rPr lang="en-US" sz="1000" dirty="0" smtClean="0"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r>
                        <a:rPr lang="en-GB" sz="1000" dirty="0" err="1" smtClean="0">
                          <a:latin typeface="Arial"/>
                          <a:ea typeface="Calibri"/>
                          <a:cs typeface="Arial"/>
                        </a:rPr>
                        <a:t>Räisänen</a:t>
                      </a:r>
                      <a:r>
                        <a:rPr lang="en-GB" sz="1000" dirty="0" smtClean="0">
                          <a:latin typeface="Arial"/>
                          <a:ea typeface="Calibri"/>
                          <a:cs typeface="Arial"/>
                        </a:rPr>
                        <a:t/>
                      </a:r>
                      <a:br>
                        <a:rPr lang="en-GB" sz="1000" dirty="0" smtClean="0">
                          <a:latin typeface="Arial"/>
                          <a:ea typeface="Calibri"/>
                          <a:cs typeface="Arial"/>
                        </a:rPr>
                      </a:br>
                      <a:r>
                        <a:rPr lang="en-GB" sz="1000" dirty="0" smtClean="0">
                          <a:latin typeface="Arial"/>
                          <a:ea typeface="Calibri"/>
                          <a:cs typeface="Arial"/>
                        </a:rPr>
                        <a:t>ALUH, Helsinki, Finland</a:t>
                      </a:r>
                      <a:endParaRPr lang="en-US" sz="10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/>
                        </a:rPr>
                        <a:t>SEMICONDUCTORS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/>
                        </a:rPr>
                        <a:t>(diffusion)</a:t>
                      </a: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PT" sz="1400" b="1" dirty="0">
                          <a:solidFill>
                            <a:srgbClr val="008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IS448</a:t>
                      </a:r>
                      <a:endParaRPr lang="en-US" sz="1400" b="1" dirty="0">
                        <a:solidFill>
                          <a:srgbClr val="008000"/>
                        </a:solidFill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Pb(II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and </a:t>
                      </a:r>
                      <a:r>
                        <a:rPr lang="en-GB" sz="1200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Hg(II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) binding to de novo designed proteins studied by </a:t>
                      </a:r>
                      <a:r>
                        <a:rPr lang="en-GB" sz="120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204m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Pb- and </a:t>
                      </a:r>
                      <a:r>
                        <a:rPr lang="en-GB" sz="1200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199m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Hg</a:t>
                      </a:r>
                      <a:r>
                        <a:rPr lang="en-GB" sz="12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GB" sz="1200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PAC spectroscopy: clues to heavy metal toxicity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Lars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Hemmingsen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RVAUDNS, Frederiksberg, Denmark</a:t>
                      </a: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/>
                        </a:rPr>
                        <a:t>BIOPHYSICS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/>
                        </a:rPr>
                        <a:t>(detoxification)</a:t>
                      </a: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/>
                          <a:cs typeface="Arial"/>
                        </a:rPr>
                        <a:t>IS443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Mössbauer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studies of dilute magnetic semiconductors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Marco Fanciulli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INFN, Milano, Italy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SEMICONDUCTORS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 charset="0"/>
                          <a:cs typeface="Arial"/>
                        </a:rPr>
                        <a:t>(magnetism)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PT" sz="1400" b="1" dirty="0">
                          <a:solidFill>
                            <a:srgbClr val="008000"/>
                          </a:solidFill>
                          <a:effectLst/>
                          <a:latin typeface="Arial"/>
                          <a:ea typeface="Calibri"/>
                          <a:cs typeface="Arial"/>
                        </a:rPr>
                        <a:t>IS432</a:t>
                      </a:r>
                      <a:endParaRPr lang="en-US" sz="1400" b="1" dirty="0">
                        <a:solidFill>
                          <a:srgbClr val="008000"/>
                        </a:solidFill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latin typeface="Arial"/>
                          <a:ea typeface="Calibri"/>
                          <a:cs typeface="Arial"/>
                        </a:rPr>
                        <a:t>Diffusion of </a:t>
                      </a:r>
                      <a:r>
                        <a:rPr lang="en-GB" sz="1200" baseline="30000" dirty="0">
                          <a:latin typeface="Arial"/>
                          <a:ea typeface="Calibri"/>
                          <a:cs typeface="Arial"/>
                        </a:rPr>
                        <a:t>52</a:t>
                      </a:r>
                      <a:r>
                        <a:rPr lang="en-GB" sz="1200" dirty="0">
                          <a:latin typeface="Arial"/>
                          <a:ea typeface="Calibri"/>
                          <a:cs typeface="Arial"/>
                        </a:rPr>
                        <a:t>Mn in </a:t>
                      </a:r>
                      <a:r>
                        <a:rPr lang="en-GB" sz="1200" dirty="0" err="1">
                          <a:latin typeface="Arial"/>
                          <a:ea typeface="Calibri"/>
                          <a:cs typeface="Arial"/>
                        </a:rPr>
                        <a:t>GaAs</a:t>
                      </a:r>
                      <a:endParaRPr lang="en-US" sz="12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 err="1" smtClean="0">
                          <a:latin typeface="+mn-lt"/>
                          <a:ea typeface="Calibri"/>
                          <a:cs typeface="Arial"/>
                        </a:rPr>
                        <a:t>Jyrki</a:t>
                      </a:r>
                      <a:r>
                        <a:rPr lang="en-US" sz="1000" dirty="0" smtClean="0">
                          <a:latin typeface="+mn-lt"/>
                          <a:ea typeface="Calibri"/>
                          <a:cs typeface="Arial"/>
                        </a:rPr>
                        <a:t> </a:t>
                      </a:r>
                      <a:r>
                        <a:rPr lang="en-GB" sz="1000" dirty="0" err="1" smtClean="0">
                          <a:latin typeface="+mn-lt"/>
                          <a:ea typeface="Calibri"/>
                          <a:cs typeface="Arial"/>
                        </a:rPr>
                        <a:t>Räisänen</a:t>
                      </a:r>
                      <a:r>
                        <a:rPr lang="en-GB" sz="1000" dirty="0" smtClean="0">
                          <a:latin typeface="+mn-lt"/>
                          <a:ea typeface="Calibri"/>
                          <a:cs typeface="Arial"/>
                        </a:rPr>
                        <a:t/>
                      </a:r>
                      <a:br>
                        <a:rPr lang="en-GB" sz="1000" dirty="0" smtClean="0">
                          <a:latin typeface="+mn-lt"/>
                          <a:ea typeface="Calibri"/>
                          <a:cs typeface="Arial"/>
                        </a:rPr>
                      </a:br>
                      <a:r>
                        <a:rPr lang="en-GB" sz="1000" dirty="0" smtClean="0">
                          <a:latin typeface="+mn-lt"/>
                          <a:ea typeface="Calibri"/>
                          <a:cs typeface="Arial"/>
                        </a:rPr>
                        <a:t>ALUH, Helsinki, Finland</a:t>
                      </a:r>
                      <a:endParaRPr lang="en-US" sz="1000" dirty="0"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/>
                        </a:rPr>
                        <a:t>SEMICONDUCTORS</a:t>
                      </a:r>
                    </a:p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/>
                        </a:rPr>
                        <a:t>(diffusion)</a:t>
                      </a:r>
                    </a:p>
                  </a:txBody>
                  <a:tcPr marL="10795" marR="10795" marT="1079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P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/>
                          <a:cs typeface="Arial"/>
                        </a:rPr>
                        <a:t>IS425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Radioactive </a:t>
                      </a:r>
                      <a:r>
                        <a:rPr kumimoji="0" lang="pt-P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robes on </a:t>
                      </a:r>
                      <a:r>
                        <a:rPr kumimoji="0" lang="pt-P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f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erromagnetic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kumimoji="0" lang="pt-P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urfaces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Wolf-Dietrich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Zeitz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HMI, Berlin, Germany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(INTER) SURFACES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cs typeface="Arial"/>
                        </a:rPr>
                        <a:t>(fundamental) 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SANY0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438401"/>
            <a:ext cx="5690934" cy="42672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8000"/>
            </a:solidFill>
            <a:round/>
            <a:headEnd/>
            <a:tailEnd type="stealth" w="med" len="med"/>
          </a:ln>
        </p:spPr>
      </p:pic>
      <p:sp>
        <p:nvSpPr>
          <p:cNvPr id="6" name="Rounded Rectangular Callout 5"/>
          <p:cNvSpPr/>
          <p:nvPr/>
        </p:nvSpPr>
        <p:spPr bwMode="auto">
          <a:xfrm>
            <a:off x="533400" y="1219200"/>
            <a:ext cx="2362200" cy="609600"/>
          </a:xfrm>
          <a:prstGeom prst="wedgeRoundRectCallout">
            <a:avLst>
              <a:gd name="adj1" fmla="val 104027"/>
              <a:gd name="adj2" fmla="val 432671"/>
              <a:gd name="adj3" fmla="val 16667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 anchorCtr="1"/>
          <a:lstStyle/>
          <a:p>
            <a:pPr algn="ctr"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NEW pad-Si FAST 2D electron detector</a:t>
            </a: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3505200" y="1219200"/>
            <a:ext cx="2288176" cy="838200"/>
          </a:xfrm>
          <a:prstGeom prst="wedgeRoundRectCallout">
            <a:avLst>
              <a:gd name="adj1" fmla="val -18342"/>
              <a:gd name="adj2" fmla="val 306642"/>
              <a:gd name="adj3" fmla="val 16667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 anchorCtr="1"/>
          <a:lstStyle/>
          <a:p>
            <a:pPr algn="ctr"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NEW cooling system</a:t>
            </a:r>
          </a:p>
          <a:p>
            <a:pPr algn="ctr"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down to 50K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228600"/>
            <a:ext cx="783740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New online methods I: Emission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Channelling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(IS453)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7" descr="DSC_002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7925" y="3530600"/>
            <a:ext cx="2733675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6410325" y="1347788"/>
          <a:ext cx="2452688" cy="2138362"/>
        </p:xfrm>
        <a:graphic>
          <a:graphicData uri="http://schemas.openxmlformats.org/presentationml/2006/ole">
            <p:oleObj spid="_x0000_s3074" name="CorelDRAW" r:id="rId5" imgW="8668440" imgH="7557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1000" y="3962400"/>
            <a:ext cx="4267200" cy="2708434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h="152400"/>
          </a:sp3d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Lattice 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location of:</a:t>
            </a:r>
          </a:p>
          <a:p>
            <a:pPr algn="ctr">
              <a:spcBef>
                <a:spcPct val="50000"/>
              </a:spcBef>
            </a:pP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electrical, optical and magnetic </a:t>
            </a:r>
            <a:r>
              <a:rPr lang="en-GB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dopants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wide-band gap materials</a:t>
            </a:r>
            <a:endParaRPr lang="en-GB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GB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ZnO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AlN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GB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InN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diamond</a:t>
            </a:r>
          </a:p>
          <a:p>
            <a:pPr algn="ctr">
              <a:spcBef>
                <a:spcPct val="50000"/>
              </a:spcBef>
            </a:pP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&amp;</a:t>
            </a:r>
          </a:p>
          <a:p>
            <a:pPr algn="ctr">
              <a:spcBef>
                <a:spcPct val="50000"/>
              </a:spcBef>
            </a:pPr>
            <a:r>
              <a:rPr lang="en-GB" sz="1600" b="1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spintronic</a:t>
            </a:r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materials</a:t>
            </a:r>
          </a:p>
          <a:p>
            <a:pPr algn="ctr">
              <a:spcBef>
                <a:spcPct val="50000"/>
              </a:spcBef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Plan for 2009: Mg</a:t>
            </a:r>
          </a:p>
          <a:p>
            <a:pPr algn="ctr">
              <a:spcBef>
                <a:spcPct val="50000"/>
              </a:spcBef>
            </a:pP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152400"/>
            <a:ext cx="72715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Recent Highlights I: online emission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channelling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3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091" y="914400"/>
            <a:ext cx="3793109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2"/>
          <p:cNvGraphicFramePr>
            <a:graphicFrameLocks noChangeAspect="1"/>
          </p:cNvGraphicFramePr>
          <p:nvPr/>
        </p:nvGraphicFramePr>
        <p:xfrm>
          <a:off x="6096000" y="3276600"/>
          <a:ext cx="2209800" cy="3070225"/>
        </p:xfrm>
        <a:graphic>
          <a:graphicData uri="http://schemas.openxmlformats.org/presentationml/2006/ole">
            <p:oleObj spid="_x0000_s4098" name="Origin Plot" r:id="rId4" imgW="3657240" imgH="5085000" progId="OrgPlot">
              <p:link updateAutomatic="1"/>
            </p:oleObj>
          </a:graphicData>
        </a:graphic>
      </p:graphicFrame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817563"/>
            <a:ext cx="3278586" cy="1894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9"/>
          <p:cNvSpPr>
            <a:spLocks noChangeArrowheads="1"/>
          </p:cNvSpPr>
          <p:nvPr/>
        </p:nvSpPr>
        <p:spPr bwMode="auto">
          <a:xfrm>
            <a:off x="5638800" y="2722563"/>
            <a:ext cx="3124200" cy="55403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latin typeface="Symbol" pitchFamily="18" charset="2"/>
                <a:cs typeface="Arial" pitchFamily="34" charset="0"/>
              </a:rPr>
              <a:t>b</a:t>
            </a:r>
            <a:r>
              <a:rPr lang="en-US" sz="1200" b="1" baseline="30000" dirty="0">
                <a:latin typeface="Arial" pitchFamily="34" charset="0"/>
                <a:cs typeface="Arial" pitchFamily="34" charset="0"/>
              </a:rPr>
              <a:t>-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emission channeling patterns</a:t>
            </a:r>
          </a:p>
          <a:p>
            <a:pPr algn="ctr">
              <a:spcBef>
                <a:spcPct val="50000"/>
              </a:spcBef>
            </a:pPr>
            <a:r>
              <a:rPr lang="en-US" sz="1200" b="1" dirty="0">
                <a:latin typeface="Arial" pitchFamily="34" charset="0"/>
                <a:cs typeface="Arial" pitchFamily="34" charset="0"/>
              </a:rPr>
              <a:t>from </a:t>
            </a:r>
            <a:r>
              <a:rPr lang="en-US" sz="1200" b="1" baseline="30000" dirty="0">
                <a:latin typeface="Arial" pitchFamily="34" charset="0"/>
                <a:cs typeface="Arial" pitchFamily="34" charset="0"/>
              </a:rPr>
              <a:t>61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Co in </a:t>
            </a:r>
            <a:r>
              <a:rPr lang="en-US" sz="1200" b="1" dirty="0" err="1">
                <a:latin typeface="Arial" pitchFamily="34" charset="0"/>
                <a:cs typeface="Arial" pitchFamily="34" charset="0"/>
              </a:rPr>
              <a:t>GaN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773738" y="6348413"/>
            <a:ext cx="2684462" cy="3571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</a:pPr>
            <a:r>
              <a:rPr lang="en-US" sz="1200" b="1" baseline="30000" dirty="0">
                <a:latin typeface="Arial" pitchFamily="34" charset="0"/>
                <a:cs typeface="Arial" pitchFamily="34" charset="0"/>
              </a:rPr>
              <a:t>61</a:t>
            </a:r>
            <a:r>
              <a:rPr lang="en-US" sz="1200" b="1" u="sng" dirty="0">
                <a:latin typeface="Arial" pitchFamily="34" charset="0"/>
                <a:cs typeface="Arial" pitchFamily="34" charset="0"/>
              </a:rPr>
              <a:t>Co on </a:t>
            </a:r>
            <a:r>
              <a:rPr lang="en-US" sz="1200" b="1" u="sng" dirty="0" err="1">
                <a:latin typeface="Arial" pitchFamily="34" charset="0"/>
                <a:cs typeface="Arial" pitchFamily="34" charset="0"/>
              </a:rPr>
              <a:t>substitutional</a:t>
            </a:r>
            <a:r>
              <a:rPr lang="en-US" sz="1200" b="1" u="sng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u="sng" dirty="0" err="1">
                <a:latin typeface="Arial" pitchFamily="34" charset="0"/>
                <a:cs typeface="Arial" pitchFamily="34" charset="0"/>
              </a:rPr>
              <a:t>Ga</a:t>
            </a:r>
            <a:r>
              <a:rPr lang="en-US" sz="1200" b="1" u="sng" dirty="0">
                <a:latin typeface="Arial" pitchFamily="34" charset="0"/>
                <a:cs typeface="Arial" pitchFamily="34" charset="0"/>
              </a:rPr>
              <a:t> sites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52400" y="228600"/>
            <a:ext cx="60436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New online methods II: Diffusion (IS489)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oup 68"/>
          <p:cNvGrpSpPr>
            <a:grpSpLocks/>
          </p:cNvGrpSpPr>
          <p:nvPr/>
        </p:nvGrpSpPr>
        <p:grpSpPr bwMode="auto">
          <a:xfrm>
            <a:off x="228600" y="2971800"/>
            <a:ext cx="8686800" cy="3657600"/>
            <a:chOff x="136" y="1911"/>
            <a:chExt cx="5443" cy="2217"/>
          </a:xfrm>
        </p:grpSpPr>
        <p:sp>
          <p:nvSpPr>
            <p:cNvPr id="11" name="Rectangle 65"/>
            <p:cNvSpPr>
              <a:spLocks noChangeArrowheads="1"/>
            </p:cNvSpPr>
            <p:nvPr/>
          </p:nvSpPr>
          <p:spPr bwMode="auto">
            <a:xfrm>
              <a:off x="136" y="1911"/>
              <a:ext cx="5443" cy="22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2" name="Group 64"/>
            <p:cNvGrpSpPr>
              <a:grpSpLocks/>
            </p:cNvGrpSpPr>
            <p:nvPr/>
          </p:nvGrpSpPr>
          <p:grpSpPr bwMode="auto">
            <a:xfrm>
              <a:off x="589" y="2007"/>
              <a:ext cx="4695" cy="1899"/>
              <a:chOff x="657" y="1701"/>
              <a:chExt cx="4695" cy="1899"/>
            </a:xfrm>
          </p:grpSpPr>
          <p:graphicFrame>
            <p:nvGraphicFramePr>
              <p:cNvPr id="13" name="Object 5"/>
              <p:cNvGraphicFramePr>
                <a:graphicFrameLocks noChangeAspect="1"/>
              </p:cNvGraphicFramePr>
              <p:nvPr/>
            </p:nvGraphicFramePr>
            <p:xfrm>
              <a:off x="2144" y="3043"/>
              <a:ext cx="966" cy="557"/>
            </p:xfrm>
            <a:graphic>
              <a:graphicData uri="http://schemas.openxmlformats.org/presentationml/2006/ole">
                <p:oleObj spid="_x0000_s6146" name="CorelDRAW" r:id="rId4" imgW="1916887" imgH="1104290" progId="">
                  <p:embed/>
                </p:oleObj>
              </a:graphicData>
            </a:graphic>
          </p:graphicFrame>
          <p:graphicFrame>
            <p:nvGraphicFramePr>
              <p:cNvPr id="14" name="Object 6"/>
              <p:cNvGraphicFramePr>
                <a:graphicFrameLocks noChangeAspect="1"/>
              </p:cNvGraphicFramePr>
              <p:nvPr/>
            </p:nvGraphicFramePr>
            <p:xfrm>
              <a:off x="2399" y="1701"/>
              <a:ext cx="496" cy="734"/>
            </p:xfrm>
            <a:graphic>
              <a:graphicData uri="http://schemas.openxmlformats.org/presentationml/2006/ole">
                <p:oleObj spid="_x0000_s6147" name="CorelDRAW" r:id="rId5" imgW="985723" imgH="1456334" progId="">
                  <p:embed/>
                </p:oleObj>
              </a:graphicData>
            </a:graphic>
          </p:graphicFrame>
          <p:graphicFrame>
            <p:nvGraphicFramePr>
              <p:cNvPr id="15" name="Object 7"/>
              <p:cNvGraphicFramePr>
                <a:graphicFrameLocks noChangeAspect="1"/>
              </p:cNvGraphicFramePr>
              <p:nvPr/>
            </p:nvGraphicFramePr>
            <p:xfrm>
              <a:off x="657" y="2391"/>
              <a:ext cx="973" cy="862"/>
            </p:xfrm>
            <a:graphic>
              <a:graphicData uri="http://schemas.openxmlformats.org/presentationml/2006/ole">
                <p:oleObj spid="_x0000_s6148" name="CorelDRAW" r:id="rId6" imgW="1275480" imgH="1602000" progId="">
                  <p:embed/>
                </p:oleObj>
              </a:graphicData>
            </a:graphic>
          </p:graphicFrame>
          <p:sp>
            <p:nvSpPr>
              <p:cNvPr id="16" name="Line 9"/>
              <p:cNvSpPr>
                <a:spLocks noChangeAspect="1" noChangeShapeType="1"/>
              </p:cNvSpPr>
              <p:nvPr/>
            </p:nvSpPr>
            <p:spPr bwMode="auto">
              <a:xfrm flipV="1">
                <a:off x="2180" y="2499"/>
                <a:ext cx="146" cy="21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Line 10"/>
              <p:cNvSpPr>
                <a:spLocks noChangeAspect="1" noChangeShapeType="1"/>
              </p:cNvSpPr>
              <p:nvPr/>
            </p:nvSpPr>
            <p:spPr bwMode="auto">
              <a:xfrm>
                <a:off x="2180" y="2717"/>
                <a:ext cx="146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Line 11"/>
              <p:cNvSpPr>
                <a:spLocks noChangeAspect="1" noChangeShapeType="1"/>
              </p:cNvSpPr>
              <p:nvPr/>
            </p:nvSpPr>
            <p:spPr bwMode="auto">
              <a:xfrm flipV="1">
                <a:off x="2870" y="2717"/>
                <a:ext cx="145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Line 12"/>
              <p:cNvSpPr>
                <a:spLocks noChangeAspect="1" noChangeShapeType="1"/>
              </p:cNvSpPr>
              <p:nvPr/>
            </p:nvSpPr>
            <p:spPr bwMode="auto">
              <a:xfrm>
                <a:off x="3015" y="2717"/>
                <a:ext cx="65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Line 13"/>
              <p:cNvSpPr>
                <a:spLocks noChangeAspect="1" noChangeShapeType="1"/>
              </p:cNvSpPr>
              <p:nvPr/>
            </p:nvSpPr>
            <p:spPr bwMode="auto">
              <a:xfrm>
                <a:off x="1636" y="2717"/>
                <a:ext cx="5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Line 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2870" y="2499"/>
                <a:ext cx="145" cy="21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Text Box 42"/>
              <p:cNvSpPr txBox="1">
                <a:spLocks noChangeArrowheads="1"/>
              </p:cNvSpPr>
              <p:nvPr/>
            </p:nvSpPr>
            <p:spPr bwMode="auto">
              <a:xfrm>
                <a:off x="885" y="3231"/>
                <a:ext cx="45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000"/>
                  <a:t>1...30 µm</a:t>
                </a:r>
              </a:p>
            </p:txBody>
          </p:sp>
          <p:pic>
            <p:nvPicPr>
              <p:cNvPr id="23" name="Picture 43" descr="Ag-normal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83" y="2111"/>
                <a:ext cx="1669" cy="1183"/>
              </a:xfrm>
              <a:prstGeom prst="rect">
                <a:avLst/>
              </a:prstGeom>
              <a:noFill/>
            </p:spPr>
          </p:pic>
          <p:sp>
            <p:nvSpPr>
              <p:cNvPr id="24" name="Text Box 60"/>
              <p:cNvSpPr txBox="1">
                <a:spLocks noChangeArrowheads="1"/>
              </p:cNvSpPr>
              <p:nvPr/>
            </p:nvSpPr>
            <p:spPr bwMode="auto">
              <a:xfrm>
                <a:off x="4037" y="2251"/>
                <a:ext cx="6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200"/>
                  <a:t>CdTe:</a:t>
                </a:r>
                <a:r>
                  <a:rPr lang="de-DE" sz="1200" baseline="30000"/>
                  <a:t>111</a:t>
                </a:r>
                <a:r>
                  <a:rPr lang="de-DE" sz="1200"/>
                  <a:t>Ag</a:t>
                </a:r>
              </a:p>
            </p:txBody>
          </p:sp>
          <p:sp>
            <p:nvSpPr>
              <p:cNvPr id="25" name="Text Box 61"/>
              <p:cNvSpPr txBox="1">
                <a:spLocks noChangeArrowheads="1"/>
              </p:cNvSpPr>
              <p:nvPr/>
            </p:nvSpPr>
            <p:spPr bwMode="auto">
              <a:xfrm>
                <a:off x="4620" y="2546"/>
                <a:ext cx="59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000"/>
                  <a:t>T</a:t>
                </a:r>
                <a:r>
                  <a:rPr lang="de-DE" sz="1000" baseline="-25000"/>
                  <a:t>diff</a:t>
                </a:r>
                <a:r>
                  <a:rPr lang="de-DE" sz="1000"/>
                  <a:t> = 570 K</a:t>
                </a:r>
              </a:p>
              <a:p>
                <a:r>
                  <a:rPr lang="de-DE" sz="1000"/>
                  <a:t> t</a:t>
                </a:r>
                <a:r>
                  <a:rPr lang="de-DE" sz="1000" baseline="-25000"/>
                  <a:t>diff</a:t>
                </a:r>
                <a:r>
                  <a:rPr lang="de-DE" sz="1000"/>
                  <a:t> = 30 min</a:t>
                </a:r>
              </a:p>
            </p:txBody>
          </p:sp>
        </p:grpSp>
      </p:grpSp>
      <p:grpSp>
        <p:nvGrpSpPr>
          <p:cNvPr id="26" name="Group 70"/>
          <p:cNvGrpSpPr>
            <a:grpSpLocks/>
          </p:cNvGrpSpPr>
          <p:nvPr/>
        </p:nvGrpSpPr>
        <p:grpSpPr bwMode="auto">
          <a:xfrm>
            <a:off x="215900" y="1016000"/>
            <a:ext cx="8640763" cy="1763713"/>
            <a:chOff x="136" y="640"/>
            <a:chExt cx="5443" cy="1111"/>
          </a:xfrm>
        </p:grpSpPr>
        <p:sp>
          <p:nvSpPr>
            <p:cNvPr id="27" name="Rectangle 66"/>
            <p:cNvSpPr>
              <a:spLocks noChangeArrowheads="1"/>
            </p:cNvSpPr>
            <p:nvPr/>
          </p:nvSpPr>
          <p:spPr bwMode="auto">
            <a:xfrm>
              <a:off x="136" y="640"/>
              <a:ext cx="5443" cy="11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8" name="Group 54"/>
            <p:cNvGrpSpPr>
              <a:grpSpLocks/>
            </p:cNvGrpSpPr>
            <p:nvPr/>
          </p:nvGrpSpPr>
          <p:grpSpPr bwMode="auto">
            <a:xfrm>
              <a:off x="1636" y="822"/>
              <a:ext cx="1755" cy="730"/>
              <a:chOff x="1928" y="775"/>
              <a:chExt cx="1755" cy="730"/>
            </a:xfrm>
          </p:grpSpPr>
          <p:pic>
            <p:nvPicPr>
              <p:cNvPr id="40" name="Picture 46" descr="CdTE_impl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636" y="775"/>
                <a:ext cx="1047" cy="730"/>
              </a:xfrm>
              <a:prstGeom prst="rect">
                <a:avLst/>
              </a:prstGeom>
              <a:noFill/>
            </p:spPr>
          </p:pic>
          <p:sp>
            <p:nvSpPr>
              <p:cNvPr id="41" name="Text Box 28"/>
              <p:cNvSpPr txBox="1">
                <a:spLocks noChangeArrowheads="1"/>
              </p:cNvSpPr>
              <p:nvPr/>
            </p:nvSpPr>
            <p:spPr bwMode="auto">
              <a:xfrm>
                <a:off x="2827" y="916"/>
                <a:ext cx="693" cy="4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400"/>
                  <a:t>CdTe</a:t>
                </a:r>
              </a:p>
              <a:p>
                <a:r>
                  <a:rPr lang="en-US" sz="1400">
                    <a:cs typeface="Arial" charset="0"/>
                  </a:rPr>
                  <a:t>Ø = 6 mm</a:t>
                </a:r>
              </a:p>
              <a:p>
                <a:r>
                  <a:rPr lang="en-US" sz="1400">
                    <a:cs typeface="Arial" charset="0"/>
                  </a:rPr>
                  <a:t>d = 800 µm</a:t>
                </a:r>
              </a:p>
            </p:txBody>
          </p:sp>
          <p:sp>
            <p:nvSpPr>
              <p:cNvPr id="42" name="Text Box 29"/>
              <p:cNvSpPr txBox="1">
                <a:spLocks noChangeArrowheads="1"/>
              </p:cNvSpPr>
              <p:nvPr/>
            </p:nvSpPr>
            <p:spPr bwMode="auto">
              <a:xfrm>
                <a:off x="1928" y="1008"/>
                <a:ext cx="50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2000" baseline="30000">
                    <a:solidFill>
                      <a:srgbClr val="0000FF"/>
                    </a:solidFill>
                  </a:rPr>
                  <a:t>111</a:t>
                </a:r>
                <a:r>
                  <a:rPr lang="de-DE" sz="2000">
                    <a:solidFill>
                      <a:srgbClr val="0000FF"/>
                    </a:solidFill>
                  </a:rPr>
                  <a:t>Ag</a:t>
                </a:r>
              </a:p>
            </p:txBody>
          </p:sp>
          <p:sp>
            <p:nvSpPr>
              <p:cNvPr id="43" name="Line 31"/>
              <p:cNvSpPr>
                <a:spLocks noChangeShapeType="1"/>
              </p:cNvSpPr>
              <p:nvPr/>
            </p:nvSpPr>
            <p:spPr bwMode="auto">
              <a:xfrm>
                <a:off x="2208" y="914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" name="Line 32"/>
              <p:cNvSpPr>
                <a:spLocks noChangeShapeType="1"/>
              </p:cNvSpPr>
              <p:nvPr/>
            </p:nvSpPr>
            <p:spPr bwMode="auto">
              <a:xfrm>
                <a:off x="2208" y="1027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Line 34"/>
              <p:cNvSpPr>
                <a:spLocks noChangeShapeType="1"/>
              </p:cNvSpPr>
              <p:nvPr/>
            </p:nvSpPr>
            <p:spPr bwMode="auto">
              <a:xfrm>
                <a:off x="2208" y="1253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Line 39"/>
              <p:cNvSpPr>
                <a:spLocks noChangeShapeType="1"/>
              </p:cNvSpPr>
              <p:nvPr/>
            </p:nvSpPr>
            <p:spPr bwMode="auto">
              <a:xfrm>
                <a:off x="2208" y="1366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" name="Line 41"/>
              <p:cNvSpPr>
                <a:spLocks noChangeShapeType="1"/>
              </p:cNvSpPr>
              <p:nvPr/>
            </p:nvSpPr>
            <p:spPr bwMode="auto">
              <a:xfrm flipH="1">
                <a:off x="2414" y="1140"/>
                <a:ext cx="82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 type="triangle" w="med" len="med"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9" name="Text Box 44"/>
            <p:cNvSpPr txBox="1">
              <a:spLocks noChangeArrowheads="1"/>
            </p:cNvSpPr>
            <p:nvPr/>
          </p:nvSpPr>
          <p:spPr bwMode="auto">
            <a:xfrm>
              <a:off x="269" y="686"/>
              <a:ext cx="123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1600" baseline="30000"/>
                <a:t>111</a:t>
              </a:r>
              <a:r>
                <a:rPr lang="de-DE" sz="1600"/>
                <a:t>Ag Implantation</a:t>
              </a:r>
            </a:p>
          </p:txBody>
        </p:sp>
        <p:grpSp>
          <p:nvGrpSpPr>
            <p:cNvPr id="30" name="Group 56"/>
            <p:cNvGrpSpPr>
              <a:grpSpLocks/>
            </p:cNvGrpSpPr>
            <p:nvPr/>
          </p:nvGrpSpPr>
          <p:grpSpPr bwMode="auto">
            <a:xfrm>
              <a:off x="4466" y="831"/>
              <a:ext cx="909" cy="739"/>
              <a:chOff x="4466" y="860"/>
              <a:chExt cx="909" cy="739"/>
            </a:xfrm>
          </p:grpSpPr>
          <p:sp>
            <p:nvSpPr>
              <p:cNvPr id="36" name="Rectangle 51"/>
              <p:cNvSpPr>
                <a:spLocks noChangeArrowheads="1"/>
              </p:cNvSpPr>
              <p:nvPr/>
            </p:nvSpPr>
            <p:spPr bwMode="auto">
              <a:xfrm>
                <a:off x="4466" y="860"/>
                <a:ext cx="909" cy="739"/>
              </a:xfrm>
              <a:prstGeom prst="rect">
                <a:avLst/>
              </a:prstGeom>
              <a:solidFill>
                <a:srgbClr val="CC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Rectangle 53"/>
              <p:cNvSpPr>
                <a:spLocks noChangeArrowheads="1"/>
              </p:cNvSpPr>
              <p:nvPr/>
            </p:nvSpPr>
            <p:spPr bwMode="auto">
              <a:xfrm>
                <a:off x="4649" y="1008"/>
                <a:ext cx="546" cy="444"/>
              </a:xfrm>
              <a:prstGeom prst="rect">
                <a:avLst/>
              </a:prstGeom>
              <a:solidFill>
                <a:srgbClr val="FF500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pic>
            <p:nvPicPr>
              <p:cNvPr id="38" name="Picture 52" descr="CdTE_impl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740" y="1099"/>
                <a:ext cx="374" cy="261"/>
              </a:xfrm>
              <a:prstGeom prst="rect">
                <a:avLst/>
              </a:prstGeom>
              <a:noFill/>
            </p:spPr>
          </p:pic>
          <p:sp>
            <p:nvSpPr>
              <p:cNvPr id="39" name="Text Box 55"/>
              <p:cNvSpPr txBox="1">
                <a:spLocks noChangeArrowheads="1"/>
              </p:cNvSpPr>
              <p:nvPr/>
            </p:nvSpPr>
            <p:spPr bwMode="auto">
              <a:xfrm>
                <a:off x="4764" y="1162"/>
                <a:ext cx="31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de-DE" sz="1000"/>
                  <a:t>CdTe</a:t>
                </a:r>
              </a:p>
            </p:txBody>
          </p:sp>
        </p:grpSp>
        <p:sp>
          <p:nvSpPr>
            <p:cNvPr id="31" name="Line 58"/>
            <p:cNvSpPr>
              <a:spLocks noChangeShapeType="1"/>
            </p:cNvSpPr>
            <p:nvPr/>
          </p:nvSpPr>
          <p:spPr bwMode="auto">
            <a:xfrm>
              <a:off x="3470" y="1187"/>
              <a:ext cx="83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32" name="Text Box 59"/>
            <p:cNvSpPr txBox="1">
              <a:spLocks noChangeArrowheads="1"/>
            </p:cNvSpPr>
            <p:nvPr/>
          </p:nvSpPr>
          <p:spPr bwMode="auto">
            <a:xfrm>
              <a:off x="3502" y="922"/>
              <a:ext cx="772" cy="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de-DE"/>
                <a:t>thermal</a:t>
              </a:r>
            </a:p>
            <a:p>
              <a:pPr algn="ctr">
                <a:lnSpc>
                  <a:spcPct val="130000"/>
                </a:lnSpc>
              </a:pPr>
              <a:r>
                <a:rPr lang="de-DE"/>
                <a:t>treatment</a:t>
              </a:r>
            </a:p>
          </p:txBody>
        </p:sp>
        <p:pic>
          <p:nvPicPr>
            <p:cNvPr id="33" name="Picture 62" descr="Ag-Zerfall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04" y="1445"/>
              <a:ext cx="1449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63" descr="isolde_logo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44" y="930"/>
              <a:ext cx="882" cy="399"/>
            </a:xfrm>
            <a:prstGeom prst="rect">
              <a:avLst/>
            </a:prstGeom>
            <a:noFill/>
          </p:spPr>
        </p:pic>
        <p:sp>
          <p:nvSpPr>
            <p:cNvPr id="35" name="Text Box 69"/>
            <p:cNvSpPr txBox="1">
              <a:spLocks noChangeArrowheads="1"/>
            </p:cNvSpPr>
            <p:nvPr/>
          </p:nvSpPr>
          <p:spPr bwMode="auto">
            <a:xfrm>
              <a:off x="4555" y="811"/>
              <a:ext cx="7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1400"/>
                <a:t>550 … 900 K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85800" y="3048000"/>
            <a:ext cx="7543800" cy="3509962"/>
            <a:chOff x="228600" y="2971800"/>
            <a:chExt cx="7543800" cy="3509962"/>
          </a:xfrm>
        </p:grpSpPr>
        <p:pic>
          <p:nvPicPr>
            <p:cNvPr id="48" name="Picture 3" descr="Ag_800K_vac_570 Cd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28600" y="2971800"/>
              <a:ext cx="7543800" cy="2917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Text Box 5"/>
            <p:cNvSpPr txBox="1">
              <a:spLocks noChangeArrowheads="1"/>
            </p:cNvSpPr>
            <p:nvPr/>
          </p:nvSpPr>
          <p:spPr bwMode="auto">
            <a:xfrm>
              <a:off x="1371600" y="5410200"/>
              <a:ext cx="24384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“Normal” diffusion profile</a:t>
              </a:r>
            </a:p>
          </p:txBody>
        </p:sp>
        <p:sp>
          <p:nvSpPr>
            <p:cNvPr id="50" name="Text Box 6"/>
            <p:cNvSpPr txBox="1">
              <a:spLocks noChangeArrowheads="1"/>
            </p:cNvSpPr>
            <p:nvPr/>
          </p:nvSpPr>
          <p:spPr bwMode="auto">
            <a:xfrm>
              <a:off x="4343400" y="5334000"/>
              <a:ext cx="31496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Symmetrical diffusion profile,</a:t>
              </a:r>
              <a:br>
                <a:rPr lang="en-US" sz="1200" b="1" dirty="0">
                  <a:latin typeface="Arial" pitchFamily="34" charset="0"/>
                  <a:cs typeface="Arial" pitchFamily="34" charset="0"/>
                </a:rPr>
              </a:br>
              <a:r>
                <a:rPr lang="en-US" sz="1200" b="1" dirty="0">
                  <a:latin typeface="Arial" pitchFamily="34" charset="0"/>
                  <a:cs typeface="Arial" pitchFamily="34" charset="0"/>
                </a:rPr>
                <a:t>depletion of surface regions</a:t>
              </a:r>
            </a:p>
          </p:txBody>
        </p:sp>
        <p:sp>
          <p:nvSpPr>
            <p:cNvPr id="51" name="Rectangle 4"/>
            <p:cNvSpPr>
              <a:spLocks noChangeArrowheads="1"/>
            </p:cNvSpPr>
            <p:nvPr/>
          </p:nvSpPr>
          <p:spPr bwMode="auto">
            <a:xfrm>
              <a:off x="3200400" y="6019800"/>
              <a:ext cx="2263775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 dirty="0">
                  <a:latin typeface="Arial" pitchFamily="34" charset="0"/>
                  <a:cs typeface="Arial" pitchFamily="34" charset="0"/>
                </a:rPr>
                <a:t>(H. Wolf et al., Phys. Rev. </a:t>
              </a:r>
              <a:r>
                <a:rPr lang="en-US" sz="1200" b="1" dirty="0" err="1">
                  <a:latin typeface="Arial" pitchFamily="34" charset="0"/>
                  <a:cs typeface="Arial" pitchFamily="34" charset="0"/>
                </a:rPr>
                <a:t>Lett</a:t>
              </a:r>
              <a:r>
                <a:rPr lang="en-US" sz="1200" b="1" dirty="0">
                  <a:latin typeface="Arial" pitchFamily="34" charset="0"/>
                  <a:cs typeface="Arial" pitchFamily="34" charset="0"/>
                </a:rPr>
                <a:t>. 94 (2005) 125901)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295400"/>
            <a:ext cx="4495800" cy="529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13"/>
          <p:cNvSpPr txBox="1">
            <a:spLocks noChangeArrowheads="1"/>
          </p:cNvSpPr>
          <p:nvPr/>
        </p:nvSpPr>
        <p:spPr bwMode="auto">
          <a:xfrm>
            <a:off x="304800" y="1752600"/>
            <a:ext cx="3810000" cy="480131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High-vacuum chamber for tracer diffusion measurements has been constructed.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Will allow </a:t>
            </a:r>
            <a:r>
              <a:rPr lang="en-US" i="1" dirty="0">
                <a:latin typeface="Arial" pitchFamily="34" charset="0"/>
                <a:cs typeface="Arial" pitchFamily="34" charset="0"/>
              </a:rPr>
              <a:t>in-situ </a:t>
            </a:r>
            <a:r>
              <a:rPr lang="en-US" dirty="0">
                <a:latin typeface="Arial" pitchFamily="34" charset="0"/>
                <a:cs typeface="Arial" pitchFamily="34" charset="0"/>
              </a:rPr>
              <a:t>implantation, annealing, sectioning of the sample by ion-sputtering and measurement of sample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Changing of samples without breaking vacuum 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Will facilitate the study of radioactive isotopes for tracer diffusion studies with half-lives down to minutes.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Delivery to ISOLDE: Summer 2009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228600"/>
            <a:ext cx="604364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New online methods II: Diffusion (IS489)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371022"/>
            <a:ext cx="8382000" cy="42917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2400" y="152400"/>
            <a:ext cx="635462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Recent Highlights II: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Multiferroic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materials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6" descr="nature06507-f1_2"/>
          <p:cNvPicPr>
            <a:picLocks noChangeAspect="1" noChangeArrowheads="1"/>
          </p:cNvPicPr>
          <p:nvPr/>
        </p:nvPicPr>
        <p:blipFill>
          <a:blip r:embed="rId3" cstate="print"/>
          <a:srcRect l="1094" r="51486"/>
          <a:stretch>
            <a:fillRect/>
          </a:stretch>
        </p:blipFill>
        <p:spPr bwMode="auto">
          <a:xfrm>
            <a:off x="3440380" y="762000"/>
            <a:ext cx="2198420" cy="2057400"/>
          </a:xfrm>
          <a:prstGeom prst="rect">
            <a:avLst/>
          </a:prstGeom>
          <a:noFill/>
        </p:spPr>
      </p:pic>
      <p:sp>
        <p:nvSpPr>
          <p:cNvPr id="4" name="Rounded Rectangular Callout 3"/>
          <p:cNvSpPr/>
          <p:nvPr/>
        </p:nvSpPr>
        <p:spPr bwMode="auto">
          <a:xfrm>
            <a:off x="228600" y="914400"/>
            <a:ext cx="2604705" cy="872435"/>
          </a:xfrm>
          <a:prstGeom prst="wedgeRoundRectCallout">
            <a:avLst>
              <a:gd name="adj1" fmla="val 82795"/>
              <a:gd name="adj2" fmla="val -10400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 anchorCtr="1"/>
          <a:lstStyle/>
          <a:p>
            <a:pPr algn="ctr" eaLnBrk="0" hangingPunct="0"/>
            <a:r>
              <a:rPr lang="en-GB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Strongly correlated electron systems:</a:t>
            </a:r>
          </a:p>
          <a:p>
            <a:pPr algn="ctr" eaLnBrk="0" hangingPunct="0"/>
            <a:r>
              <a:rPr lang="en-GB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Subtle</a:t>
            </a:r>
            <a:r>
              <a:rPr lang="pt-PT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entanglement</a:t>
            </a:r>
            <a:r>
              <a:rPr lang="pt-PT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of </a:t>
            </a:r>
          </a:p>
          <a:p>
            <a:pPr algn="ctr" eaLnBrk="0" hangingPunct="0"/>
            <a:r>
              <a:rPr lang="en-US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spin</a:t>
            </a:r>
            <a:r>
              <a:rPr lang="en-US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200" b="1" dirty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charge</a:t>
            </a:r>
            <a:r>
              <a:rPr lang="en-US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200" b="1" dirty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orbital</a:t>
            </a:r>
          </a:p>
          <a:p>
            <a:pPr algn="ctr" eaLnBrk="0" hangingPunct="0"/>
            <a:r>
              <a:rPr lang="en-US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1200" b="1" dirty="0">
                <a:solidFill>
                  <a:srgbClr val="FF8000"/>
                </a:solidFill>
                <a:latin typeface="Arial" pitchFamily="34" charset="0"/>
                <a:cs typeface="Arial" pitchFamily="34" charset="0"/>
              </a:rPr>
              <a:t>lattice</a:t>
            </a:r>
            <a:r>
              <a:rPr lang="en-US" sz="1200" dirty="0">
                <a:solidFill>
                  <a:srgbClr val="FF8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degrees of freedom</a:t>
            </a:r>
            <a:endParaRPr lang="pt-PT" sz="12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ular Callout 4"/>
          <p:cNvSpPr/>
          <p:nvPr/>
        </p:nvSpPr>
        <p:spPr bwMode="auto">
          <a:xfrm>
            <a:off x="6172200" y="914400"/>
            <a:ext cx="2667000" cy="1281043"/>
          </a:xfrm>
          <a:prstGeom prst="wedgeRoundRectCallout">
            <a:avLst>
              <a:gd name="adj1" fmla="val -84716"/>
              <a:gd name="adj2" fmla="val 897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 anchorCtr="1"/>
          <a:lstStyle/>
          <a:p>
            <a:pPr algn="ctr"/>
            <a:r>
              <a:rPr lang="en-US" sz="1200" dirty="0">
                <a:latin typeface="Arial" pitchFamily="34" charset="0"/>
                <a:cs typeface="Arial" pitchFamily="34" charset="0"/>
              </a:rPr>
              <a:t>HTC Superconductivity</a:t>
            </a:r>
          </a:p>
          <a:p>
            <a:pPr algn="ctr"/>
            <a:r>
              <a:rPr lang="en-US" sz="1200" dirty="0">
                <a:latin typeface="Arial" pitchFamily="34" charset="0"/>
                <a:cs typeface="Arial" pitchFamily="34" charset="0"/>
              </a:rPr>
              <a:t>Colossal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magnetoresistance</a:t>
            </a:r>
            <a:endParaRPr lang="en-US" sz="12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200" dirty="0">
                <a:latin typeface="Arial" pitchFamily="34" charset="0"/>
                <a:cs typeface="Arial" pitchFamily="34" charset="0"/>
              </a:rPr>
              <a:t>Charge Ordered/Orbital Ordered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Complex multi-scale world  with:</a:t>
            </a:r>
          </a:p>
          <a:p>
            <a:pPr algn="ctr" eaLnBrk="0" hangingPunct="0"/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Intrinsic </a:t>
            </a:r>
            <a:r>
              <a:rPr lang="en-US" sz="12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Inhomogeneities</a:t>
            </a:r>
            <a:endParaRPr lang="en-US" sz="12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Clusters or stripes </a:t>
            </a:r>
          </a:p>
          <a:p>
            <a:pPr algn="ctr" eaLnBrk="0" hangingPunct="0"/>
            <a:r>
              <a:rPr lang="en-US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Phase segregation </a:t>
            </a:r>
            <a:endParaRPr lang="pt-PT" sz="1200" i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arge_ord_com_fit_35_peq"/>
          <p:cNvPicPr preferRelativeResize="0">
            <a:picLocks noChangeAspect="1" noChangeArrowheads="1"/>
          </p:cNvPicPr>
          <p:nvPr/>
        </p:nvPicPr>
        <p:blipFill>
          <a:blip r:embed="rId2" cstate="print">
            <a:lum bright="-14000" contrast="14000"/>
          </a:blip>
          <a:srcRect/>
          <a:stretch>
            <a:fillRect/>
          </a:stretch>
        </p:blipFill>
        <p:spPr bwMode="auto">
          <a:xfrm>
            <a:off x="2133600" y="1447800"/>
            <a:ext cx="2991853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ular Callout 5"/>
          <p:cNvSpPr/>
          <p:nvPr/>
        </p:nvSpPr>
        <p:spPr bwMode="auto">
          <a:xfrm>
            <a:off x="76200" y="1447800"/>
            <a:ext cx="1645757" cy="1554954"/>
          </a:xfrm>
          <a:prstGeom prst="wedgeRoundRectCallout">
            <a:avLst>
              <a:gd name="adj1" fmla="val 103014"/>
              <a:gd name="adj2" fmla="val 45645"/>
              <a:gd name="adj3" fmla="val 16667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 anchorCtr="1"/>
          <a:lstStyle/>
          <a:p>
            <a:pPr algn="ctr" eaLnBrk="0" hangingPunct="0">
              <a:spcBef>
                <a:spcPct val="50000"/>
              </a:spcBef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NEW: Pr</a:t>
            </a:r>
            <a:r>
              <a:rPr lang="en-US" sz="1200" baseline="-25000" dirty="0">
                <a:latin typeface="Arial" pitchFamily="34" charset="0"/>
                <a:cs typeface="Arial" pitchFamily="34" charset="0"/>
              </a:rPr>
              <a:t>1-x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Ca</a:t>
            </a:r>
            <a:r>
              <a:rPr lang="en-US" sz="1200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MnO</a:t>
            </a:r>
            <a:r>
              <a:rPr lang="en-US" sz="1200" baseline="-25000" dirty="0">
                <a:latin typeface="Arial" pitchFamily="34" charset="0"/>
                <a:cs typeface="Arial" pitchFamily="34" charset="0"/>
              </a:rPr>
              <a:t>3</a:t>
            </a:r>
            <a:endParaRPr lang="en-GB" sz="1200" dirty="0">
              <a:solidFill>
                <a:srgbClr val="B3071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GB" sz="1200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Local probing of first-order dielectric phase transition below </a:t>
            </a:r>
            <a:r>
              <a:rPr lang="en-GB" sz="1200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GB" sz="1200" baseline="-25000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co</a:t>
            </a:r>
            <a:endParaRPr lang="en-GB" sz="1200" baseline="-25000" dirty="0">
              <a:solidFill>
                <a:srgbClr val="B3071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pt-PT" sz="1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PRL100, 155702 (2008) </a:t>
            </a: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81914" y="4679245"/>
            <a:ext cx="1899286" cy="1721555"/>
          </a:xfrm>
          <a:prstGeom prst="wedgeRoundRectCallout">
            <a:avLst>
              <a:gd name="adj1" fmla="val 97098"/>
              <a:gd name="adj2" fmla="val -30074"/>
              <a:gd name="adj3" fmla="val 16667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0" tIns="0" rIns="0" bIns="0" anchor="ctr" anchorCtr="1"/>
          <a:lstStyle/>
          <a:p>
            <a:pPr algn="ctr" eaLnBrk="0" hangingPunct="0">
              <a:spcBef>
                <a:spcPct val="50000"/>
              </a:spcBef>
            </a:pPr>
            <a:r>
              <a:rPr lang="en-US" sz="1200" dirty="0">
                <a:latin typeface="Arial" pitchFamily="34" charset="0"/>
                <a:cs typeface="Arial" pitchFamily="34" charset="0"/>
              </a:rPr>
              <a:t>NEW: LaMnO</a:t>
            </a:r>
            <a:r>
              <a:rPr lang="en-US" sz="1200" baseline="-25000" dirty="0">
                <a:latin typeface="Arial" pitchFamily="34" charset="0"/>
                <a:cs typeface="Arial" pitchFamily="34" charset="0"/>
              </a:rPr>
              <a:t>3.12</a:t>
            </a:r>
            <a:endParaRPr lang="en-GB" sz="1200" dirty="0">
              <a:solidFill>
                <a:srgbClr val="B3071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1200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Percolative</a:t>
            </a:r>
            <a:r>
              <a:rPr lang="en-US" sz="1200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 transition on ferromagnetic insulator </a:t>
            </a:r>
            <a:r>
              <a:rPr lang="en-US" sz="1200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manganites</a:t>
            </a:r>
            <a:r>
              <a:rPr lang="en-US" sz="1200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en-US" sz="1200" dirty="0" smtClean="0">
              <a:solidFill>
                <a:srgbClr val="B30711"/>
              </a:solidFill>
              <a:latin typeface="Arial" pitchFamily="34" charset="0"/>
              <a:cs typeface="Arial" pitchFamily="34" charset="0"/>
            </a:endParaRPr>
          </a:p>
          <a:p>
            <a:pPr algn="ctr" eaLnBrk="0" hangingPunct="0">
              <a:spcBef>
                <a:spcPct val="50000"/>
              </a:spcBef>
            </a:pPr>
            <a:r>
              <a:rPr lang="en-US" sz="1200" b="1" dirty="0" smtClean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Unrelated to </a:t>
            </a:r>
            <a:r>
              <a:rPr lang="en-US" sz="1200" b="1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correlated </a:t>
            </a:r>
            <a:r>
              <a:rPr lang="en-US" sz="1200" b="1" dirty="0" err="1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polaron</a:t>
            </a:r>
            <a:r>
              <a:rPr lang="en-US" sz="1200" b="1" dirty="0">
                <a:solidFill>
                  <a:srgbClr val="B30711"/>
                </a:solidFill>
                <a:latin typeface="Arial" pitchFamily="34" charset="0"/>
                <a:cs typeface="Arial" pitchFamily="34" charset="0"/>
              </a:rPr>
              <a:t> clusters</a:t>
            </a:r>
          </a:p>
          <a:p>
            <a:pPr algn="ctr" eaLnBrk="0" hangingPunct="0">
              <a:spcBef>
                <a:spcPct val="50000"/>
              </a:spcBef>
            </a:pPr>
            <a:r>
              <a:rPr lang="pt-PT" sz="1000" i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PRB73, 100408 (2006) 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91200" y="5257800"/>
            <a:ext cx="3048000" cy="13824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 cap="sq">
            <a:noFill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488" tIns="44450" rIns="90488" bIns="44450">
            <a:spAutoFit/>
          </a:bodyPr>
          <a:lstStyle/>
          <a:p>
            <a:r>
              <a:rPr lang="en-US" sz="1400" b="1" dirty="0" smtClean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What we can learn: </a:t>
            </a:r>
            <a:endParaRPr lang="en-US" sz="1400" b="1" dirty="0">
              <a:solidFill>
                <a:srgbClr val="0116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1400" dirty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Competition between charge and orbital order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dirty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Local distortions, </a:t>
            </a:r>
            <a:r>
              <a:rPr lang="en-US" sz="1400" dirty="0" err="1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polaron</a:t>
            </a:r>
            <a:r>
              <a:rPr lang="en-US" sz="1400" dirty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 correlations and  magneto-structural effects</a:t>
            </a:r>
          </a:p>
        </p:txBody>
      </p:sp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2286000" y="3886200"/>
            <a:ext cx="3276600" cy="2743200"/>
            <a:chOff x="2438400" y="4713288"/>
            <a:chExt cx="1808163" cy="1725612"/>
          </a:xfrm>
        </p:grpSpPr>
        <p:pic>
          <p:nvPicPr>
            <p:cNvPr id="10" name="Picture 44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38400" y="4713288"/>
              <a:ext cx="1808163" cy="1725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Connector 31"/>
            <p:cNvCxnSpPr>
              <a:cxnSpLocks noChangeShapeType="1"/>
            </p:cNvCxnSpPr>
            <p:nvPr/>
          </p:nvCxnSpPr>
          <p:spPr bwMode="auto">
            <a:xfrm>
              <a:off x="2738967" y="5685366"/>
              <a:ext cx="774700" cy="1588"/>
            </a:xfrm>
            <a:prstGeom prst="line">
              <a:avLst/>
            </a:prstGeom>
            <a:noFill/>
            <a:ln w="9525">
              <a:solidFill>
                <a:srgbClr val="800040"/>
              </a:solidFill>
              <a:prstDash val="sysDash"/>
              <a:bevel/>
              <a:headEnd/>
              <a:tailEnd/>
            </a:ln>
          </p:spPr>
        </p:cxnSp>
      </p:grp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5791200" y="1447800"/>
            <a:ext cx="3047999" cy="19979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5400" cap="sq">
            <a:noFill/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488" tIns="44450" rIns="90488" bIns="44450">
            <a:spAutoFit/>
          </a:bodyPr>
          <a:lstStyle/>
          <a:p>
            <a:pPr algn="ctr"/>
            <a:r>
              <a:rPr lang="en-US" sz="2000" dirty="0">
                <a:latin typeface="Arial" pitchFamily="34" charset="0"/>
                <a:cs typeface="Arial" pitchFamily="34" charset="0"/>
              </a:rPr>
              <a:t>…for the next 3 years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 BE STUDIED</a:t>
            </a:r>
            <a:r>
              <a:rPr lang="en-US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en-US" sz="1200" dirty="0">
              <a:solidFill>
                <a:srgbClr val="0116FF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200" dirty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Local environment in </a:t>
            </a:r>
            <a:r>
              <a:rPr lang="en-US" sz="1200" dirty="0" err="1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multiferroic</a:t>
            </a:r>
            <a:r>
              <a:rPr lang="en-US" sz="1200" dirty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 compounds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Manganites</a:t>
            </a:r>
            <a:r>
              <a:rPr lang="en-US" sz="1200" dirty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MnO</a:t>
            </a:r>
            <a:r>
              <a:rPr lang="en-US" sz="1200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( 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R=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Y, Lu,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Ho,Tb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Dy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)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Nickelates</a:t>
            </a:r>
            <a:r>
              <a:rPr lang="en-US" sz="1200" dirty="0">
                <a:solidFill>
                  <a:srgbClr val="0116FF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NiO</a:t>
            </a:r>
            <a:r>
              <a:rPr lang="en-US" sz="1200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( 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R=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Y, Lu )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5791200" y="3581400"/>
            <a:ext cx="3048000" cy="15081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sq">
            <a:noFill/>
            <a:miter lim="800000"/>
            <a:headEnd type="none" w="sm" len="sm"/>
            <a:tailEnd type="none" w="sm" len="sm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TO BE STARTED: </a:t>
            </a:r>
            <a:endParaRPr lang="en-US" sz="1400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1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400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Spin-driven </a:t>
            </a:r>
            <a:r>
              <a:rPr lang="en-US" sz="1400" dirty="0" err="1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ferroelectricity</a:t>
            </a:r>
            <a:endParaRPr lang="en-US" sz="1400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en-US" sz="1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Chromites</a:t>
            </a:r>
            <a:r>
              <a:rPr lang="en-US" sz="1400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CrO</a:t>
            </a:r>
            <a:r>
              <a:rPr lang="en-US" sz="14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 ( </a:t>
            </a:r>
            <a:r>
              <a:rPr lang="en-US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M=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Cu, Ag)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Spinels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: </a:t>
            </a:r>
            <a:r>
              <a:rPr lang="en-GB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Cr</a:t>
            </a:r>
            <a:r>
              <a:rPr lang="en-GB" sz="14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en-GB" sz="1400" baseline="-25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, ( </a:t>
            </a:r>
            <a:r>
              <a:rPr lang="en-GB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D= </a:t>
            </a:r>
            <a:r>
              <a:rPr lang="en-GB" sz="1400" dirty="0" err="1">
                <a:latin typeface="Arial" pitchFamily="34" charset="0"/>
                <a:cs typeface="Arial" pitchFamily="34" charset="0"/>
              </a:rPr>
              <a:t>Cd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, Hg, Co, Fe and </a:t>
            </a:r>
            <a:r>
              <a:rPr lang="en-GB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X=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O, S, Se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66800" y="914400"/>
            <a:ext cx="719513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Local Correlations of Magnetic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Multiferroic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Compounds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152400"/>
            <a:ext cx="635462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Recent Highlights II: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Multiferroic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materials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3581400" y="1295400"/>
            <a:ext cx="4876800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da-DK" sz="2800" dirty="0"/>
              <a:t> </a:t>
            </a:r>
            <a:r>
              <a:rPr lang="da-DK" sz="2800" dirty="0" smtClean="0"/>
              <a:t>Study areas: </a:t>
            </a:r>
          </a:p>
          <a:p>
            <a:pPr lvl="1">
              <a:buFontTx/>
              <a:buChar char="•"/>
            </a:pPr>
            <a:r>
              <a:rPr lang="da-DK" sz="1600" dirty="0" smtClean="0"/>
              <a:t>Multiple </a:t>
            </a:r>
            <a:r>
              <a:rPr lang="da-DK" sz="1600" dirty="0"/>
              <a:t>metal ion binding sites in biomolecules </a:t>
            </a:r>
          </a:p>
          <a:p>
            <a:pPr lvl="1"/>
            <a:r>
              <a:rPr lang="da-DK" sz="1600" dirty="0"/>
              <a:t>  (DNA, RNA, MTs)</a:t>
            </a:r>
          </a:p>
          <a:p>
            <a:pPr lvl="1">
              <a:buFontTx/>
              <a:buChar char="•"/>
            </a:pPr>
            <a:r>
              <a:rPr lang="da-DK" sz="1600" dirty="0" smtClean="0"/>
              <a:t> </a:t>
            </a:r>
            <a:r>
              <a:rPr lang="da-DK" sz="1600" i="1" dirty="0"/>
              <a:t>De novo</a:t>
            </a:r>
            <a:r>
              <a:rPr lang="da-DK" sz="1600" dirty="0"/>
              <a:t> designed proteins</a:t>
            </a:r>
          </a:p>
          <a:p>
            <a:pPr lvl="1">
              <a:buFontTx/>
              <a:buChar char="•"/>
            </a:pPr>
            <a:r>
              <a:rPr lang="da-DK" sz="1600" dirty="0" smtClean="0"/>
              <a:t> </a:t>
            </a:r>
            <a:r>
              <a:rPr lang="da-DK" sz="1600" dirty="0"/>
              <a:t>Metal ion mediated protein folding &amp; misfolding</a:t>
            </a:r>
          </a:p>
          <a:p>
            <a:pPr lvl="1">
              <a:buFontTx/>
              <a:buChar char="•"/>
            </a:pPr>
            <a:r>
              <a:rPr lang="da-DK" sz="1600" dirty="0" smtClean="0"/>
              <a:t> </a:t>
            </a:r>
            <a:r>
              <a:rPr lang="da-DK" sz="1600" i="1" dirty="0"/>
              <a:t>In vivo</a:t>
            </a:r>
            <a:r>
              <a:rPr lang="da-DK" sz="1600" dirty="0"/>
              <a:t> PAC studies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2743200" cy="20272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2400" y="152400"/>
            <a:ext cx="496802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Recent Highlights III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: Biophysics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008563"/>
            <a:ext cx="1828800" cy="1371600"/>
          </a:xfrm>
          <a:prstGeom prst="rect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81000" y="3968750"/>
            <a:ext cx="1371600" cy="685800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501650" y="4113213"/>
          <a:ext cx="1143000" cy="457200"/>
        </p:xfrm>
        <a:graphic>
          <a:graphicData uri="http://schemas.openxmlformats.org/presentationml/2006/ole">
            <p:oleObj spid="_x0000_s5122" r:id="rId5" imgW="26860320" imgH="8762760" progId="">
              <p:embed/>
            </p:oleObj>
          </a:graphicData>
        </a:graphic>
      </p:graphicFrame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90812" y="3956050"/>
            <a:ext cx="1371600" cy="685800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5035550" y="3956050"/>
            <a:ext cx="1371600" cy="685800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7273925" y="3956050"/>
            <a:ext cx="1371600" cy="685800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14"/>
          <p:cNvSpPr txBox="1">
            <a:spLocks noChangeArrowheads="1"/>
          </p:cNvSpPr>
          <p:nvPr/>
        </p:nvSpPr>
        <p:spPr>
          <a:xfrm>
            <a:off x="573087" y="3581400"/>
            <a:ext cx="1096963" cy="471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>
                <a:tab pos="723900" algn="l"/>
              </a:tabLst>
              <a:defRPr/>
            </a:pPr>
            <a:r>
              <a:rPr kumimoji="0" lang="en-GB" sz="1400" b="0" i="0" u="none" strike="noStrike" kern="1200" cap="none" spc="0" normalizeH="0" baseline="0" noProof="0" smtClean="0">
                <a:ln>
                  <a:noFill/>
                </a:ln>
                <a:uLnTx/>
                <a:uFillTx/>
                <a:latin typeface="LMTypewriterVarWd10" pitchFamily="48" charset="0"/>
                <a:ea typeface="+mn-ea"/>
                <a:cs typeface="Times New Roman" pitchFamily="16" charset="0"/>
              </a:rPr>
              <a:t>Hg(salen)‏</a:t>
            </a:r>
          </a:p>
        </p:txBody>
      </p:sp>
      <p:graphicFrame>
        <p:nvGraphicFramePr>
          <p:cNvPr id="19" name="Object 15"/>
          <p:cNvGraphicFramePr>
            <a:graphicFrameLocks noChangeAspect="1"/>
          </p:cNvGraphicFramePr>
          <p:nvPr/>
        </p:nvGraphicFramePr>
        <p:xfrm>
          <a:off x="2811462" y="4113213"/>
          <a:ext cx="1143000" cy="433387"/>
        </p:xfrm>
        <a:graphic>
          <a:graphicData uri="http://schemas.openxmlformats.org/presentationml/2006/ole">
            <p:oleObj spid="_x0000_s5123" r:id="rId6" imgW="25431480" imgH="7143480" progId="">
              <p:embed/>
            </p:oleObj>
          </a:graphicData>
        </a:graphic>
      </p:graphicFrame>
      <p:pic>
        <p:nvPicPr>
          <p:cNvPr id="20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41587" y="5008563"/>
            <a:ext cx="1828800" cy="1371600"/>
          </a:xfrm>
          <a:prstGeom prst="rect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</p:pic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2438400" y="3581400"/>
            <a:ext cx="2057400" cy="471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r>
              <a:rPr lang="en-GB" sz="1400">
                <a:latin typeface="LMTypewriterVarWd10" pitchFamily="48" charset="0"/>
                <a:cs typeface="Times New Roman" pitchFamily="16" charset="0"/>
              </a:rPr>
              <a:t>Hg(2-mercaptoanilin)2</a:t>
            </a:r>
          </a:p>
        </p:txBody>
      </p:sp>
      <p:sp>
        <p:nvSpPr>
          <p:cNvPr id="22" name="Text Box 18"/>
          <p:cNvSpPr txBox="1">
            <a:spLocks noChangeArrowheads="1"/>
          </p:cNvSpPr>
          <p:nvPr/>
        </p:nvSpPr>
        <p:spPr bwMode="auto">
          <a:xfrm>
            <a:off x="4652962" y="3617913"/>
            <a:ext cx="2286000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/>
            </a:pPr>
            <a:r>
              <a:rPr lang="en-GB" sz="1400">
                <a:latin typeface="LMTypewriterVarWd10" pitchFamily="48" charset="0"/>
                <a:cs typeface="Times New Roman" pitchFamily="16" charset="0"/>
              </a:rPr>
              <a:t>Hg(1-methylimidazole)</a:t>
            </a:r>
            <a:r>
              <a:rPr lang="en-GB" sz="1400" baseline="-33000">
                <a:latin typeface="LMTypewriterVarWd10" pitchFamily="48" charset="0"/>
                <a:cs typeface="Times New Roman" pitchFamily="16" charset="0"/>
              </a:rPr>
              <a:t>2</a:t>
            </a:r>
            <a:r>
              <a:rPr lang="en-GB" sz="1400">
                <a:latin typeface="LMTypewriterVarWd10" pitchFamily="48" charset="0"/>
                <a:cs typeface="Times New Roman" pitchFamily="16" charset="0"/>
              </a:rPr>
              <a:t>Cl</a:t>
            </a:r>
            <a:r>
              <a:rPr lang="en-GB" sz="1400" baseline="-33000">
                <a:latin typeface="LMTypewriterVarWd10" pitchFamily="48" charset="0"/>
                <a:cs typeface="Times New Roman" pitchFamily="16" charset="0"/>
              </a:rPr>
              <a:t>2</a:t>
            </a: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7226300" y="3617913"/>
            <a:ext cx="1828800" cy="471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  <a:buFont typeface="Wingdings" charset="2"/>
              <a:buNone/>
              <a:tabLst>
                <a:tab pos="723900" algn="l"/>
                <a:tab pos="1447800" algn="l"/>
              </a:tabLst>
              <a:defRPr/>
            </a:pPr>
            <a:r>
              <a:rPr lang="en-GB" sz="1400" dirty="0">
                <a:latin typeface="LMTypewriterVarWd10" pitchFamily="48" charset="0"/>
                <a:cs typeface="Times New Roman" pitchFamily="16" charset="0"/>
              </a:rPr>
              <a:t>Hg(2,2’-bipy)</a:t>
            </a:r>
            <a:r>
              <a:rPr lang="en-GB" sz="1400" baseline="-33000" dirty="0">
                <a:latin typeface="LMTypewriterVarWd10" pitchFamily="48" charset="0"/>
                <a:cs typeface="Times New Roman" pitchFamily="16" charset="0"/>
              </a:rPr>
              <a:t>2</a:t>
            </a:r>
            <a:r>
              <a:rPr lang="en-GB" sz="1400" dirty="0">
                <a:latin typeface="LMTypewriterVarWd10" pitchFamily="48" charset="0"/>
                <a:cs typeface="Times New Roman" pitchFamily="16" charset="0"/>
              </a:rPr>
              <a:t>Cl</a:t>
            </a:r>
            <a:r>
              <a:rPr lang="en-GB" sz="1400" baseline="-33000" dirty="0">
                <a:latin typeface="LMTypewriterVarWd10" pitchFamily="48" charset="0"/>
                <a:cs typeface="Times New Roman" pitchFamily="16" charset="0"/>
              </a:rPr>
              <a:t>2</a:t>
            </a:r>
          </a:p>
        </p:txBody>
      </p:sp>
      <p:graphicFrame>
        <p:nvGraphicFramePr>
          <p:cNvPr id="28" name="Object 24"/>
          <p:cNvGraphicFramePr>
            <a:graphicFrameLocks noChangeAspect="1"/>
          </p:cNvGraphicFramePr>
          <p:nvPr/>
        </p:nvGraphicFramePr>
        <p:xfrm>
          <a:off x="5446712" y="3970338"/>
          <a:ext cx="685800" cy="733425"/>
        </p:xfrm>
        <a:graphic>
          <a:graphicData uri="http://schemas.openxmlformats.org/presentationml/2006/ole">
            <p:oleObj spid="_x0000_s5124" r:id="rId8" imgW="15144480" imgH="19335240" progId="">
              <p:embed/>
            </p:oleObj>
          </a:graphicData>
        </a:graphic>
      </p:graphicFrame>
      <p:pic>
        <p:nvPicPr>
          <p:cNvPr id="29" name="Picture 2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72037" y="5008563"/>
            <a:ext cx="1847850" cy="1371600"/>
          </a:xfrm>
          <a:prstGeom prst="rect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</p:pic>
      <p:graphicFrame>
        <p:nvGraphicFramePr>
          <p:cNvPr id="30" name="Object 26"/>
          <p:cNvGraphicFramePr>
            <a:graphicFrameLocks noChangeAspect="1"/>
          </p:cNvGraphicFramePr>
          <p:nvPr/>
        </p:nvGraphicFramePr>
        <p:xfrm>
          <a:off x="7650162" y="4000500"/>
          <a:ext cx="622300" cy="631825"/>
        </p:xfrm>
        <a:graphic>
          <a:graphicData uri="http://schemas.openxmlformats.org/presentationml/2006/ole">
            <p:oleObj spid="_x0000_s5125" r:id="rId10" imgW="17620920" imgH="17430480" progId="">
              <p:embed/>
            </p:oleObj>
          </a:graphicData>
        </a:graphic>
      </p:graphicFrame>
      <p:pic>
        <p:nvPicPr>
          <p:cNvPr id="31" name="Picture 2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121525" y="5008563"/>
            <a:ext cx="1828800" cy="1371600"/>
          </a:xfrm>
          <a:prstGeom prst="rect">
            <a:avLst/>
          </a:prstGeom>
          <a:noFill/>
          <a:ln w="36720">
            <a:solidFill>
              <a:srgbClr val="000000"/>
            </a:solidFill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971800"/>
            <a:ext cx="1352550" cy="3005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ArtBP_Hg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048000"/>
            <a:ext cx="2377961" cy="2328862"/>
          </a:xfrm>
          <a:prstGeom prst="rect">
            <a:avLst/>
          </a:prstGeom>
          <a:noFill/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27000" y="6172200"/>
            <a:ext cx="505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err="1">
                <a:solidFill>
                  <a:srgbClr val="4D4D4D"/>
                </a:solidFill>
              </a:rPr>
              <a:t>Johannsen</a:t>
            </a:r>
            <a:r>
              <a:rPr lang="en-US" sz="1000" b="1" i="1" dirty="0">
                <a:solidFill>
                  <a:srgbClr val="4D4D4D"/>
                </a:solidFill>
              </a:rPr>
              <a:t>, </a:t>
            </a:r>
            <a:r>
              <a:rPr lang="en-US" sz="1000" b="1" i="1" dirty="0" err="1">
                <a:solidFill>
                  <a:srgbClr val="4D4D4D"/>
                </a:solidFill>
              </a:rPr>
              <a:t>Paulus</a:t>
            </a:r>
            <a:r>
              <a:rPr lang="en-US" sz="1000" b="1" i="1" dirty="0">
                <a:solidFill>
                  <a:srgbClr val="4D4D4D"/>
                </a:solidFill>
              </a:rPr>
              <a:t>, </a:t>
            </a:r>
            <a:r>
              <a:rPr lang="en-US" sz="1000" b="1" i="1" dirty="0" err="1">
                <a:solidFill>
                  <a:srgbClr val="4D4D4D"/>
                </a:solidFill>
              </a:rPr>
              <a:t>Düpre</a:t>
            </a:r>
            <a:r>
              <a:rPr lang="en-US" sz="1000" b="1" i="1" dirty="0">
                <a:solidFill>
                  <a:srgbClr val="4D4D4D"/>
                </a:solidFill>
              </a:rPr>
              <a:t>, </a:t>
            </a:r>
            <a:r>
              <a:rPr lang="en-US" sz="1000" b="1" i="1" dirty="0" err="1">
                <a:solidFill>
                  <a:srgbClr val="4D4D4D"/>
                </a:solidFill>
              </a:rPr>
              <a:t>Müller</a:t>
            </a:r>
            <a:r>
              <a:rPr lang="en-US" sz="1000" b="1" i="1" dirty="0">
                <a:solidFill>
                  <a:srgbClr val="4D4D4D"/>
                </a:solidFill>
              </a:rPr>
              <a:t>, Sigel, J. </a:t>
            </a:r>
            <a:r>
              <a:rPr lang="en-US" sz="1000" b="1" i="1" dirty="0" err="1">
                <a:solidFill>
                  <a:srgbClr val="4D4D4D"/>
                </a:solidFill>
              </a:rPr>
              <a:t>Inorg</a:t>
            </a:r>
            <a:r>
              <a:rPr lang="en-US" sz="1000" b="1" i="1" dirty="0">
                <a:solidFill>
                  <a:srgbClr val="4D4D4D"/>
                </a:solidFill>
              </a:rPr>
              <a:t>. </a:t>
            </a:r>
            <a:r>
              <a:rPr lang="en-US" sz="1000" b="1" i="1" dirty="0" err="1">
                <a:solidFill>
                  <a:srgbClr val="4D4D4D"/>
                </a:solidFill>
              </a:rPr>
              <a:t>Biochem</a:t>
            </a:r>
            <a:r>
              <a:rPr lang="en-US" sz="1000" b="1" i="1" dirty="0">
                <a:solidFill>
                  <a:srgbClr val="4D4D4D"/>
                </a:solidFill>
              </a:rPr>
              <a:t>.</a:t>
            </a:r>
            <a:r>
              <a:rPr lang="en-US" sz="1000" b="1" dirty="0">
                <a:solidFill>
                  <a:srgbClr val="4D4D4D"/>
                </a:solidFill>
              </a:rPr>
              <a:t>, 2008, </a:t>
            </a:r>
            <a:r>
              <a:rPr lang="en-US" sz="1000" b="1" i="1" dirty="0">
                <a:solidFill>
                  <a:srgbClr val="4D4D4D"/>
                </a:solidFill>
              </a:rPr>
              <a:t>102</a:t>
            </a:r>
            <a:r>
              <a:rPr lang="en-US" sz="1000" b="1" dirty="0">
                <a:solidFill>
                  <a:srgbClr val="4D4D4D"/>
                </a:solidFill>
              </a:rPr>
              <a:t>, 1141-1151</a:t>
            </a:r>
            <a:endParaRPr lang="de-DE" sz="1000" b="1" dirty="0">
              <a:solidFill>
                <a:srgbClr val="4D4D4D"/>
              </a:solidFill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flipH="1" flipV="1">
            <a:off x="990600" y="3405187"/>
            <a:ext cx="1981200" cy="45719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H="1" flipV="1">
            <a:off x="1066800" y="4343400"/>
            <a:ext cx="1828800" cy="152400"/>
          </a:xfrm>
          <a:prstGeom prst="line">
            <a:avLst/>
          </a:prstGeom>
          <a:noFill/>
          <a:ln w="28575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209800" y="5481638"/>
            <a:ext cx="135165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CH" b="1">
                <a:latin typeface="Arial" pitchFamily="34" charset="0"/>
                <a:cs typeface="Arial" pitchFamily="34" charset="0"/>
              </a:rPr>
              <a:t>Structure?</a:t>
            </a:r>
            <a:endParaRPr lang="de-DE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1905000"/>
            <a:ext cx="32004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b="1" dirty="0" smtClean="0"/>
              <a:t>Molecular wires based on metal-modified nucleic acids</a:t>
            </a:r>
            <a:endParaRPr lang="en-GB" dirty="0"/>
          </a:p>
        </p:txBody>
      </p:sp>
      <p:pic>
        <p:nvPicPr>
          <p:cNvPr id="13" name="Picture 4" descr="Ag_cup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7333" t="6000" r="15334" b="15334"/>
          <a:stretch>
            <a:fillRect/>
          </a:stretch>
        </p:blipFill>
        <p:spPr bwMode="auto">
          <a:xfrm>
            <a:off x="7467600" y="2819400"/>
            <a:ext cx="1295400" cy="1318453"/>
          </a:xfrm>
          <a:prstGeom prst="rect">
            <a:avLst/>
          </a:prstGeom>
          <a:noFill/>
        </p:spPr>
      </p:pic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6705600" y="4267200"/>
            <a:ext cx="2209800" cy="1450975"/>
            <a:chOff x="144" y="2832"/>
            <a:chExt cx="2514" cy="1234"/>
          </a:xfrm>
        </p:grpSpPr>
        <p:pic>
          <p:nvPicPr>
            <p:cNvPr id="15" name="Picture 12" descr="Fig10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4" y="2832"/>
              <a:ext cx="2472" cy="1234"/>
            </a:xfrm>
            <a:prstGeom prst="rect">
              <a:avLst/>
            </a:prstGeom>
            <a:noFill/>
          </p:spPr>
        </p:pic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1506" y="3772"/>
              <a:ext cx="115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de-CH" sz="1600" dirty="0">
                  <a:latin typeface="Times New Roman" pitchFamily="18" charset="0"/>
                </a:rPr>
                <a:t>Zn</a:t>
              </a:r>
              <a:r>
                <a:rPr lang="de-CH" sz="1600" baseline="-25000" dirty="0">
                  <a:latin typeface="Times New Roman" pitchFamily="18" charset="0"/>
                </a:rPr>
                <a:t>4</a:t>
              </a:r>
              <a:r>
                <a:rPr lang="de-CH" sz="1600" dirty="0">
                  <a:latin typeface="Symbol" pitchFamily="18" charset="2"/>
                </a:rPr>
                <a:t>b</a:t>
              </a:r>
              <a:r>
                <a:rPr lang="de-CH" sz="1600" baseline="-25000" dirty="0">
                  <a:latin typeface="Times New Roman" pitchFamily="18" charset="0"/>
                </a:rPr>
                <a:t>E</a:t>
              </a:r>
              <a:r>
                <a:rPr lang="de-CH" sz="1600" dirty="0">
                  <a:latin typeface="Times New Roman" pitchFamily="18" charset="0"/>
                </a:rPr>
                <a:t>-E</a:t>
              </a:r>
              <a:r>
                <a:rPr lang="de-CH" sz="1600" baseline="-25000" dirty="0">
                  <a:latin typeface="Times New Roman" pitchFamily="18" charset="0"/>
                </a:rPr>
                <a:t>c</a:t>
              </a:r>
              <a:r>
                <a:rPr lang="de-CH" sz="1600" dirty="0">
                  <a:latin typeface="Times New Roman" pitchFamily="18" charset="0"/>
                </a:rPr>
                <a:t>-1 (wheat) </a:t>
              </a:r>
              <a:endParaRPr lang="en-US" sz="1600" dirty="0">
                <a:latin typeface="Times New Roman" pitchFamily="18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4419600" y="1905000"/>
            <a:ext cx="4572000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GB" b="1" dirty="0" smtClean="0"/>
              <a:t>Ag(I), Hg(II), and </a:t>
            </a:r>
            <a:r>
              <a:rPr lang="en-GB" b="1" dirty="0" err="1" smtClean="0"/>
              <a:t>Pb</a:t>
            </a:r>
            <a:r>
              <a:rPr lang="en-GB" b="1" dirty="0" smtClean="0"/>
              <a:t>(II) coordination environments in </a:t>
            </a:r>
            <a:r>
              <a:rPr lang="en-GB" b="1" dirty="0" err="1" smtClean="0"/>
              <a:t>metallothioneins</a:t>
            </a:r>
            <a:r>
              <a:rPr lang="en-GB" b="1" dirty="0" smtClean="0"/>
              <a:t> (MTs)</a:t>
            </a:r>
            <a:endParaRPr lang="en-GB" b="1" dirty="0"/>
          </a:p>
        </p:txBody>
      </p:sp>
      <p:sp>
        <p:nvSpPr>
          <p:cNvPr id="18" name="Rectangle 17"/>
          <p:cNvSpPr/>
          <p:nvPr/>
        </p:nvSpPr>
        <p:spPr>
          <a:xfrm>
            <a:off x="4343400" y="3015157"/>
            <a:ext cx="2514600" cy="308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b="1" dirty="0" smtClean="0">
                <a:latin typeface="Arial" pitchFamily="34" charset="0"/>
                <a:cs typeface="Arial" pitchFamily="34" charset="0"/>
              </a:rPr>
              <a:t>Aims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1300" dirty="0" smtClean="0">
                <a:latin typeface="Arial" pitchFamily="34" charset="0"/>
                <a:cs typeface="Arial" pitchFamily="34" charset="0"/>
              </a:rPr>
              <a:t>Determining the coordination environments of Ag(I), Hg(II), and </a:t>
            </a:r>
            <a:r>
              <a:rPr lang="en-GB" sz="1300" dirty="0" err="1" smtClean="0">
                <a:latin typeface="Arial" pitchFamily="34" charset="0"/>
                <a:cs typeface="Arial" pitchFamily="34" charset="0"/>
              </a:rPr>
              <a:t>Pb</a:t>
            </a:r>
            <a:r>
              <a:rPr lang="en-GB" sz="1300" dirty="0" smtClean="0">
                <a:latin typeface="Arial" pitchFamily="34" charset="0"/>
                <a:cs typeface="Arial" pitchFamily="34" charset="0"/>
              </a:rPr>
              <a:t>(II) in the MT species formed by substitution of Zn(II) in several Zn-MT forms: Plant MTs and yeast CUP1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GB" sz="1300" dirty="0" smtClean="0">
                <a:latin typeface="Arial" pitchFamily="34" charset="0"/>
                <a:cs typeface="Arial" pitchFamily="34" charset="0"/>
              </a:rPr>
              <a:t> Study different heavy metal/protein </a:t>
            </a:r>
            <a:r>
              <a:rPr lang="en-GB" sz="1300" dirty="0" err="1" smtClean="0">
                <a:latin typeface="Arial" pitchFamily="34" charset="0"/>
                <a:cs typeface="Arial" pitchFamily="34" charset="0"/>
              </a:rPr>
              <a:t>stoichiometries</a:t>
            </a:r>
            <a:endParaRPr lang="en-GB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152400"/>
            <a:ext cx="496802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Recent Highlights III</a:t>
            </a:r>
            <a:r>
              <a:rPr lang="en-US" sz="2400" b="1" smtClean="0">
                <a:latin typeface="Arial" pitchFamily="34" charset="0"/>
                <a:cs typeface="Arial" pitchFamily="34" charset="0"/>
              </a:rPr>
              <a:t>: Biophysics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0" y="1066800"/>
            <a:ext cx="2956259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Directions for 2009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7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762000"/>
          <a:ext cx="4114800" cy="1549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28151"/>
                <a:gridCol w="1068097"/>
                <a:gridCol w="1218552"/>
              </a:tblGrid>
              <a:tr h="651777">
                <a:tc rowSpan="2">
                  <a:txBody>
                    <a:bodyPr/>
                    <a:lstStyle/>
                    <a:p>
                      <a:r>
                        <a:rPr lang="en-US" sz="1600" dirty="0" smtClean="0"/>
                        <a:t>Maintenance</a:t>
                      </a:r>
                      <a:r>
                        <a:rPr lang="en-US" sz="1600" baseline="0" dirty="0" smtClean="0"/>
                        <a:t> and operation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150 k€ /year</a:t>
                      </a:r>
                      <a:endParaRPr lang="en-IE" sz="1600" dirty="0"/>
                    </a:p>
                  </a:txBody>
                  <a:tcPr/>
                </a:tc>
              </a:tr>
              <a:tr h="417366">
                <a:tc vMerge="1">
                  <a:txBody>
                    <a:bodyPr/>
                    <a:lstStyle/>
                    <a:p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8025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Positions (100%) 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</a:t>
                      </a:r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IE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837427" y="1447800"/>
          <a:ext cx="3925573" cy="1135380"/>
        </p:xfrm>
        <a:graphic>
          <a:graphicData uri="http://schemas.openxmlformats.org/drawingml/2006/table">
            <a:tbl>
              <a:tblPr/>
              <a:tblGrid>
                <a:gridCol w="2808859"/>
                <a:gridCol w="111671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Participating Countries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Participating Institutes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Postdocs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/professors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Graduate Students (estimate)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800600" y="304800"/>
            <a:ext cx="3946053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SSP investment: money &amp; people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310C-410D-4131-861F-CBD9A1D7126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90600" y="2895600"/>
            <a:ext cx="6979796" cy="37856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Outline of talk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4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Infrastructure upgrades</a:t>
            </a:r>
          </a:p>
          <a:p>
            <a:pPr lvl="4"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4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Solid state experiments at ISOLDE</a:t>
            </a:r>
          </a:p>
          <a:p>
            <a:pPr lvl="4"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4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Recent highlights</a:t>
            </a:r>
          </a:p>
          <a:p>
            <a:pPr lvl="4"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4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Forthcoming developments</a:t>
            </a:r>
          </a:p>
          <a:p>
            <a:endParaRPr lang="en-GB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48200" y="802481"/>
            <a:ext cx="4114800" cy="3693319"/>
          </a:xfrm>
          <a:prstGeom prst="rect">
            <a:avLst/>
          </a:prstGeom>
          <a:solidFill>
            <a:srgbClr val="FF9933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latin typeface="Arial" pitchFamily="34" charset="0"/>
                <a:cs typeface="Arial" pitchFamily="34" charset="0"/>
              </a:rPr>
              <a:t>LOI 81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–</a:t>
            </a:r>
            <a:r>
              <a:rPr lang="en-GB" b="1" dirty="0">
                <a:latin typeface="Arial" pitchFamily="34" charset="0"/>
                <a:cs typeface="Arial" pitchFamily="34" charset="0"/>
              </a:rPr>
              <a:t>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“Cleaning Water” </a:t>
            </a:r>
            <a:endParaRPr lang="en-GB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GB" dirty="0" err="1">
                <a:latin typeface="Arial" pitchFamily="34" charset="0"/>
                <a:cs typeface="Arial" pitchFamily="34" charset="0"/>
              </a:rPr>
              <a:t>Functionalization</a:t>
            </a:r>
            <a:r>
              <a:rPr lang="en-GB" dirty="0">
                <a:latin typeface="Arial" pitchFamily="34" charset="0"/>
                <a:cs typeface="Arial" pitchFamily="34" charset="0"/>
              </a:rPr>
              <a:t> of magnetic Fe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3</a:t>
            </a:r>
            <a:r>
              <a:rPr lang="en-GB" dirty="0">
                <a:latin typeface="Arial" pitchFamily="34" charset="0"/>
                <a:cs typeface="Arial" pitchFamily="34" charset="0"/>
              </a:rPr>
              <a:t>O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dirty="0">
                <a:latin typeface="Arial" pitchFamily="34" charset="0"/>
                <a:cs typeface="Arial" pitchFamily="34" charset="0"/>
              </a:rPr>
              <a:t> particles, namely by grafting </a:t>
            </a:r>
            <a:r>
              <a:rPr lang="en-GB" dirty="0" err="1">
                <a:latin typeface="Arial" pitchFamily="34" charset="0"/>
                <a:cs typeface="Arial" pitchFamily="34" charset="0"/>
              </a:rPr>
              <a:t>dithiocarbamate</a:t>
            </a:r>
            <a:r>
              <a:rPr lang="en-GB" dirty="0">
                <a:latin typeface="Arial" pitchFamily="34" charset="0"/>
                <a:cs typeface="Arial" pitchFamily="34" charset="0"/>
              </a:rPr>
              <a:t> (DTC) groups to the particles surface.</a:t>
            </a:r>
          </a:p>
          <a:p>
            <a:pPr>
              <a:spcBef>
                <a:spcPct val="50000"/>
              </a:spcBef>
            </a:pPr>
            <a:endParaRPr lang="en-GB" dirty="0"/>
          </a:p>
          <a:p>
            <a:pPr>
              <a:spcBef>
                <a:spcPct val="50000"/>
              </a:spcBef>
            </a:pPr>
            <a:endParaRPr lang="en-GB" dirty="0"/>
          </a:p>
          <a:p>
            <a:pPr>
              <a:spcBef>
                <a:spcPct val="50000"/>
              </a:spcBef>
            </a:pPr>
            <a:endParaRPr lang="en-GB" dirty="0"/>
          </a:p>
          <a:p>
            <a:pPr>
              <a:spcBef>
                <a:spcPct val="50000"/>
              </a:spcBef>
            </a:pPr>
            <a:endParaRPr lang="en-GB" dirty="0"/>
          </a:p>
          <a:p>
            <a:pPr>
              <a:spcBef>
                <a:spcPct val="50000"/>
              </a:spcBef>
            </a:pPr>
            <a:r>
              <a:rPr lang="en-US" dirty="0"/>
              <a:t> </a:t>
            </a:r>
          </a:p>
        </p:txBody>
      </p:sp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2" cstate="print"/>
          <a:srcRect b="7854"/>
          <a:stretch>
            <a:fillRect/>
          </a:stretch>
        </p:blipFill>
        <p:spPr bwMode="auto">
          <a:xfrm>
            <a:off x="6705600" y="2514600"/>
            <a:ext cx="154305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228600"/>
            <a:ext cx="721223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Developments in Biophysics: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nanoparticles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US" b="1" dirty="0" err="1" smtClean="0">
                <a:latin typeface="Arial" pitchFamily="34" charset="0"/>
                <a:cs typeface="Arial" pitchFamily="34" charset="0"/>
              </a:rPr>
              <a:t>polarised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beams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az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896938"/>
            <a:ext cx="3644900" cy="3446462"/>
          </a:xfrm>
          <a:prstGeom prst="rect">
            <a:avLst/>
          </a:prstGeom>
          <a:noFill/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52400" y="4572000"/>
            <a:ext cx="8686800" cy="216219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Cu(I)/Cu(II) are essential in many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redox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processes and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electron transport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in biology, e.g. in photosynthesis.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Cu(I) is “invisible” in most (except X-ray and nuclear) spectroscopic techniques: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 closed shell 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Measurements of spectroscopic properties (such as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electric field gradients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 for Cu(I) in proteins would  have considerable impact in biophysics / bioinorganic chemistry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Other element of particular interest: Zn (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Again, Zn(II) is a closed shell ion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52400" y="1066800"/>
            <a:ext cx="1295400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da-DK" sz="1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Azurin</a:t>
            </a:r>
            <a:r>
              <a:rPr lang="da-DK" sz="1400" b="1" dirty="0">
                <a:latin typeface="Arial" pitchFamily="34" charset="0"/>
                <a:cs typeface="Arial" pitchFamily="34" charset="0"/>
              </a:rPr>
              <a:t> – an example of a </a:t>
            </a:r>
          </a:p>
          <a:p>
            <a:pPr algn="ctr"/>
            <a:r>
              <a:rPr lang="da-DK" sz="1400" b="1" dirty="0">
                <a:latin typeface="Arial" pitchFamily="34" charset="0"/>
                <a:cs typeface="Arial" pitchFamily="34" charset="0"/>
              </a:rPr>
              <a:t>Cu(I)/Cu(II) dependent electron </a:t>
            </a:r>
          </a:p>
          <a:p>
            <a:pPr algn="ctr"/>
            <a:r>
              <a:rPr lang="da-DK" sz="1400" b="1" dirty="0">
                <a:latin typeface="Arial" pitchFamily="34" charset="0"/>
                <a:cs typeface="Arial" pitchFamily="34" charset="0"/>
              </a:rPr>
              <a:t>transporting protein</a:t>
            </a:r>
            <a:endParaRPr lang="el-GR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228600"/>
            <a:ext cx="608371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Arial" pitchFamily="34" charset="0"/>
                <a:cs typeface="Arial" pitchFamily="34" charset="0"/>
              </a:rPr>
              <a:t>Other </a:t>
            </a:r>
            <a:r>
              <a:rPr lang="en-US" sz="3600" b="1" smtClean="0">
                <a:latin typeface="Arial" pitchFamily="34" charset="0"/>
                <a:cs typeface="Arial" pitchFamily="34" charset="0"/>
              </a:rPr>
              <a:t>future developments</a:t>
            </a:r>
            <a:endParaRPr lang="en-GB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4876800" cy="48013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Beta-NMR investigation of materials. Using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polarised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beams delivered from REX. Initially intended for biophysics, also possible for materials.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New proposals and collaborations with Qatar (positron annihilation), India (Kolkata), Korea.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Laplace DLTS. New proposal expected for the November session of INTC. Highly sensitive way of electrically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characterising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semiconductors; new collaboration with University of Manchester.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SSP/Biophysics Workshop @ University of Saarbrucken in July 2009. 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628747"/>
            <a:ext cx="3028968" cy="4543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47663" y="1752600"/>
            <a:ext cx="8415337" cy="3785652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0363" indent="-360363" algn="l">
              <a:buFont typeface="Wingdings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Semiconductors: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Ge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SiGe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diamond, 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III-V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nitrides, II-VI,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ZnO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…</a:t>
            </a:r>
          </a:p>
          <a:p>
            <a:pPr marL="817563" lvl="1" indent="-360363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Electrical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doping, transition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metals, rare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earths,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H,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817563" lvl="1" indent="-360363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Diluted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magnetic semiconductors</a:t>
            </a:r>
          </a:p>
          <a:p>
            <a:pPr marL="360363" indent="-360363" algn="l">
              <a:buFont typeface="Wingdings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High-</a:t>
            </a:r>
            <a:r>
              <a:rPr lang="en-US" sz="2400" i="1" dirty="0" err="1">
                <a:latin typeface="Arial" pitchFamily="34" charset="0"/>
                <a:cs typeface="Arial" pitchFamily="34" charset="0"/>
              </a:rPr>
              <a:t>T</a:t>
            </a:r>
            <a:r>
              <a:rPr lang="en-US" sz="2400" baseline="-25000" dirty="0" err="1"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superconductors and 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perovskites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60363" indent="-360363" algn="l">
              <a:buFont typeface="Wingdings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Magnetism (</a:t>
            </a:r>
            <a:r>
              <a:rPr lang="en-US" sz="2400" dirty="0" err="1">
                <a:latin typeface="Arial" pitchFamily="34" charset="0"/>
                <a:cs typeface="Arial" pitchFamily="34" charset="0"/>
              </a:rPr>
              <a:t>manganites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CMR)</a:t>
            </a:r>
          </a:p>
          <a:p>
            <a:pPr marL="360363" indent="-360363" algn="l">
              <a:buFont typeface="Wingdings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Low dimensional systems: </a:t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>surfaces, interfaces,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multilayers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360363" indent="-360363" algn="l">
              <a:buFont typeface="Wingdings" pitchFamily="2" charset="2"/>
              <a:buChar char="Ø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Biophysics… proteins, DNA, 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in vivo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experiments</a:t>
            </a: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31200" cy="949325"/>
          </a:xfrm>
          <a:solidFill>
            <a:srgbClr val="FFC0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Summary: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latin typeface="Arial" pitchFamily="34" charset="0"/>
                <a:cs typeface="Arial" pitchFamily="34" charset="0"/>
              </a:rPr>
              <a:t>Solid state physics at ISOLDE </a:t>
            </a:r>
            <a:br>
              <a:rPr lang="en-US" sz="2400" b="1" dirty="0"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latin typeface="Arial" pitchFamily="34" charset="0"/>
                <a:cs typeface="Arial" pitchFamily="34" charset="0"/>
              </a:rPr>
              <a:t>covers a wide range of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materials and areas: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5791200"/>
            <a:ext cx="8610600" cy="64633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Outlook for the near future is healthy: new materials, new questions, new labs, new methods…even if some of the probes remain the same.</a:t>
            </a:r>
            <a:endParaRPr lang="en-GB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28800" y="304800"/>
            <a:ext cx="571560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Solid State Extension, building 115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800285"/>
            <a:ext cx="3962400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Conversion of half of old workshop in building 115 into lab for solid state physics (April 2008).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More space for experiments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Consolidation of PAC techniques, all now located within the ISOLDE “zone”. Often these half-lives are short (e.g. </a:t>
            </a:r>
            <a:r>
              <a:rPr lang="en-US" baseline="30000" dirty="0" smtClean="0"/>
              <a:t>199m</a:t>
            </a:r>
            <a:r>
              <a:rPr lang="en-US" dirty="0" smtClean="0"/>
              <a:t>Hg = 42.6 </a:t>
            </a:r>
            <a:r>
              <a:rPr lang="en-US" dirty="0" err="1" smtClean="0"/>
              <a:t>mins</a:t>
            </a:r>
            <a:r>
              <a:rPr lang="en-US" dirty="0" smtClean="0"/>
              <a:t>).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Separation of preparation and measuring areas.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Installation of CERN network (general and technical) and wireless repeater.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3622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 rot="5400000">
            <a:off x="5562600" y="4114800"/>
            <a:ext cx="2286000" cy="0"/>
          </a:xfrm>
          <a:prstGeom prst="line">
            <a:avLst/>
          </a:prstGeom>
          <a:ln w="63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09800"/>
            <a:ext cx="8915400" cy="442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828800" y="304800"/>
            <a:ext cx="571560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Solid State Extension, building 115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361215"/>
            <a:ext cx="8763000" cy="434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828800" y="304800"/>
            <a:ext cx="571560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Solid State Extension, building 115</a:t>
            </a:r>
            <a:endParaRPr lang="en-GB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533400"/>
            <a:ext cx="3352800" cy="5960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04800" y="304800"/>
            <a:ext cx="384271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Lab upgrades: Safety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057400"/>
            <a:ext cx="4572000" cy="39703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Installation of new Hand-foot monitor. RAMSES-monitoring system. Installed Summer 2008.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Capable of detecting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US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contamination in addition to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Integrated into technical network. 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CERN-standard hand monitors (AD-6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doseratemeter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AD-k contamination probe) ordered. To replace non-standard Berthold probe.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Installation of new smoke and fire detectors. (April 2009).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11667"/>
            <a:ext cx="3581400" cy="6366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4800" y="304800"/>
            <a:ext cx="4520789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Lab upgrades: Chemistry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133600"/>
            <a:ext cx="4495800" cy="39703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General improvements for handling, using and storing chemicals. Especially important for biophysics experiments.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New fume cupboard, installed September 2008.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Proper chemical storage facilities, ordered…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More space available as a result of lab extension.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993063" cy="36353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RIB solid state physics as applied nuclear physics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50825" y="1781088"/>
            <a:ext cx="8774927" cy="4543512"/>
            <a:chOff x="96" y="816"/>
            <a:chExt cx="5588" cy="3029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96" y="2007"/>
              <a:ext cx="528" cy="30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sz="1200" b="1" dirty="0">
                  <a:latin typeface="Arial" pitchFamily="34" charset="0"/>
                  <a:cs typeface="Arial" pitchFamily="34" charset="0"/>
                </a:rPr>
                <a:t>Nuclear</a:t>
              </a:r>
            </a:p>
            <a:p>
              <a:pPr algn="ctr"/>
              <a:r>
                <a:rPr lang="en-US" sz="1200" b="1" dirty="0">
                  <a:latin typeface="Arial" pitchFamily="34" charset="0"/>
                  <a:cs typeface="Arial" pitchFamily="34" charset="0"/>
                </a:rPr>
                <a:t>Physics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78" y="2020"/>
              <a:ext cx="1006" cy="308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>
                  <a:latin typeface="Arial" pitchFamily="34" charset="0"/>
                  <a:cs typeface="Arial" pitchFamily="34" charset="0"/>
                </a:rPr>
                <a:t>Solid state physics</a:t>
              </a:r>
            </a:p>
            <a:p>
              <a:pPr algn="ctr"/>
              <a:r>
                <a:rPr lang="en-US" sz="1200" b="1" dirty="0">
                  <a:latin typeface="Arial" pitchFamily="34" charset="0"/>
                  <a:cs typeface="Arial" pitchFamily="34" charset="0"/>
                </a:rPr>
                <a:t>applications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992" y="869"/>
              <a:ext cx="667" cy="431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Radioactive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Nuclei</a:t>
              </a:r>
            </a:p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  <a:sym typeface="Wingdings" pitchFamily="2" charset="2"/>
                </a:rPr>
                <a:t> </a:t>
              </a:r>
              <a:r>
                <a:rPr lang="en-US" sz="1200" b="1" dirty="0">
                  <a:solidFill>
                    <a:schemeClr val="bg1"/>
                  </a:solidFill>
                  <a:latin typeface="Symbol" pitchFamily="18" charset="2"/>
                  <a:cs typeface="Arial" pitchFamily="34" charset="0"/>
                </a:rPr>
                <a:t>g</a:t>
              </a:r>
              <a:r>
                <a:rPr lang="en-US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1200" b="1" dirty="0">
                  <a:solidFill>
                    <a:schemeClr val="bg1"/>
                  </a:solidFill>
                  <a:latin typeface="Symbol" pitchFamily="18" charset="2"/>
                  <a:cs typeface="Arial" pitchFamily="34" charset="0"/>
                </a:rPr>
                <a:t>a</a:t>
              </a:r>
              <a:r>
                <a:rPr lang="en-US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sz="1200" b="1" dirty="0">
                  <a:solidFill>
                    <a:schemeClr val="bg1"/>
                  </a:solidFill>
                  <a:latin typeface="Symbol" pitchFamily="18" charset="2"/>
                  <a:cs typeface="Arial" pitchFamily="34" charset="0"/>
                </a:rPr>
                <a:t>b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1096" y="1685"/>
              <a:ext cx="422" cy="30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Muons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  <a:sym typeface="Wingdings" pitchFamily="2" charset="2"/>
                </a:rPr>
                <a:t> ß</a:t>
              </a:r>
              <a:r>
                <a:rPr lang="en-US" sz="1200" baseline="30000" dirty="0">
                  <a:latin typeface="Arial" pitchFamily="34" charset="0"/>
                  <a:cs typeface="Arial" pitchFamily="34" charset="0"/>
                  <a:sym typeface="Wingdings" pitchFamily="2" charset="2"/>
                </a:rPr>
                <a:t>+</a:t>
              </a:r>
              <a:endParaRPr lang="en-US" sz="1200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1056" y="3504"/>
              <a:ext cx="529" cy="1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Positrons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1045" y="2832"/>
              <a:ext cx="528" cy="19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>
                  <a:latin typeface="Arial" pitchFamily="34" charset="0"/>
                  <a:cs typeface="Arial" pitchFamily="34" charset="0"/>
                </a:rPr>
                <a:t>Neutrons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1150" y="2261"/>
              <a:ext cx="307" cy="18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>
                  <a:latin typeface="Arial" pitchFamily="34" charset="0"/>
                  <a:cs typeface="Arial" pitchFamily="34" charset="0"/>
                </a:rPr>
                <a:t>Ions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256" y="906"/>
              <a:ext cx="624" cy="31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Hyperfine</a:t>
              </a:r>
            </a:p>
            <a:p>
              <a:pPr algn="ctr"/>
              <a:r>
                <a:rPr lang="en-US" sz="12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Interaction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256" y="1866"/>
              <a:ext cx="624" cy="31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Coulomb</a:t>
              </a:r>
            </a:p>
            <a:p>
              <a:pPr algn="ctr"/>
              <a:r>
                <a:rPr lang="en-US" sz="12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Interaction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2256" y="2346"/>
              <a:ext cx="624" cy="31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Scattering,</a:t>
              </a:r>
            </a:p>
            <a:p>
              <a:pPr algn="ctr"/>
              <a:r>
                <a:rPr lang="en-US" sz="120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Diffraction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2256" y="2874"/>
              <a:ext cx="624" cy="31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>
                  <a:latin typeface="Arial" pitchFamily="34" charset="0"/>
                  <a:cs typeface="Arial" pitchFamily="34" charset="0"/>
                </a:rPr>
                <a:t>Nuclear</a:t>
              </a:r>
            </a:p>
            <a:p>
              <a:pPr algn="ctr"/>
              <a:r>
                <a:rPr lang="en-US" sz="1200">
                  <a:latin typeface="Arial" pitchFamily="34" charset="0"/>
                  <a:cs typeface="Arial" pitchFamily="34" charset="0"/>
                </a:rPr>
                <a:t>Reaction</a:t>
              </a:r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3120" y="816"/>
              <a:ext cx="1376" cy="555"/>
            </a:xfrm>
            <a:prstGeom prst="rect">
              <a:avLst/>
            </a:prstGeom>
            <a:solidFill>
              <a:srgbClr val="E3E9E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 dirty="0" err="1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Mößbauer</a:t>
              </a:r>
              <a:r>
                <a:rPr lang="en-US" sz="12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 effect</a:t>
              </a:r>
            </a:p>
            <a:p>
              <a:pPr algn="ctr"/>
              <a:r>
                <a:rPr lang="en-US" sz="1200" dirty="0" err="1">
                  <a:solidFill>
                    <a:srgbClr val="CC3300"/>
                  </a:solidFill>
                  <a:latin typeface="Symbol" pitchFamily="18" charset="2"/>
                  <a:cs typeface="Arial" pitchFamily="34" charset="0"/>
                </a:rPr>
                <a:t>gg</a:t>
              </a:r>
              <a:r>
                <a:rPr lang="en-US" sz="12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  angular correlation</a:t>
              </a: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Nuclear Magnetic resonance</a:t>
              </a: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Nuclear orientation</a:t>
              </a:r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2256" y="1386"/>
              <a:ext cx="624" cy="31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54000" tIns="46800" rIns="54000" bIns="46800">
              <a:spAutoFit/>
            </a:bodyPr>
            <a:lstStyle/>
            <a:p>
              <a:pPr algn="ctr"/>
              <a:r>
                <a:rPr lang="en-US" sz="120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Radioactive</a:t>
              </a:r>
            </a:p>
            <a:p>
              <a:pPr algn="ctr"/>
              <a:r>
                <a:rPr lang="en-US" sz="120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 decay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3113" y="1493"/>
              <a:ext cx="967" cy="432"/>
            </a:xfrm>
            <a:prstGeom prst="rect">
              <a:avLst/>
            </a:prstGeom>
            <a:solidFill>
              <a:srgbClr val="E3E9E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DLTS</a:t>
              </a:r>
            </a:p>
            <a:p>
              <a:pPr algn="ctr"/>
              <a:r>
                <a:rPr lang="en-US" sz="120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Photoluminescence</a:t>
              </a:r>
            </a:p>
            <a:p>
              <a:pPr algn="ctr"/>
              <a:r>
                <a:rPr lang="en-US" sz="120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Tracer Diffusion</a:t>
              </a: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3108" y="2070"/>
              <a:ext cx="1040" cy="798"/>
            </a:xfrm>
            <a:prstGeom prst="rect">
              <a:avLst/>
            </a:prstGeom>
            <a:solidFill>
              <a:srgbClr val="E3E9E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CC3300"/>
                  </a:solidFill>
                  <a:latin typeface="Arial" pitchFamily="34" charset="0"/>
                  <a:cs typeface="Arial" pitchFamily="34" charset="0"/>
                </a:rPr>
                <a:t>Emission Channeling</a:t>
              </a: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Ion Channeling</a:t>
              </a: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Backscattering</a:t>
              </a: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Elastic Recoil</a:t>
              </a: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Resonant Scattering</a:t>
              </a: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Neutron Scattering</a:t>
              </a:r>
            </a:p>
          </p:txBody>
        </p:sp>
        <p:sp>
          <p:nvSpPr>
            <p:cNvPr id="21" name="Text Box 20"/>
            <p:cNvSpPr txBox="1">
              <a:spLocks noChangeArrowheads="1"/>
            </p:cNvSpPr>
            <p:nvPr/>
          </p:nvSpPr>
          <p:spPr bwMode="auto">
            <a:xfrm>
              <a:off x="3108" y="3030"/>
              <a:ext cx="1260" cy="18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>
                  <a:latin typeface="Arial" pitchFamily="34" charset="0"/>
                  <a:cs typeface="Arial" pitchFamily="34" charset="0"/>
                </a:rPr>
                <a:t>Nuclear Reaction Analysis</a:t>
              </a:r>
            </a:p>
          </p:txBody>
        </p:sp>
        <p:sp>
          <p:nvSpPr>
            <p:cNvPr id="22" name="Text Box 21"/>
            <p:cNvSpPr txBox="1">
              <a:spLocks noChangeArrowheads="1"/>
            </p:cNvSpPr>
            <p:nvPr/>
          </p:nvSpPr>
          <p:spPr bwMode="auto">
            <a:xfrm>
              <a:off x="3111" y="3413"/>
              <a:ext cx="1348" cy="4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Positron Annihilation</a:t>
              </a: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Positron Angular Distribution</a:t>
              </a:r>
            </a:p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Positron Energy Distribution</a:t>
              </a:r>
            </a:p>
          </p:txBody>
        </p:sp>
        <p:sp>
          <p:nvSpPr>
            <p:cNvPr id="23" name="Line 22"/>
            <p:cNvSpPr>
              <a:spLocks noChangeShapeType="1"/>
            </p:cNvSpPr>
            <p:nvPr/>
          </p:nvSpPr>
          <p:spPr bwMode="auto">
            <a:xfrm flipV="1">
              <a:off x="624" y="1008"/>
              <a:ext cx="384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4" name="Line 23"/>
            <p:cNvSpPr>
              <a:spLocks noChangeShapeType="1"/>
            </p:cNvSpPr>
            <p:nvPr/>
          </p:nvSpPr>
          <p:spPr bwMode="auto">
            <a:xfrm flipV="1">
              <a:off x="624" y="1824"/>
              <a:ext cx="48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5" name="Line 24"/>
            <p:cNvSpPr>
              <a:spLocks noChangeShapeType="1"/>
            </p:cNvSpPr>
            <p:nvPr/>
          </p:nvSpPr>
          <p:spPr bwMode="auto">
            <a:xfrm>
              <a:off x="624" y="2160"/>
              <a:ext cx="52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624" y="2160"/>
              <a:ext cx="432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624" y="2160"/>
              <a:ext cx="432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8" name="Text Box 27"/>
            <p:cNvSpPr txBox="1">
              <a:spLocks noChangeArrowheads="1"/>
            </p:cNvSpPr>
            <p:nvPr/>
          </p:nvSpPr>
          <p:spPr bwMode="auto">
            <a:xfrm>
              <a:off x="2256" y="3456"/>
              <a:ext cx="624" cy="3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ß</a:t>
              </a:r>
              <a:r>
                <a:rPr lang="en-US" sz="1200" baseline="30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12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-e</a:t>
              </a:r>
              <a:r>
                <a:rPr lang="en-US" sz="1200" baseline="300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- </a:t>
              </a:r>
              <a:endPara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1200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Interaction</a:t>
              </a:r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>
              <a:off x="1632" y="1056"/>
              <a:ext cx="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 flipV="1">
              <a:off x="1488" y="1056"/>
              <a:ext cx="768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V="1">
              <a:off x="1440" y="2016"/>
              <a:ext cx="81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1440" y="2352"/>
              <a:ext cx="816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>
              <a:off x="1632" y="1056"/>
              <a:ext cx="62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 flipV="1">
              <a:off x="1584" y="2496"/>
              <a:ext cx="672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>
              <a:off x="1584" y="2928"/>
              <a:ext cx="672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>
              <a:off x="1584" y="3600"/>
              <a:ext cx="6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1488" y="1824"/>
              <a:ext cx="768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 flipV="1">
              <a:off x="2880" y="105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2880" y="1536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0" name="Line 39"/>
            <p:cNvSpPr>
              <a:spLocks noChangeShapeType="1"/>
            </p:cNvSpPr>
            <p:nvPr/>
          </p:nvSpPr>
          <p:spPr bwMode="auto">
            <a:xfrm>
              <a:off x="2880" y="2016"/>
              <a:ext cx="24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 flipV="1">
              <a:off x="2880" y="235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2" name="Line 41"/>
            <p:cNvSpPr>
              <a:spLocks noChangeShapeType="1"/>
            </p:cNvSpPr>
            <p:nvPr/>
          </p:nvSpPr>
          <p:spPr bwMode="auto">
            <a:xfrm>
              <a:off x="2880" y="3024"/>
              <a:ext cx="24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>
              <a:off x="2880" y="360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4" name="Line 43"/>
            <p:cNvSpPr>
              <a:spLocks noChangeShapeType="1"/>
            </p:cNvSpPr>
            <p:nvPr/>
          </p:nvSpPr>
          <p:spPr bwMode="auto">
            <a:xfrm>
              <a:off x="1632" y="1056"/>
              <a:ext cx="624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5" name="Line 44"/>
            <p:cNvSpPr>
              <a:spLocks noChangeShapeType="1"/>
            </p:cNvSpPr>
            <p:nvPr/>
          </p:nvSpPr>
          <p:spPr bwMode="auto">
            <a:xfrm>
              <a:off x="1632" y="1056"/>
              <a:ext cx="624" cy="14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6" name="Line 45"/>
            <p:cNvSpPr>
              <a:spLocks noChangeShapeType="1"/>
            </p:cNvSpPr>
            <p:nvPr/>
          </p:nvSpPr>
          <p:spPr bwMode="auto">
            <a:xfrm>
              <a:off x="4512" y="1008"/>
              <a:ext cx="192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7" name="Line 46"/>
            <p:cNvSpPr>
              <a:spLocks noChangeShapeType="1"/>
            </p:cNvSpPr>
            <p:nvPr/>
          </p:nvSpPr>
          <p:spPr bwMode="auto">
            <a:xfrm>
              <a:off x="4080" y="1680"/>
              <a:ext cx="624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8" name="Line 47"/>
            <p:cNvSpPr>
              <a:spLocks noChangeShapeType="1"/>
            </p:cNvSpPr>
            <p:nvPr/>
          </p:nvSpPr>
          <p:spPr bwMode="auto">
            <a:xfrm flipV="1">
              <a:off x="4128" y="2160"/>
              <a:ext cx="57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9" name="Line 48"/>
            <p:cNvSpPr>
              <a:spLocks noChangeShapeType="1"/>
            </p:cNvSpPr>
            <p:nvPr/>
          </p:nvSpPr>
          <p:spPr bwMode="auto">
            <a:xfrm flipV="1">
              <a:off x="4368" y="2160"/>
              <a:ext cx="336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50" name="Line 49"/>
            <p:cNvSpPr>
              <a:spLocks noChangeShapeType="1"/>
            </p:cNvSpPr>
            <p:nvPr/>
          </p:nvSpPr>
          <p:spPr bwMode="auto">
            <a:xfrm flipV="1">
              <a:off x="4464" y="2160"/>
              <a:ext cx="240" cy="1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51" name="Line 50"/>
            <p:cNvSpPr>
              <a:spLocks noChangeShapeType="1"/>
            </p:cNvSpPr>
            <p:nvPr/>
          </p:nvSpPr>
          <p:spPr bwMode="auto">
            <a:xfrm>
              <a:off x="1440" y="2352"/>
              <a:ext cx="816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</p:grpSp>
      <p:grpSp>
        <p:nvGrpSpPr>
          <p:cNvPr id="52" name="Group 54"/>
          <p:cNvGrpSpPr>
            <a:grpSpLocks/>
          </p:cNvGrpSpPr>
          <p:nvPr/>
        </p:nvGrpSpPr>
        <p:grpSpPr bwMode="auto">
          <a:xfrm>
            <a:off x="1514476" y="1196977"/>
            <a:ext cx="5443538" cy="309563"/>
            <a:chOff x="979" y="712"/>
            <a:chExt cx="3429" cy="195"/>
          </a:xfrm>
        </p:grpSpPr>
        <p:sp>
          <p:nvSpPr>
            <p:cNvPr id="53" name="Text Box 51"/>
            <p:cNvSpPr txBox="1">
              <a:spLocks noChangeArrowheads="1"/>
            </p:cNvSpPr>
            <p:nvPr/>
          </p:nvSpPr>
          <p:spPr bwMode="auto">
            <a:xfrm>
              <a:off x="979" y="712"/>
              <a:ext cx="935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Nuclear probes</a:t>
              </a:r>
            </a:p>
          </p:txBody>
        </p:sp>
        <p:sp>
          <p:nvSpPr>
            <p:cNvPr id="54" name="Text Box 52"/>
            <p:cNvSpPr txBox="1">
              <a:spLocks noChangeArrowheads="1"/>
            </p:cNvSpPr>
            <p:nvPr/>
          </p:nvSpPr>
          <p:spPr bwMode="auto">
            <a:xfrm>
              <a:off x="2278" y="712"/>
              <a:ext cx="75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sz="14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Interactions</a:t>
              </a:r>
            </a:p>
          </p:txBody>
        </p:sp>
        <p:sp>
          <p:nvSpPr>
            <p:cNvPr id="55" name="Text Box 53"/>
            <p:cNvSpPr txBox="1">
              <a:spLocks noChangeArrowheads="1"/>
            </p:cNvSpPr>
            <p:nvPr/>
          </p:nvSpPr>
          <p:spPr bwMode="auto">
            <a:xfrm>
              <a:off x="3496" y="712"/>
              <a:ext cx="912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Methods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57200" y="885378"/>
            <a:ext cx="10568975" cy="566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" y="381000"/>
            <a:ext cx="8563563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Breakdown of ISOLDE running period 2008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A310C-410D-4131-861F-CBD9A1D7126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1614</Words>
  <Application>Microsoft Office PowerPoint</Application>
  <PresentationFormat>On-screen Show (4:3)</PresentationFormat>
  <Paragraphs>330</Paragraphs>
  <Slides>22</Slides>
  <Notes>2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Office Theme</vt:lpstr>
      <vt:lpstr>???</vt:lpstr>
      <vt:lpstr>CorelDRAW</vt:lpstr>
      <vt:lpstr>Slide 1</vt:lpstr>
      <vt:lpstr>Slide 2</vt:lpstr>
      <vt:lpstr>Slide 3</vt:lpstr>
      <vt:lpstr>Slide 4</vt:lpstr>
      <vt:lpstr>Slide 5</vt:lpstr>
      <vt:lpstr>Slide 6</vt:lpstr>
      <vt:lpstr>Slide 7</vt:lpstr>
      <vt:lpstr>RIB solid state physics as applied nuclear physics</vt:lpstr>
      <vt:lpstr>Slide 9</vt:lpstr>
      <vt:lpstr>Slide 10</vt:lpstr>
      <vt:lpstr>SSP &amp; Bio Experiments @ ISOLDE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Summary: Solid state physics at ISOLDE  covers a wide range of materials and areas: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johnston</dc:creator>
  <cp:lastModifiedBy>johnston</cp:lastModifiedBy>
  <cp:revision>40</cp:revision>
  <dcterms:created xsi:type="dcterms:W3CDTF">2009-05-13T08:34:02Z</dcterms:created>
  <dcterms:modified xsi:type="dcterms:W3CDTF">2009-05-18T15:00:37Z</dcterms:modified>
</cp:coreProperties>
</file>