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bin" ContentType="application/vnd.openxmlformats-officedocument.oleObject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  <p:sldMasterId id="2147483678" r:id="rId2"/>
    <p:sldMasterId id="2147483676" r:id="rId3"/>
    <p:sldMasterId id="2147483674" r:id="rId4"/>
    <p:sldMasterId id="2147483653" r:id="rId5"/>
    <p:sldMasterId id="2147483655" r:id="rId6"/>
    <p:sldMasterId id="2147483672" r:id="rId7"/>
    <p:sldMasterId id="2147483686" r:id="rId8"/>
    <p:sldMasterId id="2147485149" r:id="rId9"/>
  </p:sldMasterIdLst>
  <p:notesMasterIdLst>
    <p:notesMasterId r:id="rId29"/>
  </p:notesMasterIdLst>
  <p:sldIdLst>
    <p:sldId id="290" r:id="rId10"/>
    <p:sldId id="291" r:id="rId11"/>
    <p:sldId id="321" r:id="rId12"/>
    <p:sldId id="322" r:id="rId13"/>
    <p:sldId id="344" r:id="rId14"/>
    <p:sldId id="325" r:id="rId15"/>
    <p:sldId id="324" r:id="rId16"/>
    <p:sldId id="338" r:id="rId17"/>
    <p:sldId id="331" r:id="rId18"/>
    <p:sldId id="329" r:id="rId19"/>
    <p:sldId id="333" r:id="rId20"/>
    <p:sldId id="343" r:id="rId21"/>
    <p:sldId id="336" r:id="rId22"/>
    <p:sldId id="334" r:id="rId23"/>
    <p:sldId id="337" r:id="rId24"/>
    <p:sldId id="341" r:id="rId25"/>
    <p:sldId id="345" r:id="rId26"/>
    <p:sldId id="346" r:id="rId27"/>
    <p:sldId id="320" r:id="rId28"/>
  </p:sldIdLst>
  <p:sldSz cx="9144000" cy="6858000" type="screen4x3"/>
  <p:notesSz cx="6645275" cy="97758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02" autoAdjust="0"/>
    <p:restoredTop sz="94575" autoAdjust="0"/>
  </p:normalViewPr>
  <p:slideViewPr>
    <p:cSldViewPr>
      <p:cViewPr varScale="1">
        <p:scale>
          <a:sx n="66" d="100"/>
          <a:sy n="66" d="100"/>
        </p:scale>
        <p:origin x="-2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77B72F-6004-4132-88AE-CE4E7D66A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DD19C-3A83-4ED0-B152-1450323D4E0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Master" Target="../slideMasters/slideMaster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1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1-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banner-ITonl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CERNlogo-rg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55650" name="Image" r:id="rId5" imgW="2006349" imgH="10146032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040" y="568861"/>
            <a:ext cx="780624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1040" y="1906761"/>
            <a:ext cx="3833280" cy="43190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2561" y="1906761"/>
            <a:ext cx="3834720" cy="4319014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066800"/>
            <a:ext cx="7543800" cy="49530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9000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2413" y="5694363"/>
            <a:ext cx="808037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491288"/>
            <a:ext cx="22399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r>
              <a:rPr lang="en-GB">
                <a:latin typeface="Verdana" pitchFamily="34" charset="0"/>
              </a:rPr>
              <a:t> </a:t>
            </a:r>
          </a:p>
        </p:txBody>
      </p:sp>
      <p:pic>
        <p:nvPicPr>
          <p:cNvPr id="11" name="Picture 11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0113" y="344488"/>
            <a:ext cx="2389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903788" y="696913"/>
            <a:ext cx="4025900" cy="48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13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0" y="5861050"/>
            <a:ext cx="2490788" cy="252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graphicFrame>
        <p:nvGraphicFramePr>
          <p:cNvPr id="15" name="Object 15"/>
          <p:cNvGraphicFramePr>
            <a:graphicFrameLocks noChangeAspect="1"/>
          </p:cNvGraphicFramePr>
          <p:nvPr/>
        </p:nvGraphicFramePr>
        <p:xfrm>
          <a:off x="6348413" y="5503863"/>
          <a:ext cx="1228725" cy="784225"/>
        </p:xfrm>
        <a:graphic>
          <a:graphicData uri="http://schemas.openxmlformats.org/presentationml/2006/ole">
            <p:oleObj spid="_x0000_s153602" name="Picture" r:id="rId6" imgW="1228469" imgH="783565" progId="StaticEnhancedMetafile">
              <p:embed/>
            </p:oleObj>
          </a:graphicData>
        </a:graphic>
      </p:graphicFrame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7413" y="2493963"/>
            <a:ext cx="6516687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C560-30F7-46EC-A075-14200D0C89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1FCE3-7932-4EA6-83B3-5132AFE42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974725"/>
            <a:ext cx="4217987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3687D-06EF-4152-9172-BCF2D11A48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942B5-2E92-4FB0-94C7-57F45D9507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4194-3F75-44CE-8BB3-6787C64F1D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97F42-1AA6-41A8-83C2-9AAC8E3CF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AE379-60FE-44D2-96EA-6E0AB0D6D8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8E18F-EE91-4775-9C8B-C418CEAEFF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FABF6-55CA-4225-85C7-AA81B56385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66675"/>
            <a:ext cx="2160588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66675"/>
            <a:ext cx="6329362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3F4C2-A936-4E7A-8F44-2BC5E5FEDC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80772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pitchFamily="34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D769D-E22E-4C0B-98B9-65E1FD4630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15FB8-1A27-41B0-BE41-5D71EEFCBF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07F94-624E-4332-A96D-F7D297BF11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9F297-7964-4C6E-9636-A93037502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94AA6-8D30-4265-B36D-3F6A318DC2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D32CD-EEE9-4995-993D-9280D947B7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B045D-9932-4C9C-9570-E2CB5E822A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4EF89-8BFA-434B-9FD6-4BFFA0F917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D51ED-964D-4C9E-832C-7A7154B014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FBEBF-4E47-41CB-881B-63457DCB76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143000" y="0"/>
          <a:ext cx="8001000" cy="847725"/>
        </p:xfrm>
        <a:graphic>
          <a:graphicData uri="http://schemas.openxmlformats.org/presentationml/2006/ole">
            <p:oleObj spid="_x0000_s154626" name="Image" r:id="rId4" imgW="13168254" imgH="1396825" progId="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54627" name="Image" r:id="rId5" imgW="2006349" imgH="10146032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92.xml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23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vmlDrawing" Target="../drawings/vmlDrawing2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  <p:pic>
        <p:nvPicPr>
          <p:cNvPr id="7176" name="Picture 8" descr="lato1-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67" r:id="rId1"/>
    <p:sldLayoutId id="2147486275" r:id="rId2"/>
    <p:sldLayoutId id="2147486276" r:id="rId3"/>
    <p:sldLayoutId id="2147486277" r:id="rId4"/>
    <p:sldLayoutId id="2147486278" r:id="rId5"/>
    <p:sldLayoutId id="2147486279" r:id="rId6"/>
    <p:sldLayoutId id="2147486280" r:id="rId7"/>
    <p:sldLayoutId id="2147486281" r:id="rId8"/>
    <p:sldLayoutId id="2147486282" r:id="rId9"/>
    <p:sldLayoutId id="2147486283" r:id="rId10"/>
    <p:sldLayoutId id="2147486284" r:id="rId11"/>
    <p:sldLayoutId id="2147486285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9613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  <p:pic>
        <p:nvPicPr>
          <p:cNvPr id="8200" name="Picture 8" descr="lat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68" r:id="rId1"/>
    <p:sldLayoutId id="2147486286" r:id="rId2"/>
    <p:sldLayoutId id="2147486287" r:id="rId3"/>
    <p:sldLayoutId id="2147486288" r:id="rId4"/>
    <p:sldLayoutId id="2147486289" r:id="rId5"/>
    <p:sldLayoutId id="2147486290" r:id="rId6"/>
    <p:sldLayoutId id="2147486291" r:id="rId7"/>
    <p:sldLayoutId id="2147486292" r:id="rId8"/>
    <p:sldLayoutId id="2147486293" r:id="rId9"/>
    <p:sldLayoutId id="2147486294" r:id="rId10"/>
    <p:sldLayoutId id="2147486295" r:id="rId11"/>
    <p:sldLayoutId id="2147486296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  <p:pic>
        <p:nvPicPr>
          <p:cNvPr id="9224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69" r:id="rId1"/>
    <p:sldLayoutId id="2147486297" r:id="rId2"/>
    <p:sldLayoutId id="2147486298" r:id="rId3"/>
    <p:sldLayoutId id="2147486299" r:id="rId4"/>
    <p:sldLayoutId id="2147486300" r:id="rId5"/>
    <p:sldLayoutId id="2147486301" r:id="rId6"/>
    <p:sldLayoutId id="2147486302" r:id="rId7"/>
    <p:sldLayoutId id="2147486303" r:id="rId8"/>
    <p:sldLayoutId id="2147486304" r:id="rId9"/>
    <p:sldLayoutId id="2147486305" r:id="rId10"/>
    <p:sldLayoutId id="214748630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4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4F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  <p:pic>
        <p:nvPicPr>
          <p:cNvPr id="10248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70" r:id="rId1"/>
    <p:sldLayoutId id="2147486307" r:id="rId2"/>
    <p:sldLayoutId id="2147486308" r:id="rId3"/>
    <p:sldLayoutId id="2147486309" r:id="rId4"/>
    <p:sldLayoutId id="2147486310" r:id="rId5"/>
    <p:sldLayoutId id="2147486311" r:id="rId6"/>
    <p:sldLayoutId id="2147486312" r:id="rId7"/>
    <p:sldLayoutId id="2147486313" r:id="rId8"/>
    <p:sldLayoutId id="2147486314" r:id="rId9"/>
    <p:sldLayoutId id="2147486315" r:id="rId10"/>
    <p:sldLayoutId id="21474863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-31750" y="6108700"/>
            <a:ext cx="1247775" cy="669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1" r:id="rId1"/>
    <p:sldLayoutId id="2147486317" r:id="rId2"/>
    <p:sldLayoutId id="2147486318" r:id="rId3"/>
    <p:sldLayoutId id="2147486319" r:id="rId4"/>
    <p:sldLayoutId id="2147486320" r:id="rId5"/>
    <p:sldLayoutId id="2147486321" r:id="rId6"/>
    <p:sldLayoutId id="2147486322" r:id="rId7"/>
    <p:sldLayoutId id="2147486323" r:id="rId8"/>
    <p:sldLayoutId id="2147486324" r:id="rId9"/>
    <p:sldLayoutId id="2147486325" r:id="rId10"/>
    <p:sldLayoutId id="214748632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8313" y="6559550"/>
            <a:ext cx="67008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F640AE6D-C32C-475E-9A43-B3DCB1D155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827213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7663" y="974725"/>
            <a:ext cx="8588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76413" y="687388"/>
            <a:ext cx="7367587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34825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5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9963" cy="20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endParaRPr lang="en-GB">
              <a:latin typeface="Verdana" pitchFamily="34" charset="0"/>
            </a:endParaRPr>
          </a:p>
        </p:txBody>
      </p:sp>
      <p:pic>
        <p:nvPicPr>
          <p:cNvPr id="12301" name="Picture 17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113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72" r:id="rId1"/>
    <p:sldLayoutId id="2147486327" r:id="rId2"/>
    <p:sldLayoutId id="2147486328" r:id="rId3"/>
    <p:sldLayoutId id="2147486329" r:id="rId4"/>
    <p:sldLayoutId id="2147486330" r:id="rId5"/>
    <p:sldLayoutId id="2147486331" r:id="rId6"/>
    <p:sldLayoutId id="2147486332" r:id="rId7"/>
    <p:sldLayoutId id="2147486333" r:id="rId8"/>
    <p:sldLayoutId id="2147486334" r:id="rId9"/>
    <p:sldLayoutId id="2147486335" r:id="rId10"/>
    <p:sldLayoutId id="2147486336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/>
          </a:p>
        </p:txBody>
      </p:sp>
      <p:pic>
        <p:nvPicPr>
          <p:cNvPr id="13320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73" r:id="rId1"/>
    <p:sldLayoutId id="2147486337" r:id="rId2"/>
    <p:sldLayoutId id="2147486338" r:id="rId3"/>
    <p:sldLayoutId id="2147486339" r:id="rId4"/>
    <p:sldLayoutId id="2147486340" r:id="rId5"/>
    <p:sldLayoutId id="2147486341" r:id="rId6"/>
    <p:sldLayoutId id="2147486342" r:id="rId7"/>
    <p:sldLayoutId id="2147486343" r:id="rId8"/>
    <p:sldLayoutId id="2147486344" r:id="rId9"/>
    <p:sldLayoutId id="2147486345" r:id="rId10"/>
    <p:sldLayoutId id="214748634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/>
            </a:lvl1pPr>
          </a:lstStyle>
          <a:p>
            <a:pPr>
              <a:defRPr/>
            </a:pPr>
            <a:r>
              <a:rPr lang="en-GB" smtClean="0"/>
              <a:t>T1/T2 ALICE tutorial              --         Pablo.Saiz@cern.ch                  &lt;#num&gt;         </a:t>
            </a:r>
            <a:endParaRPr lang="en-GB"/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C649A570-C5F4-476D-8C9D-6B595831F5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auto">
          <a:xfrm>
            <a:off x="0" y="0"/>
            <a:ext cx="9140825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47" r:id="rId2"/>
    <p:sldLayoutId id="2147486348" r:id="rId3"/>
    <p:sldLayoutId id="2147486349" r:id="rId4"/>
    <p:sldLayoutId id="2147486350" r:id="rId5"/>
    <p:sldLayoutId id="2147486351" r:id="rId6"/>
    <p:sldLayoutId id="2147486352" r:id="rId7"/>
    <p:sldLayoutId id="2147486353" r:id="rId8"/>
    <p:sldLayoutId id="2147486354" r:id="rId9"/>
    <p:sldLayoutId id="2147486355" r:id="rId10"/>
    <p:sldLayoutId id="2147486356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0" descr="banner-ITonly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2056" name="Picture 21" descr="CERNlogo-rgb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050" name="Image" r:id="rId17" imgW="2006349" imgH="1014603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6375" r:id="rId1"/>
    <p:sldLayoutId id="2147486357" r:id="rId2"/>
    <p:sldLayoutId id="2147486358" r:id="rId3"/>
    <p:sldLayoutId id="2147486359" r:id="rId4"/>
    <p:sldLayoutId id="2147486360" r:id="rId5"/>
    <p:sldLayoutId id="2147486361" r:id="rId6"/>
    <p:sldLayoutId id="2147486362" r:id="rId7"/>
    <p:sldLayoutId id="2147486363" r:id="rId8"/>
    <p:sldLayoutId id="2147486364" r:id="rId9"/>
    <p:sldLayoutId id="2147486365" r:id="rId10"/>
    <p:sldLayoutId id="2147486366" r:id="rId11"/>
    <p:sldLayoutId id="2147486376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ashboard.cern.ch/alic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1.xml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dashboard.cern.ch/alice" TargetMode="External"/><Relationship Id="rId1" Type="http://schemas.openxmlformats.org/officeDocument/2006/relationships/slideLayout" Target="../slideLayouts/slideLayout10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9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213" y="1958975"/>
            <a:ext cx="7229475" cy="1470025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Dashboard </a:t>
            </a:r>
            <a:endParaRPr lang="en-US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Subtitle 2"/>
          <p:cNvSpPr>
            <a:spLocks noGrp="1"/>
          </p:cNvSpPr>
          <p:nvPr>
            <p:ph type="subTitle" idx="1"/>
          </p:nvPr>
        </p:nvSpPr>
        <p:spPr>
          <a:xfrm>
            <a:off x="2133600" y="3643313"/>
            <a:ext cx="6400800" cy="2714625"/>
          </a:xfrm>
        </p:spPr>
        <p:txBody>
          <a:bodyPr/>
          <a:lstStyle/>
          <a:p>
            <a:r>
              <a:rPr lang="en-US" dirty="0" smtClean="0"/>
              <a:t>T1/T2 ALICE tutorial</a:t>
            </a:r>
            <a:endParaRPr lang="en-US" dirty="0" smtClean="0"/>
          </a:p>
          <a:p>
            <a:r>
              <a:rPr lang="en-US" dirty="0" smtClean="0"/>
              <a:t>Pablo Saiz, Julia Andreeva,               Benjamin </a:t>
            </a:r>
            <a:r>
              <a:rPr lang="en-US" dirty="0" err="1" smtClean="0"/>
              <a:t>Gaidioz</a:t>
            </a:r>
            <a:r>
              <a:rPr lang="en-US" dirty="0" smtClean="0"/>
              <a:t>, </a:t>
            </a:r>
            <a:r>
              <a:rPr lang="en-US" dirty="0" smtClean="0"/>
              <a:t>Ricardo </a:t>
            </a:r>
            <a:r>
              <a:rPr lang="en-US" dirty="0" smtClean="0"/>
              <a:t>Rocha, Irina </a:t>
            </a:r>
            <a:r>
              <a:rPr lang="en-US" dirty="0" err="1" smtClean="0"/>
              <a:t>Sidirova</a:t>
            </a:r>
            <a:endParaRPr lang="en-US" dirty="0" smtClean="0"/>
          </a:p>
          <a:p>
            <a:r>
              <a:rPr lang="en-US" dirty="0" smtClean="0"/>
              <a:t> IT-GS-MND</a:t>
            </a:r>
          </a:p>
          <a:p>
            <a:endParaRPr lang="en-US" dirty="0" smtClean="0"/>
          </a:p>
        </p:txBody>
      </p:sp>
      <p:pic>
        <p:nvPicPr>
          <p:cNvPr id="22533" name="Picture 5" descr="http://dashboard.cern.ch/alice/images/alicelrg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285860"/>
            <a:ext cx="3771900" cy="666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295400" y="0"/>
            <a:ext cx="5562600" cy="8382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3200" ker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FTS reliability</a:t>
            </a:r>
            <a:endParaRPr lang="en-US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15" name="Picture 4" descr="http://psaiz.web.cern.ch/psaiz/dashb-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928688"/>
            <a:ext cx="5643563" cy="54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4114" name="Picture 2" descr="http://psaiz.web.cern.ch/psaiz/dashb-ft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143000"/>
            <a:ext cx="78057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10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7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 monitoring</a:t>
            </a:r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 flipH="1">
            <a:off x="1357313" y="1357313"/>
            <a:ext cx="778668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Service Availability Monitoring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Clickable plots to drill down: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/>
              <a:t>Site availability </a:t>
            </a:r>
            <a:r>
              <a:rPr lang="en-US" sz="2400" dirty="0">
                <a:sym typeface="Wingdings" pitchFamily="2" charset="2"/>
              </a:rPr>
              <a:t> Service availability  Service tests</a:t>
            </a:r>
          </a:p>
          <a:p>
            <a:pPr>
              <a:buFont typeface="Wingdings" pitchFamily="2" charset="2"/>
              <a:buChar char="v"/>
            </a:pPr>
            <a:endParaRPr lang="en-US" sz="2400" dirty="0">
              <a:sym typeface="Wingdings" pitchFamily="2" charset="2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ym typeface="Wingdings" pitchFamily="2" charset="2"/>
              </a:rPr>
              <a:t>Links to the SAM results</a:t>
            </a:r>
            <a:endParaRPr lang="en-US" sz="2400" dirty="0"/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Originally, </a:t>
            </a:r>
            <a:r>
              <a:rPr lang="en-US" sz="2400" dirty="0"/>
              <a:t>only for CMS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/>
              <a:t>ATLAS requested a similar interface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/>
              <a:t>Ongoing work to make it generic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11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saiz.web.cern.ch/psaiz/dashb-sam2.png"/>
          <p:cNvPicPr>
            <a:picLocks noChangeAspect="1" noChangeArrowheads="1"/>
          </p:cNvPicPr>
          <p:nvPr/>
        </p:nvPicPr>
        <p:blipFill>
          <a:blip r:embed="rId2"/>
          <a:srcRect b="35423"/>
          <a:stretch>
            <a:fillRect/>
          </a:stretch>
        </p:blipFill>
        <p:spPr bwMode="auto">
          <a:xfrm>
            <a:off x="1214438" y="857250"/>
            <a:ext cx="65008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4" descr="http://psaiz.web.cern.ch/psaiz/dashb-sam3.png"/>
          <p:cNvPicPr>
            <a:picLocks noChangeAspect="1" noChangeArrowheads="1"/>
          </p:cNvPicPr>
          <p:nvPr/>
        </p:nvPicPr>
        <p:blipFill>
          <a:blip r:embed="rId3"/>
          <a:srcRect b="54897"/>
          <a:stretch>
            <a:fillRect/>
          </a:stretch>
        </p:blipFill>
        <p:spPr bwMode="auto">
          <a:xfrm>
            <a:off x="1214438" y="4429125"/>
            <a:ext cx="600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95400" y="0"/>
            <a:ext cx="5562600" cy="8382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32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SAM monitoring</a:t>
            </a:r>
            <a:endParaRPr lang="en-US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12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295400" y="0"/>
            <a:ext cx="5562600" cy="8382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32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SAM monitoring</a:t>
            </a:r>
            <a:endParaRPr lang="en-US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7" name="Picture 2" descr="http://psaiz.web.cern.ch/psaiz/dashb-s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857250"/>
            <a:ext cx="5915025" cy="587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13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Site Status Board</a:t>
            </a:r>
          </a:p>
        </p:txBody>
      </p:sp>
      <p:sp>
        <p:nvSpPr>
          <p:cNvPr id="43011" name="TextBox 3"/>
          <p:cNvSpPr txBox="1">
            <a:spLocks noChangeArrowheads="1"/>
          </p:cNvSpPr>
          <p:nvPr/>
        </p:nvSpPr>
        <p:spPr bwMode="auto">
          <a:xfrm flipH="1">
            <a:off x="1357313" y="1357313"/>
            <a:ext cx="77866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Table with  status of the different sites for CMS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Easy definition of new ‘metrics’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/>
              <a:t>The ‘metrics’ can come from different sources</a:t>
            </a:r>
          </a:p>
          <a:p>
            <a:pPr lvl="1"/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Links to more detailed </a:t>
            </a:r>
            <a:r>
              <a:rPr lang="en-US" sz="2400" dirty="0" smtClean="0"/>
              <a:t>information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err="1" smtClean="0"/>
              <a:t>Gridmap</a:t>
            </a:r>
            <a:r>
              <a:rPr lang="en-US" sz="2400" dirty="0" smtClean="0"/>
              <a:t> view</a:t>
            </a:r>
            <a:endParaRPr lang="en-US" sz="2400" dirty="0"/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Used for CMS site commissioning and offline shifts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Deployed for </a:t>
            </a:r>
            <a:r>
              <a:rPr lang="en-US" sz="2400" dirty="0" err="1" smtClean="0"/>
              <a:t>LHCb</a:t>
            </a:r>
            <a:r>
              <a:rPr lang="en-US" sz="2400" dirty="0" smtClean="0"/>
              <a:t> and ALICE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endParaRPr lang="en-US" sz="2400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14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Site Status Board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15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44038" name="Picture 6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t="14505"/>
          <a:stretch>
            <a:fillRect/>
          </a:stretch>
        </p:blipFill>
        <p:spPr bwMode="auto">
          <a:xfrm>
            <a:off x="2214546" y="579420"/>
            <a:ext cx="6105525" cy="6278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Site Status Board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16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45062" name="Picture 6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t="13532" b="12537"/>
          <a:stretch>
            <a:fillRect/>
          </a:stretch>
        </p:blipFill>
        <p:spPr bwMode="auto">
          <a:xfrm>
            <a:off x="-32" y="785794"/>
            <a:ext cx="91821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SSB </a:t>
            </a:r>
            <a:r>
              <a:rPr lang="en-US" dirty="0" err="1" smtClean="0"/>
              <a:t>gridmap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259074" name="Picture 2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t="14505" b="4756"/>
          <a:stretch>
            <a:fillRect/>
          </a:stretch>
        </p:blipFill>
        <p:spPr bwMode="auto">
          <a:xfrm>
            <a:off x="0" y="714356"/>
            <a:ext cx="9182100" cy="5929330"/>
          </a:xfrm>
          <a:prstGeom prst="rect">
            <a:avLst/>
          </a:prstGeom>
          <a:noFill/>
        </p:spPr>
      </p:pic>
      <p:sp>
        <p:nvSpPr>
          <p:cNvPr id="5" name="Rectangle 16"/>
          <p:cNvSpPr txBox="1">
            <a:spLocks noChangeArrowheads="1"/>
          </p:cNvSpPr>
          <p:nvPr/>
        </p:nvSpPr>
        <p:spPr bwMode="auto">
          <a:xfrm>
            <a:off x="2057400" y="6477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T1/T2 ALICE tutorial              --         Pablo.Saiz@cern.ch                  </a:t>
            </a:r>
            <a:fld id="{FDE82016-DCC0-4DAB-816C-377D9BE52923}" type="slidenum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r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 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SSB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18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260098" name="Picture 2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t="14505" b="4756"/>
          <a:stretch>
            <a:fillRect/>
          </a:stretch>
        </p:blipFill>
        <p:spPr bwMode="auto">
          <a:xfrm>
            <a:off x="63500" y="571480"/>
            <a:ext cx="9182100" cy="5929330"/>
          </a:xfrm>
          <a:prstGeom prst="rect">
            <a:avLst/>
          </a:prstGeom>
          <a:noFill/>
        </p:spPr>
      </p:pic>
      <p:sp>
        <p:nvSpPr>
          <p:cNvPr id="6" name="Vertical Scroll 5"/>
          <p:cNvSpPr/>
          <p:nvPr/>
        </p:nvSpPr>
        <p:spPr>
          <a:xfrm>
            <a:off x="7000860" y="1000108"/>
            <a:ext cx="2143140" cy="20002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For the time being, only SAM tests and maintenance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47107" name="TextBox 5"/>
          <p:cNvSpPr txBox="1">
            <a:spLocks noChangeArrowheads="1"/>
          </p:cNvSpPr>
          <p:nvPr/>
        </p:nvSpPr>
        <p:spPr bwMode="auto">
          <a:xfrm flipH="1">
            <a:off x="1357313" y="928688"/>
            <a:ext cx="778668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Several applications provided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Job Monitoring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FTD/FTS reliability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SAM framework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Site Status Board</a:t>
            </a:r>
            <a:endParaRPr lang="en-US" sz="2400" dirty="0"/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842994" y="3500438"/>
            <a:ext cx="82296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http://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dashboard.cern.ch/alice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Picture 5" descr="http://dashboard.cern.ch/alice/images/alicelr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3771900" cy="666751"/>
          </a:xfrm>
          <a:prstGeom prst="rect">
            <a:avLst/>
          </a:prstGeom>
          <a:noFill/>
        </p:spPr>
      </p:pic>
      <p:sp>
        <p:nvSpPr>
          <p:cNvPr id="9" name="Rectangle 16"/>
          <p:cNvSpPr txBox="1">
            <a:spLocks noChangeArrowheads="1"/>
          </p:cNvSpPr>
          <p:nvPr/>
        </p:nvSpPr>
        <p:spPr>
          <a:xfrm>
            <a:off x="1905000" y="63246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T1/T2 ALICE tutorial              --         Pablo.Saiz@cern.ch                  </a:t>
            </a:r>
            <a:fld id="{FDE82016-DCC0-4DAB-816C-377D9BE5292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Dashboard structure</a:t>
            </a:r>
          </a:p>
          <a:p>
            <a:r>
              <a:rPr lang="en-US" dirty="0" smtClean="0"/>
              <a:t>Dashboard in production</a:t>
            </a:r>
          </a:p>
          <a:p>
            <a:pPr lvl="1"/>
            <a:r>
              <a:rPr lang="en-US" dirty="0" smtClean="0"/>
              <a:t>Job Monitoring</a:t>
            </a:r>
          </a:p>
          <a:p>
            <a:pPr lvl="1"/>
            <a:r>
              <a:rPr lang="en-US" dirty="0" smtClean="0"/>
              <a:t>SAM </a:t>
            </a:r>
            <a:endParaRPr lang="en-US" dirty="0" smtClean="0"/>
          </a:p>
          <a:p>
            <a:pPr lvl="1"/>
            <a:r>
              <a:rPr lang="en-US" dirty="0" smtClean="0"/>
              <a:t>FTS monitoring</a:t>
            </a:r>
          </a:p>
          <a:p>
            <a:pPr lvl="1"/>
            <a:r>
              <a:rPr lang="en-US" dirty="0" smtClean="0"/>
              <a:t>Site status board</a:t>
            </a:r>
          </a:p>
          <a:p>
            <a:r>
              <a:rPr lang="en-US" dirty="0" smtClean="0"/>
              <a:t>Conclusions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2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6675"/>
            <a:ext cx="6408737" cy="625475"/>
          </a:xfrm>
        </p:spPr>
        <p:txBody>
          <a:bodyPr/>
          <a:lstStyle/>
          <a:p>
            <a:r>
              <a:rPr lang="en-US" smtClean="0"/>
              <a:t>Dashboard Framework</a:t>
            </a: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1412875" y="2847975"/>
            <a:ext cx="5276850" cy="366713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lIns="90000" tIns="46800" rIns="90000" bIns="46800" anchor="ctr">
            <a:spAutoFit/>
            <a:flatTx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Web / HTTP Interface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1416050" y="4229100"/>
            <a:ext cx="6931025" cy="366713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lIns="90000" tIns="46800" rIns="90000" bIns="46800" anchor="ctr">
            <a:spAutoFit/>
            <a:flatTx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Data Access Layer (DAO)</a:t>
            </a: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7121525" y="2790825"/>
            <a:ext cx="1395413" cy="366713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lIns="90000" tIns="46800" rIns="90000" bIns="46800" anchor="ctr">
            <a:spAutoFit/>
            <a:flatTx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Agents</a:t>
            </a:r>
          </a:p>
        </p:txBody>
      </p:sp>
      <p:sp>
        <p:nvSpPr>
          <p:cNvPr id="24582" name="AutoShape 8"/>
          <p:cNvSpPr>
            <a:spLocks noChangeArrowheads="1"/>
          </p:cNvSpPr>
          <p:nvPr/>
        </p:nvSpPr>
        <p:spPr bwMode="auto">
          <a:xfrm>
            <a:off x="2225675" y="1649413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83" name="AutoShape 9"/>
          <p:cNvSpPr>
            <a:spLocks noChangeArrowheads="1"/>
          </p:cNvSpPr>
          <p:nvPr/>
        </p:nvSpPr>
        <p:spPr bwMode="auto">
          <a:xfrm rot="10800000">
            <a:off x="2657475" y="1649413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84" name="AutoShape 10"/>
          <p:cNvSpPr>
            <a:spLocks noChangeArrowheads="1"/>
          </p:cNvSpPr>
          <p:nvPr/>
        </p:nvSpPr>
        <p:spPr bwMode="auto">
          <a:xfrm>
            <a:off x="2355850" y="3295650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85" name="AutoShape 11"/>
          <p:cNvSpPr>
            <a:spLocks noChangeArrowheads="1"/>
          </p:cNvSpPr>
          <p:nvPr/>
        </p:nvSpPr>
        <p:spPr bwMode="auto">
          <a:xfrm rot="10800000">
            <a:off x="3159125" y="3295650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86" name="AutoShape 12"/>
          <p:cNvSpPr>
            <a:spLocks noChangeArrowheads="1"/>
          </p:cNvSpPr>
          <p:nvPr/>
        </p:nvSpPr>
        <p:spPr bwMode="auto">
          <a:xfrm rot="10800000">
            <a:off x="8058150" y="3214688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87" name="AutoShape 13"/>
          <p:cNvSpPr>
            <a:spLocks noChangeArrowheads="1"/>
          </p:cNvSpPr>
          <p:nvPr/>
        </p:nvSpPr>
        <p:spPr bwMode="auto">
          <a:xfrm>
            <a:off x="7410450" y="3224213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24588" name="Picture 14" descr="BD18246_"/>
          <p:cNvPicPr>
            <a:picLocks noChangeAspect="1" noChangeArrowheads="1"/>
          </p:cNvPicPr>
          <p:nvPr/>
        </p:nvPicPr>
        <p:blipFill>
          <a:blip r:embed="rId2">
            <a:lum bright="36000" contrast="-66000"/>
            <a:grayscl/>
          </a:blip>
          <a:srcRect/>
          <a:stretch>
            <a:fillRect/>
          </a:stretch>
        </p:blipFill>
        <p:spPr bwMode="auto">
          <a:xfrm>
            <a:off x="3000375" y="1643063"/>
            <a:ext cx="4492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5" descr="BD18246_"/>
          <p:cNvPicPr>
            <a:picLocks noChangeAspect="1" noChangeArrowheads="1"/>
          </p:cNvPicPr>
          <p:nvPr/>
        </p:nvPicPr>
        <p:blipFill>
          <a:blip r:embed="rId2">
            <a:lum bright="36000" contrast="-66000"/>
            <a:grayscl/>
          </a:blip>
          <a:srcRect/>
          <a:stretch>
            <a:fillRect/>
          </a:stretch>
        </p:blipFill>
        <p:spPr bwMode="auto">
          <a:xfrm>
            <a:off x="2714625" y="1069975"/>
            <a:ext cx="4492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6" descr="BD18246_"/>
          <p:cNvPicPr>
            <a:picLocks noChangeAspect="1" noChangeArrowheads="1"/>
          </p:cNvPicPr>
          <p:nvPr/>
        </p:nvPicPr>
        <p:blipFill>
          <a:blip r:embed="rId2">
            <a:lum bright="36000" contrast="-66000"/>
            <a:grayscl/>
          </a:blip>
          <a:srcRect/>
          <a:stretch>
            <a:fillRect/>
          </a:stretch>
        </p:blipFill>
        <p:spPr bwMode="auto">
          <a:xfrm>
            <a:off x="2357438" y="1143000"/>
            <a:ext cx="4492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1" name="AutoShape 19"/>
          <p:cNvSpPr>
            <a:spLocks noChangeArrowheads="1"/>
          </p:cNvSpPr>
          <p:nvPr/>
        </p:nvSpPr>
        <p:spPr bwMode="auto">
          <a:xfrm>
            <a:off x="3878263" y="4643438"/>
            <a:ext cx="252412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92" name="AutoShape 20"/>
          <p:cNvSpPr>
            <a:spLocks noChangeArrowheads="1"/>
          </p:cNvSpPr>
          <p:nvPr/>
        </p:nvSpPr>
        <p:spPr bwMode="auto">
          <a:xfrm rot="10800000">
            <a:off x="3203575" y="4714875"/>
            <a:ext cx="252413" cy="704850"/>
          </a:xfrm>
          <a:prstGeom prst="upArrow">
            <a:avLst>
              <a:gd name="adj1" fmla="val 50000"/>
              <a:gd name="adj2" fmla="val 69811"/>
            </a:avLst>
          </a:prstGeom>
          <a:solidFill>
            <a:schemeClr val="tx1">
              <a:alpha val="43921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93" name="AutoShape 21"/>
          <p:cNvSpPr>
            <a:spLocks noChangeArrowheads="1"/>
          </p:cNvSpPr>
          <p:nvPr/>
        </p:nvSpPr>
        <p:spPr bwMode="auto">
          <a:xfrm>
            <a:off x="2946400" y="5429250"/>
            <a:ext cx="1584325" cy="865188"/>
          </a:xfrm>
          <a:prstGeom prst="can">
            <a:avLst>
              <a:gd name="adj" fmla="val 28074"/>
            </a:avLst>
          </a:prstGeom>
          <a:solidFill>
            <a:srgbClr val="FFDFE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4594" name="Text Box 22"/>
          <p:cNvSpPr txBox="1">
            <a:spLocks noChangeArrowheads="1"/>
          </p:cNvSpPr>
          <p:nvPr/>
        </p:nvSpPr>
        <p:spPr bwMode="auto">
          <a:xfrm>
            <a:off x="3089275" y="5786438"/>
            <a:ext cx="129698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Oracle DB</a:t>
            </a:r>
          </a:p>
        </p:txBody>
      </p:sp>
      <p:pic>
        <p:nvPicPr>
          <p:cNvPr id="24595" name="Picture 23" descr="j02909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25" y="1073150"/>
            <a:ext cx="10429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95" name="Rectangle 27"/>
          <p:cNvSpPr>
            <a:spLocks noChangeArrowheads="1"/>
          </p:cNvSpPr>
          <p:nvPr/>
        </p:nvSpPr>
        <p:spPr bwMode="auto">
          <a:xfrm>
            <a:off x="4643438" y="4857750"/>
            <a:ext cx="4286250" cy="1479550"/>
          </a:xfrm>
          <a:prstGeom prst="rect">
            <a:avLst/>
          </a:prstGeom>
          <a:solidFill>
            <a:srgbClr val="E5817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DB reading and writing via DAO layer</a:t>
            </a:r>
          </a:p>
          <a:p>
            <a:pPr>
              <a:spcBef>
                <a:spcPct val="50000"/>
              </a:spcBef>
            </a:pPr>
            <a:r>
              <a:rPr lang="en-US" b="1"/>
              <a:t>Connection pooling</a:t>
            </a:r>
          </a:p>
          <a:p>
            <a:pPr>
              <a:spcBef>
                <a:spcPct val="50000"/>
              </a:spcBef>
            </a:pPr>
            <a:r>
              <a:rPr lang="en-US" b="1"/>
              <a:t>Easy to add interface for a different backend</a:t>
            </a:r>
          </a:p>
        </p:txBody>
      </p:sp>
      <p:sp>
        <p:nvSpPr>
          <p:cNvPr id="621598" name="Rectangle 30"/>
          <p:cNvSpPr>
            <a:spLocks noChangeArrowheads="1"/>
          </p:cNvSpPr>
          <p:nvPr/>
        </p:nvSpPr>
        <p:spPr bwMode="auto">
          <a:xfrm>
            <a:off x="4143375" y="1784350"/>
            <a:ext cx="5000625" cy="787400"/>
          </a:xfrm>
          <a:prstGeom prst="rect">
            <a:avLst/>
          </a:prstGeom>
          <a:solidFill>
            <a:srgbClr val="E5817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Collectors of information</a:t>
            </a:r>
          </a:p>
          <a:p>
            <a:pPr>
              <a:spcBef>
                <a:spcPct val="50000"/>
              </a:spcBef>
            </a:pPr>
            <a:r>
              <a:rPr lang="en-US" b="1"/>
              <a:t>Common configuration and management</a:t>
            </a:r>
          </a:p>
        </p:txBody>
      </p:sp>
      <p:sp>
        <p:nvSpPr>
          <p:cNvPr id="621600" name="Rectangle 32"/>
          <p:cNvSpPr>
            <a:spLocks noChangeArrowheads="1"/>
          </p:cNvSpPr>
          <p:nvPr/>
        </p:nvSpPr>
        <p:spPr bwMode="auto">
          <a:xfrm>
            <a:off x="3357563" y="857250"/>
            <a:ext cx="5786437" cy="787400"/>
          </a:xfrm>
          <a:prstGeom prst="rect">
            <a:avLst/>
          </a:prstGeom>
          <a:solidFill>
            <a:srgbClr val="E5817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Multiple clients: cli, web </a:t>
            </a:r>
          </a:p>
          <a:p>
            <a:pPr>
              <a:spcBef>
                <a:spcPct val="50000"/>
              </a:spcBef>
            </a:pPr>
            <a:r>
              <a:rPr lang="en-US" b="1"/>
              <a:t>Multiple output formats: plain text, csv, xml, xhtml</a:t>
            </a:r>
          </a:p>
        </p:txBody>
      </p:sp>
      <p:sp>
        <p:nvSpPr>
          <p:cNvPr id="2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3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1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1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595" grpId="0" animBg="1"/>
      <p:bldP spid="621598" grpId="0" animBg="1"/>
      <p:bldP spid="6216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2"/>
          <p:cNvSpPr>
            <a:spLocks noChangeArrowheads="1"/>
          </p:cNvSpPr>
          <p:nvPr/>
        </p:nvSpPr>
        <p:spPr bwMode="auto">
          <a:xfrm>
            <a:off x="5778500" y="5357813"/>
            <a:ext cx="1079500" cy="792162"/>
          </a:xfrm>
          <a:prstGeom prst="rect">
            <a:avLst/>
          </a:prstGeom>
          <a:solidFill>
            <a:srgbClr val="FFFFCC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cxnSp>
        <p:nvCxnSpPr>
          <p:cNvPr id="48" name="Straight Arrow Connector 47"/>
          <p:cNvCxnSpPr>
            <a:stCxn id="25604" idx="2"/>
          </p:cNvCxnSpPr>
          <p:nvPr/>
        </p:nvCxnSpPr>
        <p:spPr>
          <a:xfrm rot="16200000" flipH="1">
            <a:off x="6138863" y="2424113"/>
            <a:ext cx="284162" cy="28686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3406775" y="2708275"/>
            <a:ext cx="2879725" cy="1008063"/>
          </a:xfrm>
          <a:prstGeom prst="rect">
            <a:avLst/>
          </a:prstGeom>
          <a:solidFill>
            <a:srgbClr val="FA8AB5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05" name="Rectangle 10"/>
          <p:cNvSpPr>
            <a:spLocks noChangeArrowheads="1"/>
          </p:cNvSpPr>
          <p:nvPr/>
        </p:nvSpPr>
        <p:spPr bwMode="auto">
          <a:xfrm>
            <a:off x="2841625" y="1125538"/>
            <a:ext cx="1944688" cy="1008062"/>
          </a:xfrm>
          <a:prstGeom prst="rect">
            <a:avLst/>
          </a:prstGeom>
          <a:solidFill>
            <a:srgbClr val="B5FDC3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06" name="Rectangle 12"/>
          <p:cNvSpPr>
            <a:spLocks noChangeArrowheads="1"/>
          </p:cNvSpPr>
          <p:nvPr/>
        </p:nvSpPr>
        <p:spPr bwMode="auto">
          <a:xfrm>
            <a:off x="1143000" y="4714875"/>
            <a:ext cx="1944688" cy="1008063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07" name="Text Box 16"/>
          <p:cNvSpPr txBox="1">
            <a:spLocks noChangeArrowheads="1"/>
          </p:cNvSpPr>
          <p:nvPr/>
        </p:nvSpPr>
        <p:spPr bwMode="auto">
          <a:xfrm>
            <a:off x="1287463" y="4859338"/>
            <a:ext cx="1655762" cy="7302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Transfer monitoring for ALICE</a:t>
            </a:r>
          </a:p>
        </p:txBody>
      </p:sp>
      <p:sp>
        <p:nvSpPr>
          <p:cNvPr id="25608" name="Rectangle 18"/>
          <p:cNvSpPr>
            <a:spLocks noChangeArrowheads="1"/>
          </p:cNvSpPr>
          <p:nvPr/>
        </p:nvSpPr>
        <p:spPr bwMode="auto">
          <a:xfrm>
            <a:off x="1143000" y="3143250"/>
            <a:ext cx="1944688" cy="1008063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09" name="Text Box 19"/>
          <p:cNvSpPr txBox="1">
            <a:spLocks noChangeArrowheads="1"/>
          </p:cNvSpPr>
          <p:nvPr/>
        </p:nvSpPr>
        <p:spPr bwMode="auto">
          <a:xfrm>
            <a:off x="1377950" y="3136900"/>
            <a:ext cx="1655763" cy="9429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Data management monitoring for ATLAS</a:t>
            </a:r>
          </a:p>
        </p:txBody>
      </p:sp>
      <p:sp>
        <p:nvSpPr>
          <p:cNvPr id="25610" name="Rectangle 20"/>
          <p:cNvSpPr>
            <a:spLocks noChangeArrowheads="1"/>
          </p:cNvSpPr>
          <p:nvPr/>
        </p:nvSpPr>
        <p:spPr bwMode="auto">
          <a:xfrm>
            <a:off x="4611688" y="5368925"/>
            <a:ext cx="1079500" cy="792163"/>
          </a:xfrm>
          <a:prstGeom prst="rect">
            <a:avLst/>
          </a:prstGeom>
          <a:solidFill>
            <a:srgbClr val="FFFFCC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11" name="Rectangle 22"/>
          <p:cNvSpPr>
            <a:spLocks noChangeArrowheads="1"/>
          </p:cNvSpPr>
          <p:nvPr/>
        </p:nvSpPr>
        <p:spPr bwMode="auto">
          <a:xfrm>
            <a:off x="7491413" y="5368925"/>
            <a:ext cx="1079500" cy="792163"/>
          </a:xfrm>
          <a:prstGeom prst="rect">
            <a:avLst/>
          </a:prstGeom>
          <a:solidFill>
            <a:srgbClr val="FFFFCC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12" name="Rectangle 23"/>
          <p:cNvSpPr>
            <a:spLocks noChangeArrowheads="1"/>
          </p:cNvSpPr>
          <p:nvPr/>
        </p:nvSpPr>
        <p:spPr bwMode="auto">
          <a:xfrm>
            <a:off x="7127875" y="4094163"/>
            <a:ext cx="1944688" cy="1008062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13" name="Text Box 24"/>
          <p:cNvSpPr txBox="1">
            <a:spLocks noChangeArrowheads="1"/>
          </p:cNvSpPr>
          <p:nvPr/>
        </p:nvSpPr>
        <p:spPr bwMode="auto">
          <a:xfrm>
            <a:off x="7343775" y="4094163"/>
            <a:ext cx="1655763" cy="104933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Production monitoring for ATLAS and CMS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(prototypes)</a:t>
            </a:r>
          </a:p>
        </p:txBody>
      </p:sp>
      <p:sp>
        <p:nvSpPr>
          <p:cNvPr id="25614" name="Text Box 25"/>
          <p:cNvSpPr txBox="1">
            <a:spLocks noChangeArrowheads="1"/>
          </p:cNvSpPr>
          <p:nvPr/>
        </p:nvSpPr>
        <p:spPr bwMode="auto">
          <a:xfrm>
            <a:off x="4611688" y="5368925"/>
            <a:ext cx="1079500" cy="8540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IO rate monitoring between WN and SE  (prototype)</a:t>
            </a:r>
          </a:p>
        </p:txBody>
      </p:sp>
      <p:sp>
        <p:nvSpPr>
          <p:cNvPr id="25615" name="Text Box 27"/>
          <p:cNvSpPr txBox="1">
            <a:spLocks noChangeArrowheads="1"/>
          </p:cNvSpPr>
          <p:nvPr/>
        </p:nvSpPr>
        <p:spPr bwMode="auto">
          <a:xfrm>
            <a:off x="5835650" y="5368925"/>
            <a:ext cx="1296988" cy="8636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Site availability</a:t>
            </a:r>
          </a:p>
          <a:p>
            <a:pPr>
              <a:spcBef>
                <a:spcPct val="50000"/>
              </a:spcBef>
            </a:pPr>
            <a:r>
              <a:rPr lang="en-US" sz="1000" b="1"/>
              <a:t>based on the</a:t>
            </a:r>
          </a:p>
          <a:p>
            <a:pPr>
              <a:spcBef>
                <a:spcPct val="50000"/>
              </a:spcBef>
            </a:pPr>
            <a:r>
              <a:rPr lang="en-US" sz="1000" b="1"/>
              <a:t>results of SAM tests</a:t>
            </a:r>
          </a:p>
        </p:txBody>
      </p:sp>
      <p:sp>
        <p:nvSpPr>
          <p:cNvPr id="25616" name="Text Box 28"/>
          <p:cNvSpPr txBox="1">
            <a:spLocks noChangeArrowheads="1"/>
          </p:cNvSpPr>
          <p:nvPr/>
        </p:nvSpPr>
        <p:spPr bwMode="auto">
          <a:xfrm>
            <a:off x="7419975" y="5511800"/>
            <a:ext cx="1223963" cy="6238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Job Robot 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monitoring</a:t>
            </a:r>
          </a:p>
        </p:txBody>
      </p:sp>
      <p:sp>
        <p:nvSpPr>
          <p:cNvPr id="25617" name="Rectangle 29"/>
          <p:cNvSpPr>
            <a:spLocks noChangeArrowheads="1"/>
          </p:cNvSpPr>
          <p:nvPr/>
        </p:nvSpPr>
        <p:spPr bwMode="auto">
          <a:xfrm>
            <a:off x="7072313" y="2786063"/>
            <a:ext cx="1765300" cy="1008062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18" name="Text Box 30"/>
          <p:cNvSpPr txBox="1">
            <a:spLocks noChangeArrowheads="1"/>
          </p:cNvSpPr>
          <p:nvPr/>
        </p:nvSpPr>
        <p:spPr bwMode="auto">
          <a:xfrm>
            <a:off x="7181850" y="2786063"/>
            <a:ext cx="1584325" cy="8223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Accounting information from Apel and Gratia for ATLAS (prototype)</a:t>
            </a:r>
          </a:p>
        </p:txBody>
      </p:sp>
      <p:sp>
        <p:nvSpPr>
          <p:cNvPr id="25619" name="Rectangle 31"/>
          <p:cNvSpPr>
            <a:spLocks noChangeArrowheads="1"/>
          </p:cNvSpPr>
          <p:nvPr/>
        </p:nvSpPr>
        <p:spPr bwMode="auto">
          <a:xfrm>
            <a:off x="3127375" y="4286250"/>
            <a:ext cx="1944688" cy="1008063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20" name="Text Box 32"/>
          <p:cNvSpPr txBox="1">
            <a:spLocks noChangeArrowheads="1"/>
          </p:cNvSpPr>
          <p:nvPr/>
        </p:nvSpPr>
        <p:spPr bwMode="auto">
          <a:xfrm>
            <a:off x="3198813" y="4500563"/>
            <a:ext cx="1727200" cy="6397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Task monitoring for CMS analysis users (ATLAS on the way)</a:t>
            </a:r>
          </a:p>
        </p:txBody>
      </p:sp>
      <p:sp>
        <p:nvSpPr>
          <p:cNvPr id="25621" name="Rectangle 33"/>
          <p:cNvSpPr>
            <a:spLocks noChangeArrowheads="1"/>
          </p:cNvSpPr>
          <p:nvPr/>
        </p:nvSpPr>
        <p:spPr bwMode="auto">
          <a:xfrm>
            <a:off x="5292725" y="1125538"/>
            <a:ext cx="1944688" cy="1008062"/>
          </a:xfrm>
          <a:prstGeom prst="rect">
            <a:avLst/>
          </a:prstGeom>
          <a:solidFill>
            <a:srgbClr val="B5FDC3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22" name="Line 34"/>
          <p:cNvSpPr>
            <a:spLocks noChangeShapeType="1"/>
          </p:cNvSpPr>
          <p:nvPr/>
        </p:nvSpPr>
        <p:spPr bwMode="auto">
          <a:xfrm>
            <a:off x="1214438" y="2466975"/>
            <a:ext cx="7715250" cy="4603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623" name="Text Box 35"/>
          <p:cNvSpPr txBox="1">
            <a:spLocks noChangeArrowheads="1"/>
          </p:cNvSpPr>
          <p:nvPr/>
        </p:nvSpPr>
        <p:spPr bwMode="auto">
          <a:xfrm>
            <a:off x="2908300" y="1268413"/>
            <a:ext cx="1655763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Job monitoring</a:t>
            </a:r>
          </a:p>
        </p:txBody>
      </p:sp>
      <p:sp>
        <p:nvSpPr>
          <p:cNvPr id="25624" name="Text Box 36"/>
          <p:cNvSpPr txBox="1">
            <a:spLocks noChangeArrowheads="1"/>
          </p:cNvSpPr>
          <p:nvPr/>
        </p:nvSpPr>
        <p:spPr bwMode="auto">
          <a:xfrm>
            <a:off x="5435600" y="1268413"/>
            <a:ext cx="1584325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Site reliability</a:t>
            </a:r>
          </a:p>
        </p:txBody>
      </p:sp>
      <p:sp>
        <p:nvSpPr>
          <p:cNvPr id="25625" name="Text Box 37"/>
          <p:cNvSpPr txBox="1">
            <a:spLocks noChangeArrowheads="1"/>
          </p:cNvSpPr>
          <p:nvPr/>
        </p:nvSpPr>
        <p:spPr bwMode="auto">
          <a:xfrm>
            <a:off x="3683000" y="2924175"/>
            <a:ext cx="2305050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Experiment Dashboard</a:t>
            </a:r>
          </a:p>
        </p:txBody>
      </p:sp>
      <p:sp>
        <p:nvSpPr>
          <p:cNvPr id="25626" name="Text Box 38"/>
          <p:cNvSpPr txBox="1">
            <a:spLocks noChangeArrowheads="1"/>
          </p:cNvSpPr>
          <p:nvPr/>
        </p:nvSpPr>
        <p:spPr bwMode="auto">
          <a:xfrm>
            <a:off x="1143000" y="857250"/>
            <a:ext cx="1655763" cy="1971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COMMON applications</a:t>
            </a:r>
          </a:p>
          <a:p>
            <a:pPr algn="ctr">
              <a:spcBef>
                <a:spcPct val="50000"/>
              </a:spcBef>
            </a:pPr>
            <a:r>
              <a:rPr lang="en-US" sz="1600" b="1"/>
              <a:t>ALICE, ATLAS, CMS, LHCb,</a:t>
            </a:r>
          </a:p>
          <a:p>
            <a:pPr algn="ctr">
              <a:spcBef>
                <a:spcPct val="50000"/>
              </a:spcBef>
            </a:pPr>
            <a:r>
              <a:rPr lang="en-US" sz="1600" b="1"/>
              <a:t>Vlemed</a:t>
            </a:r>
          </a:p>
          <a:p>
            <a:pPr algn="ctr">
              <a:spcBef>
                <a:spcPct val="50000"/>
              </a:spcBef>
            </a:pPr>
            <a:endParaRPr lang="en-US"/>
          </a:p>
        </p:txBody>
      </p:sp>
      <p:sp>
        <p:nvSpPr>
          <p:cNvPr id="25627" name="Rectangle 39"/>
          <p:cNvSpPr>
            <a:spLocks noChangeArrowheads="1"/>
          </p:cNvSpPr>
          <p:nvPr/>
        </p:nvSpPr>
        <p:spPr bwMode="auto">
          <a:xfrm>
            <a:off x="5127625" y="4071938"/>
            <a:ext cx="1944688" cy="1008062"/>
          </a:xfrm>
          <a:prstGeom prst="rect">
            <a:avLst/>
          </a:prstGeom>
          <a:solidFill>
            <a:srgbClr val="B5FDF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628" name="Text Box 40"/>
          <p:cNvSpPr txBox="1">
            <a:spLocks noChangeArrowheads="1"/>
          </p:cNvSpPr>
          <p:nvPr/>
        </p:nvSpPr>
        <p:spPr bwMode="auto">
          <a:xfrm>
            <a:off x="5199063" y="4144963"/>
            <a:ext cx="1655762" cy="8366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CMS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Integration and commissioning </a:t>
            </a:r>
          </a:p>
        </p:txBody>
      </p:sp>
      <p:sp>
        <p:nvSpPr>
          <p:cNvPr id="25629" name="Line 50"/>
          <p:cNvSpPr>
            <a:spLocks noChangeShapeType="1"/>
          </p:cNvSpPr>
          <p:nvPr/>
        </p:nvSpPr>
        <p:spPr bwMode="auto">
          <a:xfrm flipH="1">
            <a:off x="5259388" y="5080000"/>
            <a:ext cx="21590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630" name="Line 51"/>
          <p:cNvSpPr>
            <a:spLocks noChangeShapeType="1"/>
          </p:cNvSpPr>
          <p:nvPr/>
        </p:nvSpPr>
        <p:spPr bwMode="auto">
          <a:xfrm>
            <a:off x="6051550" y="5080000"/>
            <a:ext cx="73025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631" name="Line 52"/>
          <p:cNvSpPr>
            <a:spLocks noChangeShapeType="1"/>
          </p:cNvSpPr>
          <p:nvPr/>
        </p:nvSpPr>
        <p:spPr bwMode="auto">
          <a:xfrm>
            <a:off x="6772275" y="5080000"/>
            <a:ext cx="1008063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632" name="Text Box 53"/>
          <p:cNvSpPr txBox="1">
            <a:spLocks noChangeArrowheads="1"/>
          </p:cNvSpPr>
          <p:nvPr/>
        </p:nvSpPr>
        <p:spPr bwMode="auto">
          <a:xfrm>
            <a:off x="1143000" y="2500313"/>
            <a:ext cx="3024188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Experiment specific applications</a:t>
            </a:r>
          </a:p>
        </p:txBody>
      </p:sp>
      <p:sp>
        <p:nvSpPr>
          <p:cNvPr id="25633" name="Title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Dashboard activities</a:t>
            </a:r>
          </a:p>
        </p:txBody>
      </p:sp>
      <p:cxnSp>
        <p:nvCxnSpPr>
          <p:cNvPr id="47" name="Straight Arrow Connector 46"/>
          <p:cNvCxnSpPr>
            <a:stCxn id="25604" idx="3"/>
            <a:endCxn id="25617" idx="1"/>
          </p:cNvCxnSpPr>
          <p:nvPr/>
        </p:nvCxnSpPr>
        <p:spPr>
          <a:xfrm>
            <a:off x="6286500" y="3213100"/>
            <a:ext cx="785813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5604" idx="2"/>
            <a:endCxn id="25627" idx="0"/>
          </p:cNvCxnSpPr>
          <p:nvPr/>
        </p:nvCxnSpPr>
        <p:spPr>
          <a:xfrm rot="16200000" flipH="1">
            <a:off x="5295901" y="3267075"/>
            <a:ext cx="355600" cy="1254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5604" idx="2"/>
            <a:endCxn id="25619" idx="0"/>
          </p:cNvCxnSpPr>
          <p:nvPr/>
        </p:nvCxnSpPr>
        <p:spPr>
          <a:xfrm rot="5400000">
            <a:off x="4188620" y="3628231"/>
            <a:ext cx="569912" cy="746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5604" idx="2"/>
            <a:endCxn id="25606" idx="0"/>
          </p:cNvCxnSpPr>
          <p:nvPr/>
        </p:nvCxnSpPr>
        <p:spPr>
          <a:xfrm rot="5400000">
            <a:off x="2981325" y="2849563"/>
            <a:ext cx="998537" cy="273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5604" idx="1"/>
            <a:endCxn id="25608" idx="3"/>
          </p:cNvCxnSpPr>
          <p:nvPr/>
        </p:nvCxnSpPr>
        <p:spPr>
          <a:xfrm rot="10800000" flipV="1">
            <a:off x="3087688" y="3211513"/>
            <a:ext cx="319087" cy="434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5604" idx="0"/>
          </p:cNvCxnSpPr>
          <p:nvPr/>
        </p:nvCxnSpPr>
        <p:spPr>
          <a:xfrm rot="5400000" flipH="1" flipV="1">
            <a:off x="5355432" y="1634331"/>
            <a:ext cx="565150" cy="1582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5604" idx="0"/>
            <a:endCxn id="25605" idx="2"/>
          </p:cNvCxnSpPr>
          <p:nvPr/>
        </p:nvCxnSpPr>
        <p:spPr>
          <a:xfrm rot="16200000" flipV="1">
            <a:off x="4043363" y="1905000"/>
            <a:ext cx="574675" cy="1031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2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4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http://dashboard.cern.ch/alice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T1/T2 ALICE tutorial              --         Pablo.Saiz@cern.ch                  &lt;#num&gt;         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258050" name="Picture 2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t="16450" b="4756"/>
          <a:stretch>
            <a:fillRect/>
          </a:stretch>
        </p:blipFill>
        <p:spPr bwMode="auto">
          <a:xfrm>
            <a:off x="1571604" y="857232"/>
            <a:ext cx="7105650" cy="5786454"/>
          </a:xfrm>
          <a:prstGeom prst="rect">
            <a:avLst/>
          </a:prstGeom>
          <a:noFill/>
        </p:spPr>
      </p:pic>
      <p:sp>
        <p:nvSpPr>
          <p:cNvPr id="6" name="Rectangle 16"/>
          <p:cNvSpPr txBox="1">
            <a:spLocks noChangeArrowheads="1"/>
          </p:cNvSpPr>
          <p:nvPr/>
        </p:nvSpPr>
        <p:spPr bwMode="auto">
          <a:xfrm>
            <a:off x="2057400" y="6477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T1/T2 ALICE tutorial              --         Pablo.Saiz@cern.ch                  </a:t>
            </a:r>
            <a:fld id="{FDE82016-DCC0-4DAB-816C-377D9BE52923}" type="slidenum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 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Monitoring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 flipH="1">
            <a:off x="1357313" y="1357313"/>
            <a:ext cx="778668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/>
              <a:t>Display all the jobs submitted by a VO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/>
              <a:t>Follow the status of the jobs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Collect information from different sources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/>
              <a:t>RGMA, IC Real Time Monitor, BDII, MonALISA, …</a:t>
            </a:r>
          </a:p>
          <a:p>
            <a:pPr lvl="1"/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Very useful for VO managers, site admin, users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Possibility to get the output in different formats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Deployed for ALICE, ATLAS, CMS, LHCb and VleMed</a:t>
            </a:r>
          </a:p>
          <a:p>
            <a:endParaRPr lang="en-US" sz="2400"/>
          </a:p>
          <a:p>
            <a:pPr>
              <a:buFont typeface="Wingdings" pitchFamily="2" charset="2"/>
              <a:buChar char="v"/>
            </a:pPr>
            <a:endParaRPr lang="en-US" sz="240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6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Monitoring</a:t>
            </a:r>
          </a:p>
        </p:txBody>
      </p:sp>
      <p:pic>
        <p:nvPicPr>
          <p:cNvPr id="27651" name="Picture 2" descr="http://psaiz.web.cern.ch/psaiz/dashb-job.png"/>
          <p:cNvPicPr>
            <a:picLocks noChangeAspect="1" noChangeArrowheads="1"/>
          </p:cNvPicPr>
          <p:nvPr/>
        </p:nvPicPr>
        <p:blipFill>
          <a:blip r:embed="rId2"/>
          <a:srcRect b="33240"/>
          <a:stretch>
            <a:fillRect/>
          </a:stretch>
        </p:blipFill>
        <p:spPr bwMode="auto">
          <a:xfrm>
            <a:off x="1143000" y="714375"/>
            <a:ext cx="79295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5028" name="Picture 4" descr="http://psaiz.web.cern.ch/psaiz/dashb-menu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066800"/>
            <a:ext cx="8953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7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85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Monitoring</a:t>
            </a:r>
          </a:p>
        </p:txBody>
      </p:sp>
      <p:pic>
        <p:nvPicPr>
          <p:cNvPr id="28675" name="Picture 2" descr="http://psaiz.web.cern.ch/psaiz/dashb-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786188"/>
            <a:ext cx="7572375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 descr="http://psaiz.web.cern.ch/psaiz/dashb-job.png"/>
          <p:cNvPicPr>
            <a:picLocks noChangeAspect="1" noChangeArrowheads="1"/>
          </p:cNvPicPr>
          <p:nvPr/>
        </p:nvPicPr>
        <p:blipFill>
          <a:blip r:embed="rId3"/>
          <a:srcRect t="66760" b="-2776"/>
          <a:stretch>
            <a:fillRect/>
          </a:stretch>
        </p:blipFill>
        <p:spPr bwMode="auto">
          <a:xfrm>
            <a:off x="1214438" y="1000125"/>
            <a:ext cx="792956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8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FTS reliability</a:t>
            </a: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 flipH="1">
            <a:off x="1357313" y="1357313"/>
            <a:ext cx="778668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/>
              <a:t>Daily report on the success of transfers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Drill down list of errors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Integrated in the ALICE environment</a:t>
            </a:r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Extremely useful during the different ALICE challenges: PDC06, PDC07, CRC08</a:t>
            </a:r>
          </a:p>
          <a:p>
            <a:endParaRPr lang="en-US" sz="2400"/>
          </a:p>
          <a:p>
            <a:pPr>
              <a:buFont typeface="Wingdings" pitchFamily="2" charset="2"/>
              <a:buChar char="v"/>
            </a:pPr>
            <a:endParaRPr lang="en-US" sz="2400"/>
          </a:p>
          <a:p>
            <a:pPr>
              <a:buFont typeface="Wingdings" pitchFamily="2" charset="2"/>
              <a:buChar char="v"/>
            </a:pPr>
            <a:r>
              <a:rPr lang="en-US" sz="2400"/>
              <a:t>Working on making it generic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T1/T2 ALICE tutorial              --         Pablo.Saiz@cern.ch                  </a:t>
            </a:r>
            <a:fld id="{FDE82016-DCC0-4DAB-816C-377D9BE52923}" type="slidenum">
              <a:rPr lang="en-US" smtClean="0"/>
              <a:t>9</a:t>
            </a:fld>
            <a:r>
              <a:rPr lang="en-US" dirty="0" smtClean="0"/>
              <a:t>       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 Template Doc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Default Design">
  <a:themeElements>
    <a:clrScheme name="10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T-GD-Template">
  <a:themeElements>
    <a:clrScheme name="IT-GD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-GD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-GD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2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 Template Doc</Template>
  <TotalTime>805</TotalTime>
  <Words>544</Words>
  <Application>Microsoft Office PowerPoint</Application>
  <PresentationFormat>On-screen Show (4:3)</PresentationFormat>
  <Paragraphs>132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Arial</vt:lpstr>
      <vt:lpstr>Wingdings</vt:lpstr>
      <vt:lpstr>Tahoma</vt:lpstr>
      <vt:lpstr>Verdana</vt:lpstr>
      <vt:lpstr>Courier New</vt:lpstr>
      <vt:lpstr>GD Template Doc</vt:lpstr>
      <vt:lpstr>10_Default Design</vt:lpstr>
      <vt:lpstr>9_Default Design</vt:lpstr>
      <vt:lpstr>8_Default Design</vt:lpstr>
      <vt:lpstr>IT-GD-Template</vt:lpstr>
      <vt:lpstr>EGEE_Template</vt:lpstr>
      <vt:lpstr>6_Default Design</vt:lpstr>
      <vt:lpstr>2_EGEE_template</vt:lpstr>
      <vt:lpstr>Default Design</vt:lpstr>
      <vt:lpstr>Image</vt:lpstr>
      <vt:lpstr>Picture</vt:lpstr>
      <vt:lpstr>The ALICE Dashboard </vt:lpstr>
      <vt:lpstr>Overview</vt:lpstr>
      <vt:lpstr>Dashboard Framework</vt:lpstr>
      <vt:lpstr>Dashboard activities</vt:lpstr>
      <vt:lpstr>http://dashboard.cern.ch/alice</vt:lpstr>
      <vt:lpstr>Job Monitoring</vt:lpstr>
      <vt:lpstr>Job Monitoring</vt:lpstr>
      <vt:lpstr>Job Monitoring</vt:lpstr>
      <vt:lpstr>FTS reliability</vt:lpstr>
      <vt:lpstr>Slide 10</vt:lpstr>
      <vt:lpstr>SAM monitoring</vt:lpstr>
      <vt:lpstr>Slide 12</vt:lpstr>
      <vt:lpstr>Slide 13</vt:lpstr>
      <vt:lpstr>Site Status Board</vt:lpstr>
      <vt:lpstr>Site Status Board</vt:lpstr>
      <vt:lpstr>Site Status Board</vt:lpstr>
      <vt:lpstr>SSB gridmap</vt:lpstr>
      <vt:lpstr>ALICE SSB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CCRC’08 - Measuring our progress</dc:title>
  <dc:creator>jamesc</dc:creator>
  <cp:lastModifiedBy>NICE</cp:lastModifiedBy>
  <cp:revision>76</cp:revision>
  <dcterms:created xsi:type="dcterms:W3CDTF">2008-02-04T10:13:31Z</dcterms:created>
  <dcterms:modified xsi:type="dcterms:W3CDTF">2009-05-25T17:35:10Z</dcterms:modified>
</cp:coreProperties>
</file>