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2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0" r:id="rId25"/>
    <p:sldId id="278" r:id="rId26"/>
    <p:sldId id="281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5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81EE9-6C10-4C82-9E0A-450C1C3BDC87}" type="datetimeFigureOut">
              <a:rPr lang="en-US" smtClean="0"/>
              <a:pPr/>
              <a:t>5/27/2009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29EB2-F6AD-461E-9A6D-FCFB774CA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29EB2-F6AD-461E-9A6D-FCFB774CA94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27.05.2009</a:t>
            </a:r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T1/T2 ALICE Tutorial : Services Monitoring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fr-FR" smtClean="0"/>
              <a:t>T1/T2 ALICE Tutorial : Services Monitoring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27.05.2009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fr-FR" sz="1400" smtClean="0">
                <a:solidFill>
                  <a:schemeClr val="tx2"/>
                </a:solidFill>
              </a:rPr>
              <a:t>T1/T2 ALICE Tutorial : Services Monitoring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calimonitor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monalisa.caltech.ed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gridikp.uni-muenster.de:8080/" TargetMode="External"/><Relationship Id="rId2" Type="http://schemas.openxmlformats.org/officeDocument/2006/relationships/hyperlink" Target="http://lxgrid2.gsi.de:808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calimonitor.cern.ch/stats?page=CAF/machine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calimonitor.cern.ch/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Monitoring with MonALISA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Costin</a:t>
            </a:r>
            <a:r>
              <a:rPr lang="en-US" dirty="0" smtClean="0"/>
              <a:t> </a:t>
            </a:r>
            <a:r>
              <a:rPr lang="en-US" dirty="0" err="1" smtClean="0"/>
              <a:t>Grigoras</a:t>
            </a:r>
            <a:r>
              <a:rPr lang="en-US" dirty="0" smtClean="0"/>
              <a:t> &lt;costin.grigoras@cern.ch&gt;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AliEn MonALISA service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10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Started with</a:t>
            </a:r>
          </a:p>
          <a:p>
            <a:pPr lvl="1"/>
            <a:r>
              <a:rPr lang="en-US" dirty="0" smtClean="0"/>
              <a:t>alien </a:t>
            </a:r>
            <a:r>
              <a:rPr lang="en-US" dirty="0" err="1" smtClean="0"/>
              <a:t>StartMonaLisa</a:t>
            </a:r>
            <a:endParaRPr lang="en-US" dirty="0" smtClean="0"/>
          </a:p>
          <a:p>
            <a:r>
              <a:rPr lang="en-US" dirty="0" smtClean="0"/>
              <a:t>Should be started with the same environment as the rest of the AliEn services</a:t>
            </a:r>
          </a:p>
          <a:p>
            <a:pPr lvl="1"/>
            <a:r>
              <a:rPr lang="en-US" dirty="0" smtClean="0"/>
              <a:t>X509_USER_PROXY in particular</a:t>
            </a:r>
          </a:p>
          <a:p>
            <a:r>
              <a:rPr lang="en-US" dirty="0" smtClean="0"/>
              <a:t>It receives information from each component</a:t>
            </a:r>
          </a:p>
          <a:p>
            <a:r>
              <a:rPr lang="en-US" dirty="0" smtClean="0"/>
              <a:t>Performs functional tests of each AliEn service running on the </a:t>
            </a:r>
            <a:r>
              <a:rPr lang="en-US" dirty="0" err="1" smtClean="0"/>
              <a:t>VoBox</a:t>
            </a:r>
            <a:endParaRPr lang="en-US" dirty="0" smtClean="0"/>
          </a:p>
          <a:p>
            <a:r>
              <a:rPr lang="en-US" dirty="0" smtClean="0"/>
              <a:t>If necessary will receive commands to restart the services</a:t>
            </a:r>
          </a:p>
          <a:p>
            <a:r>
              <a:rPr lang="en-US" dirty="0" smtClean="0"/>
              <a:t>Self-monitoring through </a:t>
            </a:r>
            <a:r>
              <a:rPr lang="en-US" dirty="0" err="1" smtClean="0"/>
              <a:t>cron</a:t>
            </a:r>
            <a:r>
              <a:rPr lang="en-US" dirty="0" smtClean="0"/>
              <a:t> scripts, so _don’t_ remove the line</a:t>
            </a:r>
          </a:p>
          <a:p>
            <a:r>
              <a:rPr lang="en-US" dirty="0" smtClean="0"/>
              <a:t>This solves most problems with the AliEn </a:t>
            </a:r>
            <a:r>
              <a:rPr lang="en-US" dirty="0" err="1" smtClean="0"/>
              <a:t>VoBox</a:t>
            </a:r>
            <a:r>
              <a:rPr lang="en-US" dirty="0" smtClean="0"/>
              <a:t> services, including restart of the </a:t>
            </a:r>
            <a:r>
              <a:rPr lang="en-US" dirty="0" err="1" smtClean="0"/>
              <a:t>VoBox</a:t>
            </a:r>
            <a:r>
              <a:rPr lang="en-US" dirty="0" smtClean="0"/>
              <a:t> itself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the ALICE Grid in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85 sites defined</a:t>
            </a:r>
          </a:p>
          <a:p>
            <a:r>
              <a:rPr lang="en-US" sz="2800" dirty="0" smtClean="0"/>
              <a:t>9000 worker nodes</a:t>
            </a:r>
          </a:p>
          <a:p>
            <a:r>
              <a:rPr lang="en-US" sz="2800" dirty="0" smtClean="0"/>
              <a:t>14000 parallel jobs</a:t>
            </a:r>
          </a:p>
          <a:p>
            <a:r>
              <a:rPr lang="en-US" sz="2800" smtClean="0"/>
              <a:t>27 </a:t>
            </a:r>
            <a:r>
              <a:rPr lang="en-US" sz="2800" dirty="0" smtClean="0"/>
              <a:t>central machines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More than 1.1M parameters</a:t>
            </a:r>
          </a:p>
          <a:p>
            <a:r>
              <a:rPr lang="en-US" sz="2800" dirty="0" smtClean="0"/>
              <a:t>Storing only aggregated data where possible we have reached &gt;35000 active parameters in the database</a:t>
            </a:r>
          </a:p>
          <a:p>
            <a:r>
              <a:rPr lang="en-US" sz="2800" dirty="0" smtClean="0"/>
              <a:t>We store new values at ~100Hz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15000 dynamic pages / day</a:t>
            </a:r>
          </a:p>
          <a:p>
            <a:r>
              <a:rPr lang="en-US" sz="2800" dirty="0" smtClean="0"/>
              <a:t>1 client/web server + 3 database instances</a:t>
            </a:r>
          </a:p>
          <a:p>
            <a:r>
              <a:rPr lang="en-US" sz="2800" dirty="0" smtClean="0"/>
              <a:t>170GB of history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11</a:t>
            </a:fld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MonALISA Repository for ALICE: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http://pcalimonitor.cern.ch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monalisa_repository_ma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47" y="1132726"/>
            <a:ext cx="9015753" cy="5268074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12</a:t>
            </a:fld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13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7" name="Picture 6" descr="monalisa_repository_sitejob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796" y="50707"/>
            <a:ext cx="5670408" cy="6731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-&gt; Site services -&gt; Site overview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14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11" name="Picture 10" descr="monalisa_repository_siteinf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571" y="1163548"/>
            <a:ext cx="6800638" cy="5161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-&gt; Site services -&gt; Site overview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15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8" name="Picture 7" descr="monalisa_repository_bookmar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31" y="1263224"/>
            <a:ext cx="9004869" cy="4908976"/>
          </a:xfrm>
          <a:prstGeom prst="rect">
            <a:avLst/>
          </a:prstGeom>
        </p:spPr>
      </p:pic>
      <p:sp>
        <p:nvSpPr>
          <p:cNvPr id="9" name="Right Arrow Callout 8"/>
          <p:cNvSpPr/>
          <p:nvPr/>
        </p:nvSpPr>
        <p:spPr>
          <a:xfrm>
            <a:off x="1066800" y="5887948"/>
            <a:ext cx="914400" cy="304800"/>
          </a:xfrm>
          <a:prstGeom prst="rightArrowCallout">
            <a:avLst/>
          </a:prstGeom>
          <a:solidFill>
            <a:schemeClr val="accent4">
              <a:alpha val="47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-&gt; Site services -&gt; VO Boxes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16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7" name="Picture 6" descr="monalisa_repository_vobox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4803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Services -&gt; Site services -&gt; Services status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17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7" name="Picture 6" descr="monalisa_repository_servicesstat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166282"/>
            <a:ext cx="8373447" cy="5158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-&gt; Site services -&gt; Proxies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18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7" name="Content Placeholder 6" descr="monalisa_repository_proxies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65378" y="1173066"/>
            <a:ext cx="7011822" cy="51515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-&gt; Site services -&gt; SAM tests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19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7" name="Picture 6" descr="monalisa_repository_s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164573"/>
            <a:ext cx="5486400" cy="5156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MonALISA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Caltech project started in 2002</a:t>
            </a:r>
            <a:br>
              <a:rPr lang="en-US" sz="2800" dirty="0" smtClean="0"/>
            </a:br>
            <a:r>
              <a:rPr lang="en-US" sz="2800" dirty="0" smtClean="0">
                <a:hlinkClick r:id="rId2"/>
              </a:rPr>
              <a:t>http://monalisa.caltech.edu/</a:t>
            </a:r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r>
              <a:rPr lang="en-US" sz="2800" dirty="0" smtClean="0"/>
              <a:t>Java-based set of distributed, self-describing services</a:t>
            </a:r>
          </a:p>
          <a:p>
            <a:endParaRPr lang="en-US" sz="2800" dirty="0" smtClean="0"/>
          </a:p>
          <a:p>
            <a:r>
              <a:rPr lang="en-US" sz="2800" dirty="0" smtClean="0"/>
              <a:t>Offers the infrastructure to collect any type of information</a:t>
            </a:r>
          </a:p>
          <a:p>
            <a:endParaRPr lang="en-US" sz="2800" dirty="0" smtClean="0"/>
          </a:p>
          <a:p>
            <a:r>
              <a:rPr lang="en-US" sz="2800" dirty="0" smtClean="0"/>
              <a:t>Can process it in near real time</a:t>
            </a:r>
          </a:p>
          <a:p>
            <a:endParaRPr lang="en-US" sz="2800" dirty="0" smtClean="0"/>
          </a:p>
          <a:p>
            <a:r>
              <a:rPr lang="en-US" sz="2800" dirty="0" smtClean="0"/>
              <a:t>The services can cooperate in performing the monitoring tasks</a:t>
            </a:r>
          </a:p>
          <a:p>
            <a:endParaRPr lang="en-US" sz="2800" dirty="0" smtClean="0"/>
          </a:p>
          <a:p>
            <a:r>
              <a:rPr lang="en-US" sz="2800" dirty="0" smtClean="0"/>
              <a:t>Can act as a platform for running distributed user agents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2</a:t>
            </a:fld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 Information -&gt; </a:t>
            </a:r>
            <a:r>
              <a:rPr lang="en-US" dirty="0" err="1" smtClean="0"/>
              <a:t>xrootd</a:t>
            </a:r>
            <a:r>
              <a:rPr lang="en-US" dirty="0" smtClean="0"/>
              <a:t> -&gt; SEs overview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20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7" name="Content Placeholder 6" descr="monalisa_repository_setraffic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" y="1197769"/>
            <a:ext cx="8763000" cy="51345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 Information -&gt; </a:t>
            </a:r>
            <a:r>
              <a:rPr lang="en-US" dirty="0" err="1" smtClean="0"/>
              <a:t>xrootd</a:t>
            </a:r>
            <a:r>
              <a:rPr lang="en-US" dirty="0" smtClean="0"/>
              <a:t> -&gt; Per SE details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21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8" name="Picture 7" descr="monalisa_repository_sedetail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749" y="1173822"/>
            <a:ext cx="7045451" cy="5150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tests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22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7" name="Picture 6" descr="monalisa_repository_bandwidth_tabl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1" y="1148321"/>
            <a:ext cx="6248400" cy="5709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Automatic actions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23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1908265" y="5032370"/>
            <a:ext cx="2913173" cy="11398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83585" tIns="41793" rIns="83585" bIns="41793" anchor="t" anchorCtr="0"/>
          <a:lstStyle/>
          <a:p>
            <a:pPr algn="ctr" defTabSz="407559">
              <a:lnSpc>
                <a:spcPct val="65000"/>
              </a:lnSpc>
              <a:spcBef>
                <a:spcPts val="406"/>
              </a:spcBef>
              <a:buClr>
                <a:srgbClr val="000000"/>
              </a:buClr>
              <a:buSzPct val="45000"/>
              <a:tabLst>
                <a:tab pos="656033" algn="l"/>
                <a:tab pos="1313581" algn="l"/>
              </a:tabLst>
            </a:pPr>
            <a:r>
              <a:rPr lang="en-GB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Actions</a:t>
            </a:r>
            <a:endParaRPr lang="en-GB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5305460" y="1143000"/>
            <a:ext cx="3838540" cy="5638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600" b="1" dirty="0" smtClean="0"/>
              <a:t>Decisions taken upon:</a:t>
            </a:r>
          </a:p>
          <a:p>
            <a:pPr>
              <a:buFontTx/>
              <a:buChar char="-"/>
            </a:pPr>
            <a:r>
              <a:rPr lang="en-US" sz="1600" dirty="0" smtClean="0"/>
              <a:t>Absence/presence of some parameter(s)</a:t>
            </a:r>
          </a:p>
          <a:p>
            <a:pPr>
              <a:buFontTx/>
              <a:buChar char="-"/>
            </a:pPr>
            <a:r>
              <a:rPr lang="en-US" sz="1600" dirty="0" smtClean="0"/>
              <a:t>Values above/below predefined thresholds</a:t>
            </a:r>
          </a:p>
          <a:p>
            <a:pPr>
              <a:buFontTx/>
              <a:buChar char="-"/>
            </a:pPr>
            <a:r>
              <a:rPr lang="en-US" sz="1600" dirty="0" smtClean="0"/>
              <a:t>Arbitrary correlations between values</a:t>
            </a:r>
          </a:p>
          <a:p>
            <a:pPr>
              <a:buFontTx/>
              <a:buChar char="-"/>
            </a:pPr>
            <a:r>
              <a:rPr lang="en-US" sz="1600" dirty="0" smtClean="0"/>
              <a:t>User-defined code</a:t>
            </a:r>
          </a:p>
          <a:p>
            <a:pPr>
              <a:buFontTx/>
              <a:buChar char="-"/>
            </a:pPr>
            <a:endParaRPr lang="en-US" sz="1600" dirty="0" smtClean="0"/>
          </a:p>
          <a:p>
            <a:r>
              <a:rPr lang="en-US" sz="1600" b="1" dirty="0" smtClean="0"/>
              <a:t>Action types:</a:t>
            </a:r>
          </a:p>
          <a:p>
            <a:pPr>
              <a:buFontTx/>
              <a:buChar char="-"/>
            </a:pPr>
            <a:r>
              <a:rPr lang="en-US" sz="1600" dirty="0" smtClean="0"/>
              <a:t>Notifications</a:t>
            </a:r>
          </a:p>
          <a:p>
            <a:pPr>
              <a:buFontTx/>
              <a:buChar char="-"/>
            </a:pPr>
            <a:r>
              <a:rPr lang="en-US" sz="1600" dirty="0" smtClean="0"/>
              <a:t>RSS/Atom feeds</a:t>
            </a:r>
          </a:p>
          <a:p>
            <a:pPr>
              <a:buFontTx/>
              <a:buChar char="-"/>
            </a:pPr>
            <a:r>
              <a:rPr lang="en-US" sz="1600" dirty="0" smtClean="0"/>
              <a:t>Annotation of charts with the events</a:t>
            </a:r>
          </a:p>
          <a:p>
            <a:pPr>
              <a:buFontTx/>
              <a:buChar char="-"/>
            </a:pPr>
            <a:r>
              <a:rPr lang="en-US" sz="1600" dirty="0" smtClean="0"/>
              <a:t>Calling external programs</a:t>
            </a:r>
          </a:p>
          <a:p>
            <a:pPr>
              <a:buFontTx/>
              <a:buChar char="-"/>
            </a:pPr>
            <a:r>
              <a:rPr lang="en-US" sz="1600" dirty="0" smtClean="0"/>
              <a:t>Logging</a:t>
            </a:r>
          </a:p>
          <a:p>
            <a:pPr>
              <a:buFontTx/>
              <a:buChar char="-"/>
            </a:pPr>
            <a:r>
              <a:rPr lang="en-US" sz="1600" dirty="0" smtClean="0"/>
              <a:t>Running custom code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2686019" y="1852990"/>
            <a:ext cx="861646" cy="6223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925485" y="1438652"/>
            <a:ext cx="829408" cy="55245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83585" tIns="41793" rIns="83585" bIns="41793" anchor="ctr"/>
          <a:lstStyle/>
          <a:p>
            <a:pPr marL="309078" indent="-309078" algn="ctr" defTabSz="407559">
              <a:lnSpc>
                <a:spcPct val="65000"/>
              </a:lnSpc>
              <a:spcBef>
                <a:spcPts val="406"/>
              </a:spcBef>
              <a:buClr>
                <a:srgbClr val="000000"/>
              </a:buClr>
              <a:buSzPct val="45000"/>
              <a:tabLst>
                <a:tab pos="656033" algn="l"/>
              </a:tabLst>
            </a:pPr>
            <a:r>
              <a:rPr lang="en-GB" sz="1200" b="1" dirty="0"/>
              <a:t>ML Service</a:t>
            </a: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 flipV="1">
            <a:off x="2686019" y="2888041"/>
            <a:ext cx="861646" cy="763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1925485" y="3442077"/>
            <a:ext cx="829408" cy="5540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83585" tIns="41793" rIns="83585" bIns="41793" anchor="ctr"/>
          <a:lstStyle/>
          <a:p>
            <a:pPr marL="309078" indent="-309078" algn="ctr" defTabSz="407559">
              <a:lnSpc>
                <a:spcPct val="65000"/>
              </a:lnSpc>
              <a:spcBef>
                <a:spcPts val="406"/>
              </a:spcBef>
              <a:buClr>
                <a:srgbClr val="000000"/>
              </a:buClr>
              <a:buSzPct val="45000"/>
              <a:tabLst>
                <a:tab pos="656033" algn="l"/>
              </a:tabLst>
            </a:pPr>
            <a:r>
              <a:rPr lang="en-GB" sz="1200" b="1" smtClean="0"/>
              <a:t>ML Service</a:t>
            </a:r>
            <a:endParaRPr lang="en-GB" sz="1200" b="1" dirty="0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V="1">
            <a:off x="2340188" y="2888041"/>
            <a:ext cx="1466" cy="555625"/>
          </a:xfrm>
          <a:prstGeom prst="line">
            <a:avLst/>
          </a:prstGeom>
          <a:noFill/>
          <a:ln w="28440">
            <a:solidFill>
              <a:srgbClr val="000000"/>
            </a:solidFill>
            <a:prstDash val="sysDot"/>
            <a:miter lim="800000"/>
            <a:headEnd/>
            <a:tailEnd type="arrow" w="med" len="med"/>
          </a:ln>
          <a:effectLst/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2340188" y="1991102"/>
            <a:ext cx="1466" cy="484188"/>
          </a:xfrm>
          <a:prstGeom prst="line">
            <a:avLst/>
          </a:prstGeom>
          <a:noFill/>
          <a:ln w="28440">
            <a:solidFill>
              <a:srgbClr val="000000"/>
            </a:solidFill>
            <a:prstDash val="sysDot"/>
            <a:miter lim="800000"/>
            <a:headEnd/>
            <a:tailEnd type="arrow" w="med" len="med"/>
          </a:ln>
          <a:effectLst/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1872008" y="2558208"/>
            <a:ext cx="878933" cy="2803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3585" tIns="41793" rIns="83585" bIns="41793">
            <a:spAutoFit/>
          </a:bodyPr>
          <a:lstStyle/>
          <a:p>
            <a:pPr marL="309078" indent="-309078" algn="ctr" defTabSz="407559">
              <a:lnSpc>
                <a:spcPct val="65000"/>
              </a:lnSpc>
              <a:spcBef>
                <a:spcPts val="346"/>
              </a:spcBef>
              <a:buClr>
                <a:srgbClr val="000000"/>
              </a:buClr>
              <a:buSzPct val="45000"/>
              <a:tabLst>
                <a:tab pos="656033" algn="l"/>
              </a:tabLst>
            </a:pPr>
            <a:r>
              <a:rPr lang="en-GB" b="1" dirty="0" smtClean="0">
                <a:solidFill>
                  <a:srgbClr val="CA731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Actions</a:t>
            </a:r>
            <a:endParaRPr lang="en-GB" b="1" dirty="0">
              <a:solidFill>
                <a:srgbClr val="CA731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586124" y="1308478"/>
            <a:ext cx="778649" cy="8925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3585" tIns="41793" rIns="83585" bIns="41793">
            <a:spAutoFit/>
          </a:bodyPr>
          <a:lstStyle/>
          <a:p>
            <a:pPr marL="101511" indent="-101511" defTabSz="407559">
              <a:lnSpc>
                <a:spcPct val="65000"/>
              </a:lnSpc>
              <a:spcBef>
                <a:spcPts val="406"/>
              </a:spcBef>
              <a:buClr>
                <a:srgbClr val="669999"/>
              </a:buClr>
              <a:buFont typeface="Arial" charset="0"/>
              <a:buChar char="•"/>
              <a:tabLst>
                <a:tab pos="656033" algn="l"/>
              </a:tabLst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Traffic</a:t>
            </a:r>
          </a:p>
          <a:p>
            <a:pPr marL="101511" indent="-101511" defTabSz="407559">
              <a:lnSpc>
                <a:spcPct val="65000"/>
              </a:lnSpc>
              <a:spcBef>
                <a:spcPts val="406"/>
              </a:spcBef>
              <a:buClr>
                <a:srgbClr val="669999"/>
              </a:buClr>
              <a:buFont typeface="Arial" charset="0"/>
              <a:buChar char="•"/>
              <a:tabLst>
                <a:tab pos="656033" algn="l"/>
              </a:tabLst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Jobs</a:t>
            </a:r>
          </a:p>
          <a:p>
            <a:pPr marL="101511" indent="-101511" defTabSz="407559">
              <a:lnSpc>
                <a:spcPct val="65000"/>
              </a:lnSpc>
              <a:spcBef>
                <a:spcPts val="406"/>
              </a:spcBef>
              <a:buClr>
                <a:srgbClr val="669999"/>
              </a:buClr>
              <a:buFont typeface="Arial" charset="0"/>
              <a:buChar char="•"/>
              <a:tabLst>
                <a:tab pos="656033" algn="l"/>
              </a:tabLst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Hosts</a:t>
            </a:r>
          </a:p>
          <a:p>
            <a:pPr marL="101511" indent="-101511" defTabSz="407559">
              <a:lnSpc>
                <a:spcPct val="65000"/>
              </a:lnSpc>
              <a:spcBef>
                <a:spcPts val="406"/>
              </a:spcBef>
              <a:buClr>
                <a:srgbClr val="669999"/>
              </a:buClr>
              <a:buFont typeface="Arial" charset="0"/>
              <a:buChar char="•"/>
              <a:tabLst>
                <a:tab pos="656033" algn="l"/>
              </a:tabLst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Apps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214282" y="3388103"/>
            <a:ext cx="1340790" cy="8925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3585" tIns="41793" rIns="83585" bIns="41793">
            <a:spAutoFit/>
          </a:bodyPr>
          <a:lstStyle/>
          <a:p>
            <a:pPr marL="101511" indent="-101511" defTabSz="407559">
              <a:lnSpc>
                <a:spcPct val="65000"/>
              </a:lnSpc>
              <a:spcBef>
                <a:spcPts val="406"/>
              </a:spcBef>
              <a:buClr>
                <a:srgbClr val="669999"/>
              </a:buClr>
              <a:buFont typeface="Arial" charset="0"/>
              <a:buChar char="•"/>
              <a:tabLst>
                <a:tab pos="656033" algn="l"/>
              </a:tabLst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Temperature</a:t>
            </a:r>
          </a:p>
          <a:p>
            <a:pPr marL="101511" indent="-101511" defTabSz="407559">
              <a:lnSpc>
                <a:spcPct val="65000"/>
              </a:lnSpc>
              <a:spcBef>
                <a:spcPts val="406"/>
              </a:spcBef>
              <a:buClr>
                <a:srgbClr val="669999"/>
              </a:buClr>
              <a:buFont typeface="Arial" charset="0"/>
              <a:buChar char="•"/>
              <a:tabLst>
                <a:tab pos="656033" algn="l"/>
              </a:tabLst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Humidity</a:t>
            </a:r>
          </a:p>
          <a:p>
            <a:pPr marL="101511" indent="-101511" defTabSz="407559">
              <a:lnSpc>
                <a:spcPct val="65000"/>
              </a:lnSpc>
              <a:spcBef>
                <a:spcPts val="406"/>
              </a:spcBef>
              <a:buClr>
                <a:srgbClr val="669999"/>
              </a:buClr>
              <a:buFont typeface="Arial" charset="0"/>
              <a:buChar char="•"/>
              <a:tabLst>
                <a:tab pos="656033" algn="l"/>
              </a:tabLst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A/C Power</a:t>
            </a:r>
          </a:p>
          <a:p>
            <a:pPr marL="101511" indent="-101511" defTabSz="407559">
              <a:lnSpc>
                <a:spcPct val="65000"/>
              </a:lnSpc>
              <a:spcBef>
                <a:spcPts val="406"/>
              </a:spcBef>
              <a:buClr>
                <a:srgbClr val="669999"/>
              </a:buClr>
              <a:buFont typeface="Arial" charset="0"/>
              <a:buChar char="•"/>
              <a:tabLst>
                <a:tab pos="656033" algn="l"/>
              </a:tabLst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…</a:t>
            </a: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1477077" y="1270378"/>
            <a:ext cx="414704" cy="898525"/>
          </a:xfrm>
          <a:custGeom>
            <a:avLst/>
            <a:gdLst>
              <a:gd name="G0" fmla="+- 15000 0 0"/>
              <a:gd name="G1" fmla="+- 7235 0 0"/>
              <a:gd name="G2" fmla="+- 21600 0 7235"/>
              <a:gd name="G3" fmla="+- 10800 0 7235"/>
              <a:gd name="G4" fmla="+- 21600 0 15000"/>
              <a:gd name="G5" fmla="*/ G4 G3 10800"/>
              <a:gd name="G6" fmla="+- 21600 0 G5"/>
              <a:gd name="T0" fmla="*/ 15000 w 21600"/>
              <a:gd name="T1" fmla="*/ 0 h 21600"/>
              <a:gd name="T2" fmla="*/ 0 w 21600"/>
              <a:gd name="T3" fmla="*/ 10800 h 21600"/>
              <a:gd name="T4" fmla="*/ 150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5000" y="0"/>
                </a:moveTo>
                <a:lnTo>
                  <a:pt x="15000" y="7235"/>
                </a:lnTo>
                <a:lnTo>
                  <a:pt x="3375" y="7235"/>
                </a:lnTo>
                <a:lnTo>
                  <a:pt x="3375" y="14365"/>
                </a:lnTo>
                <a:lnTo>
                  <a:pt x="15000" y="14365"/>
                </a:lnTo>
                <a:lnTo>
                  <a:pt x="150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7235"/>
                </a:moveTo>
                <a:lnTo>
                  <a:pt x="1350" y="14365"/>
                </a:lnTo>
                <a:lnTo>
                  <a:pt x="2700" y="14365"/>
                </a:lnTo>
                <a:lnTo>
                  <a:pt x="2700" y="7235"/>
                </a:lnTo>
                <a:close/>
              </a:path>
              <a:path w="21600" h="21600">
                <a:moveTo>
                  <a:pt x="0" y="7235"/>
                </a:moveTo>
                <a:lnTo>
                  <a:pt x="0" y="14365"/>
                </a:lnTo>
                <a:lnTo>
                  <a:pt x="675" y="14365"/>
                </a:lnTo>
                <a:lnTo>
                  <a:pt x="675" y="7235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7269" tIns="43635" rIns="87269" bIns="43635" anchor="ctr"/>
          <a:lstStyle/>
          <a:p>
            <a:pPr marL="327259" indent="-327259" algn="ctr"/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auto">
          <a:xfrm>
            <a:off x="1430184" y="3289678"/>
            <a:ext cx="455734" cy="898525"/>
          </a:xfrm>
          <a:custGeom>
            <a:avLst/>
            <a:gdLst>
              <a:gd name="G0" fmla="+- 11638 0 0"/>
              <a:gd name="G1" fmla="+- 6923 0 0"/>
              <a:gd name="G2" fmla="+- 21600 0 6923"/>
              <a:gd name="G3" fmla="+- 10800 0 6923"/>
              <a:gd name="G4" fmla="+- 21600 0 11638"/>
              <a:gd name="G5" fmla="*/ G4 G3 10800"/>
              <a:gd name="G6" fmla="+- 21600 0 G5"/>
              <a:gd name="T0" fmla="*/ 11638 w 21600"/>
              <a:gd name="T1" fmla="*/ 0 h 21600"/>
              <a:gd name="T2" fmla="*/ 0 w 21600"/>
              <a:gd name="T3" fmla="*/ 10800 h 21600"/>
              <a:gd name="T4" fmla="*/ 11638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1638" y="0"/>
                </a:moveTo>
                <a:lnTo>
                  <a:pt x="11638" y="6923"/>
                </a:lnTo>
                <a:lnTo>
                  <a:pt x="3375" y="6923"/>
                </a:lnTo>
                <a:lnTo>
                  <a:pt x="3375" y="14677"/>
                </a:lnTo>
                <a:lnTo>
                  <a:pt x="11638" y="14677"/>
                </a:lnTo>
                <a:lnTo>
                  <a:pt x="11638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923"/>
                </a:moveTo>
                <a:lnTo>
                  <a:pt x="1350" y="14677"/>
                </a:lnTo>
                <a:lnTo>
                  <a:pt x="2700" y="14677"/>
                </a:lnTo>
                <a:lnTo>
                  <a:pt x="2700" y="6923"/>
                </a:lnTo>
                <a:close/>
              </a:path>
              <a:path w="21600" h="21600">
                <a:moveTo>
                  <a:pt x="0" y="6923"/>
                </a:moveTo>
                <a:lnTo>
                  <a:pt x="0" y="14677"/>
                </a:lnTo>
                <a:lnTo>
                  <a:pt x="675" y="14677"/>
                </a:lnTo>
                <a:lnTo>
                  <a:pt x="675" y="6923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87269" tIns="43635" rIns="87269" bIns="43635" anchor="ctr"/>
          <a:lstStyle/>
          <a:p>
            <a:endParaRPr lang="fr-CH" dirty="0"/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471823" y="4480302"/>
            <a:ext cx="1418504" cy="496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83585" tIns="41793" rIns="83585" bIns="41793" anchor="ctr" anchorCtr="1"/>
          <a:lstStyle/>
          <a:p>
            <a:pPr marL="309078" indent="-309078" algn="ctr" defTabSz="407559">
              <a:lnSpc>
                <a:spcPct val="65000"/>
              </a:lnSpc>
              <a:spcBef>
                <a:spcPts val="406"/>
              </a:spcBef>
              <a:buClr>
                <a:srgbClr val="000000"/>
              </a:buClr>
              <a:buSzPct val="45000"/>
              <a:tabLst>
                <a:tab pos="656033" algn="l"/>
                <a:tab pos="1313581" algn="l"/>
              </a:tabLst>
            </a:pPr>
            <a:r>
              <a:rPr lang="en-GB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Sensors</a:t>
            </a:r>
            <a:endParaRPr lang="en-GB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1890326" y="4480302"/>
            <a:ext cx="1450742" cy="496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3585" tIns="41793" rIns="83585" bIns="41793" anchor="ctr" anchorCtr="1"/>
          <a:lstStyle/>
          <a:p>
            <a:pPr algn="ctr" defTabSz="407559">
              <a:lnSpc>
                <a:spcPct val="65000"/>
              </a:lnSpc>
              <a:spcBef>
                <a:spcPts val="406"/>
              </a:spcBef>
              <a:buClr>
                <a:srgbClr val="000000"/>
              </a:buClr>
              <a:buSzPct val="45000"/>
              <a:tabLst>
                <a:tab pos="656033" algn="l"/>
                <a:tab pos="1313581" algn="l"/>
              </a:tabLst>
            </a:pP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Local</a:t>
            </a:r>
            <a:b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decisions</a:t>
            </a:r>
            <a:endParaRPr lang="en-GB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3341069" y="4480302"/>
            <a:ext cx="1484413" cy="496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83585" tIns="41793" rIns="83585" bIns="41793" anchor="ctr" anchorCtr="1"/>
          <a:lstStyle/>
          <a:p>
            <a:pPr algn="ctr" defTabSz="407559">
              <a:lnSpc>
                <a:spcPct val="65000"/>
              </a:lnSpc>
              <a:spcBef>
                <a:spcPts val="406"/>
              </a:spcBef>
              <a:buClr>
                <a:srgbClr val="000000"/>
              </a:buClr>
              <a:buSzPct val="45000"/>
              <a:tabLst>
                <a:tab pos="656033" algn="l"/>
                <a:tab pos="1313581" algn="l"/>
              </a:tabLst>
            </a:pPr>
            <a:r>
              <a:rPr lang="en-GB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Global decisions</a:t>
            </a:r>
          </a:p>
        </p:txBody>
      </p:sp>
      <p:sp>
        <p:nvSpPr>
          <p:cNvPr id="24" name="Oval 5"/>
          <p:cNvSpPr>
            <a:spLocks noChangeArrowheads="1"/>
          </p:cNvSpPr>
          <p:nvPr/>
        </p:nvSpPr>
        <p:spPr bwMode="auto">
          <a:xfrm>
            <a:off x="3547666" y="2289560"/>
            <a:ext cx="1310086" cy="81559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87875" tIns="43938" rIns="87875" bIns="43938" anchor="ctr"/>
          <a:lstStyle/>
          <a:p>
            <a:pPr marL="327259" indent="-327259" algn="ctr"/>
            <a:r>
              <a:rPr lang="en-US" sz="1600" b="1" dirty="0"/>
              <a:t>Global </a:t>
            </a:r>
          </a:p>
          <a:p>
            <a:pPr marL="327259" indent="-327259" algn="ctr"/>
            <a:r>
              <a:rPr lang="en-US" sz="1600" b="1" dirty="0"/>
              <a:t>ML </a:t>
            </a:r>
          </a:p>
          <a:p>
            <a:pPr marL="327259" indent="-327259" algn="ctr"/>
            <a:r>
              <a:rPr lang="en-US" sz="1600" b="1" dirty="0"/>
              <a:t>Services</a:t>
            </a:r>
          </a:p>
        </p:txBody>
      </p:sp>
      <p:sp>
        <p:nvSpPr>
          <p:cNvPr id="25" name="Left Arrow 24"/>
          <p:cNvSpPr/>
          <p:nvPr/>
        </p:nvSpPr>
        <p:spPr>
          <a:xfrm rot="1363898">
            <a:off x="2529524" y="2210726"/>
            <a:ext cx="791314" cy="285752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87269" tIns="43635" rIns="87269" bIns="43635" rtlCol="0" anchor="ctr"/>
          <a:lstStyle/>
          <a:p>
            <a:pPr algn="ctr"/>
            <a:r>
              <a:rPr lang="fr-CH" sz="1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SSL</a:t>
            </a:r>
            <a:endParaRPr lang="fr-CH" sz="11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Left Arrow 25"/>
          <p:cNvSpPr/>
          <p:nvPr/>
        </p:nvSpPr>
        <p:spPr>
          <a:xfrm rot="20003218">
            <a:off x="2532593" y="2876010"/>
            <a:ext cx="791314" cy="285752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87269" tIns="43635" rIns="87269" bIns="43635" rtlCol="0" anchor="ctr"/>
          <a:lstStyle/>
          <a:p>
            <a:pPr algn="ctr"/>
            <a:r>
              <a:rPr lang="fr-CH" sz="1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SSL</a:t>
            </a:r>
            <a:endParaRPr lang="fr-CH" sz="11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Left Arrow 26"/>
          <p:cNvSpPr/>
          <p:nvPr/>
        </p:nvSpPr>
        <p:spPr>
          <a:xfrm>
            <a:off x="1494670" y="2127633"/>
            <a:ext cx="659428" cy="214314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87269" tIns="43635" rIns="87269" bIns="43635" rtlCol="0" anchor="ctr"/>
          <a:lstStyle/>
          <a:p>
            <a:pPr algn="ctr"/>
            <a:endParaRPr lang="fr-CH" dirty="0"/>
          </a:p>
        </p:txBody>
      </p:sp>
      <p:sp>
        <p:nvSpPr>
          <p:cNvPr id="28" name="Left Arrow 27"/>
          <p:cNvSpPr/>
          <p:nvPr/>
        </p:nvSpPr>
        <p:spPr>
          <a:xfrm>
            <a:off x="1494670" y="3127765"/>
            <a:ext cx="659428" cy="214314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87269" tIns="43635" rIns="87269" bIns="43635" rtlCol="0" anchor="ctr"/>
          <a:lstStyle/>
          <a:p>
            <a:pPr algn="ctr"/>
            <a:endParaRPr lang="fr-CH" dirty="0"/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599" y="4312762"/>
            <a:ext cx="4343401" cy="254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7471" y="5380444"/>
            <a:ext cx="319552" cy="31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3F0F6"/>
              </a:clrFrom>
              <a:clrTo>
                <a:srgbClr val="F3F0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43726" y="5380444"/>
            <a:ext cx="389647" cy="31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3F1F6"/>
              </a:clrFrom>
              <a:clrTo>
                <a:srgbClr val="F3F1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0130" y="5380444"/>
            <a:ext cx="319552" cy="31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1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3F0F6"/>
              </a:clrFrom>
              <a:clrTo>
                <a:srgbClr val="F3F0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82274" y="5380444"/>
            <a:ext cx="213035" cy="31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2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3F0F6"/>
              </a:clrFrom>
              <a:clrTo>
                <a:srgbClr val="F3F0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13277" y="5737634"/>
            <a:ext cx="319552" cy="31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8474" y="5737634"/>
            <a:ext cx="426061" cy="319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2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08529" y="5380444"/>
            <a:ext cx="504814" cy="31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26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3F0F6"/>
              </a:clrFrom>
              <a:clrTo>
                <a:srgbClr val="F3F0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3654" y="5737634"/>
            <a:ext cx="240627" cy="31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37" descr="alien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6552" y="5745546"/>
            <a:ext cx="581004" cy="300660"/>
          </a:xfrm>
          <a:prstGeom prst="rect">
            <a:avLst/>
          </a:prstGeom>
        </p:spPr>
      </p:pic>
      <p:cxnSp>
        <p:nvCxnSpPr>
          <p:cNvPr id="39" name="Straight Arrow Connector 38"/>
          <p:cNvCxnSpPr>
            <a:stCxn id="24" idx="2"/>
            <a:endCxn id="16" idx="3"/>
          </p:cNvCxnSpPr>
          <p:nvPr/>
        </p:nvCxnSpPr>
        <p:spPr>
          <a:xfrm rot="10800000" flipV="1">
            <a:off x="2750942" y="2697355"/>
            <a:ext cx="796725" cy="1030"/>
          </a:xfrm>
          <a:prstGeom prst="straightConnector1">
            <a:avLst/>
          </a:prstGeom>
          <a:ln w="28448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 animBg="1"/>
      <p:bldP spid="12" grpId="0" animBg="1"/>
      <p:bldP spid="14" grpId="0" animBg="1"/>
      <p:bldP spid="15" grpId="0" animBg="1"/>
      <p:bldP spid="16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Automatic actions in ALICE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24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Restart of services if the </a:t>
            </a:r>
            <a:r>
              <a:rPr lang="en-US" dirty="0" err="1" smtClean="0"/>
              <a:t>VoBox</a:t>
            </a:r>
            <a:r>
              <a:rPr lang="en-US" dirty="0" smtClean="0"/>
              <a:t> functional tests fail</a:t>
            </a:r>
          </a:p>
          <a:p>
            <a:pPr lvl="1"/>
            <a:r>
              <a:rPr lang="en-US" dirty="0" smtClean="0"/>
              <a:t>Only if central services are ok</a:t>
            </a:r>
          </a:p>
          <a:p>
            <a:pPr lvl="1"/>
            <a:r>
              <a:rPr lang="en-US" dirty="0" smtClean="0"/>
              <a:t>Send mail if the restart doesn’t solve the problem</a:t>
            </a:r>
          </a:p>
          <a:p>
            <a:pPr lvl="1"/>
            <a:r>
              <a:rPr lang="en-US" dirty="0" smtClean="0"/>
              <a:t>Try again every 12 hours</a:t>
            </a:r>
          </a:p>
          <a:p>
            <a:r>
              <a:rPr lang="en-US" dirty="0" smtClean="0"/>
              <a:t>Storage elements testing from the central point</a:t>
            </a:r>
          </a:p>
          <a:p>
            <a:pPr lvl="1"/>
            <a:r>
              <a:rPr lang="en-US" dirty="0" smtClean="0"/>
              <a:t>Notifications if tests fail</a:t>
            </a:r>
          </a:p>
          <a:p>
            <a:r>
              <a:rPr lang="en-US" dirty="0" smtClean="0"/>
              <a:t>Maintaining the DNS aliases of central services</a:t>
            </a:r>
          </a:p>
          <a:p>
            <a:pPr lvl="1"/>
            <a:r>
              <a:rPr lang="en-US" dirty="0" smtClean="0"/>
              <a:t>Remove offline or overloaded services</a:t>
            </a:r>
          </a:p>
          <a:p>
            <a:pPr lvl="1"/>
            <a:r>
              <a:rPr lang="en-US" dirty="0" smtClean="0"/>
              <a:t>Automatically adding new service instances</a:t>
            </a:r>
          </a:p>
          <a:p>
            <a:r>
              <a:rPr lang="en-US" dirty="0" smtClean="0"/>
              <a:t>MC production jobs (LPM)</a:t>
            </a:r>
          </a:p>
          <a:p>
            <a:r>
              <a:rPr lang="en-US" dirty="0" smtClean="0"/>
              <a:t>Other notifications (proxies, SAM tests, central services)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Notifications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25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7" name="Picture 6" descr="monalisa_repository_notification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18" y="1170632"/>
            <a:ext cx="7695982" cy="515249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752450" y="2438400"/>
            <a:ext cx="7620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876800" y="1524000"/>
            <a:ext cx="3810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1600200" y="2819400"/>
            <a:ext cx="228600" cy="228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545770" y="2438400"/>
            <a:ext cx="778830" cy="228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85800" y="1752600"/>
            <a:ext cx="7848600" cy="228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Firefox toolbar expanded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26</a:t>
            </a:fld>
            <a:r>
              <a:rPr lang="en-US" smtClean="0"/>
              <a:t> </a:t>
            </a:r>
            <a:endParaRPr lang="en-US" dirty="0"/>
          </a:p>
        </p:txBody>
      </p:sp>
      <p:pic>
        <p:nvPicPr>
          <p:cNvPr id="7" name="Picture 6" descr="toolbar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244" y="685801"/>
            <a:ext cx="8581956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monitoring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27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Using a small ApMon daemon on each WN</a:t>
            </a:r>
          </a:p>
          <a:p>
            <a:pPr lvl="1"/>
            <a:r>
              <a:rPr lang="en-US" sz="2100" dirty="0" smtClean="0"/>
              <a:t>Or SNMP, Ganglia …</a:t>
            </a:r>
          </a:p>
          <a:p>
            <a:r>
              <a:rPr lang="en-US" sz="2700" dirty="0" smtClean="0"/>
              <a:t>Send data to the MonALISA service running on the </a:t>
            </a:r>
            <a:r>
              <a:rPr lang="en-US" sz="2700" dirty="0" err="1" smtClean="0"/>
              <a:t>VoBox</a:t>
            </a:r>
            <a:endParaRPr lang="en-US" sz="2700" dirty="0" smtClean="0"/>
          </a:p>
          <a:p>
            <a:r>
              <a:rPr lang="en-US" sz="2700" dirty="0" smtClean="0"/>
              <a:t>Run your own Repository to archive data, display it and implement your own automatic actions</a:t>
            </a:r>
          </a:p>
          <a:p>
            <a:endParaRPr lang="en-US" sz="2400" dirty="0" smtClean="0"/>
          </a:p>
          <a:p>
            <a:r>
              <a:rPr lang="en-US" sz="2400" dirty="0" smtClean="0"/>
              <a:t>GSI: </a:t>
            </a:r>
            <a:r>
              <a:rPr lang="en-US" sz="2400" dirty="0" smtClean="0">
                <a:hlinkClick r:id="rId2"/>
              </a:rPr>
              <a:t>http://lxgrid2.gsi.de:8080/</a:t>
            </a:r>
            <a:endParaRPr lang="en-US" sz="2400" dirty="0" smtClean="0"/>
          </a:p>
          <a:p>
            <a:r>
              <a:rPr lang="en-US" sz="2400" dirty="0" smtClean="0"/>
              <a:t>Muenster: </a:t>
            </a:r>
            <a:r>
              <a:rPr lang="en-US" sz="2400" dirty="0" smtClean="0">
                <a:hlinkClick r:id="rId3"/>
              </a:rPr>
              <a:t>http://gridikp.uni-muenster.de:8080/</a:t>
            </a:r>
            <a:endParaRPr lang="en-US" sz="2400" dirty="0" smtClean="0"/>
          </a:p>
          <a:p>
            <a:r>
              <a:rPr lang="en-US" sz="2400" dirty="0" smtClean="0"/>
              <a:t>CAF: </a:t>
            </a:r>
            <a:r>
              <a:rPr lang="en-US" sz="2400" dirty="0" smtClean="0">
                <a:hlinkClick r:id="rId4"/>
              </a:rPr>
              <a:t>http://pcalimonitor.cern.ch/stats?page=CAF/machines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MonALISA software components and the connections between them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500694" y="1719248"/>
            <a:ext cx="30718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u="none" dirty="0" smtClean="0">
                <a:solidFill>
                  <a:srgbClr val="FF0000"/>
                </a:solidFill>
              </a:rPr>
              <a:t>Data consumers</a:t>
            </a:r>
            <a:endParaRPr lang="en-US" u="none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515012" y="2510430"/>
            <a:ext cx="284320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u="none" dirty="0" smtClean="0">
                <a:solidFill>
                  <a:srgbClr val="00005A"/>
                </a:solidFill>
              </a:rPr>
              <a:t>Multiplexing layer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u="none" dirty="0" smtClean="0">
                <a:solidFill>
                  <a:srgbClr val="00005A"/>
                </a:solidFill>
              </a:rPr>
              <a:t>Helps firewalled endpoints connect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500694" y="5554875"/>
            <a:ext cx="2857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b="0" dirty="0" smtClean="0">
                <a:solidFill>
                  <a:schemeClr val="tx1"/>
                </a:solidFill>
              </a:rPr>
              <a:t>Registration and discovery</a:t>
            </a:r>
            <a:endParaRPr lang="en-US" b="0" u="none" dirty="0">
              <a:solidFill>
                <a:schemeClr val="tx1"/>
              </a:solidFill>
            </a:endParaRPr>
          </a:p>
        </p:txBody>
      </p:sp>
      <p:pic>
        <p:nvPicPr>
          <p:cNvPr id="7" name="Picture 5" descr="world_map_perspective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87282" y="5038725"/>
            <a:ext cx="54260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world_map_perspective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71407" y="1219198"/>
            <a:ext cx="54260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world_map_perspective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87282" y="2525713"/>
            <a:ext cx="54260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world_map_perspective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87282" y="3832225"/>
            <a:ext cx="54260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196944" y="5541961"/>
            <a:ext cx="4222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u="none" dirty="0"/>
              <a:t>JINI-Lookup Services         </a:t>
            </a:r>
            <a:r>
              <a:rPr lang="en-US" sz="1400" u="none" dirty="0">
                <a:solidFill>
                  <a:srgbClr val="CC0000"/>
                </a:solidFill>
              </a:rPr>
              <a:t>Secure</a:t>
            </a:r>
            <a:r>
              <a:rPr lang="en-US" sz="1400" u="none" dirty="0"/>
              <a:t> &amp; </a:t>
            </a:r>
            <a:r>
              <a:rPr lang="en-US" sz="1400" u="none" dirty="0">
                <a:solidFill>
                  <a:schemeClr val="accent1"/>
                </a:solidFill>
              </a:rPr>
              <a:t>Public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195606" y="4343399"/>
            <a:ext cx="15603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u="none" dirty="0">
                <a:solidFill>
                  <a:srgbClr val="0000FF"/>
                </a:solidFill>
              </a:rPr>
              <a:t>MonALISA services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571472" y="3008312"/>
            <a:ext cx="7088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u="none" dirty="0">
                <a:solidFill>
                  <a:srgbClr val="00005A"/>
                </a:solidFill>
              </a:rPr>
              <a:t>Proxies</a:t>
            </a: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71472" y="1553218"/>
            <a:ext cx="1108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u="none" dirty="0" smtClean="0">
                <a:solidFill>
                  <a:srgbClr val="FF0000"/>
                </a:solidFill>
              </a:rPr>
              <a:t>Clients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u="none" dirty="0" smtClean="0">
                <a:solidFill>
                  <a:srgbClr val="FF0000"/>
                </a:solidFill>
              </a:rPr>
              <a:t>HL </a:t>
            </a:r>
            <a:r>
              <a:rPr lang="en-US" sz="1400" u="none" dirty="0">
                <a:solidFill>
                  <a:srgbClr val="FF0000"/>
                </a:solidFill>
              </a:rPr>
              <a:t>services</a:t>
            </a: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02082" y="5240336"/>
            <a:ext cx="92075" cy="1000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575144" y="5440361"/>
            <a:ext cx="93662" cy="101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135156" y="5440361"/>
            <a:ext cx="93663" cy="101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1854169" y="5138736"/>
            <a:ext cx="93662" cy="101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2698719" y="5240336"/>
            <a:ext cx="93662" cy="100012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167031" y="5038725"/>
            <a:ext cx="95250" cy="100013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2228820" y="5492748"/>
            <a:ext cx="2346325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2228819" y="5299073"/>
            <a:ext cx="1920875" cy="141288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4294156" y="5307011"/>
            <a:ext cx="280988" cy="13335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1960531" y="5086348"/>
            <a:ext cx="1150938" cy="84138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2819369" y="5138738"/>
            <a:ext cx="347662" cy="14287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1973232" y="5240338"/>
            <a:ext cx="676275" cy="39687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 rot="20627665">
            <a:off x="1479520" y="3933825"/>
            <a:ext cx="187325" cy="200025"/>
          </a:xfrm>
          <a:prstGeom prst="ellipse">
            <a:avLst/>
          </a:prstGeom>
          <a:solidFill>
            <a:srgbClr val="0066FF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grpSp>
        <p:nvGrpSpPr>
          <p:cNvPr id="28" name="Group 26"/>
          <p:cNvGrpSpPr>
            <a:grpSpLocks/>
          </p:cNvGrpSpPr>
          <p:nvPr/>
        </p:nvGrpSpPr>
        <p:grpSpPr bwMode="auto">
          <a:xfrm>
            <a:off x="2041495" y="4133850"/>
            <a:ext cx="187325" cy="201613"/>
            <a:chOff x="1200" y="3408"/>
            <a:chExt cx="96" cy="96"/>
          </a:xfrm>
        </p:grpSpPr>
        <p:sp>
          <p:nvSpPr>
            <p:cNvPr id="29" name="Oval 27"/>
            <p:cNvSpPr>
              <a:spLocks noChangeArrowheads="1"/>
            </p:cNvSpPr>
            <p:nvPr/>
          </p:nvSpPr>
          <p:spPr bwMode="auto">
            <a:xfrm rot="-972335">
              <a:off x="1200" y="3408"/>
              <a:ext cx="96" cy="96"/>
            </a:xfrm>
            <a:prstGeom prst="ellipse">
              <a:avLst/>
            </a:prstGeom>
            <a:solidFill>
              <a:srgbClr val="0066FF"/>
            </a:solidFill>
            <a:ln w="9525" algn="ctr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1248" y="3408"/>
              <a:ext cx="48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3917920" y="3933825"/>
            <a:ext cx="187325" cy="200025"/>
            <a:chOff x="1200" y="3408"/>
            <a:chExt cx="96" cy="96"/>
          </a:xfrm>
        </p:grpSpPr>
        <p:sp>
          <p:nvSpPr>
            <p:cNvPr id="32" name="Oval 30"/>
            <p:cNvSpPr>
              <a:spLocks noChangeArrowheads="1"/>
            </p:cNvSpPr>
            <p:nvPr/>
          </p:nvSpPr>
          <p:spPr bwMode="auto">
            <a:xfrm rot="-972335">
              <a:off x="1200" y="3408"/>
              <a:ext cx="96" cy="96"/>
            </a:xfrm>
            <a:prstGeom prst="ellipse">
              <a:avLst/>
            </a:prstGeom>
            <a:solidFill>
              <a:srgbClr val="0066FF"/>
            </a:solidFill>
            <a:ln w="9525" algn="ctr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1248" y="3408"/>
              <a:ext cx="48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grpSp>
        <p:nvGrpSpPr>
          <p:cNvPr id="34" name="Group 32"/>
          <p:cNvGrpSpPr>
            <a:grpSpLocks/>
          </p:cNvGrpSpPr>
          <p:nvPr/>
        </p:nvGrpSpPr>
        <p:grpSpPr bwMode="auto">
          <a:xfrm>
            <a:off x="2792382" y="3832223"/>
            <a:ext cx="187325" cy="201613"/>
            <a:chOff x="1200" y="3408"/>
            <a:chExt cx="96" cy="96"/>
          </a:xfrm>
        </p:grpSpPr>
        <p:sp>
          <p:nvSpPr>
            <p:cNvPr id="35" name="Oval 33"/>
            <p:cNvSpPr>
              <a:spLocks noChangeArrowheads="1"/>
            </p:cNvSpPr>
            <p:nvPr/>
          </p:nvSpPr>
          <p:spPr bwMode="auto">
            <a:xfrm rot="-972335">
              <a:off x="1200" y="3408"/>
              <a:ext cx="96" cy="96"/>
            </a:xfrm>
            <a:prstGeom prst="ellipse">
              <a:avLst/>
            </a:prstGeom>
            <a:solidFill>
              <a:srgbClr val="0066FF"/>
            </a:solidFill>
            <a:ln w="9525" algn="ctr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1248" y="3408"/>
              <a:ext cx="48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sp>
        <p:nvSpPr>
          <p:cNvPr id="37" name="Oval 35"/>
          <p:cNvSpPr>
            <a:spLocks noChangeArrowheads="1"/>
          </p:cNvSpPr>
          <p:nvPr/>
        </p:nvSpPr>
        <p:spPr bwMode="auto">
          <a:xfrm rot="20627665">
            <a:off x="3167032" y="4133850"/>
            <a:ext cx="188913" cy="201613"/>
          </a:xfrm>
          <a:prstGeom prst="ellipse">
            <a:avLst/>
          </a:prstGeom>
          <a:solidFill>
            <a:srgbClr val="0066FF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8" name="AutoShape 36"/>
          <p:cNvSpPr>
            <a:spLocks noChangeArrowheads="1"/>
          </p:cNvSpPr>
          <p:nvPr/>
        </p:nvSpPr>
        <p:spPr bwMode="auto">
          <a:xfrm>
            <a:off x="3543270" y="2525713"/>
            <a:ext cx="280987" cy="301625"/>
          </a:xfrm>
          <a:prstGeom prst="sun">
            <a:avLst>
              <a:gd name="adj" fmla="val 25000"/>
            </a:avLst>
          </a:prstGeom>
          <a:solidFill>
            <a:srgbClr val="99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9" name="AutoShape 37"/>
          <p:cNvSpPr>
            <a:spLocks noChangeArrowheads="1"/>
          </p:cNvSpPr>
          <p:nvPr/>
        </p:nvSpPr>
        <p:spPr bwMode="auto">
          <a:xfrm>
            <a:off x="1573181" y="2525713"/>
            <a:ext cx="280988" cy="301625"/>
          </a:xfrm>
          <a:prstGeom prst="sun">
            <a:avLst>
              <a:gd name="adj" fmla="val 25000"/>
            </a:avLst>
          </a:prstGeom>
          <a:solidFill>
            <a:srgbClr val="99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0" name="AutoShape 38"/>
          <p:cNvSpPr>
            <a:spLocks noChangeArrowheads="1"/>
          </p:cNvSpPr>
          <p:nvPr/>
        </p:nvSpPr>
        <p:spPr bwMode="auto">
          <a:xfrm>
            <a:off x="2886045" y="2727325"/>
            <a:ext cx="280987" cy="301625"/>
          </a:xfrm>
          <a:prstGeom prst="sun">
            <a:avLst>
              <a:gd name="adj" fmla="val 25000"/>
            </a:avLst>
          </a:prstGeom>
          <a:solidFill>
            <a:srgbClr val="99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auto">
          <a:xfrm rot="1211390">
            <a:off x="4011581" y="1319211"/>
            <a:ext cx="93663" cy="101600"/>
          </a:xfrm>
          <a:prstGeom prst="ellipse">
            <a:avLst/>
          </a:prstGeom>
          <a:solidFill>
            <a:schemeClr val="tx2"/>
          </a:solidFill>
          <a:ln w="9525" algn="ctr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auto">
          <a:xfrm rot="1211390">
            <a:off x="1479519" y="1319211"/>
            <a:ext cx="93662" cy="101600"/>
          </a:xfrm>
          <a:prstGeom prst="ellipse">
            <a:avLst/>
          </a:prstGeom>
          <a:solidFill>
            <a:schemeClr val="tx2"/>
          </a:solidFill>
          <a:ln w="9525" algn="ctr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3" name="Oval 41"/>
          <p:cNvSpPr>
            <a:spLocks noChangeArrowheads="1"/>
          </p:cNvSpPr>
          <p:nvPr/>
        </p:nvSpPr>
        <p:spPr bwMode="auto">
          <a:xfrm rot="1211390">
            <a:off x="1760507" y="1520825"/>
            <a:ext cx="93663" cy="100013"/>
          </a:xfrm>
          <a:prstGeom prst="ellipse">
            <a:avLst/>
          </a:prstGeom>
          <a:solidFill>
            <a:schemeClr val="tx2"/>
          </a:solidFill>
          <a:ln w="9525" algn="ctr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auto">
          <a:xfrm rot="1211390">
            <a:off x="2979706" y="1219200"/>
            <a:ext cx="93663" cy="100013"/>
          </a:xfrm>
          <a:prstGeom prst="ellipse">
            <a:avLst/>
          </a:prstGeom>
          <a:solidFill>
            <a:schemeClr val="tx2"/>
          </a:solidFill>
          <a:ln w="9525" algn="ctr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auto">
          <a:xfrm rot="1211390">
            <a:off x="3073369" y="1620836"/>
            <a:ext cx="93662" cy="101600"/>
          </a:xfrm>
          <a:prstGeom prst="ellipse">
            <a:avLst/>
          </a:prstGeom>
          <a:solidFill>
            <a:schemeClr val="tx2"/>
          </a:solidFill>
          <a:ln w="9525" algn="ctr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auto">
          <a:xfrm rot="1211390">
            <a:off x="4481481" y="1620836"/>
            <a:ext cx="93663" cy="101600"/>
          </a:xfrm>
          <a:prstGeom prst="ellipse">
            <a:avLst/>
          </a:prstGeom>
          <a:solidFill>
            <a:schemeClr val="tx2"/>
          </a:solidFill>
          <a:ln w="9525" algn="ctr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7" name="Group 45"/>
          <p:cNvGrpSpPr>
            <a:grpSpLocks/>
          </p:cNvGrpSpPr>
          <p:nvPr/>
        </p:nvGrpSpPr>
        <p:grpSpPr bwMode="auto">
          <a:xfrm>
            <a:off x="2511395" y="1319211"/>
            <a:ext cx="187325" cy="201612"/>
            <a:chOff x="1440" y="2064"/>
            <a:chExt cx="96" cy="96"/>
          </a:xfrm>
        </p:grpSpPr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1440" y="2064"/>
              <a:ext cx="96" cy="96"/>
            </a:xfrm>
            <a:prstGeom prst="can">
              <a:avLst>
                <a:gd name="adj" fmla="val 291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auto">
            <a:xfrm rot="1211390">
              <a:off x="1478" y="2097"/>
              <a:ext cx="48" cy="48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grpSp>
        <p:nvGrpSpPr>
          <p:cNvPr id="50" name="Group 48"/>
          <p:cNvGrpSpPr>
            <a:grpSpLocks/>
          </p:cNvGrpSpPr>
          <p:nvPr/>
        </p:nvGrpSpPr>
        <p:grpSpPr bwMode="auto">
          <a:xfrm>
            <a:off x="3449607" y="1319211"/>
            <a:ext cx="187325" cy="201612"/>
            <a:chOff x="1440" y="2064"/>
            <a:chExt cx="96" cy="96"/>
          </a:xfrm>
        </p:grpSpPr>
        <p:sp>
          <p:nvSpPr>
            <p:cNvPr id="51" name="AutoShape 49"/>
            <p:cNvSpPr>
              <a:spLocks noChangeArrowheads="1"/>
            </p:cNvSpPr>
            <p:nvPr/>
          </p:nvSpPr>
          <p:spPr bwMode="auto">
            <a:xfrm>
              <a:off x="1440" y="2064"/>
              <a:ext cx="96" cy="96"/>
            </a:xfrm>
            <a:prstGeom prst="can">
              <a:avLst>
                <a:gd name="adj" fmla="val 291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auto">
            <a:xfrm rot="1211390">
              <a:off x="1478" y="2097"/>
              <a:ext cx="48" cy="48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sp>
        <p:nvSpPr>
          <p:cNvPr id="53" name="Line 51"/>
          <p:cNvSpPr>
            <a:spLocks noChangeShapeType="1"/>
          </p:cNvSpPr>
          <p:nvPr/>
        </p:nvSpPr>
        <p:spPr bwMode="auto">
          <a:xfrm>
            <a:off x="1612870" y="4133848"/>
            <a:ext cx="280987" cy="1004888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4" name="Line 52"/>
          <p:cNvSpPr>
            <a:spLocks noChangeShapeType="1"/>
          </p:cNvSpPr>
          <p:nvPr/>
        </p:nvSpPr>
        <p:spPr bwMode="auto">
          <a:xfrm>
            <a:off x="2135156" y="4335463"/>
            <a:ext cx="28575" cy="1082675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5" name="Line 53"/>
          <p:cNvSpPr>
            <a:spLocks noChangeShapeType="1"/>
          </p:cNvSpPr>
          <p:nvPr/>
        </p:nvSpPr>
        <p:spPr bwMode="auto">
          <a:xfrm>
            <a:off x="2914620" y="4033838"/>
            <a:ext cx="282575" cy="1004887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6" name="Line 54"/>
          <p:cNvSpPr>
            <a:spLocks noChangeShapeType="1"/>
          </p:cNvSpPr>
          <p:nvPr/>
        </p:nvSpPr>
        <p:spPr bwMode="auto">
          <a:xfrm>
            <a:off x="4041745" y="4133848"/>
            <a:ext cx="180975" cy="1074738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7" name="Line 55"/>
          <p:cNvSpPr>
            <a:spLocks noChangeShapeType="1"/>
          </p:cNvSpPr>
          <p:nvPr/>
        </p:nvSpPr>
        <p:spPr bwMode="auto">
          <a:xfrm flipH="1">
            <a:off x="3240057" y="4335461"/>
            <a:ext cx="22225" cy="684212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8" name="Line 56"/>
          <p:cNvSpPr>
            <a:spLocks noChangeShapeType="1"/>
          </p:cNvSpPr>
          <p:nvPr/>
        </p:nvSpPr>
        <p:spPr bwMode="auto">
          <a:xfrm flipH="1">
            <a:off x="1573181" y="2827338"/>
            <a:ext cx="69850" cy="1074737"/>
          </a:xfrm>
          <a:prstGeom prst="line">
            <a:avLst/>
          </a:prstGeom>
          <a:noFill/>
          <a:ln w="9525">
            <a:solidFill>
              <a:schemeClr val="tx2"/>
            </a:solidFill>
            <a:prstDash val="dash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1760506" y="2827336"/>
            <a:ext cx="369888" cy="130651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0" name="Line 58"/>
          <p:cNvSpPr>
            <a:spLocks noChangeShapeType="1"/>
          </p:cNvSpPr>
          <p:nvPr/>
        </p:nvSpPr>
        <p:spPr bwMode="auto">
          <a:xfrm flipH="1">
            <a:off x="2857470" y="3028950"/>
            <a:ext cx="93662" cy="803275"/>
          </a:xfrm>
          <a:prstGeom prst="line">
            <a:avLst/>
          </a:prstGeom>
          <a:noFill/>
          <a:ln w="9525">
            <a:solidFill>
              <a:schemeClr val="tx2"/>
            </a:solidFill>
            <a:prstDash val="dash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1" name="Line 59"/>
          <p:cNvSpPr>
            <a:spLocks noChangeShapeType="1"/>
          </p:cNvSpPr>
          <p:nvPr/>
        </p:nvSpPr>
        <p:spPr bwMode="auto">
          <a:xfrm>
            <a:off x="3073370" y="3028948"/>
            <a:ext cx="188912" cy="11049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2" name="Line 60"/>
          <p:cNvSpPr>
            <a:spLocks noChangeShapeType="1"/>
          </p:cNvSpPr>
          <p:nvPr/>
        </p:nvSpPr>
        <p:spPr bwMode="auto">
          <a:xfrm>
            <a:off x="3730595" y="2827338"/>
            <a:ext cx="280987" cy="1106487"/>
          </a:xfrm>
          <a:prstGeom prst="line">
            <a:avLst/>
          </a:prstGeom>
          <a:noFill/>
          <a:ln w="9525">
            <a:solidFill>
              <a:schemeClr val="tx2"/>
            </a:solidFill>
            <a:prstDash val="dash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3" name="Oval 61"/>
          <p:cNvSpPr>
            <a:spLocks noChangeArrowheads="1"/>
          </p:cNvSpPr>
          <p:nvPr/>
        </p:nvSpPr>
        <p:spPr bwMode="auto">
          <a:xfrm rot="20627665">
            <a:off x="4575145" y="4133850"/>
            <a:ext cx="187325" cy="201613"/>
          </a:xfrm>
          <a:prstGeom prst="ellipse">
            <a:avLst/>
          </a:prstGeom>
          <a:solidFill>
            <a:srgbClr val="0066FF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Line 62"/>
          <p:cNvSpPr>
            <a:spLocks noChangeShapeType="1"/>
          </p:cNvSpPr>
          <p:nvPr/>
        </p:nvSpPr>
        <p:spPr bwMode="auto">
          <a:xfrm>
            <a:off x="3824256" y="2827336"/>
            <a:ext cx="750888" cy="130651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5" name="Line 63"/>
          <p:cNvSpPr>
            <a:spLocks noChangeShapeType="1"/>
          </p:cNvSpPr>
          <p:nvPr/>
        </p:nvSpPr>
        <p:spPr bwMode="auto">
          <a:xfrm flipH="1">
            <a:off x="4624356" y="4367211"/>
            <a:ext cx="52388" cy="1039812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Line 64"/>
          <p:cNvSpPr>
            <a:spLocks noChangeShapeType="1"/>
          </p:cNvSpPr>
          <p:nvPr/>
        </p:nvSpPr>
        <p:spPr bwMode="auto">
          <a:xfrm>
            <a:off x="1546194" y="1444623"/>
            <a:ext cx="120650" cy="1081088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7" name="Line 65"/>
          <p:cNvSpPr>
            <a:spLocks noChangeShapeType="1"/>
          </p:cNvSpPr>
          <p:nvPr/>
        </p:nvSpPr>
        <p:spPr bwMode="auto">
          <a:xfrm flipH="1">
            <a:off x="1750981" y="1652587"/>
            <a:ext cx="38100" cy="877887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8" name="Line 66"/>
          <p:cNvSpPr>
            <a:spLocks noChangeShapeType="1"/>
          </p:cNvSpPr>
          <p:nvPr/>
        </p:nvSpPr>
        <p:spPr bwMode="auto">
          <a:xfrm flipH="1">
            <a:off x="1854170" y="1520823"/>
            <a:ext cx="657225" cy="1004888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9" name="Line 67"/>
          <p:cNvSpPr>
            <a:spLocks noChangeShapeType="1"/>
          </p:cNvSpPr>
          <p:nvPr/>
        </p:nvSpPr>
        <p:spPr bwMode="auto">
          <a:xfrm flipH="1">
            <a:off x="2979707" y="1346200"/>
            <a:ext cx="42863" cy="1349375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0" name="Line 68"/>
          <p:cNvSpPr>
            <a:spLocks noChangeShapeType="1"/>
          </p:cNvSpPr>
          <p:nvPr/>
        </p:nvSpPr>
        <p:spPr bwMode="auto">
          <a:xfrm>
            <a:off x="3149569" y="1743075"/>
            <a:ext cx="412750" cy="803275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1" name="Line 69"/>
          <p:cNvSpPr>
            <a:spLocks noChangeShapeType="1"/>
          </p:cNvSpPr>
          <p:nvPr/>
        </p:nvSpPr>
        <p:spPr bwMode="auto">
          <a:xfrm>
            <a:off x="3562319" y="1541461"/>
            <a:ext cx="74612" cy="98425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2" name="Line 70"/>
          <p:cNvSpPr>
            <a:spLocks noChangeShapeType="1"/>
          </p:cNvSpPr>
          <p:nvPr/>
        </p:nvSpPr>
        <p:spPr bwMode="auto">
          <a:xfrm flipH="1">
            <a:off x="3730595" y="1435098"/>
            <a:ext cx="295275" cy="1122363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3" name="Line 71"/>
          <p:cNvSpPr>
            <a:spLocks noChangeShapeType="1"/>
          </p:cNvSpPr>
          <p:nvPr/>
        </p:nvSpPr>
        <p:spPr bwMode="auto">
          <a:xfrm flipH="1">
            <a:off x="3824256" y="1722436"/>
            <a:ext cx="657225" cy="873125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4" name="Rectangle 72"/>
          <p:cNvSpPr>
            <a:spLocks noChangeArrowheads="1"/>
          </p:cNvSpPr>
          <p:nvPr/>
        </p:nvSpPr>
        <p:spPr bwMode="auto">
          <a:xfrm>
            <a:off x="2128807" y="4343398"/>
            <a:ext cx="101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u="none" dirty="0">
                <a:solidFill>
                  <a:srgbClr val="FF3300"/>
                </a:solidFill>
              </a:rPr>
              <a:t>Agents</a:t>
            </a:r>
            <a:endParaRPr lang="en-US" sz="1400" u="none" dirty="0">
              <a:solidFill>
                <a:srgbClr val="FF0000"/>
              </a:solidFill>
            </a:endParaRPr>
          </a:p>
        </p:txBody>
      </p:sp>
      <p:sp>
        <p:nvSpPr>
          <p:cNvPr id="75" name="Line 73"/>
          <p:cNvSpPr>
            <a:spLocks noChangeShapeType="1"/>
          </p:cNvSpPr>
          <p:nvPr/>
        </p:nvSpPr>
        <p:spPr bwMode="auto">
          <a:xfrm flipH="1">
            <a:off x="2228819" y="3028948"/>
            <a:ext cx="657225" cy="1104900"/>
          </a:xfrm>
          <a:prstGeom prst="line">
            <a:avLst/>
          </a:prstGeom>
          <a:noFill/>
          <a:ln w="9525">
            <a:solidFill>
              <a:srgbClr val="FF33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6" name="Line 74"/>
          <p:cNvSpPr>
            <a:spLocks noChangeShapeType="1"/>
          </p:cNvSpPr>
          <p:nvPr/>
        </p:nvSpPr>
        <p:spPr bwMode="auto">
          <a:xfrm flipH="1">
            <a:off x="2949544" y="3071813"/>
            <a:ext cx="69850" cy="720725"/>
          </a:xfrm>
          <a:prstGeom prst="line">
            <a:avLst/>
          </a:prstGeom>
          <a:noFill/>
          <a:ln w="9525">
            <a:solidFill>
              <a:srgbClr val="FF33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7" name="Line 75"/>
          <p:cNvSpPr>
            <a:spLocks noChangeShapeType="1"/>
          </p:cNvSpPr>
          <p:nvPr/>
        </p:nvSpPr>
        <p:spPr bwMode="auto">
          <a:xfrm>
            <a:off x="3152744" y="2962275"/>
            <a:ext cx="793750" cy="931863"/>
          </a:xfrm>
          <a:prstGeom prst="line">
            <a:avLst/>
          </a:prstGeom>
          <a:noFill/>
          <a:ln w="9525">
            <a:solidFill>
              <a:srgbClr val="FF33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8" name="Line 77"/>
          <p:cNvSpPr>
            <a:spLocks noChangeShapeType="1"/>
          </p:cNvSpPr>
          <p:nvPr/>
        </p:nvSpPr>
        <p:spPr bwMode="auto">
          <a:xfrm flipH="1">
            <a:off x="1900206" y="4343398"/>
            <a:ext cx="152400" cy="685800"/>
          </a:xfrm>
          <a:prstGeom prst="line">
            <a:avLst/>
          </a:prstGeom>
          <a:noFill/>
          <a:ln w="9525">
            <a:solidFill>
              <a:srgbClr val="0000FF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9" name="Rectangle 78"/>
          <p:cNvSpPr>
            <a:spLocks noChangeArrowheads="1"/>
          </p:cNvSpPr>
          <p:nvPr/>
        </p:nvSpPr>
        <p:spPr bwMode="auto">
          <a:xfrm>
            <a:off x="757206" y="5257798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u="none" dirty="0"/>
              <a:t>Network of</a:t>
            </a:r>
            <a:endParaRPr lang="en-US" sz="1400" u="none" dirty="0">
              <a:solidFill>
                <a:schemeClr val="accent1"/>
              </a:solidFill>
            </a:endParaRPr>
          </a:p>
        </p:txBody>
      </p:sp>
      <p:sp>
        <p:nvSpPr>
          <p:cNvPr id="80" name="Rectangle 79"/>
          <p:cNvSpPr>
            <a:spLocks noChangeArrowheads="1"/>
          </p:cNvSpPr>
          <p:nvPr/>
        </p:nvSpPr>
        <p:spPr bwMode="auto">
          <a:xfrm>
            <a:off x="5515012" y="4371207"/>
            <a:ext cx="28432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u="none" dirty="0" smtClean="0">
                <a:solidFill>
                  <a:srgbClr val="0000FF"/>
                </a:solidFill>
              </a:rPr>
              <a:t>Data gathering services</a:t>
            </a:r>
          </a:p>
        </p:txBody>
      </p:sp>
      <p:sp>
        <p:nvSpPr>
          <p:cNvPr id="81" name="Text Box 80"/>
          <p:cNvSpPr txBox="1">
            <a:spLocks noChangeArrowheads="1"/>
          </p:cNvSpPr>
          <p:nvPr/>
        </p:nvSpPr>
        <p:spPr bwMode="auto">
          <a:xfrm>
            <a:off x="75733" y="5867400"/>
            <a:ext cx="696863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2400" u="none" dirty="0">
                <a:solidFill>
                  <a:schemeClr val="hlink"/>
                </a:solidFill>
              </a:rPr>
              <a:t>Fully Distributed System with no Single Point of Failure</a:t>
            </a:r>
          </a:p>
        </p:txBody>
      </p:sp>
      <p:sp>
        <p:nvSpPr>
          <p:cNvPr id="82" name="Date Placeholder 8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83" name="Footer Placeholder 8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3</a:t>
            </a:fld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decel="100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decel="100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decel="100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decel="100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decel="100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decel="100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decel="100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decel="100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decel="100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decel="100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decel="100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0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2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0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3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8" grpId="0" animBg="1"/>
      <p:bldP spid="39" grpId="0" animBg="1"/>
      <p:bldP spid="40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 animBg="1"/>
      <p:bldP spid="76" grpId="0" animBg="1"/>
      <p:bldP spid="77" grpId="0" animBg="1"/>
      <p:bldP spid="78" grpId="0" animBg="1"/>
      <p:bldP spid="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</a:rPr>
              <a:t>Subscriber/notification paradigm</a:t>
            </a:r>
            <a:endParaRPr lang="en-US" dirty="0"/>
          </a:p>
        </p:txBody>
      </p:sp>
      <p:pic>
        <p:nvPicPr>
          <p:cNvPr id="5" name="Picture 5" descr="laptop_user_flipp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571744"/>
            <a:ext cx="1125538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2185971" y="1792297"/>
            <a:ext cx="1905000" cy="3065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3000364" y="3429000"/>
            <a:ext cx="146050" cy="15557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2643174" y="3786190"/>
            <a:ext cx="146050" cy="153987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2928926" y="3571876"/>
            <a:ext cx="144462" cy="153987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2857488" y="4214818"/>
            <a:ext cx="144462" cy="153988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2500298" y="3857628"/>
            <a:ext cx="144463" cy="153988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2928926" y="4071942"/>
            <a:ext cx="144462" cy="153988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3" name="AutoShape 16"/>
          <p:cNvSpPr>
            <a:spLocks noChangeArrowheads="1"/>
          </p:cNvSpPr>
          <p:nvPr/>
        </p:nvSpPr>
        <p:spPr bwMode="auto">
          <a:xfrm>
            <a:off x="2604926" y="4357694"/>
            <a:ext cx="324000" cy="324000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4" name="AutoShape 17"/>
          <p:cNvSpPr>
            <a:spLocks noChangeArrowheads="1"/>
          </p:cNvSpPr>
          <p:nvPr/>
        </p:nvSpPr>
        <p:spPr bwMode="auto">
          <a:xfrm>
            <a:off x="4008471" y="3786190"/>
            <a:ext cx="3206735" cy="428628"/>
          </a:xfrm>
          <a:prstGeom prst="leftRightArrow">
            <a:avLst>
              <a:gd name="adj1" fmla="val 54839"/>
              <a:gd name="adj2" fmla="val 87248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u="none" dirty="0">
                <a:solidFill>
                  <a:schemeClr val="bg2">
                    <a:lumMod val="25000"/>
                  </a:schemeClr>
                </a:solidFill>
              </a:rPr>
              <a:t>Configuration Control (SSL)</a:t>
            </a:r>
          </a:p>
        </p:txBody>
      </p:sp>
      <p:sp>
        <p:nvSpPr>
          <p:cNvPr id="15" name="AutoShape 18"/>
          <p:cNvSpPr>
            <a:spLocks noChangeArrowheads="1"/>
          </p:cNvSpPr>
          <p:nvPr/>
        </p:nvSpPr>
        <p:spPr bwMode="auto">
          <a:xfrm>
            <a:off x="4071934" y="2571744"/>
            <a:ext cx="3111485" cy="500066"/>
          </a:xfrm>
          <a:prstGeom prst="leftArrow">
            <a:avLst>
              <a:gd name="adj1" fmla="val 50000"/>
              <a:gd name="adj2" fmla="val 88907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u="none" dirty="0">
                <a:solidFill>
                  <a:schemeClr val="tx2"/>
                </a:solidFill>
              </a:rPr>
              <a:t>Predicates </a:t>
            </a:r>
            <a:r>
              <a:rPr lang="en-US" sz="1600" u="none" dirty="0">
                <a:solidFill>
                  <a:schemeClr val="tx2"/>
                </a:solidFill>
              </a:rPr>
              <a:t>&amp; </a:t>
            </a:r>
            <a:r>
              <a:rPr lang="en-US" sz="1600" u="none" dirty="0">
                <a:solidFill>
                  <a:srgbClr val="CC0000"/>
                </a:solidFill>
              </a:rPr>
              <a:t>Agents</a:t>
            </a:r>
          </a:p>
        </p:txBody>
      </p:sp>
      <p:sp>
        <p:nvSpPr>
          <p:cNvPr id="16" name="AutoShape 19"/>
          <p:cNvSpPr>
            <a:spLocks noChangeArrowheads="1"/>
          </p:cNvSpPr>
          <p:nvPr/>
        </p:nvSpPr>
        <p:spPr bwMode="auto">
          <a:xfrm>
            <a:off x="4151346" y="2989262"/>
            <a:ext cx="3063860" cy="511175"/>
          </a:xfrm>
          <a:prstGeom prst="rightArrow">
            <a:avLst>
              <a:gd name="adj1" fmla="val 50000"/>
              <a:gd name="adj2" fmla="val 9228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u="none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Data </a:t>
            </a:r>
            <a:r>
              <a:rPr lang="en-US" sz="1600" u="none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(via ML Proxy)</a:t>
            </a:r>
          </a:p>
        </p:txBody>
      </p:sp>
      <p:grpSp>
        <p:nvGrpSpPr>
          <p:cNvPr id="17" name="Group 20"/>
          <p:cNvGrpSpPr>
            <a:grpSpLocks/>
          </p:cNvGrpSpPr>
          <p:nvPr/>
        </p:nvGrpSpPr>
        <p:grpSpPr bwMode="auto">
          <a:xfrm>
            <a:off x="784258" y="4224338"/>
            <a:ext cx="885825" cy="1482725"/>
            <a:chOff x="1248" y="3072"/>
            <a:chExt cx="446" cy="720"/>
          </a:xfrm>
        </p:grpSpPr>
        <p:pic>
          <p:nvPicPr>
            <p:cNvPr id="18" name="Picture 21" descr="serv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8" y="3072"/>
              <a:ext cx="254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2" descr="serv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96" y="3168"/>
              <a:ext cx="254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3" descr="serv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44" y="3264"/>
              <a:ext cx="254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4" descr="serv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92" y="3360"/>
              <a:ext cx="254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5" descr="serv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0" y="3456"/>
              <a:ext cx="254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146083" y="3843338"/>
            <a:ext cx="1323975" cy="4302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u="none" dirty="0">
                <a:solidFill>
                  <a:schemeClr val="tx1"/>
                </a:solidFill>
              </a:rPr>
              <a:t>Applications</a:t>
            </a:r>
          </a:p>
        </p:txBody>
      </p:sp>
      <p:sp>
        <p:nvSpPr>
          <p:cNvPr id="24" name="Line 27"/>
          <p:cNvSpPr>
            <a:spLocks noChangeShapeType="1"/>
          </p:cNvSpPr>
          <p:nvPr/>
        </p:nvSpPr>
        <p:spPr bwMode="auto">
          <a:xfrm flipV="1">
            <a:off x="1774858" y="4570413"/>
            <a:ext cx="75565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5" name="Line 28"/>
          <p:cNvSpPr>
            <a:spLocks noChangeShapeType="1"/>
          </p:cNvSpPr>
          <p:nvPr/>
        </p:nvSpPr>
        <p:spPr bwMode="auto">
          <a:xfrm>
            <a:off x="1317658" y="4452938"/>
            <a:ext cx="1111202" cy="476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>
            <a:off x="1470058" y="4071939"/>
            <a:ext cx="887364" cy="1428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2828915" y="3779841"/>
            <a:ext cx="285750" cy="230188"/>
          </a:xfrm>
          <a:prstGeom prst="rect">
            <a:avLst/>
          </a:prstGeom>
          <a:pattFill prst="trellis">
            <a:fgClr>
              <a:srgbClr val="0000FF"/>
            </a:fgClr>
            <a:bgClr>
              <a:srgbClr val="FFFFFF"/>
            </a:bgClr>
          </a:pattFill>
          <a:ln w="9525">
            <a:solidFill>
              <a:schemeClr val="tx1">
                <a:alpha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3143240" y="3786190"/>
            <a:ext cx="144462" cy="153987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9" name="AutoShape 32"/>
          <p:cNvSpPr>
            <a:spLocks noChangeArrowheads="1"/>
          </p:cNvSpPr>
          <p:nvPr/>
        </p:nvSpPr>
        <p:spPr bwMode="auto">
          <a:xfrm>
            <a:off x="2713026" y="2419345"/>
            <a:ext cx="287338" cy="295275"/>
          </a:xfrm>
          <a:prstGeom prst="star5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0" name="Text Box 33"/>
          <p:cNvSpPr txBox="1">
            <a:spLocks noChangeArrowheads="1"/>
          </p:cNvSpPr>
          <p:nvPr/>
        </p:nvSpPr>
        <p:spPr bwMode="auto">
          <a:xfrm>
            <a:off x="7358082" y="3500438"/>
            <a:ext cx="1088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 Client</a:t>
            </a:r>
            <a:endParaRPr lang="en-US" sz="1800" b="1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Line 35"/>
          <p:cNvSpPr>
            <a:spLocks noChangeShapeType="1"/>
          </p:cNvSpPr>
          <p:nvPr/>
        </p:nvSpPr>
        <p:spPr bwMode="auto">
          <a:xfrm>
            <a:off x="3143240" y="4000504"/>
            <a:ext cx="1146218" cy="985834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>
            <a:off x="2928926" y="4572008"/>
            <a:ext cx="1131932" cy="71913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3" name="Oval 37"/>
          <p:cNvSpPr>
            <a:spLocks noChangeArrowheads="1"/>
          </p:cNvSpPr>
          <p:nvPr/>
        </p:nvSpPr>
        <p:spPr bwMode="auto">
          <a:xfrm>
            <a:off x="4387883" y="3151188"/>
            <a:ext cx="144463" cy="15557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4" name="AutoShape 38"/>
          <p:cNvSpPr>
            <a:spLocks noChangeArrowheads="1"/>
          </p:cNvSpPr>
          <p:nvPr/>
        </p:nvSpPr>
        <p:spPr bwMode="auto">
          <a:xfrm>
            <a:off x="6643702" y="2714620"/>
            <a:ext cx="190500" cy="196850"/>
          </a:xfrm>
          <a:prstGeom prst="star5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5" name="Oval 41"/>
          <p:cNvSpPr>
            <a:spLocks noChangeArrowheads="1"/>
          </p:cNvSpPr>
          <p:nvPr/>
        </p:nvSpPr>
        <p:spPr bwMode="auto">
          <a:xfrm>
            <a:off x="5128240" y="1357298"/>
            <a:ext cx="1086833" cy="692150"/>
          </a:xfrm>
          <a:prstGeom prst="ellipse">
            <a:avLst/>
          </a:prstGeom>
          <a:solidFill>
            <a:srgbClr val="CC66FF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b="0" u="none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Lookup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b="0" u="none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</a:t>
            </a:r>
          </a:p>
        </p:txBody>
      </p:sp>
      <p:sp>
        <p:nvSpPr>
          <p:cNvPr id="36" name="Line 43"/>
          <p:cNvSpPr>
            <a:spLocks noChangeShapeType="1"/>
          </p:cNvSpPr>
          <p:nvPr/>
        </p:nvSpPr>
        <p:spPr bwMode="auto">
          <a:xfrm flipV="1">
            <a:off x="4056097" y="1928801"/>
            <a:ext cx="1087408" cy="565161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7" name="Line 45"/>
          <p:cNvSpPr>
            <a:spLocks noChangeShapeType="1"/>
          </p:cNvSpPr>
          <p:nvPr/>
        </p:nvSpPr>
        <p:spPr bwMode="auto">
          <a:xfrm>
            <a:off x="6215075" y="1928803"/>
            <a:ext cx="1000131" cy="57150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8" name="Text Box 46"/>
          <p:cNvSpPr txBox="1">
            <a:spLocks noChangeArrowheads="1"/>
          </p:cNvSpPr>
          <p:nvPr/>
        </p:nvSpPr>
        <p:spPr bwMode="auto">
          <a:xfrm rot="19896255">
            <a:off x="3869562" y="1882945"/>
            <a:ext cx="1338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u="none" dirty="0">
                <a:solidFill>
                  <a:srgbClr val="CC0000"/>
                </a:solidFill>
              </a:rPr>
              <a:t>Registration</a:t>
            </a:r>
            <a:endParaRPr lang="en-US" sz="1800" u="none" dirty="0">
              <a:solidFill>
                <a:srgbClr val="CC0000"/>
              </a:solidFill>
            </a:endParaRPr>
          </a:p>
        </p:txBody>
      </p:sp>
      <p:sp>
        <p:nvSpPr>
          <p:cNvPr id="39" name="Text Box 47"/>
          <p:cNvSpPr txBox="1">
            <a:spLocks noChangeArrowheads="1"/>
          </p:cNvSpPr>
          <p:nvPr/>
        </p:nvSpPr>
        <p:spPr bwMode="auto">
          <a:xfrm rot="1764154">
            <a:off x="6305452" y="1908010"/>
            <a:ext cx="11136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u="none" dirty="0">
                <a:solidFill>
                  <a:srgbClr val="CC0000"/>
                </a:solidFill>
              </a:rPr>
              <a:t>Discovery</a:t>
            </a:r>
            <a:endParaRPr lang="en-US" sz="1800" u="none" dirty="0">
              <a:solidFill>
                <a:srgbClr val="CC0000"/>
              </a:solidFill>
            </a:endParaRPr>
          </a:p>
        </p:txBody>
      </p:sp>
      <p:pic>
        <p:nvPicPr>
          <p:cNvPr id="40" name="Picture 48" descr="rou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1671" y="5495925"/>
            <a:ext cx="10493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Line 49"/>
          <p:cNvSpPr>
            <a:spLocks noChangeShapeType="1"/>
          </p:cNvSpPr>
          <p:nvPr/>
        </p:nvSpPr>
        <p:spPr bwMode="auto">
          <a:xfrm flipV="1">
            <a:off x="2435258" y="4643446"/>
            <a:ext cx="136478" cy="8175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2" name="Oval 52"/>
          <p:cNvSpPr>
            <a:spLocks noChangeArrowheads="1"/>
          </p:cNvSpPr>
          <p:nvPr/>
        </p:nvSpPr>
        <p:spPr bwMode="auto">
          <a:xfrm>
            <a:off x="3143240" y="3571876"/>
            <a:ext cx="146050" cy="153987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43" name="Picture 60" descr="j039849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327058" y="3233738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 Box 61"/>
          <p:cNvSpPr txBox="1">
            <a:spLocks noChangeArrowheads="1"/>
          </p:cNvSpPr>
          <p:nvPr/>
        </p:nvSpPr>
        <p:spPr bwMode="auto">
          <a:xfrm>
            <a:off x="2361183" y="2143116"/>
            <a:ext cx="924933" cy="3084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342900" indent="-342900">
              <a:defRPr/>
            </a:pPr>
            <a:r>
              <a:rPr lang="en-US" sz="1400" u="none" dirty="0" smtClean="0">
                <a:solidFill>
                  <a:srgbClr val="CC0000"/>
                </a:solidFill>
                <a:latin typeface="Arial" pitchFamily="34" charset="0"/>
              </a:rPr>
              <a:t>AGENTS</a:t>
            </a:r>
            <a:endParaRPr lang="en-US" sz="1600" u="none" dirty="0">
              <a:solidFill>
                <a:srgbClr val="CC0000"/>
              </a:solidFill>
              <a:latin typeface="Arial" pitchFamily="34" charset="0"/>
            </a:endParaRPr>
          </a:p>
        </p:txBody>
      </p:sp>
      <p:sp>
        <p:nvSpPr>
          <p:cNvPr id="45" name="Text Box 62"/>
          <p:cNvSpPr txBox="1">
            <a:spLocks noChangeArrowheads="1"/>
          </p:cNvSpPr>
          <p:nvPr/>
        </p:nvSpPr>
        <p:spPr bwMode="auto">
          <a:xfrm>
            <a:off x="4365658" y="4910138"/>
            <a:ext cx="2511457" cy="3699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342900" indent="-342900">
              <a:defRPr/>
            </a:pPr>
            <a:r>
              <a:rPr lang="en-US" u="none" dirty="0">
                <a:solidFill>
                  <a:srgbClr val="0000FF"/>
                </a:solidFill>
                <a:latin typeface="Arial" pitchFamily="34" charset="0"/>
              </a:rPr>
              <a:t>FILTERS / TRIGGERS</a:t>
            </a:r>
          </a:p>
        </p:txBody>
      </p:sp>
      <p:sp>
        <p:nvSpPr>
          <p:cNvPr id="46" name="Text Box 63"/>
          <p:cNvSpPr txBox="1">
            <a:spLocks noChangeArrowheads="1"/>
          </p:cNvSpPr>
          <p:nvPr/>
        </p:nvSpPr>
        <p:spPr bwMode="auto">
          <a:xfrm>
            <a:off x="4138646" y="5214938"/>
            <a:ext cx="2436812" cy="400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342900" indent="-342900">
              <a:defRPr/>
            </a:pPr>
            <a:r>
              <a:rPr lang="en-US" sz="1800" u="none" dirty="0">
                <a:solidFill>
                  <a:srgbClr val="C00000"/>
                </a:solidFill>
                <a:latin typeface="Arial" pitchFamily="34" charset="0"/>
              </a:rPr>
              <a:t>Monitoring </a:t>
            </a:r>
            <a:r>
              <a:rPr lang="en-US" sz="2000" u="none" dirty="0">
                <a:solidFill>
                  <a:srgbClr val="C00000"/>
                </a:solidFill>
                <a:latin typeface="Arial" pitchFamily="34" charset="0"/>
              </a:rPr>
              <a:t>Modules</a:t>
            </a:r>
            <a:endParaRPr lang="en-US" sz="1800" u="none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47" name="AutoShape 64"/>
          <p:cNvSpPr>
            <a:spLocks noChangeArrowheads="1"/>
          </p:cNvSpPr>
          <p:nvPr/>
        </p:nvSpPr>
        <p:spPr bwMode="auto">
          <a:xfrm>
            <a:off x="2384458" y="4071941"/>
            <a:ext cx="324000" cy="324000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8" name="Oval 65"/>
          <p:cNvSpPr>
            <a:spLocks noChangeArrowheads="1"/>
          </p:cNvSpPr>
          <p:nvPr/>
        </p:nvSpPr>
        <p:spPr bwMode="auto">
          <a:xfrm>
            <a:off x="3214678" y="3429000"/>
            <a:ext cx="146050" cy="153987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9" name="Line 67"/>
          <p:cNvSpPr>
            <a:spLocks noChangeShapeType="1"/>
          </p:cNvSpPr>
          <p:nvPr/>
        </p:nvSpPr>
        <p:spPr bwMode="auto">
          <a:xfrm>
            <a:off x="936658" y="3538538"/>
            <a:ext cx="1349326" cy="6048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0" name="Text Box 69"/>
          <p:cNvSpPr txBox="1">
            <a:spLocks noChangeArrowheads="1"/>
          </p:cNvSpPr>
          <p:nvPr/>
        </p:nvSpPr>
        <p:spPr bwMode="auto">
          <a:xfrm>
            <a:off x="6953280" y="5022863"/>
            <a:ext cx="1905000" cy="3699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/>
            <a:r>
              <a:rPr lang="en-US" u="none" dirty="0">
                <a:solidFill>
                  <a:srgbClr val="00005A"/>
                </a:solidFill>
              </a:rPr>
              <a:t>Dynamic</a:t>
            </a:r>
            <a:r>
              <a:rPr lang="en-US" sz="1600" u="none" dirty="0">
                <a:solidFill>
                  <a:srgbClr val="00005A"/>
                </a:solidFill>
              </a:rPr>
              <a:t> Loading</a:t>
            </a:r>
            <a:r>
              <a:rPr lang="en-US" u="none" dirty="0">
                <a:solidFill>
                  <a:srgbClr val="00005A"/>
                </a:solidFill>
              </a:rPr>
              <a:t> </a:t>
            </a:r>
          </a:p>
        </p:txBody>
      </p:sp>
      <p:sp>
        <p:nvSpPr>
          <p:cNvPr id="51" name="AutoShape 70"/>
          <p:cNvSpPr>
            <a:spLocks/>
          </p:cNvSpPr>
          <p:nvPr/>
        </p:nvSpPr>
        <p:spPr bwMode="auto">
          <a:xfrm>
            <a:off x="6848492" y="4757738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2" name="AutoShape 3"/>
          <p:cNvSpPr>
            <a:spLocks noChangeArrowheads="1"/>
          </p:cNvSpPr>
          <p:nvPr/>
        </p:nvSpPr>
        <p:spPr bwMode="auto">
          <a:xfrm>
            <a:off x="3000364" y="2928934"/>
            <a:ext cx="1047750" cy="4953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400" u="none" dirty="0">
                <a:solidFill>
                  <a:schemeClr val="tx1"/>
                </a:solidFill>
                <a:latin typeface="Arial" pitchFamily="34" charset="0"/>
              </a:rPr>
              <a:t>Data Store</a:t>
            </a:r>
          </a:p>
        </p:txBody>
      </p:sp>
      <p:sp>
        <p:nvSpPr>
          <p:cNvPr id="53" name="Oval 8"/>
          <p:cNvSpPr>
            <a:spLocks noChangeArrowheads="1"/>
          </p:cNvSpPr>
          <p:nvPr/>
        </p:nvSpPr>
        <p:spPr bwMode="auto">
          <a:xfrm>
            <a:off x="3282942" y="3702053"/>
            <a:ext cx="146050" cy="15557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20185" y="5917188"/>
            <a:ext cx="335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Push or Pull, </a:t>
            </a:r>
            <a:r>
              <a:rPr lang="fr-CH" dirty="0" err="1" smtClean="0"/>
              <a:t>depending</a:t>
            </a:r>
            <a:r>
              <a:rPr lang="fr-CH" dirty="0" smtClean="0"/>
              <a:t> on </a:t>
            </a:r>
            <a:r>
              <a:rPr lang="fr-CH" dirty="0" err="1" smtClean="0"/>
              <a:t>device</a:t>
            </a:r>
            <a:endParaRPr lang="fr-CH" dirty="0"/>
          </a:p>
        </p:txBody>
      </p:sp>
      <p:sp>
        <p:nvSpPr>
          <p:cNvPr id="55" name="TextBox 54"/>
          <p:cNvSpPr txBox="1"/>
          <p:nvPr/>
        </p:nvSpPr>
        <p:spPr>
          <a:xfrm>
            <a:off x="2508452" y="1416594"/>
            <a:ext cx="1222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 Service</a:t>
            </a:r>
            <a:endParaRPr lang="fr-CH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7" name="Footer Placeholder 5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58" name="Slide Number Placeholder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4</a:t>
            </a:fld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30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50" grpId="0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MonALISA service includes many modules; easily extendable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800" dirty="0" smtClean="0"/>
              <a:t>The service package includes:</a:t>
            </a:r>
          </a:p>
          <a:p>
            <a:pPr lvl="1"/>
            <a:r>
              <a:rPr lang="en-US" sz="2500" dirty="0" smtClean="0"/>
              <a:t>Local host monitoring (CPU, memory, network traffic , processes and sockets in  each state, LM sensors, APC UPSs), log files tailing</a:t>
            </a:r>
          </a:p>
          <a:p>
            <a:pPr lvl="1"/>
            <a:r>
              <a:rPr lang="en-US" sz="2800" dirty="0" smtClean="0"/>
              <a:t>SNMP generic &amp; specific modules </a:t>
            </a:r>
          </a:p>
          <a:p>
            <a:pPr lvl="1"/>
            <a:r>
              <a:rPr lang="en-US" sz="2800" dirty="0" smtClean="0"/>
              <a:t>Condor, PBS, LSF and SGE (accounting &amp; host monitoring), Ganglia</a:t>
            </a:r>
          </a:p>
          <a:p>
            <a:pPr lvl="1"/>
            <a:r>
              <a:rPr lang="en-US" sz="2800" dirty="0" smtClean="0"/>
              <a:t>Ping, tracepath, traceroute, </a:t>
            </a:r>
            <a:r>
              <a:rPr lang="en-US" sz="2800" dirty="0" err="1" smtClean="0"/>
              <a:t>pathload</a:t>
            </a:r>
            <a:r>
              <a:rPr lang="en-US" sz="2800" dirty="0" smtClean="0"/>
              <a:t> and other network-related measurements</a:t>
            </a:r>
          </a:p>
          <a:p>
            <a:pPr lvl="1"/>
            <a:r>
              <a:rPr lang="en-US" sz="2800" dirty="0" err="1" smtClean="0"/>
              <a:t>Ciena</a:t>
            </a:r>
            <a:r>
              <a:rPr lang="en-US" sz="2800" dirty="0" smtClean="0"/>
              <a:t>, Optical switches</a:t>
            </a:r>
          </a:p>
          <a:p>
            <a:pPr lvl="1"/>
            <a:r>
              <a:rPr lang="en-US" sz="2800" dirty="0" smtClean="0"/>
              <a:t>Calling external applications/scripts that return as output the values</a:t>
            </a:r>
          </a:p>
          <a:p>
            <a:pPr lvl="1"/>
            <a:r>
              <a:rPr lang="en-US" sz="2800" dirty="0" smtClean="0"/>
              <a:t>XDR-formatted UDP messages (such as ApMon).</a:t>
            </a:r>
            <a:endParaRPr lang="en-US" sz="1400" dirty="0" smtClean="0"/>
          </a:p>
          <a:p>
            <a:r>
              <a:rPr lang="en-US" sz="2800" dirty="0" smtClean="0"/>
              <a:t>New modules can be added by implementing a simple Java interface.</a:t>
            </a:r>
            <a:endParaRPr lang="en-US" sz="1400" dirty="0" smtClean="0"/>
          </a:p>
          <a:p>
            <a:r>
              <a:rPr lang="en-US" sz="2800" dirty="0" smtClean="0"/>
              <a:t>Filters can also be defined to aggregate data in new ways.</a:t>
            </a:r>
            <a:endParaRPr lang="en-US" sz="1400" dirty="0" smtClean="0"/>
          </a:p>
          <a:p>
            <a:r>
              <a:rPr lang="en-US" sz="2800" dirty="0" smtClean="0"/>
              <a:t>The Service can also react to the monitoring data it receives, more about the actions it can take later.</a:t>
            </a:r>
            <a:endParaRPr lang="en-US" sz="1400" dirty="0" smtClean="0"/>
          </a:p>
          <a:p>
            <a:r>
              <a:rPr lang="en-US" sz="2800" dirty="0" smtClean="0"/>
              <a:t>MonALISA can run code as distributed agents</a:t>
            </a:r>
          </a:p>
          <a:p>
            <a:pPr lvl="1"/>
            <a:r>
              <a:rPr lang="en-US" sz="2500" dirty="0" smtClean="0"/>
              <a:t>Used by VRVS/</a:t>
            </a:r>
            <a:r>
              <a:rPr lang="en-US" sz="2500" dirty="0" err="1" smtClean="0"/>
              <a:t>Evo</a:t>
            </a:r>
            <a:r>
              <a:rPr lang="en-US" sz="2500" dirty="0" smtClean="0"/>
              <a:t> to maintain the tree of connections between reflectors</a:t>
            </a:r>
          </a:p>
          <a:p>
            <a:pPr lvl="1"/>
            <a:r>
              <a:rPr lang="en-US" sz="2800" dirty="0" smtClean="0"/>
              <a:t>Establishment of optical paths between two network endpoints for particular data transfers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5</a:t>
            </a:fld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Embeddable </a:t>
            </a:r>
            <a:r>
              <a:rPr lang="en-US" dirty="0" err="1" smtClean="0"/>
              <a:t>APlication</a:t>
            </a:r>
            <a:r>
              <a:rPr lang="en-US" dirty="0" smtClean="0"/>
              <a:t> </a:t>
            </a:r>
            <a:r>
              <a:rPr lang="en-US" dirty="0" err="1" smtClean="0"/>
              <a:t>MONitoring</a:t>
            </a:r>
            <a:r>
              <a:rPr lang="en-US" dirty="0" smtClean="0"/>
              <a:t>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ApMon is a collection of libraries in various languages (C, C++, Java, Perl, Python), all offering a simple API to sending monitoring information</a:t>
            </a:r>
          </a:p>
          <a:p>
            <a:r>
              <a:rPr lang="en-US" sz="1800" dirty="0" smtClean="0"/>
              <a:t>Based on the XDR open format of data packing</a:t>
            </a:r>
          </a:p>
          <a:p>
            <a:r>
              <a:rPr lang="en-US" sz="1800" dirty="0" smtClean="0"/>
              <a:t>Implemented over UDP to minimize the impact on the monitored application</a:t>
            </a:r>
            <a:endParaRPr lang="en-US" sz="800" dirty="0" smtClean="0"/>
          </a:p>
          <a:p>
            <a:r>
              <a:rPr lang="en-US" sz="1800" dirty="0" smtClean="0"/>
              <a:t>Allows applications to send particular values and also provides local host monitoring</a:t>
            </a:r>
          </a:p>
          <a:p>
            <a:pPr lvl="1"/>
            <a:r>
              <a:rPr lang="en-US" sz="1600" dirty="0" smtClean="0"/>
              <a:t>The Perl version is used by </a:t>
            </a:r>
            <a:r>
              <a:rPr lang="en-US" sz="1600" dirty="0" err="1" smtClean="0"/>
              <a:t>AliEn</a:t>
            </a:r>
            <a:r>
              <a:rPr lang="en-US" sz="1600" dirty="0" smtClean="0"/>
              <a:t> to send monitoring information from each service and </a:t>
            </a:r>
            <a:r>
              <a:rPr lang="en-US" sz="1600" dirty="0" err="1" smtClean="0"/>
              <a:t>JobAgent</a:t>
            </a:r>
            <a:r>
              <a:rPr lang="en-US" sz="1600" dirty="0" smtClean="0"/>
              <a:t> to the site local MonALISA instance</a:t>
            </a:r>
          </a:p>
          <a:p>
            <a:pPr lvl="1"/>
            <a:r>
              <a:rPr lang="en-US" sz="1600" dirty="0" smtClean="0"/>
              <a:t>The C/C++ implementations are used in ROOT (</a:t>
            </a:r>
            <a:r>
              <a:rPr lang="en-US" sz="1600" dirty="0" err="1" smtClean="0"/>
              <a:t>TMonalisaWriter</a:t>
            </a:r>
            <a:r>
              <a:rPr lang="en-US" sz="1600" dirty="0" smtClean="0"/>
              <a:t>), Proof and </a:t>
            </a:r>
            <a:r>
              <a:rPr lang="en-US" sz="1600" dirty="0" err="1" smtClean="0"/>
              <a:t>Xrootd</a:t>
            </a:r>
            <a:r>
              <a:rPr lang="en-US" sz="1600" dirty="0" smtClean="0"/>
              <a:t>. CMS also uses ApMon to send monitoring information from all jobs to a single point</a:t>
            </a:r>
            <a:endParaRPr lang="en-US" sz="800" dirty="0" smtClean="0"/>
          </a:p>
          <a:p>
            <a:r>
              <a:rPr lang="en-US" sz="1800" dirty="0" smtClean="0"/>
              <a:t>Can also be used stand-alone, in a wrapper application that loops forever, sending the default host monitoring parameters + any other interesting values (like some services’ status)</a:t>
            </a:r>
          </a:p>
          <a:p>
            <a:r>
              <a:rPr lang="en-US" sz="1800" dirty="0" smtClean="0"/>
              <a:t>It can be configured by API, local configuration file or URL of one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6</a:t>
            </a:fld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storage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219200"/>
            <a:ext cx="8124852" cy="533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800" dirty="0" smtClean="0"/>
              <a:t>MonALISA keeps a memory buffer for a minimal monitoring </a:t>
            </a:r>
            <a:r>
              <a:rPr lang="en-US" sz="1800" dirty="0" smtClean="0"/>
              <a:t>history</a:t>
            </a:r>
            <a:endParaRPr lang="en-US" sz="1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838432" y="6094231"/>
            <a:ext cx="2571768" cy="303566"/>
          </a:xfrm>
          <a:prstGeom prst="rect">
            <a:avLst/>
          </a:prstGeom>
          <a:noFill/>
        </p:spPr>
        <p:txBody>
          <a:bodyPr wrap="square" lIns="87269" tIns="43635" rIns="87269" bIns="43635" rtlCol="0">
            <a:spAutoFit/>
          </a:bodyPr>
          <a:lstStyle/>
          <a:p>
            <a:pPr algn="ctr"/>
            <a:r>
              <a:rPr lang="fr-CH" sz="1400" b="1" dirty="0" err="1" smtClean="0">
                <a:solidFill>
                  <a:schemeClr val="accent6">
                    <a:lumMod val="75000"/>
                  </a:schemeClr>
                </a:solidFill>
              </a:rPr>
              <a:t>Response</a:t>
            </a:r>
            <a:endParaRPr lang="fr-CH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55246" y="3735704"/>
            <a:ext cx="1857388" cy="35719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13" tIns="45707" rIns="91413" bIns="45707" rtlCol="0" anchor="ctr"/>
          <a:lstStyle/>
          <a:p>
            <a:pPr algn="ctr"/>
            <a:r>
              <a:rPr lang="fr-CH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</a:t>
            </a:r>
            <a:r>
              <a:rPr lang="fr-CH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</a:t>
            </a:r>
            <a:r>
              <a:rPr lang="fr-CH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endParaRPr lang="fr-CH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CH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</a:t>
            </a:r>
            <a:r>
              <a:rPr lang="fr-CH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resolution</a:t>
            </a:r>
            <a:endParaRPr lang="fr-CH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40866" y="4235770"/>
            <a:ext cx="2571768" cy="35719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13" tIns="45707" rIns="91413" bIns="45707" rtlCol="0" anchor="ctr"/>
          <a:lstStyle/>
          <a:p>
            <a:pPr algn="ctr"/>
            <a:r>
              <a:rPr lang="fr-CH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</a:t>
            </a:r>
            <a:r>
              <a:rPr lang="fr-CH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</a:t>
            </a:r>
            <a:r>
              <a:rPr lang="fr-CH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endParaRPr lang="fr-CH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CH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</a:t>
            </a:r>
            <a:r>
              <a:rPr lang="fr-CH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resolution</a:t>
            </a:r>
            <a:endParaRPr lang="fr-CH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609" y="4735836"/>
            <a:ext cx="3429024" cy="35719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13" tIns="45707" rIns="91413" bIns="45707" rtlCol="0" anchor="ctr"/>
          <a:lstStyle/>
          <a:p>
            <a:pPr algn="ctr"/>
            <a:r>
              <a:rPr lang="fr-CH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</a:t>
            </a:r>
            <a:r>
              <a:rPr lang="fr-CH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</a:t>
            </a:r>
            <a:r>
              <a:rPr lang="fr-CH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endParaRPr lang="fr-CH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CH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</a:t>
            </a:r>
            <a:r>
              <a:rPr lang="fr-CH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resolution</a:t>
            </a:r>
            <a:endParaRPr lang="fr-CH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12502" y="3378514"/>
            <a:ext cx="1000131" cy="21431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13" tIns="45707" rIns="91413" bIns="45707" rtlCol="0" anchor="ctr"/>
          <a:lstStyle/>
          <a:p>
            <a:pPr algn="ctr"/>
            <a:r>
              <a:rPr lang="fr-CH" sz="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Memory buffer</a:t>
            </a:r>
            <a:endParaRPr lang="fr-CH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4282986" y="3378514"/>
            <a:ext cx="71438" cy="214314"/>
          </a:xfrm>
          <a:prstGeom prst="rightBrac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3" tIns="45707" rIns="91413" bIns="45707" rtlCol="0" anchor="ctr"/>
          <a:lstStyle/>
          <a:p>
            <a:pPr algn="ctr"/>
            <a:endParaRPr lang="fr-CH"/>
          </a:p>
        </p:txBody>
      </p:sp>
      <p:sp>
        <p:nvSpPr>
          <p:cNvPr id="13" name="TextBox 12"/>
          <p:cNvSpPr txBox="1"/>
          <p:nvPr/>
        </p:nvSpPr>
        <p:spPr>
          <a:xfrm>
            <a:off x="4382679" y="3307077"/>
            <a:ext cx="1664632" cy="369306"/>
          </a:xfrm>
          <a:prstGeom prst="rect">
            <a:avLst/>
          </a:prstGeom>
          <a:noFill/>
        </p:spPr>
        <p:txBody>
          <a:bodyPr wrap="none" lIns="91413" tIns="45707" rIns="91413" bIns="45707" rtlCol="0">
            <a:spAutoFit/>
          </a:bodyPr>
          <a:lstStyle/>
          <a:p>
            <a:r>
              <a:rPr lang="fr-CH" b="1" smtClean="0">
                <a:solidFill>
                  <a:schemeClr val="accent5">
                    <a:lumMod val="50000"/>
                  </a:schemeClr>
                </a:solidFill>
              </a:rPr>
              <a:t>Volatile </a:t>
            </a:r>
            <a:r>
              <a:rPr lang="fr-CH" b="1" err="1" smtClean="0">
                <a:solidFill>
                  <a:schemeClr val="accent5">
                    <a:lumMod val="50000"/>
                  </a:schemeClr>
                </a:solidFill>
              </a:rPr>
              <a:t>storage</a:t>
            </a:r>
            <a:endParaRPr lang="fr-CH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>
            <a:off x="4282986" y="3735706"/>
            <a:ext cx="71438" cy="1357322"/>
          </a:xfrm>
          <a:prstGeom prst="rightBrac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3" tIns="45707" rIns="91413" bIns="45707" rtlCol="0" anchor="ctr"/>
          <a:lstStyle/>
          <a:p>
            <a:pPr algn="ctr"/>
            <a:endParaRPr lang="fr-CH"/>
          </a:p>
        </p:txBody>
      </p:sp>
      <p:sp>
        <p:nvSpPr>
          <p:cNvPr id="15" name="TextBox 14"/>
          <p:cNvSpPr txBox="1"/>
          <p:nvPr/>
        </p:nvSpPr>
        <p:spPr>
          <a:xfrm>
            <a:off x="4431460" y="4235771"/>
            <a:ext cx="2357514" cy="369306"/>
          </a:xfrm>
          <a:prstGeom prst="rect">
            <a:avLst/>
          </a:prstGeom>
          <a:noFill/>
        </p:spPr>
        <p:txBody>
          <a:bodyPr wrap="none" lIns="91413" tIns="45707" rIns="91413" bIns="45707" rtlCol="0">
            <a:spAutoFit/>
          </a:bodyPr>
          <a:lstStyle/>
          <a:p>
            <a:r>
              <a:rPr lang="fr-CH" b="1" smtClean="0">
                <a:solidFill>
                  <a:schemeClr val="accent1">
                    <a:lumMod val="75000"/>
                  </a:schemeClr>
                </a:solidFill>
              </a:rPr>
              <a:t>Persistent </a:t>
            </a:r>
            <a:r>
              <a:rPr lang="fr-CH" b="1" err="1" smtClean="0">
                <a:solidFill>
                  <a:schemeClr val="accent1">
                    <a:lumMod val="75000"/>
                  </a:schemeClr>
                </a:solidFill>
              </a:rPr>
              <a:t>storage</a:t>
            </a:r>
            <a:r>
              <a:rPr lang="fr-CH" b="1" smtClean="0">
                <a:solidFill>
                  <a:schemeClr val="accent1">
                    <a:lumMod val="75000"/>
                  </a:schemeClr>
                </a:solidFill>
              </a:rPr>
              <a:t> (DB)</a:t>
            </a:r>
            <a:endParaRPr lang="fr-CH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12173" y="5378779"/>
            <a:ext cx="35004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88920" y="5346873"/>
            <a:ext cx="740005" cy="307750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r>
              <a:rPr lang="fr-CH" sz="14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time</a:t>
            </a:r>
            <a:endParaRPr lang="fr-CH" sz="14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3006139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3149014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3218865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3077576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3291890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3434767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3504617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363329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577643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720519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790369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3649081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3863395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4006271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4076121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3934833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720386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2863262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2933112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2791824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2434635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2577511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2647360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2506073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2291759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2361609" y="369919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2218733" y="3699985"/>
            <a:ext cx="7223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3218865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3077576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3504617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3363329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3790369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3649081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076121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3934833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2933112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2791824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2647360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2506073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2361609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2220321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2075857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1931393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1790105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1645641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1504353" y="419925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3220452" y="469932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>
            <a:off x="3650669" y="469932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4077709" y="469932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2793413" y="469932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2363197" y="469932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1932981" y="469932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1505941" y="469932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1075725" y="469932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648684" y="469932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3219659" y="3342796"/>
            <a:ext cx="71438" cy="158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3290303" y="3342003"/>
            <a:ext cx="71438" cy="158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>
            <a:off x="3433179" y="3342003"/>
            <a:ext cx="71438" cy="158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3790369" y="3342003"/>
            <a:ext cx="71438" cy="158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>
            <a:off x="3963407" y="3342003"/>
            <a:ext cx="71438" cy="158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4004683" y="3342003"/>
            <a:ext cx="71438" cy="158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5400000">
            <a:off x="3626854" y="3342003"/>
            <a:ext cx="71438" cy="158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3077576" y="3342003"/>
            <a:ext cx="71438" cy="158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-410099" y="4557314"/>
            <a:ext cx="2928934" cy="1466"/>
          </a:xfrm>
          <a:prstGeom prst="line">
            <a:avLst/>
          </a:prstGeom>
          <a:ln w="158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>
            <a:off x="2161670" y="4556520"/>
            <a:ext cx="2928934" cy="1466"/>
          </a:xfrm>
          <a:prstGeom prst="line">
            <a:avLst/>
          </a:prstGeom>
          <a:ln w="158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Left-Right Arrow 82"/>
          <p:cNvSpPr/>
          <p:nvPr/>
        </p:nvSpPr>
        <p:spPr>
          <a:xfrm>
            <a:off x="1119579" y="5735968"/>
            <a:ext cx="2439882" cy="142876"/>
          </a:xfrm>
          <a:prstGeom prst="left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69" tIns="43635" rIns="87269" bIns="43635" rtlCol="0" anchor="ctr"/>
          <a:lstStyle/>
          <a:p>
            <a:pPr algn="ctr"/>
            <a:endParaRPr lang="fr-CH"/>
          </a:p>
        </p:txBody>
      </p:sp>
      <p:sp>
        <p:nvSpPr>
          <p:cNvPr id="84" name="TextBox 83"/>
          <p:cNvSpPr txBox="1"/>
          <p:nvPr/>
        </p:nvSpPr>
        <p:spPr>
          <a:xfrm>
            <a:off x="1053636" y="5816160"/>
            <a:ext cx="2571768" cy="303566"/>
          </a:xfrm>
          <a:prstGeom prst="rect">
            <a:avLst/>
          </a:prstGeom>
          <a:noFill/>
        </p:spPr>
        <p:txBody>
          <a:bodyPr wrap="square" lIns="87269" tIns="43635" rIns="87269" bIns="43635" rtlCol="0">
            <a:spAutoFit/>
          </a:bodyPr>
          <a:lstStyle/>
          <a:p>
            <a:pPr algn="ctr"/>
            <a:r>
              <a:rPr lang="fr-CH" sz="1400" b="1" smtClean="0">
                <a:solidFill>
                  <a:schemeClr val="accent2">
                    <a:lumMod val="75000"/>
                  </a:schemeClr>
                </a:solidFill>
              </a:rPr>
              <a:t>Request at highest </a:t>
            </a:r>
            <a:r>
              <a:rPr lang="fr-CH" sz="1400" b="1" err="1" smtClean="0">
                <a:solidFill>
                  <a:schemeClr val="accent2">
                    <a:lumMod val="75000"/>
                  </a:schemeClr>
                </a:solidFill>
              </a:rPr>
              <a:t>resolution</a:t>
            </a:r>
            <a:endParaRPr lang="fr-CH" sz="1400" b="1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1053636" y="6308266"/>
            <a:ext cx="2571768" cy="1588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3017387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3160263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3230114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5400000">
            <a:off x="3088825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3303139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5400000">
            <a:off x="3446016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>
            <a:off x="3515866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5400000">
            <a:off x="3374578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5400000">
            <a:off x="3588891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>
            <a:off x="2731635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>
            <a:off x="2874511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>
            <a:off x="2944361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2803073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2445884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>
            <a:off x="2588759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>
            <a:off x="2658609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>
            <a:off x="2517321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>
            <a:off x="2303008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2372857" y="6270961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5400000">
            <a:off x="2229982" y="6271753"/>
            <a:ext cx="7223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5400000">
            <a:off x="2077394" y="627175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5400000">
            <a:off x="1932929" y="627175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>
            <a:off x="1791641" y="627175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>
            <a:off x="1647176" y="627175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>
            <a:off x="1505889" y="627175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1084654" y="627175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>
            <a:off x="1142254" y="5211328"/>
            <a:ext cx="2214578" cy="1466"/>
          </a:xfrm>
          <a:prstGeom prst="line">
            <a:avLst/>
          </a:prstGeom>
          <a:ln w="19050">
            <a:solidFill>
              <a:schemeClr val="accent6">
                <a:lumMod val="50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>
            <a:off x="679714" y="5446926"/>
            <a:ext cx="1707745" cy="1401"/>
          </a:xfrm>
          <a:prstGeom prst="line">
            <a:avLst/>
          </a:prstGeom>
          <a:ln w="19050">
            <a:solidFill>
              <a:schemeClr val="accent6">
                <a:lumMod val="50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6200000" flipH="1">
            <a:off x="1768078" y="4937960"/>
            <a:ext cx="2692045" cy="1781"/>
          </a:xfrm>
          <a:prstGeom prst="line">
            <a:avLst/>
          </a:prstGeom>
          <a:ln w="19050">
            <a:solidFill>
              <a:schemeClr val="accent6">
                <a:lumMod val="50000"/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Date Placeholder 1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116" name="Footer Placeholder 1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117" name="Slide Number Placeholder 1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7</a:t>
            </a:fld>
            <a:r>
              <a:rPr lang="en-US" smtClean="0"/>
              <a:t> </a:t>
            </a:r>
            <a:endParaRPr lang="en-US" dirty="0"/>
          </a:p>
        </p:txBody>
      </p:sp>
      <p:sp>
        <p:nvSpPr>
          <p:cNvPr id="118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2743200"/>
            <a:ext cx="8124852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800" dirty="0" smtClean="0"/>
              <a:t>Parallel </a:t>
            </a:r>
            <a:r>
              <a:rPr lang="en-US" sz="1800" dirty="0" smtClean="0"/>
              <a:t>database backends can be used to increase performance and reliability</a:t>
            </a:r>
          </a:p>
        </p:txBody>
      </p:sp>
      <p:sp>
        <p:nvSpPr>
          <p:cNvPr id="119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600200"/>
            <a:ext cx="8124852" cy="1219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800" dirty="0" smtClean="0"/>
              <a:t>In </a:t>
            </a:r>
            <a:r>
              <a:rPr lang="en-US" sz="1800" dirty="0" smtClean="0"/>
              <a:t>addition, data can be kept in configurable database structures</a:t>
            </a:r>
          </a:p>
          <a:p>
            <a:pPr>
              <a:buFontTx/>
              <a:buChar char="-"/>
            </a:pPr>
            <a:r>
              <a:rPr lang="en-US" sz="1800" dirty="0" smtClean="0"/>
              <a:t>The service keeps one week of raw data and one month of averaged values</a:t>
            </a:r>
          </a:p>
          <a:p>
            <a:pPr>
              <a:buFontTx/>
              <a:buChar char="-"/>
            </a:pPr>
            <a:r>
              <a:rPr lang="en-US" sz="1800" dirty="0" smtClean="0"/>
              <a:t>The client creates three averaged </a:t>
            </a:r>
            <a:r>
              <a:rPr lang="en-US" sz="1800" dirty="0" smtClean="0"/>
              <a:t>structures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4" grpId="0" animBg="1"/>
      <p:bldP spid="15" grpId="0"/>
      <p:bldP spid="83" grpId="0" animBg="1"/>
      <p:bldP spid="84" grpId="0"/>
      <p:bldP spid="118" grpId="0" build="p"/>
      <p:bldP spid="1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800" b="1" dirty="0" smtClean="0"/>
              <a:t>GUI client</a:t>
            </a:r>
          </a:p>
          <a:p>
            <a:pPr lvl="1"/>
            <a:r>
              <a:rPr lang="en-US" sz="2500" dirty="0" smtClean="0"/>
              <a:t>Interactive exploring of all the parameters</a:t>
            </a:r>
          </a:p>
          <a:p>
            <a:pPr lvl="1"/>
            <a:r>
              <a:rPr lang="en-US" sz="2800" dirty="0" smtClean="0"/>
              <a:t>Can plot history or real-time values</a:t>
            </a:r>
          </a:p>
          <a:p>
            <a:pPr lvl="1"/>
            <a:r>
              <a:rPr lang="en-US" sz="2800" dirty="0" smtClean="0"/>
              <a:t>Customizable history query interval</a:t>
            </a:r>
          </a:p>
          <a:p>
            <a:pPr lvl="1"/>
            <a:r>
              <a:rPr lang="en-US" sz="2800" dirty="0" smtClean="0"/>
              <a:t>Subscribes to those particular series and </a:t>
            </a:r>
            <a:br>
              <a:rPr lang="en-US" sz="2800" dirty="0" smtClean="0"/>
            </a:br>
            <a:r>
              <a:rPr lang="en-US" sz="2800" dirty="0" smtClean="0"/>
              <a:t>updates the plots in real time</a:t>
            </a:r>
          </a:p>
          <a:p>
            <a:endParaRPr lang="en-US" sz="2400" dirty="0" smtClean="0"/>
          </a:p>
          <a:p>
            <a:r>
              <a:rPr lang="en-US" sz="2800" b="1" dirty="0" smtClean="0"/>
              <a:t>Storage client (aka Repository)</a:t>
            </a:r>
          </a:p>
          <a:p>
            <a:pPr lvl="1"/>
            <a:r>
              <a:rPr lang="en-US" sz="2500" dirty="0" smtClean="0"/>
              <a:t>Subscribes to a set of parameters and </a:t>
            </a:r>
            <a:br>
              <a:rPr lang="en-US" sz="2500" dirty="0" smtClean="0"/>
            </a:br>
            <a:r>
              <a:rPr lang="en-US" sz="2500" dirty="0" smtClean="0"/>
              <a:t>stores them in database structures suitable </a:t>
            </a:r>
            <a:br>
              <a:rPr lang="en-US" sz="2500" dirty="0" smtClean="0"/>
            </a:br>
            <a:r>
              <a:rPr lang="en-US" sz="2500" dirty="0" smtClean="0"/>
              <a:t>for long-term archival</a:t>
            </a:r>
          </a:p>
          <a:p>
            <a:pPr lvl="1"/>
            <a:r>
              <a:rPr lang="en-US" sz="2800" dirty="0" smtClean="0"/>
              <a:t>Is usually complemented by a web </a:t>
            </a:r>
            <a:br>
              <a:rPr lang="en-US" sz="2800" dirty="0" smtClean="0"/>
            </a:br>
            <a:r>
              <a:rPr lang="en-US" sz="2800" dirty="0" smtClean="0"/>
              <a:t>interface presenting these values</a:t>
            </a:r>
          </a:p>
          <a:p>
            <a:pPr lvl="1"/>
            <a:r>
              <a:rPr lang="en-US" sz="2800" dirty="0" smtClean="0"/>
              <a:t>Can also be embedded in another </a:t>
            </a:r>
            <a:br>
              <a:rPr lang="en-US" sz="2800" dirty="0" smtClean="0"/>
            </a:br>
            <a:r>
              <a:rPr lang="en-US" sz="2800" dirty="0" smtClean="0"/>
              <a:t>controlling application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800" dirty="0" err="1" smtClean="0"/>
              <a:t>WebServices</a:t>
            </a:r>
            <a:r>
              <a:rPr lang="en-US" sz="2800" dirty="0" smtClean="0"/>
              <a:t> clients</a:t>
            </a:r>
          </a:p>
          <a:p>
            <a:pPr lvl="1"/>
            <a:r>
              <a:rPr lang="en-US" sz="2500" dirty="0" smtClean="0"/>
              <a:t>Limited functionality: they lack the </a:t>
            </a:r>
            <a:br>
              <a:rPr lang="en-US" sz="2500" dirty="0" smtClean="0"/>
            </a:br>
            <a:r>
              <a:rPr lang="en-US" sz="2500" dirty="0" smtClean="0"/>
              <a:t>subscription mechanism</a:t>
            </a:r>
          </a:p>
        </p:txBody>
      </p:sp>
      <p:pic>
        <p:nvPicPr>
          <p:cNvPr id="4" name="Picture 3" descr="all_us_si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533400"/>
            <a:ext cx="3541510" cy="275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0455" y="3352800"/>
            <a:ext cx="3592545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8</a:t>
            </a:fld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ounded Rectangle 129"/>
          <p:cNvSpPr/>
          <p:nvPr/>
        </p:nvSpPr>
        <p:spPr>
          <a:xfrm>
            <a:off x="76200" y="3474378"/>
            <a:ext cx="3886200" cy="289560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ounded Rectangle 130"/>
          <p:cNvSpPr/>
          <p:nvPr/>
        </p:nvSpPr>
        <p:spPr>
          <a:xfrm>
            <a:off x="4648200" y="838200"/>
            <a:ext cx="3962400" cy="3276600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ounded Rectangle 128"/>
          <p:cNvSpPr/>
          <p:nvPr/>
        </p:nvSpPr>
        <p:spPr>
          <a:xfrm>
            <a:off x="76200" y="838200"/>
            <a:ext cx="3886200" cy="25146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AliEn</a:t>
            </a:r>
            <a:r>
              <a:rPr lang="en-US" dirty="0" smtClean="0"/>
              <a:t> monitoring architecture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400752" y="6186469"/>
            <a:ext cx="1043354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875" tIns="43938" rIns="87875" bIns="43938" anchor="ctr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CE34CFE6-837A-4F91-B9D7-2EA3C7B5BBAA}" type="slidenum">
              <a:rPr lang="en-US" sz="900">
                <a:solidFill>
                  <a:srgbClr val="0000CD"/>
                </a:solidFill>
                <a:latin typeface="Times New Roman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sz="900" dirty="0">
              <a:solidFill>
                <a:srgbClr val="0000CD"/>
              </a:solidFill>
              <a:latin typeface="Times New Roman" pitchFamily="18" charset="0"/>
            </a:endParaRPr>
          </a:p>
        </p:txBody>
      </p:sp>
      <p:pic>
        <p:nvPicPr>
          <p:cNvPr id="5" name="Picture 59" descr="web"/>
          <p:cNvPicPr>
            <a:picLocks noChangeAspect="1" noChangeArrowheads="1"/>
          </p:cNvPicPr>
          <p:nvPr/>
        </p:nvPicPr>
        <p:blipFill>
          <a:blip r:embed="rId2">
            <a:lum bright="50000" contrast="-66000"/>
          </a:blip>
          <a:srcRect/>
          <a:stretch>
            <a:fillRect/>
          </a:stretch>
        </p:blipFill>
        <p:spPr bwMode="auto">
          <a:xfrm>
            <a:off x="4257644" y="3929045"/>
            <a:ext cx="24384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16"/>
          <p:cNvSpPr>
            <a:spLocks noChangeArrowheads="1"/>
          </p:cNvSpPr>
          <p:nvPr/>
        </p:nvSpPr>
        <p:spPr bwMode="auto">
          <a:xfrm>
            <a:off x="5629244" y="5300644"/>
            <a:ext cx="1219200" cy="6858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prstMaterial="metal"/>
        </p:spPr>
        <p:txBody>
          <a:bodyPr wrap="none" lIns="87269" tIns="43635" rIns="87269" bIns="43635" anchor="ctr"/>
          <a:lstStyle/>
          <a:p>
            <a:pPr algn="ctr">
              <a:defRPr/>
            </a:pPr>
            <a:r>
              <a:rPr lang="en-US" sz="1400" dirty="0">
                <a:latin typeface="Arial" pitchFamily="34" charset="0"/>
              </a:rPr>
              <a:t>Long History</a:t>
            </a:r>
          </a:p>
          <a:p>
            <a:pPr algn="ctr">
              <a:defRPr/>
            </a:pPr>
            <a:r>
              <a:rPr lang="en-US" sz="1400" dirty="0">
                <a:latin typeface="Arial" pitchFamily="34" charset="0"/>
              </a:rPr>
              <a:t>DB</a:t>
            </a:r>
          </a:p>
        </p:txBody>
      </p:sp>
      <p:sp>
        <p:nvSpPr>
          <p:cNvPr id="7" name="AutoShape 24"/>
          <p:cNvSpPr>
            <a:spLocks noChangeArrowheads="1"/>
          </p:cNvSpPr>
          <p:nvPr/>
        </p:nvSpPr>
        <p:spPr bwMode="auto">
          <a:xfrm>
            <a:off x="1819244" y="6043594"/>
            <a:ext cx="914400" cy="304800"/>
          </a:xfrm>
          <a:prstGeom prst="hexagon">
            <a:avLst>
              <a:gd name="adj" fmla="val 75006"/>
              <a:gd name="vf" fmla="val 115470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lIns="87269" tIns="43635" rIns="87269" bIns="43635" anchor="ctr"/>
          <a:lstStyle/>
          <a:p>
            <a:pPr algn="ctr"/>
            <a:r>
              <a:rPr lang="en-US" sz="900" dirty="0"/>
              <a:t>LCG Tools</a:t>
            </a:r>
          </a:p>
        </p:txBody>
      </p:sp>
      <p:sp>
        <p:nvSpPr>
          <p:cNvPr id="8" name="Oval 16"/>
          <p:cNvSpPr>
            <a:spLocks noChangeArrowheads="1"/>
          </p:cNvSpPr>
          <p:nvPr/>
        </p:nvSpPr>
        <p:spPr bwMode="auto">
          <a:xfrm>
            <a:off x="1590644" y="2100244"/>
            <a:ext cx="1371600" cy="762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lIns="65306" tIns="32653" rIns="65306" bIns="32653" anchor="ctr"/>
          <a:lstStyle/>
          <a:p>
            <a:pPr algn="ctr"/>
            <a:r>
              <a:rPr lang="en-US" sz="1400" dirty="0"/>
              <a:t> </a:t>
            </a:r>
          </a:p>
          <a:p>
            <a:pPr algn="ctr"/>
            <a:r>
              <a:rPr lang="en-US" sz="1400" smtClean="0"/>
              <a:t>  MonALISA</a:t>
            </a:r>
            <a:endParaRPr lang="en-US" sz="1400" dirty="0"/>
          </a:p>
          <a:p>
            <a:pPr algn="ctr"/>
            <a:r>
              <a:rPr lang="en-US" sz="1400"/>
              <a:t>   </a:t>
            </a:r>
            <a:r>
              <a:rPr lang="en-US" sz="1400" smtClean="0"/>
              <a:t> AliEn Site</a:t>
            </a:r>
            <a:endParaRPr lang="en-US" sz="1400" dirty="0"/>
          </a:p>
        </p:txBody>
      </p:sp>
      <p:sp>
        <p:nvSpPr>
          <p:cNvPr id="10" name="AutoShape 40"/>
          <p:cNvSpPr>
            <a:spLocks noChangeArrowheads="1"/>
          </p:cNvSpPr>
          <p:nvPr/>
        </p:nvSpPr>
        <p:spPr bwMode="auto">
          <a:xfrm>
            <a:off x="1085819" y="1496994"/>
            <a:ext cx="581025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11" name="Oval 41"/>
          <p:cNvSpPr>
            <a:spLocks noChangeArrowheads="1"/>
          </p:cNvSpPr>
          <p:nvPr/>
        </p:nvSpPr>
        <p:spPr bwMode="auto">
          <a:xfrm>
            <a:off x="828644" y="1185844"/>
            <a:ext cx="773113" cy="436563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Job Agent</a:t>
            </a:r>
          </a:p>
        </p:txBody>
      </p:sp>
      <p:sp>
        <p:nvSpPr>
          <p:cNvPr id="13" name="AutoShape 44"/>
          <p:cNvSpPr>
            <a:spLocks noChangeArrowheads="1"/>
          </p:cNvSpPr>
          <p:nvPr/>
        </p:nvSpPr>
        <p:spPr bwMode="auto">
          <a:xfrm>
            <a:off x="553152" y="2792971"/>
            <a:ext cx="580292" cy="374073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14" name="Oval 45"/>
          <p:cNvSpPr>
            <a:spLocks noChangeArrowheads="1"/>
          </p:cNvSpPr>
          <p:nvPr/>
        </p:nvSpPr>
        <p:spPr bwMode="auto">
          <a:xfrm>
            <a:off x="295244" y="2481244"/>
            <a:ext cx="773723" cy="436418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Job Agent</a:t>
            </a:r>
          </a:p>
        </p:txBody>
      </p:sp>
      <p:sp>
        <p:nvSpPr>
          <p:cNvPr id="16" name="AutoShape 47"/>
          <p:cNvSpPr>
            <a:spLocks noChangeArrowheads="1"/>
          </p:cNvSpPr>
          <p:nvPr/>
        </p:nvSpPr>
        <p:spPr bwMode="auto">
          <a:xfrm>
            <a:off x="553152" y="2030971"/>
            <a:ext cx="580292" cy="374073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17" name="Oval 48"/>
          <p:cNvSpPr>
            <a:spLocks noChangeArrowheads="1"/>
          </p:cNvSpPr>
          <p:nvPr/>
        </p:nvSpPr>
        <p:spPr bwMode="auto">
          <a:xfrm>
            <a:off x="295244" y="1719244"/>
            <a:ext cx="773723" cy="436418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Job Agent</a:t>
            </a:r>
          </a:p>
        </p:txBody>
      </p:sp>
      <p:sp>
        <p:nvSpPr>
          <p:cNvPr id="18" name="Oval 50"/>
          <p:cNvSpPr>
            <a:spLocks noChangeArrowheads="1"/>
          </p:cNvSpPr>
          <p:nvPr/>
        </p:nvSpPr>
        <p:spPr bwMode="auto">
          <a:xfrm>
            <a:off x="5781644" y="2100244"/>
            <a:ext cx="1371600" cy="762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1400" dirty="0"/>
              <a:t> </a:t>
            </a:r>
          </a:p>
          <a:p>
            <a:pPr algn="ctr"/>
            <a:r>
              <a:rPr lang="en-US" sz="1400" dirty="0"/>
              <a:t>MonALISA</a:t>
            </a:r>
          </a:p>
          <a:p>
            <a:pPr algn="ctr"/>
            <a:r>
              <a:rPr lang="en-US" sz="1400"/>
              <a:t>     </a:t>
            </a:r>
            <a:r>
              <a:rPr lang="en-US" sz="1400" smtClean="0"/>
              <a:t>@CERN</a:t>
            </a:r>
            <a:endParaRPr lang="en-US" sz="1400" dirty="0"/>
          </a:p>
        </p:txBody>
      </p:sp>
      <p:sp>
        <p:nvSpPr>
          <p:cNvPr id="19" name="Oval 55"/>
          <p:cNvSpPr>
            <a:spLocks noChangeArrowheads="1"/>
          </p:cNvSpPr>
          <p:nvPr/>
        </p:nvSpPr>
        <p:spPr bwMode="auto">
          <a:xfrm>
            <a:off x="1438244" y="4714884"/>
            <a:ext cx="1371600" cy="762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/>
              <a:t> </a:t>
            </a:r>
            <a:r>
              <a:rPr lang="en-US" smtClean="0"/>
              <a:t>  </a:t>
            </a:r>
            <a:r>
              <a:rPr lang="en-US" sz="1400" smtClean="0"/>
              <a:t>MonALISA</a:t>
            </a:r>
            <a:endParaRPr lang="en-US" sz="1400" dirty="0"/>
          </a:p>
          <a:p>
            <a:pPr algn="ctr"/>
            <a:r>
              <a:rPr lang="en-US" sz="1400"/>
              <a:t>   </a:t>
            </a:r>
            <a:r>
              <a:rPr lang="en-US" sz="1400" smtClean="0"/>
              <a:t>     </a:t>
            </a:r>
            <a:r>
              <a:rPr lang="en-US" sz="1400" dirty="0"/>
              <a:t>LCG Site</a:t>
            </a:r>
          </a:p>
        </p:txBody>
      </p:sp>
      <p:sp>
        <p:nvSpPr>
          <p:cNvPr id="21" name="AutoShape 60"/>
          <p:cNvSpPr>
            <a:spLocks noChangeArrowheads="1"/>
          </p:cNvSpPr>
          <p:nvPr/>
        </p:nvSpPr>
        <p:spPr bwMode="auto">
          <a:xfrm>
            <a:off x="1714469" y="1290620"/>
            <a:ext cx="581026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1590644" y="957245"/>
            <a:ext cx="609601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CE</a:t>
            </a:r>
          </a:p>
        </p:txBody>
      </p:sp>
      <p:sp>
        <p:nvSpPr>
          <p:cNvPr id="24" name="AutoShape 62"/>
          <p:cNvSpPr>
            <a:spLocks noChangeArrowheads="1"/>
          </p:cNvSpPr>
          <p:nvPr/>
        </p:nvSpPr>
        <p:spPr bwMode="auto">
          <a:xfrm>
            <a:off x="3229065" y="1757344"/>
            <a:ext cx="581638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25" name="Oval 21"/>
          <p:cNvSpPr>
            <a:spLocks noChangeArrowheads="1"/>
          </p:cNvSpPr>
          <p:nvPr/>
        </p:nvSpPr>
        <p:spPr bwMode="auto">
          <a:xfrm>
            <a:off x="3114645" y="1414444"/>
            <a:ext cx="610243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SE</a:t>
            </a:r>
          </a:p>
        </p:txBody>
      </p:sp>
      <p:sp>
        <p:nvSpPr>
          <p:cNvPr id="27" name="AutoShape 61"/>
          <p:cNvSpPr>
            <a:spLocks noChangeArrowheads="1"/>
          </p:cNvSpPr>
          <p:nvPr/>
        </p:nvSpPr>
        <p:spPr bwMode="auto">
          <a:xfrm>
            <a:off x="2457419" y="1373170"/>
            <a:ext cx="581025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28" name="Oval 22"/>
          <p:cNvSpPr>
            <a:spLocks noChangeArrowheads="1"/>
          </p:cNvSpPr>
          <p:nvPr/>
        </p:nvSpPr>
        <p:spPr bwMode="auto">
          <a:xfrm>
            <a:off x="2352644" y="1033445"/>
            <a:ext cx="609600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Cluster</a:t>
            </a:r>
          </a:p>
          <a:p>
            <a:pPr algn="ctr"/>
            <a:r>
              <a:rPr lang="en-US" sz="900" dirty="0"/>
              <a:t>Monitor</a:t>
            </a: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auto">
          <a:xfrm>
            <a:off x="4991069" y="1601770"/>
            <a:ext cx="581026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31" name="Oval 65"/>
          <p:cNvSpPr>
            <a:spLocks noChangeArrowheads="1"/>
          </p:cNvSpPr>
          <p:nvPr/>
        </p:nvSpPr>
        <p:spPr bwMode="auto">
          <a:xfrm>
            <a:off x="4867244" y="1262045"/>
            <a:ext cx="609601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TQ</a:t>
            </a:r>
          </a:p>
        </p:txBody>
      </p:sp>
      <p:sp>
        <p:nvSpPr>
          <p:cNvPr id="33" name="AutoShape 70"/>
          <p:cNvSpPr>
            <a:spLocks noChangeArrowheads="1"/>
          </p:cNvSpPr>
          <p:nvPr/>
        </p:nvSpPr>
        <p:spPr bwMode="auto">
          <a:xfrm>
            <a:off x="400019" y="4392594"/>
            <a:ext cx="581025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34" name="Oval 71"/>
          <p:cNvSpPr>
            <a:spLocks noChangeArrowheads="1"/>
          </p:cNvSpPr>
          <p:nvPr/>
        </p:nvSpPr>
        <p:spPr bwMode="auto">
          <a:xfrm>
            <a:off x="142844" y="4081444"/>
            <a:ext cx="773113" cy="436563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Job Agent</a:t>
            </a:r>
          </a:p>
        </p:txBody>
      </p:sp>
      <p:sp>
        <p:nvSpPr>
          <p:cNvPr id="36" name="AutoShape 73"/>
          <p:cNvSpPr>
            <a:spLocks noChangeArrowheads="1"/>
          </p:cNvSpPr>
          <p:nvPr/>
        </p:nvSpPr>
        <p:spPr bwMode="auto">
          <a:xfrm>
            <a:off x="1162752" y="5993371"/>
            <a:ext cx="580292" cy="374073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37" name="Oval 74"/>
          <p:cNvSpPr>
            <a:spLocks noChangeArrowheads="1"/>
          </p:cNvSpPr>
          <p:nvPr/>
        </p:nvSpPr>
        <p:spPr bwMode="auto">
          <a:xfrm>
            <a:off x="904844" y="5681644"/>
            <a:ext cx="773723" cy="436418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Job Agent</a:t>
            </a:r>
          </a:p>
        </p:txBody>
      </p:sp>
      <p:sp>
        <p:nvSpPr>
          <p:cNvPr id="39" name="AutoShape 76"/>
          <p:cNvSpPr>
            <a:spLocks noChangeArrowheads="1"/>
          </p:cNvSpPr>
          <p:nvPr/>
        </p:nvSpPr>
        <p:spPr bwMode="auto">
          <a:xfrm>
            <a:off x="400752" y="5307571"/>
            <a:ext cx="580292" cy="374073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40" name="Oval 77"/>
          <p:cNvSpPr>
            <a:spLocks noChangeArrowheads="1"/>
          </p:cNvSpPr>
          <p:nvPr/>
        </p:nvSpPr>
        <p:spPr bwMode="auto">
          <a:xfrm>
            <a:off x="142844" y="4995844"/>
            <a:ext cx="773723" cy="436418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Job Agent</a:t>
            </a:r>
          </a:p>
        </p:txBody>
      </p:sp>
      <p:sp>
        <p:nvSpPr>
          <p:cNvPr id="42" name="AutoShape 79"/>
          <p:cNvSpPr>
            <a:spLocks noChangeArrowheads="1"/>
          </p:cNvSpPr>
          <p:nvPr/>
        </p:nvSpPr>
        <p:spPr bwMode="auto">
          <a:xfrm>
            <a:off x="876269" y="3957620"/>
            <a:ext cx="581026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43" name="Oval 80"/>
          <p:cNvSpPr>
            <a:spLocks noChangeArrowheads="1"/>
          </p:cNvSpPr>
          <p:nvPr/>
        </p:nvSpPr>
        <p:spPr bwMode="auto">
          <a:xfrm>
            <a:off x="752444" y="3624245"/>
            <a:ext cx="609601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CE</a:t>
            </a:r>
          </a:p>
        </p:txBody>
      </p:sp>
      <p:sp>
        <p:nvSpPr>
          <p:cNvPr id="45" name="AutoShape 82"/>
          <p:cNvSpPr>
            <a:spLocks noChangeArrowheads="1"/>
          </p:cNvSpPr>
          <p:nvPr/>
        </p:nvSpPr>
        <p:spPr bwMode="auto">
          <a:xfrm>
            <a:off x="2314665" y="3890944"/>
            <a:ext cx="581638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46" name="Oval 83"/>
          <p:cNvSpPr>
            <a:spLocks noChangeArrowheads="1"/>
          </p:cNvSpPr>
          <p:nvPr/>
        </p:nvSpPr>
        <p:spPr bwMode="auto">
          <a:xfrm>
            <a:off x="2200245" y="3548044"/>
            <a:ext cx="610243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SE</a:t>
            </a:r>
          </a:p>
        </p:txBody>
      </p:sp>
      <p:sp>
        <p:nvSpPr>
          <p:cNvPr id="48" name="AutoShape 85"/>
          <p:cNvSpPr>
            <a:spLocks noChangeArrowheads="1"/>
          </p:cNvSpPr>
          <p:nvPr/>
        </p:nvSpPr>
        <p:spPr bwMode="auto">
          <a:xfrm>
            <a:off x="1543019" y="3887770"/>
            <a:ext cx="581025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49" name="Oval 86"/>
          <p:cNvSpPr>
            <a:spLocks noChangeArrowheads="1"/>
          </p:cNvSpPr>
          <p:nvPr/>
        </p:nvSpPr>
        <p:spPr bwMode="auto">
          <a:xfrm>
            <a:off x="1438244" y="3548045"/>
            <a:ext cx="609600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Cluster</a:t>
            </a:r>
          </a:p>
          <a:p>
            <a:pPr algn="ctr"/>
            <a:r>
              <a:rPr lang="en-US" sz="900" dirty="0"/>
              <a:t>Monitor</a:t>
            </a:r>
          </a:p>
        </p:txBody>
      </p:sp>
      <p:sp>
        <p:nvSpPr>
          <p:cNvPr id="51" name="AutoShape 93"/>
          <p:cNvSpPr>
            <a:spLocks noChangeArrowheads="1"/>
          </p:cNvSpPr>
          <p:nvPr/>
        </p:nvSpPr>
        <p:spPr bwMode="auto">
          <a:xfrm>
            <a:off x="5734615" y="1268395"/>
            <a:ext cx="580429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52" name="Oval 87"/>
          <p:cNvSpPr>
            <a:spLocks noChangeArrowheads="1"/>
          </p:cNvSpPr>
          <p:nvPr/>
        </p:nvSpPr>
        <p:spPr bwMode="auto">
          <a:xfrm>
            <a:off x="5601402" y="928670"/>
            <a:ext cx="608975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IS</a:t>
            </a:r>
          </a:p>
        </p:txBody>
      </p:sp>
      <p:sp>
        <p:nvSpPr>
          <p:cNvPr id="54" name="AutoShape 92"/>
          <p:cNvSpPr>
            <a:spLocks noChangeArrowheads="1"/>
          </p:cNvSpPr>
          <p:nvPr/>
        </p:nvSpPr>
        <p:spPr bwMode="auto">
          <a:xfrm>
            <a:off x="6639102" y="1300144"/>
            <a:ext cx="581550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55" name="Oval 88"/>
          <p:cNvSpPr>
            <a:spLocks noChangeArrowheads="1"/>
          </p:cNvSpPr>
          <p:nvPr/>
        </p:nvSpPr>
        <p:spPr bwMode="auto">
          <a:xfrm>
            <a:off x="6410295" y="957244"/>
            <a:ext cx="762689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Optimizers</a:t>
            </a:r>
          </a:p>
        </p:txBody>
      </p:sp>
      <p:sp>
        <p:nvSpPr>
          <p:cNvPr id="57" name="AutoShape 94"/>
          <p:cNvSpPr>
            <a:spLocks noChangeArrowheads="1"/>
          </p:cNvSpPr>
          <p:nvPr/>
        </p:nvSpPr>
        <p:spPr bwMode="auto">
          <a:xfrm>
            <a:off x="7477262" y="1528744"/>
            <a:ext cx="581591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58" name="Oval 89"/>
          <p:cNvSpPr>
            <a:spLocks noChangeArrowheads="1"/>
          </p:cNvSpPr>
          <p:nvPr/>
        </p:nvSpPr>
        <p:spPr bwMode="auto">
          <a:xfrm>
            <a:off x="7305645" y="1185844"/>
            <a:ext cx="686468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AliEn </a:t>
            </a:r>
          </a:p>
          <a:p>
            <a:pPr algn="ctr"/>
            <a:r>
              <a:rPr lang="en-US" sz="900" dirty="0"/>
              <a:t>Brokers</a:t>
            </a:r>
          </a:p>
        </p:txBody>
      </p:sp>
      <p:sp>
        <p:nvSpPr>
          <p:cNvPr id="60" name="AutoShape 95"/>
          <p:cNvSpPr>
            <a:spLocks noChangeArrowheads="1"/>
          </p:cNvSpPr>
          <p:nvPr/>
        </p:nvSpPr>
        <p:spPr bwMode="auto">
          <a:xfrm>
            <a:off x="7877265" y="2281220"/>
            <a:ext cx="581638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61" name="Oval 90"/>
          <p:cNvSpPr>
            <a:spLocks noChangeArrowheads="1"/>
          </p:cNvSpPr>
          <p:nvPr/>
        </p:nvSpPr>
        <p:spPr bwMode="auto">
          <a:xfrm>
            <a:off x="7762845" y="1947845"/>
            <a:ext cx="610243" cy="4572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MySQL</a:t>
            </a:r>
          </a:p>
          <a:p>
            <a:pPr algn="ctr"/>
            <a:r>
              <a:rPr lang="en-US" sz="900" dirty="0"/>
              <a:t>Servers</a:t>
            </a:r>
          </a:p>
        </p:txBody>
      </p:sp>
      <p:sp>
        <p:nvSpPr>
          <p:cNvPr id="63" name="AutoShape 96"/>
          <p:cNvSpPr>
            <a:spLocks noChangeArrowheads="1"/>
          </p:cNvSpPr>
          <p:nvPr/>
        </p:nvSpPr>
        <p:spPr bwMode="auto">
          <a:xfrm>
            <a:off x="7943820" y="3249595"/>
            <a:ext cx="581025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64" name="Oval 91"/>
          <p:cNvSpPr>
            <a:spLocks noChangeArrowheads="1"/>
          </p:cNvSpPr>
          <p:nvPr/>
        </p:nvSpPr>
        <p:spPr bwMode="auto">
          <a:xfrm>
            <a:off x="7648545" y="2909870"/>
            <a:ext cx="838200" cy="457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CastorGrid</a:t>
            </a:r>
          </a:p>
          <a:p>
            <a:pPr algn="ctr"/>
            <a:r>
              <a:rPr lang="en-US" sz="900" dirty="0"/>
              <a:t>Scripts</a:t>
            </a:r>
          </a:p>
        </p:txBody>
      </p:sp>
      <p:sp>
        <p:nvSpPr>
          <p:cNvPr id="66" name="AutoShape 105"/>
          <p:cNvSpPr>
            <a:spLocks noChangeArrowheads="1"/>
          </p:cNvSpPr>
          <p:nvPr/>
        </p:nvSpPr>
        <p:spPr bwMode="auto">
          <a:xfrm>
            <a:off x="7191551" y="3729019"/>
            <a:ext cx="581551" cy="374650"/>
          </a:xfrm>
          <a:prstGeom prst="star16">
            <a:avLst>
              <a:gd name="adj" fmla="val 375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ApMon</a:t>
            </a:r>
          </a:p>
        </p:txBody>
      </p:sp>
      <p:sp>
        <p:nvSpPr>
          <p:cNvPr id="67" name="Oval 106"/>
          <p:cNvSpPr>
            <a:spLocks noChangeArrowheads="1"/>
          </p:cNvSpPr>
          <p:nvPr/>
        </p:nvSpPr>
        <p:spPr bwMode="auto">
          <a:xfrm>
            <a:off x="6962744" y="3386119"/>
            <a:ext cx="762690" cy="4572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900" dirty="0"/>
              <a:t>API</a:t>
            </a:r>
          </a:p>
          <a:p>
            <a:pPr algn="ctr"/>
            <a:r>
              <a:rPr lang="en-US" sz="900" dirty="0"/>
              <a:t>Services</a:t>
            </a:r>
          </a:p>
        </p:txBody>
      </p:sp>
      <p:pic>
        <p:nvPicPr>
          <p:cNvPr id="68" name="Picture 108" descr="histo_done_job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0244" y="3929045"/>
            <a:ext cx="10668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109" descr="pie_done_job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5295" y="5300645"/>
            <a:ext cx="1047749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Text Box 111"/>
          <p:cNvSpPr txBox="1">
            <a:spLocks noChangeArrowheads="1"/>
          </p:cNvSpPr>
          <p:nvPr/>
        </p:nvSpPr>
        <p:spPr bwMode="auto">
          <a:xfrm>
            <a:off x="4584426" y="4538644"/>
            <a:ext cx="1583679" cy="79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69" tIns="43635" rIns="87269" bIns="43635">
            <a:spAutoFit/>
          </a:bodyPr>
          <a:lstStyle/>
          <a:p>
            <a:pPr algn="ctr">
              <a:defRPr/>
            </a:pPr>
            <a:r>
              <a:rPr lang="en-US" sz="23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MonALISA</a:t>
            </a:r>
            <a:endParaRPr lang="en-US" sz="23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en-US" sz="23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Repository</a:t>
            </a:r>
          </a:p>
        </p:txBody>
      </p:sp>
      <p:pic>
        <p:nvPicPr>
          <p:cNvPr id="71" name="Picture 112" descr="tab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15044" y="4691044"/>
            <a:ext cx="13716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Line 113"/>
          <p:cNvSpPr>
            <a:spLocks noChangeShapeType="1"/>
          </p:cNvSpPr>
          <p:nvPr/>
        </p:nvSpPr>
        <p:spPr bwMode="auto">
          <a:xfrm flipV="1">
            <a:off x="2809844" y="4881544"/>
            <a:ext cx="1676400" cy="152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3" name="Line 114"/>
          <p:cNvSpPr>
            <a:spLocks noChangeShapeType="1"/>
          </p:cNvSpPr>
          <p:nvPr/>
        </p:nvSpPr>
        <p:spPr bwMode="auto">
          <a:xfrm>
            <a:off x="2834756" y="2714608"/>
            <a:ext cx="2032488" cy="1671637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4" name="Line 115"/>
          <p:cNvSpPr>
            <a:spLocks noChangeShapeType="1"/>
          </p:cNvSpPr>
          <p:nvPr/>
        </p:nvSpPr>
        <p:spPr bwMode="auto">
          <a:xfrm flipH="1">
            <a:off x="5781644" y="2843194"/>
            <a:ext cx="457200" cy="139065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5" name="Line 117"/>
          <p:cNvSpPr>
            <a:spLocks noChangeShapeType="1"/>
          </p:cNvSpPr>
          <p:nvPr/>
        </p:nvSpPr>
        <p:spPr bwMode="auto">
          <a:xfrm flipV="1">
            <a:off x="1057244" y="2557444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6" name="Line 118"/>
          <p:cNvSpPr>
            <a:spLocks noChangeShapeType="1"/>
          </p:cNvSpPr>
          <p:nvPr/>
        </p:nvSpPr>
        <p:spPr bwMode="auto">
          <a:xfrm>
            <a:off x="1057244" y="2024044"/>
            <a:ext cx="546307" cy="33338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7" name="Line 119"/>
          <p:cNvSpPr>
            <a:spLocks noChangeShapeType="1"/>
          </p:cNvSpPr>
          <p:nvPr/>
        </p:nvSpPr>
        <p:spPr bwMode="auto">
          <a:xfrm>
            <a:off x="1590644" y="1795444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8" name="Line 120"/>
          <p:cNvSpPr>
            <a:spLocks noChangeShapeType="1"/>
          </p:cNvSpPr>
          <p:nvPr/>
        </p:nvSpPr>
        <p:spPr bwMode="auto">
          <a:xfrm>
            <a:off x="2047844" y="1643044"/>
            <a:ext cx="76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9" name="Line 121"/>
          <p:cNvSpPr>
            <a:spLocks noChangeShapeType="1"/>
          </p:cNvSpPr>
          <p:nvPr/>
        </p:nvSpPr>
        <p:spPr bwMode="auto">
          <a:xfrm flipH="1">
            <a:off x="2428844" y="1719244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0" name="Line 122"/>
          <p:cNvSpPr>
            <a:spLocks noChangeShapeType="1"/>
          </p:cNvSpPr>
          <p:nvPr/>
        </p:nvSpPr>
        <p:spPr bwMode="auto">
          <a:xfrm flipH="1">
            <a:off x="2809844" y="1795444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1" name="Line 123"/>
          <p:cNvSpPr>
            <a:spLocks noChangeShapeType="1"/>
          </p:cNvSpPr>
          <p:nvPr/>
        </p:nvSpPr>
        <p:spPr bwMode="auto">
          <a:xfrm flipH="1">
            <a:off x="2352644" y="4233844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2" name="Line 124"/>
          <p:cNvSpPr>
            <a:spLocks noChangeShapeType="1"/>
          </p:cNvSpPr>
          <p:nvPr/>
        </p:nvSpPr>
        <p:spPr bwMode="auto">
          <a:xfrm>
            <a:off x="1905702" y="4243369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3" name="Line 125"/>
          <p:cNvSpPr>
            <a:spLocks noChangeShapeType="1"/>
          </p:cNvSpPr>
          <p:nvPr/>
        </p:nvSpPr>
        <p:spPr bwMode="auto">
          <a:xfrm>
            <a:off x="1285844" y="4310044"/>
            <a:ext cx="368734" cy="496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4" name="Line 126"/>
          <p:cNvSpPr>
            <a:spLocks noChangeShapeType="1"/>
          </p:cNvSpPr>
          <p:nvPr/>
        </p:nvSpPr>
        <p:spPr bwMode="auto">
          <a:xfrm>
            <a:off x="904844" y="4691044"/>
            <a:ext cx="545626" cy="2177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5" name="Line 127"/>
          <p:cNvSpPr>
            <a:spLocks noChangeShapeType="1"/>
          </p:cNvSpPr>
          <p:nvPr/>
        </p:nvSpPr>
        <p:spPr bwMode="auto">
          <a:xfrm flipV="1">
            <a:off x="904844" y="5148244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6" name="Line 128"/>
          <p:cNvSpPr>
            <a:spLocks noChangeShapeType="1"/>
          </p:cNvSpPr>
          <p:nvPr/>
        </p:nvSpPr>
        <p:spPr bwMode="auto">
          <a:xfrm flipV="1">
            <a:off x="1438244" y="5376844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7" name="Line 129"/>
          <p:cNvSpPr>
            <a:spLocks noChangeShapeType="1"/>
          </p:cNvSpPr>
          <p:nvPr/>
        </p:nvSpPr>
        <p:spPr bwMode="auto">
          <a:xfrm flipH="1" flipV="1">
            <a:off x="2047845" y="5453045"/>
            <a:ext cx="156796" cy="487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8" name="Line 130"/>
          <p:cNvSpPr>
            <a:spLocks noChangeShapeType="1"/>
          </p:cNvSpPr>
          <p:nvPr/>
        </p:nvSpPr>
        <p:spPr bwMode="auto">
          <a:xfrm>
            <a:off x="5476844" y="1871644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9" name="Line 131"/>
          <p:cNvSpPr>
            <a:spLocks noChangeShapeType="1"/>
          </p:cNvSpPr>
          <p:nvPr/>
        </p:nvSpPr>
        <p:spPr bwMode="auto">
          <a:xfrm>
            <a:off x="6086444" y="1643044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0" name="Line 132"/>
          <p:cNvSpPr>
            <a:spLocks noChangeShapeType="1"/>
          </p:cNvSpPr>
          <p:nvPr/>
        </p:nvSpPr>
        <p:spPr bwMode="auto">
          <a:xfrm flipH="1">
            <a:off x="6619844" y="1643044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1" name="Line 133"/>
          <p:cNvSpPr>
            <a:spLocks noChangeShapeType="1"/>
          </p:cNvSpPr>
          <p:nvPr/>
        </p:nvSpPr>
        <p:spPr bwMode="auto">
          <a:xfrm flipH="1">
            <a:off x="7000844" y="1795444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2" name="Line 134"/>
          <p:cNvSpPr>
            <a:spLocks noChangeShapeType="1"/>
          </p:cNvSpPr>
          <p:nvPr/>
        </p:nvSpPr>
        <p:spPr bwMode="auto">
          <a:xfrm flipH="1">
            <a:off x="7153244" y="2252644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3" name="Line 135"/>
          <p:cNvSpPr>
            <a:spLocks noChangeShapeType="1"/>
          </p:cNvSpPr>
          <p:nvPr/>
        </p:nvSpPr>
        <p:spPr bwMode="auto">
          <a:xfrm flipH="1" flipV="1">
            <a:off x="7077044" y="2633644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4" name="Line 136"/>
          <p:cNvSpPr>
            <a:spLocks noChangeShapeType="1"/>
          </p:cNvSpPr>
          <p:nvPr/>
        </p:nvSpPr>
        <p:spPr bwMode="auto">
          <a:xfrm flipH="1" flipV="1">
            <a:off x="6848444" y="2786044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5" name="Text Box 137"/>
          <p:cNvSpPr txBox="1">
            <a:spLocks noChangeArrowheads="1"/>
          </p:cNvSpPr>
          <p:nvPr/>
        </p:nvSpPr>
        <p:spPr bwMode="auto">
          <a:xfrm rot="2330716">
            <a:off x="3025046" y="3164172"/>
            <a:ext cx="1722246" cy="36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Aggregated Data</a:t>
            </a:r>
          </a:p>
        </p:txBody>
      </p:sp>
      <p:sp>
        <p:nvSpPr>
          <p:cNvPr id="96" name="Text Box 138"/>
          <p:cNvSpPr txBox="1">
            <a:spLocks noChangeArrowheads="1"/>
          </p:cNvSpPr>
          <p:nvPr/>
        </p:nvSpPr>
        <p:spPr bwMode="auto">
          <a:xfrm rot="21088231">
            <a:off x="1030786" y="2396686"/>
            <a:ext cx="309359" cy="23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sz="900" dirty="0"/>
              <a:t>rss</a:t>
            </a:r>
          </a:p>
        </p:txBody>
      </p:sp>
      <p:sp>
        <p:nvSpPr>
          <p:cNvPr id="97" name="Text Box 139"/>
          <p:cNvSpPr txBox="1">
            <a:spLocks noChangeArrowheads="1"/>
          </p:cNvSpPr>
          <p:nvPr/>
        </p:nvSpPr>
        <p:spPr bwMode="auto">
          <a:xfrm rot="1682032">
            <a:off x="1146619" y="1952186"/>
            <a:ext cx="322411" cy="23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sz="900" dirty="0"/>
              <a:t>vsz</a:t>
            </a:r>
          </a:p>
        </p:txBody>
      </p:sp>
      <p:sp>
        <p:nvSpPr>
          <p:cNvPr id="98" name="Text Box 140"/>
          <p:cNvSpPr txBox="1">
            <a:spLocks noChangeArrowheads="1"/>
          </p:cNvSpPr>
          <p:nvPr/>
        </p:nvSpPr>
        <p:spPr bwMode="auto">
          <a:xfrm rot="3650687">
            <a:off x="1518145" y="1766078"/>
            <a:ext cx="392648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cpu</a:t>
            </a:r>
          </a:p>
          <a:p>
            <a:pPr algn="ctr"/>
            <a:r>
              <a:rPr lang="en-US" sz="900" dirty="0"/>
              <a:t>time</a:t>
            </a:r>
          </a:p>
        </p:txBody>
      </p:sp>
      <p:sp>
        <p:nvSpPr>
          <p:cNvPr id="99" name="Text Box 141"/>
          <p:cNvSpPr txBox="1">
            <a:spLocks noChangeArrowheads="1"/>
          </p:cNvSpPr>
          <p:nvPr/>
        </p:nvSpPr>
        <p:spPr bwMode="auto">
          <a:xfrm rot="17555021">
            <a:off x="2308720" y="1670828"/>
            <a:ext cx="392648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run</a:t>
            </a:r>
          </a:p>
          <a:p>
            <a:pPr algn="ctr"/>
            <a:r>
              <a:rPr lang="en-US" sz="900" dirty="0"/>
              <a:t>time</a:t>
            </a:r>
          </a:p>
        </p:txBody>
      </p:sp>
      <p:sp>
        <p:nvSpPr>
          <p:cNvPr id="100" name="Text Box 142"/>
          <p:cNvSpPr txBox="1">
            <a:spLocks noChangeArrowheads="1"/>
          </p:cNvSpPr>
          <p:nvPr/>
        </p:nvSpPr>
        <p:spPr bwMode="auto">
          <a:xfrm rot="4816220">
            <a:off x="1918195" y="1654159"/>
            <a:ext cx="392647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job</a:t>
            </a:r>
          </a:p>
          <a:p>
            <a:pPr algn="ctr"/>
            <a:r>
              <a:rPr lang="en-US" sz="900" dirty="0"/>
              <a:t>slots</a:t>
            </a:r>
          </a:p>
        </p:txBody>
      </p:sp>
      <p:sp>
        <p:nvSpPr>
          <p:cNvPr id="101" name="Text Box 143"/>
          <p:cNvSpPr txBox="1">
            <a:spLocks noChangeArrowheads="1"/>
          </p:cNvSpPr>
          <p:nvPr/>
        </p:nvSpPr>
        <p:spPr bwMode="auto">
          <a:xfrm rot="18509465">
            <a:off x="2754262" y="1815291"/>
            <a:ext cx="442341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free</a:t>
            </a:r>
          </a:p>
          <a:p>
            <a:pPr algn="ctr"/>
            <a:r>
              <a:rPr lang="en-US" sz="900" dirty="0"/>
              <a:t>space</a:t>
            </a:r>
          </a:p>
        </p:txBody>
      </p:sp>
      <p:sp>
        <p:nvSpPr>
          <p:cNvPr id="102" name="Text Box 144"/>
          <p:cNvSpPr txBox="1">
            <a:spLocks noChangeArrowheads="1"/>
          </p:cNvSpPr>
          <p:nvPr/>
        </p:nvSpPr>
        <p:spPr bwMode="auto">
          <a:xfrm rot="17210238">
            <a:off x="2195837" y="4248928"/>
            <a:ext cx="427913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nr. of</a:t>
            </a:r>
          </a:p>
          <a:p>
            <a:pPr algn="ctr"/>
            <a:r>
              <a:rPr lang="en-US" sz="900" dirty="0"/>
              <a:t>files</a:t>
            </a:r>
          </a:p>
        </p:txBody>
      </p:sp>
      <p:sp>
        <p:nvSpPr>
          <p:cNvPr id="103" name="Text Box 145"/>
          <p:cNvSpPr txBox="1">
            <a:spLocks noChangeArrowheads="1"/>
          </p:cNvSpPr>
          <p:nvPr/>
        </p:nvSpPr>
        <p:spPr bwMode="auto">
          <a:xfrm rot="4313600">
            <a:off x="1772823" y="4249722"/>
            <a:ext cx="416693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open</a:t>
            </a:r>
          </a:p>
          <a:p>
            <a:pPr algn="ctr"/>
            <a:r>
              <a:rPr lang="en-US" sz="900" dirty="0"/>
              <a:t>files</a:t>
            </a:r>
          </a:p>
        </p:txBody>
      </p:sp>
      <p:sp>
        <p:nvSpPr>
          <p:cNvPr id="104" name="Text Box 146"/>
          <p:cNvSpPr txBox="1">
            <a:spLocks noChangeArrowheads="1"/>
          </p:cNvSpPr>
          <p:nvPr/>
        </p:nvSpPr>
        <p:spPr bwMode="auto">
          <a:xfrm rot="3304404">
            <a:off x="1121326" y="4352116"/>
            <a:ext cx="658747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Queued</a:t>
            </a:r>
          </a:p>
          <a:p>
            <a:pPr algn="ctr"/>
            <a:r>
              <a:rPr lang="en-US" sz="900" dirty="0"/>
              <a:t>JobAgents</a:t>
            </a:r>
          </a:p>
        </p:txBody>
      </p:sp>
      <p:sp>
        <p:nvSpPr>
          <p:cNvPr id="105" name="Text Box 147"/>
          <p:cNvSpPr txBox="1">
            <a:spLocks noChangeArrowheads="1"/>
          </p:cNvSpPr>
          <p:nvPr/>
        </p:nvSpPr>
        <p:spPr bwMode="auto">
          <a:xfrm rot="21088231">
            <a:off x="941423" y="4993465"/>
            <a:ext cx="411883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cpu</a:t>
            </a:r>
          </a:p>
          <a:p>
            <a:pPr algn="ctr"/>
            <a:r>
              <a:rPr lang="en-US" sz="900" dirty="0"/>
              <a:t>ksi2k</a:t>
            </a:r>
          </a:p>
        </p:txBody>
      </p:sp>
      <p:sp>
        <p:nvSpPr>
          <p:cNvPr id="106" name="Text Box 148"/>
          <p:cNvSpPr txBox="1">
            <a:spLocks noChangeArrowheads="1"/>
          </p:cNvSpPr>
          <p:nvPr/>
        </p:nvSpPr>
        <p:spPr bwMode="auto">
          <a:xfrm rot="1351816">
            <a:off x="867624" y="4574365"/>
            <a:ext cx="458371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job</a:t>
            </a:r>
          </a:p>
          <a:p>
            <a:pPr algn="ctr"/>
            <a:r>
              <a:rPr lang="en-US" sz="900" dirty="0"/>
              <a:t>status</a:t>
            </a:r>
          </a:p>
        </p:txBody>
      </p:sp>
      <p:sp>
        <p:nvSpPr>
          <p:cNvPr id="107" name="Text Box 149"/>
          <p:cNvSpPr txBox="1">
            <a:spLocks noChangeArrowheads="1"/>
          </p:cNvSpPr>
          <p:nvPr/>
        </p:nvSpPr>
        <p:spPr bwMode="auto">
          <a:xfrm rot="18253487">
            <a:off x="1342688" y="5349859"/>
            <a:ext cx="400663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disk</a:t>
            </a:r>
          </a:p>
          <a:p>
            <a:pPr algn="ctr"/>
            <a:r>
              <a:rPr lang="en-US" sz="900" dirty="0"/>
              <a:t>used</a:t>
            </a:r>
          </a:p>
        </p:txBody>
      </p:sp>
      <p:sp>
        <p:nvSpPr>
          <p:cNvPr id="108" name="Text Box 150"/>
          <p:cNvSpPr txBox="1">
            <a:spLocks noChangeArrowheads="1"/>
          </p:cNvSpPr>
          <p:nvPr/>
        </p:nvSpPr>
        <p:spPr bwMode="auto">
          <a:xfrm rot="4308131">
            <a:off x="5969359" y="1799788"/>
            <a:ext cx="651806" cy="23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processes</a:t>
            </a:r>
          </a:p>
        </p:txBody>
      </p:sp>
      <p:sp>
        <p:nvSpPr>
          <p:cNvPr id="109" name="Text Box 151"/>
          <p:cNvSpPr txBox="1">
            <a:spLocks noChangeArrowheads="1"/>
          </p:cNvSpPr>
          <p:nvPr/>
        </p:nvSpPr>
        <p:spPr bwMode="auto">
          <a:xfrm rot="19196901">
            <a:off x="7056488" y="1817250"/>
            <a:ext cx="386944" cy="23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load</a:t>
            </a:r>
          </a:p>
        </p:txBody>
      </p:sp>
      <p:sp>
        <p:nvSpPr>
          <p:cNvPr id="110" name="Text Box 152"/>
          <p:cNvSpPr txBox="1">
            <a:spLocks noChangeArrowheads="1"/>
          </p:cNvSpPr>
          <p:nvPr/>
        </p:nvSpPr>
        <p:spPr bwMode="auto">
          <a:xfrm rot="17301951">
            <a:off x="6460447" y="1656541"/>
            <a:ext cx="471195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net</a:t>
            </a:r>
          </a:p>
          <a:p>
            <a:pPr algn="ctr"/>
            <a:r>
              <a:rPr lang="en-US" sz="900" dirty="0"/>
              <a:t>In/out</a:t>
            </a:r>
          </a:p>
        </p:txBody>
      </p:sp>
      <p:sp>
        <p:nvSpPr>
          <p:cNvPr id="111" name="Text Box 153"/>
          <p:cNvSpPr txBox="1">
            <a:spLocks noChangeArrowheads="1"/>
          </p:cNvSpPr>
          <p:nvPr/>
        </p:nvSpPr>
        <p:spPr bwMode="auto">
          <a:xfrm rot="2408082">
            <a:off x="5467467" y="1859740"/>
            <a:ext cx="458371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jobs</a:t>
            </a:r>
          </a:p>
          <a:p>
            <a:pPr algn="ctr"/>
            <a:r>
              <a:rPr lang="en-US" sz="900" dirty="0"/>
              <a:t>status</a:t>
            </a:r>
          </a:p>
        </p:txBody>
      </p:sp>
      <p:sp>
        <p:nvSpPr>
          <p:cNvPr id="112" name="Text Box 154"/>
          <p:cNvSpPr txBox="1">
            <a:spLocks noChangeArrowheads="1"/>
          </p:cNvSpPr>
          <p:nvPr/>
        </p:nvSpPr>
        <p:spPr bwMode="auto">
          <a:xfrm rot="20696844">
            <a:off x="7185957" y="2095061"/>
            <a:ext cx="532451" cy="23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sockets</a:t>
            </a:r>
          </a:p>
        </p:txBody>
      </p:sp>
      <p:sp>
        <p:nvSpPr>
          <p:cNvPr id="113" name="Text Box 155"/>
          <p:cNvSpPr txBox="1">
            <a:spLocks noChangeArrowheads="1"/>
          </p:cNvSpPr>
          <p:nvPr/>
        </p:nvSpPr>
        <p:spPr bwMode="auto">
          <a:xfrm rot="1884570">
            <a:off x="7132546" y="2640790"/>
            <a:ext cx="602641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migrated</a:t>
            </a:r>
          </a:p>
          <a:p>
            <a:pPr algn="ctr"/>
            <a:r>
              <a:rPr lang="en-US" sz="900" dirty="0"/>
              <a:t>mbytes</a:t>
            </a:r>
          </a:p>
        </p:txBody>
      </p:sp>
      <p:sp>
        <p:nvSpPr>
          <p:cNvPr id="114" name="Text Box 156"/>
          <p:cNvSpPr txBox="1">
            <a:spLocks noChangeArrowheads="1"/>
          </p:cNvSpPr>
          <p:nvPr/>
        </p:nvSpPr>
        <p:spPr bwMode="auto">
          <a:xfrm rot="3819911">
            <a:off x="6748137" y="2925746"/>
            <a:ext cx="562567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active</a:t>
            </a:r>
          </a:p>
          <a:p>
            <a:pPr algn="ctr"/>
            <a:r>
              <a:rPr lang="en-US" sz="900" dirty="0"/>
              <a:t>sessions</a:t>
            </a:r>
          </a:p>
        </p:txBody>
      </p:sp>
      <p:sp>
        <p:nvSpPr>
          <p:cNvPr id="115" name="Text Box 157"/>
          <p:cNvSpPr txBox="1">
            <a:spLocks noChangeArrowheads="1"/>
          </p:cNvSpPr>
          <p:nvPr/>
        </p:nvSpPr>
        <p:spPr bwMode="auto">
          <a:xfrm rot="4254153">
            <a:off x="1875959" y="5564966"/>
            <a:ext cx="591420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MyProxy</a:t>
            </a:r>
          </a:p>
          <a:p>
            <a:pPr algn="ctr"/>
            <a:r>
              <a:rPr lang="en-US" sz="900" dirty="0"/>
              <a:t>status</a:t>
            </a:r>
          </a:p>
        </p:txBody>
      </p:sp>
      <p:sp>
        <p:nvSpPr>
          <p:cNvPr id="116" name="Line 158"/>
          <p:cNvSpPr>
            <a:spLocks noChangeShapeType="1"/>
          </p:cNvSpPr>
          <p:nvPr/>
        </p:nvSpPr>
        <p:spPr bwMode="auto">
          <a:xfrm flipV="1">
            <a:off x="7762844" y="5043469"/>
            <a:ext cx="1066800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117" name="Text Box 159"/>
          <p:cNvSpPr txBox="1">
            <a:spLocks noChangeArrowheads="1"/>
          </p:cNvSpPr>
          <p:nvPr/>
        </p:nvSpPr>
        <p:spPr bwMode="auto">
          <a:xfrm>
            <a:off x="7844907" y="4676757"/>
            <a:ext cx="722429" cy="36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Alerts</a:t>
            </a:r>
          </a:p>
        </p:txBody>
      </p:sp>
      <p:sp>
        <p:nvSpPr>
          <p:cNvPr id="118" name="Text Box 160"/>
          <p:cNvSpPr txBox="1">
            <a:spLocks noChangeArrowheads="1"/>
          </p:cNvSpPr>
          <p:nvPr/>
        </p:nvSpPr>
        <p:spPr bwMode="auto">
          <a:xfrm>
            <a:off x="7762844" y="5043470"/>
            <a:ext cx="865554" cy="36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Actions</a:t>
            </a:r>
          </a:p>
        </p:txBody>
      </p:sp>
      <p:sp>
        <p:nvSpPr>
          <p:cNvPr id="119" name="AutoShape 64"/>
          <p:cNvSpPr>
            <a:spLocks noChangeArrowheads="1"/>
          </p:cNvSpPr>
          <p:nvPr/>
        </p:nvSpPr>
        <p:spPr bwMode="auto">
          <a:xfrm>
            <a:off x="1571604" y="4857760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0" name="AutoShape 64"/>
          <p:cNvSpPr>
            <a:spLocks noChangeArrowheads="1"/>
          </p:cNvSpPr>
          <p:nvPr/>
        </p:nvSpPr>
        <p:spPr bwMode="auto">
          <a:xfrm>
            <a:off x="1571604" y="5143512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1" name="AutoShape 64"/>
          <p:cNvSpPr>
            <a:spLocks noChangeArrowheads="1"/>
          </p:cNvSpPr>
          <p:nvPr/>
        </p:nvSpPr>
        <p:spPr bwMode="auto">
          <a:xfrm>
            <a:off x="2071670" y="2143116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2" name="AutoShape 64"/>
          <p:cNvSpPr>
            <a:spLocks noChangeArrowheads="1"/>
          </p:cNvSpPr>
          <p:nvPr/>
        </p:nvSpPr>
        <p:spPr bwMode="auto">
          <a:xfrm>
            <a:off x="1643042" y="2357430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3" name="AutoShape 64"/>
          <p:cNvSpPr>
            <a:spLocks noChangeArrowheads="1"/>
          </p:cNvSpPr>
          <p:nvPr/>
        </p:nvSpPr>
        <p:spPr bwMode="auto">
          <a:xfrm>
            <a:off x="5857884" y="2285992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4" name="AutoShape 64"/>
          <p:cNvSpPr>
            <a:spLocks noChangeArrowheads="1"/>
          </p:cNvSpPr>
          <p:nvPr/>
        </p:nvSpPr>
        <p:spPr bwMode="auto">
          <a:xfrm>
            <a:off x="6858016" y="2285992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5" name="Rectangle 30"/>
          <p:cNvSpPr>
            <a:spLocks noChangeArrowheads="1"/>
          </p:cNvSpPr>
          <p:nvPr/>
        </p:nvSpPr>
        <p:spPr bwMode="auto">
          <a:xfrm>
            <a:off x="2500298" y="2214554"/>
            <a:ext cx="214314" cy="180000"/>
          </a:xfrm>
          <a:prstGeom prst="rect">
            <a:avLst/>
          </a:prstGeom>
          <a:pattFill prst="trellis">
            <a:fgClr>
              <a:srgbClr val="0000FF"/>
            </a:fgClr>
            <a:bgClr>
              <a:srgbClr val="FFFFFF"/>
            </a:bgClr>
          </a:pattFill>
          <a:ln w="9525">
            <a:solidFill>
              <a:schemeClr val="tx1">
                <a:alpha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square" anchor="ctr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6" name="Rectangle 30"/>
          <p:cNvSpPr>
            <a:spLocks noChangeArrowheads="1"/>
          </p:cNvSpPr>
          <p:nvPr/>
        </p:nvSpPr>
        <p:spPr bwMode="auto">
          <a:xfrm>
            <a:off x="6000760" y="2571744"/>
            <a:ext cx="214314" cy="180000"/>
          </a:xfrm>
          <a:prstGeom prst="rect">
            <a:avLst/>
          </a:prstGeom>
          <a:pattFill prst="trellis">
            <a:fgClr>
              <a:srgbClr val="0000FF"/>
            </a:fgClr>
            <a:bgClr>
              <a:srgbClr val="FFFFFF"/>
            </a:bgClr>
          </a:pattFill>
          <a:ln w="9525">
            <a:solidFill>
              <a:schemeClr val="tx1">
                <a:alpha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square" anchor="ctr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7" name="Rectangle 30"/>
          <p:cNvSpPr>
            <a:spLocks noChangeArrowheads="1"/>
          </p:cNvSpPr>
          <p:nvPr/>
        </p:nvSpPr>
        <p:spPr bwMode="auto">
          <a:xfrm>
            <a:off x="2143108" y="4749198"/>
            <a:ext cx="214314" cy="180000"/>
          </a:xfrm>
          <a:prstGeom prst="rect">
            <a:avLst/>
          </a:prstGeom>
          <a:pattFill prst="trellis">
            <a:fgClr>
              <a:srgbClr val="0000FF"/>
            </a:fgClr>
            <a:bgClr>
              <a:srgbClr val="FFFFFF"/>
            </a:bgClr>
          </a:pattFill>
          <a:ln w="9525">
            <a:solidFill>
              <a:schemeClr val="tx1">
                <a:alpha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square" anchor="ctr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477870" y="6000768"/>
            <a:ext cx="2880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hlinkClick r:id="rId6"/>
              </a:rPr>
              <a:t>http://pcalimonitor.cern.ch/</a:t>
            </a:r>
            <a:r>
              <a:rPr lang="en-US" smtClean="0"/>
              <a:t> </a:t>
            </a:r>
            <a:endParaRPr lang="fr-CH"/>
          </a:p>
        </p:txBody>
      </p:sp>
      <p:sp>
        <p:nvSpPr>
          <p:cNvPr id="132" name="Date Placeholder 1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133" name="Footer Placeholder 1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T1/T2 ALICE Tutorial : Services Monitoring</a:t>
            </a:r>
            <a:endParaRPr lang="en-US" dirty="0"/>
          </a:p>
        </p:txBody>
      </p:sp>
      <p:sp>
        <p:nvSpPr>
          <p:cNvPr id="134" name="Slide Number Placeholder 1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E531-CC09-42C7-83A2-2B2EA3F2016D}" type="slidenum">
              <a:rPr lang="en-US" smtClean="0"/>
              <a:pPr/>
              <a:t>9</a:t>
            </a:fld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 animBg="1"/>
      <p:bldP spid="21" grpId="0" animBg="1"/>
      <p:bldP spid="24" grpId="0" animBg="1"/>
      <p:bldP spid="27" grpId="0" animBg="1"/>
      <p:bldP spid="30" grpId="0" animBg="1"/>
      <p:bldP spid="33" grpId="0" animBg="1"/>
      <p:bldP spid="36" grpId="0" animBg="1"/>
      <p:bldP spid="39" grpId="0" animBg="1"/>
      <p:bldP spid="42" grpId="0" animBg="1"/>
      <p:bldP spid="45" grpId="0" animBg="1"/>
      <p:bldP spid="48" grpId="0" animBg="1"/>
      <p:bldP spid="51" grpId="0" animBg="1"/>
      <p:bldP spid="54" grpId="0" animBg="1"/>
      <p:bldP spid="57" grpId="0" animBg="1"/>
      <p:bldP spid="60" grpId="0" animBg="1"/>
      <p:bldP spid="63" grpId="0" animBg="1"/>
      <p:bldP spid="66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 animBg="1"/>
      <p:bldP spid="117" grpId="0"/>
      <p:bldP spid="118" grpId="0"/>
      <p:bldP spid="125" grpId="0" animBg="1"/>
      <p:bldP spid="126" grpId="0" animBg="1"/>
      <p:bldP spid="12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802</TotalTime>
  <Words>1250</Words>
  <Application>Microsoft Office PowerPoint</Application>
  <PresentationFormat>On-screen Show (4:3)</PresentationFormat>
  <Paragraphs>379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Origin</vt:lpstr>
      <vt:lpstr>Monitoring with MonALISA</vt:lpstr>
      <vt:lpstr>What is MonALISA ?</vt:lpstr>
      <vt:lpstr>MonALISA software components and the connections between them</vt:lpstr>
      <vt:lpstr>Subscriber/notification paradigm</vt:lpstr>
      <vt:lpstr>MonALISA service includes many modules; easily extendable</vt:lpstr>
      <vt:lpstr>Embeddable APlication MONitoring library</vt:lpstr>
      <vt:lpstr>Data storage model</vt:lpstr>
      <vt:lpstr>Clients</vt:lpstr>
      <vt:lpstr>AliEn monitoring architecture </vt:lpstr>
      <vt:lpstr>AliEn MonALISA service</vt:lpstr>
      <vt:lpstr>Monitoring the ALICE Grid in numbers</vt:lpstr>
      <vt:lpstr>MonALISA Repository for ALICE: http://pcalimonitor.cern.ch </vt:lpstr>
      <vt:lpstr>Slide 13</vt:lpstr>
      <vt:lpstr>Services -&gt; Site services -&gt; Site overview</vt:lpstr>
      <vt:lpstr>Services -&gt; Site services -&gt; Site overview</vt:lpstr>
      <vt:lpstr>Services -&gt; Site services -&gt; VO Boxes</vt:lpstr>
      <vt:lpstr>Services -&gt; Site services -&gt; Services status</vt:lpstr>
      <vt:lpstr>Services -&gt; Site services -&gt; Proxies</vt:lpstr>
      <vt:lpstr>Services -&gt; Site services -&gt; SAM tests</vt:lpstr>
      <vt:lpstr>SE Information -&gt; xrootd -&gt; SEs overview</vt:lpstr>
      <vt:lpstr>SE Information -&gt; xrootd -&gt; Per SE details</vt:lpstr>
      <vt:lpstr>Bandwidth tests</vt:lpstr>
      <vt:lpstr>Automatic actions </vt:lpstr>
      <vt:lpstr>Automatic actions in ALICE</vt:lpstr>
      <vt:lpstr>Notifications</vt:lpstr>
      <vt:lpstr>Firefox toolbar expanded </vt:lpstr>
      <vt:lpstr>Site monitoring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with MonALISA</dc:title>
  <dc:creator>Costin</dc:creator>
  <cp:lastModifiedBy>Costin</cp:lastModifiedBy>
  <cp:revision>101</cp:revision>
  <dcterms:created xsi:type="dcterms:W3CDTF">2009-05-24T08:35:49Z</dcterms:created>
  <dcterms:modified xsi:type="dcterms:W3CDTF">2009-05-27T07:52:49Z</dcterms:modified>
</cp:coreProperties>
</file>