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embeddings/oleObject4.bin" ContentType="application/vnd.openxmlformats-officedocument.oleObject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Layouts/slideLayout23.xml" ContentType="application/vnd.openxmlformats-officedocument.presentationml.slideLayout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embeddings/oleObject2.bin" ContentType="application/vnd.openxmlformats-officedocument.oleObject"/>
  <Override PartName="/ppt/slideLayouts/slideLayout24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Default Extension="wmf" ContentType="image/x-wmf"/>
  <Override PartName="/customXml/itemProps2.xml" ContentType="application/vnd.openxmlformats-officedocument.customXmlProperties+xml"/>
  <Override PartName="/ppt/slideLayouts/slideLayout3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Override PartName="/ppt/theme/theme5.xml" ContentType="application/vnd.openxmlformats-officedocument.theme+xml"/>
  <Default Extension="png" ContentType="image/png"/>
  <Override PartName="/ppt/slides/slide27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41.xml" ContentType="application/vnd.openxmlformats-officedocument.presentationml.slide+xml"/>
  <Override PartName="/ppt/slideLayouts/slideLayout3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3.xml" ContentType="application/vnd.openxmlformats-officedocument.presentationml.notesSlide+xml"/>
  <Default Extension="xml" ContentType="application/xml"/>
  <Override PartName="/ppt/slideLayouts/slideLayout29.xml" ContentType="application/vnd.openxmlformats-officedocument.presentationml.slideLayout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docProps/custom.xml" ContentType="application/vnd.openxmlformats-officedocument.custom-properties+xml"/>
  <Override PartName="/ppt/slides/slide25.xml" ContentType="application/vnd.openxmlformats-officedocument.presentationml.slide+xml"/>
  <Override PartName="/ppt/embeddings/oleObject5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oleObject1.bin" ContentType="application/vnd.openxmlformats-officedocument.oleObject"/>
  <Override PartName="/ppt/slideLayouts/slideLayout18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2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customXml/itemProps1.xml" ContentType="application/vnd.openxmlformats-officedocument.customXml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0" r:id="rId3"/>
    <p:sldMasterId id="2147483672" r:id="rId4"/>
    <p:sldMasterId id="2147483684" r:id="rId5"/>
  </p:sldMasterIdLst>
  <p:notesMasterIdLst>
    <p:notesMasterId r:id="rId48"/>
  </p:notesMasterIdLst>
  <p:handoutMasterIdLst>
    <p:handoutMasterId r:id="rId49"/>
  </p:handoutMasterIdLst>
  <p:sldIdLst>
    <p:sldId id="256" r:id="rId6"/>
    <p:sldId id="277" r:id="rId7"/>
    <p:sldId id="300" r:id="rId8"/>
    <p:sldId id="281" r:id="rId9"/>
    <p:sldId id="305" r:id="rId10"/>
    <p:sldId id="310" r:id="rId11"/>
    <p:sldId id="311" r:id="rId12"/>
    <p:sldId id="283" r:id="rId13"/>
    <p:sldId id="306" r:id="rId14"/>
    <p:sldId id="285" r:id="rId15"/>
    <p:sldId id="319" r:id="rId16"/>
    <p:sldId id="308" r:id="rId17"/>
    <p:sldId id="309" r:id="rId18"/>
    <p:sldId id="336" r:id="rId19"/>
    <p:sldId id="337" r:id="rId20"/>
    <p:sldId id="307" r:id="rId21"/>
    <p:sldId id="318" r:id="rId22"/>
    <p:sldId id="317" r:id="rId23"/>
    <p:sldId id="327" r:id="rId24"/>
    <p:sldId id="335" r:id="rId25"/>
    <p:sldId id="330" r:id="rId26"/>
    <p:sldId id="331" r:id="rId27"/>
    <p:sldId id="329" r:id="rId28"/>
    <p:sldId id="316" r:id="rId29"/>
    <p:sldId id="320" r:id="rId30"/>
    <p:sldId id="321" r:id="rId31"/>
    <p:sldId id="328" r:id="rId32"/>
    <p:sldId id="322" r:id="rId33"/>
    <p:sldId id="325" r:id="rId34"/>
    <p:sldId id="323" r:id="rId35"/>
    <p:sldId id="324" r:id="rId36"/>
    <p:sldId id="338" r:id="rId37"/>
    <p:sldId id="326" r:id="rId38"/>
    <p:sldId id="332" r:id="rId39"/>
    <p:sldId id="315" r:id="rId40"/>
    <p:sldId id="312" r:id="rId41"/>
    <p:sldId id="313" r:id="rId42"/>
    <p:sldId id="314" r:id="rId43"/>
    <p:sldId id="333" r:id="rId44"/>
    <p:sldId id="334" r:id="rId45"/>
    <p:sldId id="278" r:id="rId46"/>
    <p:sldId id="296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50021"/>
    <a:srgbClr val="009900"/>
    <a:srgbClr val="66FF33"/>
    <a:srgbClr val="FF3300"/>
    <a:srgbClr val="3861AA"/>
    <a:srgbClr val="3C64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9" autoAdjust="0"/>
    <p:restoredTop sz="94668" autoAdjust="0"/>
  </p:normalViewPr>
  <p:slideViewPr>
    <p:cSldViewPr>
      <p:cViewPr varScale="1">
        <p:scale>
          <a:sx n="152" d="100"/>
          <a:sy n="152" d="100"/>
        </p:scale>
        <p:origin x="-10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4.xml"/><Relationship Id="rId7" Type="http://schemas.openxmlformats.org/officeDocument/2006/relationships/slide" Target="slides/slide2.xml"/><Relationship Id="rId43" Type="http://schemas.openxmlformats.org/officeDocument/2006/relationships/slide" Target="slides/slide38.xml"/><Relationship Id="rId25" Type="http://schemas.openxmlformats.org/officeDocument/2006/relationships/slide" Target="slides/slide20.xml"/><Relationship Id="rId10" Type="http://schemas.openxmlformats.org/officeDocument/2006/relationships/slide" Target="slides/slide5.xml"/><Relationship Id="rId50" Type="http://schemas.openxmlformats.org/officeDocument/2006/relationships/printerSettings" Target="printerSettings/printerSettings1.bin"/><Relationship Id="rId17" Type="http://schemas.openxmlformats.org/officeDocument/2006/relationships/slide" Target="slides/slide12.xml"/><Relationship Id="rId9" Type="http://schemas.openxmlformats.org/officeDocument/2006/relationships/slide" Target="slides/slide4.xml"/><Relationship Id="rId18" Type="http://schemas.openxmlformats.org/officeDocument/2006/relationships/slide" Target="slides/slide13.xml"/><Relationship Id="rId27" Type="http://schemas.openxmlformats.org/officeDocument/2006/relationships/slide" Target="slides/slide22.xml"/><Relationship Id="rId14" Type="http://schemas.openxmlformats.org/officeDocument/2006/relationships/slide" Target="slides/slide9.xml"/><Relationship Id="rId4" Type="http://schemas.openxmlformats.org/officeDocument/2006/relationships/slideMaster" Target="slideMasters/slideMaster2.xml"/><Relationship Id="rId28" Type="http://schemas.openxmlformats.org/officeDocument/2006/relationships/slide" Target="slides/slide23.xml"/><Relationship Id="rId45" Type="http://schemas.openxmlformats.org/officeDocument/2006/relationships/slide" Target="slides/slide40.xml"/><Relationship Id="rId42" Type="http://schemas.openxmlformats.org/officeDocument/2006/relationships/slide" Target="slides/slide37.xml"/><Relationship Id="rId6" Type="http://schemas.openxmlformats.org/officeDocument/2006/relationships/slide" Target="slides/slide1.xml"/><Relationship Id="rId49" Type="http://schemas.openxmlformats.org/officeDocument/2006/relationships/handoutMaster" Target="handoutMasters/handoutMaster1.xml"/><Relationship Id="rId44" Type="http://schemas.openxmlformats.org/officeDocument/2006/relationships/slide" Target="slides/slide39.xml"/><Relationship Id="rId19" Type="http://schemas.openxmlformats.org/officeDocument/2006/relationships/slide" Target="slides/slide1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" Type="http://schemas.openxmlformats.org/officeDocument/2006/relationships/customXml" Target="../customXml/item2.xml"/><Relationship Id="rId46" Type="http://schemas.openxmlformats.org/officeDocument/2006/relationships/slide" Target="slides/slide41.xml"/><Relationship Id="rId35" Type="http://schemas.openxmlformats.org/officeDocument/2006/relationships/slide" Target="slides/slide30.xml"/><Relationship Id="rId51" Type="http://schemas.openxmlformats.org/officeDocument/2006/relationships/presProps" Target="presProps.xml"/><Relationship Id="rId31" Type="http://schemas.openxmlformats.org/officeDocument/2006/relationships/slide" Target="slides/slide26.xml"/><Relationship Id="rId34" Type="http://schemas.openxmlformats.org/officeDocument/2006/relationships/slide" Target="slides/slide29.xml"/><Relationship Id="rId40" Type="http://schemas.openxmlformats.org/officeDocument/2006/relationships/slide" Target="slides/slide35.xml"/><Relationship Id="rId36" Type="http://schemas.openxmlformats.org/officeDocument/2006/relationships/slide" Target="slides/slide31.xml"/><Relationship Id="rId1" Type="http://schemas.openxmlformats.org/officeDocument/2006/relationships/customXml" Target="../customXml/item1.xml"/><Relationship Id="rId24" Type="http://schemas.openxmlformats.org/officeDocument/2006/relationships/slide" Target="slides/slide19.xml"/><Relationship Id="rId47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2" Type="http://schemas.openxmlformats.org/officeDocument/2006/relationships/viewProps" Target="viewProps.xml"/><Relationship Id="rId54" Type="http://schemas.openxmlformats.org/officeDocument/2006/relationships/tableStyles" Target="tableStyles.xml"/><Relationship Id="rId12" Type="http://schemas.openxmlformats.org/officeDocument/2006/relationships/slide" Target="slides/slide7.xml"/><Relationship Id="rId3" Type="http://schemas.openxmlformats.org/officeDocument/2006/relationships/slideMaster" Target="slideMasters/slideMaster1.xml"/><Relationship Id="rId23" Type="http://schemas.openxmlformats.org/officeDocument/2006/relationships/slide" Target="slides/slide18.xml"/><Relationship Id="rId53" Type="http://schemas.openxmlformats.org/officeDocument/2006/relationships/theme" Target="theme/theme1.xml"/><Relationship Id="rId26" Type="http://schemas.openxmlformats.org/officeDocument/2006/relationships/slide" Target="slides/slide21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29" Type="http://schemas.openxmlformats.org/officeDocument/2006/relationships/slide" Target="slides/slide24.xml"/><Relationship Id="rId16" Type="http://schemas.openxmlformats.org/officeDocument/2006/relationships/slide" Target="slides/slide11.xml"/><Relationship Id="rId33" Type="http://schemas.openxmlformats.org/officeDocument/2006/relationships/slide" Target="slides/slide28.xml"/><Relationship Id="rId41" Type="http://schemas.openxmlformats.org/officeDocument/2006/relationships/slide" Target="slides/slide36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10.xml"/><Relationship Id="rId22" Type="http://schemas.openxmlformats.org/officeDocument/2006/relationships/slide" Target="slides/slide17.xml"/><Relationship Id="rId21" Type="http://schemas.openxmlformats.org/officeDocument/2006/relationships/slide" Target="slides/slide1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08C05-F062-574E-946A-5D55755206DD}" type="datetimeFigureOut">
              <a:rPr lang="ja-JP" altLang="en-US" smtClean="0"/>
              <a:pPr/>
              <a:t>09.5.27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37CA6-FEDF-8943-9B05-C13417457BD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E9161-8F25-E34B-8F94-FF5B7B9737AB}" type="datetimeFigureOut">
              <a:rPr lang="ja-JP" altLang="en-US" smtClean="0"/>
              <a:pPr/>
              <a:t>09.5.27</a:t>
            </a:fld>
            <a:endParaRPr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5BAA5-27F2-8749-A027-BED3CA75CE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3.jpeg"/><Relationship Id="rId5" Type="http://schemas.openxmlformats.org/officeDocument/2006/relationships/oleObject" Target="../embeddings/oleObject3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CERNlogo-r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0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900">
                <a:latin typeface="Tahoma" charset="0"/>
              </a:rPr>
              <a:t>CERN IT Department</a:t>
            </a:r>
          </a:p>
          <a:p>
            <a:pPr algn="r"/>
            <a:r>
              <a:rPr lang="en-US" altLang="ja-JP" sz="900">
                <a:latin typeface="Tahoma" charset="0"/>
              </a:rPr>
              <a:t>CH-1211 Genève 23</a:t>
            </a:r>
          </a:p>
          <a:p>
            <a:pPr algn="r"/>
            <a:r>
              <a:rPr lang="en-US" altLang="ja-JP" sz="900">
                <a:latin typeface="Tahoma" charset="0"/>
              </a:rPr>
              <a:t>Switzerland</a:t>
            </a:r>
          </a:p>
          <a:p>
            <a:pPr algn="r"/>
            <a:r>
              <a:rPr lang="en-US" altLang="ja-JP" sz="1100" b="1">
                <a:latin typeface="Tahoma" charset="0"/>
              </a:rPr>
              <a:t>www.cern.ch/i</a:t>
            </a:r>
            <a:r>
              <a:rPr lang="en-US" altLang="ja-JP" sz="1000" b="1">
                <a:latin typeface="Tahoma" charset="0"/>
              </a:rPr>
              <a:t>t</a:t>
            </a:r>
          </a:p>
        </p:txBody>
      </p:sp>
      <p:graphicFrame>
        <p:nvGraphicFramePr>
          <p:cNvPr id="6" name="Object 32"/>
          <p:cNvGraphicFramePr>
            <a:graphicFrameLocks noChangeAspect="1"/>
          </p:cNvGraphicFramePr>
          <p:nvPr/>
        </p:nvGraphicFramePr>
        <p:xfrm>
          <a:off x="1146175" y="0"/>
          <a:ext cx="7997825" cy="847725"/>
        </p:xfrm>
        <a:graphic>
          <a:graphicData uri="http://schemas.openxmlformats.org/presentationml/2006/ole">
            <p:oleObj spid="_x0000_s72706" name="Image" r:id="rId4" imgW="13168254" imgH="1396825" progId="">
              <p:embed/>
            </p:oleObj>
          </a:graphicData>
        </a:graphic>
      </p:graphicFrame>
      <p:graphicFrame>
        <p:nvGraphicFramePr>
          <p:cNvPr id="7" name="Object 34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72707" name="Image" r:id="rId5" imgW="2006349" imgH="10158730" progId="">
              <p:embed/>
            </p:oleObj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752600"/>
            <a:ext cx="77724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914400"/>
            <a:ext cx="1905000" cy="5105400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914400"/>
            <a:ext cx="55626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6019800" cy="685800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32738" y="6400799"/>
            <a:ext cx="373062" cy="228601"/>
          </a:xfrm>
          <a:prstGeom prst="rect">
            <a:avLst/>
          </a:prstGeom>
        </p:spPr>
        <p:txBody>
          <a:bodyPr/>
          <a:lstStyle/>
          <a:p>
            <a:fld id="{5513A1F5-A197-4149-B1C6-63B38B397FC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1219200" y="1066800"/>
            <a:ext cx="7848600" cy="4953000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32738" y="6400799"/>
            <a:ext cx="373062" cy="228601"/>
          </a:xfrm>
          <a:prstGeom prst="rect">
            <a:avLst/>
          </a:prstGeom>
        </p:spPr>
        <p:txBody>
          <a:bodyPr/>
          <a:lstStyle/>
          <a:p>
            <a:fld id="{5513A1F5-A197-4149-B1C6-63B38B397FC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1295400" y="914400"/>
            <a:ext cx="3810000" cy="51054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5181600" y="914400"/>
            <a:ext cx="3886200" cy="51054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362200"/>
            <a:ext cx="6742113" cy="1362075"/>
          </a:xfrm>
        </p:spPr>
        <p:txBody>
          <a:bodyPr anchor="ctr"/>
          <a:lstStyle>
            <a:lvl1pPr algn="ctr">
              <a:defRPr sz="2400" b="1" i="1" cap="none">
                <a:solidFill>
                  <a:srgbClr val="3861A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3733800"/>
            <a:ext cx="6742113" cy="1500187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990600"/>
            <a:ext cx="3657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1676400"/>
            <a:ext cx="3657600" cy="4419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990600"/>
            <a:ext cx="3657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676400"/>
            <a:ext cx="3657600" cy="4419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800600"/>
            <a:ext cx="769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5400" y="914400"/>
            <a:ext cx="7696200" cy="38131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5367338"/>
            <a:ext cx="769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3.jpeg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jpeg"/><Relationship Id="rId4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6" Type="http://schemas.openxmlformats.org/officeDocument/2006/relationships/oleObject" Target="../embeddings/oleObject4.bin"/><Relationship Id="rId8" Type="http://schemas.openxmlformats.org/officeDocument/2006/relationships/slideLayout" Target="../slideLayouts/slideLayout20.xml"/><Relationship Id="rId13" Type="http://schemas.openxmlformats.org/officeDocument/2006/relationships/vmlDrawing" Target="../drawings/vmlDrawing3.vml"/><Relationship Id="rId10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jpeg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9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jpeg"/><Relationship Id="rId4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1.xml"/><Relationship Id="rId13" Type="http://schemas.openxmlformats.org/officeDocument/2006/relationships/vmlDrawing" Target="../drawings/vmlDrawing4.vml"/><Relationship Id="rId10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8.xml"/><Relationship Id="rId15" Type="http://schemas.openxmlformats.org/officeDocument/2006/relationships/oleObject" Target="../embeddings/oleObject5.bin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25" descr="banner-ITonly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 b="1" i="1">
                <a:solidFill>
                  <a:srgbClr val="00529E"/>
                </a:solidFill>
                <a:ea typeface="ＭＳ Ｐゴシック" charset="-128"/>
              </a:defRPr>
            </a:lvl1pPr>
          </a:lstStyle>
          <a:p>
            <a:r>
              <a:rPr lang="en-US" altLang="ja-JP" smtClean="0"/>
              <a:t>F.Furano (CERN IT-DM) - Xrootd setup for ALICE</a:t>
            </a:r>
            <a:endParaRPr lang="ja-JP" altLang="en-US" dirty="0"/>
          </a:p>
        </p:txBody>
      </p:sp>
      <p:pic>
        <p:nvPicPr>
          <p:cNvPr id="1032" name="Picture 22" descr="CERNlogo-rgb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900">
                <a:latin typeface="Tahoma" charset="0"/>
              </a:rPr>
              <a:t>CERN IT Department</a:t>
            </a:r>
          </a:p>
          <a:p>
            <a:pPr algn="r"/>
            <a:r>
              <a:rPr lang="en-US" altLang="ja-JP" sz="900">
                <a:latin typeface="Tahoma" charset="0"/>
              </a:rPr>
              <a:t>CH-1211 Genève 23</a:t>
            </a:r>
          </a:p>
          <a:p>
            <a:pPr algn="r"/>
            <a:r>
              <a:rPr lang="en-US" altLang="ja-JP" sz="900">
                <a:latin typeface="Tahoma" charset="0"/>
              </a:rPr>
              <a:t>Switzerland</a:t>
            </a:r>
          </a:p>
          <a:p>
            <a:pPr algn="r"/>
            <a:r>
              <a:rPr lang="en-US" altLang="ja-JP" sz="1100" b="1">
                <a:latin typeface="Tahoma" charset="0"/>
              </a:rPr>
              <a:t>www.cern.ch/i</a:t>
            </a:r>
            <a:r>
              <a:rPr lang="en-US" altLang="ja-JP" sz="1000" b="1">
                <a:latin typeface="Tahoma" charset="0"/>
              </a:rPr>
              <a:t>t</a:t>
            </a:r>
          </a:p>
        </p:txBody>
      </p:sp>
      <p:graphicFrame>
        <p:nvGraphicFramePr>
          <p:cNvPr id="1026" name="Object 30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1026" name="Image" r:id="rId17" imgW="2006349" imgH="10158730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4" r:id="rId8"/>
    <p:sldLayoutId id="2147483705" r:id="rId9"/>
    <p:sldLayoutId id="2147483706" r:id="rId10"/>
    <p:sldLayoutId id="2147483730" r:id="rId11"/>
    <p:sldLayoutId id="2147483731" r:id="rId12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pic>
        <p:nvPicPr>
          <p:cNvPr id="3077" name="Picture 8" descr="banner-ITonl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  <p:pic>
        <p:nvPicPr>
          <p:cNvPr id="3080" name="Picture 13" descr="CERNlogo-rgb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900">
                <a:latin typeface="Tahoma" charset="0"/>
              </a:rPr>
              <a:t>CERN IT Department</a:t>
            </a:r>
          </a:p>
          <a:p>
            <a:pPr algn="r"/>
            <a:r>
              <a:rPr lang="en-US" altLang="ja-JP" sz="900">
                <a:latin typeface="Tahoma" charset="0"/>
              </a:rPr>
              <a:t>CH-1211 Genève 23</a:t>
            </a:r>
          </a:p>
          <a:p>
            <a:pPr algn="r"/>
            <a:r>
              <a:rPr lang="en-US" altLang="ja-JP" sz="900">
                <a:latin typeface="Tahoma" charset="0"/>
              </a:rPr>
              <a:t>Switzerland</a:t>
            </a:r>
          </a:p>
          <a:p>
            <a:pPr algn="r"/>
            <a:r>
              <a:rPr lang="en-US" altLang="ja-JP" sz="1100" b="1">
                <a:latin typeface="Tahoma" charset="0"/>
              </a:rPr>
              <a:t>www.cern.ch/i</a:t>
            </a:r>
            <a:r>
              <a:rPr lang="en-US" altLang="ja-JP" sz="1000" b="1">
                <a:latin typeface="Tahoma" charset="0"/>
              </a:rPr>
              <a:t>t</a:t>
            </a:r>
          </a:p>
        </p:txBody>
      </p:sp>
      <p:graphicFrame>
        <p:nvGraphicFramePr>
          <p:cNvPr id="3074" name="Object 20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3074" name="Image" r:id="rId16" imgW="2006349" imgH="10158730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pic>
        <p:nvPicPr>
          <p:cNvPr id="4101" name="Picture 8" descr="banner-ITonl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368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US" altLang="ja-JP" smtClean="0"/>
              <a:t>F.Furano (CERN IT-DM) - Xrootd setup for ALICE</a:t>
            </a:r>
            <a:endParaRPr lang="en-US" altLang="ja-JP">
              <a:solidFill>
                <a:srgbClr val="3861AA"/>
              </a:solidFill>
            </a:endParaRPr>
          </a:p>
        </p:txBody>
      </p:sp>
      <p:graphicFrame>
        <p:nvGraphicFramePr>
          <p:cNvPr id="4098" name="Object 20"/>
          <p:cNvGraphicFramePr>
            <a:graphicFrameLocks noChangeAspect="1"/>
          </p:cNvGraphicFramePr>
          <p:nvPr/>
        </p:nvGraphicFramePr>
        <p:xfrm>
          <a:off x="0" y="0"/>
          <a:ext cx="1189038" cy="850900"/>
        </p:xfrm>
        <a:graphic>
          <a:graphicData uri="http://schemas.openxmlformats.org/presentationml/2006/ole">
            <p:oleObj spid="_x0000_s4098" name="Image" r:id="rId15" imgW="2006349" imgH="1434415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6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monalisa.cern.ch/FDT/documentation_syssettings.html" TargetMode="External"/><Relationship Id="rId3" Type="http://schemas.openxmlformats.org/officeDocument/2006/relationships/hyperlink" Target="http://alien.cern.ch/twiki/bin/view/AliEnHowToInstallXrootdNew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project-arda-dev.web.cern.ch/project-arda-dev/xrootd/tarballs/installbox/xrd-rpmer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savannah.cern.ch/projects/xrootd" TargetMode="External"/><Relationship Id="rId3" Type="http://schemas.openxmlformats.org/officeDocument/2006/relationships/hyperlink" Target="http://alien.cern.ch/twiki/bin/view/AliEn/HowToInstallXrootdNew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4" Type="http://schemas.openxmlformats.org/officeDocument/2006/relationships/image" Target="../media/image11.wmf"/><Relationship Id="rId5" Type="http://schemas.openxmlformats.org/officeDocument/2006/relationships/image" Target="../media/image12.wmf"/><Relationship Id="rId7" Type="http://schemas.openxmlformats.org/officeDocument/2006/relationships/image" Target="../media/image14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wmf"/><Relationship Id="rId3" Type="http://schemas.openxmlformats.org/officeDocument/2006/relationships/image" Target="../media/image10.wmf"/><Relationship Id="rId6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Xrootd setup</a:t>
            </a:r>
            <a:endParaRPr lang="en-GB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2133600" y="3886200"/>
            <a:ext cx="6400800" cy="13716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An introduction/tutorial for ALICE </a:t>
            </a:r>
            <a:r>
              <a:rPr lang="en-US" altLang="ja-JP" dirty="0" err="1" smtClean="0"/>
              <a:t>sysadmins</a:t>
            </a:r>
            <a:endParaRPr lang="en-US" altLang="ja-JP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ALICE way with XROOTD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5181600"/>
            <a:ext cx="7620000" cy="990600"/>
          </a:xfrm>
        </p:spPr>
        <p:txBody>
          <a:bodyPr>
            <a:normAutofit fontScale="47500" lnSpcReduction="20000"/>
          </a:bodyPr>
          <a:lstStyle/>
          <a:p>
            <a:r>
              <a:rPr lang="en-US" altLang="ja-JP" dirty="0" smtClean="0"/>
              <a:t>Pure Xrootd + ALICE strong </a:t>
            </a:r>
            <a:r>
              <a:rPr lang="en-US" altLang="ja-JP" dirty="0" err="1" smtClean="0"/>
              <a:t>authz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plugin</a:t>
            </a:r>
            <a:r>
              <a:rPr lang="en-US" altLang="ja-JP" dirty="0" smtClean="0"/>
              <a:t>. No difference among T1/T2 (only size and QOS)</a:t>
            </a:r>
          </a:p>
          <a:p>
            <a:r>
              <a:rPr lang="en-US" altLang="ja-JP" dirty="0" smtClean="0"/>
              <a:t>WAN-wide globalized deployment, very efficient direct data access</a:t>
            </a:r>
          </a:p>
          <a:p>
            <a:r>
              <a:rPr lang="en-US" altLang="ja-JP" dirty="0" smtClean="0"/>
              <a:t>CASTOR at Tier-0 serving data, Pure Xrootd serving conditions to the GRID jobs</a:t>
            </a:r>
          </a:p>
          <a:p>
            <a:r>
              <a:rPr lang="en-US" altLang="ja-JP" dirty="0" smtClean="0"/>
              <a:t>“Old” </a:t>
            </a:r>
            <a:r>
              <a:rPr lang="en-US" altLang="ja-JP" dirty="0" err="1" smtClean="0"/>
              <a:t>DPM+Xrootd</a:t>
            </a:r>
            <a:r>
              <a:rPr lang="en-US" altLang="ja-JP" dirty="0" smtClean="0"/>
              <a:t> in several tier2s</a:t>
            </a:r>
          </a:p>
          <a:p>
            <a:endParaRPr lang="en-US" altLang="ja-JP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  <p:grpSp>
        <p:nvGrpSpPr>
          <p:cNvPr id="38" name="Group 37"/>
          <p:cNvGrpSpPr/>
          <p:nvPr/>
        </p:nvGrpSpPr>
        <p:grpSpPr>
          <a:xfrm>
            <a:off x="1981200" y="838200"/>
            <a:ext cx="6858000" cy="4369951"/>
            <a:chOff x="1828800" y="1143000"/>
            <a:chExt cx="7906870" cy="6145243"/>
          </a:xfrm>
        </p:grpSpPr>
        <p:grpSp>
          <p:nvGrpSpPr>
            <p:cNvPr id="5" name="Group 1"/>
            <p:cNvGrpSpPr>
              <a:grpSpLocks/>
            </p:cNvGrpSpPr>
            <p:nvPr/>
          </p:nvGrpSpPr>
          <p:grpSpPr bwMode="auto">
            <a:xfrm>
              <a:off x="2057401" y="4084640"/>
              <a:ext cx="1376363" cy="1023938"/>
              <a:chOff x="940" y="2573"/>
              <a:chExt cx="867" cy="645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40" y="2573"/>
                <a:ext cx="867" cy="505"/>
              </a:xfrm>
              <a:prstGeom prst="rect">
                <a:avLst/>
              </a:prstGeom>
              <a:noFill/>
              <a:effectLst/>
            </p:spPr>
          </p:pic>
          <p:sp>
            <p:nvSpPr>
              <p:cNvPr id="7" name="Text Box 3"/>
              <p:cNvSpPr txBox="1">
                <a:spLocks noChangeArrowheads="1"/>
              </p:cNvSpPr>
              <p:nvPr/>
            </p:nvSpPr>
            <p:spPr bwMode="auto">
              <a:xfrm>
                <a:off x="1055" y="2652"/>
                <a:ext cx="649" cy="56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57347" rIns="90000" bIns="45000">
                <a:prstTxWarp prst="textNoShape">
                  <a:avLst/>
                </a:prstTxWarp>
              </a:bodyPr>
              <a:lstStyle/>
              <a:p>
                <a:pPr>
                  <a:tabLst>
                    <a:tab pos="723900" algn="l"/>
                  </a:tabLst>
                </a:pPr>
                <a:r>
                  <a:rPr lang="it-CH" sz="1400" dirty="0">
                    <a:solidFill>
                      <a:srgbClr val="000000"/>
                    </a:solidFill>
                    <a:ea typeface="MS Gothic" charset="0"/>
                    <a:cs typeface="MS Gothic" charset="0"/>
                  </a:rPr>
                  <a:t>Xrootd site</a:t>
                </a:r>
              </a:p>
              <a:p>
                <a:pPr>
                  <a:tabLst>
                    <a:tab pos="723900" algn="l"/>
                  </a:tabLst>
                </a:pPr>
                <a:r>
                  <a:rPr lang="it-CH" sz="1400" dirty="0">
                    <a:solidFill>
                      <a:srgbClr val="000000"/>
                    </a:solidFill>
                    <a:ea typeface="MS Gothic" charset="0"/>
                    <a:cs typeface="MS Gothic" charset="0"/>
                  </a:rPr>
                  <a:t>(GSI)</a:t>
                </a:r>
              </a:p>
            </p:txBody>
          </p:sp>
        </p:grpSp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67175" y="1219200"/>
              <a:ext cx="1828800" cy="18288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4067175" y="1143000"/>
              <a:ext cx="3433763" cy="685800"/>
            </a:xfrm>
            <a:prstGeom prst="rect">
              <a:avLst/>
            </a:prstGeom>
            <a:noFill/>
            <a:ln w="9360">
              <a:noFill/>
              <a:miter lim="800000"/>
              <a:headEnd/>
              <a:tailEnd/>
            </a:ln>
            <a:effectLst/>
          </p:spPr>
          <p:txBody>
            <a:bodyPr lIns="90000" tIns="60876" rIns="90000" bIns="45000">
              <a:prstTxWarp prst="textNoShape">
                <a:avLst/>
              </a:prstTxWarp>
            </a:bodyPr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it-CH" sz="1400" dirty="0" smtClean="0">
                  <a:solidFill>
                    <a:srgbClr val="000000"/>
                  </a:solidFill>
                  <a:ea typeface="MS Gothic" charset="0"/>
                  <a:cs typeface="MS Gothic" charset="0"/>
                </a:rPr>
                <a:t>A globalized cluster</a:t>
              </a:r>
            </a:p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it-CH" sz="1400" dirty="0" smtClean="0">
                  <a:solidFill>
                    <a:srgbClr val="000000"/>
                  </a:solidFill>
                  <a:ea typeface="MS Gothic" charset="0"/>
                  <a:cs typeface="MS Gothic" charset="0"/>
                </a:rPr>
                <a:t>ALICE </a:t>
              </a:r>
              <a:r>
                <a:rPr lang="it-CH" sz="1400" dirty="0">
                  <a:solidFill>
                    <a:srgbClr val="000000"/>
                  </a:solidFill>
                  <a:ea typeface="MS Gothic" charset="0"/>
                  <a:cs typeface="MS Gothic" charset="0"/>
                </a:rPr>
                <a:t>global </a:t>
              </a:r>
              <a:r>
                <a:rPr lang="it-CH" sz="1400" dirty="0" smtClean="0">
                  <a:solidFill>
                    <a:srgbClr val="000000"/>
                  </a:solidFill>
                  <a:ea typeface="MS Gothic" charset="0"/>
                  <a:cs typeface="MS Gothic" charset="0"/>
                </a:rPr>
                <a:t>redirector</a:t>
              </a:r>
            </a:p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endParaRPr lang="it-CH" sz="1400" dirty="0">
                <a:solidFill>
                  <a:srgbClr val="000000"/>
                </a:solidFill>
                <a:ea typeface="MS Gothic" charset="0"/>
                <a:cs typeface="MS Gothic" charset="0"/>
              </a:endParaRPr>
            </a:p>
          </p:txBody>
        </p:sp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1828800" y="2743202"/>
              <a:ext cx="1525588" cy="1573213"/>
              <a:chOff x="796" y="1728"/>
              <a:chExt cx="961" cy="991"/>
            </a:xfrm>
          </p:grpSpPr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865" y="1728"/>
                <a:ext cx="892" cy="588"/>
              </a:xfrm>
              <a:prstGeom prst="rect">
                <a:avLst/>
              </a:prstGeom>
              <a:noFill/>
              <a:ln w="38160" cap="rnd">
                <a:solidFill>
                  <a:srgbClr val="33CC33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lIns="90000" tIns="55584" rIns="90000" bIns="45000">
                <a:prstTxWarp prst="textNoShape">
                  <a:avLst/>
                </a:prstTxWarp>
              </a:bodyPr>
              <a:lstStyle/>
              <a:p>
                <a:pPr algn="ctr">
                  <a:tabLst>
                    <a:tab pos="723900" algn="l"/>
                  </a:tabLst>
                </a:pPr>
                <a:r>
                  <a:rPr lang="it-CH" sz="1000" dirty="0">
                    <a:solidFill>
                      <a:srgbClr val="000000"/>
                    </a:solidFill>
                    <a:ea typeface="MS Gothic" charset="0"/>
                    <a:cs typeface="MS Gothic" charset="0"/>
                  </a:rPr>
                  <a:t>Local clients work</a:t>
                </a:r>
              </a:p>
              <a:p>
                <a:pPr algn="ctr">
                  <a:tabLst>
                    <a:tab pos="723900" algn="l"/>
                  </a:tabLst>
                </a:pPr>
                <a:r>
                  <a:rPr lang="it-CH" sz="1000" dirty="0">
                    <a:solidFill>
                      <a:srgbClr val="000000"/>
                    </a:solidFill>
                    <a:ea typeface="MS Gothic" charset="0"/>
                    <a:cs typeface="MS Gothic" charset="0"/>
                  </a:rPr>
                  <a:t>Normally at each site</a:t>
                </a:r>
              </a:p>
            </p:txBody>
          </p:sp>
          <p:pic>
            <p:nvPicPr>
              <p:cNvPr id="12" name="Picture 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96" y="2416"/>
                <a:ext cx="339" cy="303"/>
              </a:xfrm>
              <a:prstGeom prst="rect">
                <a:avLst/>
              </a:prstGeom>
              <a:noFill/>
              <a:ln w="9360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2438401" y="5316537"/>
              <a:ext cx="2635252" cy="1827212"/>
            </a:xfrm>
            <a:prstGeom prst="rect">
              <a:avLst/>
            </a:prstGeom>
            <a:noFill/>
            <a:ln w="38160" cap="rnd">
              <a:solidFill>
                <a:srgbClr val="FFFF00"/>
              </a:solidFill>
              <a:prstDash val="dash"/>
              <a:miter lim="800000"/>
              <a:headEnd/>
              <a:tailEnd/>
            </a:ln>
            <a:effectLst/>
          </p:spPr>
          <p:txBody>
            <a:bodyPr lIns="90000" tIns="45000" rIns="90000" bIns="45000">
              <a:prstTxWarp prst="textNoShape">
                <a:avLst/>
              </a:prstTxWarp>
            </a:bodyPr>
            <a:lstStyle/>
            <a:p>
              <a:pPr algn="ctr" hangingPunct="1">
                <a:lnSpc>
                  <a:spcPct val="102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it-CH" sz="1200" dirty="0">
                  <a:solidFill>
                    <a:srgbClr val="000000"/>
                  </a:solidFill>
                  <a:latin typeface="Calibri" pitchFamily="-65" charset="0"/>
                  <a:ea typeface="MS Gothic" charset="0"/>
                  <a:cs typeface="MS Gothic" charset="0"/>
                </a:rPr>
                <a:t>Missing a file?</a:t>
              </a:r>
            </a:p>
            <a:p>
              <a:pPr algn="ctr" hangingPunct="1">
                <a:lnSpc>
                  <a:spcPct val="102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it-CH" sz="1200" dirty="0" smtClean="0">
                  <a:solidFill>
                    <a:srgbClr val="000000"/>
                  </a:solidFill>
                  <a:latin typeface="Calibri" pitchFamily="-65" charset="0"/>
                  <a:ea typeface="MS Gothic" charset="0"/>
                  <a:cs typeface="MS Gothic" charset="0"/>
                </a:rPr>
                <a:t>Ask </a:t>
              </a:r>
              <a:r>
                <a:rPr lang="it-CH" sz="1200" dirty="0">
                  <a:solidFill>
                    <a:srgbClr val="000000"/>
                  </a:solidFill>
                  <a:latin typeface="Calibri" pitchFamily="-65" charset="0"/>
                  <a:ea typeface="MS Gothic" charset="0"/>
                  <a:cs typeface="MS Gothic" charset="0"/>
                </a:rPr>
                <a:t>to the global redirector</a:t>
              </a:r>
            </a:p>
            <a:p>
              <a:pPr algn="ctr" hangingPunct="1">
                <a:lnSpc>
                  <a:spcPct val="102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it-CH" sz="1200" dirty="0">
                  <a:solidFill>
                    <a:srgbClr val="000000"/>
                  </a:solidFill>
                  <a:latin typeface="Calibri" pitchFamily="-65" charset="0"/>
                  <a:ea typeface="MS Gothic" charset="0"/>
                  <a:cs typeface="MS Gothic" charset="0"/>
                </a:rPr>
                <a:t>Get redirected to the right</a:t>
              </a:r>
            </a:p>
            <a:p>
              <a:pPr algn="ctr" hangingPunct="1">
                <a:lnSpc>
                  <a:spcPct val="102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it-CH" sz="1200" dirty="0">
                  <a:solidFill>
                    <a:srgbClr val="000000"/>
                  </a:solidFill>
                  <a:latin typeface="Calibri" pitchFamily="-65" charset="0"/>
                  <a:ea typeface="MS Gothic" charset="0"/>
                  <a:cs typeface="MS Gothic" charset="0"/>
                </a:rPr>
                <a:t>collaborating cluster, and fetch it</a:t>
              </a:r>
              <a:r>
                <a:rPr lang="it-CH" sz="1200" dirty="0" smtClean="0">
                  <a:solidFill>
                    <a:srgbClr val="000000"/>
                  </a:solidFill>
                  <a:latin typeface="Calibri" pitchFamily="-65" charset="0"/>
                  <a:ea typeface="MS Gothic" charset="0"/>
                  <a:cs typeface="MS Gothic" charset="0"/>
                </a:rPr>
                <a:t>.</a:t>
              </a:r>
            </a:p>
            <a:p>
              <a:pPr algn="ctr" hangingPunct="1">
                <a:lnSpc>
                  <a:spcPct val="102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it-CH" sz="1200" dirty="0" smtClean="0">
                  <a:solidFill>
                    <a:srgbClr val="000000"/>
                  </a:solidFill>
                  <a:latin typeface="Calibri" pitchFamily="-65" charset="0"/>
                  <a:ea typeface="MS Gothic" charset="0"/>
                  <a:cs typeface="MS Gothic" charset="0"/>
                </a:rPr>
                <a:t>Immediately.</a:t>
              </a:r>
              <a:endParaRPr lang="it-CH" sz="1200" dirty="0">
                <a:solidFill>
                  <a:srgbClr val="000000"/>
                </a:solidFill>
                <a:latin typeface="Calibri" pitchFamily="-65" charset="0"/>
                <a:ea typeface="MS Gothic" charset="0"/>
                <a:cs typeface="MS Gothic" charset="0"/>
              </a:endParaRPr>
            </a:p>
          </p:txBody>
        </p:sp>
        <p:sp>
          <p:nvSpPr>
            <p:cNvPr id="14" name="AutoShape 11"/>
            <p:cNvSpPr>
              <a:spLocks noChangeArrowheads="1"/>
            </p:cNvSpPr>
            <p:nvPr/>
          </p:nvSpPr>
          <p:spPr bwMode="auto">
            <a:xfrm>
              <a:off x="7178675" y="1409700"/>
              <a:ext cx="1508125" cy="503237"/>
            </a:xfrm>
            <a:prstGeom prst="roundRect">
              <a:avLst>
                <a:gd name="adj" fmla="val 315"/>
              </a:avLst>
            </a:prstGeom>
            <a:solidFill>
              <a:srgbClr val="FFFFFF"/>
            </a:solidFill>
            <a:ln w="18360">
              <a:solidFill>
                <a:srgbClr val="008000"/>
              </a:solidFill>
              <a:prstDash val="sysDot"/>
              <a:round/>
              <a:headEnd/>
              <a:tailEnd/>
            </a:ln>
            <a:effectLst/>
          </p:spPr>
          <p:txBody>
            <a:bodyPr lIns="99000" tIns="66347" rIns="99000" bIns="54000" anchor="ctr" anchorCtr="1">
              <a:prstTxWarp prst="textNoShape">
                <a:avLst/>
              </a:prstTxWarp>
            </a:bodyPr>
            <a:lstStyle/>
            <a:p>
              <a:pPr algn="ctr">
                <a:tabLst>
                  <a:tab pos="723900" algn="l"/>
                  <a:tab pos="1447800" algn="l"/>
                </a:tabLst>
              </a:pPr>
              <a:r>
                <a:rPr lang="it-CH" sz="1000" dirty="0">
                  <a:solidFill>
                    <a:srgbClr val="000000"/>
                  </a:solidFill>
                  <a:ea typeface="MS Gothic" charset="0"/>
                  <a:cs typeface="MS Gothic" charset="0"/>
                </a:rPr>
                <a:t>A smart client</a:t>
              </a:r>
            </a:p>
            <a:p>
              <a:pPr algn="ctr">
                <a:tabLst>
                  <a:tab pos="723900" algn="l"/>
                  <a:tab pos="1447800" algn="l"/>
                </a:tabLst>
              </a:pPr>
              <a:r>
                <a:rPr lang="it-CH" sz="1000" dirty="0">
                  <a:solidFill>
                    <a:srgbClr val="000000"/>
                  </a:solidFill>
                  <a:ea typeface="MS Gothic" charset="0"/>
                  <a:cs typeface="MS Gothic" charset="0"/>
                </a:rPr>
                <a:t>could point here</a:t>
              </a: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5665788" y="1549400"/>
              <a:ext cx="1100137" cy="639763"/>
            </a:xfrm>
            <a:custGeom>
              <a:avLst/>
              <a:gdLst/>
              <a:ahLst/>
              <a:cxnLst>
                <a:cxn ang="0">
                  <a:pos x="3053" y="762"/>
                </a:cxn>
                <a:cxn ang="0">
                  <a:pos x="0" y="1778"/>
                </a:cxn>
              </a:cxnLst>
              <a:rect l="0" t="0" r="r" b="b"/>
              <a:pathLst>
                <a:path w="3054" h="1779">
                  <a:moveTo>
                    <a:pt x="3053" y="762"/>
                  </a:moveTo>
                  <a:cubicBezTo>
                    <a:pt x="1402" y="0"/>
                    <a:pt x="0" y="1778"/>
                    <a:pt x="0" y="1778"/>
                  </a:cubicBezTo>
                </a:path>
              </a:pathLst>
            </a:custGeom>
            <a:noFill/>
            <a:ln w="9144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16" name="Picture 1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83363" y="2189163"/>
              <a:ext cx="1600200" cy="8223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grpSp>
          <p:nvGrpSpPr>
            <p:cNvPr id="17" name="Group 14"/>
            <p:cNvGrpSpPr>
              <a:grpSpLocks/>
            </p:cNvGrpSpPr>
            <p:nvPr/>
          </p:nvGrpSpPr>
          <p:grpSpPr bwMode="auto">
            <a:xfrm>
              <a:off x="6921502" y="4094163"/>
              <a:ext cx="1376363" cy="1041400"/>
              <a:chOff x="4004" y="2579"/>
              <a:chExt cx="867" cy="656"/>
            </a:xfrm>
          </p:grpSpPr>
          <p:pic>
            <p:nvPicPr>
              <p:cNvPr id="18" name="Picture 1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004" y="2579"/>
                <a:ext cx="867" cy="505"/>
              </a:xfrm>
              <a:prstGeom prst="rect">
                <a:avLst/>
              </a:prstGeom>
              <a:noFill/>
              <a:effectLst/>
            </p:spPr>
          </p:pic>
          <p:sp>
            <p:nvSpPr>
              <p:cNvPr id="19" name="Text Box 16"/>
              <p:cNvSpPr txBox="1">
                <a:spLocks noChangeArrowheads="1"/>
              </p:cNvSpPr>
              <p:nvPr/>
            </p:nvSpPr>
            <p:spPr bwMode="auto">
              <a:xfrm>
                <a:off x="4095" y="2652"/>
                <a:ext cx="702" cy="58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57347" rIns="90000" bIns="45000">
                <a:prstTxWarp prst="textNoShape">
                  <a:avLst/>
                </a:prstTxWarp>
              </a:bodyPr>
              <a:lstStyle/>
              <a:p>
                <a:pPr>
                  <a:tabLst>
                    <a:tab pos="723900" algn="l"/>
                  </a:tabLst>
                </a:pPr>
                <a:r>
                  <a:rPr lang="it-CH" sz="1400" dirty="0">
                    <a:solidFill>
                      <a:srgbClr val="000000"/>
                    </a:solidFill>
                    <a:ea typeface="MS Gothic" charset="0"/>
                    <a:cs typeface="MS Gothic" charset="0"/>
                  </a:rPr>
                  <a:t>Any other</a:t>
                </a:r>
              </a:p>
              <a:p>
                <a:pPr>
                  <a:tabLst>
                    <a:tab pos="723900" algn="l"/>
                  </a:tabLst>
                </a:pPr>
                <a:r>
                  <a:rPr lang="it-CH" sz="1400" dirty="0">
                    <a:solidFill>
                      <a:srgbClr val="000000"/>
                    </a:solidFill>
                    <a:ea typeface="MS Gothic" charset="0"/>
                    <a:cs typeface="MS Gothic" charset="0"/>
                  </a:rPr>
                  <a:t>Xrootd site</a:t>
                </a:r>
              </a:p>
            </p:txBody>
          </p:sp>
        </p:grpSp>
        <p:grpSp>
          <p:nvGrpSpPr>
            <p:cNvPr id="20" name="Group 17"/>
            <p:cNvGrpSpPr>
              <a:grpSpLocks/>
            </p:cNvGrpSpPr>
            <p:nvPr/>
          </p:nvGrpSpPr>
          <p:grpSpPr bwMode="auto">
            <a:xfrm>
              <a:off x="4703765" y="4084640"/>
              <a:ext cx="1376363" cy="1023938"/>
              <a:chOff x="2607" y="2573"/>
              <a:chExt cx="867" cy="645"/>
            </a:xfrm>
          </p:grpSpPr>
          <p:pic>
            <p:nvPicPr>
              <p:cNvPr id="21" name="Picture 18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607" y="2573"/>
                <a:ext cx="867" cy="505"/>
              </a:xfrm>
              <a:prstGeom prst="rect">
                <a:avLst/>
              </a:prstGeom>
              <a:noFill/>
              <a:effectLst/>
            </p:spPr>
          </p:pic>
          <p:sp>
            <p:nvSpPr>
              <p:cNvPr id="22" name="Text Box 19"/>
              <p:cNvSpPr txBox="1">
                <a:spLocks noChangeArrowheads="1"/>
              </p:cNvSpPr>
              <p:nvPr/>
            </p:nvSpPr>
            <p:spPr bwMode="auto">
              <a:xfrm>
                <a:off x="2722" y="2652"/>
                <a:ext cx="649" cy="56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57347" rIns="90000" bIns="45000">
                <a:prstTxWarp prst="textNoShape">
                  <a:avLst/>
                </a:prstTxWarp>
              </a:bodyPr>
              <a:lstStyle/>
              <a:p>
                <a:pPr>
                  <a:tabLst>
                    <a:tab pos="723900" algn="l"/>
                  </a:tabLst>
                </a:pPr>
                <a:r>
                  <a:rPr lang="it-CH" sz="1400" dirty="0">
                    <a:solidFill>
                      <a:srgbClr val="000000"/>
                    </a:solidFill>
                    <a:ea typeface="MS Gothic" charset="0"/>
                    <a:cs typeface="MS Gothic" charset="0"/>
                  </a:rPr>
                  <a:t>Xrootd site</a:t>
                </a:r>
              </a:p>
              <a:p>
                <a:pPr>
                  <a:tabLst>
                    <a:tab pos="723900" algn="l"/>
                  </a:tabLst>
                </a:pPr>
                <a:r>
                  <a:rPr lang="it-CH" sz="1400" dirty="0">
                    <a:solidFill>
                      <a:srgbClr val="000000"/>
                    </a:solidFill>
                    <a:ea typeface="MS Gothic" charset="0"/>
                    <a:cs typeface="MS Gothic" charset="0"/>
                  </a:rPr>
                  <a:t>(CERN)</a:t>
                </a:r>
              </a:p>
            </p:txBody>
          </p:sp>
        </p:grpSp>
        <p:grpSp>
          <p:nvGrpSpPr>
            <p:cNvPr id="23" name="Group 20"/>
            <p:cNvGrpSpPr>
              <a:grpSpLocks/>
            </p:cNvGrpSpPr>
            <p:nvPr/>
          </p:nvGrpSpPr>
          <p:grpSpPr bwMode="auto">
            <a:xfrm>
              <a:off x="4800598" y="1970089"/>
              <a:ext cx="822325" cy="795338"/>
              <a:chOff x="2668" y="1241"/>
              <a:chExt cx="518" cy="501"/>
            </a:xfrm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2668" y="1414"/>
                <a:ext cx="518" cy="328"/>
                <a:chOff x="2668" y="1414"/>
                <a:chExt cx="518" cy="328"/>
              </a:xfrm>
            </p:grpSpPr>
            <p:pic>
              <p:nvPicPr>
                <p:cNvPr id="28" name="Picture 22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2668" y="1414"/>
                  <a:ext cx="518" cy="317"/>
                </a:xfrm>
                <a:prstGeom prst="rect">
                  <a:avLst/>
                </a:prstGeom>
                <a:noFill/>
                <a:effectLst/>
              </p:spPr>
            </p:pic>
            <p:sp>
              <p:nvSpPr>
                <p:cNvPr id="29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2720" y="1559"/>
                  <a:ext cx="407" cy="183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0000" tIns="57347" rIns="90000" bIns="45000">
                  <a:prstTxWarp prst="textNoShape">
                    <a:avLst/>
                  </a:prstTxWarp>
                </a:bodyPr>
                <a:lstStyle/>
                <a:p>
                  <a:r>
                    <a:rPr lang="it-CH" sz="1000" dirty="0">
                      <a:solidFill>
                        <a:srgbClr val="000000"/>
                      </a:solidFill>
                      <a:ea typeface="MS Gothic" charset="0"/>
                      <a:cs typeface="MS Gothic" charset="0"/>
                    </a:rPr>
                    <a:t>Cmsd</a:t>
                  </a:r>
                </a:p>
              </p:txBody>
            </p:sp>
          </p:grp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2668" y="1241"/>
                <a:ext cx="518" cy="317"/>
                <a:chOff x="2668" y="1241"/>
                <a:chExt cx="518" cy="317"/>
              </a:xfrm>
            </p:grpSpPr>
            <p:pic>
              <p:nvPicPr>
                <p:cNvPr id="26" name="Picture 25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2668" y="1241"/>
                  <a:ext cx="518" cy="317"/>
                </a:xfrm>
                <a:prstGeom prst="rect">
                  <a:avLst/>
                </a:prstGeom>
                <a:noFill/>
                <a:effectLst/>
              </p:spPr>
            </p:pic>
            <p:sp>
              <p:nvSpPr>
                <p:cNvPr id="27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2688" y="1341"/>
                  <a:ext cx="444" cy="183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0000" tIns="57347" rIns="90000" bIns="45000">
                  <a:prstTxWarp prst="textNoShape">
                    <a:avLst/>
                  </a:prstTxWarp>
                </a:bodyPr>
                <a:lstStyle/>
                <a:p>
                  <a:r>
                    <a:rPr lang="it-CH" sz="1000" dirty="0">
                      <a:solidFill>
                        <a:srgbClr val="000000"/>
                      </a:solidFill>
                      <a:ea typeface="MS Gothic" charset="0"/>
                      <a:cs typeface="MS Gothic" charset="0"/>
                    </a:rPr>
                    <a:t>Xrootd</a:t>
                  </a:r>
                </a:p>
              </p:txBody>
            </p:sp>
          </p:grpSp>
        </p:grp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 flipH="1">
              <a:off x="3335338" y="4475163"/>
              <a:ext cx="1420812" cy="1587"/>
            </a:xfrm>
            <a:prstGeom prst="line">
              <a:avLst/>
            </a:prstGeom>
            <a:noFill/>
            <a:ln w="190440">
              <a:solidFill>
                <a:srgbClr val="C0504D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Line 28"/>
            <p:cNvSpPr>
              <a:spLocks noChangeShapeType="1"/>
            </p:cNvSpPr>
            <p:nvPr/>
          </p:nvSpPr>
          <p:spPr bwMode="auto">
            <a:xfrm flipV="1">
              <a:off x="2789238" y="2690813"/>
              <a:ext cx="2093912" cy="1557337"/>
            </a:xfrm>
            <a:prstGeom prst="line">
              <a:avLst/>
            </a:prstGeom>
            <a:noFill/>
            <a:ln w="5724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3000375" y="2746375"/>
              <a:ext cx="3767138" cy="2871788"/>
            </a:xfrm>
            <a:custGeom>
              <a:avLst/>
              <a:gdLst/>
              <a:ahLst/>
              <a:cxnLst>
                <a:cxn ang="0">
                  <a:pos x="0" y="5945"/>
                </a:cxn>
                <a:cxn ang="0">
                  <a:pos x="9575" y="7215"/>
                </a:cxn>
                <a:cxn ang="0">
                  <a:pos x="10083" y="4421"/>
                </a:cxn>
                <a:cxn ang="0">
                  <a:pos x="6908" y="3"/>
                </a:cxn>
                <a:cxn ang="0">
                  <a:pos x="7289" y="4040"/>
                </a:cxn>
              </a:cxnLst>
              <a:rect l="0" t="0" r="r" b="b"/>
              <a:pathLst>
                <a:path w="10465" h="7978">
                  <a:moveTo>
                    <a:pt x="0" y="5945"/>
                  </a:moveTo>
                  <a:cubicBezTo>
                    <a:pt x="3733" y="7723"/>
                    <a:pt x="8686" y="7977"/>
                    <a:pt x="9575" y="7215"/>
                  </a:cubicBezTo>
                  <a:cubicBezTo>
                    <a:pt x="10464" y="6453"/>
                    <a:pt x="10375" y="5809"/>
                    <a:pt x="10083" y="4421"/>
                  </a:cubicBezTo>
                  <a:cubicBezTo>
                    <a:pt x="9791" y="3033"/>
                    <a:pt x="7162" y="0"/>
                    <a:pt x="6908" y="3"/>
                  </a:cubicBezTo>
                  <a:cubicBezTo>
                    <a:pt x="6654" y="6"/>
                    <a:pt x="7289" y="4040"/>
                    <a:pt x="7289" y="4040"/>
                  </a:cubicBezTo>
                </a:path>
              </a:pathLst>
            </a:custGeom>
            <a:noFill/>
            <a:ln w="14616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33" name="Picture 3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32588" y="1868488"/>
              <a:ext cx="538162" cy="481012"/>
            </a:xfrm>
            <a:prstGeom prst="rect">
              <a:avLst/>
            </a:prstGeom>
            <a:noFill/>
            <a:ln w="9360">
              <a:noFill/>
              <a:miter lim="800000"/>
              <a:headEnd/>
              <a:tailEnd/>
            </a:ln>
            <a:effectLst/>
          </p:spPr>
        </p:pic>
        <p:sp>
          <p:nvSpPr>
            <p:cNvPr id="34" name="Line 31"/>
            <p:cNvSpPr>
              <a:spLocks noChangeShapeType="1"/>
            </p:cNvSpPr>
            <p:nvPr/>
          </p:nvSpPr>
          <p:spPr bwMode="auto">
            <a:xfrm flipH="1" flipV="1">
              <a:off x="5622925" y="2644775"/>
              <a:ext cx="1968500" cy="1603375"/>
            </a:xfrm>
            <a:prstGeom prst="line">
              <a:avLst/>
            </a:prstGeom>
            <a:noFill/>
            <a:ln w="5724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Line 32"/>
            <p:cNvSpPr>
              <a:spLocks noChangeShapeType="1"/>
            </p:cNvSpPr>
            <p:nvPr/>
          </p:nvSpPr>
          <p:spPr bwMode="auto">
            <a:xfrm flipH="1" flipV="1">
              <a:off x="5257800" y="2746375"/>
              <a:ext cx="139700" cy="1501775"/>
            </a:xfrm>
            <a:prstGeom prst="line">
              <a:avLst/>
            </a:prstGeom>
            <a:noFill/>
            <a:ln w="5724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763870" y="5643562"/>
              <a:ext cx="2971800" cy="1644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FF0000"/>
                  </a:solidFill>
                </a:rPr>
                <a:t>V</a:t>
              </a:r>
              <a:r>
                <a:rPr kumimoji="1" lang="en-US" altLang="ja-JP" sz="1400" dirty="0" smtClean="0"/>
                <a:t>irtual</a:t>
              </a:r>
            </a:p>
            <a:p>
              <a:r>
                <a:rPr kumimoji="1" lang="en-US" altLang="ja-JP" sz="1400" b="1" dirty="0" smtClean="0">
                  <a:solidFill>
                    <a:srgbClr val="FF0000"/>
                  </a:solidFill>
                </a:rPr>
                <a:t>M</a:t>
              </a:r>
              <a:r>
                <a:rPr kumimoji="1" lang="en-US" altLang="ja-JP" sz="1400" dirty="0" smtClean="0"/>
                <a:t>ass</a:t>
              </a:r>
            </a:p>
            <a:p>
              <a:r>
                <a:rPr kumimoji="1" lang="en-US" altLang="ja-JP" sz="1400" b="1" dirty="0" smtClean="0">
                  <a:solidFill>
                    <a:srgbClr val="FF0000"/>
                  </a:solidFill>
                </a:rPr>
                <a:t>S</a:t>
              </a:r>
              <a:r>
                <a:rPr kumimoji="1" lang="en-US" altLang="ja-JP" sz="1400" dirty="0" smtClean="0"/>
                <a:t>torage</a:t>
              </a:r>
            </a:p>
            <a:p>
              <a:r>
                <a:rPr kumimoji="1" lang="en-US" altLang="ja-JP" sz="1400" b="1" dirty="0" smtClean="0">
                  <a:solidFill>
                    <a:srgbClr val="FF0000"/>
                  </a:solidFill>
                </a:rPr>
                <a:t>S</a:t>
              </a:r>
              <a:r>
                <a:rPr kumimoji="1" lang="en-US" altLang="ja-JP" sz="1400" dirty="0" smtClean="0"/>
                <a:t>ystem</a:t>
              </a:r>
            </a:p>
            <a:p>
              <a:r>
                <a:rPr kumimoji="1" lang="en-US" altLang="ja-JP" sz="1400" dirty="0" smtClean="0"/>
                <a:t>… built on data Globalization</a:t>
              </a: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295400" y="6096000"/>
            <a:ext cx="7015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FF"/>
                </a:solidFill>
              </a:rPr>
              <a:t>More details and complete info in “Scalla/Xrootd WAN globalization tools: where we are.” @ CHEP09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LFNs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PFNs</a:t>
            </a:r>
            <a:r>
              <a:rPr lang="en-US" altLang="ja-JP" dirty="0" smtClean="0"/>
              <a:t> in ALICE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Not so trivial… here’s the path:</a:t>
            </a:r>
          </a:p>
          <a:p>
            <a:pPr lvl="2"/>
            <a:r>
              <a:rPr lang="en-US" altLang="ja-JP" dirty="0" smtClean="0"/>
              <a:t>Alien LFN … fed to the Alien FC </a:t>
            </a:r>
            <a:r>
              <a:rPr lang="ja-JP" altLang="en-US" dirty="0" smtClean="0">
                <a:sym typeface="Wingdings"/>
              </a:rPr>
              <a:t>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Alien PFN, in two flavors</a:t>
            </a:r>
          </a:p>
          <a:p>
            <a:pPr lvl="3"/>
            <a:r>
              <a:rPr lang="en-US" altLang="ja-JP" sz="1600" dirty="0" smtClean="0">
                <a:latin typeface="Courier"/>
                <a:cs typeface="Courier"/>
              </a:rPr>
              <a:t>&lt;PFN prefix&gt;/&lt;pathname made of ugly numbers&gt;</a:t>
            </a:r>
          </a:p>
          <a:p>
            <a:pPr lvl="3"/>
            <a:r>
              <a:rPr lang="en-US" altLang="ja-JP" sz="1600" dirty="0" smtClean="0">
                <a:latin typeface="Courier"/>
                <a:cs typeface="Courier"/>
              </a:rPr>
              <a:t>&lt;pathname made of ugly numbers&gt;</a:t>
            </a:r>
          </a:p>
          <a:p>
            <a:pPr lvl="3"/>
            <a:r>
              <a:rPr lang="en-US" altLang="ja-JP" dirty="0" smtClean="0"/>
              <a:t>The Alien PFN is what is asked to the storage</a:t>
            </a:r>
          </a:p>
          <a:p>
            <a:pPr lvl="2"/>
            <a:r>
              <a:rPr lang="en-US" altLang="ja-JP" dirty="0" smtClean="0"/>
              <a:t>The Alien PFN is given as an Xrootd LFN</a:t>
            </a:r>
          </a:p>
          <a:p>
            <a:pPr lvl="2"/>
            <a:r>
              <a:rPr lang="en-US" altLang="ja-JP" dirty="0" smtClean="0"/>
              <a:t>Xrootd name translation</a:t>
            </a:r>
          </a:p>
          <a:p>
            <a:pPr lvl="3"/>
            <a:r>
              <a:rPr lang="en-US" altLang="ja-JP" dirty="0" smtClean="0"/>
              <a:t>If the site has a local Alien PFN prefix (DEPRECATED), add it (the ALICE GLOBAL name </a:t>
            </a:r>
            <a:r>
              <a:rPr lang="en-US" altLang="ja-JP" dirty="0" err="1" smtClean="0"/>
              <a:t>xlation</a:t>
            </a:r>
            <a:r>
              <a:rPr lang="en-US" altLang="ja-JP" dirty="0" smtClean="0"/>
              <a:t>)</a:t>
            </a:r>
          </a:p>
          <a:p>
            <a:pPr lvl="3"/>
            <a:r>
              <a:rPr lang="en-US" altLang="ja-JP" dirty="0" smtClean="0"/>
              <a:t>Regular Xrootd translation (adds a prefix, i.e. the </a:t>
            </a:r>
            <a:r>
              <a:rPr lang="en-US" altLang="ja-JP" dirty="0" err="1" smtClean="0"/>
              <a:t>mountpoint</a:t>
            </a:r>
            <a:r>
              <a:rPr lang="en-US" altLang="ja-JP" dirty="0" smtClean="0"/>
              <a:t> name)</a:t>
            </a:r>
          </a:p>
          <a:p>
            <a:pPr lvl="2"/>
            <a:r>
              <a:rPr lang="en-US" altLang="ja-JP" dirty="0" smtClean="0"/>
              <a:t>Xrootd PFN</a:t>
            </a:r>
          </a:p>
          <a:p>
            <a:pPr lvl="3"/>
            <a:r>
              <a:rPr lang="en-US" altLang="ja-JP" dirty="0" smtClean="0"/>
              <a:t>When you migrate/maintain you deal with these!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name translation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The xrootd name translation is very simple</a:t>
            </a:r>
          </a:p>
          <a:p>
            <a:pPr lvl="1"/>
            <a:r>
              <a:rPr lang="en-US" altLang="ja-JP" dirty="0" smtClean="0"/>
              <a:t>It adds a prefix in front of everything</a:t>
            </a:r>
          </a:p>
          <a:p>
            <a:pPr lvl="2"/>
            <a:r>
              <a:rPr lang="en-US" altLang="ja-JP" dirty="0" smtClean="0"/>
              <a:t>We call it “</a:t>
            </a:r>
            <a:r>
              <a:rPr lang="en-US" altLang="ja-JP" dirty="0" err="1" smtClean="0"/>
              <a:t>localroot</a:t>
            </a:r>
            <a:r>
              <a:rPr lang="en-US" altLang="ja-JP" dirty="0" smtClean="0"/>
              <a:t>”</a:t>
            </a:r>
          </a:p>
          <a:p>
            <a:pPr lvl="1"/>
            <a:r>
              <a:rPr lang="en-US" altLang="ja-JP" dirty="0" smtClean="0"/>
              <a:t>In practice, it is the name of the directory where the files are stored</a:t>
            </a:r>
          </a:p>
          <a:p>
            <a:pPr lvl="1"/>
            <a:r>
              <a:rPr lang="en-US" altLang="ja-JP" dirty="0" smtClean="0"/>
              <a:t>An empty prefix is not admitted</a:t>
            </a:r>
          </a:p>
          <a:p>
            <a:pPr lvl="2"/>
            <a:r>
              <a:rPr lang="en-US" altLang="ja-JP" dirty="0" err="1" smtClean="0"/>
              <a:t>Admins</a:t>
            </a:r>
            <a:r>
              <a:rPr lang="en-US" altLang="ja-JP" dirty="0" smtClean="0"/>
              <a:t> are supposed to choose safe places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ALICE Global name translation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A complex thing which translates in a super-simple rule</a:t>
            </a:r>
          </a:p>
          <a:p>
            <a:pPr lvl="1"/>
            <a:r>
              <a:rPr lang="en-US" altLang="ja-JP" dirty="0" smtClean="0"/>
              <a:t>Look in the ALICE LDAP for your SE</a:t>
            </a:r>
          </a:p>
          <a:p>
            <a:pPr lvl="1"/>
            <a:r>
              <a:rPr lang="en-US" altLang="ja-JP" dirty="0" smtClean="0"/>
              <a:t>If there is a prefix for the data local to your cluster, then your cluster cannot be ok for the global redirector</a:t>
            </a:r>
          </a:p>
          <a:p>
            <a:pPr lvl="2"/>
            <a:r>
              <a:rPr lang="en-US" altLang="ja-JP" dirty="0" smtClean="0"/>
              <a:t>Copy the prefix</a:t>
            </a:r>
          </a:p>
          <a:p>
            <a:pPr lvl="2"/>
            <a:r>
              <a:rPr lang="en-US" altLang="ja-JP" dirty="0" smtClean="0"/>
              <a:t>We well call this “local path prefix” and put it in the xrootd </a:t>
            </a:r>
            <a:r>
              <a:rPr lang="en-US" altLang="ja-JP" dirty="0" err="1" smtClean="0"/>
              <a:t>config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If xrootd sees a LFN which does not have the “local path prefix”, it will internally add it.</a:t>
            </a:r>
          </a:p>
          <a:p>
            <a:pPr lvl="2"/>
            <a:r>
              <a:rPr lang="en-US" altLang="ja-JP" dirty="0" smtClean="0"/>
              <a:t>This is because any cluster has to expose a “global namespace” (so, without exposing weird local prefixes to other sites)</a:t>
            </a:r>
          </a:p>
          <a:p>
            <a:pPr lvl="3"/>
            <a:r>
              <a:rPr lang="en-US" altLang="ja-JP" dirty="0" smtClean="0"/>
              <a:t>But the old stuff has still to work</a:t>
            </a:r>
          </a:p>
          <a:p>
            <a:pPr lvl="2"/>
            <a:r>
              <a:rPr lang="en-US" altLang="ja-JP" dirty="0" smtClean="0"/>
              <a:t>Stay tuned, more info later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ALICE Global name translation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  <p:pic>
        <p:nvPicPr>
          <p:cNvPr id="5" name="Picture 4" descr="snapsho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990601"/>
            <a:ext cx="7774150" cy="4648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ALICE Global name translation</a:t>
            </a:r>
            <a:endParaRPr lang="ja-JP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That prefix was a relic of the past</a:t>
            </a:r>
          </a:p>
          <a:p>
            <a:pPr lvl="3"/>
            <a:r>
              <a:rPr lang="en-US" altLang="ja-JP" dirty="0" smtClean="0"/>
              <a:t>When the concepts of “local”, “physical”, “name translation”, were not very clear</a:t>
            </a:r>
          </a:p>
          <a:p>
            <a:r>
              <a:rPr lang="en-US" altLang="ja-JP" dirty="0" smtClean="0"/>
              <a:t>New ALICE SEs must have it empty</a:t>
            </a:r>
          </a:p>
          <a:p>
            <a:pPr lvl="1"/>
            <a:r>
              <a:rPr lang="en-US" altLang="ja-JP" dirty="0" smtClean="0"/>
              <a:t>Because they export a coherent name space to the central services</a:t>
            </a:r>
          </a:p>
          <a:p>
            <a:pPr lvl="1"/>
            <a:r>
              <a:rPr lang="en-US" altLang="ja-JP" dirty="0" smtClean="0"/>
              <a:t>In other words: An Alien PFN must look the same in every site</a:t>
            </a:r>
          </a:p>
          <a:p>
            <a:r>
              <a:rPr lang="en-US" altLang="ja-JP" dirty="0" smtClean="0"/>
              <a:t>The purpose of this additional tricky translation (LOCALPATHPFX) is to accommodate this also for older sites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cache file system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A lot of people seem to choke in front of this</a:t>
            </a:r>
          </a:p>
          <a:p>
            <a:r>
              <a:rPr lang="en-US" altLang="ja-JP" dirty="0" smtClean="0"/>
              <a:t>With the xrootd terminology we call this “</a:t>
            </a:r>
            <a:r>
              <a:rPr lang="en-US" altLang="ja-JP" dirty="0" err="1" smtClean="0"/>
              <a:t>oss.cache</a:t>
            </a:r>
            <a:r>
              <a:rPr lang="en-US" altLang="ja-JP" dirty="0" smtClean="0"/>
              <a:t>”</a:t>
            </a:r>
          </a:p>
          <a:p>
            <a:r>
              <a:rPr lang="en-US" altLang="ja-JP" dirty="0" smtClean="0"/>
              <a:t>Purpose: aggregate several </a:t>
            </a:r>
            <a:r>
              <a:rPr lang="en-US" altLang="ja-JP" dirty="0" err="1" smtClean="0"/>
              <a:t>mountpoints</a:t>
            </a:r>
            <a:r>
              <a:rPr lang="en-US" altLang="ja-JP" dirty="0" smtClean="0"/>
              <a:t> in a data server</a:t>
            </a:r>
          </a:p>
          <a:p>
            <a:pPr lvl="1"/>
            <a:r>
              <a:rPr lang="en-US" altLang="ja-JP" dirty="0" smtClean="0"/>
              <a:t>They MUST be exported as an unique thing</a:t>
            </a:r>
          </a:p>
          <a:p>
            <a:pPr lvl="1"/>
            <a:r>
              <a:rPr lang="en-US" altLang="ja-JP" dirty="0" smtClean="0"/>
              <a:t>The rest of the computing MUST NOT deal with local choices</a:t>
            </a:r>
          </a:p>
          <a:p>
            <a:pPr lvl="2"/>
            <a:r>
              <a:rPr lang="en-US" altLang="ja-JP" dirty="0" smtClean="0"/>
              <a:t>E.g. the name of the disks/directories in a machine</a:t>
            </a:r>
          </a:p>
          <a:p>
            <a:pPr lvl="2"/>
            <a:r>
              <a:rPr lang="en-US" altLang="ja-JP" dirty="0" smtClean="0"/>
              <a:t>These are information which MUST remain local</a:t>
            </a:r>
          </a:p>
          <a:p>
            <a:r>
              <a:rPr lang="en-US" altLang="ja-JP" dirty="0" smtClean="0"/>
              <a:t>Common errors</a:t>
            </a:r>
          </a:p>
          <a:p>
            <a:pPr lvl="1"/>
            <a:r>
              <a:rPr lang="en-US" altLang="ja-JP" dirty="0" smtClean="0"/>
              <a:t>Putting data files in /</a:t>
            </a:r>
          </a:p>
          <a:p>
            <a:pPr lvl="1"/>
            <a:r>
              <a:rPr lang="en-US" altLang="ja-JP" dirty="0" smtClean="0"/>
              <a:t>Putting together data and namespace (i.e. </a:t>
            </a:r>
            <a:r>
              <a:rPr lang="en-US" altLang="ja-JP" dirty="0" err="1" smtClean="0"/>
              <a:t>localroot</a:t>
            </a:r>
            <a:r>
              <a:rPr lang="en-US" altLang="ja-JP" dirty="0" smtClean="0"/>
              <a:t>)</a:t>
            </a:r>
          </a:p>
          <a:p>
            <a:pPr lvl="2"/>
            <a:r>
              <a:rPr lang="en-US" altLang="ja-JP" dirty="0" smtClean="0"/>
              <a:t>It works, but it’s messy and difficult to manage when you need it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cache file system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A unique directory contains the “name space”</a:t>
            </a:r>
          </a:p>
          <a:p>
            <a:pPr lvl="2"/>
            <a:r>
              <a:rPr lang="en-US" altLang="ja-JP" dirty="0" smtClean="0"/>
              <a:t>A directory tree which contains </a:t>
            </a:r>
            <a:r>
              <a:rPr lang="en-US" altLang="ja-JP" dirty="0" err="1" smtClean="0"/>
              <a:t>symlinks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Meaningful name -&gt; /mydisk1/data/xrdnamespace</a:t>
            </a:r>
          </a:p>
          <a:p>
            <a:pPr lvl="2"/>
            <a:r>
              <a:rPr lang="en-US" altLang="ja-JP" dirty="0" smtClean="0"/>
              <a:t>This is the xrootd internal prefix (</a:t>
            </a:r>
            <a:r>
              <a:rPr lang="en-US" altLang="ja-JP" dirty="0" err="1" smtClean="0"/>
              <a:t>localroot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The other N directories contain the data files</a:t>
            </a:r>
          </a:p>
          <a:p>
            <a:pPr lvl="2"/>
            <a:r>
              <a:rPr lang="en-US" altLang="ja-JP" dirty="0" smtClean="0"/>
              <a:t>Slightly renamed (not our business)</a:t>
            </a:r>
          </a:p>
          <a:p>
            <a:pPr lvl="2"/>
            <a:r>
              <a:rPr lang="en-US" altLang="ja-JP" dirty="0" smtClean="0"/>
              <a:t>Meaningful names:</a:t>
            </a:r>
          </a:p>
          <a:p>
            <a:pPr lvl="3"/>
            <a:r>
              <a:rPr lang="en-US" altLang="ja-JP" dirty="0" smtClean="0"/>
              <a:t>/mydisk1/data/xrddata</a:t>
            </a:r>
          </a:p>
          <a:p>
            <a:pPr lvl="3"/>
            <a:r>
              <a:rPr lang="en-US" altLang="ja-JP" dirty="0" smtClean="0"/>
              <a:t>/mydisk2/data/xrddata </a:t>
            </a:r>
          </a:p>
          <a:p>
            <a:r>
              <a:rPr lang="en-US" altLang="ja-JP" dirty="0" smtClean="0"/>
              <a:t>Example:</a:t>
            </a:r>
          </a:p>
          <a:p>
            <a:pPr lvl="2"/>
            <a:r>
              <a:rPr lang="en-US" altLang="ja-JP" dirty="0" smtClean="0"/>
              <a:t>/mydisk1/data/xrdnamespace/my/little/file.txt </a:t>
            </a:r>
            <a:r>
              <a:rPr lang="ja-JP" altLang="en-US" dirty="0" smtClean="0">
                <a:sym typeface="Wingdings"/>
              </a:rPr>
              <a:t></a:t>
            </a:r>
            <a:endParaRPr lang="en-US" altLang="ja-JP" dirty="0" smtClean="0">
              <a:sym typeface="Wingdings"/>
            </a:endParaRPr>
          </a:p>
          <a:p>
            <a:pPr lvl="2"/>
            <a:r>
              <a:rPr lang="en-US" altLang="ja-JP" dirty="0" smtClean="0">
                <a:sym typeface="Wingdings"/>
              </a:rPr>
              <a:t>/mydisk1/data/xrddata/my%little%file.txt</a:t>
            </a:r>
          </a:p>
          <a:p>
            <a:pPr lvl="3"/>
            <a:r>
              <a:rPr lang="en-US" altLang="ja-JP" dirty="0" smtClean="0">
                <a:sym typeface="Wingdings"/>
              </a:rPr>
              <a:t>.. And the picture should be more clear now</a:t>
            </a:r>
            <a:endParaRPr lang="en-US" altLang="ja-JP" dirty="0" smtClean="0"/>
          </a:p>
          <a:p>
            <a:pPr lvl="3"/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Setup</a:t>
            </a:r>
            <a:endParaRPr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/>
              <a:t>A view on the procedure and the options</a:t>
            </a:r>
          </a:p>
          <a:p>
            <a:r>
              <a:rPr lang="en-US" altLang="ja-JP" dirty="0" smtClean="0"/>
              <a:t>Rules of thumb where possible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Root or xrootd user?</a:t>
            </a:r>
            <a:endParaRPr lang="ja-JP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It depends on the site requirements</a:t>
            </a:r>
          </a:p>
          <a:p>
            <a:pPr lvl="2"/>
            <a:r>
              <a:rPr lang="en-US" altLang="ja-JP" dirty="0" smtClean="0"/>
              <a:t>Internally xrootd runs ALWAYS as a normal user</a:t>
            </a:r>
          </a:p>
          <a:p>
            <a:r>
              <a:rPr lang="en-US" altLang="ja-JP" dirty="0" smtClean="0"/>
              <a:t>If you need an RPM you need root access</a:t>
            </a:r>
          </a:p>
          <a:p>
            <a:pPr lvl="2"/>
            <a:r>
              <a:rPr lang="en-US" altLang="ja-JP" dirty="0" smtClean="0"/>
              <a:t>You may have </a:t>
            </a:r>
            <a:r>
              <a:rPr lang="en-US" altLang="ja-JP" dirty="0" err="1" smtClean="0"/>
              <a:t>Quattor</a:t>
            </a:r>
            <a:endParaRPr lang="en-US" altLang="ja-JP" dirty="0" smtClean="0"/>
          </a:p>
          <a:p>
            <a:r>
              <a:rPr lang="en-US" altLang="ja-JP" dirty="0" smtClean="0"/>
              <a:t>The configuration does not need to reflect this</a:t>
            </a:r>
          </a:p>
          <a:p>
            <a:endParaRPr lang="en-US" altLang="ja-JP" dirty="0" smtClean="0"/>
          </a:p>
          <a:p>
            <a:pPr lvl="1"/>
            <a:r>
              <a:rPr lang="en-US" altLang="ja-JP" dirty="0" smtClean="0"/>
              <a:t>There are the usual pros and cons. Typically:</a:t>
            </a:r>
          </a:p>
          <a:p>
            <a:pPr lvl="2"/>
            <a:r>
              <a:rPr lang="en-US" altLang="ja-JP" dirty="0" smtClean="0"/>
              <a:t>Normal user setup: easier to maintain for small installations. Less downtime needed for operations.</a:t>
            </a:r>
          </a:p>
          <a:p>
            <a:pPr lvl="2"/>
            <a:r>
              <a:rPr lang="en-US" altLang="ja-JP" dirty="0" smtClean="0"/>
              <a:t>Root setup: very nice for RPM-based automated setups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Intro</a:t>
            </a:r>
          </a:p>
          <a:p>
            <a:pPr lvl="1"/>
            <a:r>
              <a:rPr lang="en-US" altLang="ja-JP" dirty="0" smtClean="0"/>
              <a:t>Basic notions</a:t>
            </a:r>
          </a:p>
          <a:p>
            <a:pPr lvl="1"/>
            <a:r>
              <a:rPr lang="en-US" altLang="ja-JP" dirty="0" smtClean="0"/>
              <a:t>Make sure we know what we want</a:t>
            </a:r>
          </a:p>
          <a:p>
            <a:r>
              <a:rPr lang="en-US" altLang="ja-JP" dirty="0" smtClean="0"/>
              <a:t>Setup of an xrootd cluster</a:t>
            </a:r>
          </a:p>
          <a:p>
            <a:r>
              <a:rPr lang="en-US" altLang="ja-JP" dirty="0" smtClean="0"/>
              <a:t>Configuration for ALICE usage</a:t>
            </a:r>
          </a:p>
          <a:p>
            <a:r>
              <a:rPr lang="en-US" altLang="ja-JP" dirty="0" smtClean="0"/>
              <a:t>A few words on data migrations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A note on the file descriptors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The purpose of a server is to handle clients</a:t>
            </a:r>
          </a:p>
          <a:p>
            <a:pPr lvl="1"/>
            <a:r>
              <a:rPr lang="en-US" altLang="ja-JP" dirty="0" smtClean="0"/>
              <a:t>Otherwise it is useless</a:t>
            </a:r>
          </a:p>
          <a:p>
            <a:r>
              <a:rPr lang="en-US" altLang="ja-JP" dirty="0" smtClean="0"/>
              <a:t>Hence the machine has to be configured as a server, meaning typically:</a:t>
            </a:r>
          </a:p>
          <a:p>
            <a:pPr lvl="1"/>
            <a:r>
              <a:rPr lang="en-US" altLang="ja-JP" dirty="0" smtClean="0"/>
              <a:t>Good TCP configuration</a:t>
            </a:r>
          </a:p>
          <a:p>
            <a:pPr lvl="2"/>
            <a:r>
              <a:rPr lang="en-US" altLang="ja-JP" dirty="0" smtClean="0"/>
              <a:t>The SLC defaults are very bad</a:t>
            </a:r>
          </a:p>
          <a:p>
            <a:pPr lvl="2"/>
            <a:r>
              <a:rPr lang="en-US" altLang="ja-JP" dirty="0" smtClean="0"/>
              <a:t>Look here: </a:t>
            </a:r>
            <a:r>
              <a:rPr lang="en-US" altLang="ja-JP" dirty="0" smtClean="0">
                <a:hlinkClick r:id="rId2"/>
              </a:rPr>
              <a:t>http://monalisa.cern.ch/FDT/documentation_syssettings.html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Ask </a:t>
            </a:r>
            <a:r>
              <a:rPr lang="en-US" altLang="ja-JP" dirty="0" err="1" smtClean="0"/>
              <a:t>Costin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Grigoras</a:t>
            </a:r>
            <a:r>
              <a:rPr lang="en-US" altLang="ja-JP" dirty="0" smtClean="0"/>
              <a:t> for details/moral support</a:t>
            </a:r>
          </a:p>
          <a:p>
            <a:pPr lvl="1"/>
            <a:r>
              <a:rPr lang="en-US" altLang="ja-JP" dirty="0" smtClean="0"/>
              <a:t>All the OS resources are available</a:t>
            </a:r>
          </a:p>
          <a:p>
            <a:pPr lvl="2"/>
            <a:r>
              <a:rPr lang="en-US" altLang="ja-JP" dirty="0" smtClean="0"/>
              <a:t>Max overall number of file descriptors (per machine, not per user)</a:t>
            </a:r>
          </a:p>
          <a:p>
            <a:pPr lvl="1"/>
            <a:r>
              <a:rPr lang="en-US" altLang="ja-JP" dirty="0" smtClean="0"/>
              <a:t>The max # of file descriptors per user is &gt;65000</a:t>
            </a:r>
          </a:p>
          <a:p>
            <a:pPr lvl="2"/>
            <a:r>
              <a:rPr lang="en-US" altLang="ja-JP" dirty="0" smtClean="0"/>
              <a:t>In the Alien </a:t>
            </a:r>
            <a:r>
              <a:rPr lang="en-US" altLang="ja-JP" dirty="0" err="1" smtClean="0"/>
              <a:t>Howtos</a:t>
            </a:r>
            <a:r>
              <a:rPr lang="en-US" altLang="ja-JP" dirty="0" smtClean="0"/>
              <a:t> there is a recipe for that</a:t>
            </a:r>
          </a:p>
          <a:p>
            <a:pPr lvl="2"/>
            <a:r>
              <a:rPr lang="en-US" altLang="ja-JP" dirty="0" smtClean="0">
                <a:hlinkClick r:id="rId3"/>
              </a:rPr>
              <a:t>http://alien.cern.ch/twiki/bin/view/AliEnHowToInstallXrootdNew</a:t>
            </a:r>
            <a:r>
              <a:rPr lang="en-US" altLang="ja-JP" dirty="0" smtClean="0"/>
              <a:t>	</a:t>
            </a:r>
          </a:p>
          <a:p>
            <a:pPr lvl="2"/>
            <a:r>
              <a:rPr lang="en-US" altLang="ja-JP" dirty="0" smtClean="0"/>
              <a:t>Xrootd will not start if this is not met.</a:t>
            </a:r>
          </a:p>
          <a:p>
            <a:pPr lvl="2"/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Normal setup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From the Wiki (and simplified)</a:t>
            </a:r>
          </a:p>
          <a:p>
            <a:pPr lvl="1"/>
            <a:r>
              <a:rPr lang="en-US" altLang="ja-JP" dirty="0" smtClean="0"/>
              <a:t>Get the script</a:t>
            </a:r>
          </a:p>
          <a:p>
            <a:pPr lvl="2"/>
            <a:r>
              <a:rPr lang="en-US" altLang="ja-JP" sz="1400" dirty="0" err="1" smtClean="0">
                <a:latin typeface="Courier"/>
                <a:cs typeface="Courier"/>
              </a:rPr>
              <a:t>wget</a:t>
            </a:r>
            <a:r>
              <a:rPr lang="en-US" altLang="ja-JP" sz="1400" dirty="0" smtClean="0">
                <a:latin typeface="Courier"/>
                <a:cs typeface="Courier"/>
              </a:rPr>
              <a:t> </a:t>
            </a:r>
            <a:r>
              <a:rPr lang="en-US" altLang="ja-JP" sz="1400" dirty="0" err="1" smtClean="0">
                <a:latin typeface="Courier"/>
                <a:cs typeface="Courier"/>
              </a:rPr>
              <a:t>http://project-arda-dev.web.cern.ch/project-arda-dev/xrootd/tarballs/installbox/xrd-installer</a:t>
            </a:r>
            <a:endParaRPr lang="en-US" altLang="ja-JP" sz="1400" dirty="0" smtClean="0">
              <a:latin typeface="Courier"/>
              <a:cs typeface="Courier"/>
            </a:endParaRPr>
          </a:p>
          <a:p>
            <a:pPr lvl="1"/>
            <a:r>
              <a:rPr lang="en-US" altLang="ja-JP" dirty="0" smtClean="0"/>
              <a:t>Run it</a:t>
            </a:r>
          </a:p>
          <a:p>
            <a:pPr lvl="2"/>
            <a:r>
              <a:rPr lang="en-US" altLang="ja-JP" sz="1400" dirty="0" smtClean="0">
                <a:latin typeface="Courier"/>
                <a:cs typeface="Courier"/>
              </a:rPr>
              <a:t>./</a:t>
            </a:r>
            <a:r>
              <a:rPr lang="en-US" altLang="ja-JP" sz="1400" dirty="0" err="1" smtClean="0">
                <a:latin typeface="Courier"/>
                <a:cs typeface="Courier"/>
              </a:rPr>
              <a:t>xrd</a:t>
            </a:r>
            <a:r>
              <a:rPr lang="en-US" altLang="ja-JP" sz="1400" dirty="0" smtClean="0">
                <a:latin typeface="Courier"/>
                <a:cs typeface="Courier"/>
              </a:rPr>
              <a:t>-installer --install  --prefix &lt;install-prefix&gt;</a:t>
            </a:r>
          </a:p>
          <a:p>
            <a:pPr lvl="1"/>
            <a:r>
              <a:rPr lang="en-US" altLang="ja-JP" dirty="0" smtClean="0"/>
              <a:t>Check the result</a:t>
            </a:r>
          </a:p>
          <a:p>
            <a:pPr lvl="2"/>
            <a:r>
              <a:rPr lang="en-US" altLang="ja-JP" dirty="0" smtClean="0"/>
              <a:t>FAILED means a bad thing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Making an RPM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From the Wiki page:</a:t>
            </a:r>
          </a:p>
          <a:p>
            <a:pPr lvl="1"/>
            <a:r>
              <a:rPr lang="en-US" altLang="ja-JP" dirty="0" smtClean="0"/>
              <a:t>Go into a work subdirectory:</a:t>
            </a:r>
          </a:p>
          <a:p>
            <a:pPr lvl="2"/>
            <a:r>
              <a:rPr lang="en-US" altLang="ja-JP" dirty="0" err="1" smtClean="0"/>
              <a:t>mkdir</a:t>
            </a:r>
            <a:r>
              <a:rPr lang="en-US" altLang="ja-JP" dirty="0" smtClean="0"/>
              <a:t> work</a:t>
            </a:r>
          </a:p>
          <a:p>
            <a:pPr lvl="2"/>
            <a:r>
              <a:rPr lang="en-US" altLang="ja-JP" dirty="0" err="1" smtClean="0"/>
              <a:t>cd</a:t>
            </a:r>
            <a:r>
              <a:rPr lang="en-US" altLang="ja-JP" dirty="0" smtClean="0"/>
              <a:t> work </a:t>
            </a:r>
          </a:p>
          <a:p>
            <a:pPr lvl="1"/>
            <a:r>
              <a:rPr lang="en-US" altLang="ja-JP" dirty="0" smtClean="0"/>
              <a:t>Get the script:</a:t>
            </a:r>
          </a:p>
          <a:p>
            <a:pPr lvl="2"/>
            <a:r>
              <a:rPr lang="en-US" altLang="ja-JP" dirty="0" err="1" smtClean="0"/>
              <a:t>wget</a:t>
            </a:r>
            <a:r>
              <a:rPr lang="en-US" altLang="ja-JP" dirty="0" smtClean="0"/>
              <a:t> </a:t>
            </a:r>
            <a:r>
              <a:rPr lang="en-US" altLang="ja-JP" dirty="0" smtClean="0">
                <a:hlinkClick r:id="rId2"/>
              </a:rPr>
              <a:t>http://project-arda-dev.web.cern.ch/project-arda-dev/xrootd/tarballs/installbox/xrd-rpmer</a:t>
            </a:r>
            <a:endParaRPr lang="en-US" altLang="ja-JP" dirty="0" smtClean="0"/>
          </a:p>
          <a:p>
            <a:pPr lvl="2"/>
            <a:r>
              <a:rPr lang="en-US" altLang="ja-JP" dirty="0" err="1" smtClean="0"/>
              <a:t>chmod</a:t>
            </a:r>
            <a:r>
              <a:rPr lang="en-US" altLang="ja-JP" dirty="0" smtClean="0"/>
              <a:t> 755 ./</a:t>
            </a:r>
            <a:r>
              <a:rPr lang="en-US" altLang="ja-JP" dirty="0" err="1" smtClean="0"/>
              <a:t>xrd-rpmer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Run it as root user (and wait):</a:t>
            </a:r>
          </a:p>
          <a:p>
            <a:pPr lvl="2"/>
            <a:r>
              <a:rPr lang="en-US" altLang="ja-JP" dirty="0" err="1" smtClean="0"/>
              <a:t>sudo</a:t>
            </a:r>
            <a:r>
              <a:rPr lang="en-US" altLang="ja-JP" dirty="0" smtClean="0"/>
              <a:t> ./</a:t>
            </a:r>
            <a:r>
              <a:rPr lang="en-US" altLang="ja-JP" dirty="0" err="1" smtClean="0"/>
              <a:t>xrd-rpmer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Check that there were no compilation failures.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The RPM will be placed in the usual directory /</a:t>
            </a:r>
            <a:r>
              <a:rPr lang="en-US" altLang="ja-JP" dirty="0" err="1" smtClean="0"/>
              <a:t>usr/src/redhat/RPMS</a:t>
            </a:r>
            <a:r>
              <a:rPr lang="en-US" altLang="ja-JP" dirty="0" smtClean="0"/>
              <a:t>/.</a:t>
            </a:r>
          </a:p>
          <a:p>
            <a:r>
              <a:rPr lang="en-US" altLang="ja-JP" dirty="0" smtClean="0"/>
              <a:t>Depending on the Linux distribution, the location could be different.</a:t>
            </a:r>
          </a:p>
          <a:p>
            <a:pPr lvl="1"/>
            <a:r>
              <a:rPr lang="en-US" altLang="ja-JP" dirty="0" smtClean="0"/>
              <a:t>No way to know it in advance</a:t>
            </a:r>
          </a:p>
          <a:p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Configuration files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Two files, but only one needs modifications</a:t>
            </a:r>
          </a:p>
          <a:p>
            <a:pPr lvl="1"/>
            <a:r>
              <a:rPr lang="en-US" altLang="ja-JP" dirty="0" smtClean="0"/>
              <a:t>The default </a:t>
            </a:r>
            <a:r>
              <a:rPr lang="en-US" altLang="ja-JP" b="1" i="1" dirty="0" err="1" smtClean="0">
                <a:latin typeface="Courier"/>
                <a:cs typeface="Courier"/>
              </a:rPr>
              <a:t>authz.cnf</a:t>
            </a:r>
            <a:r>
              <a:rPr lang="en-US" altLang="ja-JP" b="1" i="1" dirty="0" smtClean="0">
                <a:latin typeface="Courier"/>
                <a:cs typeface="Courier"/>
              </a:rPr>
              <a:t> </a:t>
            </a:r>
            <a:r>
              <a:rPr lang="en-US" altLang="ja-JP" dirty="0" smtClean="0"/>
              <a:t>is already configured for the ALICE security model</a:t>
            </a:r>
          </a:p>
          <a:p>
            <a:r>
              <a:rPr lang="en-US" altLang="ja-JP" b="1" i="1" dirty="0" err="1" smtClean="0">
                <a:latin typeface="Courier"/>
                <a:cs typeface="Courier"/>
              </a:rPr>
              <a:t>system.cnf</a:t>
            </a:r>
            <a:r>
              <a:rPr lang="en-US" altLang="ja-JP" b="1" i="1" dirty="0" smtClean="0">
                <a:latin typeface="Courier"/>
                <a:cs typeface="Courier"/>
              </a:rPr>
              <a:t> </a:t>
            </a:r>
            <a:r>
              <a:rPr lang="en-US" altLang="ja-JP" dirty="0" smtClean="0"/>
              <a:t>contains the configuration</a:t>
            </a:r>
          </a:p>
          <a:p>
            <a:pPr lvl="2"/>
            <a:r>
              <a:rPr lang="en-US" altLang="ja-JP" dirty="0" smtClean="0"/>
              <a:t>Redirector name, data partition names, etc…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 Important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it-IT" altLang="ja-JP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 anchor="t">
            <a:normAutofit fontScale="62500" lnSpcReduction="20000"/>
          </a:bodyPr>
          <a:lstStyle/>
          <a:p>
            <a:pPr>
              <a:buNone/>
            </a:pPr>
            <a:r>
              <a:rPr lang="en-US" altLang="ja-JP" dirty="0" smtClean="0"/>
              <a:t>VMSS_SOURCE: where this cluster tries to fetch files from, in the case they are absent.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LOCALPATHPFX: the prefix of the namespace which has to be made "facultative” (not needed by everybody)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LOCALROOT is the local (relative to the mounted disks) place where all the data (or the namespace) is put/kept by the xrootd server.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OSSCACHE: probably your server has more than one disk to use to store data. Here you list the </a:t>
            </a:r>
            <a:r>
              <a:rPr lang="en-US" altLang="ja-JP" dirty="0" err="1" smtClean="0"/>
              <a:t>mountpoints</a:t>
            </a:r>
            <a:r>
              <a:rPr lang="en-US" altLang="ja-JP" dirty="0" smtClean="0"/>
              <a:t> where the data is stored. </a:t>
            </a:r>
            <a:endParaRPr lang="ja-JP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 anchor="t">
            <a:normAutofit fontScale="92500"/>
          </a:bodyPr>
          <a:lstStyle/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MANAGERHOST: the redirector’s name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SERVERONREDIRECTOR: is this machine both a server and redirector?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OFSLIB: the authorization </a:t>
            </a:r>
            <a:r>
              <a:rPr lang="en-US" altLang="ja-JP" sz="1800" dirty="0" err="1" smtClean="0"/>
              <a:t>plugin</a:t>
            </a:r>
            <a:r>
              <a:rPr lang="en-US" altLang="ja-JP" sz="1800" dirty="0" smtClean="0"/>
              <a:t> library to be used in </a:t>
            </a:r>
            <a:r>
              <a:rPr lang="en-US" altLang="ja-JP" sz="1800" dirty="0" err="1" smtClean="0"/>
              <a:t>xrootd</a:t>
            </a:r>
            <a:r>
              <a:rPr lang="en-US" altLang="ja-JP" sz="1800" dirty="0" smtClean="0"/>
              <a:t>.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METAMGRHOST, METAMGRPORT: host and port number of the meta-manager (global redirector)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XRDUSER</a:t>
            </a:r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	The name of the user which runs the daemons (e.g. xrootd, </a:t>
            </a:r>
            <a:r>
              <a:rPr lang="en-US" altLang="ja-JP" sz="1800" dirty="0" err="1" smtClean="0"/>
              <a:t>aliprod</a:t>
            </a:r>
            <a:r>
              <a:rPr lang="en-US" altLang="ja-JP" sz="1800" dirty="0" smtClean="0"/>
              <a:t>)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MANAGERHOST</a:t>
            </a:r>
          </a:p>
          <a:p>
            <a:pPr lvl="1"/>
            <a:r>
              <a:rPr lang="en-US" altLang="ja-JP" dirty="0" smtClean="0"/>
              <a:t>The name of the machine hosting the redirector</a:t>
            </a:r>
          </a:p>
          <a:p>
            <a:pPr lvl="2"/>
            <a:r>
              <a:rPr lang="en-US" altLang="ja-JP" dirty="0" smtClean="0"/>
              <a:t>Execute in the redirector machine:</a:t>
            </a:r>
          </a:p>
          <a:p>
            <a:pPr lvl="3"/>
            <a:r>
              <a:rPr lang="en-US" altLang="ja-JP" dirty="0" smtClean="0"/>
              <a:t> </a:t>
            </a:r>
            <a:r>
              <a:rPr lang="en-US" altLang="ja-JP" dirty="0" smtClean="0">
                <a:latin typeface="Courier"/>
                <a:cs typeface="Courier"/>
              </a:rPr>
              <a:t>hostname –</a:t>
            </a:r>
            <a:r>
              <a:rPr lang="en-US" altLang="ja-JP" dirty="0" err="1" smtClean="0">
                <a:latin typeface="Courier"/>
                <a:cs typeface="Courier"/>
              </a:rPr>
              <a:t>f</a:t>
            </a:r>
            <a:r>
              <a:rPr lang="en-US" altLang="ja-JP" dirty="0" smtClean="0"/>
              <a:t> and copy/paste the result</a:t>
            </a:r>
          </a:p>
          <a:p>
            <a:pPr lvl="1"/>
            <a:r>
              <a:rPr lang="en-US" altLang="ja-JP" dirty="0" smtClean="0"/>
              <a:t>The redirector and all the data servers will understand their role from this information</a:t>
            </a:r>
          </a:p>
          <a:p>
            <a:pPr lvl="2"/>
            <a:r>
              <a:rPr lang="en-US" altLang="ja-JP" dirty="0" err="1" smtClean="0"/>
              <a:t>Automagically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So, the content must be the same for all the machines of the cluster</a:t>
            </a:r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en-GB" altLang="ja-JP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SERVERONREDIRECTOR</a:t>
            </a:r>
          </a:p>
          <a:p>
            <a:pPr lvl="1"/>
            <a:r>
              <a:rPr lang="en-US" altLang="ja-JP" dirty="0" smtClean="0"/>
              <a:t>Is your cluster small (1-2 machines)?</a:t>
            </a:r>
          </a:p>
          <a:p>
            <a:pPr lvl="2"/>
            <a:r>
              <a:rPr lang="en-US" altLang="ja-JP" dirty="0" smtClean="0"/>
              <a:t>If so, you can use a machine to host BOTH the redirector services and the data server services. If you like this, put “1”</a:t>
            </a:r>
          </a:p>
          <a:p>
            <a:pPr lvl="3"/>
            <a:r>
              <a:rPr lang="en-US" altLang="ja-JP" dirty="0" smtClean="0"/>
              <a:t>You need decent hw to do that</a:t>
            </a:r>
          </a:p>
          <a:p>
            <a:pPr lvl="3"/>
            <a:r>
              <a:rPr lang="en-US" altLang="ja-JP" dirty="0" smtClean="0"/>
              <a:t>Reconsider this when you add new servers</a:t>
            </a:r>
          </a:p>
          <a:p>
            <a:pPr lvl="2"/>
            <a:r>
              <a:rPr lang="en-US" altLang="ja-JP" dirty="0" smtClean="0"/>
              <a:t>Otherwise put “0”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XRDUSER</a:t>
            </a:r>
          </a:p>
          <a:p>
            <a:pPr lvl="1"/>
            <a:r>
              <a:rPr lang="en-US" altLang="ja-JP" dirty="0" smtClean="0"/>
              <a:t>The daemons will be run under a user’s credentials</a:t>
            </a:r>
          </a:p>
          <a:p>
            <a:pPr lvl="2"/>
            <a:r>
              <a:rPr lang="en-US" altLang="ja-JP" dirty="0" smtClean="0"/>
              <a:t>Typically everybody uses “xrootd” or “</a:t>
            </a:r>
            <a:r>
              <a:rPr lang="en-US" altLang="ja-JP" dirty="0" err="1" smtClean="0"/>
              <a:t>aliprod</a:t>
            </a:r>
            <a:r>
              <a:rPr lang="en-US" altLang="ja-JP" dirty="0" smtClean="0"/>
              <a:t>”</a:t>
            </a:r>
          </a:p>
          <a:p>
            <a:pPr lvl="2"/>
            <a:r>
              <a:rPr lang="en-US" altLang="ja-JP" dirty="0" smtClean="0"/>
              <a:t>Write here the name of this system user</a:t>
            </a:r>
          </a:p>
          <a:p>
            <a:pPr lvl="2"/>
            <a:r>
              <a:rPr lang="en-US" altLang="ja-JP" dirty="0" smtClean="0"/>
              <a:t>MAKE SURE IT EXISTS</a:t>
            </a:r>
          </a:p>
          <a:p>
            <a:pPr lvl="2"/>
            <a:r>
              <a:rPr lang="en-US" altLang="ja-JP" dirty="0" smtClean="0"/>
              <a:t>MAKE SURE IT HAS A HOME DIRECTORY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METAMGRHOST, METAMGRPORT</a:t>
            </a:r>
          </a:p>
          <a:p>
            <a:pPr lvl="1"/>
            <a:r>
              <a:rPr lang="en-US" altLang="ja-JP" dirty="0" smtClean="0"/>
              <a:t>This is the address of the Global redirector</a:t>
            </a:r>
          </a:p>
          <a:p>
            <a:pPr lvl="1"/>
            <a:r>
              <a:rPr lang="en-US" altLang="ja-JP" dirty="0" smtClean="0"/>
              <a:t>Through this all the data is accessible in the global domain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VMSS_SOURCE</a:t>
            </a:r>
          </a:p>
          <a:p>
            <a:pPr lvl="1"/>
            <a:r>
              <a:rPr lang="en-US" altLang="ja-JP" dirty="0" smtClean="0"/>
              <a:t>Also this is the URL prefix which point to the Global Redirector</a:t>
            </a:r>
          </a:p>
          <a:p>
            <a:pPr lvl="1"/>
            <a:r>
              <a:rPr lang="en-US" altLang="ja-JP" dirty="0" smtClean="0"/>
              <a:t>Through this, the cluster auto-feeds itself from the global domain in case of troubles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OFSLIB</a:t>
            </a:r>
          </a:p>
          <a:p>
            <a:pPr lvl="1"/>
            <a:r>
              <a:rPr lang="en-US" altLang="ja-JP" dirty="0" smtClean="0"/>
              <a:t>The way the ALICE strong auth works</a:t>
            </a:r>
          </a:p>
          <a:p>
            <a:pPr lvl="1"/>
            <a:r>
              <a:rPr lang="en-US" altLang="ja-JP" dirty="0" smtClean="0"/>
              <a:t>Specify </a:t>
            </a:r>
            <a:r>
              <a:rPr lang="en-US" altLang="ja-JP" dirty="0" err="1" smtClean="0">
                <a:latin typeface="Courier"/>
                <a:cs typeface="Courier"/>
              </a:rPr>
              <a:t>TokenAuthzOfs</a:t>
            </a:r>
            <a:r>
              <a:rPr lang="en-US" altLang="ja-JP" dirty="0" smtClean="0">
                <a:latin typeface="Courier"/>
                <a:cs typeface="Courier"/>
              </a:rPr>
              <a:t> </a:t>
            </a:r>
            <a:r>
              <a:rPr lang="en-US" altLang="ja-JP" dirty="0" smtClean="0"/>
              <a:t>to enable the </a:t>
            </a:r>
            <a:r>
              <a:rPr lang="en-US" altLang="ja-JP" dirty="0" err="1" smtClean="0"/>
              <a:t>authz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Mandatory for ALICE</a:t>
            </a:r>
          </a:p>
          <a:p>
            <a:pPr lvl="2"/>
            <a:r>
              <a:rPr lang="en-US" altLang="ja-JP" dirty="0" smtClean="0"/>
              <a:t>Writing is only allowed via the auth of the central services</a:t>
            </a:r>
          </a:p>
          <a:p>
            <a:pPr lvl="1"/>
            <a:r>
              <a:rPr lang="en-US" altLang="ja-JP" dirty="0" smtClean="0"/>
              <a:t>Specify </a:t>
            </a:r>
            <a:r>
              <a:rPr lang="en-US" altLang="ja-JP" dirty="0" err="1" smtClean="0">
                <a:latin typeface="Courier"/>
                <a:cs typeface="Courier"/>
              </a:rPr>
              <a:t>Ofs</a:t>
            </a:r>
            <a:r>
              <a:rPr lang="en-US" altLang="ja-JP" dirty="0" smtClean="0">
                <a:latin typeface="Courier"/>
                <a:cs typeface="Courier"/>
              </a:rPr>
              <a:t> </a:t>
            </a:r>
            <a:r>
              <a:rPr lang="en-US" altLang="ja-JP" dirty="0" smtClean="0"/>
              <a:t>to make your little tests out of production</a:t>
            </a:r>
          </a:p>
          <a:p>
            <a:pPr lvl="2"/>
            <a:r>
              <a:rPr lang="en-US" altLang="ja-JP" dirty="0" smtClean="0"/>
              <a:t>But the SE will not work without the strong auth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Introduction</a:t>
            </a:r>
            <a:endParaRPr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/>
              <a:t>We must know what we want and the possibilities 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LOCALROOT</a:t>
            </a:r>
          </a:p>
          <a:p>
            <a:pPr lvl="1"/>
            <a:r>
              <a:rPr lang="en-US" altLang="ja-JP" dirty="0" smtClean="0"/>
              <a:t>The place where the xrootd daemon puts the written data</a:t>
            </a:r>
          </a:p>
          <a:p>
            <a:pPr lvl="1"/>
            <a:r>
              <a:rPr lang="en-US" altLang="ja-JP" dirty="0" smtClean="0"/>
              <a:t>Something like:</a:t>
            </a:r>
          </a:p>
          <a:p>
            <a:pPr lvl="2"/>
            <a:r>
              <a:rPr lang="en-US" altLang="ja-JP" dirty="0" smtClean="0"/>
              <a:t>/mydisk1/xrdfiles/</a:t>
            </a:r>
          </a:p>
          <a:p>
            <a:pPr lvl="1"/>
            <a:r>
              <a:rPr lang="en-US" altLang="ja-JP" dirty="0" smtClean="0"/>
              <a:t>If you are aggregating multiple partitions (OSSCACHE option) then you will put something like this:</a:t>
            </a:r>
          </a:p>
          <a:p>
            <a:pPr lvl="2"/>
            <a:r>
              <a:rPr lang="en-US" altLang="ja-JP" dirty="0" smtClean="0"/>
              <a:t>/mydisk1/data/xrdnamespace</a:t>
            </a:r>
          </a:p>
          <a:p>
            <a:pPr lvl="2"/>
            <a:r>
              <a:rPr lang="en-US" altLang="ja-JP" dirty="0" smtClean="0"/>
              <a:t>This is going to be your most important directory</a:t>
            </a:r>
          </a:p>
          <a:p>
            <a:pPr lvl="2"/>
            <a:r>
              <a:rPr lang="en-US" altLang="ja-JP" dirty="0" smtClean="0"/>
              <a:t>Keep it separated from the others!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LOCALPATHPFX</a:t>
            </a:r>
          </a:p>
          <a:p>
            <a:pPr lvl="1"/>
            <a:r>
              <a:rPr lang="en-US" altLang="ja-JP" dirty="0" smtClean="0"/>
              <a:t>The “old style” local prefix to the data</a:t>
            </a:r>
          </a:p>
          <a:p>
            <a:pPr lvl="1"/>
            <a:r>
              <a:rPr lang="en-US" altLang="ja-JP" dirty="0" smtClean="0"/>
              <a:t>Take it from LDAP (next slide)</a:t>
            </a:r>
          </a:p>
          <a:p>
            <a:pPr lvl="1"/>
            <a:r>
              <a:rPr lang="en-US" altLang="ja-JP" dirty="0" smtClean="0"/>
              <a:t>If you are in doubt, please ask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LOCALPATHPFX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  <p:pic>
        <p:nvPicPr>
          <p:cNvPr id="6" name="Picture 5" descr="snapsho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713" y="1592172"/>
            <a:ext cx="7532687" cy="45038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Config</a:t>
            </a:r>
            <a:r>
              <a:rPr lang="en-US" altLang="ja-JP" dirty="0" smtClean="0"/>
              <a:t> options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OSSCACHE</a:t>
            </a:r>
          </a:p>
          <a:p>
            <a:pPr lvl="1"/>
            <a:r>
              <a:rPr lang="en-US" altLang="ja-JP" dirty="0" smtClean="0"/>
              <a:t>Here you list (with the xrootd syntax) the xrootd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 lines which configure the cache file system, separated by “\</a:t>
            </a:r>
            <a:r>
              <a:rPr lang="en-US" altLang="ja-JP" dirty="0" err="1" smtClean="0"/>
              <a:t>n</a:t>
            </a:r>
            <a:r>
              <a:rPr lang="en-US" altLang="ja-JP" dirty="0" smtClean="0"/>
              <a:t>”</a:t>
            </a:r>
          </a:p>
          <a:p>
            <a:pPr lvl="2"/>
            <a:r>
              <a:rPr lang="en-US" altLang="ja-JP" dirty="0" smtClean="0"/>
              <a:t>e.g. if your machine can use as raw storage</a:t>
            </a:r>
          </a:p>
          <a:p>
            <a:pPr lvl="3"/>
            <a:r>
              <a:rPr lang="en-US" altLang="ja-JP" dirty="0" smtClean="0"/>
              <a:t>/data/disk1    and</a:t>
            </a:r>
          </a:p>
          <a:p>
            <a:pPr lvl="3"/>
            <a:r>
              <a:rPr lang="en-US" altLang="ja-JP" dirty="0" smtClean="0"/>
              <a:t>/data/disk2</a:t>
            </a:r>
          </a:p>
          <a:p>
            <a:pPr lvl="2"/>
            <a:r>
              <a:rPr lang="en-US" altLang="ja-JP" dirty="0" smtClean="0"/>
              <a:t>HINT: don’t put data in the root dir of a </a:t>
            </a:r>
            <a:r>
              <a:rPr lang="en-US" altLang="ja-JP" dirty="0" err="1" smtClean="0"/>
              <a:t>mountpoint</a:t>
            </a:r>
            <a:r>
              <a:rPr lang="en-US" altLang="ja-JP" dirty="0" smtClean="0"/>
              <a:t>. It works but it’s uncomfortable… then do:</a:t>
            </a:r>
          </a:p>
          <a:p>
            <a:pPr lvl="2"/>
            <a:r>
              <a:rPr lang="en-US" altLang="ja-JP" dirty="0" smtClean="0"/>
              <a:t>“</a:t>
            </a:r>
            <a:r>
              <a:rPr lang="en-US" altLang="ja-JP" dirty="0" err="1" smtClean="0"/>
              <a:t>oss.cache</a:t>
            </a:r>
            <a:r>
              <a:rPr lang="en-US" altLang="ja-JP" dirty="0" smtClean="0"/>
              <a:t> public /data/disk1/xrddata\noss.cache public /data/disk2/xrddata” </a:t>
            </a:r>
          </a:p>
          <a:p>
            <a:pPr lvl="1"/>
            <a:endParaRPr lang="en-US" altLang="ja-JP" dirty="0" smtClean="0"/>
          </a:p>
          <a:p>
            <a:pPr lvl="2"/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Setup: start and stop</a:t>
            </a: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it-IT" altLang="ja-JP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Check the status of the daemons </a:t>
            </a:r>
          </a:p>
          <a:p>
            <a:pPr indent="26988">
              <a:buNone/>
            </a:pPr>
            <a:endParaRPr lang="en-US" altLang="ja-JP" dirty="0" smtClean="0"/>
          </a:p>
          <a:p>
            <a:pPr indent="26988">
              <a:buNone/>
            </a:pPr>
            <a:r>
              <a:rPr lang="en-US" altLang="ja-JP" dirty="0" err="1" smtClean="0">
                <a:latin typeface="Courier"/>
                <a:cs typeface="Courier"/>
              </a:rPr>
              <a:t>xrd.sh</a:t>
            </a:r>
            <a:endParaRPr lang="en-US" altLang="ja-JP" dirty="0" smtClean="0">
              <a:latin typeface="Courier"/>
              <a:cs typeface="Courier"/>
            </a:endParaRPr>
          </a:p>
          <a:p>
            <a:endParaRPr lang="en-US" altLang="ja-JP" dirty="0" smtClean="0"/>
          </a:p>
          <a:p>
            <a:r>
              <a:rPr lang="en-US" altLang="ja-JP" dirty="0" smtClean="0"/>
              <a:t>Check the status of the daemons and start the ones which are currently not running (and make sure they are checked every 5 </a:t>
            </a:r>
            <a:r>
              <a:rPr lang="en-US" altLang="ja-JP" dirty="0" err="1" smtClean="0"/>
              <a:t>mins</a:t>
            </a:r>
            <a:r>
              <a:rPr lang="en-US" altLang="ja-JP" dirty="0" smtClean="0"/>
              <a:t>). Also do the log rotation. </a:t>
            </a:r>
          </a:p>
          <a:p>
            <a:endParaRPr lang="en-US" altLang="ja-JP" sz="2880" dirty="0" smtClean="0">
              <a:latin typeface="Courier"/>
              <a:cs typeface="Courier"/>
            </a:endParaRPr>
          </a:p>
          <a:p>
            <a:pPr lvl="1" indent="-373063">
              <a:buNone/>
            </a:pPr>
            <a:r>
              <a:rPr lang="en-US" altLang="ja-JP" sz="2880" dirty="0" err="1" smtClean="0">
                <a:latin typeface="Courier"/>
                <a:cs typeface="Courier"/>
              </a:rPr>
              <a:t>xrd.sh</a:t>
            </a:r>
            <a:r>
              <a:rPr lang="en-US" altLang="ja-JP" sz="2880" dirty="0" smtClean="0">
                <a:latin typeface="Courier"/>
                <a:cs typeface="Courier"/>
              </a:rPr>
              <a:t> -</a:t>
            </a:r>
            <a:r>
              <a:rPr lang="en-US" altLang="ja-JP" sz="2880" dirty="0" err="1" smtClean="0">
                <a:latin typeface="Courier"/>
                <a:cs typeface="Courier"/>
              </a:rPr>
              <a:t>c</a:t>
            </a:r>
            <a:endParaRPr lang="en-US" altLang="ja-JP" sz="2880" dirty="0" smtClean="0">
              <a:latin typeface="Courier"/>
              <a:cs typeface="Courier"/>
            </a:endParaRPr>
          </a:p>
          <a:p>
            <a:endParaRPr lang="en-US" altLang="ja-JP" dirty="0" smtClean="0"/>
          </a:p>
          <a:p>
            <a:r>
              <a:rPr lang="en-US" altLang="ja-JP" dirty="0" smtClean="0"/>
              <a:t>Force a restart of all daemons </a:t>
            </a:r>
          </a:p>
          <a:p>
            <a:endParaRPr lang="en-US" altLang="ja-JP" dirty="0" smtClean="0"/>
          </a:p>
          <a:p>
            <a:pPr indent="26988">
              <a:buNone/>
            </a:pPr>
            <a:r>
              <a:rPr lang="en-US" altLang="ja-JP" dirty="0" err="1" smtClean="0">
                <a:latin typeface="Courier"/>
                <a:cs typeface="Courier"/>
              </a:rPr>
              <a:t>xrd.sh</a:t>
            </a:r>
            <a:r>
              <a:rPr lang="en-US" altLang="ja-JP" dirty="0" smtClean="0">
                <a:latin typeface="Courier"/>
                <a:cs typeface="Courier"/>
              </a:rPr>
              <a:t> -</a:t>
            </a:r>
            <a:r>
              <a:rPr lang="en-US" altLang="ja-JP" dirty="0" err="1" smtClean="0">
                <a:latin typeface="Courier"/>
                <a:cs typeface="Courier"/>
              </a:rPr>
              <a:t>f</a:t>
            </a:r>
            <a:endParaRPr lang="en-US" altLang="ja-JP" dirty="0" smtClean="0">
              <a:latin typeface="Courier"/>
              <a:cs typeface="Courier"/>
            </a:endParaRPr>
          </a:p>
          <a:p>
            <a:endParaRPr lang="en-US" altLang="ja-JP" dirty="0" smtClean="0"/>
          </a:p>
          <a:p>
            <a:r>
              <a:rPr lang="en-US" altLang="ja-JP" dirty="0" smtClean="0"/>
              <a:t>Stop all daemons </a:t>
            </a:r>
          </a:p>
          <a:p>
            <a:endParaRPr lang="en-US" altLang="ja-JP" dirty="0" smtClean="0"/>
          </a:p>
          <a:p>
            <a:pPr indent="26988">
              <a:buNone/>
            </a:pPr>
            <a:r>
              <a:rPr lang="en-US" altLang="ja-JP" dirty="0" err="1" smtClean="0">
                <a:latin typeface="Courier"/>
                <a:cs typeface="Courier"/>
              </a:rPr>
              <a:t>xrd.sh</a:t>
            </a:r>
            <a:r>
              <a:rPr lang="en-US" altLang="ja-JP" dirty="0" smtClean="0">
                <a:latin typeface="Courier"/>
                <a:cs typeface="Courier"/>
              </a:rPr>
              <a:t> -</a:t>
            </a:r>
            <a:r>
              <a:rPr lang="en-US" altLang="ja-JP" dirty="0" err="1" smtClean="0">
                <a:latin typeface="Courier"/>
                <a:cs typeface="Courier"/>
              </a:rPr>
              <a:t>k</a:t>
            </a:r>
            <a:endParaRPr lang="ja-JP" altLang="en-US" dirty="0">
              <a:latin typeface="Courier"/>
              <a:cs typeface="Courier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 want to migrate/clean up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Too many different situations</a:t>
            </a:r>
          </a:p>
          <a:p>
            <a:pPr lvl="3"/>
            <a:r>
              <a:rPr lang="en-US" altLang="ja-JP" dirty="0" smtClean="0"/>
              <a:t>E.g. Mismatches in the number of servers, in the partition sizes, in the partition numbers, …</a:t>
            </a:r>
          </a:p>
          <a:p>
            <a:pPr lvl="1"/>
            <a:r>
              <a:rPr lang="en-US" altLang="ja-JP" dirty="0" smtClean="0"/>
              <a:t>Hence a single recipe is difficult to invent…</a:t>
            </a:r>
          </a:p>
          <a:p>
            <a:pPr lvl="3"/>
            <a:r>
              <a:rPr lang="en-US" altLang="ja-JP" dirty="0" smtClean="0"/>
              <a:t>Better to understand how it works and be prepared</a:t>
            </a:r>
          </a:p>
          <a:p>
            <a:r>
              <a:rPr lang="en-US" altLang="ja-JP" dirty="0" smtClean="0"/>
              <a:t>BUT … The files are there</a:t>
            </a:r>
          </a:p>
          <a:p>
            <a:pPr lvl="2"/>
            <a:r>
              <a:rPr lang="en-US" altLang="ja-JP" dirty="0" smtClean="0"/>
              <a:t>They are “in clear”</a:t>
            </a:r>
          </a:p>
          <a:p>
            <a:pPr lvl="1"/>
            <a:r>
              <a:rPr lang="en-US" altLang="ja-JP" dirty="0" smtClean="0"/>
              <a:t>Easy with one partition per server</a:t>
            </a:r>
          </a:p>
          <a:p>
            <a:pPr lvl="2"/>
            <a:r>
              <a:rPr lang="en-US" altLang="ja-JP" dirty="0" smtClean="0"/>
              <a:t>Just do it with the normal UNIX tools</a:t>
            </a:r>
          </a:p>
          <a:p>
            <a:pPr lvl="1"/>
            <a:r>
              <a:rPr lang="en-US" altLang="ja-JP" dirty="0" smtClean="0"/>
              <a:t>But, with OSSCACHE we have also the need to migrate/recreate the </a:t>
            </a:r>
            <a:r>
              <a:rPr lang="en-US" altLang="ja-JP" dirty="0" err="1" smtClean="0"/>
              <a:t>filesystem</a:t>
            </a:r>
            <a:r>
              <a:rPr lang="en-US" altLang="ja-JP" dirty="0" smtClean="0"/>
              <a:t> part, made of </a:t>
            </a:r>
            <a:r>
              <a:rPr lang="en-US" altLang="ja-JP" dirty="0" err="1" smtClean="0"/>
              <a:t>symlinks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Every case is different, I never saw the same thing twice</a:t>
            </a:r>
          </a:p>
          <a:p>
            <a:pPr lvl="2"/>
            <a:r>
              <a:rPr lang="en-US" altLang="ja-JP" dirty="0" smtClean="0"/>
              <a:t>In the worst cases a small shell script does the job</a:t>
            </a:r>
          </a:p>
          <a:p>
            <a:r>
              <a:rPr lang="en-US" altLang="ja-JP" dirty="0" smtClean="0"/>
              <a:t>Here we show two relevant cases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ALICE::CERN::SE July trick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F.Furano (CERN IT-DM) - Xrootd setup for ALICE</a:t>
            </a:r>
            <a:endParaRPr lang="it-IT" altLang="ja-JP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All of the ALICE </a:t>
            </a:r>
            <a:r>
              <a:rPr lang="en-US" altLang="ja-JP" dirty="0" err="1" smtClean="0"/>
              <a:t>cond</a:t>
            </a:r>
            <a:r>
              <a:rPr lang="en-US" altLang="ja-JP" dirty="0" smtClean="0"/>
              <a:t> data is in ALICE:CERN::SE</a:t>
            </a:r>
          </a:p>
          <a:p>
            <a:pPr lvl="3"/>
            <a:r>
              <a:rPr lang="en-US" altLang="ja-JP" dirty="0" smtClean="0"/>
              <a:t>5 machines pure </a:t>
            </a:r>
            <a:r>
              <a:rPr lang="en-US" altLang="ja-JP" dirty="0" err="1" smtClean="0"/>
              <a:t>xrootd</a:t>
            </a:r>
            <a:r>
              <a:rPr lang="en-US" altLang="ja-JP" dirty="0" smtClean="0"/>
              <a:t>, and all the jobs access it, from everywhere</a:t>
            </a:r>
          </a:p>
          <a:p>
            <a:pPr lvl="3"/>
            <a:r>
              <a:rPr lang="en-US" altLang="ja-JP" dirty="0" smtClean="0"/>
              <a:t>There was the need to refurbish that old cluster (2 yrs old) with completely new hw</a:t>
            </a:r>
          </a:p>
          <a:p>
            <a:pPr lvl="3"/>
            <a:r>
              <a:rPr lang="en-US" altLang="ja-JP" dirty="0" smtClean="0"/>
              <a:t>VERY critical and VERY stable service. Stop it and every job stops.</a:t>
            </a:r>
          </a:p>
          <a:p>
            <a:r>
              <a:rPr lang="en-US" altLang="ja-JP" dirty="0" smtClean="0"/>
              <a:t>A particular way to use the same pieces of the </a:t>
            </a:r>
            <a:r>
              <a:rPr lang="en-US" altLang="ja-JP" dirty="0" err="1" smtClean="0"/>
              <a:t>vMSS</a:t>
            </a:r>
            <a:endParaRPr lang="en-US" altLang="ja-JP" dirty="0" smtClean="0"/>
          </a:p>
          <a:p>
            <a:r>
              <a:rPr lang="en-US" altLang="ja-JP" dirty="0" smtClean="0"/>
              <a:t>In order to phase out an old SE</a:t>
            </a:r>
          </a:p>
          <a:p>
            <a:pPr lvl="1"/>
            <a:r>
              <a:rPr lang="en-US" altLang="ja-JP" dirty="0" smtClean="0"/>
              <a:t>Moving its content to the new one</a:t>
            </a:r>
          </a:p>
          <a:p>
            <a:pPr lvl="3"/>
            <a:r>
              <a:rPr lang="en-US" altLang="ja-JP" dirty="0" smtClean="0"/>
              <a:t>Can be many </a:t>
            </a:r>
            <a:r>
              <a:rPr lang="en-US" altLang="ja-JP" dirty="0" err="1" smtClean="0"/>
              <a:t>TBs</a:t>
            </a:r>
            <a:endParaRPr lang="en-US" altLang="ja-JP" dirty="0" smtClean="0"/>
          </a:p>
          <a:p>
            <a:pPr lvl="3"/>
            <a:r>
              <a:rPr lang="en-US" altLang="ja-JP" dirty="0" err="1" smtClean="0">
                <a:latin typeface="Courier"/>
                <a:cs typeface="Courier"/>
              </a:rPr>
              <a:t>rsync</a:t>
            </a:r>
            <a:r>
              <a:rPr lang="en-US" altLang="ja-JP" dirty="0" smtClean="0">
                <a:latin typeface="Courier"/>
                <a:cs typeface="Courier"/>
              </a:rPr>
              <a:t> </a:t>
            </a:r>
            <a:r>
              <a:rPr lang="en-US" altLang="ja-JP" dirty="0" smtClean="0"/>
              <a:t>cannot sync 3 servers into 5 or fix the organization of the files</a:t>
            </a:r>
          </a:p>
          <a:p>
            <a:r>
              <a:rPr lang="en-US" altLang="ja-JP" dirty="0" smtClean="0"/>
              <a:t>Advantages</a:t>
            </a:r>
          </a:p>
          <a:p>
            <a:pPr lvl="1"/>
            <a:r>
              <a:rPr lang="en-US" altLang="ja-JP" dirty="0" smtClean="0"/>
              <a:t>Files are spread evenly </a:t>
            </a:r>
            <a:r>
              <a:rPr lang="ja-JP" altLang="en-US" dirty="0" smtClean="0">
                <a:sym typeface="Wingdings"/>
              </a:rPr>
              <a:t></a:t>
            </a:r>
            <a:r>
              <a:rPr lang="en-US" altLang="ja-JP" dirty="0" smtClean="0">
                <a:sym typeface="Wingdings"/>
              </a:rPr>
              <a:t> load balancing is effective</a:t>
            </a:r>
          </a:p>
          <a:p>
            <a:pPr lvl="1"/>
            <a:r>
              <a:rPr lang="en-US" altLang="ja-JP" dirty="0" smtClean="0">
                <a:sym typeface="Wingdings"/>
              </a:rPr>
              <a:t>More used files are fetched typically first</a:t>
            </a:r>
          </a:p>
          <a:p>
            <a:pPr lvl="1"/>
            <a:r>
              <a:rPr lang="en-US" altLang="ja-JP" dirty="0" smtClean="0">
                <a:sym typeface="Wingdings"/>
              </a:rPr>
              <a:t>No service downtime, the jobs did not stop</a:t>
            </a:r>
          </a:p>
          <a:p>
            <a:pPr lvl="3"/>
            <a:r>
              <a:rPr lang="en-US" altLang="ja-JP" dirty="0" smtClean="0">
                <a:sym typeface="Wingdings"/>
              </a:rPr>
              <a:t>Server downtime of 10-20min… just to be sure</a:t>
            </a:r>
          </a:p>
          <a:p>
            <a:pPr lvl="3"/>
            <a:r>
              <a:rPr lang="en-US" altLang="ja-JP" dirty="0" smtClean="0">
                <a:sym typeface="Wingdings"/>
              </a:rPr>
              <a:t>The client side fault tolerance made the jobs retry with no troubles</a:t>
            </a:r>
          </a:p>
          <a:p>
            <a:r>
              <a:rPr lang="en-US" altLang="ja-JP" dirty="0" smtClean="0">
                <a:sym typeface="Wingdings"/>
              </a:rPr>
              <a:t>How to do it:</a:t>
            </a:r>
          </a:p>
          <a:p>
            <a:pPr lvl="1"/>
            <a:r>
              <a:rPr lang="en-US" altLang="ja-JP" dirty="0" smtClean="0">
                <a:sym typeface="Wingdings"/>
              </a:rPr>
              <a:t>Point the VMSS_SOURCE to the old cluster</a:t>
            </a:r>
          </a:p>
          <a:p>
            <a:pPr lvl="1"/>
            <a:r>
              <a:rPr lang="en-US" altLang="ja-JP" dirty="0" smtClean="0">
                <a:sym typeface="Wingdings"/>
              </a:rPr>
              <a:t>Point the load to the new cluster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2933695" y="4267200"/>
            <a:ext cx="2427289" cy="1744663"/>
            <a:chOff x="384" y="2832"/>
            <a:chExt cx="1529" cy="1099"/>
          </a:xfrm>
        </p:grpSpPr>
        <p:sp>
          <p:nvSpPr>
            <p:cNvPr id="52251" name="Oval 45"/>
            <p:cNvSpPr>
              <a:spLocks noChangeArrowheads="1"/>
            </p:cNvSpPr>
            <p:nvPr/>
          </p:nvSpPr>
          <p:spPr bwMode="auto">
            <a:xfrm rot="-2791068">
              <a:off x="768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3" name="Group 46"/>
            <p:cNvGrpSpPr>
              <a:grpSpLocks/>
            </p:cNvGrpSpPr>
            <p:nvPr/>
          </p:nvGrpSpPr>
          <p:grpSpPr bwMode="auto">
            <a:xfrm>
              <a:off x="528" y="2832"/>
              <a:ext cx="528" cy="528"/>
              <a:chOff x="4704" y="3312"/>
              <a:chExt cx="528" cy="528"/>
            </a:xfrm>
          </p:grpSpPr>
          <p:sp>
            <p:nvSpPr>
              <p:cNvPr id="52254" name="Rectangle 47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2" name="Text Box 48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56" name="Rectangle 49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4" name="Text Box 50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53" name="Text Box 51"/>
            <p:cNvSpPr txBox="1">
              <a:spLocks noChangeArrowheads="1"/>
            </p:cNvSpPr>
            <p:nvPr/>
          </p:nvSpPr>
          <p:spPr bwMode="auto">
            <a:xfrm>
              <a:off x="456" y="3408"/>
              <a:ext cx="145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dirty="0" smtClean="0"/>
                <a:t>New SE</a:t>
              </a:r>
            </a:p>
            <a:p>
              <a:pPr algn="ctr"/>
              <a:r>
                <a:rPr lang="en-US" altLang="ja-JP" dirty="0" smtClean="0"/>
                <a:t>(starting empty)</a:t>
              </a:r>
              <a:endParaRPr lang="en-US" altLang="ja-JP" dirty="0"/>
            </a:p>
          </p:txBody>
        </p:sp>
      </p:grpSp>
      <p:sp>
        <p:nvSpPr>
          <p:cNvPr id="19046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The</a:t>
            </a:r>
            <a:r>
              <a:rPr lang="en-US" dirty="0" smtClean="0">
                <a:ea typeface="+mj-ea"/>
                <a:cs typeface="+mj-cs"/>
              </a:rPr>
              <a:t> ALICE::CERN::SE July trick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2228" name="Footer Placeholder 4"/>
          <p:cNvSpPr>
            <a:spLocks noGrp="1"/>
          </p:cNvSpPr>
          <p:nvPr>
            <p:ph type="ft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latin typeface="Times New Roman" pitchFamily="-107" charset="0"/>
                <a:cs typeface="ＭＳ Ｐゴシック" pitchFamily="-107" charset="-128"/>
              </a:rPr>
              <a:t>F.Furano (CERN IT-DM) - Xrootd setup for ALICE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638797" y="4267200"/>
            <a:ext cx="3390903" cy="1744663"/>
            <a:chOff x="2088" y="2832"/>
            <a:chExt cx="2136" cy="1099"/>
          </a:xfrm>
        </p:grpSpPr>
        <p:sp>
          <p:nvSpPr>
            <p:cNvPr id="52268" name="Oval 12"/>
            <p:cNvSpPr>
              <a:spLocks noChangeArrowheads="1"/>
            </p:cNvSpPr>
            <p:nvPr/>
          </p:nvSpPr>
          <p:spPr bwMode="auto">
            <a:xfrm rot="-2791068">
              <a:off x="2544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2304" y="2832"/>
              <a:ext cx="528" cy="528"/>
              <a:chOff x="4704" y="3312"/>
              <a:chExt cx="528" cy="528"/>
            </a:xfrm>
          </p:grpSpPr>
          <p:sp>
            <p:nvSpPr>
              <p:cNvPr id="52271" name="Rectangle 14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79" name="Text Box 15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73" name="Rectangle 16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1" name="Text Box 17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70" name="Text Box 18"/>
            <p:cNvSpPr txBox="1">
              <a:spLocks noChangeArrowheads="1"/>
            </p:cNvSpPr>
            <p:nvPr/>
          </p:nvSpPr>
          <p:spPr bwMode="auto">
            <a:xfrm>
              <a:off x="2088" y="3408"/>
              <a:ext cx="213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dirty="0" smtClean="0"/>
                <a:t>Old CERN::ALICE::SE</a:t>
              </a:r>
            </a:p>
            <a:p>
              <a:pPr algn="ctr"/>
              <a:r>
                <a:rPr lang="en-US" altLang="ja-JP" dirty="0" smtClean="0"/>
                <a:t>(full)</a:t>
              </a:r>
              <a:endParaRPr lang="en-US" altLang="ja-JP" dirty="0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5219695" y="1219200"/>
            <a:ext cx="3433763" cy="1600200"/>
            <a:chOff x="1824" y="912"/>
            <a:chExt cx="2163" cy="1008"/>
          </a:xfrm>
        </p:grpSpPr>
        <p:sp>
          <p:nvSpPr>
            <p:cNvPr id="52261" name="Oval 20" descr="Canvas"/>
            <p:cNvSpPr>
              <a:spLocks noChangeArrowheads="1"/>
            </p:cNvSpPr>
            <p:nvPr/>
          </p:nvSpPr>
          <p:spPr bwMode="auto">
            <a:xfrm rot="-2791068">
              <a:off x="2059" y="948"/>
              <a:ext cx="672" cy="1056"/>
            </a:xfrm>
            <a:prstGeom prst="ellipse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2304" y="1392"/>
              <a:ext cx="528" cy="528"/>
              <a:chOff x="4704" y="3312"/>
              <a:chExt cx="528" cy="528"/>
            </a:xfrm>
          </p:grpSpPr>
          <p:sp>
            <p:nvSpPr>
              <p:cNvPr id="52264" name="Rectangle 22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7" name="Text Box 23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66" name="Rectangle 24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9" name="Text Box 25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63" name="Text Box 26"/>
            <p:cNvSpPr txBox="1">
              <a:spLocks noChangeArrowheads="1"/>
            </p:cNvSpPr>
            <p:nvPr/>
          </p:nvSpPr>
          <p:spPr bwMode="auto">
            <a:xfrm>
              <a:off x="1824" y="912"/>
              <a:ext cx="216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/>
                <a:t>ALICE global redirector</a:t>
              </a:r>
            </a:p>
          </p:txBody>
        </p:sp>
      </p:grpSp>
      <p:sp>
        <p:nvSpPr>
          <p:cNvPr id="52243" name="Line 28"/>
          <p:cNvSpPr>
            <a:spLocks noChangeShapeType="1"/>
          </p:cNvSpPr>
          <p:nvPr/>
        </p:nvSpPr>
        <p:spPr bwMode="auto">
          <a:xfrm flipV="1">
            <a:off x="4152895" y="2819400"/>
            <a:ext cx="1828800" cy="1905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507" name="Line 43"/>
          <p:cNvSpPr>
            <a:spLocks noChangeShapeType="1"/>
          </p:cNvSpPr>
          <p:nvPr/>
        </p:nvSpPr>
        <p:spPr bwMode="auto">
          <a:xfrm flipH="1">
            <a:off x="4000496" y="4418452"/>
            <a:ext cx="1981201" cy="45719"/>
          </a:xfrm>
          <a:prstGeom prst="line">
            <a:avLst/>
          </a:prstGeom>
          <a:noFill/>
          <a:ln w="190500">
            <a:solidFill>
              <a:srgbClr val="00FF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Cloud 57"/>
          <p:cNvSpPr/>
          <p:nvPr/>
        </p:nvSpPr>
        <p:spPr>
          <a:xfrm>
            <a:off x="1295400" y="990600"/>
            <a:ext cx="3002280" cy="1828800"/>
          </a:xfrm>
          <a:prstGeom prst="cloud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dirty="0"/>
          </a:p>
        </p:txBody>
      </p:sp>
      <p:sp>
        <p:nvSpPr>
          <p:cNvPr id="59" name="Down Arrow 58"/>
          <p:cNvSpPr/>
          <p:nvPr/>
        </p:nvSpPr>
        <p:spPr>
          <a:xfrm rot="20456526">
            <a:off x="2424144" y="293517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1" name="Down Arrow 60"/>
          <p:cNvSpPr/>
          <p:nvPr/>
        </p:nvSpPr>
        <p:spPr>
          <a:xfrm rot="20456526">
            <a:off x="2612676" y="28057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2" name="Down Arrow 61"/>
          <p:cNvSpPr/>
          <p:nvPr/>
        </p:nvSpPr>
        <p:spPr>
          <a:xfrm rot="20456526">
            <a:off x="2688876" y="30343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3" name="Down Arrow 62"/>
          <p:cNvSpPr/>
          <p:nvPr/>
        </p:nvSpPr>
        <p:spPr>
          <a:xfrm rot="20456526">
            <a:off x="3146075" y="26533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4" name="Down Arrow 63"/>
          <p:cNvSpPr/>
          <p:nvPr/>
        </p:nvSpPr>
        <p:spPr>
          <a:xfrm rot="20456526">
            <a:off x="2993676" y="2881996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5" name="Down Arrow 64"/>
          <p:cNvSpPr/>
          <p:nvPr/>
        </p:nvSpPr>
        <p:spPr>
          <a:xfrm rot="20456526">
            <a:off x="3374676" y="30343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6" name="TextBox 65"/>
          <p:cNvSpPr txBox="1"/>
          <p:nvPr/>
        </p:nvSpPr>
        <p:spPr>
          <a:xfrm rot="20426121">
            <a:off x="1473527" y="1214840"/>
            <a:ext cx="289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LOAD</a:t>
            </a:r>
            <a:endParaRPr kumimoji="1" lang="ja-JP" altLang="en-US" sz="6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057400" y="1143000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latin typeface="Arial"/>
                <a:cs typeface="Arial"/>
              </a:rPr>
              <a:t>Grid</a:t>
            </a:r>
          </a:p>
          <a:p>
            <a:r>
              <a:rPr kumimoji="1" lang="en-US" altLang="ja-JP" sz="3200" dirty="0" smtClean="0">
                <a:latin typeface="Arial"/>
                <a:cs typeface="Arial"/>
              </a:rPr>
              <a:t>Shuttle</a:t>
            </a:r>
          </a:p>
          <a:p>
            <a:r>
              <a:rPr kumimoji="1" lang="en-US" altLang="ja-JP" sz="3200" dirty="0" smtClean="0">
                <a:latin typeface="Arial"/>
                <a:cs typeface="Arial"/>
              </a:rPr>
              <a:t>other</a:t>
            </a:r>
            <a:endParaRPr kumimoji="1" lang="ja-JP" altLang="en-US" sz="32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0"/>
                                        <p:tgtEl>
                                          <p:spTgt spid="19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507" grpId="0" animBg="1"/>
      <p:bldP spid="66" grpId="0"/>
      <p:bldP spid="6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CNAF09 migration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Move all the data (17TB)</a:t>
            </a:r>
          </a:p>
          <a:p>
            <a:pPr lvl="1"/>
            <a:r>
              <a:rPr lang="en-US" altLang="ja-JP" dirty="0" smtClean="0"/>
              <a:t>From the phys. dir: /storage/</a:t>
            </a:r>
            <a:r>
              <a:rPr lang="en-US" altLang="ja-JP" dirty="0" err="1" smtClean="0"/>
              <a:t>gpfs_alice/alice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To the phys dir: /storage/</a:t>
            </a:r>
            <a:r>
              <a:rPr lang="en-US" altLang="ja-JP" dirty="0" err="1" smtClean="0"/>
              <a:t>gpfs_alice</a:t>
            </a:r>
            <a:r>
              <a:rPr lang="en-US" altLang="ja-JP" dirty="0" smtClean="0"/>
              <a:t>/storm</a:t>
            </a:r>
          </a:p>
          <a:p>
            <a:pPr lvl="1"/>
            <a:r>
              <a:rPr lang="en-US" altLang="ja-JP" dirty="0" smtClean="0"/>
              <a:t>No downtime wanted (not really needed, but a very nice exercise)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First we note (from the paths) that there is no cache file system at CNAF</a:t>
            </a:r>
          </a:p>
          <a:p>
            <a:pPr lvl="1"/>
            <a:r>
              <a:rPr lang="en-US" altLang="ja-JP" dirty="0" smtClean="0"/>
              <a:t>They use GPFS as a backend store (+ STORM as SRM implementation)</a:t>
            </a:r>
          </a:p>
          <a:p>
            <a:pPr lvl="1"/>
            <a:r>
              <a:rPr lang="en-US" altLang="ja-JP" dirty="0" smtClean="0"/>
              <a:t>All the files are stored in one directory tree which has to be moved to a different mount point.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6096000"/>
            <a:ext cx="1971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FF"/>
                </a:solidFill>
              </a:rPr>
              <a:t>Credits: </a:t>
            </a:r>
            <a:r>
              <a:rPr kumimoji="1" lang="en-US" altLang="ja-JP" sz="1200" dirty="0" err="1" smtClean="0">
                <a:solidFill>
                  <a:srgbClr val="0000FF"/>
                </a:solidFill>
              </a:rPr>
              <a:t>F.Noferini</a:t>
            </a:r>
            <a:r>
              <a:rPr kumimoji="1" lang="en-US" altLang="ja-JP" sz="1200" dirty="0" smtClean="0">
                <a:solidFill>
                  <a:srgbClr val="0000FF"/>
                </a:solidFill>
              </a:rPr>
              <a:t> (CNAF)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CNAF09 migration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Scenario #1: downtime</a:t>
            </a:r>
          </a:p>
          <a:p>
            <a:pPr lvl="1"/>
            <a:r>
              <a:rPr lang="en-US" altLang="ja-JP" dirty="0" smtClean="0"/>
              <a:t>Announce downtime</a:t>
            </a:r>
          </a:p>
          <a:p>
            <a:pPr lvl="1"/>
            <a:r>
              <a:rPr lang="en-US" altLang="ja-JP" dirty="0" smtClean="0"/>
              <a:t>Stop all the services</a:t>
            </a:r>
          </a:p>
          <a:p>
            <a:pPr lvl="1"/>
            <a:r>
              <a:rPr lang="en-US" altLang="ja-JP" dirty="0" smtClean="0"/>
              <a:t>Start a monster copy with </a:t>
            </a:r>
            <a:r>
              <a:rPr lang="en-US" altLang="ja-JP" dirty="0" err="1" smtClean="0"/>
              <a:t>rsync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Check the destination</a:t>
            </a:r>
          </a:p>
          <a:p>
            <a:pPr lvl="1"/>
            <a:r>
              <a:rPr lang="en-US" altLang="ja-JP" dirty="0" smtClean="0"/>
              <a:t>Update the xrootd </a:t>
            </a:r>
            <a:r>
              <a:rPr lang="en-US" altLang="ja-JP" dirty="0" err="1" smtClean="0"/>
              <a:t>config</a:t>
            </a:r>
            <a:endParaRPr lang="en-US" altLang="ja-JP" dirty="0" smtClean="0"/>
          </a:p>
          <a:p>
            <a:pPr lvl="3"/>
            <a:r>
              <a:rPr lang="en-US" altLang="ja-JP" dirty="0" smtClean="0"/>
              <a:t>Fix LOCALROOT to the new path</a:t>
            </a:r>
          </a:p>
          <a:p>
            <a:pPr lvl="1"/>
            <a:r>
              <a:rPr lang="en-US" altLang="ja-JP" dirty="0" smtClean="0"/>
              <a:t>Restart services</a:t>
            </a:r>
          </a:p>
          <a:p>
            <a:pPr lvl="1"/>
            <a:r>
              <a:rPr lang="en-US" altLang="ja-JP" dirty="0" smtClean="0"/>
              <a:t>End of downtime</a:t>
            </a:r>
          </a:p>
          <a:p>
            <a:r>
              <a:rPr lang="en-US" altLang="ja-JP" dirty="0" smtClean="0"/>
              <a:t>Depending on the data volume, it could take even days/weeks (17TB is not much, they could be 1700 or 17000)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The historical Problem: data access</a:t>
            </a:r>
            <a:endParaRPr lang="en-US" altLang="ja-JP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en-US" altLang="ja-JP"/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Physics experiments rely on rare events and statistics</a:t>
            </a:r>
          </a:p>
          <a:p>
            <a:pPr lvl="1"/>
            <a:r>
              <a:rPr lang="en-US" altLang="ja-JP" dirty="0" smtClean="0"/>
              <a:t>Huge amount of data to get a significant number of events</a:t>
            </a:r>
          </a:p>
          <a:p>
            <a:pPr lvl="2"/>
            <a:r>
              <a:rPr lang="en-US" altLang="ja-JP" dirty="0" smtClean="0"/>
              <a:t>The typical data store can reach 5-10 PB… now</a:t>
            </a:r>
          </a:p>
          <a:p>
            <a:pPr lvl="2"/>
            <a:r>
              <a:rPr lang="en-US" altLang="ja-JP" dirty="0" smtClean="0"/>
              <a:t>Millions of files, thousands of concurrent clients</a:t>
            </a:r>
          </a:p>
          <a:p>
            <a:pPr lvl="1"/>
            <a:r>
              <a:rPr lang="en-US" altLang="ja-JP" dirty="0" smtClean="0"/>
              <a:t>The transaction rate is very high</a:t>
            </a:r>
          </a:p>
          <a:p>
            <a:pPr lvl="2"/>
            <a:r>
              <a:rPr lang="en-US" altLang="ja-JP" dirty="0" smtClean="0"/>
              <a:t>Not uncommon O(10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) file opens/sec per cluster</a:t>
            </a:r>
          </a:p>
          <a:p>
            <a:pPr lvl="3"/>
            <a:r>
              <a:rPr lang="en-US" altLang="ja-JP" dirty="0" smtClean="0"/>
              <a:t>Average, not peak</a:t>
            </a:r>
          </a:p>
          <a:p>
            <a:pPr lvl="3"/>
            <a:r>
              <a:rPr lang="en-US" altLang="ja-JP" dirty="0" smtClean="0"/>
              <a:t>Traffic sources: local GRID site, local batch system, WAN</a:t>
            </a:r>
          </a:p>
          <a:p>
            <a:pPr lvl="2"/>
            <a:r>
              <a:rPr lang="en-US" altLang="ja-JP" dirty="0" smtClean="0"/>
              <a:t>Up to O(10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) clients per server!</a:t>
            </a:r>
          </a:p>
          <a:p>
            <a:pPr lvl="2"/>
            <a:r>
              <a:rPr lang="en-US" altLang="ja-JP" dirty="0" smtClean="0"/>
              <a:t>If not met then the outcome is:</a:t>
            </a:r>
          </a:p>
          <a:p>
            <a:pPr lvl="3"/>
            <a:r>
              <a:rPr lang="en-US" altLang="ja-JP" dirty="0" smtClean="0"/>
              <a:t>Crashes, instability, workarounds, “need” for crazy things</a:t>
            </a:r>
          </a:p>
          <a:p>
            <a:r>
              <a:rPr lang="en-US" altLang="ja-JP" dirty="0" smtClean="0"/>
              <a:t>Scalable high performance direct data access</a:t>
            </a:r>
          </a:p>
          <a:p>
            <a:pPr lvl="1"/>
            <a:r>
              <a:rPr lang="en-US" altLang="ja-JP" dirty="0" smtClean="0"/>
              <a:t>No imposed limits on performance and size, connectivity</a:t>
            </a:r>
          </a:p>
          <a:p>
            <a:pPr lvl="1"/>
            <a:r>
              <a:rPr lang="en-US" altLang="ja-JP" dirty="0" smtClean="0"/>
              <a:t>Higher performance, supports WAN direct data access</a:t>
            </a:r>
          </a:p>
          <a:p>
            <a:pPr lvl="1"/>
            <a:r>
              <a:rPr lang="en-US" altLang="ja-JP" dirty="0" smtClean="0"/>
              <a:t>Avoids WN under-utilization</a:t>
            </a:r>
          </a:p>
          <a:p>
            <a:pPr lvl="1"/>
            <a:r>
              <a:rPr lang="en-US" altLang="ja-JP" dirty="0" smtClean="0"/>
              <a:t>No need to do inefficient local copies if not needed</a:t>
            </a:r>
          </a:p>
          <a:p>
            <a:pPr lvl="2"/>
            <a:r>
              <a:rPr lang="en-US" altLang="ja-JP" dirty="0" smtClean="0"/>
              <a:t>Do we fetch entire websites to browse one page?</a:t>
            </a:r>
          </a:p>
          <a:p>
            <a:pPr lvl="1"/>
            <a:endParaRPr lang="en-US" altLang="ja-JP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CNAF09 migration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NO downtime, full service during migration</a:t>
            </a:r>
          </a:p>
          <a:p>
            <a:pPr lvl="1"/>
            <a:r>
              <a:rPr lang="en-US" altLang="ja-JP" dirty="0" smtClean="0"/>
              <a:t>And the new files go in the new place</a:t>
            </a:r>
          </a:p>
          <a:p>
            <a:pPr lvl="2"/>
            <a:r>
              <a:rPr lang="en-US" altLang="ja-JP" dirty="0" smtClean="0"/>
              <a:t>Add a new </a:t>
            </a:r>
            <a:r>
              <a:rPr lang="en-US" altLang="ja-JP" dirty="0" err="1" smtClean="0"/>
              <a:t>r/w</a:t>
            </a:r>
            <a:r>
              <a:rPr lang="en-US" altLang="ja-JP" dirty="0" smtClean="0"/>
              <a:t> server to the cluster, on the new </a:t>
            </a:r>
            <a:r>
              <a:rPr lang="en-US" altLang="ja-JP" dirty="0" err="1" smtClean="0"/>
              <a:t>mountpoint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Make the old server </a:t>
            </a:r>
            <a:r>
              <a:rPr lang="en-US" altLang="ja-JP" dirty="0" err="1" smtClean="0"/>
              <a:t>r/o</a:t>
            </a:r>
            <a:r>
              <a:rPr lang="en-US" altLang="ja-JP" dirty="0" smtClean="0"/>
              <a:t> (needs a </a:t>
            </a:r>
            <a:r>
              <a:rPr lang="en-US" altLang="ja-JP" dirty="0" err="1" smtClean="0"/>
              <a:t>cfg</a:t>
            </a:r>
            <a:r>
              <a:rPr lang="en-US" altLang="ja-JP" dirty="0" smtClean="0"/>
              <a:t> tweak)</a:t>
            </a:r>
          </a:p>
          <a:p>
            <a:pPr lvl="3"/>
            <a:r>
              <a:rPr lang="en-US" altLang="ja-JP" dirty="0" smtClean="0"/>
              <a:t>So, all the new files will go to the new one</a:t>
            </a:r>
          </a:p>
          <a:p>
            <a:pPr lvl="3"/>
            <a:r>
              <a:rPr lang="en-US" altLang="ja-JP" dirty="0" smtClean="0"/>
              <a:t>And the old ones are still accessible</a:t>
            </a:r>
          </a:p>
          <a:p>
            <a:pPr lvl="2"/>
            <a:r>
              <a:rPr lang="en-US" altLang="ja-JP" dirty="0" smtClean="0"/>
              <a:t>Start the monster </a:t>
            </a:r>
            <a:r>
              <a:rPr lang="en-US" altLang="ja-JP" dirty="0" err="1" smtClean="0"/>
              <a:t>rsync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Check the destination</a:t>
            </a:r>
          </a:p>
          <a:p>
            <a:pPr lvl="2"/>
            <a:r>
              <a:rPr lang="en-US" altLang="ja-JP" dirty="0" smtClean="0"/>
              <a:t>Switch the old server off</a:t>
            </a:r>
          </a:p>
          <a:p>
            <a:pPr lvl="3"/>
            <a:r>
              <a:rPr lang="en-US" altLang="ja-JP" dirty="0" smtClean="0"/>
              <a:t>The client’s fault tolerance will save the jobs, by jumping to the new server. No saving action needed.</a:t>
            </a:r>
          </a:p>
          <a:p>
            <a:pPr lvl="2"/>
            <a:r>
              <a:rPr lang="en-US" altLang="ja-JP" dirty="0" smtClean="0"/>
              <a:t>Done!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Conclusion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I realize that this might not be enough</a:t>
            </a:r>
          </a:p>
          <a:p>
            <a:pPr lvl="1"/>
            <a:r>
              <a:rPr lang="en-US" altLang="ja-JP" dirty="0" smtClean="0"/>
              <a:t>Impossible to cover all the use cases, even if simple</a:t>
            </a:r>
          </a:p>
          <a:p>
            <a:pPr lvl="1"/>
            <a:r>
              <a:rPr lang="en-US" altLang="ja-JP" dirty="0" smtClean="0"/>
              <a:t>We could try to write a book… would you buy it? :-D</a:t>
            </a:r>
          </a:p>
          <a:p>
            <a:r>
              <a:rPr lang="en-US" altLang="ja-JP" dirty="0" smtClean="0"/>
              <a:t>Most of the complexity is hidden</a:t>
            </a:r>
          </a:p>
          <a:p>
            <a:pPr lvl="1"/>
            <a:r>
              <a:rPr lang="en-US" altLang="ja-JP" dirty="0" smtClean="0"/>
              <a:t>But still there for advanced scenarios</a:t>
            </a:r>
          </a:p>
          <a:p>
            <a:r>
              <a:rPr lang="en-US" altLang="ja-JP" dirty="0" smtClean="0"/>
              <a:t>Basic principle:</a:t>
            </a:r>
          </a:p>
          <a:p>
            <a:pPr lvl="1"/>
            <a:r>
              <a:rPr lang="en-US" altLang="ja-JP" dirty="0" smtClean="0"/>
              <a:t>Know how it works</a:t>
            </a:r>
          </a:p>
          <a:p>
            <a:pPr lvl="1"/>
            <a:r>
              <a:rPr lang="en-US" altLang="ja-JP" dirty="0" smtClean="0"/>
              <a:t>Develop your own ideas</a:t>
            </a:r>
          </a:p>
          <a:p>
            <a:pPr lvl="1"/>
            <a:r>
              <a:rPr lang="en-US" altLang="ja-JP" dirty="0" smtClean="0"/>
              <a:t>Get in touch with the ALICE TF for hints/assistance/moral support</a:t>
            </a:r>
          </a:p>
          <a:p>
            <a:pPr lvl="1"/>
            <a:r>
              <a:rPr lang="en-US" altLang="ja-JP" dirty="0" smtClean="0"/>
              <a:t>The documentation for geeks is public:</a:t>
            </a:r>
          </a:p>
          <a:p>
            <a:pPr lvl="2"/>
            <a:r>
              <a:rPr lang="en-US" altLang="ja-JP" dirty="0" smtClean="0">
                <a:hlinkClick r:id="rId2"/>
              </a:rPr>
              <a:t>http://savannah.cern.ch/projects/xrootd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Quite advanced but very complete</a:t>
            </a:r>
          </a:p>
          <a:p>
            <a:pPr lvl="1"/>
            <a:r>
              <a:rPr lang="en-US" altLang="ja-JP" dirty="0" smtClean="0"/>
              <a:t>More normal persons will like this:</a:t>
            </a:r>
          </a:p>
          <a:p>
            <a:pPr lvl="2"/>
            <a:r>
              <a:rPr lang="en-US" altLang="ja-JP" dirty="0" smtClean="0">
                <a:hlinkClick r:id="rId3"/>
              </a:rPr>
              <a:t>http://alien.cern.ch/twiki/bin/view/AliEn/HowToInstallXrootdNew</a:t>
            </a:r>
            <a:endParaRPr lang="en-US" altLang="ja-JP" dirty="0" smtClean="0"/>
          </a:p>
          <a:p>
            <a:pPr lvl="2"/>
            <a:endParaRPr lang="en-US" altLang="ja-JP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Thank you</a:t>
            </a:r>
            <a:endParaRPr lang="ja-JP" alt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Questions?</a:t>
            </a:r>
            <a:endParaRPr lang="ja-JP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Main requirement</a:t>
            </a:r>
            <a:endParaRPr lang="ja-JP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Data access has to work reliably at the desired scale</a:t>
            </a:r>
          </a:p>
          <a:p>
            <a:pPr lvl="1"/>
            <a:r>
              <a:rPr lang="en-US" altLang="ja-JP" dirty="0" smtClean="0"/>
              <a:t>This also means:</a:t>
            </a:r>
          </a:p>
          <a:p>
            <a:pPr lvl="2"/>
            <a:r>
              <a:rPr lang="en-US" altLang="ja-JP" dirty="0" smtClean="0"/>
              <a:t>It has to work, simpler is better</a:t>
            </a:r>
          </a:p>
          <a:p>
            <a:pPr lvl="2"/>
            <a:r>
              <a:rPr lang="en-US" altLang="ja-JP" dirty="0" smtClean="0"/>
              <a:t>It has not to waste resources</a:t>
            </a:r>
          </a:p>
          <a:p>
            <a:pPr lvl="1"/>
            <a:r>
              <a:rPr lang="en-US" altLang="ja-JP" dirty="0" smtClean="0"/>
              <a:t>This includes the cluster’s dimensioning</a:t>
            </a:r>
          </a:p>
          <a:p>
            <a:pPr lvl="2"/>
            <a:r>
              <a:rPr lang="en-US" altLang="ja-JP" dirty="0" smtClean="0"/>
              <a:t>Very tricky topic for any kind of system</a:t>
            </a:r>
          </a:p>
          <a:p>
            <a:pPr lvl="2"/>
            <a:r>
              <a:rPr lang="en-US" altLang="ja-JP" dirty="0" smtClean="0"/>
              <a:t>With xrootd you are allowed to focus at 99% at the hw only (disks + network)</a:t>
            </a:r>
          </a:p>
          <a:p>
            <a:pPr lvl="2"/>
            <a:r>
              <a:rPr lang="en-US" altLang="ja-JP" dirty="0" smtClean="0"/>
              <a:t>A 2-4 core CPU per server usually is fine these times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xplosion 1 38"/>
          <p:cNvSpPr/>
          <p:nvPr/>
        </p:nvSpPr>
        <p:spPr>
          <a:xfrm>
            <a:off x="2492375" y="3505200"/>
            <a:ext cx="3505200" cy="30480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altLang="ja-JP"/>
          </a:p>
        </p:txBody>
      </p:sp>
      <p:sp>
        <p:nvSpPr>
          <p:cNvPr id="17101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Basic working principle</a:t>
            </a:r>
            <a:endParaRPr lang="en-GB"/>
          </a:p>
        </p:txBody>
      </p:sp>
      <p:sp>
        <p:nvSpPr>
          <p:cNvPr id="51204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en-GB" altLang="ja-JP" smtClean="0"/>
          </a:p>
        </p:txBody>
      </p:sp>
      <p:sp>
        <p:nvSpPr>
          <p:cNvPr id="35" name="Explosion 1 34"/>
          <p:cNvSpPr/>
          <p:nvPr/>
        </p:nvSpPr>
        <p:spPr>
          <a:xfrm>
            <a:off x="2339975" y="1371600"/>
            <a:ext cx="3505200" cy="30480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altLang="ja-JP"/>
          </a:p>
        </p:txBody>
      </p:sp>
      <p:grpSp>
        <p:nvGrpSpPr>
          <p:cNvPr id="2" name="Group 54"/>
          <p:cNvGrpSpPr/>
          <p:nvPr/>
        </p:nvGrpSpPr>
        <p:grpSpPr>
          <a:xfrm>
            <a:off x="1577975" y="2286000"/>
            <a:ext cx="4953000" cy="3200400"/>
            <a:chOff x="838200" y="1809750"/>
            <a:chExt cx="6477000" cy="352425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6477000" y="4495800"/>
              <a:ext cx="838200" cy="838200"/>
              <a:chOff x="4704" y="3312"/>
              <a:chExt cx="528" cy="528"/>
            </a:xfrm>
          </p:grpSpPr>
          <p:sp>
            <p:nvSpPr>
              <p:cNvPr id="51253" name="Rectangle 6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15" name="Text Box 7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lnSpcReduction="10000"/>
                <a:flatTx/>
              </a:bodyPr>
              <a:lstStyle/>
              <a:p>
                <a:pPr algn="ctr">
                  <a:defRPr/>
                </a:pPr>
                <a:r>
                  <a:rPr lang="en-GB" sz="22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  <a:endParaRPr lang="en-GB" sz="2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  <p:sp>
            <p:nvSpPr>
              <p:cNvPr id="51255" name="Rectangle 8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17" name="Text Box 9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3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08000" tIns="0" rIns="10800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>
                  <a:defRPr/>
                </a:pPr>
                <a:r>
                  <a:rPr lang="en-GB" sz="180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  <a:endParaRPr lang="en-GB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3657600" y="4495800"/>
              <a:ext cx="838200" cy="838200"/>
              <a:chOff x="4704" y="3312"/>
              <a:chExt cx="528" cy="528"/>
            </a:xfrm>
          </p:grpSpPr>
          <p:sp>
            <p:nvSpPr>
              <p:cNvPr id="51246" name="Rectangle 13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22" name="Text Box 14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lnSpcReduction="10000"/>
                <a:flatTx/>
              </a:bodyPr>
              <a:lstStyle/>
              <a:p>
                <a:pPr algn="ctr">
                  <a:defRPr/>
                </a:pPr>
                <a:r>
                  <a:rPr lang="en-GB" sz="22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  <a:endParaRPr lang="en-GB" sz="2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  <p:sp>
            <p:nvSpPr>
              <p:cNvPr id="51248" name="Rectangle 15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24" name="Text Box 16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3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08000" tIns="0" rIns="10800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>
                  <a:defRPr/>
                </a:pPr>
                <a:r>
                  <a:rPr lang="en-GB" sz="180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  <a:endParaRPr lang="en-GB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36"/>
            <p:cNvGrpSpPr>
              <a:grpSpLocks/>
            </p:cNvGrpSpPr>
            <p:nvPr/>
          </p:nvGrpSpPr>
          <p:grpSpPr bwMode="auto">
            <a:xfrm>
              <a:off x="2971800" y="1809750"/>
              <a:ext cx="1676400" cy="1238250"/>
              <a:chOff x="1867" y="1140"/>
              <a:chExt cx="1056" cy="780"/>
            </a:xfrm>
          </p:grpSpPr>
          <p:sp>
            <p:nvSpPr>
              <p:cNvPr id="51236" name="Oval 31" descr="Canvas"/>
              <p:cNvSpPr>
                <a:spLocks noChangeArrowheads="1"/>
              </p:cNvSpPr>
              <p:nvPr/>
            </p:nvSpPr>
            <p:spPr bwMode="auto">
              <a:xfrm rot="-2791068">
                <a:off x="2059" y="948"/>
                <a:ext cx="672" cy="1056"/>
              </a:xfrm>
              <a:prstGeom prst="ellips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9525">
                <a:solidFill>
                  <a:srgbClr val="FF9900"/>
                </a:solidFill>
                <a:prstDash val="dash"/>
                <a:round/>
                <a:headEnd/>
                <a:tailEnd/>
              </a:ln>
            </p:spPr>
            <p:txBody>
              <a:bodyPr vert="eaVert" wrap="none" lIns="0" tIns="0" rIns="0" bIns="0" anchor="ctr" anchorCtr="0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en-GB" sz="2200">
                  <a:solidFill>
                    <a:srgbClr val="FF9900"/>
                  </a:solidFill>
                </a:endParaRPr>
              </a:p>
            </p:txBody>
          </p:sp>
          <p:grpSp>
            <p:nvGrpSpPr>
              <p:cNvPr id="6" name="Group 26"/>
              <p:cNvGrpSpPr>
                <a:grpSpLocks/>
              </p:cNvGrpSpPr>
              <p:nvPr/>
            </p:nvGrpSpPr>
            <p:grpSpPr bwMode="auto">
              <a:xfrm>
                <a:off x="2304" y="1392"/>
                <a:ext cx="528" cy="528"/>
                <a:chOff x="4704" y="3312"/>
                <a:chExt cx="528" cy="528"/>
              </a:xfrm>
            </p:grpSpPr>
            <p:sp>
              <p:nvSpPr>
                <p:cNvPr id="51239" name="Rectangle 27"/>
                <p:cNvSpPr>
                  <a:spLocks noChangeArrowheads="1"/>
                </p:cNvSpPr>
                <p:nvPr/>
              </p:nvSpPr>
              <p:spPr bwMode="auto">
                <a:xfrm>
                  <a:off x="4704" y="3576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FF"/>
                    </a:gs>
                    <a:gs pos="100000">
                      <a:srgbClr val="002F76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66FF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/>
                  <a:flatTx/>
                </a:bodyPr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71036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704" y="3600"/>
                  <a:ext cx="528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lnSpcReduction="10000"/>
                  <a:flatTx/>
                </a:bodyPr>
                <a:lstStyle/>
                <a:p>
                  <a:pPr algn="ctr">
                    <a:defRPr/>
                  </a:pPr>
                  <a:r>
                    <a:rPr lang="en-GB" sz="220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cmsd</a:t>
                  </a:r>
                  <a:endParaRPr lang="en-GB" sz="2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241" name="Rectangle 29"/>
                <p:cNvSpPr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00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/>
                  <a:flatTx/>
                </a:bodyPr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7103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37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108000" tIns="0" rIns="108000" bIns="0" anchor="ctr" anchorCtr="0">
                  <a:prstTxWarp prst="textNoShape">
                    <a:avLst/>
                  </a:prstTxWarp>
                  <a:normAutofit/>
                  <a:flatTx/>
                </a:bodyPr>
                <a:lstStyle/>
                <a:p>
                  <a:pPr algn="ctr">
                    <a:defRPr/>
                  </a:pPr>
                  <a:r>
                    <a:rPr lang="en-GB" sz="180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xrootd</a:t>
                  </a:r>
                  <a:endParaRPr lang="en-GB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838200" y="4495800"/>
              <a:ext cx="838200" cy="838200"/>
              <a:chOff x="4704" y="3312"/>
              <a:chExt cx="528" cy="528"/>
            </a:xfrm>
          </p:grpSpPr>
          <p:sp>
            <p:nvSpPr>
              <p:cNvPr id="51230" name="Rectangle 19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28" name="Text Box 20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lnSpcReduction="10000"/>
                <a:flatTx/>
              </a:bodyPr>
              <a:lstStyle/>
              <a:p>
                <a:pPr algn="ctr">
                  <a:defRPr/>
                </a:pPr>
                <a:r>
                  <a:rPr lang="en-GB" sz="22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  <a:endParaRPr lang="en-GB" sz="2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  <p:sp>
            <p:nvSpPr>
              <p:cNvPr id="51232" name="Rectangle 21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30" name="Text Box 22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3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08000" tIns="0" rIns="10800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>
                  <a:defRPr/>
                </a:pPr>
                <a:r>
                  <a:rPr lang="en-GB" sz="180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  <a:endParaRPr lang="en-GB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57"/>
            <p:cNvGrpSpPr>
              <a:grpSpLocks/>
            </p:cNvGrpSpPr>
            <p:nvPr/>
          </p:nvGrpSpPr>
          <p:grpSpPr bwMode="auto">
            <a:xfrm>
              <a:off x="1828800" y="3033713"/>
              <a:ext cx="4648200" cy="2101850"/>
              <a:chOff x="1152" y="1911"/>
              <a:chExt cx="2928" cy="1324"/>
            </a:xfrm>
          </p:grpSpPr>
          <p:sp>
            <p:nvSpPr>
              <p:cNvPr id="51218" name="Line 37"/>
              <p:cNvSpPr>
                <a:spLocks noChangeShapeType="1"/>
              </p:cNvSpPr>
              <p:nvPr/>
            </p:nvSpPr>
            <p:spPr bwMode="auto">
              <a:xfrm flipV="1">
                <a:off x="1152" y="1920"/>
                <a:ext cx="1152" cy="120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lIns="0" tIns="0" rIns="0" bIns="0" anchor="ctr" anchorCtr="0">
                <a:prstTxWarp prst="textNoShape">
                  <a:avLst/>
                </a:prstTxWarp>
                <a:noAutofit/>
              </a:bodyPr>
              <a:lstStyle/>
              <a:p>
                <a:endParaRPr lang="en-GB" altLang="ja-JP" sz="2200"/>
              </a:p>
            </p:txBody>
          </p:sp>
          <p:sp>
            <p:nvSpPr>
              <p:cNvPr id="51219" name="Line 38"/>
              <p:cNvSpPr>
                <a:spLocks noChangeShapeType="1"/>
              </p:cNvSpPr>
              <p:nvPr/>
            </p:nvSpPr>
            <p:spPr bwMode="auto">
              <a:xfrm flipH="1" flipV="1">
                <a:off x="2832" y="1920"/>
                <a:ext cx="1248" cy="12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lIns="0" tIns="0" rIns="0" bIns="0" anchor="ctr" anchorCtr="0">
                <a:prstTxWarp prst="textNoShape">
                  <a:avLst/>
                </a:prstTxWarp>
                <a:noAutofit/>
              </a:bodyPr>
              <a:lstStyle/>
              <a:p>
                <a:endParaRPr lang="en-GB" altLang="ja-JP" sz="2200"/>
              </a:p>
            </p:txBody>
          </p:sp>
          <p:cxnSp>
            <p:nvCxnSpPr>
              <p:cNvPr id="51220" name="AutoShape 44"/>
              <p:cNvCxnSpPr>
                <a:cxnSpLocks noChangeShapeType="1"/>
                <a:stCxn id="171022" idx="1"/>
                <a:endCxn id="171036" idx="2"/>
              </p:cNvCxnSpPr>
              <p:nvPr/>
            </p:nvCxnSpPr>
            <p:spPr bwMode="auto">
              <a:xfrm rot="10800000" flipH="1">
                <a:off x="2304" y="1911"/>
                <a:ext cx="269" cy="1324"/>
              </a:xfrm>
              <a:prstGeom prst="curvedConnector4">
                <a:avLst>
                  <a:gd name="adj1" fmla="val -53532"/>
                  <a:gd name="adj2" fmla="val 54361"/>
                </a:avLst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</p:grpSp>
      </p:grpSp>
      <p:sp>
        <p:nvSpPr>
          <p:cNvPr id="56" name="Cube 55"/>
          <p:cNvSpPr/>
          <p:nvPr/>
        </p:nvSpPr>
        <p:spPr>
          <a:xfrm>
            <a:off x="7140575" y="1066800"/>
            <a:ext cx="1219200" cy="533400"/>
          </a:xfrm>
          <a:prstGeom prst="cub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altLang="ja-JP" smtClean="0"/>
              <a:t>Client</a:t>
            </a:r>
            <a:endParaRPr kumimoji="1" lang="en-GB" altLang="ja-JP"/>
          </a:p>
        </p:txBody>
      </p:sp>
      <p:cxnSp>
        <p:nvCxnSpPr>
          <p:cNvPr id="58" name="Straight Arrow Connector 57"/>
          <p:cNvCxnSpPr>
            <a:stCxn id="56" idx="3"/>
          </p:cNvCxnSpPr>
          <p:nvPr/>
        </p:nvCxnSpPr>
        <p:spPr>
          <a:xfrm rot="5400000">
            <a:off x="5507038" y="566738"/>
            <a:ext cx="1143000" cy="3209925"/>
          </a:xfrm>
          <a:prstGeom prst="straightConnector1">
            <a:avLst/>
          </a:prstGeom>
          <a:ln w="86750" cap="flat" cmpd="thickThin" algn="ctr">
            <a:solidFill>
              <a:srgbClr val="3366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56" idx="3"/>
          </p:cNvCxnSpPr>
          <p:nvPr/>
        </p:nvCxnSpPr>
        <p:spPr>
          <a:xfrm rot="5400000">
            <a:off x="4306476" y="1348200"/>
            <a:ext cx="3125024" cy="3629025"/>
          </a:xfrm>
          <a:prstGeom prst="straightConnector1">
            <a:avLst/>
          </a:prstGeom>
          <a:ln w="114300" cap="flat" cmpd="thickThin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239000" y="2819400"/>
            <a:ext cx="1676400" cy="2590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altLang="ja-JP" smtClean="0"/>
              <a:t>A small</a:t>
            </a:r>
          </a:p>
          <a:p>
            <a:pPr algn="ctr"/>
            <a:r>
              <a:rPr kumimoji="1" lang="en-GB" altLang="ja-JP" smtClean="0"/>
              <a:t>2-level cluster.</a:t>
            </a:r>
          </a:p>
          <a:p>
            <a:pPr algn="ctr"/>
            <a:r>
              <a:rPr kumimoji="1" lang="en-GB" altLang="ja-JP" smtClean="0"/>
              <a:t>Can hold</a:t>
            </a:r>
          </a:p>
          <a:p>
            <a:pPr algn="ctr"/>
            <a:r>
              <a:rPr kumimoji="1" lang="en-GB" altLang="ja-JP" smtClean="0"/>
              <a:t>Up to 64 servers</a:t>
            </a:r>
            <a:endParaRPr kumimoji="1" lang="en-GB" altLang="ja-JP"/>
          </a:p>
        </p:txBody>
      </p:sp>
      <p:sp>
        <p:nvSpPr>
          <p:cNvPr id="38" name="TextBox 37"/>
          <p:cNvSpPr txBox="1"/>
          <p:nvPr/>
        </p:nvSpPr>
        <p:spPr>
          <a:xfrm>
            <a:off x="2057400" y="3962400"/>
            <a:ext cx="108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GB" altLang="ja-JP" sz="1800" smtClean="0">
                <a:latin typeface="Arial"/>
                <a:cs typeface="Arial"/>
              </a:rPr>
              <a:t>P2P-like</a:t>
            </a:r>
            <a:endParaRPr kumimoji="1" lang="en-GB" altLang="ja-JP" sz="18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35" grpId="0" animBg="1"/>
      <p:bldP spid="35" grpId="1" animBg="1"/>
      <p:bldP spid="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Simple LAN clusters</a:t>
            </a:r>
            <a:endParaRPr lang="en-US" dirty="0"/>
          </a:p>
        </p:txBody>
      </p:sp>
      <p:sp>
        <p:nvSpPr>
          <p:cNvPr id="51204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</a:p>
        </p:txBody>
      </p:sp>
      <p:grpSp>
        <p:nvGrpSpPr>
          <p:cNvPr id="2" name="Group 150"/>
          <p:cNvGrpSpPr/>
          <p:nvPr/>
        </p:nvGrpSpPr>
        <p:grpSpPr>
          <a:xfrm>
            <a:off x="1524000" y="1143000"/>
            <a:ext cx="6400800" cy="1600200"/>
            <a:chOff x="457200" y="1143000"/>
            <a:chExt cx="6400800" cy="1600200"/>
          </a:xfrm>
        </p:grpSpPr>
        <p:grpSp>
          <p:nvGrpSpPr>
            <p:cNvPr id="3" name="Group 54"/>
            <p:cNvGrpSpPr/>
            <p:nvPr/>
          </p:nvGrpSpPr>
          <p:grpSpPr>
            <a:xfrm>
              <a:off x="457200" y="1295400"/>
              <a:ext cx="2362200" cy="1447800"/>
              <a:chOff x="838200" y="1809750"/>
              <a:chExt cx="6477000" cy="3524250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6477000" y="4495800"/>
                <a:ext cx="838200" cy="838200"/>
                <a:chOff x="4704" y="3312"/>
                <a:chExt cx="528" cy="528"/>
              </a:xfrm>
            </p:grpSpPr>
            <p:sp>
              <p:nvSpPr>
                <p:cNvPr id="51253" name="Rectangle 6"/>
                <p:cNvSpPr>
                  <a:spLocks noChangeArrowheads="1"/>
                </p:cNvSpPr>
                <p:nvPr/>
              </p:nvSpPr>
              <p:spPr bwMode="auto">
                <a:xfrm>
                  <a:off x="4704" y="3576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FF"/>
                    </a:gs>
                    <a:gs pos="100000">
                      <a:srgbClr val="002F76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66FF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62500" lnSpcReduction="20000"/>
                  <a:flatTx/>
                </a:bodyPr>
                <a:lstStyle/>
                <a:p>
                  <a:pPr algn="ctr"/>
                  <a:endParaRPr lang="it-IT" sz="2200"/>
                </a:p>
              </p:txBody>
            </p:sp>
            <p:sp>
              <p:nvSpPr>
                <p:cNvPr id="17101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704" y="3600"/>
                  <a:ext cx="528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55000" lnSpcReduction="20000"/>
                  <a:flatTx/>
                </a:bodyPr>
                <a:lstStyle/>
                <a:p>
                  <a:pPr algn="ctr">
                    <a:defRPr/>
                  </a:pPr>
                  <a:r>
                    <a:rPr lang="en-US" sz="22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cmsd</a:t>
                  </a:r>
                </a:p>
              </p:txBody>
            </p:sp>
            <p:sp>
              <p:nvSpPr>
                <p:cNvPr id="51255" name="Rectangle 8"/>
                <p:cNvSpPr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00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62500" lnSpcReduction="20000"/>
                  <a:flatTx/>
                </a:bodyPr>
                <a:lstStyle/>
                <a:p>
                  <a:pPr algn="ctr"/>
                  <a:endParaRPr lang="it-IT" sz="2200"/>
                </a:p>
              </p:txBody>
            </p:sp>
            <p:sp>
              <p:nvSpPr>
                <p:cNvPr id="17101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37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108000" tIns="0" rIns="108000" bIns="0" anchor="ctr" anchorCtr="0">
                  <a:prstTxWarp prst="textNoShape">
                    <a:avLst/>
                  </a:prstTxWarp>
                  <a:normAutofit fontScale="92500" lnSpcReduction="10000"/>
                  <a:flatTx/>
                </a:bodyPr>
                <a:lstStyle/>
                <a:p>
                  <a:pPr algn="ctr">
                    <a:defRPr/>
                  </a:pPr>
                  <a:r>
                    <a:rPr lang="en-US" sz="1800" dirty="0" err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xrootd</a:t>
                  </a:r>
                  <a:endParaRPr lang="en-US" sz="1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/>
            </p:nvGrpSpPr>
            <p:grpSpPr bwMode="auto">
              <a:xfrm>
                <a:off x="3657600" y="4495800"/>
                <a:ext cx="838200" cy="838200"/>
                <a:chOff x="4704" y="3312"/>
                <a:chExt cx="528" cy="528"/>
              </a:xfrm>
            </p:grpSpPr>
            <p:sp>
              <p:nvSpPr>
                <p:cNvPr id="51246" name="Rectangle 13"/>
                <p:cNvSpPr>
                  <a:spLocks noChangeArrowheads="1"/>
                </p:cNvSpPr>
                <p:nvPr/>
              </p:nvSpPr>
              <p:spPr bwMode="auto">
                <a:xfrm>
                  <a:off x="4704" y="3576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FF"/>
                    </a:gs>
                    <a:gs pos="100000">
                      <a:srgbClr val="002F76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66FF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62500" lnSpcReduction="20000"/>
                  <a:flatTx/>
                </a:bodyPr>
                <a:lstStyle/>
                <a:p>
                  <a:pPr algn="ctr"/>
                  <a:endParaRPr lang="it-IT" sz="2200"/>
                </a:p>
              </p:txBody>
            </p:sp>
            <p:sp>
              <p:nvSpPr>
                <p:cNvPr id="171022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704" y="3600"/>
                  <a:ext cx="528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55000" lnSpcReduction="20000"/>
                  <a:flatTx/>
                </a:bodyPr>
                <a:lstStyle/>
                <a:p>
                  <a:pPr algn="ctr">
                    <a:defRPr/>
                  </a:pPr>
                  <a:r>
                    <a:rPr lang="en-US" sz="22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cmsd</a:t>
                  </a:r>
                </a:p>
              </p:txBody>
            </p:sp>
            <p:sp>
              <p:nvSpPr>
                <p:cNvPr id="51248" name="Rectangle 15"/>
                <p:cNvSpPr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00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62500" lnSpcReduction="20000"/>
                  <a:flatTx/>
                </a:bodyPr>
                <a:lstStyle/>
                <a:p>
                  <a:pPr algn="ctr"/>
                  <a:endParaRPr lang="it-IT" sz="2200"/>
                </a:p>
              </p:txBody>
            </p:sp>
            <p:sp>
              <p:nvSpPr>
                <p:cNvPr id="171024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37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108000" tIns="0" rIns="108000" bIns="0" anchor="ctr" anchorCtr="0">
                  <a:prstTxWarp prst="textNoShape">
                    <a:avLst/>
                  </a:prstTxWarp>
                  <a:normAutofit fontScale="92500" lnSpcReduction="10000"/>
                  <a:flatTx/>
                </a:bodyPr>
                <a:lstStyle/>
                <a:p>
                  <a:pPr algn="ctr">
                    <a:defRPr/>
                  </a:pPr>
                  <a:r>
                    <a:rPr lang="en-US" sz="18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xrootd</a:t>
                  </a:r>
                </a:p>
              </p:txBody>
            </p:sp>
          </p:grpSp>
          <p:grpSp>
            <p:nvGrpSpPr>
              <p:cNvPr id="6" name="Group 36"/>
              <p:cNvGrpSpPr>
                <a:grpSpLocks/>
              </p:cNvGrpSpPr>
              <p:nvPr/>
            </p:nvGrpSpPr>
            <p:grpSpPr bwMode="auto">
              <a:xfrm>
                <a:off x="2971800" y="1809750"/>
                <a:ext cx="1676400" cy="1238250"/>
                <a:chOff x="1867" y="1140"/>
                <a:chExt cx="1056" cy="780"/>
              </a:xfrm>
            </p:grpSpPr>
            <p:sp>
              <p:nvSpPr>
                <p:cNvPr id="51236" name="Oval 31" descr="Canvas"/>
                <p:cNvSpPr>
                  <a:spLocks noChangeArrowheads="1"/>
                </p:cNvSpPr>
                <p:nvPr/>
              </p:nvSpPr>
              <p:spPr bwMode="auto">
                <a:xfrm rot="-2791068">
                  <a:off x="2059" y="948"/>
                  <a:ext cx="672" cy="1056"/>
                </a:xfrm>
                <a:prstGeom prst="ellipse">
                  <a:avLst/>
                </a:prstGeom>
                <a:blipFill dpi="0" rotWithShape="1">
                  <a:blip r:embed="rId2"/>
                  <a:srcRect/>
                  <a:tile tx="0" ty="0" sx="100000" sy="100000" flip="none" algn="tl"/>
                </a:blipFill>
                <a:ln w="9525">
                  <a:solidFill>
                    <a:srgbClr val="FF9900"/>
                  </a:solidFill>
                  <a:prstDash val="dash"/>
                  <a:round/>
                  <a:headEnd/>
                  <a:tailEnd/>
                </a:ln>
              </p:spPr>
              <p:txBody>
                <a:bodyPr vert="eaVert" wrap="none" lIns="0" tIns="0" rIns="0" bIns="0" anchor="ctr" anchorCtr="0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algn="ctr"/>
                  <a:endParaRPr lang="it-IT" sz="2200">
                    <a:solidFill>
                      <a:srgbClr val="FF9900"/>
                    </a:solidFill>
                  </a:endParaRPr>
                </a:p>
              </p:txBody>
            </p:sp>
            <p:grpSp>
              <p:nvGrpSpPr>
                <p:cNvPr id="7" name="Group 26"/>
                <p:cNvGrpSpPr>
                  <a:grpSpLocks/>
                </p:cNvGrpSpPr>
                <p:nvPr/>
              </p:nvGrpSpPr>
              <p:grpSpPr bwMode="auto">
                <a:xfrm>
                  <a:off x="2304" y="1392"/>
                  <a:ext cx="528" cy="528"/>
                  <a:chOff x="4704" y="3312"/>
                  <a:chExt cx="528" cy="528"/>
                </a:xfrm>
              </p:grpSpPr>
              <p:sp>
                <p:nvSpPr>
                  <p:cNvPr id="51239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625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71036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 dirty="0" err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  <a:endParaRPr lang="en-US" sz="220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241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625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71038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 dirty="0" err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  <a:endParaRPr lang="en-US" sz="1800" dirty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" name="Group 18"/>
              <p:cNvGrpSpPr>
                <a:grpSpLocks/>
              </p:cNvGrpSpPr>
              <p:nvPr/>
            </p:nvGrpSpPr>
            <p:grpSpPr bwMode="auto">
              <a:xfrm>
                <a:off x="838200" y="4495800"/>
                <a:ext cx="838200" cy="838200"/>
                <a:chOff x="4704" y="3312"/>
                <a:chExt cx="528" cy="528"/>
              </a:xfrm>
            </p:grpSpPr>
            <p:sp>
              <p:nvSpPr>
                <p:cNvPr id="51230" name="Rectangle 19"/>
                <p:cNvSpPr>
                  <a:spLocks noChangeArrowheads="1"/>
                </p:cNvSpPr>
                <p:nvPr/>
              </p:nvSpPr>
              <p:spPr bwMode="auto">
                <a:xfrm>
                  <a:off x="4704" y="3576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FF"/>
                    </a:gs>
                    <a:gs pos="100000">
                      <a:srgbClr val="002F76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66FF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62500" lnSpcReduction="20000"/>
                  <a:flatTx/>
                </a:bodyPr>
                <a:lstStyle/>
                <a:p>
                  <a:pPr algn="ctr"/>
                  <a:endParaRPr lang="it-IT" sz="2200"/>
                </a:p>
              </p:txBody>
            </p:sp>
            <p:sp>
              <p:nvSpPr>
                <p:cNvPr id="171028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704" y="3600"/>
                  <a:ext cx="528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55000" lnSpcReduction="20000"/>
                  <a:flatTx/>
                </a:bodyPr>
                <a:lstStyle/>
                <a:p>
                  <a:pPr algn="ctr">
                    <a:defRPr/>
                  </a:pPr>
                  <a:r>
                    <a:rPr lang="en-US" sz="22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cmsd</a:t>
                  </a:r>
                </a:p>
              </p:txBody>
            </p:sp>
            <p:sp>
              <p:nvSpPr>
                <p:cNvPr id="51232" name="Rectangle 21"/>
                <p:cNvSpPr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00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62500" lnSpcReduction="20000"/>
                  <a:flatTx/>
                </a:bodyPr>
                <a:lstStyle/>
                <a:p>
                  <a:pPr algn="ctr"/>
                  <a:endParaRPr lang="it-IT" sz="2200"/>
                </a:p>
              </p:txBody>
            </p:sp>
            <p:sp>
              <p:nvSpPr>
                <p:cNvPr id="171030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37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108000" tIns="0" rIns="108000" bIns="0" anchor="ctr" anchorCtr="0">
                  <a:prstTxWarp prst="textNoShape">
                    <a:avLst/>
                  </a:prstTxWarp>
                  <a:normAutofit fontScale="92500" lnSpcReduction="10000"/>
                  <a:flatTx/>
                </a:bodyPr>
                <a:lstStyle/>
                <a:p>
                  <a:pPr algn="ctr">
                    <a:defRPr/>
                  </a:pPr>
                  <a:r>
                    <a:rPr lang="en-US" sz="18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xrootd</a:t>
                  </a:r>
                </a:p>
              </p:txBody>
            </p:sp>
          </p:grpSp>
          <p:grpSp>
            <p:nvGrpSpPr>
              <p:cNvPr id="9" name="Group 57"/>
              <p:cNvGrpSpPr>
                <a:grpSpLocks/>
              </p:cNvGrpSpPr>
              <p:nvPr/>
            </p:nvGrpSpPr>
            <p:grpSpPr bwMode="auto">
              <a:xfrm>
                <a:off x="1828800" y="3033713"/>
                <a:ext cx="4648200" cy="2101850"/>
                <a:chOff x="1152" y="1911"/>
                <a:chExt cx="2928" cy="1324"/>
              </a:xfrm>
            </p:grpSpPr>
            <p:sp>
              <p:nvSpPr>
                <p:cNvPr id="51218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1152" y="1920"/>
                  <a:ext cx="1152" cy="120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2200"/>
                </a:p>
              </p:txBody>
            </p:sp>
            <p:sp>
              <p:nvSpPr>
                <p:cNvPr id="51219" name="Line 38"/>
                <p:cNvSpPr>
                  <a:spLocks noChangeShapeType="1"/>
                </p:cNvSpPr>
                <p:nvPr/>
              </p:nvSpPr>
              <p:spPr bwMode="auto">
                <a:xfrm flipH="1" flipV="1">
                  <a:off x="2832" y="1920"/>
                  <a:ext cx="1248" cy="129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sz="2200"/>
                </a:p>
              </p:txBody>
            </p:sp>
            <p:cxnSp>
              <p:nvCxnSpPr>
                <p:cNvPr id="51220" name="AutoShape 44"/>
                <p:cNvCxnSpPr>
                  <a:cxnSpLocks noChangeShapeType="1"/>
                  <a:stCxn id="171022" idx="1"/>
                  <a:endCxn id="171036" idx="2"/>
                </p:cNvCxnSpPr>
                <p:nvPr/>
              </p:nvCxnSpPr>
              <p:spPr bwMode="auto">
                <a:xfrm rot="10800000" flipH="1">
                  <a:off x="2304" y="1911"/>
                  <a:ext cx="269" cy="1324"/>
                </a:xfrm>
                <a:prstGeom prst="curvedConnector4">
                  <a:avLst>
                    <a:gd name="adj1" fmla="val -53532"/>
                    <a:gd name="adj2" fmla="val 54361"/>
                  </a:avLst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</p:cxnSp>
          </p:grpSp>
        </p:grpSp>
        <p:sp>
          <p:nvSpPr>
            <p:cNvPr id="37" name="Line Callout 1 36"/>
            <p:cNvSpPr/>
            <p:nvPr/>
          </p:nvSpPr>
          <p:spPr>
            <a:xfrm>
              <a:off x="3200400" y="1143000"/>
              <a:ext cx="3657600" cy="1295400"/>
            </a:xfrm>
            <a:prstGeom prst="borderCallout1">
              <a:avLst>
                <a:gd name="adj1" fmla="val 18750"/>
                <a:gd name="adj2" fmla="val -8333"/>
                <a:gd name="adj3" fmla="val 49671"/>
                <a:gd name="adj4" fmla="val -41458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bIns="0" rtlCol="0" anchor="ctr">
              <a:normAutofit/>
            </a:bodyPr>
            <a:lstStyle/>
            <a:p>
              <a:pPr algn="ctr"/>
              <a:r>
                <a:rPr kumimoji="1" lang="en-US" altLang="ja-JP" sz="2000" dirty="0" smtClean="0"/>
                <a:t>Simple cluster</a:t>
              </a:r>
            </a:p>
            <a:p>
              <a:pPr algn="ctr"/>
              <a:r>
                <a:rPr kumimoji="1" lang="en-US" altLang="ja-JP" sz="2000" dirty="0" smtClean="0"/>
                <a:t>Up to 64 data servers</a:t>
              </a:r>
            </a:p>
            <a:p>
              <a:pPr algn="ctr"/>
              <a:r>
                <a:rPr kumimoji="1" lang="en-US" altLang="ja-JP" sz="2000" dirty="0" smtClean="0"/>
                <a:t>1-2 mgr redirectors</a:t>
              </a:r>
            </a:p>
            <a:p>
              <a:pPr algn="ctr"/>
              <a:endParaRPr kumimoji="1" lang="ja-JP" altLang="en-US" dirty="0"/>
            </a:p>
          </p:txBody>
        </p:sp>
      </p:grpSp>
      <p:grpSp>
        <p:nvGrpSpPr>
          <p:cNvPr id="10" name="Group 151"/>
          <p:cNvGrpSpPr/>
          <p:nvPr/>
        </p:nvGrpSpPr>
        <p:grpSpPr>
          <a:xfrm>
            <a:off x="1314784" y="3048000"/>
            <a:ext cx="7753016" cy="2895600"/>
            <a:chOff x="247984" y="3048000"/>
            <a:chExt cx="7753016" cy="2895600"/>
          </a:xfrm>
        </p:grpSpPr>
        <p:grpSp>
          <p:nvGrpSpPr>
            <p:cNvPr id="11" name="Group 149"/>
            <p:cNvGrpSpPr/>
            <p:nvPr/>
          </p:nvGrpSpPr>
          <p:grpSpPr>
            <a:xfrm>
              <a:off x="247984" y="3543300"/>
              <a:ext cx="6991016" cy="2400300"/>
              <a:chOff x="-133016" y="3200400"/>
              <a:chExt cx="6991016" cy="2400300"/>
            </a:xfrm>
          </p:grpSpPr>
          <p:sp>
            <p:nvSpPr>
              <p:cNvPr id="60" name="Text Box 14"/>
              <p:cNvSpPr txBox="1">
                <a:spLocks noChangeArrowheads="1"/>
              </p:cNvSpPr>
              <p:nvPr/>
            </p:nvSpPr>
            <p:spPr bwMode="auto">
              <a:xfrm flipH="1">
                <a:off x="2778061" y="4413185"/>
                <a:ext cx="885187" cy="16212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fontScale="55000" lnSpcReduction="20000"/>
                <a:flatTx/>
              </a:bodyPr>
              <a:lstStyle/>
              <a:p>
                <a:pPr algn="ctr">
                  <a:defRPr/>
                </a:pPr>
                <a:r>
                  <a:rPr lang="en-US" sz="2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grpSp>
            <p:nvGrpSpPr>
              <p:cNvPr id="12" name="Group 26"/>
              <p:cNvGrpSpPr>
                <a:grpSpLocks/>
              </p:cNvGrpSpPr>
              <p:nvPr/>
            </p:nvGrpSpPr>
            <p:grpSpPr bwMode="auto">
              <a:xfrm flipH="1">
                <a:off x="2769679" y="3200400"/>
                <a:ext cx="885187" cy="370573"/>
                <a:chOff x="4704" y="3312"/>
                <a:chExt cx="528" cy="528"/>
              </a:xfrm>
            </p:grpSpPr>
            <p:sp>
              <p:nvSpPr>
                <p:cNvPr id="53" name="Rectangle 27"/>
                <p:cNvSpPr>
                  <a:spLocks noChangeArrowheads="1"/>
                </p:cNvSpPr>
                <p:nvPr/>
              </p:nvSpPr>
              <p:spPr bwMode="auto">
                <a:xfrm>
                  <a:off x="4704" y="3576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FF"/>
                    </a:gs>
                    <a:gs pos="100000">
                      <a:srgbClr val="002F76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66FF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70000" lnSpcReduction="20000"/>
                  <a:flatTx/>
                </a:bodyPr>
                <a:lstStyle/>
                <a:p>
                  <a:pPr algn="ctr"/>
                  <a:endParaRPr lang="it-IT" sz="2200"/>
                </a:p>
              </p:txBody>
            </p:sp>
            <p:sp>
              <p:nvSpPr>
                <p:cNvPr id="54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704" y="3600"/>
                  <a:ext cx="528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55000" lnSpcReduction="20000"/>
                  <a:flatTx/>
                </a:bodyPr>
                <a:lstStyle/>
                <a:p>
                  <a:pPr algn="ctr">
                    <a:defRPr/>
                  </a:pPr>
                  <a:r>
                    <a:rPr lang="en-US" sz="220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cmsd</a:t>
                  </a:r>
                  <a:endParaRPr lang="en-US" sz="2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Rectangle 29"/>
                <p:cNvSpPr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00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fontScale="70000" lnSpcReduction="20000"/>
                  <a:flatTx/>
                </a:bodyPr>
                <a:lstStyle/>
                <a:p>
                  <a:pPr algn="ctr"/>
                  <a:endParaRPr lang="it-IT" sz="2200"/>
                </a:p>
              </p:txBody>
            </p:sp>
            <p:sp>
              <p:nvSpPr>
                <p:cNvPr id="57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37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108000" tIns="0" rIns="108000" bIns="0" anchor="ctr" anchorCtr="0">
                  <a:prstTxWarp prst="textNoShape">
                    <a:avLst/>
                  </a:prstTxWarp>
                  <a:normAutofit lnSpcReduction="10000"/>
                  <a:flatTx/>
                </a:bodyPr>
                <a:lstStyle/>
                <a:p>
                  <a:pPr algn="ctr">
                    <a:defRPr/>
                  </a:pPr>
                  <a:r>
                    <a:rPr lang="en-US" sz="1800" dirty="0" err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xrootd</a:t>
                  </a:r>
                  <a:endParaRPr lang="en-US" sz="1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4" name="Line 37"/>
              <p:cNvSpPr>
                <a:spLocks noChangeShapeType="1"/>
              </p:cNvSpPr>
              <p:nvPr/>
            </p:nvSpPr>
            <p:spPr bwMode="auto">
              <a:xfrm flipH="1" flipV="1">
                <a:off x="3663248" y="3570974"/>
                <a:ext cx="2051752" cy="924825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lIns="0" tIns="0" rIns="0" bIns="0" anchor="ctr" anchorCtr="0">
                <a:prstTxWarp prst="textNoShape">
                  <a:avLst/>
                </a:prstTxWarp>
                <a:noAutofit/>
              </a:bodyPr>
              <a:lstStyle/>
              <a:p>
                <a:endParaRPr lang="ja-JP" altLang="en-US" sz="2200"/>
              </a:p>
            </p:txBody>
          </p:sp>
          <p:sp>
            <p:nvSpPr>
              <p:cNvPr id="45" name="Line 38"/>
              <p:cNvSpPr>
                <a:spLocks noChangeShapeType="1"/>
              </p:cNvSpPr>
              <p:nvPr/>
            </p:nvSpPr>
            <p:spPr bwMode="auto">
              <a:xfrm flipV="1">
                <a:off x="1066800" y="3570975"/>
                <a:ext cx="1711261" cy="848625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lIns="0" tIns="0" rIns="0" bIns="0" anchor="ctr" anchorCtr="0">
                <a:prstTxWarp prst="textNoShape">
                  <a:avLst/>
                </a:prstTxWarp>
                <a:noAutofit/>
              </a:bodyPr>
              <a:lstStyle/>
              <a:p>
                <a:endParaRPr lang="ja-JP" altLang="en-US" sz="2200"/>
              </a:p>
            </p:txBody>
          </p:sp>
          <p:cxnSp>
            <p:nvCxnSpPr>
              <p:cNvPr id="46" name="AutoShape 44"/>
              <p:cNvCxnSpPr>
                <a:cxnSpLocks noChangeShapeType="1"/>
                <a:stCxn id="60" idx="1"/>
                <a:endCxn id="54" idx="2"/>
              </p:cNvCxnSpPr>
              <p:nvPr/>
            </p:nvCxnSpPr>
            <p:spPr bwMode="auto">
              <a:xfrm rot="10800000">
                <a:off x="3212272" y="3564658"/>
                <a:ext cx="450976" cy="929240"/>
              </a:xfrm>
              <a:prstGeom prst="curvedConnector4">
                <a:avLst>
                  <a:gd name="adj1" fmla="val -53532"/>
                  <a:gd name="adj2" fmla="val 54361"/>
                </a:avLst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grpSp>
            <p:nvGrpSpPr>
              <p:cNvPr id="13" name="Group 54"/>
              <p:cNvGrpSpPr/>
              <p:nvPr/>
            </p:nvGrpSpPr>
            <p:grpSpPr>
              <a:xfrm>
                <a:off x="-133016" y="4191000"/>
                <a:ext cx="1885616" cy="1409700"/>
                <a:chOff x="838200" y="1809750"/>
                <a:chExt cx="6477000" cy="3524250"/>
              </a:xfrm>
            </p:grpSpPr>
            <p:grpSp>
              <p:nvGrpSpPr>
                <p:cNvPr id="14" name="Group 5"/>
                <p:cNvGrpSpPr>
                  <a:grpSpLocks/>
                </p:cNvGrpSpPr>
                <p:nvPr/>
              </p:nvGrpSpPr>
              <p:grpSpPr bwMode="auto">
                <a:xfrm>
                  <a:off x="6477000" y="4495800"/>
                  <a:ext cx="838200" cy="838200"/>
                  <a:chOff x="4704" y="3312"/>
                  <a:chExt cx="528" cy="528"/>
                </a:xfrm>
              </p:grpSpPr>
              <p:sp>
                <p:nvSpPr>
                  <p:cNvPr id="90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91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</a:p>
                </p:txBody>
              </p:sp>
              <p:sp>
                <p:nvSpPr>
                  <p:cNvPr id="9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93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 dirty="0" err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  <a:endParaRPr lang="en-US" sz="1800" dirty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5" name="Group 12"/>
                <p:cNvGrpSpPr>
                  <a:grpSpLocks/>
                </p:cNvGrpSpPr>
                <p:nvPr/>
              </p:nvGrpSpPr>
              <p:grpSpPr bwMode="auto">
                <a:xfrm>
                  <a:off x="3657600" y="4495800"/>
                  <a:ext cx="838200" cy="838200"/>
                  <a:chOff x="4704" y="3312"/>
                  <a:chExt cx="528" cy="528"/>
                </a:xfrm>
              </p:grpSpPr>
              <p:sp>
                <p:nvSpPr>
                  <p:cNvPr id="8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87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</a:p>
                </p:txBody>
              </p:sp>
              <p:sp>
                <p:nvSpPr>
                  <p:cNvPr id="88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89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</a:p>
                </p:txBody>
              </p:sp>
            </p:grpSp>
            <p:grpSp>
              <p:nvGrpSpPr>
                <p:cNvPr id="16" name="Group 36"/>
                <p:cNvGrpSpPr>
                  <a:grpSpLocks/>
                </p:cNvGrpSpPr>
                <p:nvPr/>
              </p:nvGrpSpPr>
              <p:grpSpPr bwMode="auto">
                <a:xfrm>
                  <a:off x="2971800" y="1809750"/>
                  <a:ext cx="1676400" cy="1238250"/>
                  <a:chOff x="1867" y="1140"/>
                  <a:chExt cx="1056" cy="780"/>
                </a:xfrm>
              </p:grpSpPr>
              <p:sp>
                <p:nvSpPr>
                  <p:cNvPr id="80" name="Oval 31" descr="Canvas"/>
                  <p:cNvSpPr>
                    <a:spLocks noChangeArrowheads="1"/>
                  </p:cNvSpPr>
                  <p:nvPr/>
                </p:nvSpPr>
                <p:spPr bwMode="auto">
                  <a:xfrm rot="-2791068">
                    <a:off x="2059" y="948"/>
                    <a:ext cx="672" cy="1056"/>
                  </a:xfrm>
                  <a:prstGeom prst="ellipse">
                    <a:avLst/>
                  </a:prstGeom>
                  <a:blipFill dpi="0" rotWithShape="1">
                    <a:blip r:embed="rId2"/>
                    <a:srcRect/>
                    <a:tile tx="0" ty="0" sx="100000" sy="100000" flip="none" algn="tl"/>
                  </a:blipFill>
                  <a:ln w="9525">
                    <a:solidFill>
                      <a:srgbClr val="FF99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eaVert" wrap="none" lIns="0" tIns="0" rIns="0" bIns="0" anchor="ctr" anchorCtr="0">
                    <a:prstTxWarp prst="textNoShape">
                      <a:avLst/>
                    </a:prstTxWarp>
                    <a:normAutofit fontScale="92500" lnSpcReduction="10000"/>
                  </a:bodyPr>
                  <a:lstStyle/>
                  <a:p>
                    <a:pPr algn="ctr"/>
                    <a:endParaRPr lang="it-IT" sz="2200">
                      <a:solidFill>
                        <a:srgbClr val="FF9900"/>
                      </a:solidFill>
                    </a:endParaRPr>
                  </a:p>
                </p:txBody>
              </p:sp>
              <p:grpSp>
                <p:nvGrpSpPr>
                  <p:cNvPr id="1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304" y="1392"/>
                    <a:ext cx="528" cy="528"/>
                    <a:chOff x="4704" y="3312"/>
                    <a:chExt cx="528" cy="528"/>
                  </a:xfrm>
                </p:grpSpPr>
                <p:sp>
                  <p:nvSpPr>
                    <p:cNvPr id="82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4" y="3576"/>
                      <a:ext cx="528" cy="26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66FF"/>
                        </a:gs>
                        <a:gs pos="100000">
                          <a:srgbClr val="002F76"/>
                        </a:gs>
                      </a:gsLst>
                      <a:lin ang="5400000" scaled="1"/>
                    </a:gradFill>
                    <a:ln w="9525">
                      <a:miter lim="800000"/>
                      <a:headEnd/>
                      <a:tailEnd/>
                    </a:ln>
                    <a:scene3d>
                      <a:camera prst="legacyObliqueTopRight"/>
                      <a:lightRig rig="legacyFlat3" dir="b"/>
                    </a:scene3d>
                    <a:sp3d extrusionH="430200" prstMaterial="legacyMatte">
                      <a:bevelT w="13500" h="13500" prst="angle"/>
                      <a:bevelB w="13500" h="13500" prst="angle"/>
                      <a:extrusionClr>
                        <a:srgbClr val="0066FF"/>
                      </a:extrusionClr>
                    </a:sp3d>
                  </p:spPr>
                  <p:txBody>
                    <a:bodyPr wrap="none" lIns="0" tIns="0" rIns="0" bIns="0" anchor="ctr" anchorCtr="0">
                      <a:prstTxWarp prst="textNoShape">
                        <a:avLst/>
                      </a:prstTxWarp>
                      <a:normAutofit fontScale="55000" lnSpcReduction="20000"/>
                      <a:flatTx/>
                    </a:bodyPr>
                    <a:lstStyle/>
                    <a:p>
                      <a:pPr algn="ctr"/>
                      <a:endParaRPr lang="it-IT" sz="2200"/>
                    </a:p>
                  </p:txBody>
                </p:sp>
                <p:sp>
                  <p:nvSpPr>
                    <p:cNvPr id="83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04" y="3600"/>
                      <a:ext cx="528" cy="231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0" tIns="0" rIns="0" bIns="0" anchor="ctr" anchorCtr="0">
                      <a:prstTxWarp prst="textNoShape">
                        <a:avLst/>
                      </a:prstTxWarp>
                      <a:normAutofit fontScale="55000" lnSpcReduction="20000"/>
                      <a:flatTx/>
                    </a:bodyPr>
                    <a:lstStyle/>
                    <a:p>
                      <a:pPr algn="ctr">
                        <a:defRPr/>
                      </a:pPr>
                      <a:r>
                        <a:rPr lang="en-US" sz="2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+mn-ea"/>
                          <a:cs typeface="+mn-cs"/>
                        </a:rPr>
                        <a:t>cmsd</a:t>
                      </a:r>
                      <a:endParaRPr lang="en-US" sz="2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84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4" y="3312"/>
                      <a:ext cx="528" cy="26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FF00"/>
                        </a:gs>
                        <a:gs pos="100000">
                          <a:srgbClr val="007600"/>
                        </a:gs>
                      </a:gsLst>
                      <a:lin ang="5400000" scaled="1"/>
                    </a:gradFill>
                    <a:ln w="9525">
                      <a:miter lim="800000"/>
                      <a:headEnd/>
                      <a:tailEnd/>
                    </a:ln>
                    <a:scene3d>
                      <a:camera prst="legacyObliqueTopRight"/>
                      <a:lightRig rig="legacyFlat3" dir="b"/>
                    </a:scene3d>
                    <a:sp3d extrusionH="430200" prstMaterial="legacyMatte">
                      <a:bevelT w="13500" h="13500" prst="angle"/>
                      <a:bevelB w="13500" h="13500" prst="angle"/>
                      <a:extrusionClr>
                        <a:srgbClr val="00FF00"/>
                      </a:extrusionClr>
                    </a:sp3d>
                  </p:spPr>
                  <p:txBody>
                    <a:bodyPr wrap="none" lIns="0" tIns="0" rIns="0" bIns="0" anchor="ctr" anchorCtr="0">
                      <a:prstTxWarp prst="textNoShape">
                        <a:avLst/>
                      </a:prstTxWarp>
                      <a:normAutofit fontScale="55000" lnSpcReduction="20000"/>
                      <a:flatTx/>
                    </a:bodyPr>
                    <a:lstStyle/>
                    <a:p>
                      <a:pPr algn="ctr"/>
                      <a:endParaRPr lang="it-IT" sz="2200"/>
                    </a:p>
                  </p:txBody>
                </p:sp>
                <p:sp>
                  <p:nvSpPr>
                    <p:cNvPr id="85" name="Text Box 3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04" y="3312"/>
                      <a:ext cx="528" cy="374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108000" tIns="0" rIns="108000" bIns="0" anchor="ctr" anchorCtr="0">
                      <a:prstTxWarp prst="textNoShape">
                        <a:avLst/>
                      </a:prstTxWarp>
                      <a:normAutofit fontScale="92500" lnSpcReduction="10000"/>
                      <a:flatTx/>
                    </a:bodyPr>
                    <a:lstStyle/>
                    <a:p>
                      <a:pPr algn="ctr">
                        <a:defRPr/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+mn-ea"/>
                          <a:cs typeface="+mn-cs"/>
                        </a:rPr>
                        <a:t>xrootd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8" name="Group 18"/>
                <p:cNvGrpSpPr>
                  <a:grpSpLocks/>
                </p:cNvGrpSpPr>
                <p:nvPr/>
              </p:nvGrpSpPr>
              <p:grpSpPr bwMode="auto">
                <a:xfrm>
                  <a:off x="838200" y="4495800"/>
                  <a:ext cx="838200" cy="838200"/>
                  <a:chOff x="4704" y="3312"/>
                  <a:chExt cx="528" cy="528"/>
                </a:xfrm>
              </p:grpSpPr>
              <p:sp>
                <p:nvSpPr>
                  <p:cNvPr id="76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77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</a:p>
                </p:txBody>
              </p:sp>
              <p:sp>
                <p:nvSpPr>
                  <p:cNvPr id="78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79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</a:p>
                </p:txBody>
              </p:sp>
            </p:grpSp>
            <p:grpSp>
              <p:nvGrpSpPr>
                <p:cNvPr id="19" name="Group 57"/>
                <p:cNvGrpSpPr>
                  <a:grpSpLocks/>
                </p:cNvGrpSpPr>
                <p:nvPr/>
              </p:nvGrpSpPr>
              <p:grpSpPr bwMode="auto">
                <a:xfrm>
                  <a:off x="1828800" y="3033715"/>
                  <a:ext cx="4648200" cy="2101850"/>
                  <a:chOff x="1152" y="1911"/>
                  <a:chExt cx="2928" cy="1324"/>
                </a:xfrm>
              </p:grpSpPr>
              <p:sp>
                <p:nvSpPr>
                  <p:cNvPr id="73" name="Line 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52" y="1920"/>
                    <a:ext cx="1152" cy="1200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sz="2200"/>
                  </a:p>
                </p:txBody>
              </p:sp>
              <p:sp>
                <p:nvSpPr>
                  <p:cNvPr id="74" name="Line 3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832" y="1920"/>
                    <a:ext cx="1248" cy="1296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sz="2200"/>
                  </a:p>
                </p:txBody>
              </p:sp>
              <p:cxnSp>
                <p:nvCxnSpPr>
                  <p:cNvPr id="75" name="AutoShape 44"/>
                  <p:cNvCxnSpPr>
                    <a:cxnSpLocks noChangeShapeType="1"/>
                    <a:stCxn id="87" idx="1"/>
                    <a:endCxn id="83" idx="2"/>
                  </p:cNvCxnSpPr>
                  <p:nvPr/>
                </p:nvCxnSpPr>
                <p:spPr bwMode="auto">
                  <a:xfrm rot="10800000" flipH="1">
                    <a:off x="2304" y="1911"/>
                    <a:ext cx="269" cy="1324"/>
                  </a:xfrm>
                  <a:prstGeom prst="curvedConnector4">
                    <a:avLst>
                      <a:gd name="adj1" fmla="val -53532"/>
                      <a:gd name="adj2" fmla="val 54361"/>
                    </a:avLst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</p:grpSp>
          <p:grpSp>
            <p:nvGrpSpPr>
              <p:cNvPr id="20" name="Group 54"/>
              <p:cNvGrpSpPr/>
              <p:nvPr/>
            </p:nvGrpSpPr>
            <p:grpSpPr>
              <a:xfrm>
                <a:off x="2457784" y="4152900"/>
                <a:ext cx="1885616" cy="1409700"/>
                <a:chOff x="838200" y="1809750"/>
                <a:chExt cx="6477000" cy="3524250"/>
              </a:xfrm>
            </p:grpSpPr>
            <p:grpSp>
              <p:nvGrpSpPr>
                <p:cNvPr id="21" name="Group 5"/>
                <p:cNvGrpSpPr>
                  <a:grpSpLocks/>
                </p:cNvGrpSpPr>
                <p:nvPr/>
              </p:nvGrpSpPr>
              <p:grpSpPr bwMode="auto">
                <a:xfrm>
                  <a:off x="6477000" y="4495800"/>
                  <a:ext cx="838200" cy="838200"/>
                  <a:chOff x="4704" y="3312"/>
                  <a:chExt cx="528" cy="528"/>
                </a:xfrm>
              </p:grpSpPr>
              <p:sp>
                <p:nvSpPr>
                  <p:cNvPr id="117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18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</a:p>
                </p:txBody>
              </p:sp>
              <p:sp>
                <p:nvSpPr>
                  <p:cNvPr id="119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20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 dirty="0" err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  <a:endParaRPr lang="en-US" sz="1800" dirty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2" name="Group 12"/>
                <p:cNvGrpSpPr>
                  <a:grpSpLocks/>
                </p:cNvGrpSpPr>
                <p:nvPr/>
              </p:nvGrpSpPr>
              <p:grpSpPr bwMode="auto">
                <a:xfrm>
                  <a:off x="3657600" y="4495800"/>
                  <a:ext cx="838200" cy="838200"/>
                  <a:chOff x="4704" y="3312"/>
                  <a:chExt cx="528" cy="528"/>
                </a:xfrm>
              </p:grpSpPr>
              <p:sp>
                <p:nvSpPr>
                  <p:cNvPr id="113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14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</a:p>
                </p:txBody>
              </p:sp>
              <p:sp>
                <p:nvSpPr>
                  <p:cNvPr id="115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16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</a:p>
                </p:txBody>
              </p:sp>
            </p:grpSp>
            <p:grpSp>
              <p:nvGrpSpPr>
                <p:cNvPr id="23" name="Group 36"/>
                <p:cNvGrpSpPr>
                  <a:grpSpLocks/>
                </p:cNvGrpSpPr>
                <p:nvPr/>
              </p:nvGrpSpPr>
              <p:grpSpPr bwMode="auto">
                <a:xfrm>
                  <a:off x="2971800" y="1809750"/>
                  <a:ext cx="1676400" cy="1238250"/>
                  <a:chOff x="1867" y="1140"/>
                  <a:chExt cx="1056" cy="780"/>
                </a:xfrm>
              </p:grpSpPr>
              <p:sp>
                <p:nvSpPr>
                  <p:cNvPr id="107" name="Oval 31" descr="Canvas"/>
                  <p:cNvSpPr>
                    <a:spLocks noChangeArrowheads="1"/>
                  </p:cNvSpPr>
                  <p:nvPr/>
                </p:nvSpPr>
                <p:spPr bwMode="auto">
                  <a:xfrm rot="-2791068">
                    <a:off x="2059" y="948"/>
                    <a:ext cx="672" cy="1056"/>
                  </a:xfrm>
                  <a:prstGeom prst="ellipse">
                    <a:avLst/>
                  </a:prstGeom>
                  <a:blipFill dpi="0" rotWithShape="1">
                    <a:blip r:embed="rId2"/>
                    <a:srcRect/>
                    <a:tile tx="0" ty="0" sx="100000" sy="100000" flip="none" algn="tl"/>
                  </a:blipFill>
                  <a:ln w="9525">
                    <a:solidFill>
                      <a:srgbClr val="FF99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eaVert" wrap="none" lIns="0" tIns="0" rIns="0" bIns="0" anchor="ctr" anchorCtr="0">
                    <a:prstTxWarp prst="textNoShape">
                      <a:avLst/>
                    </a:prstTxWarp>
                    <a:normAutofit fontScale="92500" lnSpcReduction="10000"/>
                  </a:bodyPr>
                  <a:lstStyle/>
                  <a:p>
                    <a:pPr algn="ctr"/>
                    <a:endParaRPr lang="it-IT" sz="2200">
                      <a:solidFill>
                        <a:srgbClr val="FF9900"/>
                      </a:solidFill>
                    </a:endParaRPr>
                  </a:p>
                </p:txBody>
              </p:sp>
              <p:grpSp>
                <p:nvGrpSpPr>
                  <p:cNvPr id="24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304" y="1392"/>
                    <a:ext cx="528" cy="528"/>
                    <a:chOff x="4704" y="3312"/>
                    <a:chExt cx="528" cy="528"/>
                  </a:xfrm>
                </p:grpSpPr>
                <p:sp>
                  <p:nvSpPr>
                    <p:cNvPr id="109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4" y="3576"/>
                      <a:ext cx="528" cy="26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66FF"/>
                        </a:gs>
                        <a:gs pos="100000">
                          <a:srgbClr val="002F76"/>
                        </a:gs>
                      </a:gsLst>
                      <a:lin ang="5400000" scaled="1"/>
                    </a:gradFill>
                    <a:ln w="9525">
                      <a:miter lim="800000"/>
                      <a:headEnd/>
                      <a:tailEnd/>
                    </a:ln>
                    <a:scene3d>
                      <a:camera prst="legacyObliqueTopRight"/>
                      <a:lightRig rig="legacyFlat3" dir="b"/>
                    </a:scene3d>
                    <a:sp3d extrusionH="430200" prstMaterial="legacyMatte">
                      <a:bevelT w="13500" h="13500" prst="angle"/>
                      <a:bevelB w="13500" h="13500" prst="angle"/>
                      <a:extrusionClr>
                        <a:srgbClr val="0066FF"/>
                      </a:extrusionClr>
                    </a:sp3d>
                  </p:spPr>
                  <p:txBody>
                    <a:bodyPr wrap="none" lIns="0" tIns="0" rIns="0" bIns="0" anchor="ctr" anchorCtr="0">
                      <a:prstTxWarp prst="textNoShape">
                        <a:avLst/>
                      </a:prstTxWarp>
                      <a:normAutofit fontScale="55000" lnSpcReduction="20000"/>
                      <a:flatTx/>
                    </a:bodyPr>
                    <a:lstStyle/>
                    <a:p>
                      <a:pPr algn="ctr"/>
                      <a:endParaRPr lang="it-IT" sz="2200"/>
                    </a:p>
                  </p:txBody>
                </p:sp>
                <p:sp>
                  <p:nvSpPr>
                    <p:cNvPr id="110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04" y="3600"/>
                      <a:ext cx="528" cy="231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0" tIns="0" rIns="0" bIns="0" anchor="ctr" anchorCtr="0">
                      <a:prstTxWarp prst="textNoShape">
                        <a:avLst/>
                      </a:prstTxWarp>
                      <a:normAutofit fontScale="55000" lnSpcReduction="20000"/>
                      <a:flatTx/>
                    </a:bodyPr>
                    <a:lstStyle/>
                    <a:p>
                      <a:pPr algn="ctr">
                        <a:defRPr/>
                      </a:pPr>
                      <a:r>
                        <a:rPr lang="en-US" sz="2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+mn-ea"/>
                          <a:cs typeface="+mn-cs"/>
                        </a:rPr>
                        <a:t>cmsd</a:t>
                      </a:r>
                      <a:endParaRPr lang="en-US" sz="2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1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4" y="3312"/>
                      <a:ext cx="528" cy="26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FF00"/>
                        </a:gs>
                        <a:gs pos="100000">
                          <a:srgbClr val="007600"/>
                        </a:gs>
                      </a:gsLst>
                      <a:lin ang="5400000" scaled="1"/>
                    </a:gradFill>
                    <a:ln w="9525">
                      <a:miter lim="800000"/>
                      <a:headEnd/>
                      <a:tailEnd/>
                    </a:ln>
                    <a:scene3d>
                      <a:camera prst="legacyObliqueTopRight"/>
                      <a:lightRig rig="legacyFlat3" dir="b"/>
                    </a:scene3d>
                    <a:sp3d extrusionH="430200" prstMaterial="legacyMatte">
                      <a:bevelT w="13500" h="13500" prst="angle"/>
                      <a:bevelB w="13500" h="13500" prst="angle"/>
                      <a:extrusionClr>
                        <a:srgbClr val="00FF00"/>
                      </a:extrusionClr>
                    </a:sp3d>
                  </p:spPr>
                  <p:txBody>
                    <a:bodyPr wrap="none" lIns="0" tIns="0" rIns="0" bIns="0" anchor="ctr" anchorCtr="0">
                      <a:prstTxWarp prst="textNoShape">
                        <a:avLst/>
                      </a:prstTxWarp>
                      <a:normAutofit fontScale="55000" lnSpcReduction="20000"/>
                      <a:flatTx/>
                    </a:bodyPr>
                    <a:lstStyle/>
                    <a:p>
                      <a:pPr algn="ctr"/>
                      <a:endParaRPr lang="it-IT" sz="2200"/>
                    </a:p>
                  </p:txBody>
                </p:sp>
                <p:sp>
                  <p:nvSpPr>
                    <p:cNvPr id="112" name="Text Box 3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04" y="3312"/>
                      <a:ext cx="528" cy="374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108000" tIns="0" rIns="108000" bIns="0" anchor="ctr" anchorCtr="0">
                      <a:prstTxWarp prst="textNoShape">
                        <a:avLst/>
                      </a:prstTxWarp>
                      <a:normAutofit fontScale="92500" lnSpcReduction="10000"/>
                      <a:flatTx/>
                    </a:bodyPr>
                    <a:lstStyle/>
                    <a:p>
                      <a:pPr algn="ctr">
                        <a:defRPr/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+mn-ea"/>
                          <a:cs typeface="+mn-cs"/>
                        </a:rPr>
                        <a:t>xrootd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5" name="Group 18"/>
                <p:cNvGrpSpPr>
                  <a:grpSpLocks/>
                </p:cNvGrpSpPr>
                <p:nvPr/>
              </p:nvGrpSpPr>
              <p:grpSpPr bwMode="auto">
                <a:xfrm>
                  <a:off x="838200" y="4495800"/>
                  <a:ext cx="838200" cy="838200"/>
                  <a:chOff x="4704" y="3312"/>
                  <a:chExt cx="528" cy="528"/>
                </a:xfrm>
              </p:grpSpPr>
              <p:sp>
                <p:nvSpPr>
                  <p:cNvPr id="10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04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</a:p>
                </p:txBody>
              </p:sp>
              <p:sp>
                <p:nvSpPr>
                  <p:cNvPr id="105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06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</a:p>
                </p:txBody>
              </p:sp>
            </p:grpSp>
            <p:grpSp>
              <p:nvGrpSpPr>
                <p:cNvPr id="26" name="Group 57"/>
                <p:cNvGrpSpPr>
                  <a:grpSpLocks/>
                </p:cNvGrpSpPr>
                <p:nvPr/>
              </p:nvGrpSpPr>
              <p:grpSpPr bwMode="auto">
                <a:xfrm>
                  <a:off x="1828800" y="3033715"/>
                  <a:ext cx="4648200" cy="2101850"/>
                  <a:chOff x="1152" y="1911"/>
                  <a:chExt cx="2928" cy="1324"/>
                </a:xfrm>
              </p:grpSpPr>
              <p:sp>
                <p:nvSpPr>
                  <p:cNvPr id="100" name="Line 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52" y="1920"/>
                    <a:ext cx="1152" cy="1200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sz="2200"/>
                  </a:p>
                </p:txBody>
              </p:sp>
              <p:sp>
                <p:nvSpPr>
                  <p:cNvPr id="101" name="Line 3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832" y="1920"/>
                    <a:ext cx="1248" cy="1296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sz="2200"/>
                  </a:p>
                </p:txBody>
              </p:sp>
              <p:cxnSp>
                <p:nvCxnSpPr>
                  <p:cNvPr id="102" name="AutoShape 44"/>
                  <p:cNvCxnSpPr>
                    <a:cxnSpLocks noChangeShapeType="1"/>
                    <a:stCxn id="114" idx="1"/>
                    <a:endCxn id="110" idx="2"/>
                  </p:cNvCxnSpPr>
                  <p:nvPr/>
                </p:nvCxnSpPr>
                <p:spPr bwMode="auto">
                  <a:xfrm rot="10800000" flipH="1">
                    <a:off x="2304" y="1911"/>
                    <a:ext cx="269" cy="1324"/>
                  </a:xfrm>
                  <a:prstGeom prst="curvedConnector4">
                    <a:avLst>
                      <a:gd name="adj1" fmla="val -53532"/>
                      <a:gd name="adj2" fmla="val 54361"/>
                    </a:avLst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</p:grpSp>
          <p:grpSp>
            <p:nvGrpSpPr>
              <p:cNvPr id="27" name="Group 54"/>
              <p:cNvGrpSpPr/>
              <p:nvPr/>
            </p:nvGrpSpPr>
            <p:grpSpPr>
              <a:xfrm>
                <a:off x="4972384" y="4114800"/>
                <a:ext cx="1885616" cy="1409700"/>
                <a:chOff x="838200" y="1809750"/>
                <a:chExt cx="6477000" cy="3524250"/>
              </a:xfrm>
            </p:grpSpPr>
            <p:grpSp>
              <p:nvGrpSpPr>
                <p:cNvPr id="28" name="Group 5"/>
                <p:cNvGrpSpPr>
                  <a:grpSpLocks/>
                </p:cNvGrpSpPr>
                <p:nvPr/>
              </p:nvGrpSpPr>
              <p:grpSpPr bwMode="auto">
                <a:xfrm>
                  <a:off x="6477000" y="4495800"/>
                  <a:ext cx="838200" cy="838200"/>
                  <a:chOff x="4704" y="3312"/>
                  <a:chExt cx="528" cy="528"/>
                </a:xfrm>
              </p:grpSpPr>
              <p:sp>
                <p:nvSpPr>
                  <p:cNvPr id="14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45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</a:p>
                </p:txBody>
              </p:sp>
              <p:sp>
                <p:nvSpPr>
                  <p:cNvPr id="14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47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 dirty="0" err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  <a:endParaRPr lang="en-US" sz="1800" dirty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9" name="Group 12"/>
                <p:cNvGrpSpPr>
                  <a:grpSpLocks/>
                </p:cNvGrpSpPr>
                <p:nvPr/>
              </p:nvGrpSpPr>
              <p:grpSpPr bwMode="auto">
                <a:xfrm>
                  <a:off x="3657600" y="4495800"/>
                  <a:ext cx="838200" cy="838200"/>
                  <a:chOff x="4704" y="3312"/>
                  <a:chExt cx="528" cy="528"/>
                </a:xfrm>
              </p:grpSpPr>
              <p:sp>
                <p:nvSpPr>
                  <p:cNvPr id="140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41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</a:p>
                </p:txBody>
              </p:sp>
              <p:sp>
                <p:nvSpPr>
                  <p:cNvPr id="142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43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</a:p>
                </p:txBody>
              </p:sp>
            </p:grpSp>
            <p:grpSp>
              <p:nvGrpSpPr>
                <p:cNvPr id="30" name="Group 36"/>
                <p:cNvGrpSpPr>
                  <a:grpSpLocks/>
                </p:cNvGrpSpPr>
                <p:nvPr/>
              </p:nvGrpSpPr>
              <p:grpSpPr bwMode="auto">
                <a:xfrm>
                  <a:off x="2971800" y="1809750"/>
                  <a:ext cx="1676400" cy="1238250"/>
                  <a:chOff x="1867" y="1140"/>
                  <a:chExt cx="1056" cy="780"/>
                </a:xfrm>
              </p:grpSpPr>
              <p:sp>
                <p:nvSpPr>
                  <p:cNvPr id="134" name="Oval 31" descr="Canvas"/>
                  <p:cNvSpPr>
                    <a:spLocks noChangeArrowheads="1"/>
                  </p:cNvSpPr>
                  <p:nvPr/>
                </p:nvSpPr>
                <p:spPr bwMode="auto">
                  <a:xfrm rot="-2791068">
                    <a:off x="2059" y="948"/>
                    <a:ext cx="672" cy="1056"/>
                  </a:xfrm>
                  <a:prstGeom prst="ellipse">
                    <a:avLst/>
                  </a:prstGeom>
                  <a:blipFill dpi="0" rotWithShape="1">
                    <a:blip r:embed="rId2"/>
                    <a:srcRect/>
                    <a:tile tx="0" ty="0" sx="100000" sy="100000" flip="none" algn="tl"/>
                  </a:blipFill>
                  <a:ln w="9525">
                    <a:solidFill>
                      <a:srgbClr val="FF99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eaVert" wrap="none" lIns="0" tIns="0" rIns="0" bIns="0" anchor="ctr" anchorCtr="0">
                    <a:prstTxWarp prst="textNoShape">
                      <a:avLst/>
                    </a:prstTxWarp>
                    <a:normAutofit fontScale="92500" lnSpcReduction="10000"/>
                  </a:bodyPr>
                  <a:lstStyle/>
                  <a:p>
                    <a:pPr algn="ctr"/>
                    <a:endParaRPr lang="it-IT" sz="2200">
                      <a:solidFill>
                        <a:srgbClr val="FF9900"/>
                      </a:solidFill>
                    </a:endParaRPr>
                  </a:p>
                </p:txBody>
              </p:sp>
              <p:grpSp>
                <p:nvGrpSpPr>
                  <p:cNvPr id="31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304" y="1392"/>
                    <a:ext cx="528" cy="528"/>
                    <a:chOff x="4704" y="3312"/>
                    <a:chExt cx="528" cy="528"/>
                  </a:xfrm>
                </p:grpSpPr>
                <p:sp>
                  <p:nvSpPr>
                    <p:cNvPr id="136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4" y="3576"/>
                      <a:ext cx="528" cy="26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66FF"/>
                        </a:gs>
                        <a:gs pos="100000">
                          <a:srgbClr val="002F76"/>
                        </a:gs>
                      </a:gsLst>
                      <a:lin ang="5400000" scaled="1"/>
                    </a:gradFill>
                    <a:ln w="9525">
                      <a:miter lim="800000"/>
                      <a:headEnd/>
                      <a:tailEnd/>
                    </a:ln>
                    <a:scene3d>
                      <a:camera prst="legacyObliqueTopRight"/>
                      <a:lightRig rig="legacyFlat3" dir="b"/>
                    </a:scene3d>
                    <a:sp3d extrusionH="430200" prstMaterial="legacyMatte">
                      <a:bevelT w="13500" h="13500" prst="angle"/>
                      <a:bevelB w="13500" h="13500" prst="angle"/>
                      <a:extrusionClr>
                        <a:srgbClr val="0066FF"/>
                      </a:extrusionClr>
                    </a:sp3d>
                  </p:spPr>
                  <p:txBody>
                    <a:bodyPr wrap="none" lIns="0" tIns="0" rIns="0" bIns="0" anchor="ctr" anchorCtr="0">
                      <a:prstTxWarp prst="textNoShape">
                        <a:avLst/>
                      </a:prstTxWarp>
                      <a:normAutofit fontScale="55000" lnSpcReduction="20000"/>
                      <a:flatTx/>
                    </a:bodyPr>
                    <a:lstStyle/>
                    <a:p>
                      <a:pPr algn="ctr"/>
                      <a:endParaRPr lang="it-IT" sz="2200"/>
                    </a:p>
                  </p:txBody>
                </p:sp>
                <p:sp>
                  <p:nvSpPr>
                    <p:cNvPr id="137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04" y="3600"/>
                      <a:ext cx="528" cy="231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0" tIns="0" rIns="0" bIns="0" anchor="ctr" anchorCtr="0">
                      <a:prstTxWarp prst="textNoShape">
                        <a:avLst/>
                      </a:prstTxWarp>
                      <a:normAutofit fontScale="55000" lnSpcReduction="20000"/>
                      <a:flatTx/>
                    </a:bodyPr>
                    <a:lstStyle/>
                    <a:p>
                      <a:pPr algn="ctr">
                        <a:defRPr/>
                      </a:pPr>
                      <a:r>
                        <a:rPr lang="en-US" sz="2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+mn-ea"/>
                          <a:cs typeface="+mn-cs"/>
                        </a:rPr>
                        <a:t>cmsd</a:t>
                      </a:r>
                      <a:endParaRPr lang="en-US" sz="2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38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4" y="3312"/>
                      <a:ext cx="528" cy="26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FF00"/>
                        </a:gs>
                        <a:gs pos="100000">
                          <a:srgbClr val="007600"/>
                        </a:gs>
                      </a:gsLst>
                      <a:lin ang="5400000" scaled="1"/>
                    </a:gradFill>
                    <a:ln w="9525">
                      <a:miter lim="800000"/>
                      <a:headEnd/>
                      <a:tailEnd/>
                    </a:ln>
                    <a:scene3d>
                      <a:camera prst="legacyObliqueTopRight"/>
                      <a:lightRig rig="legacyFlat3" dir="b"/>
                    </a:scene3d>
                    <a:sp3d extrusionH="430200" prstMaterial="legacyMatte">
                      <a:bevelT w="13500" h="13500" prst="angle"/>
                      <a:bevelB w="13500" h="13500" prst="angle"/>
                      <a:extrusionClr>
                        <a:srgbClr val="00FF00"/>
                      </a:extrusionClr>
                    </a:sp3d>
                  </p:spPr>
                  <p:txBody>
                    <a:bodyPr wrap="none" lIns="0" tIns="0" rIns="0" bIns="0" anchor="ctr" anchorCtr="0">
                      <a:prstTxWarp prst="textNoShape">
                        <a:avLst/>
                      </a:prstTxWarp>
                      <a:normAutofit fontScale="55000" lnSpcReduction="20000"/>
                      <a:flatTx/>
                    </a:bodyPr>
                    <a:lstStyle/>
                    <a:p>
                      <a:pPr algn="ctr"/>
                      <a:endParaRPr lang="it-IT" sz="2200"/>
                    </a:p>
                  </p:txBody>
                </p:sp>
                <p:sp>
                  <p:nvSpPr>
                    <p:cNvPr id="139" name="Text Box 3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04" y="3312"/>
                      <a:ext cx="528" cy="374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108000" tIns="0" rIns="108000" bIns="0" anchor="ctr" anchorCtr="0">
                      <a:prstTxWarp prst="textNoShape">
                        <a:avLst/>
                      </a:prstTxWarp>
                      <a:normAutofit fontScale="92500" lnSpcReduction="10000"/>
                      <a:flatTx/>
                    </a:bodyPr>
                    <a:lstStyle/>
                    <a:p>
                      <a:pPr algn="ctr">
                        <a:defRPr/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+mn-ea"/>
                          <a:cs typeface="+mn-cs"/>
                        </a:rPr>
                        <a:t>xrootd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2" name="Group 18"/>
                <p:cNvGrpSpPr>
                  <a:grpSpLocks/>
                </p:cNvGrpSpPr>
                <p:nvPr/>
              </p:nvGrpSpPr>
              <p:grpSpPr bwMode="auto">
                <a:xfrm>
                  <a:off x="838200" y="4495800"/>
                  <a:ext cx="838200" cy="838200"/>
                  <a:chOff x="4704" y="3312"/>
                  <a:chExt cx="528" cy="528"/>
                </a:xfrm>
              </p:grpSpPr>
              <p:sp>
                <p:nvSpPr>
                  <p:cNvPr id="130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576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2F76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66FF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31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600"/>
                    <a:ext cx="528" cy="23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2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cmsd</a:t>
                    </a:r>
                  </a:p>
                </p:txBody>
              </p:sp>
              <p:sp>
                <p:nvSpPr>
                  <p:cNvPr id="132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26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00"/>
                      </a:gs>
                      <a:gs pos="100000">
                        <a:srgbClr val="007600"/>
                      </a:gs>
                    </a:gsLst>
                    <a:lin ang="54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00FF00"/>
                    </a:extrusionClr>
                  </a:sp3d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rmAutofit fontScale="55000" lnSpcReduction="20000"/>
                    <a:flatTx/>
                  </a:bodyPr>
                  <a:lstStyle/>
                  <a:p>
                    <a:pPr algn="ctr"/>
                    <a:endParaRPr lang="it-IT" sz="2200"/>
                  </a:p>
                </p:txBody>
              </p:sp>
              <p:sp>
                <p:nvSpPr>
                  <p:cNvPr id="133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04" y="3312"/>
                    <a:ext cx="528" cy="37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108000" tIns="0" rIns="108000" bIns="0" anchor="ctr" anchorCtr="0">
                    <a:prstTxWarp prst="textNoShape">
                      <a:avLst/>
                    </a:prstTxWarp>
                    <a:normAutofit fontScale="92500" lnSpcReduction="10000"/>
                    <a:flatTx/>
                  </a:bodyPr>
                  <a:lstStyle/>
                  <a:p>
                    <a:pPr algn="ctr">
                      <a:defRPr/>
                    </a:pPr>
                    <a:r>
                      <a:rPr lang="en-US" sz="18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+mn-ea"/>
                        <a:cs typeface="+mn-cs"/>
                      </a:rPr>
                      <a:t>xrootd</a:t>
                    </a:r>
                  </a:p>
                </p:txBody>
              </p:sp>
            </p:grpSp>
            <p:grpSp>
              <p:nvGrpSpPr>
                <p:cNvPr id="33" name="Group 57"/>
                <p:cNvGrpSpPr>
                  <a:grpSpLocks/>
                </p:cNvGrpSpPr>
                <p:nvPr/>
              </p:nvGrpSpPr>
              <p:grpSpPr bwMode="auto">
                <a:xfrm>
                  <a:off x="1828800" y="3033715"/>
                  <a:ext cx="4648200" cy="2101850"/>
                  <a:chOff x="1152" y="1911"/>
                  <a:chExt cx="2928" cy="1324"/>
                </a:xfrm>
              </p:grpSpPr>
              <p:sp>
                <p:nvSpPr>
                  <p:cNvPr id="127" name="Line 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52" y="1920"/>
                    <a:ext cx="1152" cy="1200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sz="2200"/>
                  </a:p>
                </p:txBody>
              </p:sp>
              <p:sp>
                <p:nvSpPr>
                  <p:cNvPr id="128" name="Line 3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832" y="1920"/>
                    <a:ext cx="1248" cy="1296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lIns="0" tIns="0" rIns="0" bIns="0" anchor="ctr" anchorCtr="0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sz="2200"/>
                  </a:p>
                </p:txBody>
              </p:sp>
              <p:cxnSp>
                <p:nvCxnSpPr>
                  <p:cNvPr id="129" name="AutoShape 44"/>
                  <p:cNvCxnSpPr>
                    <a:cxnSpLocks noChangeShapeType="1"/>
                    <a:stCxn id="141" idx="1"/>
                    <a:endCxn id="137" idx="2"/>
                  </p:cNvCxnSpPr>
                  <p:nvPr/>
                </p:nvCxnSpPr>
                <p:spPr bwMode="auto">
                  <a:xfrm rot="10800000" flipH="1">
                    <a:off x="2304" y="1911"/>
                    <a:ext cx="269" cy="1324"/>
                  </a:xfrm>
                  <a:prstGeom prst="curvedConnector4">
                    <a:avLst>
                      <a:gd name="adj1" fmla="val -53532"/>
                      <a:gd name="adj2" fmla="val 54361"/>
                    </a:avLst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</p:grpSp>
        </p:grpSp>
        <p:sp>
          <p:nvSpPr>
            <p:cNvPr id="149" name="Line Callout 1 148"/>
            <p:cNvSpPr/>
            <p:nvPr/>
          </p:nvSpPr>
          <p:spPr>
            <a:xfrm>
              <a:off x="4343400" y="3048000"/>
              <a:ext cx="3657600" cy="1371600"/>
            </a:xfrm>
            <a:prstGeom prst="borderCallout1">
              <a:avLst>
                <a:gd name="adj1" fmla="val 18750"/>
                <a:gd name="adj2" fmla="val -8333"/>
                <a:gd name="adj3" fmla="val 44671"/>
                <a:gd name="adj4" fmla="val -18889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108000" tIns="0" bIns="0" rtlCol="0" anchor="ctr">
              <a:normAutofit/>
            </a:bodyPr>
            <a:lstStyle/>
            <a:p>
              <a:pPr algn="ctr"/>
              <a:r>
                <a:rPr kumimoji="1" lang="en-US" altLang="ja-JP" sz="2000" dirty="0" smtClean="0">
                  <a:solidFill>
                    <a:schemeClr val="tx1"/>
                  </a:solidFill>
                </a:rPr>
                <a:t>Advanced cluster</a:t>
              </a:r>
            </a:p>
            <a:p>
              <a:pPr algn="ctr"/>
              <a:r>
                <a:rPr kumimoji="1" lang="en-US" altLang="ja-JP" sz="2000" dirty="0" smtClean="0">
                  <a:solidFill>
                    <a:schemeClr val="tx1"/>
                  </a:solidFill>
                </a:rPr>
                <a:t>Up to 4096 (3 </a:t>
              </a:r>
              <a:r>
                <a:rPr kumimoji="1" lang="en-US" altLang="ja-JP" sz="2000" dirty="0" err="1" smtClean="0">
                  <a:solidFill>
                    <a:schemeClr val="tx1"/>
                  </a:solidFill>
                </a:rPr>
                <a:t>lvls</a:t>
              </a:r>
              <a:r>
                <a:rPr kumimoji="1" lang="en-US" altLang="ja-JP" sz="2000" dirty="0" smtClean="0">
                  <a:solidFill>
                    <a:schemeClr val="tx1"/>
                  </a:solidFill>
                </a:rPr>
                <a:t>) or 262K (4 </a:t>
              </a:r>
              <a:r>
                <a:rPr kumimoji="1" lang="en-US" altLang="ja-JP" sz="2000" dirty="0" err="1" smtClean="0">
                  <a:solidFill>
                    <a:schemeClr val="tx1"/>
                  </a:solidFill>
                </a:rPr>
                <a:t>lvls</a:t>
              </a:r>
              <a:r>
                <a:rPr kumimoji="1" lang="en-US" altLang="ja-JP" sz="2000" dirty="0" smtClean="0">
                  <a:solidFill>
                    <a:schemeClr val="tx1"/>
                  </a:solidFill>
                </a:rPr>
                <a:t>) data servers</a:t>
              </a:r>
            </a:p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53" name="Rectangle 152"/>
          <p:cNvSpPr/>
          <p:nvPr/>
        </p:nvSpPr>
        <p:spPr>
          <a:xfrm>
            <a:off x="1219200" y="6019800"/>
            <a:ext cx="6629400" cy="381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Everything can have hot spares</a:t>
            </a:r>
            <a:endParaRPr kumimoji="1" lang="ja-JP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13" name="Rectangle 41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xrootd Plugin Architecture</a:t>
            </a:r>
            <a:endParaRPr lang="en-US" altLang="ja-JP"/>
          </a:p>
        </p:txBody>
      </p:sp>
      <p:sp>
        <p:nvSpPr>
          <p:cNvPr id="40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en-US" altLang="ja-JP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126288" y="2544762"/>
            <a:ext cx="1789112" cy="1411288"/>
            <a:chOff x="4393" y="2064"/>
            <a:chExt cx="1127" cy="889"/>
          </a:xfrm>
        </p:grpSpPr>
        <p:sp>
          <p:nvSpPr>
            <p:cNvPr id="156691" name="Rectangle 19"/>
            <p:cNvSpPr>
              <a:spLocks noChangeArrowheads="1"/>
            </p:cNvSpPr>
            <p:nvPr/>
          </p:nvSpPr>
          <p:spPr bwMode="auto">
            <a:xfrm>
              <a:off x="4416" y="2112"/>
              <a:ext cx="1104" cy="347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DCEBF5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ja-JP" altLang="en-US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4393" y="2064"/>
              <a:ext cx="1091" cy="889"/>
              <a:chOff x="4393" y="2064"/>
              <a:chExt cx="1091" cy="889"/>
            </a:xfrm>
          </p:grpSpPr>
          <p:pic>
            <p:nvPicPr>
              <p:cNvPr id="156693" name="Picture 21" descr="MCj03226620000[1]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7745936">
                <a:off x="4464" y="2448"/>
                <a:ext cx="434" cy="576"/>
              </a:xfrm>
              <a:prstGeom prst="rect">
                <a:avLst/>
              </a:prstGeom>
              <a:noFill/>
            </p:spPr>
          </p:pic>
          <p:sp>
            <p:nvSpPr>
              <p:cNvPr id="156694" name="Text Box 22"/>
              <p:cNvSpPr txBox="1">
                <a:spLocks noChangeArrowheads="1"/>
              </p:cNvSpPr>
              <p:nvPr/>
            </p:nvSpPr>
            <p:spPr bwMode="auto">
              <a:xfrm>
                <a:off x="4512" y="2064"/>
                <a:ext cx="972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2000"/>
                  <a:t>lfn2pfn</a:t>
                </a:r>
              </a:p>
              <a:p>
                <a:r>
                  <a:rPr lang="en-US" altLang="ja-JP" sz="1400">
                    <a:solidFill>
                      <a:schemeClr val="bg1"/>
                    </a:solidFill>
                  </a:rPr>
                  <a:t>prefix encoding</a:t>
                </a:r>
              </a:p>
            </p:txBody>
          </p:sp>
        </p:grpSp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4495800" y="3802062"/>
            <a:ext cx="4495800" cy="952500"/>
            <a:chOff x="2736" y="2616"/>
            <a:chExt cx="2832" cy="600"/>
          </a:xfrm>
        </p:grpSpPr>
        <p:sp>
          <p:nvSpPr>
            <p:cNvPr id="156681" name="AutoShape 9"/>
            <p:cNvSpPr>
              <a:spLocks noChangeArrowheads="1"/>
            </p:cNvSpPr>
            <p:nvPr/>
          </p:nvSpPr>
          <p:spPr bwMode="auto">
            <a:xfrm>
              <a:off x="5184" y="2688"/>
              <a:ext cx="384" cy="336"/>
            </a:xfrm>
            <a:prstGeom prst="flowChartMagneticDisk">
              <a:avLst/>
            </a:prstGeom>
            <a:gradFill rotWithShape="1">
              <a:gsLst>
                <a:gs pos="0">
                  <a:srgbClr val="BBDFD8"/>
                </a:gs>
                <a:gs pos="100000">
                  <a:schemeClr val="hlink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5" name="Group 23"/>
            <p:cNvGrpSpPr>
              <a:grpSpLocks/>
            </p:cNvGrpSpPr>
            <p:nvPr/>
          </p:nvGrpSpPr>
          <p:grpSpPr bwMode="auto">
            <a:xfrm>
              <a:off x="2736" y="2616"/>
              <a:ext cx="2160" cy="600"/>
              <a:chOff x="2736" y="2856"/>
              <a:chExt cx="2160" cy="600"/>
            </a:xfrm>
          </p:grpSpPr>
          <p:pic>
            <p:nvPicPr>
              <p:cNvPr id="156696" name="Picture 24" descr="MCj03359140000[1]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2582546">
                <a:off x="2736" y="2856"/>
                <a:ext cx="768" cy="504"/>
              </a:xfrm>
              <a:prstGeom prst="rect">
                <a:avLst/>
              </a:prstGeom>
              <a:noFill/>
            </p:spPr>
          </p:pic>
          <p:sp>
            <p:nvSpPr>
              <p:cNvPr id="156697" name="Rectangle 25"/>
              <p:cNvSpPr>
                <a:spLocks noChangeArrowheads="1"/>
              </p:cNvSpPr>
              <p:nvPr/>
            </p:nvSpPr>
            <p:spPr bwMode="auto">
              <a:xfrm>
                <a:off x="3504" y="2928"/>
                <a:ext cx="1392" cy="528"/>
              </a:xfrm>
              <a:prstGeom prst="rect">
                <a:avLst/>
              </a:prstGeom>
              <a:gradFill rotWithShape="1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DCEBF5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56698" name="Text Box 26"/>
              <p:cNvSpPr txBox="1">
                <a:spLocks noChangeArrowheads="1"/>
              </p:cNvSpPr>
              <p:nvPr/>
            </p:nvSpPr>
            <p:spPr bwMode="auto">
              <a:xfrm>
                <a:off x="3516" y="2928"/>
                <a:ext cx="1380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/>
                  <a:t>Storage System</a:t>
                </a:r>
              </a:p>
              <a:p>
                <a:r>
                  <a:rPr lang="en-US" altLang="ja-JP" sz="1800">
                    <a:solidFill>
                      <a:schemeClr val="bg1"/>
                    </a:solidFill>
                  </a:rPr>
                  <a:t>(oss, </a:t>
                </a:r>
                <a:r>
                  <a:rPr lang="en-US" altLang="ja-JP" sz="1800">
                    <a:solidFill>
                      <a:srgbClr val="DDDDDD"/>
                    </a:solidFill>
                  </a:rPr>
                  <a:t>drm/srm</a:t>
                </a:r>
                <a:r>
                  <a:rPr lang="en-US" altLang="ja-JP" sz="1800">
                    <a:solidFill>
                      <a:schemeClr val="bg1"/>
                    </a:solidFill>
                  </a:rPr>
                  <a:t>, etc)</a:t>
                </a:r>
              </a:p>
            </p:txBody>
          </p:sp>
        </p:grpSp>
        <p:sp>
          <p:nvSpPr>
            <p:cNvPr id="156716" name="Line 44"/>
            <p:cNvSpPr>
              <a:spLocks noChangeShapeType="1"/>
            </p:cNvSpPr>
            <p:nvPr/>
          </p:nvSpPr>
          <p:spPr bwMode="auto">
            <a:xfrm>
              <a:off x="4944" y="2880"/>
              <a:ext cx="240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5943600" y="1477962"/>
            <a:ext cx="2433638" cy="1828800"/>
            <a:chOff x="3648" y="1248"/>
            <a:chExt cx="1533" cy="1152"/>
          </a:xfrm>
        </p:grpSpPr>
        <p:pic>
          <p:nvPicPr>
            <p:cNvPr id="156675" name="Picture 3" descr="MCj0215570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-64580479">
              <a:off x="3648" y="1680"/>
              <a:ext cx="684" cy="720"/>
            </a:xfrm>
            <a:prstGeom prst="rect">
              <a:avLst/>
            </a:prstGeom>
            <a:noFill/>
          </p:spPr>
        </p:pic>
        <p:sp>
          <p:nvSpPr>
            <p:cNvPr id="156676" name="Rectangle 4"/>
            <p:cNvSpPr>
              <a:spLocks noChangeArrowheads="1"/>
            </p:cNvSpPr>
            <p:nvPr/>
          </p:nvSpPr>
          <p:spPr bwMode="auto">
            <a:xfrm>
              <a:off x="4080" y="1248"/>
              <a:ext cx="1056" cy="480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DCEBF5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ja-JP" altLang="en-US"/>
            </a:p>
          </p:txBody>
        </p:sp>
        <p:sp>
          <p:nvSpPr>
            <p:cNvPr id="156677" name="Text Box 5"/>
            <p:cNvSpPr txBox="1">
              <a:spLocks noChangeArrowheads="1"/>
            </p:cNvSpPr>
            <p:nvPr/>
          </p:nvSpPr>
          <p:spPr bwMode="auto">
            <a:xfrm>
              <a:off x="4080" y="1248"/>
              <a:ext cx="110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2000"/>
                <a:t>authentication</a:t>
              </a:r>
            </a:p>
            <a:p>
              <a:r>
                <a:rPr lang="en-US" altLang="ja-JP" sz="2000">
                  <a:solidFill>
                    <a:schemeClr val="bg1"/>
                  </a:solidFill>
                </a:rPr>
                <a:t>(gsi, krb5, etc)</a:t>
              </a:r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2057400" y="4394200"/>
            <a:ext cx="2493963" cy="1585912"/>
            <a:chOff x="1200" y="2989"/>
            <a:chExt cx="1571" cy="999"/>
          </a:xfrm>
        </p:grpSpPr>
        <p:sp>
          <p:nvSpPr>
            <p:cNvPr id="156687" name="Rectangle 15"/>
            <p:cNvSpPr>
              <a:spLocks noChangeArrowheads="1"/>
            </p:cNvSpPr>
            <p:nvPr/>
          </p:nvSpPr>
          <p:spPr bwMode="auto">
            <a:xfrm>
              <a:off x="1200" y="3552"/>
              <a:ext cx="1056" cy="432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DCEBF5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ja-JP" altLang="en-US"/>
            </a:p>
          </p:txBody>
        </p:sp>
        <p:pic>
          <p:nvPicPr>
            <p:cNvPr id="156688" name="Picture 16" descr="MCj0237423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99925239">
              <a:off x="2124" y="2916"/>
              <a:ext cx="573" cy="720"/>
            </a:xfrm>
            <a:prstGeom prst="rect">
              <a:avLst/>
            </a:prstGeom>
            <a:noFill/>
          </p:spPr>
        </p:pic>
        <p:sp>
          <p:nvSpPr>
            <p:cNvPr id="156689" name="Text Box 17"/>
            <p:cNvSpPr txBox="1">
              <a:spLocks noChangeArrowheads="1"/>
            </p:cNvSpPr>
            <p:nvPr/>
          </p:nvSpPr>
          <p:spPr bwMode="auto">
            <a:xfrm>
              <a:off x="1325" y="3561"/>
              <a:ext cx="843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2000" dirty="0"/>
                <a:t>Clustering</a:t>
              </a:r>
            </a:p>
            <a:p>
              <a:r>
                <a:rPr lang="en-US" altLang="ja-JP" sz="1800" dirty="0" smtClean="0">
                  <a:solidFill>
                    <a:schemeClr val="bg1"/>
                  </a:solidFill>
                </a:rPr>
                <a:t>(</a:t>
              </a:r>
              <a:r>
                <a:rPr lang="en-US" altLang="ja-JP" sz="1800" dirty="0" err="1" smtClean="0">
                  <a:solidFill>
                    <a:schemeClr val="bg1"/>
                  </a:solidFill>
                </a:rPr>
                <a:t>cmsd</a:t>
              </a:r>
              <a:r>
                <a:rPr lang="en-US" altLang="ja-JP" sz="1800" dirty="0">
                  <a:solidFill>
                    <a:schemeClr val="bg1"/>
                  </a:solidFill>
                </a:rPr>
                <a:t>)</a:t>
              </a:r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1447800" y="3078162"/>
            <a:ext cx="1981200" cy="1368425"/>
            <a:chOff x="816" y="2400"/>
            <a:chExt cx="1248" cy="862"/>
          </a:xfrm>
        </p:grpSpPr>
        <p:pic>
          <p:nvPicPr>
            <p:cNvPr id="156700" name="Picture 28" descr="MCj03617160000[1]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36" y="2737"/>
              <a:ext cx="528" cy="525"/>
            </a:xfrm>
            <a:prstGeom prst="rect">
              <a:avLst/>
            </a:prstGeom>
            <a:noFill/>
          </p:spPr>
        </p:pic>
        <p:sp>
          <p:nvSpPr>
            <p:cNvPr id="156701" name="Rectangle 29"/>
            <p:cNvSpPr>
              <a:spLocks noChangeArrowheads="1"/>
            </p:cNvSpPr>
            <p:nvPr/>
          </p:nvSpPr>
          <p:spPr bwMode="auto">
            <a:xfrm>
              <a:off x="816" y="2448"/>
              <a:ext cx="1104" cy="347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DCEBF5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ja-JP" altLang="en-US"/>
            </a:p>
          </p:txBody>
        </p:sp>
        <p:sp>
          <p:nvSpPr>
            <p:cNvPr id="156702" name="Text Box 30"/>
            <p:cNvSpPr txBox="1">
              <a:spLocks noChangeArrowheads="1"/>
            </p:cNvSpPr>
            <p:nvPr/>
          </p:nvSpPr>
          <p:spPr bwMode="auto">
            <a:xfrm>
              <a:off x="864" y="2400"/>
              <a:ext cx="9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800"/>
                <a:t>authorization</a:t>
              </a:r>
            </a:p>
            <a:p>
              <a:r>
                <a:rPr lang="en-US" altLang="ja-JP" sz="1400">
                  <a:solidFill>
                    <a:schemeClr val="bg1"/>
                  </a:solidFill>
                </a:rPr>
                <a:t>(name  based)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3044825" y="2925762"/>
            <a:ext cx="1936750" cy="1828800"/>
            <a:chOff x="1822" y="2304"/>
            <a:chExt cx="1220" cy="1152"/>
          </a:xfrm>
        </p:grpSpPr>
        <p:sp>
          <p:nvSpPr>
            <p:cNvPr id="156704" name="Rectangle 32"/>
            <p:cNvSpPr>
              <a:spLocks noChangeArrowheads="1"/>
            </p:cNvSpPr>
            <p:nvPr/>
          </p:nvSpPr>
          <p:spPr bwMode="auto">
            <a:xfrm>
              <a:off x="1872" y="2928"/>
              <a:ext cx="1152" cy="52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DCEBF5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ja-JP" altLang="en-US"/>
            </a:p>
          </p:txBody>
        </p: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1822" y="2304"/>
              <a:ext cx="1220" cy="1085"/>
              <a:chOff x="1822" y="2304"/>
              <a:chExt cx="1220" cy="1085"/>
            </a:xfrm>
          </p:grpSpPr>
          <p:pic>
            <p:nvPicPr>
              <p:cNvPr id="156706" name="Picture 34" descr="MCj03797670000[1]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400" y="2304"/>
                <a:ext cx="495" cy="624"/>
              </a:xfrm>
              <a:prstGeom prst="rect">
                <a:avLst/>
              </a:prstGeom>
              <a:noFill/>
            </p:spPr>
          </p:pic>
          <p:sp>
            <p:nvSpPr>
              <p:cNvPr id="156707" name="Text Box 35"/>
              <p:cNvSpPr txBox="1">
                <a:spLocks noChangeArrowheads="1"/>
              </p:cNvSpPr>
              <p:nvPr/>
            </p:nvSpPr>
            <p:spPr bwMode="auto">
              <a:xfrm>
                <a:off x="1822" y="2928"/>
                <a:ext cx="1220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/>
                  <a:t>File System</a:t>
                </a:r>
              </a:p>
              <a:p>
                <a:r>
                  <a:rPr lang="en-US" altLang="ja-JP" sz="1800">
                    <a:solidFill>
                      <a:schemeClr val="bg1"/>
                    </a:solidFill>
                  </a:rPr>
                  <a:t>(ofs, sfs, alice, etc)</a:t>
                </a:r>
              </a:p>
            </p:txBody>
          </p:sp>
        </p:grpSp>
      </p:grp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3101975" y="2087562"/>
            <a:ext cx="3222625" cy="1219200"/>
            <a:chOff x="2982" y="1776"/>
            <a:chExt cx="2030" cy="768"/>
          </a:xfrm>
        </p:grpSpPr>
        <p:pic>
          <p:nvPicPr>
            <p:cNvPr id="156709" name="Picture 37" descr="MCj03912100000[1]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-2700635">
              <a:off x="2947" y="1811"/>
              <a:ext cx="592" cy="522"/>
            </a:xfrm>
            <a:prstGeom prst="rect">
              <a:avLst/>
            </a:prstGeom>
            <a:noFill/>
          </p:spPr>
        </p:pic>
        <p:grpSp>
          <p:nvGrpSpPr>
            <p:cNvPr id="12" name="Group 38"/>
            <p:cNvGrpSpPr>
              <a:grpSpLocks/>
            </p:cNvGrpSpPr>
            <p:nvPr/>
          </p:nvGrpSpPr>
          <p:grpSpPr bwMode="auto">
            <a:xfrm>
              <a:off x="3552" y="1872"/>
              <a:ext cx="1460" cy="672"/>
              <a:chOff x="2208" y="2304"/>
              <a:chExt cx="1460" cy="672"/>
            </a:xfrm>
          </p:grpSpPr>
          <p:sp>
            <p:nvSpPr>
              <p:cNvPr id="156711" name="Rectangle 39"/>
              <p:cNvSpPr>
                <a:spLocks noChangeArrowheads="1"/>
              </p:cNvSpPr>
              <p:nvPr/>
            </p:nvSpPr>
            <p:spPr bwMode="auto">
              <a:xfrm>
                <a:off x="2208" y="2304"/>
                <a:ext cx="1440" cy="672"/>
              </a:xfrm>
              <a:prstGeom prst="rect">
                <a:avLst/>
              </a:prstGeom>
              <a:gradFill rotWithShape="1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DCEBF5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56712" name="Text Box 40"/>
              <p:cNvSpPr txBox="1">
                <a:spLocks noChangeArrowheads="1"/>
              </p:cNvSpPr>
              <p:nvPr/>
            </p:nvSpPr>
            <p:spPr bwMode="auto">
              <a:xfrm>
                <a:off x="2225" y="2400"/>
                <a:ext cx="1443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/>
                  <a:t>Protocol (1 of n)</a:t>
                </a:r>
              </a:p>
              <a:p>
                <a:r>
                  <a:rPr lang="en-US" altLang="ja-JP">
                    <a:solidFill>
                      <a:schemeClr val="bg1"/>
                    </a:solidFill>
                  </a:rPr>
                  <a:t>(xrootd)</a:t>
                </a:r>
              </a:p>
            </p:txBody>
          </p:sp>
        </p:grpSp>
      </p:grpSp>
      <p:sp>
        <p:nvSpPr>
          <p:cNvPr id="156714" name="Rectangle 42"/>
          <p:cNvSpPr>
            <a:spLocks noChangeArrowheads="1"/>
          </p:cNvSpPr>
          <p:nvPr/>
        </p:nvSpPr>
        <p:spPr bwMode="auto">
          <a:xfrm>
            <a:off x="1306513" y="1554162"/>
            <a:ext cx="2286000" cy="838200"/>
          </a:xfrm>
          <a:prstGeom prst="rect">
            <a:avLst/>
          </a:prstGeom>
          <a:gradFill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CEBF5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endParaRPr lang="ja-JP" altLang="en-US"/>
          </a:p>
        </p:txBody>
      </p:sp>
      <p:sp>
        <p:nvSpPr>
          <p:cNvPr id="156715" name="Text Box 43"/>
          <p:cNvSpPr txBox="1">
            <a:spLocks noChangeArrowheads="1"/>
          </p:cNvSpPr>
          <p:nvPr/>
        </p:nvSpPr>
        <p:spPr bwMode="auto">
          <a:xfrm>
            <a:off x="1371600" y="1630362"/>
            <a:ext cx="2220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Protocol Driver</a:t>
            </a:r>
          </a:p>
          <a:p>
            <a:r>
              <a:rPr lang="en-US" altLang="ja-JP" sz="2000">
                <a:solidFill>
                  <a:schemeClr val="bg1"/>
                </a:solidFill>
              </a:rPr>
              <a:t>(XRD)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Pure xrootd flavors</a:t>
            </a:r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altLang="ja-JP" smtClean="0"/>
              <a:t>F.Furano (CERN IT-DM) - Xrootd setup for ALICE</a:t>
            </a:r>
            <a:endParaRPr lang="en-GB" altLang="ja-JP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Standardized all-in one setup</a:t>
            </a:r>
          </a:p>
          <a:p>
            <a:pPr lvl="1"/>
            <a:r>
              <a:rPr lang="en-US" altLang="ja-JP" dirty="0" smtClean="0"/>
              <a:t>Supports up to 64 servers</a:t>
            </a:r>
          </a:p>
          <a:p>
            <a:pPr lvl="1"/>
            <a:r>
              <a:rPr lang="en-US" altLang="ja-JP" dirty="0" smtClean="0"/>
              <a:t>ALICE xrootd-based sites use this</a:t>
            </a:r>
          </a:p>
          <a:p>
            <a:pPr lvl="2"/>
            <a:r>
              <a:rPr lang="en-US" altLang="ja-JP" dirty="0" smtClean="0"/>
              <a:t>Except NIHAM</a:t>
            </a:r>
          </a:p>
          <a:p>
            <a:r>
              <a:rPr lang="en-US" altLang="ja-JP" dirty="0" smtClean="0"/>
              <a:t>Manual setup</a:t>
            </a:r>
          </a:p>
          <a:p>
            <a:pPr lvl="1"/>
            <a:r>
              <a:rPr lang="en-US" altLang="ja-JP" dirty="0" smtClean="0"/>
              <a:t>Always possible</a:t>
            </a:r>
          </a:p>
          <a:p>
            <a:pPr lvl="1"/>
            <a:r>
              <a:rPr lang="en-US" altLang="ja-JP" dirty="0" smtClean="0"/>
              <a:t>Need for deeper knowledge</a:t>
            </a:r>
          </a:p>
          <a:p>
            <a:pPr lvl="2"/>
            <a:r>
              <a:rPr lang="en-US" altLang="ja-JP" dirty="0" smtClean="0"/>
              <a:t>Used for PROOF</a:t>
            </a:r>
          </a:p>
          <a:p>
            <a:pPr lvl="2"/>
            <a:r>
              <a:rPr lang="en-US" altLang="ja-JP" dirty="0" smtClean="0"/>
              <a:t>Other experiments (BaBar, Fermi [GLAST], Some Atlas US sites, …)</a:t>
            </a:r>
          </a:p>
          <a:p>
            <a:r>
              <a:rPr lang="en-US" altLang="ja-JP" dirty="0" smtClean="0"/>
              <a:t>Integrations/bundles (not treated here)</a:t>
            </a:r>
          </a:p>
          <a:p>
            <a:pPr lvl="1"/>
            <a:r>
              <a:rPr lang="en-US" altLang="ja-JP" dirty="0" smtClean="0"/>
              <a:t>DPM, CASTOR</a:t>
            </a:r>
          </a:p>
          <a:p>
            <a:pPr lvl="2"/>
            <a:r>
              <a:rPr lang="en-US" altLang="ja-JP" dirty="0" smtClean="0"/>
              <a:t>Described in their own documentation</a:t>
            </a:r>
          </a:p>
          <a:p>
            <a:pPr lvl="1"/>
            <a:r>
              <a:rPr lang="en-US" altLang="ja-JP" dirty="0" smtClean="0"/>
              <a:t>GPFS+STORM</a:t>
            </a:r>
          </a:p>
          <a:p>
            <a:pPr lvl="2"/>
            <a:r>
              <a:rPr lang="en-US" altLang="ja-JP" dirty="0" smtClean="0"/>
              <a:t>Nothing special is really needed from the xrootd point of view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7-11-05-DM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3794059813469CA1BC0790C2B39F" ma:contentTypeVersion="0" ma:contentTypeDescription="Create a new document." ma:contentTypeScope="" ma:versionID="76946fd07aab25a80fb8b23a3eeb295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33716BCA-57DB-4849-BB7F-57DDD5B671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4AA5F7-9AB1-4558-B3F8-0E57D3E161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2007-11-05-DM-template</Template>
  <TotalTime>3133</TotalTime>
  <Words>3724</Words>
  <Application>Microsoft Office PowerPoint</Application>
  <PresentationFormat>On-screen Show (4:3)</PresentationFormat>
  <Paragraphs>510</Paragraphs>
  <Slides>42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2007-11-05-DM-template</vt:lpstr>
      <vt:lpstr>Custom Design</vt:lpstr>
      <vt:lpstr>1_Custom Design</vt:lpstr>
      <vt:lpstr>Image</vt:lpstr>
      <vt:lpstr>Xrootd setup</vt:lpstr>
      <vt:lpstr>Outline</vt:lpstr>
      <vt:lpstr>Introduction</vt:lpstr>
      <vt:lpstr>The historical Problem: data access</vt:lpstr>
      <vt:lpstr>Main requirement</vt:lpstr>
      <vt:lpstr>Basic working principle</vt:lpstr>
      <vt:lpstr>Simple LAN clusters</vt:lpstr>
      <vt:lpstr>xrootd Plugin Architecture</vt:lpstr>
      <vt:lpstr>Pure xrootd flavors</vt:lpstr>
      <vt:lpstr>The ALICE way with XROOTD</vt:lpstr>
      <vt:lpstr>LFNs and PFNs in ALICE</vt:lpstr>
      <vt:lpstr>The name translation</vt:lpstr>
      <vt:lpstr>The ALICE Global name translation</vt:lpstr>
      <vt:lpstr>The ALICE Global name translation</vt:lpstr>
      <vt:lpstr>The ALICE Global name translation</vt:lpstr>
      <vt:lpstr>The cache file system</vt:lpstr>
      <vt:lpstr>The cache file system</vt:lpstr>
      <vt:lpstr>Setup</vt:lpstr>
      <vt:lpstr>Root or xrootd user?</vt:lpstr>
      <vt:lpstr>A note on the file descriptors</vt:lpstr>
      <vt:lpstr>Normal setup</vt:lpstr>
      <vt:lpstr>Making an RPM</vt:lpstr>
      <vt:lpstr>Configuration files</vt:lpstr>
      <vt:lpstr> Important config options</vt:lpstr>
      <vt:lpstr>Config options</vt:lpstr>
      <vt:lpstr>Config options</vt:lpstr>
      <vt:lpstr>Config options</vt:lpstr>
      <vt:lpstr>Config options</vt:lpstr>
      <vt:lpstr>Config options</vt:lpstr>
      <vt:lpstr>Config options</vt:lpstr>
      <vt:lpstr>Config options</vt:lpstr>
      <vt:lpstr>Config options</vt:lpstr>
      <vt:lpstr>Config options</vt:lpstr>
      <vt:lpstr>Setup: start and stop</vt:lpstr>
      <vt:lpstr>I want to migrate/clean up</vt:lpstr>
      <vt:lpstr>The ALICE::CERN::SE July trick</vt:lpstr>
      <vt:lpstr>The ALICE::CERN::SE July trick</vt:lpstr>
      <vt:lpstr>The CNAF09 migration</vt:lpstr>
      <vt:lpstr>The CNAF09 migration</vt:lpstr>
      <vt:lpstr>The CNAF09 migration</vt:lpstr>
      <vt:lpstr>Conclusion</vt:lpstr>
      <vt:lpstr>Thank you</vt:lpstr>
    </vt:vector>
  </TitlesOfParts>
  <Manager/>
  <Company>CERN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tutorial May09</dc:title>
  <dc:subject>Xrootd setup</dc:subject>
  <dc:creator>Fabrizio Furano</dc:creator>
  <cp:keywords/>
  <dc:description/>
  <cp:lastModifiedBy>Fabrizio Furano</cp:lastModifiedBy>
  <cp:revision>237</cp:revision>
  <dcterms:created xsi:type="dcterms:W3CDTF">2009-05-27T07:18:55Z</dcterms:created>
  <dcterms:modified xsi:type="dcterms:W3CDTF">2009-05-27T07:19:32Z</dcterms:modified>
  <cp:category/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0x0101002E423794059813469CA1BC0790C2B39F</vt:lpwstr>
  </property>
</Properties>
</file>