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58" r:id="rId4"/>
    <p:sldId id="261" r:id="rId5"/>
    <p:sldId id="262" r:id="rId6"/>
    <p:sldId id="259" r:id="rId7"/>
    <p:sldId id="260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49BC"/>
    <a:srgbClr val="D840C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3" d="100"/>
          <a:sy n="93" d="100"/>
        </p:scale>
        <p:origin x="-96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901F9-D7AB-46DC-9576-5A0E8202EDFA}" type="datetimeFigureOut">
              <a:rPr lang="en-US" smtClean="0"/>
              <a:t>5/26/2009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CC1971-6996-4386-96A7-282259BD9B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smtClean="0"/>
              <a:t>27.05.2009</a:t>
            </a:r>
            <a:endParaRPr lang="en-US" sz="1600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kumimoji="0" lang="en-US" dirty="0" smtClean="0"/>
              <a:t>T1/T2 workshop: AliEn central services</a:t>
            </a:r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T1/T2 workshop: AliEn central services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T1/T2 workshop: AliEn central services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T1/T2 workshop: AliEn central services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kumimoji="0" lang="en-US" dirty="0" smtClean="0"/>
              <a:t>T1/T2 workshop: AliEn central services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T1/T2 workshop: AliEn central services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T1/T2 workshop: AliEn central services</a:t>
            </a:r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T1/T2 workshop: AliEn central services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T1/T2 workshop: AliEn central services</a:t>
            </a:r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T1/T2 workshop: AliEn central services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T1/T2 workshop: AliEn central services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27.05.2009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r>
              <a:rPr kumimoji="0" lang="en-US" sz="1400" dirty="0" smtClean="0">
                <a:solidFill>
                  <a:schemeClr val="tx2"/>
                </a:solidFill>
              </a:rPr>
              <a:t>T1/T2 workshop: AliEn central services</a:t>
            </a:r>
            <a:endParaRPr kumimoji="0" lang="en-US" sz="140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algn="l" eaLnBrk="1" latinLnBrk="0" hangingPunct="1"/>
            <a:fld id="{EA7C8D44-3667-46F6-9772-CC52308E2A7F}" type="slidenum">
              <a:rPr kumimoji="0" lang="en-US" smtClean="0"/>
              <a:pPr algn="l" eaLnBrk="1" latinLnBrk="0" hangingPunct="1"/>
              <a:t>‹#›</a:t>
            </a:fld>
            <a:endParaRPr kumimoji="0" lang="en-US" sz="1600" dirty="0">
              <a:solidFill>
                <a:schemeClr val="tx2"/>
              </a:solidFill>
            </a:endParaRPr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AliEn central services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Costin</a:t>
            </a:r>
            <a:r>
              <a:rPr lang="en-US" dirty="0" smtClean="0"/>
              <a:t> </a:t>
            </a:r>
            <a:r>
              <a:rPr lang="en-US" dirty="0" err="1" smtClean="0"/>
              <a:t>Grigoras</a:t>
            </a:r>
            <a:r>
              <a:rPr lang="en-US" dirty="0" smtClean="0"/>
              <a:t> &lt;costin.grigoras@cern.ch&gt;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T1/T2 workshop: AliEn central services</a:t>
            </a:r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10</a:t>
            </a:fld>
            <a:endParaRPr kumimoji="0"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Installing more power to the room</a:t>
            </a:r>
          </a:p>
          <a:p>
            <a:pPr lvl="1"/>
            <a:r>
              <a:rPr lang="en-US" dirty="0" smtClean="0"/>
              <a:t>Scheduled for today, should be transparent</a:t>
            </a:r>
          </a:p>
          <a:p>
            <a:r>
              <a:rPr lang="en-US" dirty="0" smtClean="0"/>
              <a:t>3 new racks</a:t>
            </a:r>
          </a:p>
          <a:p>
            <a:pPr lvl="1"/>
            <a:r>
              <a:rPr lang="en-US" dirty="0" smtClean="0"/>
              <a:t>Next week we are planning to move the hardware to them</a:t>
            </a:r>
          </a:p>
          <a:p>
            <a:pPr lvl="2"/>
            <a:r>
              <a:rPr lang="en-US" dirty="0" smtClean="0"/>
              <a:t>One day downtime, will be announced</a:t>
            </a:r>
          </a:p>
          <a:p>
            <a:r>
              <a:rPr lang="en-US" dirty="0" smtClean="0"/>
              <a:t>2 new 16-cores (Nehalem) machines</a:t>
            </a:r>
          </a:p>
          <a:p>
            <a:pPr lvl="1"/>
            <a:r>
              <a:rPr lang="en-US" dirty="0" smtClean="0"/>
              <a:t>We’ll try to replace several old machines with virtual machines or services on the base machine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Hardware overview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5105400" y="1219200"/>
            <a:ext cx="3581400" cy="4937760"/>
          </a:xfrm>
        </p:spPr>
        <p:txBody>
          <a:bodyPr/>
          <a:lstStyle/>
          <a:p>
            <a:r>
              <a:rPr lang="en-US" dirty="0" smtClean="0"/>
              <a:t>27 machines</a:t>
            </a:r>
          </a:p>
          <a:p>
            <a:pPr lvl="1"/>
            <a:r>
              <a:rPr lang="en-US" dirty="0" smtClean="0"/>
              <a:t>Mix of SLC4, SLC5, </a:t>
            </a:r>
            <a:r>
              <a:rPr lang="en-US" dirty="0" err="1" smtClean="0"/>
              <a:t>Ubuntu</a:t>
            </a:r>
            <a:r>
              <a:rPr lang="en-US" dirty="0" smtClean="0"/>
              <a:t> 8.04, 8.10, 9.04</a:t>
            </a:r>
          </a:p>
          <a:p>
            <a:r>
              <a:rPr lang="en-US" dirty="0" smtClean="0"/>
              <a:t>100 cores</a:t>
            </a:r>
          </a:p>
          <a:p>
            <a:r>
              <a:rPr lang="en-US" dirty="0" smtClean="0"/>
              <a:t>20 KVA UPSs</a:t>
            </a:r>
          </a:p>
          <a:p>
            <a:r>
              <a:rPr lang="en-US" dirty="0" smtClean="0"/>
              <a:t>2 * 1Gbps uplinks</a:t>
            </a:r>
          </a:p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685800"/>
            <a:ext cx="46101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2</a:t>
            </a:fld>
            <a:endParaRPr kumimoji="0"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T1/T2 workshop: AliEn central services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AliEn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14800" y="1219200"/>
            <a:ext cx="5029200" cy="493776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Several instances under a common</a:t>
            </a:r>
          </a:p>
          <a:p>
            <a:pPr>
              <a:buNone/>
            </a:pPr>
            <a:r>
              <a:rPr lang="en-US" dirty="0" smtClean="0"/>
              <a:t>DNS alias</a:t>
            </a:r>
          </a:p>
          <a:p>
            <a:r>
              <a:rPr lang="en-US" dirty="0" err="1" smtClean="0">
                <a:solidFill>
                  <a:srgbClr val="FF0000"/>
                </a:solidFill>
              </a:rPr>
              <a:t>Authen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B0F0"/>
                </a:solidFill>
              </a:rPr>
              <a:t>Proxy</a:t>
            </a:r>
          </a:p>
          <a:p>
            <a:r>
              <a:rPr lang="en-US" dirty="0" err="1" smtClean="0">
                <a:solidFill>
                  <a:srgbClr val="92D050"/>
                </a:solidFill>
              </a:rPr>
              <a:t>PackMan</a:t>
            </a:r>
            <a:endParaRPr lang="en-US" dirty="0" smtClean="0">
              <a:solidFill>
                <a:srgbClr val="92D050"/>
              </a:solidFill>
            </a:endParaRP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Optimizers (Jobs, Transfers, </a:t>
            </a:r>
            <a:r>
              <a:rPr lang="en-US" dirty="0" err="1" smtClean="0">
                <a:solidFill>
                  <a:schemeClr val="accent4">
                    <a:lumMod val="75000"/>
                  </a:schemeClr>
                </a:solidFill>
              </a:rPr>
              <a:t>Catalogue,PackMan</a:t>
            </a:r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…)</a:t>
            </a:r>
          </a:p>
          <a:p>
            <a:r>
              <a:rPr lang="en-US" dirty="0" smtClean="0">
                <a:solidFill>
                  <a:srgbClr val="CF49BC"/>
                </a:solidFill>
              </a:rPr>
              <a:t>API servers</a:t>
            </a:r>
            <a:endParaRPr lang="en-US" dirty="0">
              <a:solidFill>
                <a:srgbClr val="CF49BC"/>
              </a:solidFill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4118356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438400" y="2230348"/>
            <a:ext cx="16002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31852" y="3363074"/>
            <a:ext cx="16002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438400" y="2504326"/>
            <a:ext cx="1600200" cy="2286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438400" y="2788578"/>
            <a:ext cx="1600200" cy="2286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473504" y="2265452"/>
            <a:ext cx="1524000" cy="1524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438400" y="1676400"/>
            <a:ext cx="1600200" cy="22860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31852" y="2362200"/>
            <a:ext cx="1600200" cy="22860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438400" y="1950378"/>
            <a:ext cx="1600200" cy="228600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66956" y="2407578"/>
            <a:ext cx="1524000" cy="152400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62674" y="3398178"/>
            <a:ext cx="1524000" cy="152400"/>
          </a:xfrm>
          <a:prstGeom prst="rect">
            <a:avLst/>
          </a:prstGeom>
          <a:noFill/>
          <a:ln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52400" y="2625904"/>
            <a:ext cx="1600200" cy="117296"/>
          </a:xfrm>
          <a:prstGeom prst="rect">
            <a:avLst/>
          </a:prstGeom>
          <a:noFill/>
          <a:ln>
            <a:solidFill>
              <a:srgbClr val="D84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52400" y="2778304"/>
            <a:ext cx="1600200" cy="117296"/>
          </a:xfrm>
          <a:prstGeom prst="rect">
            <a:avLst/>
          </a:prstGeom>
          <a:noFill/>
          <a:ln>
            <a:solidFill>
              <a:srgbClr val="D84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2438400" y="3962400"/>
            <a:ext cx="1600200" cy="117296"/>
          </a:xfrm>
          <a:prstGeom prst="rect">
            <a:avLst/>
          </a:prstGeom>
          <a:noFill/>
          <a:ln>
            <a:solidFill>
              <a:srgbClr val="D84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2438400" y="4073704"/>
            <a:ext cx="1600200" cy="117296"/>
          </a:xfrm>
          <a:prstGeom prst="rect">
            <a:avLst/>
          </a:prstGeom>
          <a:noFill/>
          <a:ln>
            <a:solidFill>
              <a:srgbClr val="D84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438400" y="4191000"/>
            <a:ext cx="1600200" cy="117296"/>
          </a:xfrm>
          <a:prstGeom prst="rect">
            <a:avLst/>
          </a:prstGeom>
          <a:noFill/>
          <a:ln>
            <a:solidFill>
              <a:srgbClr val="D84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438400" y="4302304"/>
            <a:ext cx="1600200" cy="117296"/>
          </a:xfrm>
          <a:prstGeom prst="rect">
            <a:avLst/>
          </a:prstGeom>
          <a:noFill/>
          <a:ln>
            <a:solidFill>
              <a:srgbClr val="D84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438400" y="4419600"/>
            <a:ext cx="1600200" cy="117296"/>
          </a:xfrm>
          <a:prstGeom prst="rect">
            <a:avLst/>
          </a:prstGeom>
          <a:noFill/>
          <a:ln>
            <a:solidFill>
              <a:srgbClr val="D84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3</a:t>
            </a:fld>
            <a:endParaRPr kumimoji="0"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T1/T2 workshop: AliEn central services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DNS load </a:t>
            </a:r>
            <a:r>
              <a:rPr lang="en-US" dirty="0" smtClean="0"/>
              <a:t>b</a:t>
            </a:r>
            <a:r>
              <a:rPr lang="en-US" dirty="0" smtClean="0"/>
              <a:t>alancing of central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Each machine reports through ML to the central repository the full status of each machine, including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Operational status of each service (tested every 15m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Load on the machine, CPU, memory and swap </a:t>
            </a:r>
            <a:r>
              <a:rPr lang="en-US" dirty="0" smtClean="0"/>
              <a:t>utilization</a:t>
            </a:r>
          </a:p>
          <a:p>
            <a:pPr lvl="1"/>
            <a:r>
              <a:rPr lang="en-US" dirty="0" smtClean="0"/>
              <a:t>No. of connected </a:t>
            </a:r>
            <a:r>
              <a:rPr lang="en-US" dirty="0" smtClean="0"/>
              <a:t>sockets</a:t>
            </a:r>
          </a:p>
          <a:p>
            <a:r>
              <a:rPr lang="en-US" dirty="0" smtClean="0"/>
              <a:t>A weighted score is generated based on the parameters above, updating every minute the CERN DNS aliases with the IP addresses of the machines that are not overloaded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IP aliases are queried by users or site services  when connecting to the central services; by using them we distribute the load evenly between the active machines and limit the damage that can be caused to the central services.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4</a:t>
            </a:fld>
            <a:endParaRPr kumimoji="0"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T1/T2 workshop: AliEn central services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DNS load balancing in action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16138" y="725488"/>
            <a:ext cx="7027862" cy="4832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79375" y="5559425"/>
            <a:ext cx="9707563" cy="9175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5000" rIns="90000" bIns="45000"/>
          <a:lstStyle/>
          <a:p>
            <a:pPr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fi-FI" sz="1600" dirty="0">
                <a:solidFill>
                  <a:srgbClr val="000000"/>
                </a:solidFill>
                <a:latin typeface="Bitstream Charter" pitchFamily="16" charset="0"/>
                <a:ea typeface="DejaVu Sans" charset="0"/>
                <a:cs typeface="DejaVu Sans" charset="0"/>
              </a:rPr>
              <a:t>Wed Jul  9 07:23:24 CEST 2008 : alice-proxy </a:t>
            </a:r>
            <a:r>
              <a:rPr lang="fi-FI" sz="1600" b="1" dirty="0">
                <a:solidFill>
                  <a:srgbClr val="000000"/>
                </a:solidFill>
                <a:latin typeface="Bitstream Charter" pitchFamily="16" charset="0"/>
                <a:ea typeface="DejaVu Sans" charset="0"/>
                <a:cs typeface="DejaVu Sans" charset="0"/>
              </a:rPr>
              <a:t>137.138.99.136</a:t>
            </a:r>
            <a:r>
              <a:rPr lang="fi-FI" sz="1600" dirty="0">
                <a:solidFill>
                  <a:srgbClr val="000000"/>
                </a:solidFill>
                <a:latin typeface="Bitstream Charter" pitchFamily="16" charset="0"/>
                <a:ea typeface="DejaVu Sans" charset="0"/>
                <a:cs typeface="DejaVu Sans" charset="0"/>
              </a:rPr>
              <a:t> 137.138.99.137 137.138.99.141</a:t>
            </a:r>
          </a:p>
          <a:p>
            <a:pPr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fi-FI" sz="1600" dirty="0">
                <a:solidFill>
                  <a:srgbClr val="000000"/>
                </a:solidFill>
                <a:latin typeface="Bitstream Charter" pitchFamily="16" charset="0"/>
                <a:ea typeface="DejaVu Sans" charset="0"/>
                <a:cs typeface="DejaVu Sans" charset="0"/>
              </a:rPr>
              <a:t>Thu Jul 10 13:40:38 CEST 2008 : alice-proxy 137.138.99.137 137.138.99.141</a:t>
            </a:r>
          </a:p>
          <a:p>
            <a:pPr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  <a:tab pos="6515100" algn="l"/>
                <a:tab pos="7239000" algn="l"/>
                <a:tab pos="7962900" algn="l"/>
                <a:tab pos="8686800" algn="l"/>
                <a:tab pos="9410700" algn="l"/>
              </a:tabLst>
            </a:pPr>
            <a:r>
              <a:rPr lang="fi-FI" sz="1600" dirty="0">
                <a:solidFill>
                  <a:srgbClr val="000000"/>
                </a:solidFill>
                <a:latin typeface="Bitstream Charter" pitchFamily="16" charset="0"/>
                <a:ea typeface="DejaVu Sans" charset="0"/>
                <a:cs typeface="DejaVu Sans" charset="0"/>
              </a:rPr>
              <a:t>Thu Jul 10 13:44:52 CEST 2008 : alice-proxy </a:t>
            </a:r>
            <a:r>
              <a:rPr lang="fi-FI" sz="1600" b="1" dirty="0">
                <a:solidFill>
                  <a:srgbClr val="000000"/>
                </a:solidFill>
                <a:latin typeface="Bitstream Charter" pitchFamily="16" charset="0"/>
                <a:ea typeface="DejaVu Sans" charset="0"/>
                <a:cs typeface="DejaVu Sans" charset="0"/>
              </a:rPr>
              <a:t>137.138.99.136</a:t>
            </a:r>
            <a:r>
              <a:rPr lang="fi-FI" sz="1600" dirty="0">
                <a:solidFill>
                  <a:srgbClr val="000000"/>
                </a:solidFill>
                <a:latin typeface="Bitstream Charter" pitchFamily="16" charset="0"/>
                <a:ea typeface="DejaVu Sans" charset="0"/>
                <a:cs typeface="DejaVu Sans" charset="0"/>
              </a:rPr>
              <a:t> 137.138.99.137 137.138.99.141</a:t>
            </a:r>
          </a:p>
        </p:txBody>
      </p:sp>
      <p:sp>
        <p:nvSpPr>
          <p:cNvPr id="6" name="Line 4"/>
          <p:cNvSpPr>
            <a:spLocks noChangeShapeType="1"/>
          </p:cNvSpPr>
          <p:nvPr/>
        </p:nvSpPr>
        <p:spPr bwMode="auto">
          <a:xfrm flipV="1">
            <a:off x="6165850" y="900113"/>
            <a:ext cx="1588" cy="3697287"/>
          </a:xfrm>
          <a:prstGeom prst="line">
            <a:avLst/>
          </a:prstGeom>
          <a:noFill/>
          <a:ln w="1836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Line 5"/>
          <p:cNvSpPr>
            <a:spLocks noChangeShapeType="1"/>
          </p:cNvSpPr>
          <p:nvPr/>
        </p:nvSpPr>
        <p:spPr bwMode="auto">
          <a:xfrm flipV="1">
            <a:off x="6659563" y="900113"/>
            <a:ext cx="1587" cy="3703637"/>
          </a:xfrm>
          <a:prstGeom prst="line">
            <a:avLst/>
          </a:prstGeom>
          <a:noFill/>
          <a:ln w="18360">
            <a:solidFill>
              <a:srgbClr val="008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5</a:t>
            </a:fld>
            <a:endParaRPr kumimoji="0"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T1/T2 workshop: AliEn central services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14800" y="1219200"/>
            <a:ext cx="5029200" cy="493776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LDAP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Services’ configuration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Users &amp; Roles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MySQL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Transfer Queue: 3M transfers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Task Queue: 27.7M jobs</a:t>
            </a:r>
            <a:br>
              <a:rPr lang="en-US" dirty="0" smtClean="0">
                <a:solidFill>
                  <a:srgbClr val="00B0F0"/>
                </a:solidFill>
              </a:rPr>
            </a:br>
            <a:r>
              <a:rPr lang="en-US" dirty="0" smtClean="0">
                <a:solidFill>
                  <a:srgbClr val="00B0F0"/>
                </a:solidFill>
              </a:rPr>
              <a:t>Users (sync with LDAP): 700</a:t>
            </a:r>
          </a:p>
          <a:p>
            <a:pPr lvl="1"/>
            <a:r>
              <a:rPr lang="en-US" dirty="0" smtClean="0">
                <a:solidFill>
                  <a:srgbClr val="00B0F0"/>
                </a:solidFill>
              </a:rPr>
              <a:t>Catalogue: 85M entries</a:t>
            </a:r>
          </a:p>
          <a:p>
            <a:r>
              <a:rPr lang="en-US" dirty="0" smtClean="0">
                <a:solidFill>
                  <a:srgbClr val="92D050"/>
                </a:solidFill>
              </a:rPr>
              <a:t>MySQL Backup (replication)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4118356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2438400" y="3058274"/>
            <a:ext cx="16002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2438400" y="3352800"/>
            <a:ext cx="16002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52400" y="3657600"/>
            <a:ext cx="1600200" cy="228600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69222" y="3103652"/>
            <a:ext cx="1524000" cy="1524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2473504" y="3393896"/>
            <a:ext cx="1524000" cy="1524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483778" y="3667874"/>
            <a:ext cx="1524000" cy="1524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>
            <a:stCxn id="15" idx="1"/>
            <a:endCxn id="10" idx="0"/>
          </p:cNvCxnSpPr>
          <p:nvPr/>
        </p:nvCxnSpPr>
        <p:spPr>
          <a:xfrm rot="10800000" flipV="1">
            <a:off x="952500" y="3179852"/>
            <a:ext cx="1516722" cy="477748"/>
          </a:xfrm>
          <a:prstGeom prst="straightConnector1">
            <a:avLst/>
          </a:prstGeom>
          <a:ln w="158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6" idx="1"/>
            <a:endCxn id="10" idx="2"/>
          </p:cNvCxnSpPr>
          <p:nvPr/>
        </p:nvCxnSpPr>
        <p:spPr>
          <a:xfrm rot="10800000" flipV="1">
            <a:off x="952500" y="3470096"/>
            <a:ext cx="1521004" cy="416104"/>
          </a:xfrm>
          <a:prstGeom prst="straightConnector1">
            <a:avLst/>
          </a:prstGeom>
          <a:ln w="158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7" idx="1"/>
            <a:endCxn id="10" idx="3"/>
          </p:cNvCxnSpPr>
          <p:nvPr/>
        </p:nvCxnSpPr>
        <p:spPr>
          <a:xfrm rot="10800000" flipV="1">
            <a:off x="1752600" y="3744074"/>
            <a:ext cx="731178" cy="27826"/>
          </a:xfrm>
          <a:prstGeom prst="straightConnector1">
            <a:avLst/>
          </a:prstGeom>
          <a:ln w="15875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6</a:t>
            </a:fld>
            <a:endParaRPr kumimoji="0" lang="en-US" dirty="0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T1/T2 workshop: AliEn central services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1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  <p:bldP spid="15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servers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14800" y="1219200"/>
            <a:ext cx="5029200" cy="4937760"/>
          </a:xfrm>
        </p:spPr>
        <p:txBody>
          <a:bodyPr/>
          <a:lstStyle/>
          <a:p>
            <a:r>
              <a:rPr lang="en-US" dirty="0" smtClean="0"/>
              <a:t>AliEn &amp; AliROOT</a:t>
            </a:r>
            <a:endParaRPr lang="en-US" dirty="0" smtClean="0"/>
          </a:p>
          <a:p>
            <a:r>
              <a:rPr lang="en-US" dirty="0" smtClean="0"/>
              <a:t>32 and 64 bit</a:t>
            </a:r>
          </a:p>
          <a:p>
            <a:r>
              <a:rPr lang="en-US" dirty="0" smtClean="0"/>
              <a:t>SLC4 and SLC5</a:t>
            </a:r>
          </a:p>
          <a:p>
            <a:r>
              <a:rPr lang="en-US" dirty="0" smtClean="0"/>
              <a:t>Most of them virtual machines (VirtualBox)</a:t>
            </a:r>
          </a:p>
          <a:p>
            <a:r>
              <a:rPr lang="en-US" dirty="0" smtClean="0"/>
              <a:t>Other build machines:</a:t>
            </a:r>
          </a:p>
          <a:p>
            <a:pPr lvl="1"/>
            <a:r>
              <a:rPr lang="en-US" dirty="0" smtClean="0"/>
              <a:t>SLC4 on Itanium</a:t>
            </a:r>
          </a:p>
          <a:p>
            <a:pPr lvl="1"/>
            <a:r>
              <a:rPr lang="en-US" dirty="0" smtClean="0"/>
              <a:t>OSX in 32 and 64 bits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4118356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31852" y="1752600"/>
            <a:ext cx="1600200" cy="1583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52400" y="4337407"/>
            <a:ext cx="1600200" cy="1583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52400" y="4495800"/>
            <a:ext cx="1600200" cy="1583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7</a:t>
            </a:fld>
            <a:endParaRPr kumimoji="0"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T1/T2 workshop: AliEn central services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14800" y="1219200"/>
            <a:ext cx="5029200" cy="4937760"/>
          </a:xfrm>
        </p:spPr>
        <p:txBody>
          <a:bodyPr/>
          <a:lstStyle/>
          <a:p>
            <a:r>
              <a:rPr lang="en-US" dirty="0" smtClean="0"/>
              <a:t>MonALISA Repository</a:t>
            </a:r>
          </a:p>
          <a:p>
            <a:pPr lvl="1"/>
            <a:r>
              <a:rPr lang="en-US" dirty="0" smtClean="0"/>
              <a:t>Storage client</a:t>
            </a:r>
          </a:p>
          <a:p>
            <a:pPr lvl="1"/>
            <a:r>
              <a:rPr lang="en-US" dirty="0" smtClean="0"/>
              <a:t>Web interface</a:t>
            </a:r>
          </a:p>
          <a:p>
            <a:pPr lvl="1"/>
            <a:r>
              <a:rPr lang="en-US" dirty="0" smtClean="0"/>
              <a:t>One database backend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Two more database backends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Redundancy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Load sharing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4118356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31852" y="2051407"/>
            <a:ext cx="1600200" cy="31079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52400" y="3048000"/>
            <a:ext cx="1600200" cy="3048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52400" y="3610511"/>
            <a:ext cx="1600200" cy="310793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8</a:t>
            </a:fld>
            <a:endParaRPr kumimoji="0" lang="en-US" dirty="0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T1/T2 workshop: AliEn central services</a:t>
            </a:r>
            <a:endParaRPr kumimoji="0"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114800" y="1219200"/>
            <a:ext cx="5029200" cy="493776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6TB storage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Shared AliEn installation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Backup (configuration &amp; DB)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alien.cern.ch website</a:t>
            </a:r>
          </a:p>
          <a:p>
            <a:r>
              <a:rPr lang="en-US" dirty="0" err="1" smtClean="0">
                <a:solidFill>
                  <a:srgbClr val="00B050"/>
                </a:solidFill>
              </a:rPr>
              <a:t>Xrootd</a:t>
            </a:r>
            <a:r>
              <a:rPr lang="en-US" dirty="0" smtClean="0">
                <a:solidFill>
                  <a:srgbClr val="00B050"/>
                </a:solidFill>
              </a:rPr>
              <a:t> global redirector</a:t>
            </a:r>
            <a:br>
              <a:rPr lang="en-US" dirty="0" smtClean="0">
                <a:solidFill>
                  <a:srgbClr val="00B050"/>
                </a:solidFill>
              </a:rPr>
            </a:br>
            <a:r>
              <a:rPr lang="en-US" dirty="0" smtClean="0">
                <a:solidFill>
                  <a:srgbClr val="00B050"/>
                </a:solidFill>
              </a:rPr>
              <a:t>(more details from </a:t>
            </a:r>
            <a:r>
              <a:rPr lang="en-US" dirty="0" err="1" smtClean="0">
                <a:solidFill>
                  <a:srgbClr val="00B050"/>
                </a:solidFill>
              </a:rPr>
              <a:t>Fabrizio</a:t>
            </a:r>
            <a:r>
              <a:rPr lang="en-US" dirty="0" smtClean="0">
                <a:solidFill>
                  <a:srgbClr val="00B050"/>
                </a:solidFill>
              </a:rPr>
              <a:t> later)</a:t>
            </a:r>
          </a:p>
          <a:p>
            <a:r>
              <a:rPr lang="en-US" dirty="0" smtClean="0">
                <a:solidFill>
                  <a:srgbClr val="CF49BC"/>
                </a:solidFill>
              </a:rPr>
              <a:t>ALICE::CERN::SE redirector</a:t>
            </a:r>
          </a:p>
          <a:p>
            <a:r>
              <a:rPr lang="en-US" dirty="0" err="1" smtClean="0">
                <a:solidFill>
                  <a:srgbClr val="CF49BC"/>
                </a:solidFill>
              </a:rPr>
              <a:t>BitTorrent</a:t>
            </a:r>
            <a:r>
              <a:rPr lang="en-US" dirty="0" smtClean="0">
                <a:solidFill>
                  <a:srgbClr val="CF49BC"/>
                </a:solidFill>
              </a:rPr>
              <a:t> tracker and seeder</a:t>
            </a:r>
            <a:br>
              <a:rPr lang="en-US" dirty="0" smtClean="0">
                <a:solidFill>
                  <a:srgbClr val="CF49BC"/>
                </a:solidFill>
              </a:rPr>
            </a:br>
            <a:r>
              <a:rPr lang="en-US" dirty="0" smtClean="0">
                <a:solidFill>
                  <a:srgbClr val="CF49BC"/>
                </a:solidFill>
              </a:rPr>
              <a:t>(see Pablo’s talk)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ALICE Offline Project Management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smtClean="0">
                <a:solidFill>
                  <a:srgbClr val="0070C0"/>
                </a:solidFill>
              </a:rPr>
              <a:t>&amp; Shift Management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4118356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>
          <a:xfrm>
            <a:off x="131852" y="3962400"/>
            <a:ext cx="1600200" cy="2286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2469222" y="4572000"/>
            <a:ext cx="1524000" cy="15240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27.05.2009</a:t>
            </a:r>
            <a:endParaRPr lang="en-US" dirty="0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7C8D44-3667-46F6-9772-CC52308E2A7F}" type="slidenum">
              <a:rPr kumimoji="0" lang="en-US" smtClean="0"/>
              <a:pPr/>
              <a:t>9</a:t>
            </a:fld>
            <a:endParaRPr kumimoji="0" lang="en-US" dirty="0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dirty="0" smtClean="0"/>
              <a:t>T1/T2 workshop: AliEn central services</a:t>
            </a:r>
            <a:endParaRPr kumimoji="0"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52400" y="2895600"/>
            <a:ext cx="1524000" cy="152400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152400" y="3626778"/>
            <a:ext cx="1524000" cy="259422"/>
          </a:xfrm>
          <a:prstGeom prst="rect">
            <a:avLst/>
          </a:prstGeom>
          <a:noFill/>
          <a:ln>
            <a:solidFill>
              <a:srgbClr val="D840C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152400" y="1925548"/>
            <a:ext cx="1524000" cy="15240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120</TotalTime>
  <Words>432</Words>
  <Application>Microsoft Office PowerPoint</Application>
  <PresentationFormat>On-screen Show (4:3)</PresentationFormat>
  <Paragraphs>96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Origin</vt:lpstr>
      <vt:lpstr>AliEn central services</vt:lpstr>
      <vt:lpstr>Hardware overview </vt:lpstr>
      <vt:lpstr>AliEn services</vt:lpstr>
      <vt:lpstr>DNS load balancing of central services</vt:lpstr>
      <vt:lpstr>DNS load balancing in action </vt:lpstr>
      <vt:lpstr>Information sources</vt:lpstr>
      <vt:lpstr>Build servers</vt:lpstr>
      <vt:lpstr>Monitoring</vt:lpstr>
      <vt:lpstr>More services</vt:lpstr>
      <vt:lpstr>Plans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AliEn central services</dc:title>
  <dc:creator>Costin</dc:creator>
  <cp:lastModifiedBy>Costin</cp:lastModifiedBy>
  <cp:revision>54</cp:revision>
  <dcterms:created xsi:type="dcterms:W3CDTF">2009-05-26T12:23:13Z</dcterms:created>
  <dcterms:modified xsi:type="dcterms:W3CDTF">2009-05-26T14:23:25Z</dcterms:modified>
</cp:coreProperties>
</file>