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</p:sldMasterIdLst>
  <p:notesMasterIdLst>
    <p:notesMasterId r:id="rId27"/>
  </p:notesMasterIdLst>
  <p:sldIdLst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80" r:id="rId22"/>
    <p:sldId id="281" r:id="rId23"/>
    <p:sldId id="279" r:id="rId24"/>
    <p:sldId id="282" r:id="rId25"/>
    <p:sldId id="283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00529E"/>
    <a:srgbClr val="CC3300"/>
    <a:srgbClr val="3861AA"/>
    <a:srgbClr val="2D4F8B"/>
    <a:srgbClr val="004F9E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2239" autoAdjust="0"/>
    <p:restoredTop sz="76667" autoAdjust="0"/>
  </p:normalViewPr>
  <p:slideViewPr>
    <p:cSldViewPr>
      <p:cViewPr varScale="1">
        <p:scale>
          <a:sx n="60" d="100"/>
          <a:sy n="60" d="100"/>
        </p:scale>
        <p:origin x="-11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3CE46-AD76-41A9-8151-792924F5BE8C}" type="datetimeFigureOut">
              <a:rPr lang="en-US" smtClean="0"/>
              <a:pPr/>
              <a:t>5/27/2009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E0397F-A583-460C-B73C-D31CD3918B7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0397F-A583-460C-B73C-D31CD3918B77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Define tracker</a:t>
            </a:r>
            <a:r>
              <a:rPr lang="en-GB" baseline="0" dirty="0" smtClean="0"/>
              <a:t> and </a:t>
            </a:r>
            <a:r>
              <a:rPr lang="en-GB" baseline="0" dirty="0" err="1" smtClean="0"/>
              <a:t>seeder</a:t>
            </a:r>
            <a:r>
              <a:rPr lang="en-GB" baseline="0" dirty="0" smtClean="0"/>
              <a:t>.</a:t>
            </a:r>
          </a:p>
          <a:p>
            <a:r>
              <a:rPr lang="en-GB" baseline="0" dirty="0" smtClean="0"/>
              <a:t>Tracks which client has which files (and piece)</a:t>
            </a:r>
          </a:p>
          <a:p>
            <a:endParaRPr lang="en-GB" baseline="0" dirty="0" smtClean="0"/>
          </a:p>
          <a:p>
            <a:endParaRPr lang="en-GB" baseline="0" dirty="0" smtClean="0"/>
          </a:p>
          <a:p>
            <a:r>
              <a:rPr lang="en-GB" baseline="0" dirty="0" err="1" smtClean="0"/>
              <a:t>Seeder</a:t>
            </a:r>
            <a:r>
              <a:rPr lang="en-GB" baseline="0" dirty="0" smtClean="0"/>
              <a:t>= client with a complete file waiting for connections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0397F-A583-460C-B73C-D31CD3918B77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hyperlink" Target="http://images.google.ch/imgres?imgurl=http://www.physi.uni-heidelberg.de/~demscher/alice_old/trd/prr/pics/alice-logo.gif&amp;imgrefurl=http://www.physi.uni-heidelberg.de/~demscher/alice_old/trd/prr/radiator/&amp;h=263&amp;w=263&amp;sz=17&amp;hl=de&amp;start=4&amp;tbnid=cF9RldXcrJZbgM:&amp;tbnh=112&amp;tbnw=112&amp;prev=/images?q=alice+logo+cern&amp;gbv=2&amp;svnum=10&amp;hl=de" TargetMode="External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0" descr="CERNlogo-rgb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524875" y="6238875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6" descr="banner07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Object 40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p:oleObj spid="_x0000_s29698" name="Image" r:id="rId5" imgW="2006349" imgH="10158730" progId="">
              <p:embed/>
            </p:oleObj>
          </a:graphicData>
        </a:graphic>
      </p:graphicFrame>
      <p:sp>
        <p:nvSpPr>
          <p:cNvPr id="7" name="Text Box 41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25" descr="alice-logo">
            <a:hlinkClick r:id="rId6"/>
          </p:cNvPr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371600" y="61722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Pablo Saiz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Pablo Saiz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Pablo Saiz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Pablo Saiz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Pablo Saiz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Pablo Saiz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Pablo Saiz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Pablo Saiz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Pablo Saiz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Pablo Saiz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6248400" cy="838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Pablo Saiz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Pablo Saiz</a:t>
            </a: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Pablo Saiz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0"/>
            <a:ext cx="21717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3627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Pablo Saiz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Pablo Saiz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Pablo Saiz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Pablo Saiz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Pablo Saiz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Pablo Saiz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Pablo Saiz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Pablo Saiz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hyperlink" Target="http://images.google.ch/imgres?imgurl=http://www.physi.uni-heidelberg.de/~demscher/alice_old/trd/prr/pics/alice-logo.gif&amp;imgrefurl=http://www.physi.uni-heidelberg.de/~demscher/alice_old/trd/prr/radiator/&amp;h=263&amp;w=263&amp;sz=17&amp;hl=de&amp;start=4&amp;tbnid=cF9RldXcrJZbgM:&amp;tbnh=112&amp;tbnw=112&amp;prev=/images?q=alice+logo+cern&amp;gbv=2&amp;svnum=10&amp;hl=de" TargetMode="External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3.v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oleObject" Target="../embeddings/oleObject3.bin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31" descr="banner-ITonly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3861AA"/>
                </a:solidFill>
              </a:defRPr>
            </a:lvl1pPr>
          </a:lstStyle>
          <a:p>
            <a:pPr>
              <a:defRPr/>
            </a:pPr>
            <a:r>
              <a:rPr lang="en-US" dirty="0" err="1" smtClean="0"/>
              <a:t>dd</a:t>
            </a:r>
            <a:fld id="{B0ABF2DE-6832-4042-9BF1-D1FC91CDC14D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Pablo Saiz</a:t>
            </a:r>
            <a:endParaRPr lang="en-US" dirty="0"/>
          </a:p>
        </p:txBody>
      </p:sp>
      <p:pic>
        <p:nvPicPr>
          <p:cNvPr id="1032" name="Picture 24" descr="CERNlogo-rgb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8524875" y="6238875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8" name="Text Box 3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graphicFrame>
        <p:nvGraphicFramePr>
          <p:cNvPr id="1026" name="Object 35"/>
          <p:cNvGraphicFramePr>
            <a:graphicFrameLocks noChangeAspect="1"/>
          </p:cNvGraphicFramePr>
          <p:nvPr/>
        </p:nvGraphicFramePr>
        <p:xfrm>
          <a:off x="0" y="0"/>
          <a:ext cx="1190625" cy="6019800"/>
        </p:xfrm>
        <a:graphic>
          <a:graphicData uri="http://schemas.openxmlformats.org/presentationml/2006/ole">
            <p:oleObj spid="_x0000_s1026" name="Image" r:id="rId16" imgW="2006349" imgH="10158730" progId="">
              <p:embed/>
            </p:oleObj>
          </a:graphicData>
        </a:graphic>
      </p:graphicFrame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0"/>
            <a:ext cx="5943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10" name="Picture 25" descr="alice-logo">
            <a:hlinkClick r:id="rId17"/>
          </p:cNvPr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1219200" y="61722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7" descr="banner-ITonly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3861AA"/>
                </a:solidFill>
              </a:defRPr>
            </a:lvl1pPr>
          </a:lstStyle>
          <a:p>
            <a:pPr>
              <a:defRPr/>
            </a:pPr>
            <a:r>
              <a:rPr lang="en-US" smtClean="0"/>
              <a:t>Pablo Saiz</a:t>
            </a:r>
            <a:endParaRPr lang="en-US"/>
          </a:p>
        </p:txBody>
      </p:sp>
      <p:graphicFrame>
        <p:nvGraphicFramePr>
          <p:cNvPr id="3074" name="Object 14"/>
          <p:cNvGraphicFramePr>
            <a:graphicFrameLocks noChangeAspect="1"/>
          </p:cNvGraphicFramePr>
          <p:nvPr/>
        </p:nvGraphicFramePr>
        <p:xfrm>
          <a:off x="0" y="0"/>
          <a:ext cx="1196975" cy="849313"/>
        </p:xfrm>
        <a:graphic>
          <a:graphicData uri="http://schemas.openxmlformats.org/presentationml/2006/ole">
            <p:oleObj spid="_x0000_s3074" name="Image" r:id="rId15" imgW="2006349" imgH="1422222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alien.cern.ch/alien-torrent-installer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(B)right future of software installation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5918" y="3571876"/>
            <a:ext cx="6672282" cy="1643074"/>
          </a:xfrm>
        </p:spPr>
        <p:txBody>
          <a:bodyPr>
            <a:normAutofit/>
          </a:bodyPr>
          <a:lstStyle/>
          <a:p>
            <a:r>
              <a:rPr lang="en-GB" dirty="0" smtClean="0"/>
              <a:t>S. Bagnasco, L. Betev, F. Carminati, F. Furano, C. Grigoras, A. Grigoras, P. Mendez Lorenzo, A. Peters, P. Saiz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ransition advTm="146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Let’s go mainstream!!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8B058-D492-476B-A9B1-4170D73AF353}" type="datetime4">
              <a:rPr lang="en-US" smtClean="0"/>
              <a:pPr/>
              <a:t>May 27, 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Pablo Saiz</a:t>
            </a:r>
            <a:endParaRPr lang="en-GB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171575"/>
            <a:ext cx="333375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935" y="2286000"/>
            <a:ext cx="5181065" cy="3024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857224" y="5214950"/>
            <a:ext cx="73901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http://bittorrent.com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7979568" y="6560344"/>
            <a:ext cx="554832" cy="45005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D8C99B-49C2-4017-A7B5-D1EAB25FF7A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19600" y="1447800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More than 150 million users!!</a:t>
            </a:r>
            <a:endParaRPr lang="en-GB" sz="2400" dirty="0"/>
          </a:p>
        </p:txBody>
      </p:sp>
    </p:spTree>
  </p:cSld>
  <p:clrMapOvr>
    <a:masterClrMapping/>
  </p:clrMapOvr>
  <p:transition advTm="31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1381108" y="2285992"/>
            <a:ext cx="2428892" cy="22145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357D4-1C36-4346-BCA1-82DDA4E96173}" type="datetime4">
              <a:rPr lang="en-US" smtClean="0"/>
              <a:pPr/>
              <a:t>May 27, 2009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Pablo Saiz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979568" y="6560344"/>
            <a:ext cx="554832" cy="450056"/>
          </a:xfrm>
          <a:prstGeom prst="rect">
            <a:avLst/>
          </a:prstGeom>
        </p:spPr>
        <p:txBody>
          <a:bodyPr/>
          <a:lstStyle/>
          <a:p>
            <a:fld id="{CED8C99B-49C2-4017-A7B5-D1EAB25FF7AB}" type="slidenum">
              <a:rPr lang="en-GB" sz="1400" smtClean="0"/>
              <a:pPr/>
              <a:t>11</a:t>
            </a:fld>
            <a:endParaRPr lang="en-GB" sz="14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Torrent technology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2309802" y="2552680"/>
            <a:ext cx="1357322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dirty="0" smtClean="0">
                <a:ln>
                  <a:solidFill>
                    <a:srgbClr val="00529E"/>
                  </a:solidFill>
                </a:ln>
              </a:rPr>
              <a:t>Tracker</a:t>
            </a:r>
            <a:endParaRPr lang="en-GB" dirty="0">
              <a:ln>
                <a:solidFill>
                  <a:srgbClr val="00529E"/>
                </a:solidFill>
              </a:ln>
            </a:endParaRPr>
          </a:p>
        </p:txBody>
      </p:sp>
      <p:sp>
        <p:nvSpPr>
          <p:cNvPr id="8" name="Oval 7"/>
          <p:cNvSpPr/>
          <p:nvPr/>
        </p:nvSpPr>
        <p:spPr>
          <a:xfrm>
            <a:off x="1523984" y="3552812"/>
            <a:ext cx="1133484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dirty="0" err="1" smtClean="0">
                <a:ln>
                  <a:solidFill>
                    <a:srgbClr val="00529E"/>
                  </a:solidFill>
                </a:ln>
              </a:rPr>
              <a:t>Seeder</a:t>
            </a:r>
            <a:endParaRPr lang="en-GB" dirty="0">
              <a:ln>
                <a:solidFill>
                  <a:srgbClr val="00529E"/>
                </a:solidFill>
              </a:ln>
            </a:endParaRPr>
          </a:p>
        </p:txBody>
      </p:sp>
      <p:sp>
        <p:nvSpPr>
          <p:cNvPr id="9" name="Oval 8"/>
          <p:cNvSpPr/>
          <p:nvPr/>
        </p:nvSpPr>
        <p:spPr>
          <a:xfrm>
            <a:off x="4643438" y="5410200"/>
            <a:ext cx="1285884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Download</a:t>
            </a:r>
          </a:p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&amp; seed</a:t>
            </a:r>
            <a:endParaRPr lang="en-GB" sz="1400" dirty="0">
              <a:ln>
                <a:solidFill>
                  <a:srgbClr val="00529E"/>
                </a:solidFill>
              </a:ln>
            </a:endParaRPr>
          </a:p>
        </p:txBody>
      </p:sp>
      <p:sp>
        <p:nvSpPr>
          <p:cNvPr id="11" name="Oval 10"/>
          <p:cNvSpPr/>
          <p:nvPr/>
        </p:nvSpPr>
        <p:spPr>
          <a:xfrm>
            <a:off x="6357950" y="5624514"/>
            <a:ext cx="1285884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Download</a:t>
            </a:r>
          </a:p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&amp; seed</a:t>
            </a:r>
            <a:endParaRPr lang="en-GB" sz="1400" dirty="0">
              <a:ln>
                <a:solidFill>
                  <a:srgbClr val="00529E"/>
                </a:solidFill>
              </a:ln>
            </a:endParaRPr>
          </a:p>
        </p:txBody>
      </p:sp>
      <p:sp>
        <p:nvSpPr>
          <p:cNvPr id="12" name="Oval 11"/>
          <p:cNvSpPr/>
          <p:nvPr/>
        </p:nvSpPr>
        <p:spPr>
          <a:xfrm>
            <a:off x="6572264" y="4695820"/>
            <a:ext cx="1285884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Download</a:t>
            </a:r>
          </a:p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&amp; seed</a:t>
            </a:r>
            <a:endParaRPr lang="en-GB" sz="1400" dirty="0">
              <a:ln>
                <a:solidFill>
                  <a:srgbClr val="00529E"/>
                </a:solidFill>
              </a:ln>
            </a:endParaRPr>
          </a:p>
        </p:txBody>
      </p:sp>
      <p:sp>
        <p:nvSpPr>
          <p:cNvPr id="13" name="Oval 12"/>
          <p:cNvSpPr/>
          <p:nvPr/>
        </p:nvSpPr>
        <p:spPr>
          <a:xfrm>
            <a:off x="6572264" y="1552548"/>
            <a:ext cx="1285884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Download</a:t>
            </a:r>
          </a:p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&amp; seed</a:t>
            </a:r>
            <a:endParaRPr lang="en-GB" sz="1400" dirty="0">
              <a:ln>
                <a:solidFill>
                  <a:srgbClr val="00529E"/>
                </a:solidFill>
              </a:ln>
            </a:endParaRPr>
          </a:p>
        </p:txBody>
      </p:sp>
      <p:sp>
        <p:nvSpPr>
          <p:cNvPr id="14" name="Oval 13"/>
          <p:cNvSpPr/>
          <p:nvPr/>
        </p:nvSpPr>
        <p:spPr>
          <a:xfrm>
            <a:off x="6429388" y="2552680"/>
            <a:ext cx="1285884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Download</a:t>
            </a:r>
          </a:p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&amp; seed</a:t>
            </a:r>
            <a:endParaRPr lang="en-GB" sz="1400" dirty="0">
              <a:ln>
                <a:solidFill>
                  <a:srgbClr val="00529E"/>
                </a:solidFill>
              </a:ln>
            </a:endParaRPr>
          </a:p>
        </p:txBody>
      </p:sp>
      <p:sp>
        <p:nvSpPr>
          <p:cNvPr id="15" name="Oval 14"/>
          <p:cNvSpPr/>
          <p:nvPr/>
        </p:nvSpPr>
        <p:spPr>
          <a:xfrm>
            <a:off x="4500562" y="2052614"/>
            <a:ext cx="1285884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Download</a:t>
            </a:r>
          </a:p>
          <a:p>
            <a:pPr algn="ctr"/>
            <a:r>
              <a:rPr lang="en-GB" sz="1400" dirty="0" smtClean="0">
                <a:ln>
                  <a:solidFill>
                    <a:srgbClr val="00529E"/>
                  </a:solidFill>
                </a:ln>
              </a:rPr>
              <a:t>&amp; seed</a:t>
            </a:r>
            <a:endParaRPr lang="en-GB" sz="1400" dirty="0">
              <a:ln>
                <a:solidFill>
                  <a:srgbClr val="00529E"/>
                </a:solidFill>
              </a:ln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3984" y="1928802"/>
            <a:ext cx="2114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</a:t>
            </a:r>
            <a:r>
              <a:rPr lang="en-GB" dirty="0" smtClean="0"/>
              <a:t>litorrent.cern.ch</a:t>
            </a:r>
            <a:endParaRPr lang="en-GB" dirty="0"/>
          </a:p>
        </p:txBody>
      </p:sp>
      <p:cxnSp>
        <p:nvCxnSpPr>
          <p:cNvPr id="19" name="Straight Arrow Connector 18"/>
          <p:cNvCxnSpPr>
            <a:stCxn id="9" idx="1"/>
            <a:endCxn id="7" idx="5"/>
          </p:cNvCxnSpPr>
          <p:nvPr/>
        </p:nvCxnSpPr>
        <p:spPr>
          <a:xfrm rot="16200000" flipV="1">
            <a:off x="3004350" y="3687417"/>
            <a:ext cx="2291400" cy="1363402"/>
          </a:xfrm>
          <a:prstGeom prst="straightConnector1">
            <a:avLst/>
          </a:prstGeom>
          <a:ln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2"/>
            <a:endCxn id="8" idx="6"/>
          </p:cNvCxnSpPr>
          <p:nvPr/>
        </p:nvCxnSpPr>
        <p:spPr>
          <a:xfrm rot="10800000">
            <a:off x="2657468" y="3910002"/>
            <a:ext cx="1985970" cy="1857388"/>
          </a:xfrm>
          <a:prstGeom prst="straightConnector1">
            <a:avLst/>
          </a:prstGeom>
          <a:ln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1" idx="1"/>
            <a:endCxn id="7" idx="5"/>
          </p:cNvCxnSpPr>
          <p:nvPr/>
        </p:nvCxnSpPr>
        <p:spPr>
          <a:xfrm rot="16200000" flipV="1">
            <a:off x="3754449" y="2937318"/>
            <a:ext cx="2505714" cy="3077914"/>
          </a:xfrm>
          <a:prstGeom prst="straightConnector1">
            <a:avLst/>
          </a:prstGeom>
          <a:ln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1" idx="1"/>
            <a:endCxn id="8" idx="6"/>
          </p:cNvCxnSpPr>
          <p:nvPr/>
        </p:nvCxnSpPr>
        <p:spPr>
          <a:xfrm rot="16200000" flipV="1">
            <a:off x="3692301" y="2875169"/>
            <a:ext cx="1819130" cy="3888795"/>
          </a:xfrm>
          <a:prstGeom prst="straightConnector1">
            <a:avLst/>
          </a:prstGeom>
          <a:ln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9" idx="6"/>
            <a:endCxn id="11" idx="2"/>
          </p:cNvCxnSpPr>
          <p:nvPr/>
        </p:nvCxnSpPr>
        <p:spPr>
          <a:xfrm>
            <a:off x="5929322" y="5767390"/>
            <a:ext cx="428628" cy="214314"/>
          </a:xfrm>
          <a:prstGeom prst="straightConnector1">
            <a:avLst/>
          </a:prstGeom>
          <a:ln>
            <a:solidFill>
              <a:srgbClr val="00529E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9" idx="7"/>
            <a:endCxn id="12" idx="2"/>
          </p:cNvCxnSpPr>
          <p:nvPr/>
        </p:nvCxnSpPr>
        <p:spPr>
          <a:xfrm rot="5400000" flipH="1" flipV="1">
            <a:off x="5925732" y="4868287"/>
            <a:ext cx="461808" cy="831255"/>
          </a:xfrm>
          <a:prstGeom prst="straightConnector1">
            <a:avLst/>
          </a:prstGeom>
          <a:ln>
            <a:solidFill>
              <a:srgbClr val="00529E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11" idx="1"/>
            <a:endCxn id="12" idx="3"/>
          </p:cNvCxnSpPr>
          <p:nvPr/>
        </p:nvCxnSpPr>
        <p:spPr>
          <a:xfrm rot="5400000" flipH="1" flipV="1">
            <a:off x="6441645" y="5410200"/>
            <a:ext cx="423550" cy="214314"/>
          </a:xfrm>
          <a:prstGeom prst="straightConnector1">
            <a:avLst/>
          </a:prstGeom>
          <a:ln>
            <a:solidFill>
              <a:srgbClr val="00529E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357818" y="4143380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Site A</a:t>
            </a:r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>
            <a:off x="5533685" y="2857496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Site B</a:t>
            </a:r>
            <a:endParaRPr lang="en-GB" dirty="0"/>
          </a:p>
        </p:txBody>
      </p:sp>
      <p:cxnSp>
        <p:nvCxnSpPr>
          <p:cNvPr id="52" name="Straight Arrow Connector 51"/>
          <p:cNvCxnSpPr>
            <a:stCxn id="15" idx="6"/>
            <a:endCxn id="14" idx="2"/>
          </p:cNvCxnSpPr>
          <p:nvPr/>
        </p:nvCxnSpPr>
        <p:spPr>
          <a:xfrm>
            <a:off x="5786446" y="2409804"/>
            <a:ext cx="642942" cy="500066"/>
          </a:xfrm>
          <a:prstGeom prst="straightConnector1">
            <a:avLst/>
          </a:prstGeom>
          <a:ln>
            <a:solidFill>
              <a:srgbClr val="00529E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15" idx="6"/>
            <a:endCxn id="13" idx="2"/>
          </p:cNvCxnSpPr>
          <p:nvPr/>
        </p:nvCxnSpPr>
        <p:spPr>
          <a:xfrm flipV="1">
            <a:off x="5786446" y="1909738"/>
            <a:ext cx="785818" cy="500066"/>
          </a:xfrm>
          <a:prstGeom prst="straightConnector1">
            <a:avLst/>
          </a:prstGeom>
          <a:ln>
            <a:solidFill>
              <a:srgbClr val="00529E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14" idx="0"/>
          </p:cNvCxnSpPr>
          <p:nvPr/>
        </p:nvCxnSpPr>
        <p:spPr>
          <a:xfrm rot="5400000" flipH="1" flipV="1">
            <a:off x="7000892" y="2266928"/>
            <a:ext cx="357190" cy="214314"/>
          </a:xfrm>
          <a:prstGeom prst="straightConnector1">
            <a:avLst/>
          </a:prstGeom>
          <a:ln>
            <a:solidFill>
              <a:srgbClr val="00529E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15" idx="3"/>
            <a:endCxn id="8" idx="6"/>
          </p:cNvCxnSpPr>
          <p:nvPr/>
        </p:nvCxnSpPr>
        <p:spPr>
          <a:xfrm rot="5400000">
            <a:off x="3049359" y="2270486"/>
            <a:ext cx="1247626" cy="2031407"/>
          </a:xfrm>
          <a:prstGeom prst="straightConnector1">
            <a:avLst/>
          </a:prstGeom>
          <a:ln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advTm="24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Torrent files created from the build system</a:t>
            </a:r>
          </a:p>
          <a:p>
            <a:r>
              <a:rPr lang="en-GB" dirty="0" smtClean="0"/>
              <a:t>One </a:t>
            </a:r>
            <a:r>
              <a:rPr lang="en-GB" dirty="0" err="1" smtClean="0"/>
              <a:t>seeder</a:t>
            </a:r>
            <a:r>
              <a:rPr lang="en-GB" dirty="0" smtClean="0"/>
              <a:t> at CERN</a:t>
            </a:r>
          </a:p>
          <a:p>
            <a:pPr lvl="1"/>
            <a:r>
              <a:rPr lang="en-GB" dirty="0" smtClean="0"/>
              <a:t>Standard tracker and </a:t>
            </a:r>
            <a:r>
              <a:rPr lang="en-GB" dirty="0" err="1" smtClean="0"/>
              <a:t>seeder</a:t>
            </a:r>
            <a:r>
              <a:rPr lang="en-GB" dirty="0" smtClean="0"/>
              <a:t>.</a:t>
            </a:r>
          </a:p>
          <a:p>
            <a:r>
              <a:rPr lang="en-GB" dirty="0" smtClean="0"/>
              <a:t>Get torrent client from ALICE web server</a:t>
            </a:r>
          </a:p>
          <a:p>
            <a:pPr lvl="1"/>
            <a:r>
              <a:rPr lang="en-GB" dirty="0" smtClean="0"/>
              <a:t>Aria2c</a:t>
            </a:r>
          </a:p>
          <a:p>
            <a:r>
              <a:rPr lang="en-GB" dirty="0" smtClean="0"/>
              <a:t>Download the files and install them</a:t>
            </a:r>
          </a:p>
          <a:p>
            <a:r>
              <a:rPr lang="en-GB" dirty="0" smtClean="0"/>
              <a:t>Seed the files while the job runs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Transfer files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FDEC-3357-4A06-959A-37CA3DAA3AFC}" type="datetime4">
              <a:rPr lang="en-US" smtClean="0"/>
              <a:pPr/>
              <a:t>May 27, 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Pablo Saiz</a:t>
            </a:r>
            <a:endParaRPr lang="en-GB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7979568" y="6560344"/>
            <a:ext cx="554832" cy="45005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D8C99B-49C2-4017-A7B5-D1EAB25FF7A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Tm="1460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Load on the server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EB87-11E0-4C97-ACE5-FC9A61886715}" type="datetime4">
              <a:rPr lang="en-US" smtClean="0"/>
              <a:pPr/>
              <a:t>May 27, 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Pablo Saiz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857884" y="1714488"/>
            <a:ext cx="28575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600 clients at CERN:</a:t>
            </a:r>
          </a:p>
          <a:p>
            <a:r>
              <a:rPr lang="en-GB" dirty="0"/>
              <a:t> </a:t>
            </a:r>
            <a:r>
              <a:rPr lang="en-GB" dirty="0" smtClean="0"/>
              <a:t>  600x300MB=180GB </a:t>
            </a:r>
          </a:p>
          <a:p>
            <a:endParaRPr lang="en-GB" dirty="0"/>
          </a:p>
          <a:p>
            <a:r>
              <a:rPr lang="en-GB" dirty="0" smtClean="0"/>
              <a:t>Downloaded from the server: 7GB</a:t>
            </a:r>
          </a:p>
          <a:p>
            <a:endParaRPr lang="en-GB" dirty="0"/>
          </a:p>
          <a:p>
            <a:r>
              <a:rPr lang="en-GB" dirty="0" smtClean="0"/>
              <a:t>Fetched from other </a:t>
            </a:r>
            <a:r>
              <a:rPr lang="en-GB" dirty="0" err="1" smtClean="0"/>
              <a:t>wn</a:t>
            </a:r>
            <a:r>
              <a:rPr lang="en-GB" dirty="0" smtClean="0"/>
              <a:t>:</a:t>
            </a:r>
          </a:p>
          <a:p>
            <a:r>
              <a:rPr lang="en-GB" dirty="0" smtClean="0"/>
              <a:t>173GB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7979568" y="6560344"/>
            <a:ext cx="554832" cy="45005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D8C99B-49C2-4017-A7B5-D1EAB25FF7A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4419600"/>
            <a:ext cx="3962400" cy="20574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Negligible CPU load	</a:t>
            </a:r>
          </a:p>
          <a:p>
            <a:r>
              <a:rPr lang="en-GB" dirty="0" smtClean="0"/>
              <a:t>Network load limited by conf</a:t>
            </a:r>
          </a:p>
          <a:p>
            <a:r>
              <a:rPr lang="en-GB" dirty="0" smtClean="0"/>
              <a:t>Network load does not increase with more clients</a:t>
            </a: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838200"/>
            <a:ext cx="5410200" cy="317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3886200"/>
            <a:ext cx="426720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Rectangle 17"/>
          <p:cNvSpPr/>
          <p:nvPr/>
        </p:nvSpPr>
        <p:spPr>
          <a:xfrm>
            <a:off x="3200400" y="4572000"/>
            <a:ext cx="762000" cy="1752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</p:cSld>
  <p:clrMapOvr>
    <a:masterClrMapping/>
  </p:clrMapOvr>
  <p:transition advTm="4982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Working in collaboration with CERN Security team</a:t>
            </a:r>
          </a:p>
          <a:p>
            <a:r>
              <a:rPr lang="en-GB" dirty="0" smtClean="0"/>
              <a:t>Peer-peer is allowed for professional usage</a:t>
            </a:r>
          </a:p>
          <a:p>
            <a:r>
              <a:rPr lang="en-GB" dirty="0" smtClean="0"/>
              <a:t>Torrent files have checksums to detect corrupted files/wrong files</a:t>
            </a:r>
          </a:p>
          <a:p>
            <a:r>
              <a:rPr lang="en-GB" dirty="0" smtClean="0"/>
              <a:t>Only VO admin can register files in tracker</a:t>
            </a:r>
          </a:p>
          <a:p>
            <a:r>
              <a:rPr lang="en-GB" dirty="0" smtClean="0"/>
              <a:t>Signing the packages</a:t>
            </a:r>
          </a:p>
          <a:p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Security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C56B2-99EC-4646-A58C-E3D737CD6011}" type="datetime4">
              <a:rPr lang="en-US" smtClean="0"/>
              <a:pPr/>
              <a:t>May 27, 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Pablo Saiz</a:t>
            </a:r>
            <a:endParaRPr lang="en-GB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7979568" y="6553200"/>
            <a:ext cx="554832" cy="45005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D8C99B-49C2-4017-A7B5-D1EAB25FF7A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Tm="45131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if a </a:t>
            </a:r>
            <a:r>
              <a:rPr lang="en-GB" dirty="0" err="1" smtClean="0"/>
              <a:t>wn</a:t>
            </a:r>
            <a:r>
              <a:rPr lang="en-GB" dirty="0" smtClean="0"/>
              <a:t> modifies a file?</a:t>
            </a:r>
          </a:p>
          <a:p>
            <a:pPr lvl="1"/>
            <a:r>
              <a:rPr lang="en-GB" dirty="0" smtClean="0"/>
              <a:t>Torrent technology detects and prevents it</a:t>
            </a:r>
          </a:p>
          <a:p>
            <a:pPr lvl="2"/>
            <a:endParaRPr lang="en-GB" dirty="0" smtClean="0"/>
          </a:p>
          <a:p>
            <a:pPr lvl="2"/>
            <a:endParaRPr lang="en-GB" dirty="0" smtClean="0"/>
          </a:p>
          <a:p>
            <a:pPr lvl="2"/>
            <a:endParaRPr lang="en-GB" dirty="0" smtClean="0"/>
          </a:p>
          <a:p>
            <a:pPr lvl="2"/>
            <a:r>
              <a:rPr lang="en-GB" dirty="0" smtClean="0"/>
              <a:t>Each chunk is individually signed</a:t>
            </a:r>
          </a:p>
          <a:p>
            <a:pPr lvl="2"/>
            <a:r>
              <a:rPr lang="en-GB" dirty="0" smtClean="0"/>
              <a:t>The whole file can be also signed with a certificate</a:t>
            </a:r>
          </a:p>
          <a:p>
            <a:r>
              <a:rPr lang="en-GB" dirty="0" smtClean="0"/>
              <a:t>Can any user transfer files?</a:t>
            </a:r>
          </a:p>
          <a:p>
            <a:pPr lvl="1"/>
            <a:r>
              <a:rPr lang="en-GB" dirty="0" smtClean="0"/>
              <a:t>NO. Only VO admin can register files in the tracker</a:t>
            </a:r>
          </a:p>
          <a:p>
            <a:r>
              <a:rPr lang="en-GB" dirty="0" smtClean="0"/>
              <a:t>Do site </a:t>
            </a:r>
            <a:r>
              <a:rPr lang="en-GB" dirty="0" err="1" smtClean="0"/>
              <a:t>admins</a:t>
            </a:r>
            <a:r>
              <a:rPr lang="en-GB" dirty="0" smtClean="0"/>
              <a:t> have to open ports on </a:t>
            </a:r>
            <a:r>
              <a:rPr lang="en-GB" dirty="0" err="1" smtClean="0"/>
              <a:t>wn</a:t>
            </a:r>
            <a:r>
              <a:rPr lang="en-GB" dirty="0" smtClean="0"/>
              <a:t>?</a:t>
            </a:r>
          </a:p>
          <a:p>
            <a:pPr lvl="1"/>
            <a:r>
              <a:rPr lang="en-GB" dirty="0" smtClean="0"/>
              <a:t>Only within the site</a:t>
            </a:r>
          </a:p>
          <a:p>
            <a:pPr lvl="1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D9899-D649-47AD-B0D7-D76ACA34A484}" type="datetime4">
              <a:rPr lang="en-US" smtClean="0"/>
              <a:pPr/>
              <a:t>May 27, 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Pablo Saiz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Security concerns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147846" y="2133600"/>
            <a:ext cx="578647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ysClr val="windowText" lastClr="000000"/>
                </a:solidFill>
              </a:rPr>
              <a:t>File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05036" y="2133600"/>
            <a:ext cx="45719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933664" y="2133600"/>
            <a:ext cx="45719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362292" y="2133600"/>
            <a:ext cx="45719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7531415" y="2133600"/>
            <a:ext cx="45719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3933796" y="2633666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....</a:t>
            </a:r>
            <a:endParaRPr lang="en-GB" sz="2400" dirty="0"/>
          </a:p>
        </p:txBody>
      </p:sp>
      <p:grpSp>
        <p:nvGrpSpPr>
          <p:cNvPr id="8" name="Group 34"/>
          <p:cNvGrpSpPr/>
          <p:nvPr/>
        </p:nvGrpSpPr>
        <p:grpSpPr>
          <a:xfrm>
            <a:off x="1576342" y="2562228"/>
            <a:ext cx="723904" cy="428628"/>
            <a:chOff x="1214414" y="3000372"/>
            <a:chExt cx="723904" cy="428628"/>
          </a:xfrm>
        </p:grpSpPr>
        <p:sp>
          <p:nvSpPr>
            <p:cNvPr id="27" name="Rectangle 26"/>
            <p:cNvSpPr/>
            <p:nvPr/>
          </p:nvSpPr>
          <p:spPr>
            <a:xfrm>
              <a:off x="1500166" y="3071810"/>
              <a:ext cx="438152" cy="3571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ysClr val="windowText" lastClr="000000"/>
                  </a:solidFill>
                </a:rPr>
                <a:t>chunk</a:t>
              </a:r>
              <a:endParaRPr lang="en-GB" sz="105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14414" y="3000372"/>
              <a:ext cx="385761" cy="3857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2" name="Group 35"/>
          <p:cNvGrpSpPr/>
          <p:nvPr/>
        </p:nvGrpSpPr>
        <p:grpSpPr>
          <a:xfrm>
            <a:off x="2281198" y="2562228"/>
            <a:ext cx="723904" cy="428628"/>
            <a:chOff x="1214414" y="3000372"/>
            <a:chExt cx="723904" cy="428628"/>
          </a:xfrm>
        </p:grpSpPr>
        <p:sp>
          <p:nvSpPr>
            <p:cNvPr id="37" name="Rectangle 36"/>
            <p:cNvSpPr/>
            <p:nvPr/>
          </p:nvSpPr>
          <p:spPr>
            <a:xfrm>
              <a:off x="1500166" y="3071810"/>
              <a:ext cx="438152" cy="3571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ysClr val="windowText" lastClr="000000"/>
                  </a:solidFill>
                </a:rPr>
                <a:t>chunk</a:t>
              </a:r>
              <a:endParaRPr lang="en-GB" sz="105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38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14414" y="3000372"/>
              <a:ext cx="385761" cy="3857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3" name="Group 38"/>
          <p:cNvGrpSpPr/>
          <p:nvPr/>
        </p:nvGrpSpPr>
        <p:grpSpPr>
          <a:xfrm>
            <a:off x="3067016" y="2562228"/>
            <a:ext cx="723904" cy="428628"/>
            <a:chOff x="1214414" y="3000372"/>
            <a:chExt cx="723904" cy="428628"/>
          </a:xfrm>
        </p:grpSpPr>
        <p:sp>
          <p:nvSpPr>
            <p:cNvPr id="40" name="Rectangle 39"/>
            <p:cNvSpPr/>
            <p:nvPr/>
          </p:nvSpPr>
          <p:spPr>
            <a:xfrm>
              <a:off x="1500166" y="3071810"/>
              <a:ext cx="438152" cy="3571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ysClr val="windowText" lastClr="000000"/>
                  </a:solidFill>
                </a:rPr>
                <a:t>chunk</a:t>
              </a:r>
              <a:endParaRPr lang="en-GB" sz="105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41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14414" y="3000372"/>
              <a:ext cx="385761" cy="3857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4" name="Group 41"/>
          <p:cNvGrpSpPr/>
          <p:nvPr/>
        </p:nvGrpSpPr>
        <p:grpSpPr>
          <a:xfrm>
            <a:off x="7353296" y="2562228"/>
            <a:ext cx="723904" cy="428628"/>
            <a:chOff x="1214414" y="3000372"/>
            <a:chExt cx="723904" cy="428628"/>
          </a:xfrm>
        </p:grpSpPr>
        <p:sp>
          <p:nvSpPr>
            <p:cNvPr id="43" name="Rectangle 42"/>
            <p:cNvSpPr/>
            <p:nvPr/>
          </p:nvSpPr>
          <p:spPr>
            <a:xfrm>
              <a:off x="1500166" y="3071810"/>
              <a:ext cx="438152" cy="3571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ysClr val="windowText" lastClr="000000"/>
                  </a:solidFill>
                </a:rPr>
                <a:t>chunk</a:t>
              </a:r>
              <a:endParaRPr lang="en-GB" sz="1050" dirty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44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14414" y="3000372"/>
              <a:ext cx="385761" cy="3857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46" name="Rectangle 45"/>
          <p:cNvSpPr/>
          <p:nvPr/>
        </p:nvSpPr>
        <p:spPr>
          <a:xfrm>
            <a:off x="4995842" y="2633666"/>
            <a:ext cx="438152" cy="357190"/>
          </a:xfrm>
          <a:prstGeom prst="rect">
            <a:avLst/>
          </a:prstGeom>
          <a:solidFill>
            <a:srgbClr val="CC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 smtClean="0"/>
              <a:t>chunk</a:t>
            </a:r>
            <a:endParaRPr lang="en-GB" sz="1050" dirty="0"/>
          </a:p>
        </p:txBody>
      </p:sp>
      <p:sp>
        <p:nvSpPr>
          <p:cNvPr id="48" name="TextBox 47"/>
          <p:cNvSpPr txBox="1"/>
          <p:nvPr/>
        </p:nvSpPr>
        <p:spPr>
          <a:xfrm>
            <a:off x="6362688" y="2600629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ysClr val="windowText" lastClr="000000"/>
                </a:solidFill>
              </a:rPr>
              <a:t>....</a:t>
            </a:r>
            <a:endParaRPr lang="en-GB" sz="2400" dirty="0">
              <a:solidFill>
                <a:sysClr val="windowText" lastClr="000000"/>
              </a:solidFill>
            </a:endParaRPr>
          </a:p>
        </p:txBody>
      </p:sp>
      <p:sp>
        <p:nvSpPr>
          <p:cNvPr id="49" name="&quot;No&quot; Symbol 48"/>
          <p:cNvSpPr/>
          <p:nvPr/>
        </p:nvSpPr>
        <p:spPr>
          <a:xfrm>
            <a:off x="4876800" y="2590800"/>
            <a:ext cx="571504" cy="500066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Slide Number Placeholder 4"/>
          <p:cNvSpPr txBox="1">
            <a:spLocks/>
          </p:cNvSpPr>
          <p:nvPr/>
        </p:nvSpPr>
        <p:spPr>
          <a:xfrm>
            <a:off x="7979568" y="6560344"/>
            <a:ext cx="554832" cy="45005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D8C99B-49C2-4017-A7B5-D1EAB25FF7A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 advTm="7168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build="allAtOnce" animBg="1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Involve more sites</a:t>
            </a:r>
          </a:p>
          <a:p>
            <a:pPr lvl="1"/>
            <a:r>
              <a:rPr lang="en-GB" dirty="0" smtClean="0"/>
              <a:t>Do we need more seeders?</a:t>
            </a:r>
          </a:p>
          <a:p>
            <a:pPr lvl="2"/>
            <a:r>
              <a:rPr lang="en-GB" dirty="0" smtClean="0"/>
              <a:t>One main </a:t>
            </a:r>
            <a:r>
              <a:rPr lang="en-GB" dirty="0" err="1" smtClean="0"/>
              <a:t>seeder</a:t>
            </a:r>
            <a:r>
              <a:rPr lang="en-GB" dirty="0" smtClean="0"/>
              <a:t> should be enough</a:t>
            </a:r>
          </a:p>
          <a:p>
            <a:pPr lvl="2"/>
            <a:r>
              <a:rPr lang="en-GB" dirty="0" smtClean="0"/>
              <a:t>Otherwise, add </a:t>
            </a:r>
            <a:r>
              <a:rPr lang="en-GB" dirty="0" err="1" smtClean="0"/>
              <a:t>seeder</a:t>
            </a:r>
            <a:r>
              <a:rPr lang="en-GB" dirty="0" smtClean="0"/>
              <a:t> to (some) </a:t>
            </a:r>
            <a:r>
              <a:rPr lang="en-GB" dirty="0" err="1" smtClean="0"/>
              <a:t>voboxes</a:t>
            </a:r>
            <a:r>
              <a:rPr lang="en-GB" dirty="0" smtClean="0"/>
              <a:t>, or to other machines </a:t>
            </a:r>
          </a:p>
          <a:p>
            <a:r>
              <a:rPr lang="en-GB" dirty="0" smtClean="0"/>
              <a:t>Larger scale</a:t>
            </a:r>
          </a:p>
          <a:p>
            <a:pPr lvl="1"/>
            <a:r>
              <a:rPr lang="en-GB" dirty="0" smtClean="0"/>
              <a:t>We have verified up to O(1000) jobs</a:t>
            </a:r>
          </a:p>
          <a:p>
            <a:r>
              <a:rPr lang="en-GB" dirty="0" smtClean="0"/>
              <a:t>Reuse downloaded files on the same </a:t>
            </a:r>
            <a:r>
              <a:rPr lang="en-GB" dirty="0" err="1" smtClean="0"/>
              <a:t>wn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CF1E-B84C-40AB-9CEB-BC79B9721078}" type="datetime4">
              <a:rPr lang="en-US" smtClean="0"/>
              <a:pPr/>
              <a:t>May 27, 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Pablo Saiz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7979568" y="6560344"/>
            <a:ext cx="554832" cy="45005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D8C99B-49C2-4017-A7B5-D1EAB25FF7A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Tm="42277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Build and test system for multiple platforms</a:t>
            </a:r>
          </a:p>
          <a:p>
            <a:pPr lvl="1"/>
            <a:r>
              <a:rPr lang="en-GB" dirty="0" smtClean="0"/>
              <a:t>Small, self-contained packages</a:t>
            </a:r>
          </a:p>
          <a:p>
            <a:endParaRPr lang="en-GB" dirty="0" smtClean="0"/>
          </a:p>
          <a:p>
            <a:r>
              <a:rPr lang="en-GB" dirty="0" smtClean="0"/>
              <a:t>GRID software updates triggered by VO admin 	</a:t>
            </a:r>
          </a:p>
          <a:p>
            <a:endParaRPr lang="en-GB" dirty="0" smtClean="0"/>
          </a:p>
          <a:p>
            <a:r>
              <a:rPr lang="en-GB" dirty="0" smtClean="0"/>
              <a:t>Automatic installation on every worker node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Using torrent technology to transfer files</a:t>
            </a:r>
          </a:p>
          <a:p>
            <a:pPr lvl="1"/>
            <a:r>
              <a:rPr lang="en-GB" dirty="0" smtClean="0"/>
              <a:t>Already tested by millions of users</a:t>
            </a:r>
          </a:p>
          <a:p>
            <a:pPr lvl="1"/>
            <a:r>
              <a:rPr lang="en-GB" dirty="0" smtClean="0"/>
              <a:t>Reduce inter-site transfers</a:t>
            </a:r>
          </a:p>
          <a:p>
            <a:pPr lvl="1"/>
            <a:r>
              <a:rPr lang="en-GB" dirty="0" smtClean="0"/>
              <a:t>No extra requirements on worker nodes</a:t>
            </a:r>
          </a:p>
          <a:p>
            <a:endParaRPr lang="en-GB" dirty="0" smtClean="0"/>
          </a:p>
          <a:p>
            <a:r>
              <a:rPr lang="en-GB" dirty="0" smtClean="0"/>
              <a:t>No need for a shared area</a:t>
            </a:r>
          </a:p>
          <a:p>
            <a:endParaRPr lang="en-GB" dirty="0" smtClean="0"/>
          </a:p>
          <a:p>
            <a:r>
              <a:rPr lang="en-GB" dirty="0" smtClean="0"/>
              <a:t>Same algorithm could be used by other VOs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Software installation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F2C73-F10C-43AA-BE1E-827DC19F96AE}" type="datetime4">
              <a:rPr lang="en-US" smtClean="0"/>
              <a:pPr/>
              <a:t>May 27, 2009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Pablo Saiz</a:t>
            </a:r>
            <a:endParaRPr lang="en-GB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7979568" y="6560344"/>
            <a:ext cx="554832" cy="45005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D8C99B-49C2-4017-A7B5-D1EAB25FF7A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Tm="78983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Great! How to use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install alien:</a:t>
            </a:r>
          </a:p>
          <a:p>
            <a:pPr lvl="1"/>
            <a:r>
              <a:rPr lang="en-US" dirty="0" err="1" smtClean="0"/>
              <a:t>wget</a:t>
            </a: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http://alien.cern.ch/alien-torrent-installer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Any file in the catalogue registered with torrent://…</a:t>
            </a:r>
          </a:p>
          <a:p>
            <a:pPr lvl="1"/>
            <a:r>
              <a:rPr lang="en-US" dirty="0" smtClean="0"/>
              <a:t>This can be used for packages</a:t>
            </a:r>
          </a:p>
          <a:p>
            <a:pPr lvl="1"/>
            <a:r>
              <a:rPr lang="en-US" dirty="0" smtClean="0"/>
              <a:t>Or for any other data…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6" name="Date Placeholder 3"/>
          <p:cNvSpPr txBox="1">
            <a:spLocks/>
          </p:cNvSpPr>
          <p:nvPr/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F2C73-F10C-43AA-BE1E-827DC19F96AE}" type="datetime4">
              <a:rPr kumimoji="0" lang="en-US" sz="1400" b="1" i="1" u="none" strike="noStrike" kern="1200" cap="none" spc="0" normalizeH="0" baseline="0" noProof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May 27, 2009</a:t>
            </a:fld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Pablo Saiz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62" name="Picture 2" descr="http://psaiz.web.cern.ch/psaiz/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143000"/>
            <a:ext cx="7245350" cy="5039006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867400" y="2057400"/>
            <a:ext cx="1143000" cy="228600"/>
          </a:xfrm>
          <a:prstGeom prst="rect">
            <a:avLst/>
          </a:prstGeom>
          <a:noFill/>
          <a:ln w="66675" cap="sq" cmpd="dbl">
            <a:solidFill>
              <a:srgbClr val="C00000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Vertical Scroll 7"/>
          <p:cNvSpPr/>
          <p:nvPr/>
        </p:nvSpPr>
        <p:spPr>
          <a:xfrm>
            <a:off x="6172200" y="3048000"/>
            <a:ext cx="2133600" cy="16764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Please, try it now!!</a:t>
            </a:r>
          </a:p>
          <a:p>
            <a:pPr algn="ctr"/>
            <a:r>
              <a:rPr lang="en-US" dirty="0" smtClean="0"/>
              <a:t>File downloaded using torrent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352800" y="1752600"/>
            <a:ext cx="5181600" cy="152400"/>
          </a:xfrm>
          <a:prstGeom prst="rect">
            <a:avLst/>
          </a:prstGeom>
          <a:noFill/>
          <a:ln w="66675" cap="sq" cmpd="dbl">
            <a:solidFill>
              <a:srgbClr val="0070C0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371600" y="5638800"/>
            <a:ext cx="6248400" cy="228600"/>
          </a:xfrm>
          <a:prstGeom prst="rect">
            <a:avLst/>
          </a:prstGeom>
          <a:noFill/>
          <a:ln w="66675" cap="sq" cmpd="dbl">
            <a:solidFill>
              <a:srgbClr val="0070C0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http://psaiz.web.cern.ch/psaiz/t.png"/>
          <p:cNvPicPr>
            <a:picLocks noChangeAspect="1" noChangeArrowheads="1"/>
          </p:cNvPicPr>
          <p:nvPr/>
        </p:nvPicPr>
        <p:blipFill>
          <a:blip r:embed="rId2"/>
          <a:srcRect l="67309" t="18146" r="22174" b="78829"/>
          <a:stretch>
            <a:fillRect/>
          </a:stretch>
        </p:blipFill>
        <p:spPr bwMode="auto">
          <a:xfrm>
            <a:off x="6400800" y="1524000"/>
            <a:ext cx="762000" cy="1524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943600" y="1524000"/>
            <a:ext cx="1219200" cy="228600"/>
          </a:xfrm>
          <a:prstGeom prst="rect">
            <a:avLst/>
          </a:prstGeom>
          <a:noFill/>
          <a:ln w="66675" cap="sq" cmpd="dbl">
            <a:solidFill>
              <a:srgbClr val="C00000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3"/>
          <p:cNvSpPr txBox="1">
            <a:spLocks/>
          </p:cNvSpPr>
          <p:nvPr/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F2C73-F10C-43AA-BE1E-827DC19F96AE}" type="datetime4">
              <a:rPr kumimoji="0" lang="en-US" sz="1400" b="1" i="1" u="none" strike="noStrike" kern="1200" cap="none" spc="0" normalizeH="0" baseline="0" noProof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May 27, 2009</a:t>
            </a:fld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Pablo Saiz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819400"/>
            <a:ext cx="6715172" cy="2500330"/>
          </a:xfrm>
        </p:spPr>
        <p:txBody>
          <a:bodyPr/>
          <a:lstStyle/>
          <a:p>
            <a:pPr algn="ctr"/>
            <a:endParaRPr lang="en-GB" dirty="0"/>
          </a:p>
          <a:p>
            <a:pPr lvl="1" algn="ctr"/>
            <a:r>
              <a:rPr lang="en-GB" dirty="0" smtClean="0"/>
              <a:t>What to install</a:t>
            </a:r>
          </a:p>
          <a:p>
            <a:pPr lvl="1" algn="ctr"/>
            <a:r>
              <a:rPr lang="en-GB" dirty="0" smtClean="0"/>
              <a:t>Where/when to do it</a:t>
            </a:r>
          </a:p>
          <a:p>
            <a:pPr lvl="1" algn="ctr"/>
            <a:r>
              <a:rPr lang="en-GB" dirty="0" smtClean="0"/>
              <a:t>How should it be done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65142"/>
            <a:ext cx="8229600" cy="2582858"/>
          </a:xfrm>
        </p:spPr>
        <p:txBody>
          <a:bodyPr>
            <a:normAutofit/>
          </a:bodyPr>
          <a:lstStyle/>
          <a:p>
            <a:pPr algn="ctr"/>
            <a:r>
              <a:rPr lang="en-GB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What is the best method to install software?</a:t>
            </a:r>
            <a:endParaRPr lang="en-GB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02AE-AADE-498D-A810-0A27BA5A36C1}" type="datetime4">
              <a:rPr lang="en-US" smtClean="0"/>
              <a:pPr/>
              <a:t>May 27, 2009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Pablo </a:t>
            </a:r>
            <a:r>
              <a:rPr lang="en-GB" smtClean="0"/>
              <a:t>Saiz </a:t>
            </a:r>
            <a:endParaRPr lang="en-GB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7979568" y="6560344"/>
            <a:ext cx="554832" cy="45005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D8C99B-49C2-4017-A7B5-D1EAB25FF7A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Tm="281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Please, try it out...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Login to your </a:t>
            </a:r>
            <a:r>
              <a:rPr lang="en-GB" dirty="0" err="1" smtClean="0"/>
              <a:t>vobox</a:t>
            </a:r>
            <a:endParaRPr lang="en-GB" dirty="0" smtClean="0"/>
          </a:p>
          <a:p>
            <a:pPr lvl="1"/>
            <a:r>
              <a:rPr lang="en-GB" dirty="0" err="1" smtClean="0"/>
              <a:t>s</a:t>
            </a:r>
            <a:r>
              <a:rPr lang="en-GB" dirty="0" err="1" smtClean="0"/>
              <a:t>sh</a:t>
            </a:r>
            <a:r>
              <a:rPr lang="en-GB" dirty="0" smtClean="0"/>
              <a:t> ...</a:t>
            </a:r>
          </a:p>
          <a:p>
            <a:r>
              <a:rPr lang="en-GB" dirty="0" smtClean="0"/>
              <a:t>Make sure that you have a valid proxy</a:t>
            </a:r>
          </a:p>
          <a:p>
            <a:pPr lvl="1"/>
            <a:r>
              <a:rPr lang="en-GB" dirty="0" smtClean="0"/>
              <a:t>a</a:t>
            </a:r>
            <a:r>
              <a:rPr lang="en-GB" dirty="0" smtClean="0"/>
              <a:t>lien proxy-info</a:t>
            </a:r>
          </a:p>
          <a:p>
            <a:r>
              <a:rPr lang="en-GB" dirty="0" smtClean="0"/>
              <a:t>Connect to alien:</a:t>
            </a:r>
          </a:p>
          <a:p>
            <a:pPr lvl="1"/>
            <a:r>
              <a:rPr lang="en-GB" dirty="0" smtClean="0"/>
              <a:t>alien</a:t>
            </a:r>
          </a:p>
          <a:p>
            <a:r>
              <a:rPr lang="en-GB" dirty="0" smtClean="0"/>
              <a:t>Go to my directory:</a:t>
            </a:r>
          </a:p>
          <a:p>
            <a:pPr lvl="1"/>
            <a:r>
              <a:rPr lang="en-GB" dirty="0" err="1" smtClean="0"/>
              <a:t>cd</a:t>
            </a:r>
            <a:r>
              <a:rPr lang="en-GB" dirty="0" smtClean="0"/>
              <a:t> /alien/cern.ch/user/p/</a:t>
            </a:r>
            <a:r>
              <a:rPr lang="en-GB" dirty="0" err="1" smtClean="0"/>
              <a:t>psaiz</a:t>
            </a:r>
            <a:r>
              <a:rPr lang="en-GB" dirty="0" smtClean="0"/>
              <a:t>/packages/ROOT</a:t>
            </a:r>
          </a:p>
          <a:p>
            <a:r>
              <a:rPr lang="en-GB" dirty="0" smtClean="0"/>
              <a:t>Check where the file is:</a:t>
            </a:r>
          </a:p>
          <a:p>
            <a:pPr lvl="1"/>
            <a:r>
              <a:rPr lang="en-GB" dirty="0" err="1" smtClean="0"/>
              <a:t>w</a:t>
            </a:r>
            <a:r>
              <a:rPr lang="en-GB" dirty="0" err="1" smtClean="0"/>
              <a:t>hereis</a:t>
            </a:r>
            <a:r>
              <a:rPr lang="en-GB" dirty="0" smtClean="0"/>
              <a:t> v5-22-00p/Linux-x86_64</a:t>
            </a:r>
          </a:p>
          <a:p>
            <a:r>
              <a:rPr lang="en-GB" dirty="0" smtClean="0"/>
              <a:t>Get the file:</a:t>
            </a:r>
          </a:p>
          <a:p>
            <a:pPr lvl="1"/>
            <a:r>
              <a:rPr lang="en-GB" dirty="0" smtClean="0"/>
              <a:t>Get </a:t>
            </a:r>
            <a:r>
              <a:rPr lang="en-GB" dirty="0" smtClean="0"/>
              <a:t>v5-22-00p/Linux-x86_64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5" name="Date Placeholder 3"/>
          <p:cNvSpPr txBox="1">
            <a:spLocks/>
          </p:cNvSpPr>
          <p:nvPr/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F2C73-F10C-43AA-BE1E-827DC19F96AE}" type="datetime4">
              <a:rPr kumimoji="0" lang="en-US" sz="1400" b="1" i="1" u="none" strike="noStrike" kern="1200" cap="none" spc="0" normalizeH="0" baseline="0" noProof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May 27, 2009</a:t>
            </a:fld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Pablo Saiz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French questionnaire</a:t>
            </a:r>
            <a:endParaRPr lang="en-GB" dirty="0"/>
          </a:p>
        </p:txBody>
      </p:sp>
      <p:pic>
        <p:nvPicPr>
          <p:cNvPr id="5" name="Content Placeholder 4" descr="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914400"/>
            <a:ext cx="7298587" cy="5480435"/>
          </a:xfrm>
        </p:spPr>
      </p:pic>
      <p:sp>
        <p:nvSpPr>
          <p:cNvPr id="6" name="Date Placeholder 3"/>
          <p:cNvSpPr txBox="1">
            <a:spLocks/>
          </p:cNvSpPr>
          <p:nvPr/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F2C73-F10C-43AA-BE1E-827DC19F96AE}" type="datetime4">
              <a:rPr kumimoji="0" lang="en-US" sz="1400" b="1" i="1" u="none" strike="noStrike" kern="1200" cap="none" spc="0" normalizeH="0" baseline="0" noProof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May 27, 2009</a:t>
            </a:fld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Pablo Saiz</a:t>
            </a:r>
            <a:endParaRPr lang="en-GB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Jean-Michel </a:t>
            </a:r>
            <a:r>
              <a:rPr lang="en-US" dirty="0" smtClean="0"/>
              <a:t>questionnaire (I)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Cache on every worker node?</a:t>
            </a:r>
          </a:p>
          <a:p>
            <a:pPr lvl="1"/>
            <a:r>
              <a:rPr lang="en-US" sz="2000" dirty="0" smtClean="0"/>
              <a:t>For the time being, no cache. Everything deleted after the job </a:t>
            </a:r>
            <a:r>
              <a:rPr lang="en-US" sz="2000" dirty="0" smtClean="0"/>
              <a:t>finishes. </a:t>
            </a:r>
          </a:p>
          <a:p>
            <a:r>
              <a:rPr lang="en-US" sz="2400" dirty="0" smtClean="0"/>
              <a:t>If a worker node runs 8 jobs simultaneously…</a:t>
            </a:r>
          </a:p>
          <a:p>
            <a:pPr lvl="1"/>
            <a:r>
              <a:rPr lang="en-US" sz="2000" dirty="0" smtClean="0"/>
              <a:t>… there will be 8 different installations</a:t>
            </a:r>
          </a:p>
          <a:p>
            <a:r>
              <a:rPr lang="en-GB" sz="2400" dirty="0" smtClean="0"/>
              <a:t>It </a:t>
            </a:r>
            <a:r>
              <a:rPr lang="en-GB" sz="2400" dirty="0" smtClean="0"/>
              <a:t>seems stupid to install the software 8 times if the </a:t>
            </a:r>
            <a:r>
              <a:rPr lang="en-GB" sz="2400" dirty="0" smtClean="0"/>
              <a:t>machine runs </a:t>
            </a:r>
            <a:r>
              <a:rPr lang="en-GB" sz="2400" dirty="0" smtClean="0"/>
              <a:t>8 Alice jobs</a:t>
            </a:r>
            <a:r>
              <a:rPr lang="en-GB" sz="2400" dirty="0" smtClean="0"/>
              <a:t>.</a:t>
            </a:r>
            <a:endParaRPr lang="en-GB" sz="2400" dirty="0" smtClean="0"/>
          </a:p>
          <a:p>
            <a:pPr lvl="1"/>
            <a:r>
              <a:rPr lang="en-GB" sz="2000" dirty="0" smtClean="0"/>
              <a:t>If this is a bottleneck, we will reuse the files. At the moment, we want to stress the download</a:t>
            </a:r>
          </a:p>
          <a:p>
            <a:r>
              <a:rPr lang="en-GB" sz="2400" dirty="0" smtClean="0"/>
              <a:t> </a:t>
            </a:r>
            <a:r>
              <a:rPr lang="en-GB" sz="2400" dirty="0" smtClean="0"/>
              <a:t>Will the cleaning be done if a </a:t>
            </a:r>
            <a:r>
              <a:rPr lang="en-GB" sz="2400" dirty="0" smtClean="0"/>
              <a:t>job crashes ?</a:t>
            </a:r>
          </a:p>
          <a:p>
            <a:pPr lvl="1"/>
            <a:r>
              <a:rPr lang="en-GB" sz="2000" dirty="0" smtClean="0"/>
              <a:t>Yes, it will. Cleaning done automatically by CREAM, LCG-</a:t>
            </a:r>
            <a:r>
              <a:rPr lang="en-GB" sz="2000" dirty="0" smtClean="0"/>
              <a:t>C</a:t>
            </a:r>
            <a:r>
              <a:rPr lang="en-GB" sz="2000" dirty="0" smtClean="0"/>
              <a:t>E ...</a:t>
            </a:r>
            <a:endParaRPr lang="en-US" sz="2000" dirty="0" smtClean="0"/>
          </a:p>
          <a:p>
            <a:r>
              <a:rPr lang="en-US" sz="2400" dirty="0" smtClean="0"/>
              <a:t>Compiling on every worker node?</a:t>
            </a:r>
          </a:p>
          <a:p>
            <a:pPr lvl="1"/>
            <a:r>
              <a:rPr lang="en-US" sz="2000" dirty="0" smtClean="0"/>
              <a:t>No! Distributing binary </a:t>
            </a:r>
            <a:r>
              <a:rPr lang="en-US" sz="2000" dirty="0" smtClean="0"/>
              <a:t>code</a:t>
            </a:r>
            <a:endParaRPr lang="en-US" sz="2000" dirty="0" smtClean="0"/>
          </a:p>
        </p:txBody>
      </p:sp>
      <p:sp>
        <p:nvSpPr>
          <p:cNvPr id="5" name="Date Placeholder 3"/>
          <p:cNvSpPr txBox="1">
            <a:spLocks/>
          </p:cNvSpPr>
          <p:nvPr/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F2C73-F10C-43AA-BE1E-827DC19F96AE}" type="datetime4">
              <a:rPr kumimoji="0" lang="en-US" sz="1400" b="1" i="1" u="none" strike="noStrike" kern="1200" cap="none" spc="0" normalizeH="0" baseline="0" noProof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May 27, 2009</a:t>
            </a:fld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Pablo Saiz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Jean-Michel </a:t>
            </a:r>
            <a:r>
              <a:rPr lang="en-US" dirty="0" smtClean="0"/>
              <a:t>questionnaire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Could </a:t>
            </a:r>
            <a:r>
              <a:rPr lang="en-US" dirty="0" smtClean="0"/>
              <a:t>one user overwrite software of another user?</a:t>
            </a:r>
          </a:p>
          <a:p>
            <a:pPr lvl="1"/>
            <a:r>
              <a:rPr lang="en-US" dirty="0" smtClean="0"/>
              <a:t>No! Each job runs inside an LCG </a:t>
            </a:r>
            <a:r>
              <a:rPr lang="en-US" dirty="0" smtClean="0"/>
              <a:t>sandbox</a:t>
            </a:r>
            <a:endParaRPr lang="en-US" dirty="0" smtClean="0"/>
          </a:p>
          <a:p>
            <a:r>
              <a:rPr lang="en-GB" dirty="0" smtClean="0"/>
              <a:t>If a file is corrupted, it will be very difficult to find where </a:t>
            </a:r>
            <a:r>
              <a:rPr lang="en-GB" dirty="0" smtClean="0"/>
              <a:t>it came from</a:t>
            </a:r>
          </a:p>
          <a:p>
            <a:pPr lvl="1"/>
            <a:r>
              <a:rPr lang="en-GB" dirty="0" smtClean="0"/>
              <a:t>Torrent does corruption </a:t>
            </a:r>
            <a:r>
              <a:rPr lang="en-GB" dirty="0" err="1" smtClean="0"/>
              <a:t>detecion</a:t>
            </a:r>
            <a:endParaRPr lang="en-GB" dirty="0" smtClean="0"/>
          </a:p>
          <a:p>
            <a:r>
              <a:rPr lang="en-GB" dirty="0" smtClean="0"/>
              <a:t>How will </a:t>
            </a:r>
            <a:r>
              <a:rPr lang="en-GB" dirty="0" smtClean="0"/>
              <a:t>local clients prefer using local </a:t>
            </a:r>
            <a:r>
              <a:rPr lang="en-GB" dirty="0" err="1" smtClean="0"/>
              <a:t>seeder</a:t>
            </a:r>
            <a:r>
              <a:rPr lang="en-GB" dirty="0" smtClean="0"/>
              <a:t> instead of </a:t>
            </a:r>
            <a:r>
              <a:rPr lang="en-GB" dirty="0" smtClean="0"/>
              <a:t>all going </a:t>
            </a:r>
            <a:r>
              <a:rPr lang="en-GB" dirty="0" smtClean="0"/>
              <a:t>to the CERN </a:t>
            </a:r>
            <a:r>
              <a:rPr lang="en-GB" dirty="0" err="1" smtClean="0"/>
              <a:t>seeder</a:t>
            </a:r>
            <a:r>
              <a:rPr lang="en-GB" dirty="0" smtClean="0"/>
              <a:t> </a:t>
            </a:r>
            <a:r>
              <a:rPr lang="en-GB" dirty="0" smtClean="0"/>
              <a:t>?</a:t>
            </a:r>
          </a:p>
          <a:p>
            <a:pPr lvl="1"/>
            <a:r>
              <a:rPr lang="en-GB" dirty="0" smtClean="0"/>
              <a:t>Torrent protocol. It favours closer seeders with high connectivity</a:t>
            </a:r>
          </a:p>
          <a:p>
            <a:r>
              <a:rPr lang="en-US" dirty="0" smtClean="0"/>
              <a:t>If the central machine is hacked, all </a:t>
            </a:r>
            <a:r>
              <a:rPr lang="en-US" dirty="0" err="1" smtClean="0"/>
              <a:t>wn</a:t>
            </a:r>
            <a:r>
              <a:rPr lang="en-US" dirty="0" smtClean="0"/>
              <a:t> are exposed</a:t>
            </a:r>
          </a:p>
          <a:p>
            <a:pPr lvl="1"/>
            <a:r>
              <a:rPr lang="en-US" dirty="0" smtClean="0"/>
              <a:t>Yes, but:</a:t>
            </a:r>
          </a:p>
          <a:p>
            <a:pPr lvl="2"/>
            <a:r>
              <a:rPr lang="en-US" dirty="0" smtClean="0"/>
              <a:t>Machine well under control</a:t>
            </a:r>
          </a:p>
          <a:p>
            <a:pPr lvl="2"/>
            <a:r>
              <a:rPr lang="en-US" dirty="0" smtClean="0"/>
              <a:t>Are there other options? SE hacked? Build systems hacked? CVS server hacked?</a:t>
            </a:r>
          </a:p>
        </p:txBody>
      </p:sp>
      <p:sp>
        <p:nvSpPr>
          <p:cNvPr id="5" name="Date Placeholder 3"/>
          <p:cNvSpPr txBox="1">
            <a:spLocks/>
          </p:cNvSpPr>
          <p:nvPr/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F2C73-F10C-43AA-BE1E-827DC19F96AE}" type="datetime4">
              <a:rPr kumimoji="0" lang="en-US" sz="1400" b="1" i="1" u="none" strike="noStrike" kern="1200" cap="none" spc="0" normalizeH="0" baseline="0" noProof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May 27, 2009</a:t>
            </a:fld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Pablo Saiz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Jean-Michel </a:t>
            </a:r>
            <a:r>
              <a:rPr lang="en-US" dirty="0" smtClean="0"/>
              <a:t>questionnaire (III)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Single </a:t>
            </a:r>
            <a:r>
              <a:rPr lang="en-US" dirty="0" smtClean="0"/>
              <a:t>Point of Failure: CERN tracker</a:t>
            </a:r>
          </a:p>
          <a:p>
            <a:pPr lvl="1"/>
            <a:r>
              <a:rPr lang="en-US" dirty="0" smtClean="0"/>
              <a:t>No. We </a:t>
            </a:r>
            <a:r>
              <a:rPr lang="en-US" dirty="0" smtClean="0"/>
              <a:t>could </a:t>
            </a:r>
            <a:r>
              <a:rPr lang="en-US" dirty="0" smtClean="0"/>
              <a:t>register alternative </a:t>
            </a:r>
            <a:r>
              <a:rPr lang="en-US" dirty="0" smtClean="0"/>
              <a:t>PFN</a:t>
            </a:r>
          </a:p>
          <a:p>
            <a:r>
              <a:rPr lang="en-GB" dirty="0" smtClean="0"/>
              <a:t>The </a:t>
            </a:r>
            <a:r>
              <a:rPr lang="en-GB" dirty="0" smtClean="0"/>
              <a:t>network traffic between worker nodes will increase </a:t>
            </a:r>
            <a:r>
              <a:rPr lang="en-GB" dirty="0" smtClean="0"/>
              <a:t>and in </a:t>
            </a:r>
            <a:r>
              <a:rPr lang="en-GB" dirty="0" smtClean="0"/>
              <a:t>an uncontrolled manner.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The network traffic from your </a:t>
            </a:r>
            <a:r>
              <a:rPr lang="en-GB" dirty="0" err="1" smtClean="0"/>
              <a:t>nfs</a:t>
            </a:r>
            <a:r>
              <a:rPr lang="en-GB" dirty="0" smtClean="0"/>
              <a:t> will decrease</a:t>
            </a:r>
            <a:endParaRPr lang="en-US" dirty="0" smtClean="0"/>
          </a:p>
          <a:p>
            <a:r>
              <a:rPr lang="en-US" dirty="0" smtClean="0"/>
              <a:t>Do </a:t>
            </a:r>
            <a:r>
              <a:rPr lang="en-US" dirty="0" smtClean="0"/>
              <a:t>we have to open ports on worker nodes?</a:t>
            </a:r>
          </a:p>
          <a:p>
            <a:pPr lvl="1"/>
            <a:r>
              <a:rPr lang="en-US" dirty="0" smtClean="0"/>
              <a:t>No!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It would be nice to have a multi-</a:t>
            </a:r>
            <a:r>
              <a:rPr lang="en-US" dirty="0" err="1" smtClean="0"/>
              <a:t>vo</a:t>
            </a:r>
            <a:r>
              <a:rPr lang="en-US" dirty="0" smtClean="0"/>
              <a:t> solution…</a:t>
            </a:r>
          </a:p>
          <a:p>
            <a:pPr lvl="1"/>
            <a:r>
              <a:rPr lang="en-US" dirty="0" smtClean="0"/>
              <a:t>This setup can be used by other VOs: convince them</a:t>
            </a:r>
            <a:r>
              <a:rPr lang="en-US" dirty="0" smtClean="0"/>
              <a:t>!!</a:t>
            </a:r>
            <a:endParaRPr lang="en-US" dirty="0" smtClean="0"/>
          </a:p>
        </p:txBody>
      </p:sp>
      <p:sp>
        <p:nvSpPr>
          <p:cNvPr id="5" name="Date Placeholder 3"/>
          <p:cNvSpPr txBox="1">
            <a:spLocks/>
          </p:cNvSpPr>
          <p:nvPr/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3F2C73-F10C-43AA-BE1E-827DC19F96AE}" type="datetime4">
              <a:rPr kumimoji="0" lang="en-US" sz="1400" b="1" i="1" u="none" strike="noStrike" kern="1200" cap="none" spc="0" normalizeH="0" baseline="0" noProof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May 27, 2009</a:t>
            </a:fld>
            <a:endParaRPr kumimoji="0" lang="en-GB" sz="1400" b="1" i="1" u="none" strike="noStrike" kern="1200" cap="none" spc="0" normalizeH="0" baseline="0" noProof="0" dirty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Pablo Saiz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Two types of packages:</a:t>
            </a:r>
          </a:p>
          <a:p>
            <a:pPr lvl="1"/>
            <a:r>
              <a:rPr lang="en-GB" dirty="0" smtClean="0"/>
              <a:t>Experiment software:</a:t>
            </a:r>
          </a:p>
          <a:p>
            <a:pPr lvl="1">
              <a:buNone/>
            </a:pPr>
            <a:r>
              <a:rPr lang="en-GB" dirty="0" smtClean="0"/>
              <a:t>                     , GEANT3,       </a:t>
            </a:r>
            <a:r>
              <a:rPr lang="en-GB" dirty="0" err="1" smtClean="0"/>
              <a:t>AliRoot</a:t>
            </a:r>
            <a:endParaRPr lang="en-GB" dirty="0" smtClean="0"/>
          </a:p>
          <a:p>
            <a:pPr lvl="2">
              <a:buNone/>
            </a:pPr>
            <a:endParaRPr lang="en-GB" dirty="0" smtClean="0"/>
          </a:p>
          <a:p>
            <a:pPr lvl="1"/>
            <a:r>
              <a:rPr lang="en-GB" dirty="0" smtClean="0"/>
              <a:t>GRID interface:</a:t>
            </a:r>
          </a:p>
          <a:p>
            <a:pPr lvl="1">
              <a:buNone/>
            </a:pPr>
            <a:endParaRPr lang="en-GB" dirty="0"/>
          </a:p>
          <a:p>
            <a:r>
              <a:rPr lang="en-GB" dirty="0" smtClean="0"/>
              <a:t>Requirements</a:t>
            </a:r>
          </a:p>
          <a:p>
            <a:pPr lvl="1"/>
            <a:r>
              <a:rPr lang="en-GB" dirty="0" smtClean="0"/>
              <a:t>Self-contained</a:t>
            </a:r>
          </a:p>
          <a:p>
            <a:pPr lvl="1"/>
            <a:r>
              <a:rPr lang="en-GB" dirty="0" smtClean="0"/>
              <a:t>Platform dependent</a:t>
            </a:r>
          </a:p>
          <a:p>
            <a:pPr lvl="1"/>
            <a:r>
              <a:rPr lang="en-GB" dirty="0" smtClean="0"/>
              <a:t>User space</a:t>
            </a:r>
          </a:p>
          <a:p>
            <a:pPr lvl="1"/>
            <a:r>
              <a:rPr lang="en-GB" dirty="0" smtClean="0"/>
              <a:t>Size does matter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to install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8C640-46A1-4218-9A46-A7E0B6A5DB3A}" type="datetime4">
              <a:rPr lang="en-US" smtClean="0"/>
              <a:pPr/>
              <a:t>May 27, 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Pablo Saiz</a:t>
            </a:r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2971800"/>
            <a:ext cx="1229485" cy="687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981200"/>
            <a:ext cx="241064" cy="709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1981200"/>
            <a:ext cx="1214446" cy="71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Slide Number Placeholder 4"/>
          <p:cNvSpPr txBox="1">
            <a:spLocks/>
          </p:cNvSpPr>
          <p:nvPr/>
        </p:nvSpPr>
        <p:spPr>
          <a:xfrm>
            <a:off x="7979568" y="6560344"/>
            <a:ext cx="554832" cy="45005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D8C99B-49C2-4017-A7B5-D1EAB25FF7A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Tm="1077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Build &amp; Test systems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5572164" cy="3632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D1352-BF15-4222-B712-02F4B95E1BAF}" type="datetime4">
              <a:rPr lang="en-US" smtClean="0"/>
              <a:pPr/>
              <a:t>May 27, 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Pablo Saiz</a:t>
            </a:r>
            <a:endParaRPr lang="en-GB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500298" y="3571876"/>
            <a:ext cx="4616688" cy="3006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571612"/>
            <a:ext cx="3781590" cy="3786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Slide Number Placeholder 4"/>
          <p:cNvSpPr txBox="1">
            <a:spLocks/>
          </p:cNvSpPr>
          <p:nvPr/>
        </p:nvSpPr>
        <p:spPr>
          <a:xfrm>
            <a:off x="7979568" y="6560344"/>
            <a:ext cx="554832" cy="45005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D8C99B-49C2-4017-A7B5-D1EAB25FF7A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Tm="81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5083429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More than 200 individual packages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000240"/>
            <a:ext cx="4981136" cy="30023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442905" y="5143512"/>
            <a:ext cx="35582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Easy to add new packages, move to new platform, get files from different sources, apply patches,  define dependencies ...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FAA3-ACB0-49D3-88B6-9545EC153DD6}" type="datetime4">
              <a:rPr lang="en-US" smtClean="0"/>
              <a:pPr/>
              <a:t>May 27, 2009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Pablo Saiz</a:t>
            </a:r>
            <a:endParaRPr lang="en-GB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7979568" y="6560344"/>
            <a:ext cx="554832" cy="45005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D8C99B-49C2-4017-A7B5-D1EAB25FF7A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Tm="234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Combine all the required grid packages into distributions</a:t>
            </a:r>
          </a:p>
          <a:p>
            <a:pPr lvl="1"/>
            <a:r>
              <a:rPr lang="en-GB" dirty="0" smtClean="0"/>
              <a:t>Full installation: 155 MB, </a:t>
            </a:r>
            <a:r>
              <a:rPr lang="en-GB" dirty="0" err="1" smtClean="0"/>
              <a:t>mysql</a:t>
            </a:r>
            <a:r>
              <a:rPr lang="en-GB" dirty="0" smtClean="0"/>
              <a:t>, </a:t>
            </a:r>
            <a:r>
              <a:rPr lang="en-GB" dirty="0" err="1" smtClean="0"/>
              <a:t>ldap</a:t>
            </a:r>
            <a:r>
              <a:rPr lang="en-GB" dirty="0" smtClean="0"/>
              <a:t>, </a:t>
            </a:r>
            <a:r>
              <a:rPr lang="en-GB" dirty="0" err="1" smtClean="0"/>
              <a:t>perl</a:t>
            </a:r>
            <a:r>
              <a:rPr lang="en-GB" dirty="0" smtClean="0"/>
              <a:t>, java... </a:t>
            </a:r>
          </a:p>
          <a:p>
            <a:pPr lvl="1"/>
            <a:r>
              <a:rPr lang="en-GB" dirty="0" smtClean="0"/>
              <a:t>VO-box: 122 MB, monitor, </a:t>
            </a:r>
            <a:r>
              <a:rPr lang="en-GB" dirty="0" err="1" smtClean="0"/>
              <a:t>perl</a:t>
            </a:r>
            <a:r>
              <a:rPr lang="en-GB" dirty="0" smtClean="0"/>
              <a:t>, interfaces,</a:t>
            </a:r>
          </a:p>
          <a:p>
            <a:pPr lvl="1"/>
            <a:r>
              <a:rPr lang="en-GB" dirty="0" smtClean="0"/>
              <a:t>User: 55 MB, API client, </a:t>
            </a:r>
            <a:r>
              <a:rPr lang="en-GB" dirty="0" err="1" smtClean="0"/>
              <a:t>gsoap</a:t>
            </a:r>
            <a:r>
              <a:rPr lang="en-GB" dirty="0" smtClean="0"/>
              <a:t>, </a:t>
            </a:r>
            <a:r>
              <a:rPr lang="en-GB" dirty="0" err="1" smtClean="0"/>
              <a:t>xrootd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Worker node: 34 MB, min </a:t>
            </a:r>
            <a:r>
              <a:rPr lang="en-GB" dirty="0" err="1" smtClean="0"/>
              <a:t>perl</a:t>
            </a:r>
            <a:r>
              <a:rPr lang="en-GB" dirty="0" smtClean="0"/>
              <a:t>, </a:t>
            </a:r>
            <a:r>
              <a:rPr lang="en-GB" dirty="0" err="1" smtClean="0"/>
              <a:t>openssl</a:t>
            </a:r>
            <a:r>
              <a:rPr lang="en-GB" dirty="0" smtClean="0"/>
              <a:t>, </a:t>
            </a:r>
            <a:r>
              <a:rPr lang="en-GB" dirty="0" err="1" smtClean="0"/>
              <a:t>xrootd</a:t>
            </a:r>
            <a:r>
              <a:rPr lang="en-GB" dirty="0" smtClean="0"/>
              <a:t> 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Experiment software:</a:t>
            </a:r>
          </a:p>
          <a:p>
            <a:pPr lvl="1"/>
            <a:r>
              <a:rPr lang="en-GB" dirty="0" err="1" smtClean="0"/>
              <a:t>AliRoot</a:t>
            </a:r>
            <a:r>
              <a:rPr lang="en-GB" dirty="0" smtClean="0"/>
              <a:t>: 160 MB</a:t>
            </a:r>
          </a:p>
          <a:p>
            <a:pPr lvl="1"/>
            <a:r>
              <a:rPr lang="en-GB" dirty="0" smtClean="0"/>
              <a:t>ROOT:     60 MB</a:t>
            </a:r>
          </a:p>
          <a:p>
            <a:pPr lvl="1"/>
            <a:r>
              <a:rPr lang="en-GB" dirty="0" smtClean="0"/>
              <a:t>GEANT3:  25MB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Packaging &amp; size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89510-85C1-4B92-8A92-7A108E4AA128}" type="datetime4">
              <a:rPr lang="en-US" smtClean="0"/>
              <a:pPr/>
              <a:t>May 27, 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Pablo Saiz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3962400" y="3352800"/>
            <a:ext cx="107157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3276600" y="4648200"/>
            <a:ext cx="1357322" cy="14287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stCxn id="7" idx="5"/>
            <a:endCxn id="13" idx="1"/>
          </p:cNvCxnSpPr>
          <p:nvPr/>
        </p:nvCxnSpPr>
        <p:spPr>
          <a:xfrm rot="16200000" flipH="1">
            <a:off x="4807909" y="3726814"/>
            <a:ext cx="1404861" cy="12665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8" idx="6"/>
          </p:cNvCxnSpPr>
          <p:nvPr/>
        </p:nvCxnSpPr>
        <p:spPr>
          <a:xfrm flipV="1">
            <a:off x="4633922" y="5148266"/>
            <a:ext cx="2500330" cy="2143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6143636" y="4419600"/>
            <a:ext cx="1928826" cy="128588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ln>
                  <a:solidFill>
                    <a:srgbClr val="00529E"/>
                  </a:solidFill>
                </a:ln>
                <a:solidFill>
                  <a:sysClr val="windowText" lastClr="000000"/>
                </a:solidFill>
              </a:rPr>
              <a:t>300 MB to run jobs</a:t>
            </a:r>
            <a:endParaRPr lang="en-GB" sz="2800" dirty="0">
              <a:ln>
                <a:solidFill>
                  <a:srgbClr val="00529E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7979568" y="6560344"/>
            <a:ext cx="554832" cy="45005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D8C99B-49C2-4017-A7B5-D1EAB25FF7A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 advTm="10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Current scenario</a:t>
            </a:r>
          </a:p>
          <a:p>
            <a:pPr lvl="1"/>
            <a:r>
              <a:rPr lang="en-GB" dirty="0" smtClean="0"/>
              <a:t>One installation (per platform) per site</a:t>
            </a:r>
          </a:p>
          <a:p>
            <a:pPr lvl="1"/>
            <a:r>
              <a:rPr lang="en-GB" dirty="0" smtClean="0"/>
              <a:t>On a shared area</a:t>
            </a:r>
          </a:p>
          <a:p>
            <a:pPr lvl="2"/>
            <a:r>
              <a:rPr lang="en-GB" dirty="0" smtClean="0"/>
              <a:t>Might be slow</a:t>
            </a:r>
          </a:p>
          <a:p>
            <a:pPr lvl="2"/>
            <a:r>
              <a:rPr lang="en-GB" dirty="0" smtClean="0"/>
              <a:t>Security risk </a:t>
            </a:r>
          </a:p>
          <a:p>
            <a:pPr lvl="1"/>
            <a:r>
              <a:rPr lang="en-GB" dirty="0" err="1" smtClean="0"/>
              <a:t>AliEn</a:t>
            </a:r>
            <a:r>
              <a:rPr lang="en-GB" dirty="0" smtClean="0"/>
              <a:t> installation:</a:t>
            </a:r>
          </a:p>
          <a:p>
            <a:pPr lvl="2"/>
            <a:r>
              <a:rPr lang="en-GB" dirty="0" smtClean="0"/>
              <a:t>New sites: running a script</a:t>
            </a:r>
          </a:p>
          <a:p>
            <a:pPr lvl="2"/>
            <a:r>
              <a:rPr lang="en-GB" dirty="0" smtClean="0"/>
              <a:t>Updating a site: triggered by a VO admin</a:t>
            </a:r>
          </a:p>
          <a:p>
            <a:pPr lvl="1"/>
            <a:r>
              <a:rPr lang="en-GB" dirty="0" smtClean="0"/>
              <a:t>Experiment software:</a:t>
            </a:r>
          </a:p>
          <a:p>
            <a:pPr lvl="2"/>
            <a:r>
              <a:rPr lang="en-GB" dirty="0" smtClean="0"/>
              <a:t>Install on demand according to the jobs</a:t>
            </a:r>
          </a:p>
          <a:p>
            <a:pPr lvl="2"/>
            <a:r>
              <a:rPr lang="en-GB" dirty="0" smtClean="0"/>
              <a:t>Before submitting </a:t>
            </a:r>
            <a:r>
              <a:rPr lang="en-GB" dirty="0" err="1" smtClean="0"/>
              <a:t>JobAgents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and when to do it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64ECF-EE2F-4D51-AECB-FB1FE6772F02}" type="datetime4">
              <a:rPr lang="en-US" smtClean="0"/>
              <a:pPr/>
              <a:t>May 27, 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Pablo Saiz</a:t>
            </a:r>
            <a:endParaRPr lang="en-GB" dirty="0"/>
          </a:p>
        </p:txBody>
      </p:sp>
      <p:sp>
        <p:nvSpPr>
          <p:cNvPr id="7" name="&quot;No&quot; Symbol 6"/>
          <p:cNvSpPr/>
          <p:nvPr/>
        </p:nvSpPr>
        <p:spPr>
          <a:xfrm>
            <a:off x="2667000" y="2133600"/>
            <a:ext cx="1071570" cy="107157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44527" y="2286000"/>
            <a:ext cx="50994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accent2">
                        <a:tint val="66000"/>
                        <a:satMod val="160000"/>
                      </a:schemeClr>
                    </a:gs>
                    <a:gs pos="50000">
                      <a:schemeClr val="accent2">
                        <a:tint val="44500"/>
                        <a:satMod val="160000"/>
                      </a:schemeClr>
                    </a:gs>
                    <a:gs pos="100000">
                      <a:schemeClr val="accent2">
                        <a:tint val="23500"/>
                        <a:satMod val="160000"/>
                      </a:schemeClr>
                    </a:gs>
                  </a:gsLst>
                  <a:lin ang="5400000" scaled="1"/>
                  <a:tileRect/>
                </a:gradFill>
              </a:rPr>
              <a:t>Do we need it?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chemeClr val="accent2">
                      <a:tint val="66000"/>
                      <a:satMod val="160000"/>
                    </a:schemeClr>
                  </a:gs>
                  <a:gs pos="50000">
                    <a:schemeClr val="accent2">
                      <a:tint val="44500"/>
                      <a:satMod val="160000"/>
                    </a:schemeClr>
                  </a:gs>
                  <a:gs pos="100000">
                    <a:schemeClr val="accent2">
                      <a:tint val="23500"/>
                      <a:satMod val="160000"/>
                    </a:schemeClr>
                  </a:gs>
                </a:gsLst>
                <a:lin ang="5400000" scaled="1"/>
                <a:tileRect/>
              </a:gradFill>
              <a:effectLst/>
            </a:endParaRPr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7979568" y="6560344"/>
            <a:ext cx="554832" cy="45005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D8C99B-49C2-4017-A7B5-D1EAB25FF7A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 advTm="92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Automatic installation on every worker node</a:t>
            </a:r>
          </a:p>
          <a:p>
            <a:endParaRPr lang="en-GB" dirty="0" smtClean="0"/>
          </a:p>
          <a:p>
            <a:r>
              <a:rPr lang="en-GB" dirty="0" smtClean="0"/>
              <a:t>Automatic</a:t>
            </a:r>
          </a:p>
          <a:p>
            <a:r>
              <a:rPr lang="en-GB" dirty="0" smtClean="0"/>
              <a:t>Self-contained</a:t>
            </a:r>
          </a:p>
          <a:p>
            <a:r>
              <a:rPr lang="en-GB" dirty="0" smtClean="0"/>
              <a:t>User space</a:t>
            </a:r>
            <a:endParaRPr lang="en-GB" dirty="0"/>
          </a:p>
          <a:p>
            <a:r>
              <a:rPr lang="en-GB" dirty="0" smtClean="0"/>
              <a:t>Small software (300 MB)</a:t>
            </a:r>
          </a:p>
          <a:p>
            <a:r>
              <a:rPr lang="en-GB" dirty="0" smtClean="0"/>
              <a:t>Job Agents (can run more that one small job)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6172200" cy="838200"/>
          </a:xfrm>
        </p:spPr>
        <p:txBody>
          <a:bodyPr/>
          <a:lstStyle/>
          <a:p>
            <a:r>
              <a:rPr lang="en-GB" dirty="0" smtClean="0"/>
              <a:t>Can we do something better?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877B1-50E7-41DB-8B3A-12640416E534}" type="datetime4">
              <a:rPr lang="en-US" smtClean="0"/>
              <a:pPr/>
              <a:t>May 27, 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Pablo Saiz</a:t>
            </a:r>
            <a:endParaRPr lang="en-GB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7979568" y="6560344"/>
            <a:ext cx="554832" cy="45005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D8C99B-49C2-4017-A7B5-D1EAB25FF7A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advTm="28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Landing on a virgin worker node</a:t>
            </a:r>
          </a:p>
          <a:p>
            <a:r>
              <a:rPr lang="en-GB" dirty="0" smtClean="0"/>
              <a:t>Sending a small script that:</a:t>
            </a:r>
          </a:p>
          <a:p>
            <a:pPr lvl="1"/>
            <a:r>
              <a:rPr lang="en-GB" dirty="0" smtClean="0"/>
              <a:t>Finds a scratch area in a local disk</a:t>
            </a:r>
          </a:p>
          <a:p>
            <a:pPr lvl="1"/>
            <a:r>
              <a:rPr lang="en-GB" dirty="0" smtClean="0"/>
              <a:t>Installs latest version of </a:t>
            </a:r>
            <a:r>
              <a:rPr lang="en-GB" dirty="0" err="1" smtClean="0"/>
              <a:t>AliEn</a:t>
            </a:r>
            <a:endParaRPr lang="en-GB" dirty="0" smtClean="0"/>
          </a:p>
          <a:p>
            <a:pPr lvl="2"/>
            <a:r>
              <a:rPr lang="en-GB" dirty="0" smtClean="0"/>
              <a:t>Simple requirements: </a:t>
            </a:r>
            <a:r>
              <a:rPr lang="en-GB" dirty="0" err="1" smtClean="0"/>
              <a:t>wget</a:t>
            </a:r>
            <a:endParaRPr lang="en-GB" dirty="0" smtClean="0"/>
          </a:p>
          <a:p>
            <a:pPr lvl="1"/>
            <a:r>
              <a:rPr lang="en-GB" dirty="0" smtClean="0"/>
              <a:t>Starts a Job Agent</a:t>
            </a:r>
          </a:p>
          <a:p>
            <a:pPr lvl="2"/>
            <a:r>
              <a:rPr lang="en-GB" dirty="0" err="1" smtClean="0"/>
              <a:t>JobAgent</a:t>
            </a:r>
            <a:r>
              <a:rPr lang="en-GB" dirty="0" smtClean="0"/>
              <a:t> will install required experiment software</a:t>
            </a:r>
          </a:p>
          <a:p>
            <a:pPr lvl="1"/>
            <a:r>
              <a:rPr lang="en-GB" dirty="0" smtClean="0"/>
              <a:t>After finishing, removes everything</a:t>
            </a:r>
          </a:p>
          <a:p>
            <a:pPr lvl="2"/>
            <a:r>
              <a:rPr lang="en-GB" dirty="0" smtClean="0"/>
              <a:t>Or leaves it for the next agent... (still to be evaluated)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6248400" cy="838200"/>
          </a:xfrm>
        </p:spPr>
        <p:txBody>
          <a:bodyPr/>
          <a:lstStyle/>
          <a:p>
            <a:r>
              <a:rPr lang="en-GB" dirty="0" smtClean="0"/>
              <a:t>How to do it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D57BF-F0B2-41EB-BECC-88AEFD5203A2}" type="datetime4">
              <a:rPr lang="en-US" smtClean="0"/>
              <a:pPr/>
              <a:t>May 27, 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Pablo Saiz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219200" y="5077438"/>
            <a:ext cx="758252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But how to get the files…</a:t>
            </a:r>
            <a:endParaRPr lang="en-US" sz="4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>
          <a:xfrm>
            <a:off x="7979568" y="6560344"/>
            <a:ext cx="554832" cy="45005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D8C99B-49C2-4017-A7B5-D1EAB25FF7AB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 advTm="90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3|0.2|0.2|0.2|0.2|0.2|0.2|0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8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9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1431</TotalTime>
  <Words>1149</Words>
  <Application>Microsoft Office PowerPoint</Application>
  <PresentationFormat>On-screen Show (4:3)</PresentationFormat>
  <Paragraphs>286</Paragraphs>
  <Slides>24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Default Design</vt:lpstr>
      <vt:lpstr>Custom Design</vt:lpstr>
      <vt:lpstr>Image</vt:lpstr>
      <vt:lpstr>The (B)right future of software installation</vt:lpstr>
      <vt:lpstr>What is the best method to install software?</vt:lpstr>
      <vt:lpstr>What to install</vt:lpstr>
      <vt:lpstr>Build &amp; Test systems</vt:lpstr>
      <vt:lpstr>More than 200 individual packages</vt:lpstr>
      <vt:lpstr>Packaging &amp; size</vt:lpstr>
      <vt:lpstr>Where and when to do it</vt:lpstr>
      <vt:lpstr>Can we do something better?</vt:lpstr>
      <vt:lpstr>How to do it</vt:lpstr>
      <vt:lpstr>Let’s go mainstream!!</vt:lpstr>
      <vt:lpstr>Torrent technology</vt:lpstr>
      <vt:lpstr>Transfer files</vt:lpstr>
      <vt:lpstr>Load on the server</vt:lpstr>
      <vt:lpstr>Security</vt:lpstr>
      <vt:lpstr>Security concerns</vt:lpstr>
      <vt:lpstr>Next steps</vt:lpstr>
      <vt:lpstr>Software installation</vt:lpstr>
      <vt:lpstr>Great! How to use it</vt:lpstr>
      <vt:lpstr>Example</vt:lpstr>
      <vt:lpstr>Please, try it out...</vt:lpstr>
      <vt:lpstr>French questionnaire</vt:lpstr>
      <vt:lpstr>Jean-Michel questionnaire (I)</vt:lpstr>
      <vt:lpstr>Jean-Michel questionnaire (II)</vt:lpstr>
      <vt:lpstr>Jean-Michel questionnaire (III)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Pablo Saiz</cp:lastModifiedBy>
  <cp:revision>44</cp:revision>
  <dcterms:created xsi:type="dcterms:W3CDTF">2006-05-15T08:51:15Z</dcterms:created>
  <dcterms:modified xsi:type="dcterms:W3CDTF">2009-05-27T07:58:22Z</dcterms:modified>
</cp:coreProperties>
</file>