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3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MOPOS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Milestones and mid term plans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17130" y="6488668"/>
            <a:ext cx="141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02/11/2016</a:t>
            </a:r>
          </a:p>
        </p:txBody>
      </p:sp>
    </p:spTree>
    <p:extLst>
      <p:ext uri="{BB962C8B-B14F-4D97-AF65-F5344CB8AC3E}">
        <p14:creationId xmlns:p14="http://schemas.microsoft.com/office/powerpoint/2010/main" val="4084413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grpSp>
        <p:nvGrpSpPr>
          <p:cNvPr id="39" name="Group 38"/>
          <p:cNvGrpSpPr/>
          <p:nvPr/>
        </p:nvGrpSpPr>
        <p:grpSpPr>
          <a:xfrm>
            <a:off x="900857" y="3989492"/>
            <a:ext cx="10166774" cy="2560319"/>
            <a:chOff x="982133" y="3427308"/>
            <a:chExt cx="9259147" cy="2560319"/>
          </a:xfrm>
          <a:scene3d>
            <a:camera prst="orthographicFront">
              <a:rot lat="600000" lon="1200000" rev="0"/>
            </a:camera>
            <a:lightRig rig="threePt" dir="t"/>
          </a:scene3d>
        </p:grpSpPr>
        <p:cxnSp>
          <p:nvCxnSpPr>
            <p:cNvPr id="40" name="Curved Connector 39"/>
            <p:cNvCxnSpPr/>
            <p:nvPr/>
          </p:nvCxnSpPr>
          <p:spPr>
            <a:xfrm flipV="1">
              <a:off x="982133" y="3427308"/>
              <a:ext cx="9259147" cy="2560319"/>
            </a:xfrm>
            <a:prstGeom prst="curvedConnector3">
              <a:avLst/>
            </a:prstGeom>
            <a:ln w="889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urved Connector 40"/>
            <p:cNvCxnSpPr/>
            <p:nvPr/>
          </p:nvCxnSpPr>
          <p:spPr>
            <a:xfrm flipV="1">
              <a:off x="982133" y="3427308"/>
              <a:ext cx="9259147" cy="2560319"/>
            </a:xfrm>
            <a:prstGeom prst="curvedConnector3">
              <a:avLst/>
            </a:prstGeom>
            <a:ln w="635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004761" y="3785699"/>
            <a:ext cx="1785976" cy="2212047"/>
            <a:chOff x="2153920" y="1578186"/>
            <a:chExt cx="846667" cy="1467311"/>
          </a:xfrm>
          <a:scene3d>
            <a:camera prst="orthographicFront">
              <a:rot lat="1200000" lon="1800000" rev="0"/>
            </a:camera>
            <a:lightRig rig="threePt" dir="t"/>
          </a:scene3d>
        </p:grpSpPr>
        <p:sp>
          <p:nvSpPr>
            <p:cNvPr id="43" name="Round Same Side Corner Rectangle 42"/>
            <p:cNvSpPr/>
            <p:nvPr/>
          </p:nvSpPr>
          <p:spPr>
            <a:xfrm>
              <a:off x="2153920" y="1578186"/>
              <a:ext cx="846667" cy="1162009"/>
            </a:xfrm>
            <a:prstGeom prst="round2SameRect">
              <a:avLst>
                <a:gd name="adj1" fmla="val 49467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LogAmp</a:t>
              </a:r>
              <a:r>
                <a:rPr lang="en-GB" dirty="0" smtClean="0"/>
                <a:t> board tested</a:t>
              </a:r>
              <a:endParaRPr lang="en-GB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153920" y="2740196"/>
              <a:ext cx="846667" cy="305301"/>
            </a:xfrm>
            <a:prstGeom prst="rect">
              <a:avLst/>
            </a:prstGeom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EYEYS 2016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563978" y="3541438"/>
            <a:ext cx="1732771" cy="2212047"/>
            <a:chOff x="2153920" y="1578186"/>
            <a:chExt cx="846667" cy="1467311"/>
          </a:xfrm>
          <a:scene3d>
            <a:camera prst="orthographicFront">
              <a:rot lat="1200000" lon="1800000" rev="0"/>
            </a:camera>
            <a:lightRig rig="threePt" dir="t"/>
          </a:scene3d>
        </p:grpSpPr>
        <p:sp>
          <p:nvSpPr>
            <p:cNvPr id="46" name="Round Same Side Corner Rectangle 45"/>
            <p:cNvSpPr/>
            <p:nvPr/>
          </p:nvSpPr>
          <p:spPr>
            <a:xfrm>
              <a:off x="2153920" y="1578186"/>
              <a:ext cx="846667" cy="1162009"/>
            </a:xfrm>
            <a:prstGeom prst="round2SameRect">
              <a:avLst>
                <a:gd name="adj1" fmla="val 49467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GEFE FPGA batch qualified</a:t>
              </a:r>
              <a:endParaRPr lang="en-GB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153920" y="2740196"/>
              <a:ext cx="846667" cy="305301"/>
            </a:xfrm>
            <a:prstGeom prst="rect">
              <a:avLst/>
            </a:prstGeom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May 2017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818759" y="2317781"/>
            <a:ext cx="1754074" cy="2212047"/>
            <a:chOff x="2153920" y="1578186"/>
            <a:chExt cx="846667" cy="1467311"/>
          </a:xfrm>
          <a:scene3d>
            <a:camera prst="orthographicFront">
              <a:rot lat="1200000" lon="1800000" rev="0"/>
            </a:camera>
            <a:lightRig rig="threePt" dir="t"/>
          </a:scene3d>
        </p:grpSpPr>
        <p:sp>
          <p:nvSpPr>
            <p:cNvPr id="49" name="Round Same Side Corner Rectangle 48"/>
            <p:cNvSpPr/>
            <p:nvPr/>
          </p:nvSpPr>
          <p:spPr>
            <a:xfrm>
              <a:off x="2153920" y="1578186"/>
              <a:ext cx="846667" cy="1162009"/>
            </a:xfrm>
            <a:prstGeom prst="round2SameRect">
              <a:avLst>
                <a:gd name="adj1" fmla="val 49467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Sextant installed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153920" y="2740196"/>
              <a:ext cx="846667" cy="305301"/>
            </a:xfrm>
            <a:prstGeom prst="rect">
              <a:avLst/>
            </a:prstGeom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YETS 2017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238391" y="1944965"/>
            <a:ext cx="1744805" cy="2212047"/>
            <a:chOff x="2153920" y="1578186"/>
            <a:chExt cx="846667" cy="1467311"/>
          </a:xfrm>
          <a:scene3d>
            <a:camera prst="orthographicFront">
              <a:rot lat="1200000" lon="1800000" rev="0"/>
            </a:camera>
            <a:lightRig rig="threePt" dir="t"/>
          </a:scene3d>
        </p:grpSpPr>
        <p:sp>
          <p:nvSpPr>
            <p:cNvPr id="52" name="Round Same Side Corner Rectangle 51"/>
            <p:cNvSpPr/>
            <p:nvPr/>
          </p:nvSpPr>
          <p:spPr>
            <a:xfrm>
              <a:off x="2153920" y="1578186"/>
              <a:ext cx="846667" cy="1162009"/>
            </a:xfrm>
            <a:prstGeom prst="round2SameRect">
              <a:avLst>
                <a:gd name="adj1" fmla="val 49467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Full MOPOS upgrade </a:t>
              </a:r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53920" y="2740196"/>
              <a:ext cx="846667" cy="305301"/>
            </a:xfrm>
            <a:prstGeom prst="rect">
              <a:avLst/>
            </a:prstGeom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LS2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568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6654800" cy="1293028"/>
          </a:xfrm>
        </p:spPr>
        <p:txBody>
          <a:bodyPr/>
          <a:lstStyle/>
          <a:p>
            <a:r>
              <a:rPr lang="en-GB" dirty="0" smtClean="0"/>
              <a:t>To do…   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Installation of an acquisition system (Thierry)</a:t>
            </a:r>
          </a:p>
          <a:p>
            <a:r>
              <a:rPr lang="en-GB" dirty="0" smtClean="0"/>
              <a:t>Development of a test GW for the GEFE (Manoel)</a:t>
            </a:r>
          </a:p>
          <a:p>
            <a:r>
              <a:rPr lang="en-GB" dirty="0" smtClean="0"/>
              <a:t>Development of a test GW for the VFC (Irene)</a:t>
            </a:r>
          </a:p>
          <a:p>
            <a:r>
              <a:rPr lang="en-GB" dirty="0" smtClean="0"/>
              <a:t>Development of a control SW (Irene/Manoel/Andrea)</a:t>
            </a:r>
          </a:p>
          <a:p>
            <a:r>
              <a:rPr lang="en-GB" dirty="0" smtClean="0"/>
              <a:t>Development of an analysis SW (Irene)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0040387" y="304863"/>
            <a:ext cx="1785976" cy="2212047"/>
            <a:chOff x="2153920" y="1578186"/>
            <a:chExt cx="846667" cy="1467311"/>
          </a:xfrm>
          <a:scene3d>
            <a:camera prst="orthographicFront">
              <a:rot lat="1200000" lon="1800000" rev="0"/>
            </a:camera>
            <a:lightRig rig="threePt" dir="t"/>
          </a:scene3d>
        </p:grpSpPr>
        <p:sp>
          <p:nvSpPr>
            <p:cNvPr id="5" name="Round Same Side Corner Rectangle 4"/>
            <p:cNvSpPr/>
            <p:nvPr/>
          </p:nvSpPr>
          <p:spPr>
            <a:xfrm>
              <a:off x="2153920" y="1578186"/>
              <a:ext cx="846667" cy="1162009"/>
            </a:xfrm>
            <a:prstGeom prst="round2SameRect">
              <a:avLst>
                <a:gd name="adj1" fmla="val 49467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LogAmp</a:t>
              </a:r>
              <a:r>
                <a:rPr lang="en-GB" dirty="0" smtClean="0"/>
                <a:t> board tested</a:t>
              </a:r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153920" y="2740196"/>
              <a:ext cx="846667" cy="305301"/>
            </a:xfrm>
            <a:prstGeom prst="rect">
              <a:avLst/>
            </a:prstGeom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EYETS 2016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7423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6654800" cy="1293028"/>
          </a:xfrm>
        </p:spPr>
        <p:txBody>
          <a:bodyPr/>
          <a:lstStyle/>
          <a:p>
            <a:r>
              <a:rPr lang="en-GB" dirty="0" smtClean="0"/>
              <a:t>To do…   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Acquisition of samples from a controlled batch (Manoel)</a:t>
            </a:r>
          </a:p>
          <a:p>
            <a:r>
              <a:rPr lang="en-GB" dirty="0" smtClean="0"/>
              <a:t>Test Definition (Manoel/Andrea)</a:t>
            </a:r>
          </a:p>
          <a:p>
            <a:r>
              <a:rPr lang="en-GB" dirty="0" smtClean="0"/>
              <a:t>Preparation of a test GW for the GEFE (Manoel/Jakub(?)/</a:t>
            </a:r>
            <a:r>
              <a:rPr lang="en-GB" dirty="0" err="1" smtClean="0"/>
              <a:t>Luca&amp;Sarah</a:t>
            </a:r>
            <a:r>
              <a:rPr lang="en-GB" dirty="0" smtClean="0"/>
              <a:t>(?))</a:t>
            </a:r>
          </a:p>
          <a:p>
            <a:r>
              <a:rPr lang="en-GB" dirty="0" smtClean="0"/>
              <a:t>Preparation of a test GW for the VFC (Manoel/Irene)</a:t>
            </a:r>
          </a:p>
          <a:p>
            <a:r>
              <a:rPr lang="en-GB" dirty="0" smtClean="0"/>
              <a:t>Preparation of a control SW (?)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0089291" y="304863"/>
            <a:ext cx="1732771" cy="2212047"/>
            <a:chOff x="2153920" y="1578186"/>
            <a:chExt cx="846667" cy="1467311"/>
          </a:xfrm>
          <a:scene3d>
            <a:camera prst="orthographicFront">
              <a:rot lat="1200000" lon="1800000" rev="0"/>
            </a:camera>
            <a:lightRig rig="threePt" dir="t"/>
          </a:scene3d>
        </p:grpSpPr>
        <p:sp>
          <p:nvSpPr>
            <p:cNvPr id="8" name="Round Same Side Corner Rectangle 7"/>
            <p:cNvSpPr/>
            <p:nvPr/>
          </p:nvSpPr>
          <p:spPr>
            <a:xfrm>
              <a:off x="2153920" y="1578186"/>
              <a:ext cx="846667" cy="1162009"/>
            </a:xfrm>
            <a:prstGeom prst="round2SameRect">
              <a:avLst>
                <a:gd name="adj1" fmla="val 49467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GEFE FPGA batch qualified</a:t>
              </a:r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153920" y="2740196"/>
              <a:ext cx="846667" cy="305301"/>
            </a:xfrm>
            <a:prstGeom prst="rect">
              <a:avLst/>
            </a:prstGeom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May 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34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6654800" cy="1293028"/>
          </a:xfrm>
        </p:spPr>
        <p:txBody>
          <a:bodyPr/>
          <a:lstStyle/>
          <a:p>
            <a:r>
              <a:rPr lang="en-GB" dirty="0" smtClean="0"/>
              <a:t>To do…   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Procurement of the qualified batch of FPGA (Manoel)</a:t>
            </a:r>
          </a:p>
          <a:p>
            <a:r>
              <a:rPr lang="en-GB" dirty="0" smtClean="0"/>
              <a:t>Production of 40 GEFE (Manoel)</a:t>
            </a:r>
          </a:p>
          <a:p>
            <a:r>
              <a:rPr lang="en-GB" dirty="0" smtClean="0"/>
              <a:t>Production of 40 </a:t>
            </a:r>
            <a:r>
              <a:rPr lang="en-GB" dirty="0" err="1" smtClean="0"/>
              <a:t>LogAmp</a:t>
            </a:r>
            <a:r>
              <a:rPr lang="en-GB" dirty="0" smtClean="0"/>
              <a:t> and calibrators (Thierry/</a:t>
            </a:r>
            <a:r>
              <a:rPr lang="en-GB" dirty="0" err="1" smtClean="0"/>
              <a:t>Laurant</a:t>
            </a:r>
            <a:r>
              <a:rPr lang="en-GB" dirty="0" smtClean="0"/>
              <a:t>)</a:t>
            </a:r>
          </a:p>
          <a:p>
            <a:r>
              <a:rPr lang="en-GB" dirty="0" smtClean="0"/>
              <a:t>Production of ?? DOR boards (Marek/Jakub)</a:t>
            </a:r>
          </a:p>
          <a:p>
            <a:pPr lvl="1"/>
            <a:r>
              <a:rPr lang="en-GB" dirty="0" smtClean="0"/>
              <a:t>Qualification and selection of the ADC (Jakub)</a:t>
            </a:r>
          </a:p>
          <a:p>
            <a:pPr lvl="1"/>
            <a:r>
              <a:rPr lang="en-GB" dirty="0" smtClean="0"/>
              <a:t>Design of the board (Marek/Jakub)</a:t>
            </a:r>
          </a:p>
          <a:p>
            <a:r>
              <a:rPr lang="en-GB" dirty="0" smtClean="0"/>
              <a:t>Production of 36 Pizza Boxes (Thierry)</a:t>
            </a:r>
          </a:p>
          <a:p>
            <a:pPr lvl="1"/>
            <a:r>
              <a:rPr lang="en-GB" dirty="0" smtClean="0"/>
              <a:t>Definition of the DOR board form factor (Marek)</a:t>
            </a:r>
          </a:p>
          <a:p>
            <a:r>
              <a:rPr lang="en-GB" dirty="0" smtClean="0"/>
              <a:t>Production of 10 VFC-HD (Andrea)</a:t>
            </a:r>
          </a:p>
          <a:p>
            <a:r>
              <a:rPr lang="en-GB" dirty="0" smtClean="0"/>
              <a:t>Installation in the tunnel (Everyone)</a:t>
            </a:r>
          </a:p>
          <a:p>
            <a:pPr lvl="1"/>
            <a:r>
              <a:rPr lang="en-GB" dirty="0" smtClean="0"/>
              <a:t>Fibres (Joel)</a:t>
            </a:r>
          </a:p>
          <a:p>
            <a:pPr lvl="1"/>
            <a:r>
              <a:rPr lang="en-GB" dirty="0" smtClean="0"/>
              <a:t>Cables (Joel)</a:t>
            </a:r>
          </a:p>
          <a:p>
            <a:r>
              <a:rPr lang="en-GB" dirty="0" smtClean="0"/>
              <a:t>GW development (Manoel/Irene/Jakub)</a:t>
            </a:r>
          </a:p>
          <a:p>
            <a:r>
              <a:rPr lang="en-GB" dirty="0" smtClean="0"/>
              <a:t>SW development (BE-BI-SW)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0060706" y="304863"/>
            <a:ext cx="1754074" cy="2212047"/>
            <a:chOff x="2153920" y="1578186"/>
            <a:chExt cx="846667" cy="1467311"/>
          </a:xfrm>
          <a:scene3d>
            <a:camera prst="orthographicFront">
              <a:rot lat="1200000" lon="1800000" rev="0"/>
            </a:camera>
            <a:lightRig rig="threePt" dir="t"/>
          </a:scene3d>
        </p:grpSpPr>
        <p:sp>
          <p:nvSpPr>
            <p:cNvPr id="8" name="Round Same Side Corner Rectangle 7"/>
            <p:cNvSpPr/>
            <p:nvPr/>
          </p:nvSpPr>
          <p:spPr>
            <a:xfrm>
              <a:off x="2153920" y="1578186"/>
              <a:ext cx="846667" cy="1162009"/>
            </a:xfrm>
            <a:prstGeom prst="round2SameRect">
              <a:avLst>
                <a:gd name="adj1" fmla="val 49467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Sextant installed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153920" y="2740196"/>
              <a:ext cx="846667" cy="305301"/>
            </a:xfrm>
            <a:prstGeom prst="rect">
              <a:avLst/>
            </a:prstGeom>
            <a:sp3d>
              <a:bevelT w="38100" h="266700"/>
              <a:bevelB w="2667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YETS 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9075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Infrastructure status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Hybrids: </a:t>
            </a:r>
          </a:p>
          <a:p>
            <a:endParaRPr lang="en-GB" dirty="0"/>
          </a:p>
          <a:p>
            <a:r>
              <a:rPr lang="en-GB" dirty="0" smtClean="0"/>
              <a:t>Cables: </a:t>
            </a:r>
          </a:p>
          <a:p>
            <a:endParaRPr lang="en-GB" dirty="0" smtClean="0"/>
          </a:p>
          <a:p>
            <a:r>
              <a:rPr lang="en-GB" dirty="0" smtClean="0"/>
              <a:t>Mini-rack: </a:t>
            </a:r>
            <a:endParaRPr lang="en-GB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Pizza-Box:</a:t>
            </a:r>
          </a:p>
          <a:p>
            <a:endParaRPr lang="en-GB" dirty="0" smtClean="0"/>
          </a:p>
          <a:p>
            <a:r>
              <a:rPr lang="en-GB" dirty="0" smtClean="0"/>
              <a:t>Fibres: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270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Acquisition system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Calibrators:</a:t>
            </a:r>
          </a:p>
          <a:p>
            <a:endParaRPr lang="en-GB" dirty="0"/>
          </a:p>
          <a:p>
            <a:r>
              <a:rPr lang="en-GB" dirty="0" smtClean="0"/>
              <a:t>PS:</a:t>
            </a:r>
          </a:p>
          <a:p>
            <a:pPr marL="457200" lvl="1" indent="0">
              <a:buNone/>
            </a:pPr>
            <a:endParaRPr lang="en-GB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dirty="0" err="1" smtClean="0"/>
              <a:t>LogAmp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r>
              <a:rPr lang="en-GB" dirty="0" smtClean="0"/>
              <a:t> DOR:</a:t>
            </a:r>
          </a:p>
          <a:p>
            <a:endParaRPr lang="en-GB" dirty="0"/>
          </a:p>
          <a:p>
            <a:r>
              <a:rPr lang="en-GB" dirty="0" smtClean="0"/>
              <a:t>GEFE:</a:t>
            </a:r>
          </a:p>
          <a:p>
            <a:endParaRPr lang="en-GB" dirty="0"/>
          </a:p>
          <a:p>
            <a:r>
              <a:rPr lang="en-GB" dirty="0" smtClean="0"/>
              <a:t>ADC board:</a:t>
            </a:r>
          </a:p>
          <a:p>
            <a:endParaRPr lang="en-GB" dirty="0"/>
          </a:p>
          <a:p>
            <a:r>
              <a:rPr lang="en-GB" dirty="0" smtClean="0"/>
              <a:t>VFC-HD:</a:t>
            </a: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551787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1273</TotalTime>
  <Words>274</Words>
  <Application>Microsoft Office PowerPoint</Application>
  <PresentationFormat>Widescreen</PresentationFormat>
  <Paragraphs>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MOPOS status</vt:lpstr>
      <vt:lpstr>Milestones</vt:lpstr>
      <vt:lpstr>To do…     </vt:lpstr>
      <vt:lpstr>To do…     </vt:lpstr>
      <vt:lpstr>To do…     </vt:lpstr>
      <vt:lpstr>Infrastructure status</vt:lpstr>
      <vt:lpstr>Acquisition system status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MOPOS status</dc:title>
  <dc:creator>Andrea Boccardi</dc:creator>
  <cp:lastModifiedBy>Andrea Boccardi</cp:lastModifiedBy>
  <cp:revision>16</cp:revision>
  <dcterms:created xsi:type="dcterms:W3CDTF">2016-11-01T13:12:04Z</dcterms:created>
  <dcterms:modified xsi:type="dcterms:W3CDTF">2016-11-02T10:25:48Z</dcterms:modified>
</cp:coreProperties>
</file>