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431" r:id="rId3"/>
    <p:sldId id="445" r:id="rId4"/>
    <p:sldId id="444" r:id="rId5"/>
    <p:sldId id="448" r:id="rId6"/>
    <p:sldId id="453" r:id="rId7"/>
    <p:sldId id="446" r:id="rId8"/>
    <p:sldId id="454" r:id="rId9"/>
    <p:sldId id="327" r:id="rId10"/>
    <p:sldId id="458" r:id="rId11"/>
    <p:sldId id="455" r:id="rId12"/>
    <p:sldId id="45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610150F-9CDE-48F3-91FD-B57E4E655E8D}">
          <p14:sldIdLst>
            <p14:sldId id="257"/>
            <p14:sldId id="431"/>
            <p14:sldId id="445"/>
            <p14:sldId id="444"/>
            <p14:sldId id="448"/>
            <p14:sldId id="453"/>
            <p14:sldId id="446"/>
            <p14:sldId id="454"/>
            <p14:sldId id="327"/>
          </p14:sldIdLst>
        </p14:section>
        <p14:section name="Extra Slides" id="{F79EB2B7-404E-442F-848F-0E66E189C027}">
          <p14:sldIdLst>
            <p14:sldId id="458"/>
            <p14:sldId id="455"/>
            <p14:sldId id="4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81407" autoAdjust="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CD076-0D39-451B-92ED-165F3A8890C6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9C0AD-A1FE-4254-B97F-7955F06072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326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C0AD-A1FE-4254-B97F-7955F06072A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9619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EAB4E-2A9B-4A73-8F03-458322A3D4A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484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EAB4E-2A9B-4A73-8F03-458322A3D4A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693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C0AD-A1FE-4254-B97F-7955F06072A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519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C0AD-A1FE-4254-B97F-7955F06072A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519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C0AD-A1FE-4254-B97F-7955F06072A4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5226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C0AD-A1FE-4254-B97F-7955F06072A4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5226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C0AD-A1FE-4254-B97F-7955F06072A4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938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C0AD-A1FE-4254-B97F-7955F06072A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519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C0AD-A1FE-4254-B97F-7955F06072A4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8826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C0AD-A1FE-4254-B97F-7955F06072A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107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677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4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323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95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517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71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684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210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898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5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087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612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239E-9411-41BE-8621-15FD8EDF0999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FA3B5-5BAA-4A2F-AA64-E1E9A0EBE2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29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tmp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manoel.barros.marin@cern.ch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0" y="148478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gency FB" pitchFamily="34" charset="0"/>
              </a:rPr>
              <a:t>MOPOS Project</a:t>
            </a:r>
            <a:endParaRPr lang="en-GB" sz="48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gency FB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9557" y="6165304"/>
            <a:ext cx="5652627" cy="431220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(02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/11/2016)</a:t>
            </a:r>
            <a:endParaRPr lang="en-GB" sz="2000" b="1" dirty="0">
              <a:solidFill>
                <a:schemeClr val="accent4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838544" y="5805264"/>
            <a:ext cx="5374653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err="1" smtClean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Manoel</a:t>
            </a:r>
            <a:r>
              <a:rPr lang="en-US" sz="2800" b="1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 Barros Marin </a:t>
            </a:r>
            <a:endParaRPr lang="en-GB" sz="2800" b="1" dirty="0">
              <a:solidFill>
                <a:schemeClr val="accent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23528" y="2636912"/>
            <a:ext cx="8496945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gency FB" pitchFamily="34" charset="0"/>
              </a:rPr>
              <a:t>Status Review &amp; Plans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79512" y="5386029"/>
            <a:ext cx="1152128" cy="1349242"/>
            <a:chOff x="179512" y="5386029"/>
            <a:chExt cx="1152128" cy="1349242"/>
          </a:xfrm>
        </p:grpSpPr>
        <p:pic>
          <p:nvPicPr>
            <p:cNvPr id="16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386029"/>
              <a:ext cx="1008112" cy="1015113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179512" y="6381328"/>
              <a:ext cx="115212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700" b="1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BE-BI-QP</a:t>
              </a:r>
              <a:endParaRPr lang="en-GB" sz="17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169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0528" y="-260450"/>
            <a:ext cx="9225908" cy="711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309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8428" y="96533"/>
            <a:ext cx="8734615" cy="7158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MOPOS</a:t>
            </a:r>
            <a:r>
              <a:rPr lang="en-US" sz="2800" dirty="0"/>
              <a:t> </a:t>
            </a:r>
            <a:r>
              <a:rPr lang="en-US" sz="2800" dirty="0" smtClean="0"/>
              <a:t>request</a:t>
            </a:r>
            <a:endParaRPr lang="en-GB" sz="28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600" y="1974850"/>
            <a:ext cx="4501443" cy="253206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6294664" y="2330966"/>
            <a:ext cx="1052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BPM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1" name="Ovale 10"/>
          <p:cNvSpPr/>
          <p:nvPr/>
        </p:nvSpPr>
        <p:spPr>
          <a:xfrm>
            <a:off x="6294664" y="2700298"/>
            <a:ext cx="697627" cy="540583"/>
          </a:xfrm>
          <a:prstGeom prst="ellipse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32" y="1974850"/>
            <a:ext cx="4237566" cy="2532062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258427" y="335176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RadMon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4" name="Ovale 13"/>
          <p:cNvSpPr/>
          <p:nvPr/>
        </p:nvSpPr>
        <p:spPr>
          <a:xfrm>
            <a:off x="457200" y="3721100"/>
            <a:ext cx="697627" cy="744973"/>
          </a:xfrm>
          <a:prstGeom prst="ellipse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1353599" y="361398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</a:rPr>
              <a:t>Rack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17" name="Immagine 16" descr="Ritaglio schermata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45"/>
          <a:stretch/>
        </p:blipFill>
        <p:spPr>
          <a:xfrm>
            <a:off x="457200" y="4905300"/>
            <a:ext cx="8068800" cy="1173528"/>
          </a:xfrm>
          <a:prstGeom prst="rect">
            <a:avLst/>
          </a:prstGeom>
        </p:spPr>
      </p:pic>
      <p:cxnSp>
        <p:nvCxnSpPr>
          <p:cNvPr id="8" name="Connettore 2 7"/>
          <p:cNvCxnSpPr/>
          <p:nvPr/>
        </p:nvCxnSpPr>
        <p:spPr>
          <a:xfrm flipH="1" flipV="1">
            <a:off x="6742321" y="3240882"/>
            <a:ext cx="930428" cy="222214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flipH="1" flipV="1">
            <a:off x="1958893" y="4093586"/>
            <a:ext cx="5061795" cy="140645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256713" y="922642"/>
            <a:ext cx="8734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 err="1" smtClean="0"/>
              <a:t>Request</a:t>
            </a:r>
            <a:r>
              <a:rPr lang="it-IT" b="1" dirty="0" smtClean="0"/>
              <a:t>:</a:t>
            </a:r>
            <a:r>
              <a:rPr lang="it-IT" dirty="0" smtClean="0"/>
              <a:t> </a:t>
            </a:r>
            <a:r>
              <a:rPr lang="it-IT" dirty="0" err="1"/>
              <a:t>e</a:t>
            </a:r>
            <a:r>
              <a:rPr lang="it-IT" dirty="0" err="1" smtClean="0"/>
              <a:t>stimation</a:t>
            </a:r>
            <a:r>
              <a:rPr lang="it-IT" dirty="0" smtClean="0"/>
              <a:t> of </a:t>
            </a:r>
            <a:r>
              <a:rPr lang="it-IT" dirty="0" err="1"/>
              <a:t>r</a:t>
            </a:r>
            <a:r>
              <a:rPr lang="it-IT" dirty="0" err="1" smtClean="0"/>
              <a:t>adiation</a:t>
            </a:r>
            <a:r>
              <a:rPr lang="it-IT" dirty="0" smtClean="0"/>
              <a:t> </a:t>
            </a:r>
            <a:r>
              <a:rPr lang="it-IT" dirty="0" err="1" smtClean="0"/>
              <a:t>levels</a:t>
            </a:r>
            <a:r>
              <a:rPr lang="it-IT" dirty="0" smtClean="0"/>
              <a:t> in </a:t>
            </a:r>
            <a:r>
              <a:rPr lang="it-IT" dirty="0" err="1" smtClean="0"/>
              <a:t>racks</a:t>
            </a:r>
            <a:r>
              <a:rPr lang="it-IT" dirty="0" smtClean="0"/>
              <a:t> positions (</a:t>
            </a:r>
            <a:r>
              <a:rPr lang="it-IT" dirty="0" err="1" smtClean="0"/>
              <a:t>electronics</a:t>
            </a:r>
            <a:r>
              <a:rPr lang="it-IT" dirty="0" smtClean="0"/>
              <a:t> for </a:t>
            </a:r>
            <a:r>
              <a:rPr lang="it-IT" dirty="0" err="1" smtClean="0"/>
              <a:t>Beam</a:t>
            </a:r>
            <a:r>
              <a:rPr lang="it-IT" dirty="0" smtClean="0"/>
              <a:t> Position </a:t>
            </a:r>
            <a:r>
              <a:rPr lang="it-IT" dirty="0" err="1" smtClean="0"/>
              <a:t>Monitors</a:t>
            </a:r>
            <a:r>
              <a:rPr lang="it-IT" dirty="0" smtClean="0"/>
              <a:t> - BPM)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7197980" y="5463363"/>
            <a:ext cx="949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rgbClr val="FF0000"/>
                </a:solidFill>
              </a:rPr>
              <a:t>X</a:t>
            </a:r>
          </a:p>
          <a:p>
            <a:pPr algn="ctr"/>
            <a:r>
              <a:rPr lang="it-IT" sz="1200" b="1" dirty="0" smtClean="0">
                <a:solidFill>
                  <a:srgbClr val="FF0000"/>
                </a:solidFill>
              </a:rPr>
              <a:t>BLM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933568" y="544375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97</a:t>
            </a:r>
            <a:endParaRPr lang="it-IT" sz="1200" b="1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6019779" y="5426179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93</a:t>
            </a:r>
            <a:endParaRPr lang="it-IT" sz="1200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3135610" y="544187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33</a:t>
            </a:r>
            <a:endParaRPr lang="it-IT" sz="1200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8000443" y="5463027"/>
            <a:ext cx="949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rgbClr val="FF0000"/>
                </a:solidFill>
              </a:rPr>
              <a:t>X</a:t>
            </a:r>
          </a:p>
          <a:p>
            <a:pPr algn="ctr"/>
            <a:r>
              <a:rPr lang="it-IT" sz="1200" b="1" dirty="0" smtClean="0">
                <a:solidFill>
                  <a:srgbClr val="FF0000"/>
                </a:solidFill>
              </a:rPr>
              <a:t>RPL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404059" y="5471766"/>
            <a:ext cx="949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rgbClr val="FF0000"/>
                </a:solidFill>
              </a:rPr>
              <a:t>X</a:t>
            </a:r>
          </a:p>
          <a:p>
            <a:pPr algn="ctr"/>
            <a:r>
              <a:rPr lang="it-IT" sz="1200" b="1" dirty="0" smtClean="0">
                <a:solidFill>
                  <a:srgbClr val="FF0000"/>
                </a:solidFill>
              </a:rPr>
              <a:t>BLM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1195784" y="5441873"/>
            <a:ext cx="949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rgbClr val="FF0000"/>
                </a:solidFill>
              </a:rPr>
              <a:t>X</a:t>
            </a:r>
          </a:p>
          <a:p>
            <a:pPr algn="ctr"/>
            <a:r>
              <a:rPr lang="it-IT" sz="1200" b="1" dirty="0" smtClean="0">
                <a:solidFill>
                  <a:srgbClr val="FF0000"/>
                </a:solidFill>
              </a:rPr>
              <a:t>RPL</a:t>
            </a:r>
            <a:endParaRPr lang="it-IT" sz="1200" b="1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489369" y="6408107"/>
            <a:ext cx="18324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Corinna Martinella EN-EA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38010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064" y="233493"/>
            <a:ext cx="8226854" cy="71584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Shielding effect of  the magnet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" r="1"/>
          <a:stretch/>
        </p:blipFill>
        <p:spPr>
          <a:xfrm>
            <a:off x="261772" y="951543"/>
            <a:ext cx="4298338" cy="3030682"/>
          </a:xfrm>
          <a:prstGeom prst="rect">
            <a:avLst/>
          </a:prstGeom>
        </p:spPr>
      </p:pic>
      <p:pic>
        <p:nvPicPr>
          <p:cNvPr id="13" name="Picture 12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110" y="933827"/>
            <a:ext cx="4041321" cy="3030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59554" y="3828596"/>
            <a:ext cx="15183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Simulations  J. Saraiva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489369" y="6408107"/>
            <a:ext cx="18324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Corinna Martinella EN-EA</a:t>
            </a:r>
            <a:endParaRPr lang="en-GB" sz="1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35"/>
          <a:stretch/>
        </p:blipFill>
        <p:spPr>
          <a:xfrm>
            <a:off x="440871" y="4185125"/>
            <a:ext cx="4629150" cy="191214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4004752" y="2808514"/>
            <a:ext cx="0" cy="22043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960580" y="3028950"/>
            <a:ext cx="1" cy="1934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9486" y="5852706"/>
            <a:ext cx="438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2600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82297" y="5839286"/>
            <a:ext cx="438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2700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24293" y="5839286"/>
            <a:ext cx="438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3300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76768" y="5839286"/>
            <a:ext cx="438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3200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30992" y="5839286"/>
            <a:ext cx="438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2800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16083" y="5852706"/>
            <a:ext cx="438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2900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76550" y="5852706"/>
            <a:ext cx="438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3000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42096" y="5839286"/>
            <a:ext cx="438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3100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72988" y="5839286"/>
            <a:ext cx="438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3400</a:t>
            </a:r>
            <a:endParaRPr lang="en-GB" sz="9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59304" y="4230698"/>
            <a:ext cx="40005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200" dirty="0" smtClean="0"/>
              <a:t>Simulation for MBB.32090 and MBB.32030 at floor level: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/>
              <a:t>Based on 2012 pattern of losses (each 40cm). 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/>
              <a:t>Shielding effect of the magnets: </a:t>
            </a:r>
            <a:r>
              <a:rPr lang="en-GB" sz="1200" b="1" dirty="0" smtClean="0"/>
              <a:t>reduction </a:t>
            </a:r>
            <a:r>
              <a:rPr lang="en-GB" sz="1200" b="1" dirty="0"/>
              <a:t>of factor of 2 </a:t>
            </a:r>
            <a:r>
              <a:rPr lang="en-GB" sz="1200" dirty="0" smtClean="0"/>
              <a:t>in both situations. </a:t>
            </a: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/>
              <a:t>Different pattern of losses (increasing in the middle for MBB.32020).</a:t>
            </a:r>
          </a:p>
          <a:p>
            <a:endParaRPr lang="en-GB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667199" y="2664146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u="sng" dirty="0" smtClean="0"/>
              <a:t>MBB.32090 start</a:t>
            </a:r>
            <a:endParaRPr lang="en-GB" sz="1100" u="sng" dirty="0"/>
          </a:p>
        </p:txBody>
      </p:sp>
      <p:sp>
        <p:nvSpPr>
          <p:cNvPr id="48" name="TextBox 47"/>
          <p:cNvSpPr txBox="1"/>
          <p:nvPr/>
        </p:nvSpPr>
        <p:spPr>
          <a:xfrm>
            <a:off x="3161168" y="2472689"/>
            <a:ext cx="11961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u="sng" dirty="0" smtClean="0"/>
              <a:t>MBB.32090 end</a:t>
            </a:r>
            <a:endParaRPr lang="en-GB" sz="1100" u="sng" dirty="0"/>
          </a:p>
        </p:txBody>
      </p:sp>
      <p:sp>
        <p:nvSpPr>
          <p:cNvPr id="49" name="Rectangle 48"/>
          <p:cNvSpPr/>
          <p:nvPr/>
        </p:nvSpPr>
        <p:spPr>
          <a:xfrm>
            <a:off x="4967564" y="1649667"/>
            <a:ext cx="123303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u="sng" dirty="0" smtClean="0"/>
              <a:t>MBB.32030 </a:t>
            </a:r>
            <a:r>
              <a:rPr lang="en-GB" sz="1100" u="sng" dirty="0"/>
              <a:t>start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220655" y="1394334"/>
            <a:ext cx="119616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u="sng" dirty="0" smtClean="0"/>
              <a:t>MBB.32030 end</a:t>
            </a:r>
            <a:endParaRPr lang="en-GB" sz="1100" u="sng" dirty="0"/>
          </a:p>
        </p:txBody>
      </p:sp>
    </p:spTree>
    <p:extLst>
      <p:ext uri="{BB962C8B-B14F-4D97-AF65-F5344CB8AC3E}">
        <p14:creationId xmlns:p14="http://schemas.microsoft.com/office/powerpoint/2010/main" val="421879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79512" y="5386029"/>
            <a:ext cx="1152128" cy="1349242"/>
            <a:chOff x="179512" y="5386029"/>
            <a:chExt cx="1152128" cy="1349242"/>
          </a:xfrm>
        </p:grpSpPr>
        <p:pic>
          <p:nvPicPr>
            <p:cNvPr id="11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386029"/>
              <a:ext cx="1008112" cy="10151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179512" y="6381328"/>
              <a:ext cx="115212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700" b="1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BE-BI-QP</a:t>
              </a:r>
              <a:endParaRPr lang="en-GB" sz="17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323528" y="5805264"/>
            <a:ext cx="8496945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accent4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gency FB" pitchFamily="34" charset="0"/>
              </a:rPr>
              <a:t>Status Review &amp; Plans</a:t>
            </a:r>
            <a:endParaRPr lang="en-GB" sz="3200" dirty="0">
              <a:solidFill>
                <a:schemeClr val="accent4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44124" y="1853208"/>
            <a:ext cx="8352928" cy="42484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900" b="1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</a:rPr>
              <a:t>Outline:</a:t>
            </a:r>
          </a:p>
          <a:p>
            <a:pPr algn="l">
              <a:buFont typeface="Arial" pitchFamily="34" charset="0"/>
              <a:buChar char="•"/>
            </a:pPr>
            <a:r>
              <a:rPr lang="en-GB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Digital FE production status</a:t>
            </a:r>
            <a:endParaRPr lang="en-GB" sz="2900" dirty="0" smtClean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  <a:p>
            <a:pPr marL="85725" indent="-85725" algn="l">
              <a:buFont typeface="Arial" pitchFamily="34" charset="0"/>
              <a:buChar char="•"/>
            </a:pPr>
            <a:r>
              <a:rPr lang="en-US" sz="29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Installation &amp; radiation monitoring campaign</a:t>
            </a:r>
            <a:endParaRPr lang="en-US" sz="2900" dirty="0" smtClean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GB" sz="2900" dirty="0" smtClean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2400" y="413048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gency FB" pitchFamily="34" charset="0"/>
              </a:rPr>
              <a:t>MOPOS Project</a:t>
            </a:r>
            <a:endParaRPr lang="en-GB" sz="48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57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79512" y="5386029"/>
            <a:ext cx="1152128" cy="1349242"/>
            <a:chOff x="179512" y="5386029"/>
            <a:chExt cx="1152128" cy="1349242"/>
          </a:xfrm>
        </p:grpSpPr>
        <p:pic>
          <p:nvPicPr>
            <p:cNvPr id="11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386029"/>
              <a:ext cx="1008112" cy="10151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179512" y="6381328"/>
              <a:ext cx="115212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700" b="1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BE-BI-QP</a:t>
              </a:r>
              <a:endParaRPr lang="en-GB" sz="17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323528" y="5805264"/>
            <a:ext cx="8496945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accent4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gency FB" pitchFamily="34" charset="0"/>
              </a:rPr>
              <a:t>Status Review &amp; Plans</a:t>
            </a:r>
            <a:endParaRPr lang="en-GB" sz="3200" dirty="0">
              <a:solidFill>
                <a:schemeClr val="accent4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44124" y="1853208"/>
            <a:ext cx="8352928" cy="42484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900" dirty="0">
                <a:ln>
                  <a:solidFill>
                    <a:schemeClr val="tx1"/>
                  </a:solidFill>
                </a:ln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anose="020B0503020202020204" pitchFamily="34" charset="0"/>
              </a:rPr>
              <a:t>Outline:</a:t>
            </a:r>
          </a:p>
          <a:p>
            <a:pPr algn="l">
              <a:buFont typeface="Arial" pitchFamily="34" charset="0"/>
              <a:buChar char="•"/>
            </a:pPr>
            <a:r>
              <a:rPr lang="en-GB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29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Digital FE </a:t>
            </a:r>
            <a:r>
              <a:rPr lang="en-GB" sz="29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production status</a:t>
            </a:r>
            <a:endParaRPr lang="en-GB" sz="2900" dirty="0" smtClean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  <a:p>
            <a:pPr marL="85725" indent="-85725" algn="l">
              <a:buFont typeface="Arial" pitchFamily="34" charset="0"/>
              <a:buChar char="•"/>
            </a:pPr>
            <a:r>
              <a:rPr lang="en-US" sz="2900" dirty="0">
                <a:ln>
                  <a:solidFill>
                    <a:schemeClr val="tx1"/>
                  </a:solidFill>
                </a:ln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US" sz="2900" dirty="0">
                <a:ln>
                  <a:solidFill>
                    <a:schemeClr val="tx1"/>
                  </a:solidFill>
                </a:ln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Installation &amp; radiation monitoring </a:t>
            </a:r>
            <a:r>
              <a:rPr lang="en-US" sz="2900" dirty="0" smtClean="0">
                <a:ln>
                  <a:solidFill>
                    <a:schemeClr val="tx1"/>
                  </a:solidFill>
                </a:ln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campaign</a:t>
            </a:r>
            <a:endParaRPr lang="en-GB" sz="2900" dirty="0" smtClean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2400" y="413048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gency FB" pitchFamily="34" charset="0"/>
              </a:rPr>
              <a:t>MOPOS Project</a:t>
            </a:r>
            <a:endParaRPr lang="en-GB" sz="48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47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0" y="-27384"/>
            <a:ext cx="8975121" cy="720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Digital FE (GEFE + BDF) production status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225310" y="303386"/>
            <a:ext cx="667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(1 of 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44970" y="1393612"/>
            <a:ext cx="16866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Introduction</a:t>
            </a:r>
            <a:endParaRPr lang="en-GB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276943" y="1907540"/>
            <a:ext cx="4453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MOPOS Digital Front-End (DFE) composed by</a:t>
            </a:r>
            <a:r>
              <a:rPr lang="en-GB" b="1" dirty="0" smtClean="0">
                <a:latin typeface="Agency FB" pitchFamily="34" charset="0"/>
              </a:rPr>
              <a:t>: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6577" y="226758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General purpose rad-hard carrier: </a:t>
            </a:r>
            <a:r>
              <a:rPr lang="en-GB" dirty="0" err="1" smtClean="0">
                <a:latin typeface="Agency FB" pitchFamily="34" charset="0"/>
              </a:rPr>
              <a:t>Gbt</a:t>
            </a:r>
            <a:r>
              <a:rPr lang="en-GB" dirty="0" smtClean="0">
                <a:latin typeface="Agency FB" pitchFamily="34" charset="0"/>
              </a:rPr>
              <a:t>-based Expandable Front End (</a:t>
            </a:r>
            <a:r>
              <a:rPr lang="en-GB" b="1" dirty="0" smtClean="0">
                <a:latin typeface="Agency FB" pitchFamily="34" charset="0"/>
              </a:rPr>
              <a:t>GEFE</a:t>
            </a:r>
            <a:r>
              <a:rPr lang="en-GB" dirty="0" smtClean="0">
                <a:latin typeface="Agency FB" pitchFamily="34" charset="0"/>
              </a:rPr>
              <a:t>) </a:t>
            </a:r>
            <a:r>
              <a:rPr lang="en-GB" dirty="0">
                <a:latin typeface="Agency FB" pitchFamily="34" charset="0"/>
              </a:rPr>
              <a:t>(</a:t>
            </a:r>
            <a:r>
              <a:rPr lang="en-GB" dirty="0" smtClean="0">
                <a:latin typeface="Agency FB" pitchFamily="34" charset="0"/>
              </a:rPr>
              <a:t>EDA-03168-V2)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742" y="262762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MOPOS specific mezzanine: Bpm Digital front-end </a:t>
            </a:r>
            <a:r>
              <a:rPr lang="en-GB" dirty="0" err="1" smtClean="0">
                <a:latin typeface="Agency FB" pitchFamily="34" charset="0"/>
              </a:rPr>
              <a:t>Fmc</a:t>
            </a:r>
            <a:r>
              <a:rPr lang="en-GB" dirty="0" smtClean="0">
                <a:latin typeface="Agency FB" pitchFamily="34" charset="0"/>
              </a:rPr>
              <a:t> (</a:t>
            </a:r>
            <a:r>
              <a:rPr lang="en-GB" b="1" dirty="0" smtClean="0">
                <a:latin typeface="Agency FB" pitchFamily="34" charset="0"/>
              </a:rPr>
              <a:t>BDF</a:t>
            </a:r>
            <a:r>
              <a:rPr lang="en-GB" dirty="0" smtClean="0">
                <a:latin typeface="Agency FB" pitchFamily="34" charset="0"/>
              </a:rPr>
              <a:t>) </a:t>
            </a:r>
            <a:r>
              <a:rPr lang="en-GB" dirty="0">
                <a:latin typeface="Agency FB" pitchFamily="34" charset="0"/>
              </a:rPr>
              <a:t>(</a:t>
            </a:r>
            <a:r>
              <a:rPr lang="en-GB" dirty="0" smtClean="0">
                <a:latin typeface="Agency FB" pitchFamily="34" charset="0"/>
              </a:rPr>
              <a:t>EDA-03134-V1)</a:t>
            </a:r>
            <a:endParaRPr lang="en-GB" dirty="0">
              <a:latin typeface="Agency FB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37400" b="24801"/>
          <a:stretch/>
        </p:blipFill>
        <p:spPr>
          <a:xfrm rot="10800000">
            <a:off x="375577" y="4067778"/>
            <a:ext cx="8183318" cy="238555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7812361" y="3247816"/>
            <a:ext cx="631166" cy="36933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70C0"/>
                </a:solidFill>
                <a:latin typeface="Agency FB" panose="020B0503020202020204" pitchFamily="34" charset="0"/>
              </a:rPr>
              <a:t>ADCs</a:t>
            </a:r>
            <a:endParaRPr lang="en-GB" b="1" dirty="0">
              <a:solidFill>
                <a:srgbClr val="0070C0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8871" y="3333760"/>
            <a:ext cx="631166" cy="36933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70C0"/>
                </a:solidFill>
                <a:latin typeface="Agency FB" panose="020B0503020202020204" pitchFamily="34" charset="0"/>
              </a:rPr>
              <a:t>FPGA</a:t>
            </a:r>
            <a:endParaRPr lang="en-GB" b="1" dirty="0">
              <a:solidFill>
                <a:srgbClr val="0070C0"/>
              </a:solidFill>
              <a:latin typeface="Agency FB" panose="020B0503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5688" y="3331437"/>
            <a:ext cx="2145708" cy="36933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70C0"/>
                </a:solidFill>
                <a:latin typeface="Agency FB" panose="020B0503020202020204" pitchFamily="34" charset="0"/>
              </a:rPr>
              <a:t>High-Speed Optical Link</a:t>
            </a:r>
            <a:endParaRPr lang="en-GB" b="1" dirty="0">
              <a:solidFill>
                <a:srgbClr val="0070C0"/>
              </a:solidFill>
              <a:latin typeface="Agency FB" panose="020B0503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038280" y="3707738"/>
            <a:ext cx="533720" cy="116142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835784" y="3707738"/>
            <a:ext cx="347944" cy="18094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7447512" y="3607856"/>
            <a:ext cx="680432" cy="14773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380312" y="3607856"/>
            <a:ext cx="747632" cy="118929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5988184" y="3860138"/>
            <a:ext cx="347944" cy="18094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89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-274642" y="2924944"/>
            <a:ext cx="2292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Production Stage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6213" y="3519764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Foreseen by Q3 of 2017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8615" y="3817088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Custom rad-hard components already procured: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15356" y="4113912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Transceiver ASIC (GBTx): 500 pieces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40307" y="1052736"/>
            <a:ext cx="30508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GEFE Production Status</a:t>
            </a:r>
            <a:endParaRPr lang="en-GB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17048" y="1897661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Pre-production prototype successfully developed and tested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-274642" y="1600337"/>
            <a:ext cx="2646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Pre-Production Stage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15356" y="2175814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>
                <a:latin typeface="Agency FB" pitchFamily="34" charset="0"/>
              </a:rPr>
              <a:t>Reception test in laboratory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15356" y="2492896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Radiation test in CERN facility (CHARM) (Target TID: ~750 </a:t>
            </a:r>
            <a:r>
              <a:rPr lang="en-GB" dirty="0" err="1" smtClean="0">
                <a:latin typeface="Agency FB" pitchFamily="34" charset="0"/>
              </a:rPr>
              <a:t>Gy</a:t>
            </a:r>
            <a:r>
              <a:rPr lang="en-GB" dirty="0" smtClean="0">
                <a:latin typeface="Agency FB" pitchFamily="34" charset="0"/>
              </a:rPr>
              <a:t>)</a:t>
            </a:r>
            <a:endParaRPr lang="en-GB" dirty="0">
              <a:solidFill>
                <a:srgbClr val="C00000"/>
              </a:solidFill>
              <a:latin typeface="Agency FB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1912" y="438386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Optical Transceiver (VTRx SM): 500 pieces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15356" y="4681184"/>
            <a:ext cx="8045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DCDC converters (FEASTMP): 1000 pieces (2 per GEFE)</a:t>
            </a:r>
            <a:endParaRPr lang="en-GB" dirty="0">
              <a:latin typeface="Agency FB" pitchFamily="34" charset="0"/>
            </a:endParaRPr>
          </a:p>
          <a:p>
            <a:pPr lvl="1"/>
            <a:r>
              <a:rPr lang="en-GB" dirty="0" smtClean="0">
                <a:latin typeface="Agency FB" pitchFamily="34" charset="0"/>
              </a:rPr>
              <a:t> 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16296" y="4978008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COTS components already procured and successfully tested in radiation at PSI (except FPGA)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7504" y="5256748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err="1" smtClean="0">
                <a:latin typeface="Agency FB" pitchFamily="34" charset="0"/>
              </a:rPr>
              <a:t>Microsemi</a:t>
            </a:r>
            <a:r>
              <a:rPr lang="en-GB" dirty="0" smtClean="0">
                <a:latin typeface="Agency FB" pitchFamily="34" charset="0"/>
              </a:rPr>
              <a:t> ProAsic3 FPGA: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95536" y="5535988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Order to be placed by January 2017 (~350 pieces)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7504" y="322344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~350 pieces to be produced (216 BPM positions -&gt; ~62% of spares)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5536" y="5839932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Radiation test at CHARM by May 2017 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0" y="-27384"/>
            <a:ext cx="8975121" cy="720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Digital FE (GEFE + BDF) production status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225310" y="303386"/>
            <a:ext cx="6880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(2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56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23" grpId="0"/>
      <p:bldP spid="51" grpId="0"/>
      <p:bldP spid="53" grpId="0"/>
      <p:bldP spid="54" grpId="0"/>
      <p:bldP spid="59" grpId="0"/>
      <p:bldP spid="60" grpId="0"/>
      <p:bldP spid="24" grpId="0"/>
      <p:bldP spid="25" grpId="0"/>
      <p:bldP spid="28" grpId="0"/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-274642" y="3951312"/>
            <a:ext cx="22926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Production Stage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6213" y="458942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Foreseen by Q3 of 2017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8615" y="4896708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Custom rad-hard component already procured: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40307" y="1052736"/>
            <a:ext cx="29354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itchFamily="34" charset="0"/>
                <a:ea typeface="+mj-ea"/>
                <a:cs typeface="+mj-cs"/>
              </a:rPr>
              <a:t>BDF Production Status</a:t>
            </a:r>
            <a:endParaRPr lang="en-GB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17048" y="1924037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First prototype successfully developed and tested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-274642" y="1600337"/>
            <a:ext cx="2646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Pre-Production Stage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15356" y="220219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>
                <a:latin typeface="Agency FB" pitchFamily="34" charset="0"/>
              </a:rPr>
              <a:t>Reception test in laboratory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15356" y="518474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ADC (AD41240): 1000 pieces (2 per GEFE) 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16296" y="550794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COTS components already procured and successfully tested in radiation at PSI (except FPGA)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7504" y="4283804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~350 pieces to be produced (216 BPM positions -&gt; ~62% of spares)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95536" y="694810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Radiation test at CHARM by May 2017 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0" y="-27384"/>
            <a:ext cx="8975121" cy="720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Digital FE (GEFE + BDF) production status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225310" y="303386"/>
            <a:ext cx="692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(3 </a:t>
            </a:r>
            <a:r>
              <a:rPr lang="en-US" sz="14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of 3)</a:t>
            </a:r>
            <a:endParaRPr lang="en-GB" sz="14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16296" y="2867181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Pre-production prototype foreseen by Q1 2017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15356" y="2509980"/>
            <a:ext cx="8339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No dedicated radiation test required (COTS components shared with GEFE except voltage regulator)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13120" y="3155213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Replace COTS voltage regulator by rad-hard version.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21912" y="3460329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Minor modifications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07504" y="586798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Radiation</a:t>
            </a:r>
            <a:r>
              <a:rPr lang="en-GB" dirty="0" smtClean="0">
                <a:latin typeface="Agency FB" pitchFamily="34" charset="0"/>
              </a:rPr>
              <a:t> test with final FW at CHARM by May 2017 (for final FW and FPGA qualification) </a:t>
            </a:r>
            <a:endParaRPr lang="en-GB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4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23" grpId="0"/>
      <p:bldP spid="53" grpId="0"/>
      <p:bldP spid="54" grpId="0"/>
      <p:bldP spid="59" grpId="0"/>
      <p:bldP spid="25" grpId="0"/>
      <p:bldP spid="28" grpId="0"/>
      <p:bldP spid="34" grpId="0"/>
      <p:bldP spid="35" grpId="0"/>
      <p:bldP spid="31" grpId="0"/>
      <p:bldP spid="36" grpId="0"/>
      <p:bldP spid="37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79512" y="5386029"/>
            <a:ext cx="1152128" cy="1349242"/>
            <a:chOff x="179512" y="5386029"/>
            <a:chExt cx="1152128" cy="1349242"/>
          </a:xfrm>
        </p:grpSpPr>
        <p:pic>
          <p:nvPicPr>
            <p:cNvPr id="11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3" y="5386029"/>
              <a:ext cx="1008112" cy="10151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179512" y="6381328"/>
              <a:ext cx="1152128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700" b="1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BE-BI-QP</a:t>
              </a:r>
              <a:endParaRPr lang="en-GB" sz="17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323528" y="5805264"/>
            <a:ext cx="8496945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chemeClr val="accent4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gency FB" pitchFamily="34" charset="0"/>
              </a:rPr>
              <a:t>Status Review &amp; Plans</a:t>
            </a:r>
            <a:endParaRPr lang="en-GB" sz="3200" dirty="0">
              <a:solidFill>
                <a:schemeClr val="accent4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gency FB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444124" y="1853208"/>
            <a:ext cx="8352928" cy="42484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900" dirty="0">
                <a:ln>
                  <a:solidFill>
                    <a:schemeClr val="tx1"/>
                  </a:solidFill>
                </a:ln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gency FB" panose="020B0503020202020204" pitchFamily="34" charset="0"/>
              </a:rPr>
              <a:t>Outline:</a:t>
            </a:r>
          </a:p>
          <a:p>
            <a:pPr marL="182563" indent="-182563" algn="l">
              <a:buFont typeface="Arial" panose="020B0604020202020204" pitchFamily="34" charset="0"/>
              <a:buChar char="•"/>
            </a:pPr>
            <a:r>
              <a:rPr lang="en-GB" sz="2900" dirty="0" smtClean="0">
                <a:ln>
                  <a:solidFill>
                    <a:schemeClr val="tx1"/>
                  </a:solidFill>
                </a:ln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2900" dirty="0">
                <a:ln>
                  <a:solidFill>
                    <a:schemeClr val="tx1"/>
                  </a:solidFill>
                </a:ln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Digital FE </a:t>
            </a:r>
            <a:r>
              <a:rPr lang="en-GB" sz="2900" dirty="0" smtClean="0">
                <a:ln>
                  <a:solidFill>
                    <a:schemeClr val="tx1"/>
                  </a:solidFill>
                </a:ln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production status</a:t>
            </a:r>
          </a:p>
          <a:p>
            <a:pPr marL="182563" indent="-182563" algn="l">
              <a:buFont typeface="Arial" panose="020B0604020202020204" pitchFamily="34" charset="0"/>
              <a:buChar char="•"/>
            </a:pPr>
            <a:r>
              <a:rPr lang="en-US" sz="29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Installation &amp; radiation monitoring campaign</a:t>
            </a:r>
            <a:endParaRPr lang="en-US" sz="2900" dirty="0" smtClean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en-GB" sz="2900" dirty="0" smtClean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2400" y="413048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gency FB" pitchFamily="34" charset="0"/>
              </a:rPr>
              <a:t>MOPOS Project</a:t>
            </a:r>
            <a:endParaRPr lang="en-GB" sz="48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1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9306" y="6434534"/>
            <a:ext cx="370384" cy="365125"/>
          </a:xfrm>
        </p:spPr>
        <p:txBody>
          <a:bodyPr/>
          <a:lstStyle/>
          <a:p>
            <a:fld id="{F9C0E787-4C52-4EC0-B181-85BC12C25F2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-274642" y="2564904"/>
            <a:ext cx="9352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Collaboration with Radiation Working Group (</a:t>
            </a:r>
            <a:r>
              <a:rPr lang="en-GB" b="1" dirty="0" err="1" smtClean="0">
                <a:latin typeface="Agency FB" pitchFamily="34" charset="0"/>
              </a:rPr>
              <a:t>RadWG</a:t>
            </a:r>
            <a:r>
              <a:rPr lang="en-GB" b="1" dirty="0" smtClean="0">
                <a:latin typeface="Agency FB" pitchFamily="34" charset="0"/>
              </a:rPr>
              <a:t>) and Monitoring &amp; Calculations Working Group (MCWG)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17048" y="123242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Significant difference between 2013 and 2015 reports from Radiation Protection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-274642" y="908720"/>
            <a:ext cx="4435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b="1" dirty="0" smtClean="0">
                <a:latin typeface="Agency FB" pitchFamily="34" charset="0"/>
              </a:rPr>
              <a:t>Higher radiation levels in SPS that expedited</a:t>
            </a:r>
            <a:endParaRPr lang="en-GB" b="1" dirty="0">
              <a:latin typeface="Agency FB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15356" y="319472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Advise about radiation effects mitigation techniques in electronics (e.g. TMR, encodings, etc.)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16296" y="506660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MCWG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7504" y="2897396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err="1" smtClean="0">
                <a:latin typeface="Agency FB" pitchFamily="34" charset="0"/>
              </a:rPr>
              <a:t>RadWG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0" y="-27384"/>
            <a:ext cx="8975121" cy="720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 </a:t>
            </a:r>
            <a:r>
              <a:rPr lang="en-GB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itchFamily="34" charset="0"/>
              </a:rPr>
              <a:t>Installation &amp; radiation monitoring campaign</a:t>
            </a:r>
            <a:endParaRPr lang="en-GB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7504" y="1556792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Radiation levels during operation cannot be quantified yet due to SPS performance improvements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04328" y="3760492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err="1" smtClean="0">
                <a:latin typeface="Agency FB" pitchFamily="34" charset="0"/>
              </a:rPr>
              <a:t>RadMons</a:t>
            </a:r>
            <a:r>
              <a:rPr lang="en-GB" dirty="0" smtClean="0">
                <a:latin typeface="Agency FB" pitchFamily="34" charset="0"/>
              </a:rPr>
              <a:t> installation (final positions decided before December 2016)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03388" y="406778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One per BPM position (216) at the rack level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03388" y="4355812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Several BPM positions at the centre of the magnets (radiation levels may be lower there) 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03388" y="4643844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Installation during EYETS 2016/2107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06564" y="3463668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Assistance in radiation tests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15356" y="5651956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Assistance in </a:t>
            </a:r>
            <a:r>
              <a:rPr lang="en-GB" dirty="0" err="1" smtClean="0">
                <a:latin typeface="Agency FB" pitchFamily="34" charset="0"/>
              </a:rPr>
              <a:t>RadMons</a:t>
            </a:r>
            <a:r>
              <a:rPr lang="en-GB" dirty="0" smtClean="0">
                <a:latin typeface="Agency FB" pitchFamily="34" charset="0"/>
              </a:rPr>
              <a:t> data analysis and FLUKA simulations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15356" y="5354632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latin typeface="Agency FB" pitchFamily="34" charset="0"/>
              </a:rPr>
              <a:t>-     </a:t>
            </a:r>
            <a:r>
              <a:rPr lang="en-GB" dirty="0" smtClean="0">
                <a:latin typeface="Agency FB" pitchFamily="34" charset="0"/>
              </a:rPr>
              <a:t>Advise about radiation effects mitigation at system level (e.g. placement, shielding, etc.)</a:t>
            </a:r>
            <a:endParaRPr lang="en-GB" dirty="0">
              <a:latin typeface="Agency FB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07504" y="1907540"/>
            <a:ext cx="80450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latin typeface="Agency FB" pitchFamily="34" charset="0"/>
              </a:rPr>
              <a:t>Study ongoing for finding the most appropriate positions in terms of radiation dose</a:t>
            </a:r>
            <a:endParaRPr lang="en-GB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55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3" grpId="0"/>
      <p:bldP spid="54" grpId="0"/>
      <p:bldP spid="25" grpId="0"/>
      <p:bldP spid="28" grpId="0"/>
      <p:bldP spid="34" grpId="0"/>
      <p:bldP spid="24" grpId="0"/>
      <p:bldP spid="27" grpId="0"/>
      <p:bldP spid="29" grpId="0"/>
      <p:bldP spid="32" grpId="0"/>
      <p:bldP spid="33" grpId="0"/>
      <p:bldP spid="38" grpId="0"/>
      <p:bldP spid="41" grpId="0"/>
      <p:bldP spid="42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231057" y="2463031"/>
            <a:ext cx="6696744" cy="1470025"/>
          </a:xfrm>
        </p:spPr>
        <p:txBody>
          <a:bodyPr>
            <a:noAutofit/>
          </a:bodyPr>
          <a:lstStyle/>
          <a:p>
            <a:r>
              <a:rPr lang="en-GB" sz="14000" b="1" dirty="0" smtClean="0">
                <a:latin typeface="Agency FB" pitchFamily="34" charset="0"/>
              </a:rPr>
              <a:t>Thank</a:t>
            </a:r>
            <a:r>
              <a:rPr lang="es-ES" sz="14000" b="1" dirty="0" smtClean="0">
                <a:latin typeface="Agency FB" pitchFamily="34" charset="0"/>
              </a:rPr>
              <a:t> </a:t>
            </a:r>
            <a:r>
              <a:rPr lang="en-GB" sz="14000" b="1" dirty="0" smtClean="0">
                <a:latin typeface="Agency FB" pitchFamily="34" charset="0"/>
              </a:rPr>
              <a:t>you</a:t>
            </a:r>
            <a:endParaRPr lang="en-GB" sz="14000" b="1" dirty="0">
              <a:latin typeface="Agency FB" pitchFamily="34" charset="0"/>
            </a:endParaRPr>
          </a:p>
        </p:txBody>
      </p:sp>
      <p:sp>
        <p:nvSpPr>
          <p:cNvPr id="9" name="TextBox 8">
            <a:hlinkClick r:id="rId3"/>
          </p:cNvPr>
          <p:cNvSpPr txBox="1"/>
          <p:nvPr/>
        </p:nvSpPr>
        <p:spPr>
          <a:xfrm>
            <a:off x="5623891" y="6063679"/>
            <a:ext cx="3124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latin typeface="Agency FB" pitchFamily="34" charset="0"/>
              </a:rPr>
              <a:t>manoel.barros.marin@cern.ch</a:t>
            </a:r>
            <a:endParaRPr lang="en-GB" sz="24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31213" y="5954419"/>
            <a:ext cx="874729" cy="909758"/>
            <a:chOff x="31213" y="5954419"/>
            <a:chExt cx="874729" cy="909758"/>
          </a:xfrm>
        </p:grpSpPr>
        <p:pic>
          <p:nvPicPr>
            <p:cNvPr id="30" name="Picture 5" descr="E:\Courses and Seminars\EIROforum School\Poster and Presentation\Presentation\Images\cern-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038" y="5954419"/>
              <a:ext cx="648071" cy="652573"/>
            </a:xfrm>
            <a:prstGeom prst="rect">
              <a:avLst/>
            </a:prstGeom>
            <a:noFill/>
          </p:spPr>
        </p:pic>
        <p:sp>
          <p:nvSpPr>
            <p:cNvPr id="31" name="TextBox 30"/>
            <p:cNvSpPr txBox="1"/>
            <p:nvPr/>
          </p:nvSpPr>
          <p:spPr>
            <a:xfrm>
              <a:off x="31213" y="6587178"/>
              <a:ext cx="8747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BE-BI-QP</a:t>
              </a:r>
              <a:endParaRPr lang="en-GB" sz="1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938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24576</TotalTime>
  <Words>726</Words>
  <Application>Microsoft Office PowerPoint</Application>
  <PresentationFormat>On-screen Show (4:3)</PresentationFormat>
  <Paragraphs>142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Agency FB</vt:lpstr>
      <vt:lpstr>Arial</vt:lpstr>
      <vt:lpstr>Calibri</vt:lpstr>
      <vt:lpstr>Impact</vt:lpstr>
      <vt:lpstr>Office Theme</vt:lpstr>
      <vt:lpstr>(02/11/2016)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  <vt:lpstr>PowerPoint Presentation</vt:lpstr>
      <vt:lpstr>MOPOS request</vt:lpstr>
      <vt:lpstr>Shielding effect of  the magnet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Manoel Barros Marin</dc:creator>
  <cp:lastModifiedBy>Manoel Barros Marin</cp:lastModifiedBy>
  <cp:revision>646</cp:revision>
  <dcterms:created xsi:type="dcterms:W3CDTF">2013-06-30T10:44:04Z</dcterms:created>
  <dcterms:modified xsi:type="dcterms:W3CDTF">2016-11-02T12:47:36Z</dcterms:modified>
</cp:coreProperties>
</file>