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9" r:id="rId3"/>
    <p:sldId id="263" r:id="rId4"/>
    <p:sldId id="280" r:id="rId5"/>
    <p:sldId id="265" r:id="rId6"/>
    <p:sldId id="269" r:id="rId7"/>
    <p:sldId id="266" r:id="rId8"/>
    <p:sldId id="281" r:id="rId9"/>
    <p:sldId id="282" r:id="rId10"/>
    <p:sldId id="272" r:id="rId11"/>
    <p:sldId id="273" r:id="rId12"/>
    <p:sldId id="283" r:id="rId13"/>
    <p:sldId id="287" r:id="rId14"/>
    <p:sldId id="284" r:id="rId15"/>
    <p:sldId id="285" r:id="rId16"/>
    <p:sldId id="288" r:id="rId17"/>
    <p:sldId id="261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7C80"/>
    <a:srgbClr val="0055A0"/>
    <a:srgbClr val="00FF00"/>
    <a:srgbClr val="33CC33"/>
    <a:srgbClr val="99CCFF"/>
    <a:srgbClr val="0099FF"/>
    <a:srgbClr val="0000FF"/>
    <a:srgbClr val="D9958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102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A00C1-039C-4DFA-BEAE-42DFCE964307}" type="datetimeFigureOut">
              <a:rPr lang="en-GB" smtClean="0"/>
              <a:t>27/10/2016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736E9-5F92-42F5-877A-0A8496ED6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32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736E9-5F92-42F5-877A-0A8496ED66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278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736E9-5F92-42F5-877A-0A8496ED66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32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22764"/>
          </a:xfrm>
        </p:spPr>
        <p:txBody>
          <a:bodyPr>
            <a:noAutofit/>
          </a:bodyPr>
          <a:lstStyle>
            <a:lvl1pPr algn="l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04182"/>
            <a:ext cx="8226854" cy="488884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069675"/>
            <a:ext cx="3657600" cy="488091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069674"/>
            <a:ext cx="3657600" cy="488091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22764"/>
          </a:xfrm>
        </p:spPr>
        <p:txBody>
          <a:bodyPr>
            <a:noAutofit/>
          </a:bodyPr>
          <a:lstStyle>
            <a:lvl1pPr algn="l">
              <a:defRPr sz="44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04181"/>
            <a:ext cx="4040188" cy="3852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04181"/>
            <a:ext cx="4041775" cy="3852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22764"/>
          </a:xfrm>
        </p:spPr>
        <p:txBody>
          <a:bodyPr>
            <a:noAutofit/>
          </a:bodyPr>
          <a:lstStyle>
            <a:lvl1pPr algn="l">
              <a:defRPr sz="44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Chopper – </a:t>
            </a:r>
            <a:r>
              <a:rPr lang="en-GB" dirty="0" smtClean="0"/>
              <a:t>CTU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73915"/>
            <a:ext cx="8226854" cy="451726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Ring Inhibit</a:t>
            </a:r>
          </a:p>
          <a:p>
            <a:r>
              <a:rPr lang="en-GB" sz="2000" dirty="0" smtClean="0"/>
              <a:t>1 asynchronous interlock per PSB ring (optical </a:t>
            </a:r>
            <a:r>
              <a:rPr lang="en-GB" sz="2000" dirty="0" err="1" smtClean="0"/>
              <a:t>fiber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Ring sequence not affected</a:t>
            </a:r>
          </a:p>
          <a:p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" t="9842" r="28229" b="39849"/>
          <a:stretch/>
        </p:blipFill>
        <p:spPr>
          <a:xfrm>
            <a:off x="742950" y="2432027"/>
            <a:ext cx="7839075" cy="38849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807334" y="5227195"/>
            <a:ext cx="141287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33CC33"/>
                </a:solidFill>
              </a:rPr>
              <a:t>Ring 1 inhibit</a:t>
            </a:r>
            <a:endParaRPr lang="en-GB" sz="1400" dirty="0">
              <a:solidFill>
                <a:srgbClr val="33CC33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2124077" y="5107407"/>
            <a:ext cx="276223" cy="217836"/>
          </a:xfrm>
          <a:prstGeom prst="straightConnector1">
            <a:avLst/>
          </a:prstGeom>
          <a:ln>
            <a:solidFill>
              <a:srgbClr val="33CC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5" idx="3"/>
          </p:cNvCxnSpPr>
          <p:nvPr/>
        </p:nvCxnSpPr>
        <p:spPr>
          <a:xfrm>
            <a:off x="3220206" y="5381084"/>
            <a:ext cx="2769533" cy="149515"/>
          </a:xfrm>
          <a:prstGeom prst="straightConnector1">
            <a:avLst/>
          </a:prstGeom>
          <a:ln>
            <a:solidFill>
              <a:srgbClr val="33CC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21156" y="3548721"/>
            <a:ext cx="137011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33CC33"/>
                </a:solidFill>
              </a:rPr>
              <a:t>Ring 4 inhibit</a:t>
            </a:r>
            <a:endParaRPr lang="en-GB" sz="1400" dirty="0">
              <a:solidFill>
                <a:srgbClr val="33CC33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138613" y="3730943"/>
            <a:ext cx="432016" cy="240506"/>
          </a:xfrm>
          <a:prstGeom prst="straightConnector1">
            <a:avLst/>
          </a:prstGeom>
          <a:ln>
            <a:solidFill>
              <a:srgbClr val="33CC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284589" y="3748802"/>
            <a:ext cx="286040" cy="1816947"/>
          </a:xfrm>
          <a:prstGeom prst="straightConnector1">
            <a:avLst/>
          </a:prstGeom>
          <a:ln>
            <a:solidFill>
              <a:srgbClr val="33CC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931503" y="4526769"/>
            <a:ext cx="121249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33CC33"/>
                </a:solidFill>
              </a:rPr>
              <a:t>Ring 2 inhibit</a:t>
            </a:r>
            <a:br>
              <a:rPr lang="en-GB" sz="1400" dirty="0" smtClean="0">
                <a:solidFill>
                  <a:srgbClr val="33CC33"/>
                </a:solidFill>
              </a:rPr>
            </a:br>
            <a:r>
              <a:rPr lang="en-GB" sz="1400" dirty="0" smtClean="0">
                <a:solidFill>
                  <a:srgbClr val="33CC33"/>
                </a:solidFill>
              </a:rPr>
              <a:t>(next cycle)</a:t>
            </a:r>
            <a:endParaRPr lang="en-GB" sz="1400" dirty="0">
              <a:solidFill>
                <a:srgbClr val="33CC33"/>
              </a:solidFill>
            </a:endParaRPr>
          </a:p>
        </p:txBody>
      </p:sp>
      <p:cxnSp>
        <p:nvCxnSpPr>
          <p:cNvPr id="36" name="Straight Arrow Connector 35"/>
          <p:cNvCxnSpPr>
            <a:stCxn id="35" idx="1"/>
          </p:cNvCxnSpPr>
          <p:nvPr/>
        </p:nvCxnSpPr>
        <p:spPr>
          <a:xfrm flipH="1" flipV="1">
            <a:off x="7522369" y="4707255"/>
            <a:ext cx="409134" cy="81124"/>
          </a:xfrm>
          <a:prstGeom prst="straightConnector1">
            <a:avLst/>
          </a:prstGeom>
          <a:ln>
            <a:solidFill>
              <a:srgbClr val="33CC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59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19" grpId="0" animBg="1"/>
      <p:bldP spid="19" grpId="1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Chopper – </a:t>
            </a:r>
            <a:r>
              <a:rPr lang="en-GB" dirty="0" smtClean="0"/>
              <a:t>CTU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73915"/>
            <a:ext cx="8226854" cy="451726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Ring Blanking (</a:t>
            </a:r>
            <a:r>
              <a:rPr lang="en-GB" sz="2800" dirty="0" err="1" smtClean="0"/>
              <a:t>nb</a:t>
            </a:r>
            <a:r>
              <a:rPr lang="en-GB" sz="2800" dirty="0" smtClean="0"/>
              <a:t> turns=0)</a:t>
            </a:r>
          </a:p>
          <a:p>
            <a:r>
              <a:rPr lang="en-GB" sz="2000" dirty="0" smtClean="0"/>
              <a:t>From timing</a:t>
            </a:r>
          </a:p>
          <a:p>
            <a:r>
              <a:rPr lang="en-GB" sz="2000" dirty="0"/>
              <a:t>Ring sequence </a:t>
            </a:r>
            <a:r>
              <a:rPr lang="en-GB" sz="2000" u="sng" dirty="0" smtClean="0"/>
              <a:t>affected</a:t>
            </a:r>
            <a:endParaRPr lang="en-GB" sz="2000" u="sng" dirty="0"/>
          </a:p>
          <a:p>
            <a:r>
              <a:rPr lang="en-GB" sz="2000" dirty="0" smtClean="0"/>
              <a:t>Timing prioritization: </a:t>
            </a:r>
            <a:r>
              <a:rPr lang="en-GB" sz="1200" dirty="0" err="1" smtClean="0"/>
              <a:t>TailClipper</a:t>
            </a:r>
            <a:r>
              <a:rPr lang="en-GB" sz="1200" dirty="0" smtClean="0"/>
              <a:t>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200" dirty="0" smtClean="0"/>
              <a:t> Ring 1 Start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sz="1200" dirty="0" smtClean="0"/>
              <a:t> Ring 2 </a:t>
            </a:r>
            <a:r>
              <a:rPr lang="en-GB" sz="1200" dirty="0"/>
              <a:t>Start</a:t>
            </a:r>
            <a:r>
              <a:rPr lang="en-GB" sz="1200" dirty="0" smtClean="0"/>
              <a:t>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→ Ring 3 </a:t>
            </a:r>
            <a:r>
              <a:rPr lang="en-GB" sz="1200" dirty="0" smtClean="0"/>
              <a:t>Start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→</a:t>
            </a:r>
            <a:r>
              <a:rPr lang="en-GB" sz="1200" dirty="0" smtClean="0"/>
              <a:t> Ring 4 Start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20047" r="26667" b="42362"/>
          <a:stretch/>
        </p:blipFill>
        <p:spPr>
          <a:xfrm>
            <a:off x="650227" y="2841818"/>
            <a:ext cx="6985013" cy="3520559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stCxn id="25" idx="1"/>
          </p:cNvCxnSpPr>
          <p:nvPr/>
        </p:nvCxnSpPr>
        <p:spPr>
          <a:xfrm flipH="1">
            <a:off x="5257800" y="2981772"/>
            <a:ext cx="1111652" cy="729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69452" y="2658606"/>
            <a:ext cx="1946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Ring 2 blanking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Ring 1 advanced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45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4" y="2270652"/>
            <a:ext cx="8117317" cy="363484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</a:t>
            </a:r>
            <a:r>
              <a:rPr lang="en-GB" dirty="0" smtClean="0"/>
              <a:t>avity controller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Voltage modulation (</a:t>
            </a:r>
            <a:r>
              <a:rPr lang="en-GB" sz="2800" dirty="0" err="1" smtClean="0"/>
              <a:t>CavityLoops</a:t>
            </a:r>
            <a:r>
              <a:rPr lang="en-GB" sz="2800" dirty="0"/>
              <a:t>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1998" y="2270653"/>
            <a:ext cx="250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Scalar or vectors (IQ)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552574" y="2639985"/>
            <a:ext cx="762002" cy="5508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49575" y="1901303"/>
            <a:ext cx="2501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Will be available for any cavity!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6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</a:t>
            </a:r>
            <a:r>
              <a:rPr lang="en-GB" dirty="0" smtClean="0"/>
              <a:t>avity controller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Cartesians or polar coordinates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235" y="1897380"/>
            <a:ext cx="3508726" cy="37919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26498" y="3225439"/>
            <a:ext cx="2501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Inca in polar (Amplitude/phase)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80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Cavity controller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73915"/>
            <a:ext cx="8226854" cy="451726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Voltage modulation (amplitude or phase)</a:t>
            </a:r>
            <a:endParaRPr lang="en-GB" sz="2800" dirty="0" smtClean="0"/>
          </a:p>
          <a:p>
            <a:r>
              <a:rPr lang="en-GB" sz="2000" dirty="0" smtClean="0"/>
              <a:t>Functions (IQ) for Voltage </a:t>
            </a:r>
            <a:r>
              <a:rPr lang="en-GB" sz="2000" dirty="0" err="1" smtClean="0"/>
              <a:t>Setpoint</a:t>
            </a:r>
            <a:r>
              <a:rPr lang="en-GB" sz="2000" dirty="0" smtClean="0"/>
              <a:t> </a:t>
            </a:r>
            <a:r>
              <a:rPr lang="en-GB" sz="2000" dirty="0"/>
              <a:t>(</a:t>
            </a:r>
            <a:r>
              <a:rPr lang="en-GB" sz="2000" dirty="0" err="1" smtClean="0"/>
              <a:t>fesa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Functions (amplitude/phase) in INCA</a:t>
            </a:r>
          </a:p>
          <a:p>
            <a:pPr lvl="1"/>
            <a:r>
              <a:rPr lang="en-GB" sz="1600" dirty="0" smtClean="0"/>
              <a:t>To be driven by higher level application</a:t>
            </a:r>
          </a:p>
          <a:p>
            <a:pPr lvl="1"/>
            <a:r>
              <a:rPr lang="en-GB" sz="1600" dirty="0" smtClean="0"/>
              <a:t>Make rule needed to convert from amplitude/phase to IQ</a:t>
            </a:r>
          </a:p>
          <a:p>
            <a:r>
              <a:rPr lang="en-GB" sz="2000" dirty="0" smtClean="0"/>
              <a:t>RF feedback will make the cavity field follow these functions</a:t>
            </a:r>
          </a:p>
          <a:p>
            <a:r>
              <a:rPr lang="en-GB" sz="2000" dirty="0"/>
              <a:t>Playback at RF </a:t>
            </a:r>
            <a:r>
              <a:rPr lang="en-GB" sz="2000" dirty="0" smtClean="0"/>
              <a:t>on (100us before BIX.W10-CT)</a:t>
            </a:r>
            <a:endParaRPr lang="en-GB" sz="2000" dirty="0" smtClean="0"/>
          </a:p>
          <a:p>
            <a:r>
              <a:rPr lang="en-GB" sz="2000" dirty="0" smtClean="0"/>
              <a:t>2048 cells arrays (one for I, one for Q)</a:t>
            </a:r>
            <a:endParaRPr lang="en-GB" sz="1200" dirty="0"/>
          </a:p>
          <a:p>
            <a:pPr lvl="1"/>
            <a:r>
              <a:rPr lang="en-GB" sz="1600" dirty="0" err="1" smtClean="0"/>
              <a:t>Samping</a:t>
            </a:r>
            <a:r>
              <a:rPr lang="en-GB" sz="1600" dirty="0" smtClean="0"/>
              <a:t> rate RF/4 = 88.05MHz</a:t>
            </a:r>
          </a:p>
          <a:p>
            <a:pPr lvl="1"/>
            <a:r>
              <a:rPr lang="en-GB" sz="1600" dirty="0" smtClean="0"/>
              <a:t>Interpolation by 64 =&gt; function resolution = 256/RF = ~727ns (1.37MHz)</a:t>
            </a:r>
          </a:p>
          <a:p>
            <a:pPr lvl="1"/>
            <a:r>
              <a:rPr lang="en-GB" sz="1600" dirty="0" smtClean="0"/>
              <a:t>Function length ~1.5ms (OK?)</a:t>
            </a:r>
            <a:br>
              <a:rPr lang="en-GB" sz="1600" dirty="0" smtClean="0"/>
            </a:br>
            <a:endParaRPr lang="en-GB" sz="1600" dirty="0" smtClean="0"/>
          </a:p>
          <a:p>
            <a:r>
              <a:rPr lang="en-GB" sz="2000" dirty="0" smtClean="0"/>
              <a:t>Boolean (in INCA) to select scalars or functions</a:t>
            </a:r>
            <a:endParaRPr lang="en-GB" sz="2000" dirty="0" smtClean="0"/>
          </a:p>
          <a:p>
            <a:pPr marL="36576" indent="0">
              <a:buNone/>
            </a:pP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62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0"/>
          <a:stretch/>
        </p:blipFill>
        <p:spPr>
          <a:xfrm>
            <a:off x="216967" y="2542049"/>
            <a:ext cx="8630743" cy="210424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</a:t>
            </a:r>
            <a:r>
              <a:rPr lang="en-GB" dirty="0" smtClean="0"/>
              <a:t>avity controller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04182"/>
            <a:ext cx="8226854" cy="116647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RF on – Beam pulse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4901" y="6356350"/>
            <a:ext cx="2133600" cy="365125"/>
          </a:xfrm>
        </p:spPr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9" name="Straight Arrow Connector 8"/>
          <p:cNvCxnSpPr>
            <a:stCxn id="15" idx="2"/>
          </p:cNvCxnSpPr>
          <p:nvPr/>
        </p:nvCxnSpPr>
        <p:spPr>
          <a:xfrm>
            <a:off x="1342782" y="2126360"/>
            <a:ext cx="0" cy="5592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97170" y="1787806"/>
            <a:ext cx="891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RF ON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5" name="Right Brace 24"/>
          <p:cNvSpPr/>
          <p:nvPr/>
        </p:nvSpPr>
        <p:spPr>
          <a:xfrm rot="5400000">
            <a:off x="1817998" y="4279877"/>
            <a:ext cx="200095" cy="112606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/>
          <p:cNvSpPr/>
          <p:nvPr/>
        </p:nvSpPr>
        <p:spPr>
          <a:xfrm rot="5400000">
            <a:off x="5115784" y="2130570"/>
            <a:ext cx="155257" cy="542467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3791576" y="4993491"/>
            <a:ext cx="3370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Beam pulse (voltage modulation)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88502" y="4972612"/>
            <a:ext cx="997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>
                <a:solidFill>
                  <a:srgbClr val="FF0000"/>
                </a:solidFill>
              </a:rPr>
              <a:t>RFon</a:t>
            </a:r>
            <a:r>
              <a:rPr lang="en-GB" sz="1400" dirty="0" smtClean="0">
                <a:solidFill>
                  <a:srgbClr val="FF0000"/>
                </a:solidFill>
              </a:rPr>
              <a:t> transient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2" name="Right Brace 31"/>
          <p:cNvSpPr/>
          <p:nvPr/>
        </p:nvSpPr>
        <p:spPr>
          <a:xfrm rot="5400000">
            <a:off x="4553326" y="2363169"/>
            <a:ext cx="129647" cy="6550735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2709536" y="5718872"/>
            <a:ext cx="4117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Functions for voltage </a:t>
            </a:r>
            <a:r>
              <a:rPr lang="en-GB" sz="1600" dirty="0" err="1" smtClean="0">
                <a:solidFill>
                  <a:srgbClr val="FF0000"/>
                </a:solidFill>
              </a:rPr>
              <a:t>setpoint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97216" y="2475964"/>
            <a:ext cx="31426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66FF"/>
                </a:solidFill>
              </a:rPr>
              <a:t>DTL1 Field</a:t>
            </a:r>
            <a:endParaRPr lang="en-GB" sz="1600" dirty="0">
              <a:solidFill>
                <a:srgbClr val="0066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08129" y="4604401"/>
            <a:ext cx="526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…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08128" y="5380318"/>
            <a:ext cx="526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…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1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</a:t>
            </a: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04182"/>
            <a:ext cx="8226854" cy="3787858"/>
          </a:xfrm>
        </p:spPr>
        <p:txBody>
          <a:bodyPr>
            <a:normAutofit lnSpcReduction="10000"/>
          </a:bodyPr>
          <a:lstStyle/>
          <a:p>
            <a:r>
              <a:rPr lang="en-GB" sz="2800" dirty="0" smtClean="0"/>
              <a:t>4 functions for chopping pattern (1 per ring)</a:t>
            </a:r>
          </a:p>
          <a:p>
            <a:pPr lvl="1"/>
            <a:r>
              <a:rPr lang="en-GB" sz="2400" dirty="0" smtClean="0"/>
              <a:t>Start playback at PSB Ring start timings</a:t>
            </a:r>
          </a:p>
          <a:p>
            <a:pPr lvl="1"/>
            <a:r>
              <a:rPr lang="en-GB" sz="2400" dirty="0" smtClean="0"/>
              <a:t>Resolution: 1/RF</a:t>
            </a:r>
            <a:endParaRPr lang="en-GB" sz="2400" dirty="0" smtClean="0"/>
          </a:p>
          <a:p>
            <a:pPr lvl="1"/>
            <a:endParaRPr lang="en-GB" sz="2400" dirty="0"/>
          </a:p>
          <a:p>
            <a:r>
              <a:rPr lang="en-GB" sz="2800" dirty="0" smtClean="0"/>
              <a:t>2 functions per cavity for voltage set points (amplitude/phase)</a:t>
            </a:r>
          </a:p>
          <a:p>
            <a:pPr lvl="1"/>
            <a:r>
              <a:rPr lang="en-GB" sz="2400" dirty="0" smtClean="0"/>
              <a:t>Start playback at RF ON timing (currently </a:t>
            </a:r>
            <a:r>
              <a:rPr lang="en-GB" sz="2400" dirty="0"/>
              <a:t>100us before </a:t>
            </a:r>
            <a:r>
              <a:rPr lang="en-GB" sz="2400" dirty="0" smtClean="0"/>
              <a:t>BIX.W10-CT)</a:t>
            </a:r>
          </a:p>
          <a:p>
            <a:pPr lvl="1"/>
            <a:r>
              <a:rPr lang="en-GB" sz="2400" dirty="0" smtClean="0"/>
              <a:t>Resolution: 256/RF</a:t>
            </a:r>
          </a:p>
          <a:p>
            <a:pPr marL="36576" indent="0">
              <a:buNone/>
            </a:pP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4901" y="6356350"/>
            <a:ext cx="2133600" cy="365125"/>
          </a:xfrm>
        </p:spPr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8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9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04182"/>
            <a:ext cx="8226854" cy="116647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/>
              <a:t>[1] C. Carli, </a:t>
            </a:r>
            <a:r>
              <a:rPr lang="en-GB" sz="2000" dirty="0" smtClean="0"/>
              <a:t>et Al., SYNCHRONIZATION BETWEEN LINAC4 AND THE PS BOOSTER, </a:t>
            </a:r>
            <a:r>
              <a:rPr lang="en-GB" sz="2000" dirty="0"/>
              <a:t>CERN 2010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4901" y="6356350"/>
            <a:ext cx="2133600" cy="365125"/>
          </a:xfrm>
        </p:spPr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68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657279"/>
            <a:ext cx="8226854" cy="1432632"/>
          </a:xfrm>
        </p:spPr>
        <p:txBody>
          <a:bodyPr>
            <a:normAutofit/>
          </a:bodyPr>
          <a:lstStyle/>
          <a:p>
            <a:r>
              <a:rPr lang="fr-CH" dirty="0" smtClean="0"/>
              <a:t>Linac4 </a:t>
            </a:r>
            <a:r>
              <a:rPr lang="fr-CH" dirty="0" err="1" smtClean="0"/>
              <a:t>LowLevel</a:t>
            </a:r>
            <a:r>
              <a:rPr lang="fr-CH" dirty="0" smtClean="0"/>
              <a:t> RF</a:t>
            </a: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899555"/>
            <a:ext cx="4221480" cy="419653"/>
          </a:xfrm>
        </p:spPr>
        <p:txBody>
          <a:bodyPr>
            <a:normAutofit/>
          </a:bodyPr>
          <a:lstStyle/>
          <a:p>
            <a:r>
              <a:rPr lang="fr-CH" u="sng" dirty="0" smtClean="0"/>
              <a:t>Grégoire </a:t>
            </a:r>
            <a:r>
              <a:rPr lang="fr-CH" u="sng" dirty="0" smtClean="0"/>
              <a:t>Hagmann</a:t>
            </a:r>
            <a:r>
              <a:rPr lang="fr-CH" dirty="0" smtClean="0"/>
              <a:t>, Philippe </a:t>
            </a:r>
            <a:r>
              <a:rPr lang="fr-CH" dirty="0" err="1" smtClean="0"/>
              <a:t>Baudrenghien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47700" y="2702635"/>
            <a:ext cx="7917179" cy="14326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700" dirty="0" smtClean="0"/>
              <a:t>Longitudinal painting : Chopper-PIMS-</a:t>
            </a:r>
            <a:r>
              <a:rPr lang="fr-CH" sz="2700" dirty="0" err="1" smtClean="0"/>
              <a:t>Debuncher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403447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701040" y="2537460"/>
            <a:ext cx="7650480" cy="22402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</a:t>
            </a:r>
            <a:r>
              <a:rPr lang="en-GB" dirty="0" err="1" smtClean="0"/>
              <a:t>LowLevel</a:t>
            </a:r>
            <a:r>
              <a:rPr lang="en-GB" dirty="0" smtClean="0"/>
              <a:t> RF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i="1" dirty="0" smtClean="0"/>
              <a:t>Longitudinal painting “actors”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33600" y="3025140"/>
            <a:ext cx="716281" cy="548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916680" y="2999965"/>
            <a:ext cx="533400" cy="548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518660" y="2999965"/>
            <a:ext cx="664096" cy="548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stCxn id="14" idx="0"/>
          </p:cNvCxnSpPr>
          <p:nvPr/>
        </p:nvCxnSpPr>
        <p:spPr>
          <a:xfrm flipV="1">
            <a:off x="1876758" y="3573780"/>
            <a:ext cx="554023" cy="7819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03635" y="4355732"/>
            <a:ext cx="194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Chopping pattern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39901" y="4801346"/>
            <a:ext cx="2154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Voltage </a:t>
            </a:r>
            <a:r>
              <a:rPr lang="en-GB" dirty="0" smtClean="0">
                <a:solidFill>
                  <a:srgbClr val="FF0000"/>
                </a:solidFill>
              </a:rPr>
              <a:t>modulation </a:t>
            </a:r>
            <a:r>
              <a:rPr lang="en-GB" dirty="0" smtClean="0">
                <a:solidFill>
                  <a:srgbClr val="FF0000"/>
                </a:solidFill>
              </a:rPr>
              <a:t>(PIMS11, PIMS12)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887981" y="3517044"/>
            <a:ext cx="1282852" cy="12843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473488" y="5520739"/>
            <a:ext cx="209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Phase modulation 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>
            <a:stCxn id="22" idx="0"/>
          </p:cNvCxnSpPr>
          <p:nvPr/>
        </p:nvCxnSpPr>
        <p:spPr>
          <a:xfrm flipV="1">
            <a:off x="4518660" y="3573780"/>
            <a:ext cx="342902" cy="1946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31519" y="3098005"/>
            <a:ext cx="633412" cy="372817"/>
          </a:xfrm>
          <a:prstGeom prst="rect">
            <a:avLst/>
          </a:prstGeom>
          <a:solidFill>
            <a:srgbClr val="0066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en-GB" sz="1000" dirty="0" err="1" smtClean="0">
                <a:solidFill>
                  <a:schemeClr val="bg1"/>
                </a:solidFill>
              </a:rPr>
              <a:t>Debuncher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Chopper – </a:t>
            </a:r>
            <a:r>
              <a:rPr lang="en-GB" dirty="0" smtClean="0"/>
              <a:t>CTU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i="1" dirty="0" smtClean="0"/>
              <a:t>“Chopper Trigger Unit”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8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" t="11522" r="1046" b="9741"/>
          <a:stretch/>
        </p:blipFill>
        <p:spPr>
          <a:xfrm>
            <a:off x="893917" y="1678963"/>
            <a:ext cx="7866089" cy="446198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400300" y="1765707"/>
            <a:ext cx="1171575" cy="22157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0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Chopper – </a:t>
            </a:r>
            <a:r>
              <a:rPr lang="en-GB" dirty="0" smtClean="0"/>
              <a:t>CTU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73915"/>
            <a:ext cx="8226854" cy="78867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Simple chopping pattern algorithm (periodic)</a:t>
            </a:r>
          </a:p>
          <a:p>
            <a:pPr marL="36576" indent="0">
              <a:buNone/>
            </a:pPr>
            <a:endParaRPr lang="en-GB" sz="2800" dirty="0" smtClean="0"/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" t="23891" r="8899" b="36817"/>
          <a:stretch/>
        </p:blipFill>
        <p:spPr>
          <a:xfrm>
            <a:off x="347195" y="1666234"/>
            <a:ext cx="8446863" cy="2628929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V="1">
            <a:off x="1574007" y="4579145"/>
            <a:ext cx="0" cy="7024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04470" y="5311107"/>
            <a:ext cx="1543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Start Chopping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85969" y="4883054"/>
            <a:ext cx="771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Offset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8" name="Right Brace 27"/>
          <p:cNvSpPr/>
          <p:nvPr/>
        </p:nvSpPr>
        <p:spPr>
          <a:xfrm rot="5400000">
            <a:off x="2986200" y="4041586"/>
            <a:ext cx="169284" cy="711895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Brace 28"/>
          <p:cNvSpPr/>
          <p:nvPr/>
        </p:nvSpPr>
        <p:spPr>
          <a:xfrm rot="5400000">
            <a:off x="3569435" y="4171763"/>
            <a:ext cx="169284" cy="45154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ight Brace 29"/>
          <p:cNvSpPr/>
          <p:nvPr/>
        </p:nvSpPr>
        <p:spPr>
          <a:xfrm rot="5400000">
            <a:off x="3919333" y="4273409"/>
            <a:ext cx="169284" cy="248253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414471" y="5238643"/>
            <a:ext cx="771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Toff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9" name="Straight Arrow Connector 38"/>
          <p:cNvCxnSpPr>
            <a:stCxn id="27" idx="0"/>
          </p:cNvCxnSpPr>
          <p:nvPr/>
        </p:nvCxnSpPr>
        <p:spPr>
          <a:xfrm flipV="1">
            <a:off x="3071863" y="4593301"/>
            <a:ext cx="0" cy="2897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646883" y="4589821"/>
            <a:ext cx="0" cy="6704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ight Brace 43"/>
          <p:cNvSpPr/>
          <p:nvPr/>
        </p:nvSpPr>
        <p:spPr>
          <a:xfrm rot="5400000">
            <a:off x="4259757" y="4178563"/>
            <a:ext cx="169284" cy="4425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3725820" y="4987374"/>
            <a:ext cx="531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Ton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3991701" y="4586342"/>
            <a:ext cx="0" cy="4777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534044" y="4879382"/>
            <a:ext cx="214555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774782" y="4472999"/>
            <a:ext cx="0" cy="7024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005245" y="5204961"/>
            <a:ext cx="1543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Stop Chopping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11714" y="5219471"/>
            <a:ext cx="771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Toff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344126" y="4570649"/>
            <a:ext cx="0" cy="6704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5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Chopper – </a:t>
            </a:r>
            <a:r>
              <a:rPr lang="en-GB" dirty="0" smtClean="0"/>
              <a:t>CTU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/>
              <a:t>Simple chopping pattern </a:t>
            </a:r>
            <a:r>
              <a:rPr lang="en-GB" sz="2800" dirty="0" smtClean="0"/>
              <a:t>algorithm</a:t>
            </a:r>
            <a:endParaRPr lang="en-GB" sz="1800" i="1" dirty="0" smtClean="0"/>
          </a:p>
          <a:p>
            <a:r>
              <a:rPr lang="en-GB" sz="2000" i="1" dirty="0" smtClean="0"/>
              <a:t>LN4:CHOPPER</a:t>
            </a:r>
            <a:r>
              <a:rPr lang="en-GB" sz="2000" dirty="0" smtClean="0"/>
              <a:t> Working set (Chopping pattern)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pPr marL="36576" indent="0">
              <a:buNone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pPr marL="36576" indent="0" algn="ctr">
              <a:buNone/>
            </a:pPr>
            <a:r>
              <a:rPr lang="en-GB" sz="2000" dirty="0" smtClean="0"/>
              <a:t>=&gt; Simple chopping pattern algorithm (working set)</a:t>
            </a:r>
            <a:endParaRPr lang="en-GB" sz="2800" dirty="0" smtClean="0"/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893" y="2253736"/>
            <a:ext cx="5123195" cy="276944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659310" y="3122033"/>
            <a:ext cx="65358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6297" y="2883245"/>
            <a:ext cx="194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Chopping pattern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642543" y="3726040"/>
            <a:ext cx="653583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6297" y="3541374"/>
            <a:ext cx="194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Chopper timings</a:t>
            </a:r>
            <a:endParaRPr lang="en-GB" dirty="0">
              <a:solidFill>
                <a:srgbClr val="0055A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642543" y="4271325"/>
            <a:ext cx="653583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6297" y="4064106"/>
            <a:ext cx="194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Obsolete timings</a:t>
            </a:r>
            <a:endParaRPr lang="en-GB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32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t="2517" r="70083" b="48807"/>
          <a:stretch/>
        </p:blipFill>
        <p:spPr>
          <a:xfrm>
            <a:off x="6425180" y="2434114"/>
            <a:ext cx="2468880" cy="310896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Chopper – </a:t>
            </a:r>
            <a:r>
              <a:rPr lang="en-GB" dirty="0" smtClean="0"/>
              <a:t>CTU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73914"/>
            <a:ext cx="8226854" cy="231595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sz="2800" dirty="0" smtClean="0"/>
              <a:t>Complex chopping pattern algorithm</a:t>
            </a:r>
          </a:p>
          <a:p>
            <a:r>
              <a:rPr lang="en-GB" sz="2000" dirty="0" smtClean="0"/>
              <a:t>Direct access to the Chopping pattern tables (FESA class property)</a:t>
            </a:r>
          </a:p>
          <a:p>
            <a:r>
              <a:rPr lang="en-GB" sz="2000" dirty="0" smtClean="0"/>
              <a:t>Need higher level application to compute the chopping pattern </a:t>
            </a:r>
          </a:p>
          <a:p>
            <a:r>
              <a:rPr lang="en-GB" sz="2000" dirty="0" smtClean="0"/>
              <a:t>Resolution: 1bits = 1/352.2MHz</a:t>
            </a:r>
          </a:p>
          <a:p>
            <a:r>
              <a:rPr lang="en-GB" sz="2000" dirty="0" smtClean="0"/>
              <a:t>LSB first</a:t>
            </a:r>
          </a:p>
          <a:p>
            <a:r>
              <a:rPr lang="en-GB" sz="2000" dirty="0" smtClean="0"/>
              <a:t>Last bit shall bit ‘1’</a:t>
            </a:r>
          </a:p>
          <a:p>
            <a:pPr marL="36576" indent="0">
              <a:buNone/>
            </a:pPr>
            <a:endParaRPr lang="en-GB" sz="2800" dirty="0" smtClean="0"/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24" name="Straight Arrow Connector 23"/>
          <p:cNvCxnSpPr>
            <a:stCxn id="25" idx="3"/>
          </p:cNvCxnSpPr>
          <p:nvPr/>
        </p:nvCxnSpPr>
        <p:spPr>
          <a:xfrm>
            <a:off x="6425180" y="3191878"/>
            <a:ext cx="653583" cy="3696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478934" y="2868712"/>
            <a:ext cx="1946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Chopping pattern</a:t>
            </a:r>
          </a:p>
          <a:p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0000"/>
                </a:solidFill>
              </a:rPr>
              <a:t>ables (4x)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71575" y="3676650"/>
            <a:ext cx="1952625" cy="3119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4" t="55157" r="34346" b="13733"/>
          <a:stretch/>
        </p:blipFill>
        <p:spPr>
          <a:xfrm>
            <a:off x="137160" y="3817815"/>
            <a:ext cx="6207835" cy="225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3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Chopper – </a:t>
            </a:r>
            <a:r>
              <a:rPr lang="en-GB" dirty="0" smtClean="0"/>
              <a:t>CTU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73914"/>
            <a:ext cx="8226854" cy="231595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Complex chopping pattern algorithm</a:t>
            </a:r>
          </a:p>
          <a:p>
            <a:r>
              <a:rPr lang="en-GB" sz="2000" dirty="0" smtClean="0"/>
              <a:t>FESA class spec on EDMS (doc n</a:t>
            </a:r>
            <a:r>
              <a:rPr lang="en-GB" sz="2000" dirty="0" smtClean="0"/>
              <a:t>° 1729215)</a:t>
            </a:r>
            <a:endParaRPr lang="en-GB" sz="2000" dirty="0" smtClean="0"/>
          </a:p>
          <a:p>
            <a:r>
              <a:rPr lang="en-GB" sz="2000" dirty="0" smtClean="0"/>
              <a:t>FESA class ALLL4CTURing</a:t>
            </a:r>
          </a:p>
          <a:p>
            <a:r>
              <a:rPr lang="en-GB" sz="2000" dirty="0" smtClean="0"/>
              <a:t>4 devices (1 per ring)</a:t>
            </a:r>
            <a:endParaRPr lang="en-GB" sz="2800" dirty="0" smtClean="0"/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541" y="2476500"/>
            <a:ext cx="5354402" cy="38798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089" y="3781306"/>
            <a:ext cx="194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Mode 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dirty="0" smtClean="0">
                <a:solidFill>
                  <a:srgbClr val="FF0000"/>
                </a:solidFill>
              </a:rPr>
              <a:t> Custom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39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Chopper – </a:t>
            </a:r>
            <a:r>
              <a:rPr lang="en-GB" dirty="0" smtClean="0"/>
              <a:t>CTU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73914"/>
            <a:ext cx="8226854" cy="231595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 smtClean="0"/>
              <a:t>Complex chopping pattern algorithm</a:t>
            </a:r>
          </a:p>
          <a:p>
            <a:r>
              <a:rPr lang="en-GB" sz="2000" dirty="0" smtClean="0"/>
              <a:t>FESA class spec on EDMS (doc n°…)</a:t>
            </a:r>
          </a:p>
          <a:p>
            <a:r>
              <a:rPr lang="en-GB" sz="2000" dirty="0" smtClean="0"/>
              <a:t>FESA class ALLL4CTURing</a:t>
            </a:r>
          </a:p>
          <a:p>
            <a:r>
              <a:rPr lang="en-GB" sz="2000" dirty="0" smtClean="0"/>
              <a:t>4 devices (1 per ring)</a:t>
            </a:r>
            <a:endParaRPr lang="en-GB" sz="2800" dirty="0" smtClean="0"/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LLRF Longitudinal Painting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3280" y="2537460"/>
            <a:ext cx="5277352" cy="38249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8660" y="3781306"/>
            <a:ext cx="2458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Integer array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(4096 x 16bits)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Max ring length 186us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3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862</TotalTime>
  <Words>585</Words>
  <Application>Microsoft Office PowerPoint</Application>
  <PresentationFormat>On-screen Show (4:3)</PresentationFormat>
  <Paragraphs>164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CERNCorporate4-3</vt:lpstr>
      <vt:lpstr>PowerPoint Presentation</vt:lpstr>
      <vt:lpstr>Linac4 LowLevel RF</vt:lpstr>
      <vt:lpstr>Linac4 LowLevel RF</vt:lpstr>
      <vt:lpstr>Linac4 Chopper – CTU</vt:lpstr>
      <vt:lpstr>Linac4 Chopper – CTU</vt:lpstr>
      <vt:lpstr>Linac4 Chopper – CTU</vt:lpstr>
      <vt:lpstr>Linac4 Chopper – CTU</vt:lpstr>
      <vt:lpstr>Linac4 Chopper – CTU</vt:lpstr>
      <vt:lpstr>Linac4 Chopper – CTU</vt:lpstr>
      <vt:lpstr>Linac4 Chopper – CTU</vt:lpstr>
      <vt:lpstr>Linac4 Chopper – CTU</vt:lpstr>
      <vt:lpstr>Linac4 Cavity controller</vt:lpstr>
      <vt:lpstr>Linac4 Cavity controller</vt:lpstr>
      <vt:lpstr>Linac4 Cavity controller</vt:lpstr>
      <vt:lpstr>Linac4 Cavity controller</vt:lpstr>
      <vt:lpstr>Linac4 Summary</vt:lpstr>
      <vt:lpstr>PowerPoint Presentation</vt:lpstr>
      <vt:lpstr>Reference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Gregoire.Hagmann@cern.ch</dc:creator>
  <cp:lastModifiedBy>Gregoire Hagmann</cp:lastModifiedBy>
  <cp:revision>73</cp:revision>
  <dcterms:created xsi:type="dcterms:W3CDTF">2015-10-14T07:55:33Z</dcterms:created>
  <dcterms:modified xsi:type="dcterms:W3CDTF">2016-10-27T12:29:53Z</dcterms:modified>
</cp:coreProperties>
</file>