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4"/>
  </p:notesMasterIdLst>
  <p:handoutMasterIdLst>
    <p:handoutMasterId r:id="rId15"/>
  </p:handoutMasterIdLst>
  <p:sldIdLst>
    <p:sldId id="427" r:id="rId5"/>
    <p:sldId id="472" r:id="rId6"/>
    <p:sldId id="442" r:id="rId7"/>
    <p:sldId id="448" r:id="rId8"/>
    <p:sldId id="473" r:id="rId9"/>
    <p:sldId id="474" r:id="rId10"/>
    <p:sldId id="463" r:id="rId11"/>
    <p:sldId id="469" r:id="rId12"/>
    <p:sldId id="475" r:id="rId1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53CC0AB8-F34D-B84C-B79A-9AC3DE92A2E3}">
          <p14:sldIdLst>
            <p14:sldId id="427"/>
            <p14:sldId id="472"/>
            <p14:sldId id="442"/>
            <p14:sldId id="448"/>
            <p14:sldId id="473"/>
            <p14:sldId id="474"/>
            <p14:sldId id="463"/>
            <p14:sldId id="469"/>
            <p14:sldId id="47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940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mil Pilecki" initials="EP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clrMode="gray" scaleToFitPaper="1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9DFF"/>
    <a:srgbClr val="DDEFFF"/>
    <a:srgbClr val="000053"/>
    <a:srgbClr val="FFCC66"/>
    <a:srgbClr val="FAE0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30" autoAdjust="0"/>
    <p:restoredTop sz="95964" autoAdjust="0"/>
  </p:normalViewPr>
  <p:slideViewPr>
    <p:cSldViewPr snapToGrid="0" snapToObjects="1">
      <p:cViewPr varScale="1">
        <p:scale>
          <a:sx n="103" d="100"/>
          <a:sy n="103" d="100"/>
        </p:scale>
        <p:origin x="72" y="402"/>
      </p:cViewPr>
      <p:guideLst>
        <p:guide orient="horz" pos="2940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7" d="100"/>
        <a:sy n="197" d="100"/>
      </p:scale>
      <p:origin x="0" y="0"/>
    </p:cViewPr>
  </p:sorterViewPr>
  <p:notesViewPr>
    <p:cSldViewPr snapToGrid="0" snapToObjects="1" showGuides="1">
      <p:cViewPr varScale="1">
        <p:scale>
          <a:sx n="95" d="100"/>
          <a:sy n="95" d="100"/>
        </p:scale>
        <p:origin x="-3832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B0166C-E01E-F94D-9E62-84D8378B470C}" type="datetimeFigureOut">
              <a:rPr lang="en-US" smtClean="0"/>
              <a:t>9/15/2016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BD9DBD-46E5-1F4C-8979-8BAC507912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9728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AC6977-BDEB-C94E-A899-C85EC5D57E88}" type="datetimeFigureOut">
              <a:rPr lang="en-US" smtClean="0"/>
              <a:t>9/15/2016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28B2EF-C0B3-474A-BB64-3DB1A9D43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680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Introduce</a:t>
            </a:r>
            <a:r>
              <a:rPr lang="en-US" baseline="0" dirty="0" smtClean="0"/>
              <a:t> myself: 8 years data engineering, data analytics (make sense)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0615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3092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0782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984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2441" y="2249959"/>
            <a:ext cx="834009" cy="825627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FR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Click to edit Master text styles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25726" y="4767263"/>
            <a:ext cx="2133600" cy="274637"/>
          </a:xfrm>
        </p:spPr>
        <p:txBody>
          <a:bodyPr/>
          <a:lstStyle/>
          <a:p>
            <a:fld id="{D2F89FEF-6A44-9B41-A33D-7815FD06DC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25726" y="4767263"/>
            <a:ext cx="2133600" cy="274637"/>
          </a:xfrm>
        </p:spPr>
        <p:txBody>
          <a:bodyPr/>
          <a:lstStyle/>
          <a:p>
            <a:fld id="{D2F89FEF-6A44-9B41-A33D-7815FD06DC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kumimoji="0" lang="fr-FR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25726" y="4767263"/>
            <a:ext cx="2133600" cy="274637"/>
          </a:xfrm>
        </p:spPr>
        <p:txBody>
          <a:bodyPr/>
          <a:lstStyle/>
          <a:p>
            <a:fld id="{D2F89FEF-6A44-9B41-A33D-7815FD06DC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027463"/>
            <a:ext cx="884555" cy="1106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9/15/2016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250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158702"/>
            <a:ext cx="913638" cy="1148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89FEF-6A44-9B41-A33D-7815FD06DC43}" type="slidenum">
              <a:rPr lang="en-US" smtClean="0"/>
              <a:t>‹#›</a:t>
            </a:fld>
            <a:endParaRPr lang="en-US"/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500566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05099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1886864"/>
            <a:ext cx="8265984" cy="1369772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997402"/>
            <a:ext cx="6629400" cy="800016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FR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394472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1"/>
            <a:ext cx="3657600" cy="3394472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25726" y="4767263"/>
            <a:ext cx="2133600" cy="274637"/>
          </a:xfrm>
        </p:spPr>
        <p:txBody>
          <a:bodyPr/>
          <a:lstStyle/>
          <a:p>
            <a:fld id="{D2F89FEF-6A44-9B41-A33D-7815FD06DC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826475"/>
            <a:ext cx="4040188" cy="62865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3826475"/>
            <a:ext cx="4041775" cy="62865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25726" y="4767263"/>
            <a:ext cx="2133600" cy="274637"/>
          </a:xfrm>
        </p:spPr>
        <p:txBody>
          <a:bodyPr/>
          <a:lstStyle/>
          <a:p>
            <a:fld id="{D2F89FEF-6A44-9B41-A33D-7815FD06DC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740"/>
            <a:ext cx="7470648" cy="85725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FR" smtClean="0"/>
              <a:t>Click to edit Master title style</a:t>
            </a:r>
            <a:endParaRPr kumimoji="0"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25726" y="4767263"/>
            <a:ext cx="2133600" cy="274637"/>
          </a:xfrm>
        </p:spPr>
        <p:txBody>
          <a:bodyPr/>
          <a:lstStyle/>
          <a:p>
            <a:fld id="{D2F89FEF-6A44-9B41-A33D-7815FD06DC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25726" y="4767263"/>
            <a:ext cx="2133600" cy="274637"/>
          </a:xfrm>
        </p:spPr>
        <p:txBody>
          <a:bodyPr/>
          <a:lstStyle/>
          <a:p>
            <a:fld id="{D2F89FEF-6A44-9B41-A33D-7815FD06DC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FR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857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 smtClean="0"/>
              <a:t>Click to edit Master text styles</a:t>
            </a:r>
          </a:p>
          <a:p>
            <a:pPr lvl="1" eaLnBrk="1" latinLnBrk="0" hangingPunct="1"/>
            <a:r>
              <a:rPr lang="fr-FR" smtClean="0"/>
              <a:t>Second level</a:t>
            </a:r>
          </a:p>
          <a:p>
            <a:pPr lvl="2" eaLnBrk="1" latinLnBrk="0" hangingPunct="1"/>
            <a:r>
              <a:rPr lang="fr-FR" smtClean="0"/>
              <a:t>Third level</a:t>
            </a:r>
          </a:p>
          <a:p>
            <a:pPr lvl="3" eaLnBrk="1" latinLnBrk="0" hangingPunct="1"/>
            <a:r>
              <a:rPr lang="fr-FR" smtClean="0"/>
              <a:t>Fourth level</a:t>
            </a:r>
          </a:p>
          <a:p>
            <a:pPr lvl="4" eaLnBrk="1" latinLnBrk="0" hangingPunct="1"/>
            <a:r>
              <a:rPr lang="fr-FR" smtClean="0"/>
              <a:t>Fifth level</a:t>
            </a:r>
            <a:endParaRPr kumimoji="0" lang="en-US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925726" y="4767263"/>
            <a:ext cx="2133600" cy="274637"/>
          </a:xfrm>
        </p:spPr>
        <p:txBody>
          <a:bodyPr/>
          <a:lstStyle/>
          <a:p>
            <a:fld id="{D2F89FEF-6A44-9B41-A33D-7815FD06DC4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4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7623" y="4618228"/>
            <a:ext cx="6832727" cy="528447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6854" cy="350056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4618248"/>
            <a:ext cx="6832727" cy="528447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925726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D2F89FEF-6A44-9B41-A33D-7815FD06DC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75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  <p:sldLayoutId id="2147483676" r:id="rId1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7900" y="1830384"/>
            <a:ext cx="96860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Oracle Database In-Memory feature at CERN</a:t>
            </a:r>
            <a:endParaRPr lang="en-US" sz="2000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332668" y="2353604"/>
            <a:ext cx="29781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Emil Pilecki</a:t>
            </a:r>
            <a:endParaRPr lang="pl-PL" sz="2000" dirty="0" smtClean="0"/>
          </a:p>
        </p:txBody>
      </p:sp>
    </p:spTree>
    <p:extLst>
      <p:ext uri="{BB962C8B-B14F-4D97-AF65-F5344CB8AC3E}">
        <p14:creationId xmlns:p14="http://schemas.microsoft.com/office/powerpoint/2010/main" val="234260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About Emil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4" cy="3613479"/>
          </a:xfrm>
        </p:spPr>
        <p:txBody>
          <a:bodyPr>
            <a:normAutofit/>
          </a:bodyPr>
          <a:lstStyle/>
          <a:p>
            <a:pPr>
              <a:buClr>
                <a:schemeClr val="tx2"/>
              </a:buClr>
            </a:pPr>
            <a:r>
              <a:rPr lang="en-US" sz="2400" dirty="0" smtClean="0">
                <a:solidFill>
                  <a:srgbClr val="2D9DFF"/>
                </a:solidFill>
              </a:rPr>
              <a:t>Senior DBA at CERN</a:t>
            </a:r>
            <a:endParaRPr lang="en-US" sz="2400" dirty="0" smtClean="0">
              <a:solidFill>
                <a:srgbClr val="C00000"/>
              </a:solidFill>
            </a:endParaRPr>
          </a:p>
          <a:p>
            <a:pPr lvl="1">
              <a:buClr>
                <a:schemeClr val="tx2"/>
              </a:buClr>
            </a:pPr>
            <a:r>
              <a:rPr lang="en-US" sz="2000" dirty="0" smtClean="0">
                <a:solidFill>
                  <a:schemeClr val="tx2"/>
                </a:solidFill>
              </a:rPr>
              <a:t>First joined CERN in 2000, staff member as of 2012 </a:t>
            </a:r>
            <a:endParaRPr lang="en-US" sz="2000" dirty="0" smtClean="0">
              <a:solidFill>
                <a:srgbClr val="0055A0"/>
              </a:solidFill>
            </a:endParaRPr>
          </a:p>
          <a:p>
            <a:pPr>
              <a:buClr>
                <a:schemeClr val="tx2"/>
              </a:buClr>
            </a:pPr>
            <a:r>
              <a:rPr lang="en-US" sz="2400" dirty="0" smtClean="0"/>
              <a:t>Previously DBA team lead at Hewlett-Packard Poland</a:t>
            </a:r>
          </a:p>
          <a:p>
            <a:pPr>
              <a:buClr>
                <a:schemeClr val="tx2"/>
              </a:buClr>
            </a:pPr>
            <a:r>
              <a:rPr lang="en-US" sz="2400" dirty="0" smtClean="0">
                <a:solidFill>
                  <a:srgbClr val="2D9DFF"/>
                </a:solidFill>
              </a:rPr>
              <a:t>16 years of experience </a:t>
            </a:r>
            <a:r>
              <a:rPr lang="en-US" sz="2400" dirty="0" smtClean="0"/>
              <a:t>with Oracle databases</a:t>
            </a:r>
          </a:p>
          <a:p>
            <a:pPr>
              <a:buClr>
                <a:schemeClr val="tx2"/>
              </a:buClr>
            </a:pPr>
            <a:r>
              <a:rPr lang="en-US" sz="2400" dirty="0" smtClean="0"/>
              <a:t>Specializes in:</a:t>
            </a:r>
          </a:p>
          <a:p>
            <a:pPr lvl="1">
              <a:buClr>
                <a:schemeClr val="tx2"/>
              </a:buClr>
            </a:pPr>
            <a:r>
              <a:rPr lang="en-US" sz="1900" dirty="0" smtClean="0"/>
              <a:t>High availability solutions – RAC, Data Guard</a:t>
            </a:r>
          </a:p>
          <a:p>
            <a:pPr lvl="1">
              <a:buClr>
                <a:schemeClr val="tx2"/>
              </a:buClr>
            </a:pPr>
            <a:r>
              <a:rPr lang="pl-PL" sz="1900" dirty="0"/>
              <a:t>Database</a:t>
            </a:r>
            <a:r>
              <a:rPr lang="en-US" sz="1900" dirty="0"/>
              <a:t> performance and testing</a:t>
            </a:r>
          </a:p>
          <a:p>
            <a:pPr lvl="1">
              <a:buClr>
                <a:schemeClr val="tx2"/>
              </a:buClr>
            </a:pPr>
            <a:r>
              <a:rPr lang="pl-PL" sz="1900" dirty="0"/>
              <a:t>Oracle In-Memory </a:t>
            </a:r>
            <a:endParaRPr lang="en-US" sz="1900" dirty="0"/>
          </a:p>
          <a:p>
            <a:pPr lvl="1">
              <a:buClr>
                <a:schemeClr val="tx2"/>
              </a:buClr>
            </a:pPr>
            <a:r>
              <a:rPr lang="en-US" sz="1900" dirty="0"/>
              <a:t>Data warehousing</a:t>
            </a:r>
            <a:endParaRPr lang="pl-PL" sz="1900" dirty="0"/>
          </a:p>
          <a:p>
            <a:pPr lvl="1">
              <a:buClr>
                <a:schemeClr val="tx2"/>
              </a:buClr>
            </a:pPr>
            <a:endParaRPr lang="en-US" sz="19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2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3742" y="2529095"/>
            <a:ext cx="1410319" cy="19103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53685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About CERN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069" y="865337"/>
            <a:ext cx="8226854" cy="3901925"/>
          </a:xfrm>
        </p:spPr>
        <p:txBody>
          <a:bodyPr>
            <a:normAutofit/>
          </a:bodyPr>
          <a:lstStyle/>
          <a:p>
            <a:pPr>
              <a:buClr>
                <a:schemeClr val="tx2"/>
              </a:buClr>
            </a:pPr>
            <a:r>
              <a:rPr lang="en-US" sz="2400" dirty="0" smtClean="0">
                <a:solidFill>
                  <a:srgbClr val="0055A0"/>
                </a:solidFill>
              </a:rPr>
              <a:t>CERN</a:t>
            </a:r>
            <a:r>
              <a:rPr lang="en-US" sz="3200" dirty="0" smtClean="0">
                <a:solidFill>
                  <a:srgbClr val="0055A0"/>
                </a:solidFill>
              </a:rPr>
              <a:t> - </a:t>
            </a:r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European</a:t>
            </a:r>
            <a:r>
              <a:rPr lang="en-US" sz="2400" dirty="0" smtClean="0">
                <a:solidFill>
                  <a:srgbClr val="2D9DFF"/>
                </a:solidFill>
              </a:rPr>
              <a:t> Laboratory for Particle Physics</a:t>
            </a:r>
          </a:p>
          <a:p>
            <a:pPr>
              <a:buClr>
                <a:schemeClr val="tx2"/>
              </a:buClr>
            </a:pPr>
            <a:r>
              <a:rPr lang="en-US" sz="2400" dirty="0" smtClean="0">
                <a:solidFill>
                  <a:schemeClr val="tx2"/>
                </a:solidFill>
              </a:rPr>
              <a:t>Founded in</a:t>
            </a:r>
            <a:r>
              <a:rPr lang="en-US" sz="2400" dirty="0" smtClean="0">
                <a:solidFill>
                  <a:srgbClr val="0055A0"/>
                </a:solidFill>
              </a:rPr>
              <a:t> </a:t>
            </a:r>
            <a:r>
              <a:rPr lang="en-US" sz="2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1954</a:t>
            </a:r>
            <a:r>
              <a:rPr lang="en-US" sz="2400" dirty="0" smtClean="0">
                <a:solidFill>
                  <a:srgbClr val="0055A0"/>
                </a:solidFill>
              </a:rPr>
              <a:t> by </a:t>
            </a:r>
            <a:r>
              <a:rPr lang="en-US" sz="2400" dirty="0" smtClean="0"/>
              <a:t>12 countries </a:t>
            </a:r>
            <a:r>
              <a:rPr lang="en-US" sz="2400" dirty="0" smtClean="0">
                <a:solidFill>
                  <a:srgbClr val="0055A0"/>
                </a:solidFill>
              </a:rPr>
              <a:t>for fundamental physics research – Higgs boson discovery in 2012</a:t>
            </a:r>
          </a:p>
          <a:p>
            <a:pPr>
              <a:buClr>
                <a:schemeClr val="tx2"/>
              </a:buClr>
            </a:pPr>
            <a:r>
              <a:rPr lang="en-US" sz="2400" dirty="0" smtClean="0"/>
              <a:t>Today </a:t>
            </a:r>
            <a:r>
              <a:rPr lang="en-US" sz="2400" dirty="0" smtClean="0">
                <a:solidFill>
                  <a:srgbClr val="2D9DFF"/>
                </a:solidFill>
              </a:rPr>
              <a:t>22 member states </a:t>
            </a:r>
            <a:r>
              <a:rPr lang="en-US" sz="2400" dirty="0" smtClean="0"/>
              <a:t>+ world-wide collaborations</a:t>
            </a:r>
          </a:p>
          <a:p>
            <a:pPr marL="907200" lvl="2">
              <a:buClr>
                <a:schemeClr val="tx2"/>
              </a:buClr>
              <a:buSzPct val="80000"/>
            </a:pPr>
            <a:r>
              <a:rPr lang="en-US" sz="2000" dirty="0" smtClean="0"/>
              <a:t>About </a:t>
            </a:r>
            <a:r>
              <a:rPr lang="en-US" sz="2000" dirty="0" smtClean="0">
                <a:solidFill>
                  <a:srgbClr val="2D9DFF"/>
                </a:solidFill>
              </a:rPr>
              <a:t>~1000 MCHF </a:t>
            </a:r>
            <a:r>
              <a:rPr lang="en-US" sz="2000" dirty="0" smtClean="0"/>
              <a:t>yearly budget </a:t>
            </a:r>
          </a:p>
          <a:p>
            <a:pPr marL="907200" lvl="2">
              <a:buClr>
                <a:schemeClr val="tx2"/>
              </a:buClr>
              <a:buSzPct val="80000"/>
            </a:pPr>
            <a:r>
              <a:rPr lang="en-US" sz="2000" dirty="0" smtClean="0">
                <a:solidFill>
                  <a:srgbClr val="2D9DFF"/>
                </a:solidFill>
              </a:rPr>
              <a:t>13000 </a:t>
            </a:r>
            <a:r>
              <a:rPr lang="en-US" sz="2000" dirty="0" smtClean="0"/>
              <a:t>employees and users from 110 countries</a:t>
            </a:r>
          </a:p>
          <a:p>
            <a:pPr marL="308268">
              <a:buClr>
                <a:schemeClr val="tx2"/>
              </a:buClr>
            </a:pPr>
            <a:r>
              <a:rPr lang="en-US" sz="2400" dirty="0" smtClean="0">
                <a:solidFill>
                  <a:srgbClr val="0055A0"/>
                </a:solidFill>
                <a:ea typeface="DejaVu Sans" charset="0"/>
                <a:cs typeface="DejaVu Sans" charset="0"/>
              </a:rPr>
              <a:t>Over </a:t>
            </a:r>
            <a:r>
              <a:rPr lang="en-US" sz="2400" dirty="0" smtClean="0">
                <a:solidFill>
                  <a:srgbClr val="0055A0">
                    <a:lumMod val="60000"/>
                    <a:lumOff val="40000"/>
                  </a:srgbClr>
                </a:solidFill>
                <a:ea typeface="DejaVu Sans" charset="0"/>
                <a:cs typeface="DejaVu Sans" charset="0"/>
              </a:rPr>
              <a:t>100 </a:t>
            </a:r>
            <a:r>
              <a:rPr lang="en-US" sz="2400" dirty="0" smtClean="0">
                <a:solidFill>
                  <a:srgbClr val="0055A0"/>
                </a:solidFill>
                <a:ea typeface="DejaVu Sans" charset="0"/>
                <a:cs typeface="DejaVu Sans" charset="0"/>
              </a:rPr>
              <a:t>Oracle databases, mostly RAC</a:t>
            </a:r>
          </a:p>
          <a:p>
            <a:pPr marL="907200" lvl="2">
              <a:buClr>
                <a:schemeClr val="tx2"/>
              </a:buClr>
            </a:pPr>
            <a:r>
              <a:rPr lang="en-US" sz="2000" dirty="0" smtClean="0">
                <a:solidFill>
                  <a:srgbClr val="0055A0"/>
                </a:solidFill>
                <a:ea typeface="DejaVu Sans" charset="0"/>
                <a:cs typeface="DejaVu Sans" charset="0"/>
              </a:rPr>
              <a:t>Running Oracle 11.2.0.4 and </a:t>
            </a:r>
            <a:r>
              <a:rPr lang="en-US" sz="2000" b="1" dirty="0" smtClean="0">
                <a:solidFill>
                  <a:srgbClr val="2D9DFF"/>
                </a:solidFill>
                <a:ea typeface="DejaVu Sans" charset="0"/>
                <a:cs typeface="DejaVu Sans" charset="0"/>
              </a:rPr>
              <a:t>12.1.0.2</a:t>
            </a:r>
          </a:p>
          <a:p>
            <a:pPr marL="907200" lvl="2">
              <a:buClr>
                <a:schemeClr val="tx2"/>
              </a:buClr>
            </a:pPr>
            <a:r>
              <a:rPr lang="en-US" sz="1800" dirty="0" smtClean="0">
                <a:solidFill>
                  <a:srgbClr val="0055A0">
                    <a:lumMod val="60000"/>
                    <a:lumOff val="40000"/>
                  </a:srgbClr>
                </a:solidFill>
                <a:ea typeface="DejaVu Sans" charset="0"/>
                <a:cs typeface="DejaVu Sans" charset="0"/>
              </a:rPr>
              <a:t>750 TB </a:t>
            </a:r>
            <a:r>
              <a:rPr lang="en-US" sz="1800" dirty="0" smtClean="0">
                <a:solidFill>
                  <a:srgbClr val="0055A0"/>
                </a:solidFill>
                <a:ea typeface="DejaVu Sans" charset="0"/>
                <a:cs typeface="DejaVu Sans" charset="0"/>
              </a:rPr>
              <a:t>of production data files, NAS as a storage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chemeClr val="bg1"/>
                </a:solidFill>
              </a:rPr>
              <a:pPr/>
              <a:t>3</a:t>
            </a:fld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" name="Picture 7" descr="map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7928" y="3001061"/>
            <a:ext cx="2138643" cy="1423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75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57200" y="175119"/>
            <a:ext cx="8226854" cy="67740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 smtClean="0"/>
              <a:t>Administrative Data Warehouse</a:t>
            </a:r>
            <a:endParaRPr lang="en-GB" sz="4000" dirty="0"/>
          </a:p>
        </p:txBody>
      </p:sp>
      <p:sp>
        <p:nvSpPr>
          <p:cNvPr id="17" name="Content Placeholder 3"/>
          <p:cNvSpPr txBox="1">
            <a:spLocks/>
          </p:cNvSpPr>
          <p:nvPr/>
        </p:nvSpPr>
        <p:spPr>
          <a:xfrm>
            <a:off x="457200" y="932191"/>
            <a:ext cx="8545326" cy="3500566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 dirty="0" smtClean="0"/>
              <a:t>Currently </a:t>
            </a:r>
            <a:r>
              <a:rPr lang="en-US" sz="2600" dirty="0" smtClean="0">
                <a:solidFill>
                  <a:srgbClr val="2D9DFF"/>
                </a:solidFill>
              </a:rPr>
              <a:t>in production</a:t>
            </a:r>
            <a:r>
              <a:rPr lang="pl-PL" sz="2600" dirty="0" smtClean="0"/>
              <a:t>,</a:t>
            </a:r>
            <a:r>
              <a:rPr lang="pl-PL" sz="2600" dirty="0" smtClean="0">
                <a:solidFill>
                  <a:srgbClr val="2D9DFF"/>
                </a:solidFill>
              </a:rPr>
              <a:t> </a:t>
            </a:r>
            <a:r>
              <a:rPr lang="pl-PL" sz="2600" dirty="0" err="1" smtClean="0"/>
              <a:t>uses</a:t>
            </a:r>
            <a:r>
              <a:rPr lang="pl-PL" sz="2600" dirty="0" smtClean="0">
                <a:solidFill>
                  <a:srgbClr val="2D9DFF"/>
                </a:solidFill>
              </a:rPr>
              <a:t> In-</a:t>
            </a:r>
            <a:r>
              <a:rPr lang="pl-PL" sz="2600" dirty="0" err="1" smtClean="0">
                <a:solidFill>
                  <a:srgbClr val="2D9DFF"/>
                </a:solidFill>
              </a:rPr>
              <a:t>memory</a:t>
            </a:r>
            <a:r>
              <a:rPr lang="pl-PL" sz="2600" dirty="0" smtClean="0">
                <a:solidFill>
                  <a:srgbClr val="2D9DFF"/>
                </a:solidFill>
              </a:rPr>
              <a:t> </a:t>
            </a:r>
            <a:r>
              <a:rPr lang="pl-PL" sz="2600" dirty="0" err="1" smtClean="0"/>
              <a:t>feature</a:t>
            </a:r>
            <a:endParaRPr lang="en-US" sz="2600" dirty="0" smtClean="0">
              <a:solidFill>
                <a:srgbClr val="2D9DFF"/>
              </a:solidFill>
            </a:endParaRPr>
          </a:p>
          <a:p>
            <a:r>
              <a:rPr lang="en-US" sz="2400" dirty="0" smtClean="0">
                <a:solidFill>
                  <a:srgbClr val="0055A0"/>
                </a:solidFill>
              </a:rPr>
              <a:t>Supports </a:t>
            </a:r>
            <a:r>
              <a:rPr lang="en-US" sz="2400" dirty="0" smtClean="0">
                <a:solidFill>
                  <a:srgbClr val="2D9DFF"/>
                </a:solidFill>
              </a:rPr>
              <a:t>CERN</a:t>
            </a:r>
            <a:r>
              <a:rPr lang="en-US" sz="2400" dirty="0" smtClean="0">
                <a:solidFill>
                  <a:srgbClr val="0055A0"/>
                </a:solidFill>
              </a:rPr>
              <a:t> </a:t>
            </a:r>
            <a:r>
              <a:rPr lang="en-US" sz="2400" dirty="0" smtClean="0">
                <a:solidFill>
                  <a:srgbClr val="2D9DFF"/>
                </a:solidFill>
              </a:rPr>
              <a:t>reports, dashboards</a:t>
            </a:r>
            <a:r>
              <a:rPr lang="en-US" sz="2400" dirty="0" smtClean="0">
                <a:solidFill>
                  <a:srgbClr val="0055A0"/>
                </a:solidFill>
              </a:rPr>
              <a:t> and </a:t>
            </a:r>
            <a:r>
              <a:rPr lang="en-US" sz="2400" dirty="0" smtClean="0">
                <a:solidFill>
                  <a:srgbClr val="2D9DFF"/>
                </a:solidFill>
              </a:rPr>
              <a:t>data analytics</a:t>
            </a:r>
          </a:p>
          <a:p>
            <a:pPr lvl="1"/>
            <a:r>
              <a:rPr lang="en-US" sz="2000" dirty="0" smtClean="0">
                <a:solidFill>
                  <a:srgbClr val="0055A0"/>
                </a:solidFill>
              </a:rPr>
              <a:t>HR data and personal records</a:t>
            </a:r>
          </a:p>
          <a:p>
            <a:pPr lvl="1"/>
            <a:r>
              <a:rPr lang="en-US" sz="2000" dirty="0" smtClean="0">
                <a:solidFill>
                  <a:srgbClr val="0055A0"/>
                </a:solidFill>
              </a:rPr>
              <a:t>Financial data, orders/purchases</a:t>
            </a:r>
          </a:p>
          <a:p>
            <a:pPr lvl="1"/>
            <a:r>
              <a:rPr lang="en-US" sz="2000" dirty="0" smtClean="0">
                <a:solidFill>
                  <a:srgbClr val="0055A0"/>
                </a:solidFill>
              </a:rPr>
              <a:t>Resource usage planning</a:t>
            </a:r>
          </a:p>
          <a:p>
            <a:pPr lvl="1"/>
            <a:r>
              <a:rPr lang="en-US" sz="2000" dirty="0" smtClean="0">
                <a:solidFill>
                  <a:srgbClr val="0055A0"/>
                </a:solidFill>
              </a:rPr>
              <a:t>Electronic recruitment and others</a:t>
            </a:r>
            <a:endParaRPr lang="en-US" sz="2000" dirty="0" smtClean="0">
              <a:solidFill>
                <a:srgbClr val="2D9DFF"/>
              </a:solidFill>
            </a:endParaRPr>
          </a:p>
          <a:p>
            <a:r>
              <a:rPr lang="en-US" sz="2400" dirty="0" smtClean="0"/>
              <a:t>Unique data source </a:t>
            </a:r>
            <a:r>
              <a:rPr lang="en-US" sz="2400" dirty="0" smtClean="0">
                <a:solidFill>
                  <a:srgbClr val="0055A0"/>
                </a:solidFill>
              </a:rPr>
              <a:t>for all BI</a:t>
            </a:r>
            <a:br>
              <a:rPr lang="en-US" sz="2400" dirty="0" smtClean="0">
                <a:solidFill>
                  <a:srgbClr val="0055A0"/>
                </a:solidFill>
              </a:rPr>
            </a:br>
            <a:r>
              <a:rPr lang="en-US" sz="2000" dirty="0" smtClean="0">
                <a:solidFill>
                  <a:srgbClr val="0055A0"/>
                </a:solidFill>
              </a:rPr>
              <a:t>applications – for data consistency</a:t>
            </a:r>
          </a:p>
          <a:p>
            <a:r>
              <a:rPr lang="en-US" sz="2000" dirty="0" smtClean="0">
                <a:solidFill>
                  <a:schemeClr val="tx2"/>
                </a:solidFill>
              </a:rPr>
              <a:t>Bi-temporal</a:t>
            </a:r>
            <a:r>
              <a:rPr lang="en-US" sz="2000" dirty="0" smtClean="0">
                <a:solidFill>
                  <a:srgbClr val="2D9DFF"/>
                </a:solidFill>
              </a:rPr>
              <a:t> </a:t>
            </a:r>
            <a:r>
              <a:rPr lang="en-US" sz="2000" dirty="0" smtClean="0">
                <a:solidFill>
                  <a:schemeClr val="tx2"/>
                </a:solidFill>
              </a:rPr>
              <a:t>data model – full change tracking</a:t>
            </a:r>
            <a:endParaRPr lang="en-US" sz="2400" dirty="0" smtClean="0">
              <a:solidFill>
                <a:srgbClr val="2D9D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0032" y="2056013"/>
            <a:ext cx="3359335" cy="1903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229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57200" y="175119"/>
            <a:ext cx="8226854" cy="67740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Reporting Before In-memory</a:t>
            </a:r>
            <a:endParaRPr lang="en-US" sz="4000" dirty="0"/>
          </a:p>
        </p:txBody>
      </p:sp>
      <p:sp>
        <p:nvSpPr>
          <p:cNvPr id="17" name="Content Placeholder 3"/>
          <p:cNvSpPr txBox="1">
            <a:spLocks/>
          </p:cNvSpPr>
          <p:nvPr/>
        </p:nvSpPr>
        <p:spPr>
          <a:xfrm>
            <a:off x="347029" y="932191"/>
            <a:ext cx="8545326" cy="3500566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rgbClr val="2D9DFF"/>
                </a:solidFill>
              </a:rPr>
              <a:t>Many different </a:t>
            </a:r>
            <a:r>
              <a:rPr lang="en-US" sz="2400" dirty="0" smtClean="0"/>
              <a:t>reporting / analytics </a:t>
            </a:r>
            <a:r>
              <a:rPr lang="en-US" sz="2400" dirty="0" smtClean="0">
                <a:solidFill>
                  <a:srgbClr val="2D9DFF"/>
                </a:solidFill>
              </a:rPr>
              <a:t>applications</a:t>
            </a:r>
          </a:p>
          <a:p>
            <a:pPr lvl="1"/>
            <a:r>
              <a:rPr lang="en-US" sz="2000" dirty="0" smtClean="0"/>
              <a:t>Completely separated for performance reasons</a:t>
            </a:r>
          </a:p>
          <a:p>
            <a:pPr lvl="1"/>
            <a:r>
              <a:rPr lang="en-US" sz="2000" dirty="0" smtClean="0"/>
              <a:t>Data model optimized for each application</a:t>
            </a:r>
          </a:p>
          <a:p>
            <a:pPr lvl="1"/>
            <a:r>
              <a:rPr lang="en-US" sz="2000" dirty="0" smtClean="0"/>
              <a:t>Data consistency was a serious issue</a:t>
            </a:r>
          </a:p>
          <a:p>
            <a:r>
              <a:rPr lang="en-US" sz="2400" dirty="0" smtClean="0">
                <a:solidFill>
                  <a:srgbClr val="2D9DFF"/>
                </a:solidFill>
              </a:rPr>
              <a:t>Maintenance cost </a:t>
            </a:r>
            <a:r>
              <a:rPr lang="en-US" sz="2400" dirty="0" smtClean="0"/>
              <a:t>was </a:t>
            </a:r>
            <a:r>
              <a:rPr lang="en-US" sz="2400" dirty="0" smtClean="0">
                <a:solidFill>
                  <a:srgbClr val="2D9DFF"/>
                </a:solidFill>
              </a:rPr>
              <a:t>huge</a:t>
            </a:r>
          </a:p>
          <a:p>
            <a:pPr lvl="1"/>
            <a:r>
              <a:rPr lang="en-US" sz="2000" dirty="0" smtClean="0"/>
              <a:t>Several teams of developers + DBAs</a:t>
            </a:r>
          </a:p>
          <a:p>
            <a:r>
              <a:rPr lang="en-US" sz="2400" dirty="0" smtClean="0">
                <a:solidFill>
                  <a:srgbClr val="2D9DFF"/>
                </a:solidFill>
              </a:rPr>
              <a:t>Performance far from satisfactory</a:t>
            </a:r>
          </a:p>
          <a:p>
            <a:pPr lvl="1"/>
            <a:r>
              <a:rPr lang="en-US" sz="2000" dirty="0" smtClean="0"/>
              <a:t>Some complex queries used to run for hours</a:t>
            </a:r>
          </a:p>
          <a:p>
            <a:r>
              <a:rPr lang="en-US" sz="2400" dirty="0" smtClean="0"/>
              <a:t>Simply speaking – </a:t>
            </a:r>
            <a:r>
              <a:rPr lang="en-US" sz="2400" b="1" dirty="0" smtClean="0">
                <a:solidFill>
                  <a:srgbClr val="2D9DFF"/>
                </a:solidFill>
              </a:rPr>
              <a:t>it was a mess!</a:t>
            </a:r>
          </a:p>
        </p:txBody>
      </p:sp>
      <p:pic>
        <p:nvPicPr>
          <p:cNvPr id="1026" name="Picture 2" descr="http://images.clipartpanda.com/mess-clipart-when-my-house-is-a-mess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4396" y="1962571"/>
            <a:ext cx="1911692" cy="1516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582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57200" y="175119"/>
            <a:ext cx="8226854" cy="67740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Reporting with In-memory (ADW)</a:t>
            </a:r>
            <a:endParaRPr lang="en-US" sz="4000" dirty="0"/>
          </a:p>
        </p:txBody>
      </p:sp>
      <p:sp>
        <p:nvSpPr>
          <p:cNvPr id="17" name="Content Placeholder 3"/>
          <p:cNvSpPr txBox="1">
            <a:spLocks/>
          </p:cNvSpPr>
          <p:nvPr/>
        </p:nvSpPr>
        <p:spPr>
          <a:xfrm>
            <a:off x="400222" y="914298"/>
            <a:ext cx="8545326" cy="3500566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>
                <a:solidFill>
                  <a:srgbClr val="2D9DFF"/>
                </a:solidFill>
              </a:rPr>
              <a:t>In-memory</a:t>
            </a:r>
            <a:r>
              <a:rPr lang="en-US" sz="2400" dirty="0" smtClean="0">
                <a:solidFill>
                  <a:srgbClr val="2D9DFF"/>
                </a:solidFill>
              </a:rPr>
              <a:t> </a:t>
            </a:r>
            <a:r>
              <a:rPr lang="en-US" sz="2400" dirty="0" smtClean="0"/>
              <a:t>– natural choice for BI applications</a:t>
            </a:r>
          </a:p>
          <a:p>
            <a:r>
              <a:rPr lang="en-US" sz="2400" dirty="0" smtClean="0"/>
              <a:t>Early tests at CERN (12.1 beta) </a:t>
            </a:r>
            <a:r>
              <a:rPr lang="en-US" sz="2400" dirty="0" smtClean="0">
                <a:solidFill>
                  <a:srgbClr val="2D9DFF"/>
                </a:solidFill>
              </a:rPr>
              <a:t>very promising</a:t>
            </a:r>
          </a:p>
          <a:p>
            <a:pPr lvl="1"/>
            <a:r>
              <a:rPr lang="en-US" sz="2000" dirty="0" smtClean="0"/>
              <a:t>Purchased license in December 2014</a:t>
            </a:r>
          </a:p>
          <a:p>
            <a:r>
              <a:rPr lang="en-US" sz="2400" dirty="0" smtClean="0"/>
              <a:t>Unified </a:t>
            </a:r>
            <a:r>
              <a:rPr lang="en-US" sz="2400" dirty="0" smtClean="0">
                <a:solidFill>
                  <a:srgbClr val="2D9DFF"/>
                </a:solidFill>
              </a:rPr>
              <a:t>Administrative Data Warehouse </a:t>
            </a:r>
            <a:br>
              <a:rPr lang="en-US" sz="2400" dirty="0" smtClean="0">
                <a:solidFill>
                  <a:srgbClr val="2D9DFF"/>
                </a:solidFill>
              </a:rPr>
            </a:br>
            <a:r>
              <a:rPr lang="en-US" sz="2400" dirty="0" smtClean="0">
                <a:solidFill>
                  <a:srgbClr val="2D9DFF"/>
                </a:solidFill>
              </a:rPr>
              <a:t>only possible with In-memory</a:t>
            </a:r>
          </a:p>
          <a:p>
            <a:pPr lvl="1"/>
            <a:r>
              <a:rPr lang="en-US" sz="2000" dirty="0" smtClean="0"/>
              <a:t>Designed specifically for In-memory </a:t>
            </a:r>
          </a:p>
          <a:p>
            <a:pPr lvl="1"/>
            <a:r>
              <a:rPr lang="en-US" sz="2000" dirty="0" smtClean="0"/>
              <a:t>In production since July 2015</a:t>
            </a:r>
          </a:p>
          <a:p>
            <a:r>
              <a:rPr lang="en-US" sz="2400" dirty="0" smtClean="0"/>
              <a:t>Greatly </a:t>
            </a:r>
            <a:r>
              <a:rPr lang="en-US" sz="2400" dirty="0" smtClean="0">
                <a:solidFill>
                  <a:srgbClr val="2D9DFF"/>
                </a:solidFill>
              </a:rPr>
              <a:t>improved performance!</a:t>
            </a:r>
          </a:p>
          <a:p>
            <a:r>
              <a:rPr lang="en-US" sz="2400" dirty="0" smtClean="0"/>
              <a:t>Significantly </a:t>
            </a:r>
            <a:r>
              <a:rPr lang="en-US" sz="2400" dirty="0" smtClean="0">
                <a:solidFill>
                  <a:srgbClr val="2D9DFF"/>
                </a:solidFill>
              </a:rPr>
              <a:t>reduced maintenance cost</a:t>
            </a:r>
          </a:p>
          <a:p>
            <a:pPr lvl="1"/>
            <a:endParaRPr lang="en-US" sz="20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3395" y="2404203"/>
            <a:ext cx="1950784" cy="1943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50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525" y="886083"/>
            <a:ext cx="8628016" cy="3678239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974920"/>
            <a:ext cx="8602126" cy="3500566"/>
          </a:xfrm>
        </p:spPr>
        <p:txBody>
          <a:bodyPr>
            <a:normAutofit/>
          </a:bodyPr>
          <a:lstStyle/>
          <a:p>
            <a:pPr lvl="1"/>
            <a:endParaRPr lang="en-US" sz="2000" dirty="0" smtClean="0">
              <a:sym typeface="Wingdings" panose="05000000000000000000" pitchFamily="2" charset="2"/>
            </a:endParaRPr>
          </a:p>
          <a:p>
            <a:pPr lvl="1"/>
            <a:endParaRPr lang="en-US" sz="2000" dirty="0" smtClean="0">
              <a:sym typeface="Wingdings" panose="05000000000000000000" pitchFamily="2" charset="2"/>
            </a:endParaRP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32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19"/>
            <a:ext cx="8226854" cy="677403"/>
          </a:xfrm>
        </p:spPr>
        <p:txBody>
          <a:bodyPr>
            <a:noAutofit/>
          </a:bodyPr>
          <a:lstStyle/>
          <a:p>
            <a:r>
              <a:rPr lang="en-US" sz="4000" dirty="0" smtClean="0"/>
              <a:t>ADW In-memory Benefits</a:t>
            </a:r>
            <a:endParaRPr lang="en-US" sz="4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71422" y="4760225"/>
            <a:ext cx="2133600" cy="274637"/>
          </a:xfrm>
        </p:spPr>
        <p:txBody>
          <a:bodyPr/>
          <a:lstStyle/>
          <a:p>
            <a:fld id="{D2F89FEF-6A44-9B41-A33D-7815FD06DC43}" type="slidenum">
              <a:rPr lang="en-US" smtClean="0"/>
              <a:t>7</a:t>
            </a:fld>
            <a:endParaRPr lang="en-US" dirty="0"/>
          </a:p>
        </p:txBody>
      </p:sp>
      <p:sp>
        <p:nvSpPr>
          <p:cNvPr id="22" name="Rounded Rectangular Callout 21"/>
          <p:cNvSpPr/>
          <p:nvPr/>
        </p:nvSpPr>
        <p:spPr>
          <a:xfrm>
            <a:off x="6716281" y="2462100"/>
            <a:ext cx="2201260" cy="797668"/>
          </a:xfrm>
          <a:prstGeom prst="wedgeRoundRectCallout">
            <a:avLst>
              <a:gd name="adj1" fmla="val -40406"/>
              <a:gd name="adj2" fmla="val -122726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IMC vs Small BC</a:t>
            </a:r>
          </a:p>
          <a:p>
            <a:pPr algn="ctr"/>
            <a:r>
              <a:rPr lang="en-US" sz="2800" b="1" dirty="0" smtClean="0"/>
              <a:t>63x faster!!</a:t>
            </a:r>
            <a:endParaRPr lang="en-US" b="1" dirty="0"/>
          </a:p>
        </p:txBody>
      </p:sp>
      <p:sp>
        <p:nvSpPr>
          <p:cNvPr id="23" name="Rounded Rectangular Callout 22"/>
          <p:cNvSpPr/>
          <p:nvPr/>
        </p:nvSpPr>
        <p:spPr>
          <a:xfrm>
            <a:off x="3564230" y="3380455"/>
            <a:ext cx="1805335" cy="797668"/>
          </a:xfrm>
          <a:prstGeom prst="wedgeRoundRectCallout">
            <a:avLst>
              <a:gd name="adj1" fmla="val -96273"/>
              <a:gd name="adj2" fmla="val -135493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IMC vs Big BC</a:t>
            </a:r>
          </a:p>
          <a:p>
            <a:pPr algn="ctr"/>
            <a:r>
              <a:rPr lang="en-US" sz="2800" b="1" dirty="0" smtClean="0"/>
              <a:t>2x faster</a:t>
            </a:r>
            <a:endParaRPr lang="en-US" b="1" dirty="0"/>
          </a:p>
        </p:txBody>
      </p:sp>
      <p:sp>
        <p:nvSpPr>
          <p:cNvPr id="24" name="Rounded Rectangular Callout 23"/>
          <p:cNvSpPr/>
          <p:nvPr/>
        </p:nvSpPr>
        <p:spPr>
          <a:xfrm>
            <a:off x="4275714" y="2462100"/>
            <a:ext cx="2187702" cy="797668"/>
          </a:xfrm>
          <a:prstGeom prst="wedgeRoundRectCallout">
            <a:avLst>
              <a:gd name="adj1" fmla="val -105514"/>
              <a:gd name="adj2" fmla="val -74898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l-PL" sz="1600" b="1" dirty="0" smtClean="0"/>
              <a:t>IMC vs Direct IO</a:t>
            </a:r>
          </a:p>
          <a:p>
            <a:pPr algn="ctr"/>
            <a:r>
              <a:rPr lang="pl-PL" sz="2800" b="1" dirty="0" smtClean="0"/>
              <a:t>5.6x </a:t>
            </a:r>
            <a:r>
              <a:rPr lang="pl-PL" sz="2800" b="1" dirty="0" err="1" smtClean="0"/>
              <a:t>faster</a:t>
            </a:r>
            <a:r>
              <a:rPr lang="pl-PL" sz="2800" b="1" dirty="0" smtClean="0"/>
              <a:t>!</a:t>
            </a:r>
            <a:endParaRPr lang="en-US" b="1" dirty="0"/>
          </a:p>
        </p:txBody>
      </p:sp>
      <p:sp>
        <p:nvSpPr>
          <p:cNvPr id="8" name="Rounded Rectangle 7"/>
          <p:cNvSpPr/>
          <p:nvPr/>
        </p:nvSpPr>
        <p:spPr>
          <a:xfrm>
            <a:off x="4139084" y="2168692"/>
            <a:ext cx="3499138" cy="189837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Realistic gain in PRODUCTION</a:t>
            </a:r>
          </a:p>
          <a:p>
            <a:pPr algn="ctr"/>
            <a:r>
              <a:rPr lang="en-US" sz="2400" b="1" dirty="0" smtClean="0"/>
              <a:t>Queries on average</a:t>
            </a:r>
          </a:p>
          <a:p>
            <a:pPr algn="ctr"/>
            <a:r>
              <a:rPr lang="en-US" sz="4400" b="1" dirty="0" smtClean="0"/>
              <a:t>10x faster!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017159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57200" y="175119"/>
            <a:ext cx="8226854" cy="677403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In-memory – Conclusion</a:t>
            </a:r>
            <a:endParaRPr lang="en-US" sz="4000" dirty="0"/>
          </a:p>
        </p:txBody>
      </p:sp>
      <p:sp>
        <p:nvSpPr>
          <p:cNvPr id="17" name="Content Placeholder 3"/>
          <p:cNvSpPr txBox="1">
            <a:spLocks/>
          </p:cNvSpPr>
          <p:nvPr/>
        </p:nvSpPr>
        <p:spPr>
          <a:xfrm>
            <a:off x="457200" y="932191"/>
            <a:ext cx="8545326" cy="3500566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Use for </a:t>
            </a:r>
            <a:r>
              <a:rPr lang="en-US" sz="2400" b="1" dirty="0" smtClean="0"/>
              <a:t>Business Intelligence</a:t>
            </a:r>
            <a:r>
              <a:rPr lang="en-US" sz="2400" dirty="0" smtClean="0"/>
              <a:t>, </a:t>
            </a:r>
            <a:r>
              <a:rPr lang="en-US" sz="2400" b="1" dirty="0" smtClean="0"/>
              <a:t>Data Warehousing</a:t>
            </a:r>
            <a:r>
              <a:rPr lang="en-US" sz="2400" dirty="0" smtClean="0"/>
              <a:t>,</a:t>
            </a:r>
            <a:r>
              <a:rPr lang="en-US" sz="2400" b="1" dirty="0" smtClean="0"/>
              <a:t> </a:t>
            </a:r>
            <a:br>
              <a:rPr lang="en-US" sz="2400" b="1" dirty="0" smtClean="0"/>
            </a:br>
            <a:r>
              <a:rPr lang="en-US" sz="2400" b="1" dirty="0" smtClean="0"/>
              <a:t>Data Analytics </a:t>
            </a:r>
            <a:r>
              <a:rPr lang="en-US" sz="2400" dirty="0" smtClean="0"/>
              <a:t>and </a:t>
            </a:r>
            <a:r>
              <a:rPr lang="en-US" sz="2400" b="1" dirty="0" smtClean="0"/>
              <a:t>Reporting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2D9DFF"/>
                </a:solidFill>
              </a:rPr>
              <a:t>including ad-hoc</a:t>
            </a:r>
          </a:p>
          <a:p>
            <a:r>
              <a:rPr lang="en-US" sz="2400" dirty="0" smtClean="0">
                <a:solidFill>
                  <a:srgbClr val="2D9DFF"/>
                </a:solidFill>
              </a:rPr>
              <a:t>Biggest benefit </a:t>
            </a:r>
            <a:r>
              <a:rPr lang="en-US" sz="2400" dirty="0" smtClean="0"/>
              <a:t>for</a:t>
            </a:r>
            <a:r>
              <a:rPr lang="en-US" sz="2400" dirty="0" smtClean="0">
                <a:solidFill>
                  <a:srgbClr val="2D9DFF"/>
                </a:solidFill>
              </a:rPr>
              <a:t> very wide tables</a:t>
            </a:r>
            <a:r>
              <a:rPr lang="en-US" sz="2400" dirty="0" smtClean="0"/>
              <a:t> and when</a:t>
            </a:r>
            <a:br>
              <a:rPr lang="en-US" sz="2400" dirty="0" smtClean="0"/>
            </a:br>
            <a:r>
              <a:rPr lang="en-US" sz="2400" dirty="0" smtClean="0"/>
              <a:t>queries select only few out of many columns</a:t>
            </a:r>
          </a:p>
          <a:p>
            <a:r>
              <a:rPr lang="en-US" sz="2400" dirty="0" smtClean="0"/>
              <a:t>Queries scan </a:t>
            </a:r>
            <a:r>
              <a:rPr lang="en-US" sz="2400" dirty="0" smtClean="0">
                <a:solidFill>
                  <a:srgbClr val="2D9DFF"/>
                </a:solidFill>
              </a:rPr>
              <a:t>big data sets </a:t>
            </a:r>
            <a:r>
              <a:rPr lang="en-US" sz="2400" dirty="0" smtClean="0"/>
              <a:t>– full table scan</a:t>
            </a:r>
          </a:p>
          <a:p>
            <a:r>
              <a:rPr lang="en-US" sz="2400" dirty="0" smtClean="0"/>
              <a:t>Data sets </a:t>
            </a:r>
            <a:r>
              <a:rPr lang="en-US" sz="2400" dirty="0" smtClean="0">
                <a:solidFill>
                  <a:srgbClr val="2D9DFF"/>
                </a:solidFill>
              </a:rPr>
              <a:t>fit entirely in memory </a:t>
            </a:r>
            <a:r>
              <a:rPr lang="en-US" sz="2400" dirty="0" smtClean="0"/>
              <a:t>(compressed)</a:t>
            </a:r>
          </a:p>
          <a:p>
            <a:r>
              <a:rPr lang="en-US" sz="2400" dirty="0" smtClean="0">
                <a:solidFill>
                  <a:srgbClr val="2D9DFF"/>
                </a:solidFill>
              </a:rPr>
              <a:t>Big performance boost </a:t>
            </a:r>
            <a:r>
              <a:rPr lang="en-US" sz="2400" dirty="0" smtClean="0"/>
              <a:t>guaranteed for such use-cases!</a:t>
            </a:r>
          </a:p>
          <a:p>
            <a:r>
              <a:rPr lang="en-US" sz="2400" dirty="0" smtClean="0">
                <a:solidFill>
                  <a:srgbClr val="2D9DFF"/>
                </a:solidFill>
              </a:rPr>
              <a:t>Simplification!</a:t>
            </a:r>
            <a:r>
              <a:rPr lang="en-US" sz="2400" dirty="0" smtClean="0"/>
              <a:t> also reduces maintenance costs</a:t>
            </a:r>
          </a:p>
          <a:p>
            <a:endParaRPr lang="en-US" sz="24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602479" y="4767263"/>
            <a:ext cx="7088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Graphic: www.oracle.com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2" name="Picture 2" descr="Znalezione obrazy dla zapytania oracle in-memory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98719" y="1672684"/>
            <a:ext cx="1716549" cy="1695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688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28750" y="114300"/>
            <a:ext cx="5660136" cy="742950"/>
          </a:xfrm>
        </p:spPr>
        <p:txBody>
          <a:bodyPr>
            <a:normAutofit/>
          </a:bodyPr>
          <a:lstStyle/>
          <a:p>
            <a:r>
              <a:rPr lang="en-US" sz="3300" dirty="0"/>
              <a:t>Thank you for your attention!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46377">
            <a:off x="1556312" y="1311541"/>
            <a:ext cx="1557338" cy="1550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632" y="1372824"/>
            <a:ext cx="1192937" cy="1215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026765">
            <a:off x="3204004" y="3168281"/>
            <a:ext cx="1171280" cy="1210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85225">
            <a:off x="6026715" y="2591071"/>
            <a:ext cx="1428750" cy="144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5578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Présentation1_16x9numpages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994A2F38045C848878EF77E53EC2D2A" ma:contentTypeVersion="0" ma:contentTypeDescription="Create a new document." ma:contentTypeScope="" ma:versionID="125f1c6925c72135b61a56db93ec4d9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f6ef3debffda39780718122352d6a8a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A6E4076-A03B-4944-BA82-516465039410}">
  <ds:schemaRefs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www.w3.org/XML/1998/namespace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95A0870-7115-4C1E-BABB-EA78170FAE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1AD419B-DD85-4F26-B838-E3EB7C721FF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CERNPrésentation1_16x9numpages.thmx</Template>
  <TotalTime>16897</TotalTime>
  <Words>331</Words>
  <Application>Microsoft Office PowerPoint</Application>
  <PresentationFormat>On-screen Show (16:9)</PresentationFormat>
  <Paragraphs>83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DejaVu Sans</vt:lpstr>
      <vt:lpstr>Wingdings</vt:lpstr>
      <vt:lpstr>CERNPrésentation1_16x9numpages</vt:lpstr>
      <vt:lpstr>PowerPoint Presentation</vt:lpstr>
      <vt:lpstr>About Emil</vt:lpstr>
      <vt:lpstr>About CERN </vt:lpstr>
      <vt:lpstr>PowerPoint Presentation</vt:lpstr>
      <vt:lpstr>PowerPoint Presentation</vt:lpstr>
      <vt:lpstr>PowerPoint Presentation</vt:lpstr>
      <vt:lpstr>ADW In-memory Benefits</vt:lpstr>
      <vt:lpstr>PowerPoint Presentation</vt:lpstr>
      <vt:lpstr>Thank you for your attention!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Grancher</dc:creator>
  <cp:lastModifiedBy>Emil Pilecki</cp:lastModifiedBy>
  <cp:revision>1407</cp:revision>
  <cp:lastPrinted>2013-12-05T04:59:41Z</cp:lastPrinted>
  <dcterms:created xsi:type="dcterms:W3CDTF">2012-09-15T14:02:17Z</dcterms:created>
  <dcterms:modified xsi:type="dcterms:W3CDTF">2016-09-15T14:41:41Z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0x010100F994A2F38045C848878EF77E53EC2D2A</vt:lpwstr>
  </property>
  <property fmtid="{D5CDD505-2E9C-101B-9397-08002B2CF9AE}" pid="3" name="IsMyDocuments">
    <vt:bool>true</vt:bool>
  </property>
</Properties>
</file>