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6"/>
  </p:notesMasterIdLst>
  <p:sldIdLst>
    <p:sldId id="261" r:id="rId2"/>
    <p:sldId id="262" r:id="rId3"/>
    <p:sldId id="263" r:id="rId4"/>
    <p:sldId id="277" r:id="rId5"/>
    <p:sldId id="278" r:id="rId6"/>
    <p:sldId id="279" r:id="rId7"/>
    <p:sldId id="280" r:id="rId8"/>
    <p:sldId id="290" r:id="rId9"/>
    <p:sldId id="283" r:id="rId10"/>
    <p:sldId id="284" r:id="rId11"/>
    <p:sldId id="288" r:id="rId12"/>
    <p:sldId id="289" r:id="rId13"/>
    <p:sldId id="270" r:id="rId14"/>
    <p:sldId id="269" r:id="rId15"/>
    <p:sldId id="293" r:id="rId16"/>
    <p:sldId id="294" r:id="rId17"/>
    <p:sldId id="266" r:id="rId18"/>
    <p:sldId id="285" r:id="rId19"/>
    <p:sldId id="286" r:id="rId20"/>
    <p:sldId id="287" r:id="rId21"/>
    <p:sldId id="292" r:id="rId22"/>
    <p:sldId id="297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525"/>
    <a:srgbClr val="0000CC"/>
    <a:srgbClr val="FF2929"/>
    <a:srgbClr val="B94213"/>
    <a:srgbClr val="FF2121"/>
    <a:srgbClr val="00EA6A"/>
    <a:srgbClr val="00FE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1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image" Target="../media/image65.emf"/><Relationship Id="rId4" Type="http://schemas.openxmlformats.org/officeDocument/2006/relationships/image" Target="../media/image6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3B81C-DE72-4476-814B-6FA04CAFE867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97426-554F-4A0E-850B-6D30BC5AE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10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97426-554F-4A0E-850B-6D30BC5AEA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86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97426-554F-4A0E-850B-6D30BC5AEA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12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9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61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6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8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2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64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02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60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089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F5392-1236-4B4F-B021-2F0888872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9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39.wmf"/><Relationship Id="rId7" Type="http://schemas.openxmlformats.org/officeDocument/2006/relationships/image" Target="../media/image40.png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1.png"/><Relationship Id="rId7" Type="http://schemas.openxmlformats.org/officeDocument/2006/relationships/image" Target="../media/image541.png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0" Type="http://schemas.openxmlformats.org/officeDocument/2006/relationships/image" Target="../media/image43.wmf"/><Relationship Id="rId9" Type="http://schemas.openxmlformats.org/officeDocument/2006/relationships/image" Target="../media/image4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3" Type="http://schemas.openxmlformats.org/officeDocument/2006/relationships/image" Target="../media/image510.png"/><Relationship Id="rId7" Type="http://schemas.openxmlformats.org/officeDocument/2006/relationships/image" Target="../media/image44.wmf"/><Relationship Id="rId12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570.png"/><Relationship Id="rId5" Type="http://schemas.openxmlformats.org/officeDocument/2006/relationships/image" Target="../media/image46.png"/><Relationship Id="rId10" Type="http://schemas.openxmlformats.org/officeDocument/2006/relationships/image" Target="../media/image47.png"/><Relationship Id="rId4" Type="http://schemas.openxmlformats.org/officeDocument/2006/relationships/image" Target="../media/image45.png"/><Relationship Id="rId9" Type="http://schemas.openxmlformats.org/officeDocument/2006/relationships/image" Target="../media/image5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7" Type="http://schemas.openxmlformats.org/officeDocument/2006/relationships/image" Target="../media/image58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g"/><Relationship Id="rId5" Type="http://schemas.openxmlformats.org/officeDocument/2006/relationships/image" Target="../media/image56.gif"/><Relationship Id="rId4" Type="http://schemas.openxmlformats.org/officeDocument/2006/relationships/image" Target="../media/image55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g"/><Relationship Id="rId5" Type="http://schemas.openxmlformats.org/officeDocument/2006/relationships/image" Target="../media/image62.jpeg"/><Relationship Id="rId4" Type="http://schemas.openxmlformats.org/officeDocument/2006/relationships/image" Target="../media/image61.jpeg"/><Relationship Id="rId9" Type="http://schemas.openxmlformats.org/officeDocument/2006/relationships/image" Target="../media/image6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13" Type="http://schemas.openxmlformats.org/officeDocument/2006/relationships/image" Target="../media/image64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8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6.emf"/><Relationship Id="rId11" Type="http://schemas.openxmlformats.org/officeDocument/2006/relationships/image" Target="../media/image79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8.emf"/><Relationship Id="rId4" Type="http://schemas.openxmlformats.org/officeDocument/2006/relationships/image" Target="../media/image65.e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5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72.png"/><Relationship Id="rId12" Type="http://schemas.openxmlformats.org/officeDocument/2006/relationships/image" Target="../media/image7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1.png"/><Relationship Id="rId11" Type="http://schemas.openxmlformats.org/officeDocument/2006/relationships/image" Target="../media/image100.png"/><Relationship Id="rId5" Type="http://schemas.openxmlformats.org/officeDocument/2006/relationships/image" Target="../media/image70.png"/><Relationship Id="rId10" Type="http://schemas.openxmlformats.org/officeDocument/2006/relationships/image" Target="../media/image74.png"/><Relationship Id="rId4" Type="http://schemas.openxmlformats.org/officeDocument/2006/relationships/image" Target="../media/image69.wmf"/><Relationship Id="rId9" Type="http://schemas.openxmlformats.org/officeDocument/2006/relationships/image" Target="../media/image98.png"/><Relationship Id="rId14" Type="http://schemas.openxmlformats.org/officeDocument/2006/relationships/image" Target="../media/image7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95.png"/><Relationship Id="rId3" Type="http://schemas.openxmlformats.org/officeDocument/2006/relationships/image" Target="../media/image102.png"/><Relationship Id="rId7" Type="http://schemas.openxmlformats.org/officeDocument/2006/relationships/image" Target="../media/image940.png"/><Relationship Id="rId12" Type="http://schemas.openxmlformats.org/officeDocument/2006/relationships/image" Target="../media/image109.png"/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11" Type="http://schemas.openxmlformats.org/officeDocument/2006/relationships/image" Target="../media/image108.png"/><Relationship Id="rId5" Type="http://schemas.openxmlformats.org/officeDocument/2006/relationships/image" Target="../media/image104.png"/><Relationship Id="rId10" Type="http://schemas.openxmlformats.org/officeDocument/2006/relationships/image" Target="../media/image105.png"/><Relationship Id="rId4" Type="http://schemas.openxmlformats.org/officeDocument/2006/relationships/image" Target="../media/image103.png"/><Relationship Id="rId9" Type="http://schemas.openxmlformats.org/officeDocument/2006/relationships/image" Target="../media/image10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7" Type="http://schemas.openxmlformats.org/officeDocument/2006/relationships/image" Target="../media/image79.wmf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wmf"/><Relationship Id="rId5" Type="http://schemas.openxmlformats.org/officeDocument/2006/relationships/image" Target="../media/image77.png"/><Relationship Id="rId4" Type="http://schemas.openxmlformats.org/officeDocument/2006/relationships/image" Target="../media/image10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7.png"/><Relationship Id="rId3" Type="http://schemas.openxmlformats.org/officeDocument/2006/relationships/image" Target="../media/image127.png"/><Relationship Id="rId7" Type="http://schemas.openxmlformats.org/officeDocument/2006/relationships/image" Target="../media/image16.png"/><Relationship Id="rId12" Type="http://schemas.openxmlformats.org/officeDocument/2006/relationships/image" Target="../media/image86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85.png"/><Relationship Id="rId5" Type="http://schemas.openxmlformats.org/officeDocument/2006/relationships/image" Target="../media/image129.png"/><Relationship Id="rId10" Type="http://schemas.openxmlformats.org/officeDocument/2006/relationships/image" Target="../media/image133.png"/><Relationship Id="rId4" Type="http://schemas.openxmlformats.org/officeDocument/2006/relationships/image" Target="../media/image128.png"/><Relationship Id="rId9" Type="http://schemas.openxmlformats.org/officeDocument/2006/relationships/image" Target="../media/image132.png"/><Relationship Id="rId14" Type="http://schemas.openxmlformats.org/officeDocument/2006/relationships/image" Target="../media/image8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0.png"/><Relationship Id="rId3" Type="http://schemas.openxmlformats.org/officeDocument/2006/relationships/image" Target="../media/image89.png"/><Relationship Id="rId7" Type="http://schemas.openxmlformats.org/officeDocument/2006/relationships/image" Target="../media/image9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0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06.png"/><Relationship Id="rId4" Type="http://schemas.openxmlformats.org/officeDocument/2006/relationships/image" Target="../media/image9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7" Type="http://schemas.openxmlformats.org/officeDocument/2006/relationships/image" Target="../media/image117.png"/><Relationship Id="rId2" Type="http://schemas.openxmlformats.org/officeDocument/2006/relationships/image" Target="../media/image10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10.jpg"/><Relationship Id="rId4" Type="http://schemas.openxmlformats.org/officeDocument/2006/relationships/image" Target="../media/image109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1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8.png"/><Relationship Id="rId4" Type="http://schemas.openxmlformats.org/officeDocument/2006/relationships/image" Target="../media/image1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1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0.png"/><Relationship Id="rId5" Type="http://schemas.openxmlformats.org/officeDocument/2006/relationships/image" Target="../media/image1210.png"/><Relationship Id="rId4" Type="http://schemas.openxmlformats.org/officeDocument/2006/relationships/image" Target="../media/image1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20.png"/><Relationship Id="rId7" Type="http://schemas.openxmlformats.org/officeDocument/2006/relationships/image" Target="../media/image27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44.png"/><Relationship Id="rId7" Type="http://schemas.openxmlformats.org/officeDocument/2006/relationships/image" Target="../media/image37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3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/>
          <p:nvPr/>
        </p:nvPicPr>
        <p:blipFill>
          <a:blip r:embed="rId3"/>
          <a:stretch/>
        </p:blipFill>
        <p:spPr>
          <a:xfrm>
            <a:off x="4257306" y="4483262"/>
            <a:ext cx="1200626" cy="1007180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0385" y="1104671"/>
            <a:ext cx="9098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Silicon, Germanium and Diamond sensors for Using it in HEP Detector Applications</a:t>
            </a:r>
            <a:endParaRPr lang="en-IN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8629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 Detectors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Nuclear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High Energy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Astroparticle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Physics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Bose Institute Kolkata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512282"/>
            <a:ext cx="9144000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u="sng" dirty="0" smtClean="0"/>
              <a:t>Shyam Kumar</a:t>
            </a:r>
            <a:r>
              <a:rPr lang="en-US" sz="2000" u="sng" baseline="30000" dirty="0" smtClean="0"/>
              <a:t>1</a:t>
            </a:r>
            <a:r>
              <a:rPr lang="en-US" sz="2000" u="sng" dirty="0" smtClean="0"/>
              <a:t> , </a:t>
            </a:r>
            <a:r>
              <a:rPr lang="en-US" sz="2000" u="sng" dirty="0" err="1" smtClean="0"/>
              <a:t>Raghava</a:t>
            </a:r>
            <a:r>
              <a:rPr lang="en-US" sz="2000" u="sng" dirty="0" smtClean="0"/>
              <a:t> Varma</a:t>
            </a:r>
            <a:r>
              <a:rPr lang="en-US" sz="2000" u="sng" baseline="30000" dirty="0" smtClean="0"/>
              <a:t>1</a:t>
            </a:r>
            <a:r>
              <a:rPr lang="en-US" sz="2000" u="sng" dirty="0" smtClean="0"/>
              <a:t>, </a:t>
            </a:r>
            <a:r>
              <a:rPr lang="en-US" sz="2000" u="sng" dirty="0" err="1" smtClean="0"/>
              <a:t>K.Das</a:t>
            </a:r>
            <a:r>
              <a:rPr lang="en-US" sz="2000" u="sng" dirty="0" smtClean="0"/>
              <a:t> Gupta</a:t>
            </a:r>
            <a:r>
              <a:rPr lang="en-US" sz="2000" u="sng" baseline="30000" dirty="0" smtClean="0"/>
              <a:t>1</a:t>
            </a:r>
            <a:r>
              <a:rPr lang="en-US" sz="2000" u="sng" dirty="0" smtClean="0"/>
              <a:t>, Pradeep Sarin</a:t>
            </a:r>
            <a:r>
              <a:rPr lang="en-US" sz="2000" u="sng" baseline="30000" dirty="0" smtClean="0"/>
              <a:t>1</a:t>
            </a:r>
            <a:r>
              <a:rPr lang="en-US" sz="2000" u="sng" dirty="0" smtClean="0"/>
              <a:t>, S.K. Deb</a:t>
            </a:r>
            <a:r>
              <a:rPr lang="en-US" sz="2000" u="sng" baseline="30000" dirty="0" smtClean="0"/>
              <a:t>2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Department of Physics, IIT Bombay, Mumbai</a:t>
            </a:r>
            <a:r>
              <a:rPr lang="en-US" sz="2000" baseline="30000" dirty="0" smtClean="0"/>
              <a:t>1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CRNTS, IIT Bombay, Mumbai</a:t>
            </a:r>
            <a:r>
              <a:rPr lang="en-US" sz="2000" baseline="30000" dirty="0" smtClean="0"/>
              <a:t>2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Email: shyam055119@gmail.com</a:t>
            </a:r>
          </a:p>
          <a:p>
            <a:pPr algn="ctr"/>
            <a:endParaRPr lang="en-US" sz="20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60385" y="5822830"/>
            <a:ext cx="8997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Thanks for ALICE Utilization and Upgrade Project and IRCC, IIT Bombay for Support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71336" y="664234"/>
            <a:ext cx="2622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15-17 February 2017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33038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1283"/>
            <a:ext cx="4508325" cy="28467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325" y="4011283"/>
            <a:ext cx="4635675" cy="28054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37104" y="3641951"/>
            <a:ext cx="4606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Si1MeVNeutronEquivalent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real experiments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029693"/>
            <a:ext cx="9221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diamond, there will be no surface damage , bulk damage will be smallest and also less number of Single Event Upset (simple concept of detector as compared to Si, CMOS, LGAD)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06148" y="4170083"/>
            <a:ext cx="2447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Bulk damage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56183" y="782162"/>
                <a:ext cx="1798889" cy="689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𝐷𝑃𝐴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83" y="782162"/>
                <a:ext cx="1798889" cy="68980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52570" y="77106"/>
                <a:ext cx="3892348" cy="7382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𝑫</m:t>
                      </m:r>
                      <m:d>
                        <m:d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6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</m:d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sSub>
                                <m:sSubPr>
                                  <m:ctrlP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6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1" i="1">
                                          <a:latin typeface="Cambria Math" panose="02040503050406030204" pitchFamily="18" charset="0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en-US" sz="1600" b="1" i="1">
                                          <a:latin typeface="Cambria Math" panose="02040503050406030204" pitchFamily="18" charset="0"/>
                                        </a:rPr>
                                        <m:t>𝑹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sz="1600" b="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0" y="77106"/>
                <a:ext cx="3892348" cy="73821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/>
          <p:cNvSpPr/>
          <p:nvPr/>
        </p:nvSpPr>
        <p:spPr>
          <a:xfrm>
            <a:off x="8215581" y="597030"/>
            <a:ext cx="858329" cy="11128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>
            <a:off x="7744364" y="1065078"/>
            <a:ext cx="471217" cy="1512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736229" y="935785"/>
            <a:ext cx="98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940357" y="274683"/>
                <a:ext cx="26493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thick material</a:t>
                </a:r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357" y="274683"/>
                <a:ext cx="2649388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52570" y="2649295"/>
            <a:ext cx="9169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Single Event Upset (Random in time) may cause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 of data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temporary most of the time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798" y="1463933"/>
            <a:ext cx="2337354" cy="915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735537" y="568235"/>
                <a:ext cx="1633683" cy="1206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𝑎𝑡𝑜𝑚</m:t>
                          </m:r>
                        </m:sub>
                      </m:sSub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5537" y="568235"/>
                <a:ext cx="1633683" cy="12060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278597" y="1348444"/>
                <a:ext cx="4547565" cy="1692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𝐶𝑎𝑟𝑏𝑜𝑛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=2230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1614 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𝑆𝑖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645 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~315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𝐺𝑒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374 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~275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8597" y="1348444"/>
                <a:ext cx="4547565" cy="169277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3845308" y="-8085"/>
            <a:ext cx="5298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rgbClr val="FF0000"/>
                </a:solidFill>
              </a:rPr>
              <a:t>Diamond has low </a:t>
            </a:r>
            <a:r>
              <a:rPr lang="en-US" sz="1600" u="sng" dirty="0" err="1" smtClean="0">
                <a:solidFill>
                  <a:srgbClr val="FF0000"/>
                </a:solidFill>
              </a:rPr>
              <a:t>radition</a:t>
            </a:r>
            <a:r>
              <a:rPr lang="en-US" sz="1600" u="sng" dirty="0" smtClean="0">
                <a:solidFill>
                  <a:srgbClr val="FF0000"/>
                </a:solidFill>
              </a:rPr>
              <a:t> damage than others</a:t>
            </a:r>
            <a:endParaRPr lang="en-US" sz="1600" u="sng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272" y="1709837"/>
            <a:ext cx="2915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Thanks to Michael Moll (RD50), CERN</a:t>
            </a:r>
          </a:p>
          <a:p>
            <a:r>
              <a:rPr lang="en-US" sz="1400">
                <a:solidFill>
                  <a:srgbClr val="FF0000"/>
                </a:solidFill>
              </a:rPr>
              <a:t>a</a:t>
            </a:r>
            <a:r>
              <a:rPr lang="en-US" sz="1400" smtClean="0">
                <a:solidFill>
                  <a:srgbClr val="FF0000"/>
                </a:solidFill>
              </a:rPr>
              <a:t>nd </a:t>
            </a:r>
            <a:r>
              <a:rPr lang="en-US" sz="1400" dirty="0" smtClean="0">
                <a:solidFill>
                  <a:srgbClr val="FF0000"/>
                </a:solidFill>
              </a:rPr>
              <a:t>Moritz </a:t>
            </a:r>
            <a:r>
              <a:rPr lang="en-US" sz="1400" dirty="0" err="1" smtClean="0">
                <a:solidFill>
                  <a:srgbClr val="FF0000"/>
                </a:solidFill>
              </a:rPr>
              <a:t>Guthoff</a:t>
            </a:r>
            <a:r>
              <a:rPr lang="en-US" sz="1400" dirty="0" smtClean="0">
                <a:solidFill>
                  <a:srgbClr val="FF0000"/>
                </a:solidFill>
              </a:rPr>
              <a:t>, CMS (CERN)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9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4049"/>
            <a:ext cx="4848045" cy="30439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4716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Particle Identification capabilities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-25881" y="264376"/>
                <a:ext cx="9074989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Particle Identification: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Determination of mass and charge of the Particle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1600" dirty="0" err="1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dEdX</a:t>
                </a:r>
                <a:r>
                  <a:rPr lang="en-US" sz="1600" dirty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vs Momentum method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=&gt; Band merging due to Landau distribution and MIP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1600" dirty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 of Flight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=&gt; Measurement of time of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flight</a:t>
                </a:r>
              </a:p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1600" b="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vs momentum plot,  band merging due </a:t>
                </a:r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 resolution of detectors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881" y="264376"/>
                <a:ext cx="9074989" cy="1815882"/>
              </a:xfrm>
              <a:prstGeom prst="rect">
                <a:avLst/>
              </a:prstGeom>
              <a:blipFill rotWithShape="0">
                <a:blip r:embed="rId5"/>
                <a:stretch>
                  <a:fillRect l="-403" t="-1007" b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36234" y="2512410"/>
                <a:ext cx="3581943" cy="773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𝑒𝑝𝑎𝑟𝑎𝑡𝑖𝑜𝑛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𝑆𝑖𝑔𝑚𝑎</m:t>
                        </m:r>
                      </m:e>
                    </m:d>
                    <m: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dE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dx</m:t>
                                    </m:r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  <m:r>
                          <a:rPr lang="en-U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dE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dx</m:t>
                                    </m:r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num>
                      <m:den>
                        <m:r>
                          <a:rPr lang="en-I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I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N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𝑑𝐸</m:t>
                                </m:r>
                              </m:num>
                              <m:den>
                                <m:r>
                                  <a:rPr lang="en-IN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𝑑𝑋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endParaRPr lang="en-US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34" y="2512410"/>
                <a:ext cx="3581943" cy="773417"/>
              </a:xfrm>
              <a:prstGeom prst="rect">
                <a:avLst/>
              </a:prstGeom>
              <a:blipFill rotWithShape="0">
                <a:blip r:embed="rId6"/>
                <a:stretch>
                  <a:fillRect l="-1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85992" y="3285827"/>
                <a:ext cx="3482428" cy="5282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S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𝑒𝑝𝑎𝑟𝑎𝑡𝑖𝑜𝑛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𝑆𝑖𝑔𝑚𝑎</m:t>
                        </m:r>
                      </m:e>
                    </m:d>
                    <m: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𝑇𝑜𝑓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  <m:r>
                          <a:rPr lang="en-U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𝑇𝑜𝑓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I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92" y="3285827"/>
                <a:ext cx="3482428" cy="528222"/>
              </a:xfrm>
              <a:prstGeom prst="rect">
                <a:avLst/>
              </a:prstGeom>
              <a:blipFill rotWithShape="0">
                <a:blip r:embed="rId7"/>
                <a:stretch>
                  <a:fillRect l="-1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63901" y="2127057"/>
                <a:ext cx="36045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dEdX</m:t>
                      </m:r>
                      <m: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considered</m:t>
                      </m:r>
                      <m: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up</m:t>
                      </m:r>
                      <m: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order</m:t>
                      </m:r>
                      <m: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sup>
                          <m:r>
                            <a:rPr lang="en-US" sz="16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01" y="2127057"/>
                <a:ext cx="3604519" cy="338554"/>
              </a:xfrm>
              <a:prstGeom prst="rect">
                <a:avLst/>
              </a:prstGeom>
              <a:blipFill rotWithShape="0">
                <a:blip r:embed="rId8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14" y="1096644"/>
            <a:ext cx="4632386" cy="28441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472" y="3940773"/>
            <a:ext cx="4744527" cy="29154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79417" y="471636"/>
            <a:ext cx="4425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rgbClr val="FF0000"/>
                </a:solidFill>
              </a:rPr>
              <a:t>Diamond can be used as </a:t>
            </a:r>
            <a:r>
              <a:rPr lang="en-US" sz="1600" u="sng" dirty="0" err="1" smtClean="0">
                <a:solidFill>
                  <a:srgbClr val="FF0000"/>
                </a:solidFill>
              </a:rPr>
              <a:t>dEdX</a:t>
            </a:r>
            <a:r>
              <a:rPr lang="en-US" sz="1600" u="sng" dirty="0" smtClean="0">
                <a:solidFill>
                  <a:srgbClr val="FF0000"/>
                </a:solidFill>
              </a:rPr>
              <a:t> detector</a:t>
            </a:r>
            <a:endParaRPr lang="en-US" sz="16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7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12559" y="1278288"/>
                <a:ext cx="2617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≤100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𝑑𝑖𝑎𝑚𝑜𝑛𝑑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2559" y="1278288"/>
                <a:ext cx="2617039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6892" y="1724011"/>
            <a:ext cx="5624421" cy="32818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89186" y="61738"/>
            <a:ext cx="579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Diamond can also be used as </a:t>
            </a:r>
            <a:r>
              <a:rPr lang="en-US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ToF</a:t>
            </a:r>
            <a:r>
              <a:rPr lang="en-US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</a:t>
            </a:r>
            <a:endParaRPr lang="en-US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3917"/>
            <a:ext cx="3976387" cy="2482026"/>
          </a:xfrm>
          <a:prstGeom prst="rect">
            <a:avLst/>
          </a:prstGeom>
        </p:spPr>
      </p:pic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927377"/>
              </p:ext>
            </p:extLst>
          </p:nvPr>
        </p:nvGraphicFramePr>
        <p:xfrm>
          <a:off x="308138" y="1347460"/>
          <a:ext cx="1680055" cy="580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Equation" r:id="rId6" imgW="1180800" imgH="419040" progId="Equation.3">
                  <p:embed/>
                </p:oleObj>
              </mc:Choice>
              <mc:Fallback>
                <p:oleObj name="Equation" r:id="rId6" imgW="1180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138" y="1347460"/>
                        <a:ext cx="1680055" cy="580954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73193" y="2649004"/>
            <a:ext cx="2380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L= 6.4 </a:t>
            </a:r>
            <a:r>
              <a:rPr lang="en-US" b="1" dirty="0" smtClean="0"/>
              <a:t>m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205366" y="651573"/>
                <a:ext cx="3209027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5366" y="651573"/>
                <a:ext cx="3209027" cy="65601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840083" y="321144"/>
                <a:ext cx="23895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0083" y="321144"/>
                <a:ext cx="2389515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9011" y="5247904"/>
                <a:ext cx="24499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3. Cherenkov PID: 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</m:t>
                    </m:r>
                  </m:oMath>
                </a14:m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11" y="5247904"/>
                <a:ext cx="2449901" cy="646331"/>
              </a:xfrm>
              <a:prstGeom prst="rect">
                <a:avLst/>
              </a:prstGeom>
              <a:blipFill rotWithShape="0">
                <a:blip r:embed="rId10"/>
                <a:stretch>
                  <a:fillRect l="-1990" t="-5660" r="-221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2243658" y="5136177"/>
                <a:ext cx="1422569" cy="6594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𝐶𝑜𝑠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658" y="5136177"/>
                <a:ext cx="1422569" cy="65941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083280" y="6341492"/>
            <a:ext cx="4162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Refractive Index n= 2.417 ??????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86" y="5061024"/>
            <a:ext cx="2297589" cy="179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63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29065" y="6356045"/>
            <a:ext cx="2057184" cy="3650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2/16/2017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457752" y="6356045"/>
            <a:ext cx="2057184" cy="365087"/>
          </a:xfrm>
          <a:prstGeom prst="rect">
            <a:avLst/>
          </a:prstGeom>
        </p:spPr>
        <p:txBody>
          <a:bodyPr/>
          <a:lstStyle/>
          <a:p>
            <a:fld id="{3BD1AEFA-DD96-4702-9C63-37783711A495}" type="slidenum">
              <a:rPr lang="en-IN" smtClean="0"/>
              <a:t>13</a:t>
            </a:fld>
            <a:endParaRPr lang="en-I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60270"/>
            <a:ext cx="4898986" cy="2500019"/>
          </a:xfrm>
          <a:prstGeom prst="rect">
            <a:avLst/>
          </a:prstGeom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" y="3801592"/>
            <a:ext cx="4679123" cy="2881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124" y="3801593"/>
            <a:ext cx="4464395" cy="2841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89915" y="1160268"/>
            <a:ext cx="532722" cy="6813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/>
          </a:p>
        </p:txBody>
      </p:sp>
      <p:sp>
        <p:nvSpPr>
          <p:cNvPr id="3" name="Rectangle 2"/>
          <p:cNvSpPr/>
          <p:nvPr/>
        </p:nvSpPr>
        <p:spPr>
          <a:xfrm>
            <a:off x="0" y="1160268"/>
            <a:ext cx="459799" cy="6813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/>
          </a:p>
        </p:txBody>
      </p:sp>
      <p:sp>
        <p:nvSpPr>
          <p:cNvPr id="8" name="Rectangle 7"/>
          <p:cNvSpPr/>
          <p:nvPr/>
        </p:nvSpPr>
        <p:spPr>
          <a:xfrm>
            <a:off x="0" y="657236"/>
            <a:ext cx="91435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MPCVD : Microwave </a:t>
            </a:r>
            <a:r>
              <a:rPr lang="en-IN" sz="16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Plasma Chemical Vapour Deposition </a:t>
            </a:r>
            <a:r>
              <a:rPr lang="en-IN" sz="16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System &amp; Resonant Cavity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80987"/>
            <a:ext cx="917146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800"/>
              </a:spcBef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MPCVD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System designing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083" y="1160267"/>
            <a:ext cx="5617380" cy="255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993271" y="3398821"/>
            <a:ext cx="1282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TE11 mode</a:t>
            </a:r>
            <a:endParaRPr lang="en-IN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564702" y="3398820"/>
            <a:ext cx="1530101" cy="176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850038" y="1561381"/>
            <a:ext cx="266703" cy="502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02681" y="1998694"/>
            <a:ext cx="1282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TE10 </a:t>
            </a:r>
            <a:r>
              <a:rPr lang="en-US" dirty="0"/>
              <a:t>mode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6010235" y="-652"/>
            <a:ext cx="3342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Technology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2996" y="318682"/>
            <a:ext cx="3189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</a:rPr>
              <a:t>Used also in accelerator designing</a:t>
            </a: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5857336"/>
            <a:ext cx="1621766" cy="8637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85730" y="5838255"/>
            <a:ext cx="1487265" cy="8637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411722" y="2835374"/>
            <a:ext cx="2076320" cy="8637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346" y="1190353"/>
            <a:ext cx="2980210" cy="250337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49" y="1783993"/>
            <a:ext cx="879359" cy="659519"/>
          </a:xfrm>
          <a:prstGeom prst="rect">
            <a:avLst/>
          </a:prstGeom>
        </p:spPr>
      </p:pic>
      <p:sp>
        <p:nvSpPr>
          <p:cNvPr id="14" name="Bent-Up Arrow 13"/>
          <p:cNvSpPr/>
          <p:nvPr/>
        </p:nvSpPr>
        <p:spPr>
          <a:xfrm>
            <a:off x="3053976" y="2237880"/>
            <a:ext cx="777511" cy="45719"/>
          </a:xfrm>
          <a:prstGeom prst="bentUpArrow">
            <a:avLst/>
          </a:prstGeom>
          <a:solidFill>
            <a:srgbClr val="FF252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077209" y="842672"/>
            <a:ext cx="2451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Real System in Lab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23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782" y="2880142"/>
            <a:ext cx="4567741" cy="25693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3086"/>
            <a:ext cx="1989198" cy="35363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832" y="2923131"/>
            <a:ext cx="1901315" cy="35363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138" y="1394579"/>
            <a:ext cx="2789862" cy="14655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837"/>
            <a:ext cx="3146126" cy="24398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029200" y="5340401"/>
                <a:ext cx="4572000" cy="11558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Range of G Band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 1500-1600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Range of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Band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 1300-1400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2D Band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2650-2700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340401"/>
                <a:ext cx="4572000" cy="1155829"/>
              </a:xfrm>
              <a:prstGeom prst="rect">
                <a:avLst/>
              </a:prstGeom>
              <a:blipFill rotWithShape="0">
                <a:blip r:embed="rId8"/>
                <a:stretch>
                  <a:fillRect l="-667" b="-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053086" y="6047117"/>
            <a:ext cx="2313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Raman Spectroscopy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0192" y="5150295"/>
            <a:ext cx="1940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Diamond Picture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52236" y="1374544"/>
            <a:ext cx="211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mm thick diamond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919528" y="-131204"/>
            <a:ext cx="453842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 Growth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of diamond film and Characterization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10717" y="2100982"/>
            <a:ext cx="2622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Diamond looking yellow due to Nitrogen content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7350" y="6467449"/>
            <a:ext cx="603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 grade diamond has N in Parts per billion level (ppb)</a:t>
            </a:r>
            <a:endParaRPr lang="en-US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0139" y="92128"/>
            <a:ext cx="28039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to </a:t>
            </a:r>
            <a:r>
              <a:rPr lang="en-US" sz="1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Aman</a:t>
            </a:r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Bajaj, </a:t>
            </a:r>
            <a:r>
              <a:rPr lang="en-US" sz="1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Sushant</a:t>
            </a:r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Raniwala</a:t>
            </a:r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Krishna </a:t>
            </a:r>
            <a:r>
              <a:rPr lang="en-US" sz="1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Chaitanya</a:t>
            </a:r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Nilormi</a:t>
            </a:r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(summer student)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060562" y="345308"/>
                <a:ext cx="4468482" cy="2739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1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Growth Parameters of Diamond film: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HPHT diamond (100) substrate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Hydrogen=250 </a:t>
                </a:r>
                <a:r>
                  <a:rPr lang="en-US" sz="16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sccm</a:t>
                </a: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Methane=2.0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6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ccm</a:t>
                </a: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Pressure 90-91 </a:t>
                </a:r>
                <a:r>
                  <a:rPr lang="en-US" sz="16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torr</a:t>
                </a: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(atmospheric pressure=760 </a:t>
                </a:r>
                <a:r>
                  <a:rPr lang="en-US" sz="16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torr</a:t>
                </a: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=916-938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endPara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Power Input = 0.7 kW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Power reflected = 0 kW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Deposition time=198.5 </a:t>
                </a:r>
                <a:r>
                  <a:rPr lang="en-US" sz="16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hrs</a:t>
                </a:r>
                <a:endPara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Thickness of film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mm (grown)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562" y="345308"/>
                <a:ext cx="4468482" cy="2739211"/>
              </a:xfrm>
              <a:prstGeom prst="rect">
                <a:avLst/>
              </a:prstGeom>
              <a:blipFill rotWithShape="0">
                <a:blip r:embed="rId9"/>
                <a:stretch>
                  <a:fillRect l="-546" t="-4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6354138" y="1394579"/>
            <a:ext cx="2779385" cy="1465528"/>
          </a:xfrm>
          <a:prstGeom prst="rect">
            <a:avLst/>
          </a:prstGeom>
          <a:noFill/>
          <a:ln w="28575">
            <a:solidFill>
              <a:srgbClr val="FF2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14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267" y="67836"/>
            <a:ext cx="6734561" cy="526938"/>
          </a:xfrm>
        </p:spPr>
        <p:txBody>
          <a:bodyPr>
            <a:normAutofit/>
          </a:bodyPr>
          <a:lstStyle/>
          <a:p>
            <a:pPr algn="ctr"/>
            <a:r>
              <a:rPr lang="en-I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</a:t>
            </a:r>
            <a:r>
              <a:rPr lang="en-IN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techniques</a:t>
            </a:r>
            <a:endParaRPr lang="en-IN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>
          <a:xfrm>
            <a:off x="0" y="871268"/>
            <a:ext cx="9144000" cy="5979031"/>
          </a:xfrm>
        </p:spPr>
        <p:txBody>
          <a:bodyPr>
            <a:noAutofit/>
          </a:bodyPr>
          <a:lstStyle/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C-DLTS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Capacitance Deep Level Transient </a:t>
            </a: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Spectroscopy</a:t>
            </a: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XPS (X-ray photoelectron spectroscopy): For elemental </a:t>
            </a: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I-DLTS: Current Deep Level Transient Spectroscopy</a:t>
            </a: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TSC: Thermally Stimulated Currents</a:t>
            </a: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RL: Recombination Life-time Measurements</a:t>
            </a: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PC: Photo Conductivity </a:t>
            </a: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 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Photoluminescence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Raman Spectroscopy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IV-CV 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Characteristics: For leakage current and capacitive noise </a:t>
            </a: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</a:t>
            </a: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Atomic Force Microscopy (AFM)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 current technique (TCT): For electron and hole mobility determination</a:t>
            </a: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HRXRD: High Resolution X-ray Diffraction</a:t>
            </a:r>
          </a:p>
          <a:p>
            <a:pPr marL="163278">
              <a:spcBef>
                <a:spcPts val="2177"/>
              </a:spcBef>
              <a:buFont typeface="Wingdings" panose="05000000000000000000" pitchFamily="2" charset="2"/>
              <a:buChar char="Ø"/>
            </a:pP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871" y="2297594"/>
            <a:ext cx="4424694" cy="16097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85654" y="3815201"/>
            <a:ext cx="2760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N-V Center reduces CCE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4019908" y="1952538"/>
            <a:ext cx="529661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Ref. Diamond </a:t>
            </a:r>
            <a:r>
              <a:rPr lang="en-US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nitrogen vacancy impurity </a:t>
            </a:r>
            <a:r>
              <a:rPr lang="en-US" sz="1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ppt</a:t>
            </a:r>
            <a:r>
              <a:rPr lang="en-US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April 2013, physics </a:t>
            </a:r>
            <a:r>
              <a:rPr lang="en-US" sz="1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6530, Stefan </a:t>
            </a:r>
            <a:r>
              <a:rPr lang="en-US" sz="11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Thonnard</a:t>
            </a:r>
            <a:endParaRPr lang="en-US" sz="11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762" y="4153755"/>
            <a:ext cx="6901132" cy="2497211"/>
          </a:xfrm>
          <a:prstGeom prst="rect">
            <a:avLst/>
          </a:prstGeom>
          <a:noFill/>
          <a:ln w="28575">
            <a:solidFill>
              <a:srgbClr val="FF2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8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16</a:t>
            </a:fld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20838" y="36512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3985404" y="25133"/>
          <a:ext cx="5290179" cy="2795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0" name="Graph" r:id="rId3" imgW="4392948" imgH="3429569" progId="Origin50.Graph">
                  <p:embed/>
                </p:oleObj>
              </mc:Choice>
              <mc:Fallback>
                <p:oleObj name="Graph" r:id="rId3" imgW="4392948" imgH="3429569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5404" y="25133"/>
                        <a:ext cx="5290179" cy="27957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743342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-1" y="-1"/>
          <a:ext cx="4865299" cy="281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1" name="Graph" r:id="rId5" imgW="4392948" imgH="3429569" progId="Origin50.Graph">
                  <p:embed/>
                </p:oleObj>
              </mc:Choice>
              <mc:Fallback>
                <p:oleObj name="Graph" r:id="rId5" imgW="4392948" imgH="3429569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-1"/>
                        <a:ext cx="4865299" cy="28171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6519" y="2398160"/>
            <a:ext cx="765201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227717"/>
              </p:ext>
            </p:extLst>
          </p:nvPr>
        </p:nvGraphicFramePr>
        <p:xfrm>
          <a:off x="16519" y="2980010"/>
          <a:ext cx="4669781" cy="3244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2" name="Graph" r:id="rId7" imgW="4392948" imgH="3429569" progId="Origin50.Graph">
                  <p:embed/>
                </p:oleObj>
              </mc:Choice>
              <mc:Fallback>
                <p:oleObj name="Graph" r:id="rId7" imgW="4392948" imgH="3429569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9" y="2980010"/>
                        <a:ext cx="4669781" cy="32443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914045"/>
              </p:ext>
            </p:extLst>
          </p:nvPr>
        </p:nvGraphicFramePr>
        <p:xfrm>
          <a:off x="4153993" y="2966410"/>
          <a:ext cx="4953000" cy="3240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3" name="Graph" r:id="rId9" imgW="4392948" imgH="3429569" progId="Origin50.Graph">
                  <p:embed/>
                </p:oleObj>
              </mc:Choice>
              <mc:Fallback>
                <p:oleObj name="Graph" r:id="rId9" imgW="4392948" imgH="3429569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3993" y="2966410"/>
                        <a:ext cx="4953000" cy="32407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068405" y="2834013"/>
                <a:ext cx="188182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Diamond peak </a:t>
                </a:r>
              </a:p>
              <a:p>
                <a:r>
                  <a:rPr lang="en-US" sz="1600" dirty="0" smtClean="0"/>
                  <a:t>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1332 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405" y="2834013"/>
                <a:ext cx="1881829" cy="584775"/>
              </a:xfrm>
              <a:prstGeom prst="rect">
                <a:avLst/>
              </a:prstGeom>
              <a:blipFill rotWithShape="0">
                <a:blip r:embed="rId11"/>
                <a:stretch>
                  <a:fillRect l="-1618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421869" y="2893575"/>
                <a:ext cx="188182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Diamond peak </a:t>
                </a:r>
              </a:p>
              <a:p>
                <a:r>
                  <a:rPr lang="en-US" sz="1600" dirty="0" smtClean="0"/>
                  <a:t>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1332 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869" y="2893575"/>
                <a:ext cx="1881829" cy="584775"/>
              </a:xfrm>
              <a:prstGeom prst="rect">
                <a:avLst/>
              </a:prstGeom>
              <a:blipFill rotWithShape="0">
                <a:blip r:embed="rId12"/>
                <a:stretch>
                  <a:fillRect l="-1618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686050" y="2605512"/>
            <a:ext cx="6090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Resolution XRD @ Department of Physics IIT Bombay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85035" y="6218616"/>
            <a:ext cx="3545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Raman Spectroscopy @ CRNTS, IIT Bombay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234242" y="645082"/>
                <a:ext cx="16082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/>
                  <a:t>119.443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242" y="645082"/>
                <a:ext cx="1608286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342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392838" y="365125"/>
                <a:ext cx="16082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/>
                  <a:t>119.443</a:t>
                </a:r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838" y="365125"/>
                <a:ext cx="1608286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3409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2388509" y="-61887"/>
            <a:ext cx="649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rgbClr val="FF0000"/>
                </a:solidFill>
              </a:rPr>
              <a:t>Diamond film shows the good XRD and Raman spectrum</a:t>
            </a:r>
            <a:endParaRPr lang="en-US" sz="1600" u="sng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05842" y="2294626"/>
            <a:ext cx="548151" cy="238149"/>
          </a:xfrm>
          <a:prstGeom prst="rect">
            <a:avLst/>
          </a:prstGeom>
          <a:noFill/>
          <a:ln w="28575">
            <a:solidFill>
              <a:srgbClr val="FF2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170513" y="2024853"/>
            <a:ext cx="1747208" cy="396166"/>
          </a:xfrm>
          <a:prstGeom prst="straightConnector1">
            <a:avLst/>
          </a:prstGeom>
          <a:ln w="38100">
            <a:solidFill>
              <a:srgbClr val="FF252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109199" y="5361993"/>
            <a:ext cx="788612" cy="322813"/>
          </a:xfrm>
          <a:prstGeom prst="rect">
            <a:avLst/>
          </a:prstGeom>
          <a:noFill/>
          <a:ln w="28575">
            <a:solidFill>
              <a:srgbClr val="FF2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897811" y="5402629"/>
            <a:ext cx="3146306" cy="154905"/>
          </a:xfrm>
          <a:prstGeom prst="straightConnector1">
            <a:avLst/>
          </a:prstGeom>
          <a:ln w="38100">
            <a:solidFill>
              <a:srgbClr val="FF252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08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17</a:t>
            </a:fld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769978"/>
              </p:ext>
            </p:extLst>
          </p:nvPr>
        </p:nvGraphicFramePr>
        <p:xfrm>
          <a:off x="249238" y="3721100"/>
          <a:ext cx="4673600" cy="268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" name="Graph" r:id="rId3" imgW="3718440" imgH="2895480" progId="Origin50.Graph">
                  <p:embed/>
                </p:oleObj>
              </mc:Choice>
              <mc:Fallback>
                <p:oleObj name="Graph" r:id="rId3" imgW="3718440" imgH="289548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38" y="3721100"/>
                        <a:ext cx="4673600" cy="26876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066" y="148703"/>
            <a:ext cx="4522933" cy="25137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747" y="3607274"/>
            <a:ext cx="4581253" cy="28797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935" y="2265121"/>
            <a:ext cx="2072820" cy="15012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9755"/>
            <a:ext cx="1990987" cy="15043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54027"/>
            <a:ext cx="4804913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err="1" smtClean="0">
                <a:solidFill>
                  <a:srgbClr val="C00000"/>
                </a:solidFill>
              </a:rPr>
              <a:t>Ohmic</a:t>
            </a:r>
            <a:r>
              <a:rPr lang="en-US" sz="1600" dirty="0" smtClean="0">
                <a:solidFill>
                  <a:srgbClr val="C00000"/>
                </a:solidFill>
              </a:rPr>
              <a:t> Contact: Thermal Evaporation (Both side)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C00000"/>
                </a:solidFill>
              </a:rPr>
              <a:t>Cr/Au: 20 nm/100 nm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C00000"/>
                </a:solidFill>
              </a:rPr>
              <a:t>Slow Annealing of the sample up to 605 K</a:t>
            </a:r>
            <a:endParaRPr lang="en-US" sz="16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1282" y="1757107"/>
                <a:ext cx="4149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Sample 407 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5.0×5.0×0.4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2" y="1757107"/>
                <a:ext cx="4149306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1175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132303" y="3144067"/>
            <a:ext cx="1354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407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40415" y="315585"/>
            <a:ext cx="1699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Thick film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286830" y="3994971"/>
                <a:ext cx="26105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Resistance 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6830" y="3994971"/>
                <a:ext cx="2610569" cy="646331"/>
              </a:xfrm>
              <a:prstGeom prst="rect">
                <a:avLst/>
              </a:prstGeom>
              <a:blipFill rotWithShape="0">
                <a:blip r:embed="rId10"/>
                <a:stretch>
                  <a:fillRect l="-1865"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346760" y="650807"/>
                <a:ext cx="26105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Resistance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6760" y="650807"/>
                <a:ext cx="2610569" cy="646331"/>
              </a:xfrm>
              <a:prstGeom prst="rect">
                <a:avLst/>
              </a:prstGeom>
              <a:blipFill rotWithShape="0">
                <a:blip r:embed="rId11"/>
                <a:stretch>
                  <a:fillRect l="-1869"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042139" y="2731901"/>
            <a:ext cx="3968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I-V done at BARC, Thanks to Amit and Dr. Anita </a:t>
            </a:r>
            <a:r>
              <a:rPr lang="en-US" sz="1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Topkar</a:t>
            </a:r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(Electronics division BARC)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9562" y="1316140"/>
            <a:ext cx="349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Contact made @ CEN, IIT Bombay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070417" y="4056527"/>
                <a:ext cx="188182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Diamond peak </a:t>
                </a:r>
              </a:p>
              <a:p>
                <a:r>
                  <a:rPr lang="en-US" sz="1600" dirty="0" smtClean="0"/>
                  <a:t>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1332 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417" y="4056527"/>
                <a:ext cx="1881829" cy="584775"/>
              </a:xfrm>
              <a:prstGeom prst="rect">
                <a:avLst/>
              </a:prstGeom>
              <a:blipFill rotWithShape="0">
                <a:blip r:embed="rId12"/>
                <a:stretch>
                  <a:fillRect l="-1948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125935" y="4744528"/>
            <a:ext cx="2351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 Laser =632.8 nm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34944" y="-17912"/>
            <a:ext cx="2486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rgbClr val="FF0000"/>
                </a:solidFill>
              </a:rPr>
              <a:t>I-V looking promising</a:t>
            </a:r>
            <a:endParaRPr lang="en-US" sz="1600" u="sng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340415" y="1623917"/>
                <a:ext cx="19409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415" y="1623917"/>
                <a:ext cx="1940943" cy="369332"/>
              </a:xfrm>
              <a:prstGeom prst="rect">
                <a:avLst/>
              </a:prstGeom>
              <a:blipFill rotWithShape="0">
                <a:blip r:embed="rId1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132303" y="5471338"/>
                <a:ext cx="26989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=2.5×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303" y="5471338"/>
                <a:ext cx="2698990" cy="369332"/>
              </a:xfrm>
              <a:prstGeom prst="rect">
                <a:avLst/>
              </a:prstGeom>
              <a:blipFill rotWithShape="0">
                <a:blip r:embed="rId1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337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18</a:t>
            </a:fld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370" y="3509360"/>
            <a:ext cx="5413615" cy="3338312"/>
          </a:xfrm>
        </p:spPr>
      </p:pic>
      <p:sp>
        <p:nvSpPr>
          <p:cNvPr id="12" name="TextBox 11"/>
          <p:cNvSpPr txBox="1"/>
          <p:nvPr/>
        </p:nvSpPr>
        <p:spPr>
          <a:xfrm>
            <a:off x="0" y="103517"/>
            <a:ext cx="599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Transient Current Technique (TCT) measurement for diamond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72527" y="612475"/>
                <a:ext cx="86609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241</m:t>
                        </m:r>
                      </m:sup>
                    </m:sSup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of energy, 5486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KeV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(85%), 5443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KeV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(13%) and 5388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KeV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(1%)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27" y="612475"/>
                <a:ext cx="8660921" cy="338554"/>
              </a:xfrm>
              <a:prstGeom prst="rect">
                <a:avLst/>
              </a:prstGeom>
              <a:blipFill rotWithShape="0">
                <a:blip r:embed="rId3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97679" y="2837312"/>
                <a:ext cx="62972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Range of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r>
                  <a:rPr lang="en-US" sz="1600" dirty="0" smtClean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Material: </a:t>
                </a:r>
                <a:r>
                  <a:rPr lang="en-US" sz="1600" dirty="0" err="1" smtClean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Fluka</a:t>
                </a:r>
                <a:r>
                  <a:rPr lang="en-US" sz="1600" dirty="0" smtClean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simulation (Ionizing Energy Loss (IEL))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7679" y="2837312"/>
                <a:ext cx="6297283" cy="338554"/>
              </a:xfrm>
              <a:prstGeom prst="rect">
                <a:avLst/>
              </a:prstGeom>
              <a:blipFill rotWithShape="0">
                <a:blip r:embed="rId4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995358" y="3830127"/>
            <a:ext cx="171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Bragg’s Peak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122763" y="3159027"/>
            <a:ext cx="57462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Curve highly useful in cancer treatment (Medical Applications)</a:t>
            </a:r>
            <a:endParaRPr lang="en-US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871769" y="971898"/>
                <a:ext cx="2443431" cy="263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:r>
                  <a:rPr lang="en-US" sz="1600" dirty="0" smtClean="0">
                    <a:solidFill>
                      <a:srgbClr val="C00000"/>
                    </a:solidFill>
                  </a:rPr>
                  <a:t>Diamond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/>
                  <a:t>IEL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≈</m:t>
                    </m:r>
                  </m:oMath>
                </a14:m>
                <a:r>
                  <a:rPr lang="en-US" sz="1600" dirty="0" smtClean="0"/>
                  <a:t> 5485.9 </a:t>
                </a:r>
                <a:r>
                  <a:rPr lang="en-US" sz="1600" dirty="0" err="1" smtClean="0"/>
                  <a:t>KeV</a:t>
                </a:r>
                <a:endParaRPr lang="en-US" sz="1600" dirty="0" smtClean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/>
                  <a:t>NIEL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600" dirty="0" smtClean="0"/>
                  <a:t> KeV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Signal=5485900/13.6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=403375 e-h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pairs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769" y="971898"/>
                <a:ext cx="2443431" cy="2639441"/>
              </a:xfrm>
              <a:prstGeom prst="rect">
                <a:avLst/>
              </a:prstGeom>
              <a:blipFill rotWithShape="0">
                <a:blip r:embed="rId5"/>
                <a:stretch>
                  <a:fillRect l="-9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7786417" y="560428"/>
            <a:ext cx="858329" cy="11128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890887" y="171844"/>
                <a:ext cx="26493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thick material</a:t>
                </a:r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887" y="171844"/>
                <a:ext cx="2649388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ight Arrow 20"/>
          <p:cNvSpPr/>
          <p:nvPr/>
        </p:nvSpPr>
        <p:spPr>
          <a:xfrm>
            <a:off x="7315200" y="1048443"/>
            <a:ext cx="471217" cy="1512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771736" y="773487"/>
                <a:ext cx="5434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1736" y="773487"/>
                <a:ext cx="543464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0" y="2946303"/>
                <a:ext cx="630051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Experimental measurement: 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3.5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3.5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0.4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diamond (IIA technologies)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will stop with 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15 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diamond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46303"/>
                <a:ext cx="6300518" cy="1200329"/>
              </a:xfrm>
              <a:prstGeom prst="rect">
                <a:avLst/>
              </a:prstGeom>
              <a:blipFill rotWithShape="0">
                <a:blip r:embed="rId8"/>
                <a:stretch>
                  <a:fillRect l="-387" b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8333" y="971898"/>
                <a:ext cx="2443431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:r>
                  <a:rPr lang="en-US" sz="1600" dirty="0" smtClean="0">
                    <a:solidFill>
                      <a:srgbClr val="C00000"/>
                    </a:solidFill>
                  </a:rPr>
                  <a:t>Silicon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/>
                  <a:t>IEL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≈</m:t>
                    </m:r>
                  </m:oMath>
                </a14:m>
                <a:r>
                  <a:rPr lang="en-US" sz="1600" dirty="0" smtClean="0"/>
                  <a:t> 5485.9 </a:t>
                </a:r>
                <a:r>
                  <a:rPr lang="en-US" sz="1600" dirty="0" err="1" smtClean="0"/>
                  <a:t>KeV</a:t>
                </a:r>
                <a:endParaRPr lang="en-US" sz="1600" dirty="0" smtClean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/>
                  <a:t>NIEL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600" dirty="0" smtClean="0"/>
                  <a:t>  </a:t>
                </a:r>
                <a:r>
                  <a:rPr lang="en-US" sz="1600" dirty="0" err="1" smtClean="0"/>
                  <a:t>KeV</a:t>
                </a:r>
                <a:endParaRPr lang="en-US" sz="1600" dirty="0" smtClean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Signal=5485900/3.6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1523861 e-h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pairs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16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3" y="971898"/>
                <a:ext cx="2443431" cy="2677656"/>
              </a:xfrm>
              <a:prstGeom prst="rect">
                <a:avLst/>
              </a:prstGeom>
              <a:blipFill rotWithShape="0">
                <a:blip r:embed="rId9"/>
                <a:stretch>
                  <a:fillRect l="-1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439120" y="1003076"/>
                <a:ext cx="2443431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:r>
                  <a:rPr lang="en-US" sz="1600" dirty="0" smtClean="0">
                    <a:solidFill>
                      <a:srgbClr val="C00000"/>
                    </a:solidFill>
                  </a:rPr>
                  <a:t>Germanium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/>
                  <a:t>IEL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≈</m:t>
                    </m:r>
                  </m:oMath>
                </a14:m>
                <a:r>
                  <a:rPr lang="en-US" sz="1600" dirty="0" smtClean="0"/>
                  <a:t> 5485.8 </a:t>
                </a:r>
                <a:r>
                  <a:rPr lang="en-US" sz="1600" dirty="0" err="1" smtClean="0"/>
                  <a:t>KeV</a:t>
                </a:r>
                <a:endParaRPr lang="en-US" sz="1600" dirty="0" smtClean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/>
                  <a:t>NIEL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600" dirty="0" smtClean="0"/>
                  <a:t>  </a:t>
                </a:r>
                <a:r>
                  <a:rPr lang="en-US" sz="1600" dirty="0" err="1" smtClean="0"/>
                  <a:t>KeV</a:t>
                </a:r>
                <a:endParaRPr lang="en-US" sz="1600" dirty="0" smtClean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Signal=5485800/2.96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18,53311 e-h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pairs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1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120" y="1003076"/>
                <a:ext cx="2443431" cy="2677656"/>
              </a:xfrm>
              <a:prstGeom prst="rect">
                <a:avLst/>
              </a:prstGeom>
              <a:blipFill rotWithShape="0">
                <a:blip r:embed="rId10"/>
                <a:stretch>
                  <a:fillRect l="-1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8333" y="4191986"/>
                <a:ext cx="4148225" cy="7001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Gain of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cividec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amplifier= +40 dB =&gt;</a:t>
                </a:r>
              </a:p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=100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3" y="4191986"/>
                <a:ext cx="4148225" cy="700192"/>
              </a:xfrm>
              <a:prstGeom prst="rect">
                <a:avLst/>
              </a:prstGeom>
              <a:blipFill rotWithShape="0">
                <a:blip r:embed="rId11"/>
                <a:stretch>
                  <a:fillRect l="-735" t="-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49085" y="4891811"/>
                <a:ext cx="3529285" cy="1945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=100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=100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×50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𝑚𝐴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𝑚𝑉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5000</m:t>
                          </m:r>
                        </m:den>
                      </m:f>
                    </m:oMath>
                  </m:oMathPara>
                </a14:m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𝑐𝑜𝑙𝑙𝑒𝑐𝑡𝑒𝑑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𝑖𝑛</m:t>
                              </m:r>
                            </m:sub>
                          </m:sSub>
                        </m:e>
                      </m:nary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𝑑𝑡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85" y="4891811"/>
                <a:ext cx="3529285" cy="194591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631557" y="1786891"/>
                <a:ext cx="2565280" cy="391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𝝐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𝟕𝟑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𝟓𝟓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𝒆𝑽</m:t>
                      </m:r>
                    </m:oMath>
                  </m:oMathPara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1557" y="1786891"/>
                <a:ext cx="2565280" cy="391902"/>
              </a:xfrm>
              <a:prstGeom prst="rect">
                <a:avLst/>
              </a:prstGeom>
              <a:blipFill rotWithShape="0">
                <a:blip r:embed="rId1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000606" y="2221959"/>
            <a:ext cx="2294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Ref: Electron-Hole-Pair </a:t>
            </a:r>
            <a:r>
              <a:rPr lang="en-US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Creation Energies in Semiconductors</a:t>
            </a:r>
            <a:r>
              <a:rPr lang="en-US" sz="1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PRL, Volume 35, Number 32</a:t>
            </a:r>
            <a:endParaRPr lang="en-US" sz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60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9" y="1664898"/>
            <a:ext cx="4659606" cy="225390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770" y="1664896"/>
            <a:ext cx="4478229" cy="22398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616874" y="310805"/>
                <a:ext cx="3941193" cy="474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𝐶𝐶𝐸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𝑐𝑜𝑙𝑙𝑒𝑐𝑡𝑒𝑑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𝑐𝑟𝑒𝑎𝑡𝑒𝑑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𝑐𝑜𝑙𝑙𝑒𝑐𝑡𝑒𝑑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403375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6874" y="310805"/>
                <a:ext cx="3941193" cy="474553"/>
              </a:xfrm>
              <a:prstGeom prst="rect">
                <a:avLst/>
              </a:prstGeom>
              <a:blipFill rotWithShape="0">
                <a:blip r:embed="rId4"/>
                <a:stretch>
                  <a:fillRect b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9" y="0"/>
            <a:ext cx="3481369" cy="16648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63706" y="1040461"/>
            <a:ext cx="4442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Cividec</a:t>
            </a:r>
            <a:r>
              <a:rPr lang="en-US" dirty="0" smtClean="0"/>
              <a:t> Amplifier CERN, used for testing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904723"/>
            <a:ext cx="5063705" cy="29735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879" y="3918803"/>
            <a:ext cx="4546121" cy="29391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78370" y="-27749"/>
            <a:ext cx="5218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Timing of diamond pulse of the order of ns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55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56558" cy="132556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90" y="767841"/>
            <a:ext cx="6038491" cy="57710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Important properties of HEP detectors</a:t>
            </a:r>
          </a:p>
          <a:p>
            <a:pPr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Simulation for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Charge created by MIP </a:t>
            </a:r>
          </a:p>
          <a:p>
            <a:pPr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Comparison of Radiation damage</a:t>
            </a:r>
          </a:p>
          <a:p>
            <a:pPr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Particle Identification capabilities</a:t>
            </a:r>
          </a:p>
          <a:p>
            <a:pPr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MPCVD System designing</a:t>
            </a:r>
          </a:p>
          <a:p>
            <a:pPr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Growth of diamond film and Characterization</a:t>
            </a:r>
          </a:p>
          <a:p>
            <a:pPr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Summary and Future Plan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ea typeface="DejaVu Sans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12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735901" cy="31658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955" y="0"/>
            <a:ext cx="4848045" cy="31658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089" y="3267075"/>
            <a:ext cx="720090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56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64" y="146650"/>
            <a:ext cx="8429086" cy="1035169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solidFill>
                  <a:srgbClr val="FF2525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Summary and Future Plan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7752"/>
            <a:ext cx="9144000" cy="5588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Diamond has good signal to noise ratio, fast timing, low material budget, low radiation damage and good particle identification capabilities, so it will be a good choice for HEP experiments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Diamond has large e-h pair creation energy so less disturbance in charge center of gravity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Diamond can also be used for the detection of slow and fast neutrons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have grown diamond film up to 1 mm thickness it has nitrogen, I will do cutting and polishing and will test again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have also tested good quality diamond from IIA technologies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only problem with diamond we don’t have large area high quality diamond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Still working on growing high quality diamond in Lab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98889" y="5848519"/>
            <a:ext cx="5676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!!!</a:t>
            </a:r>
            <a:endParaRPr lang="en-US" sz="6000" dirty="0">
              <a:solidFill>
                <a:srgbClr val="FF252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98889" y="5248357"/>
            <a:ext cx="52696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rgbClr val="C00000"/>
                </a:solidFill>
              </a:rPr>
              <a:t>FLUKA </a:t>
            </a:r>
            <a:r>
              <a:rPr lang="en-US" sz="1400" i="1" smtClean="0">
                <a:solidFill>
                  <a:srgbClr val="C00000"/>
                </a:solidFill>
              </a:rPr>
              <a:t>Simulation used Ref </a:t>
            </a:r>
            <a:r>
              <a:rPr lang="en-US" sz="1400" i="1" dirty="0" smtClean="0">
                <a:solidFill>
                  <a:srgbClr val="C00000"/>
                </a:solidFill>
              </a:rPr>
              <a:t>: </a:t>
            </a:r>
            <a:r>
              <a:rPr lang="en-US" sz="1400" i="1" dirty="0">
                <a:solidFill>
                  <a:srgbClr val="C00000"/>
                </a:solidFill>
              </a:rPr>
              <a:t>"FLUKA: a multi-particle transport code"</a:t>
            </a:r>
            <a:r>
              <a:rPr lang="en-US" sz="1400" dirty="0">
                <a:solidFill>
                  <a:srgbClr val="C00000"/>
                </a:solidFill>
              </a:rPr>
              <a:t/>
            </a:r>
            <a:br>
              <a:rPr lang="en-US" sz="1400" dirty="0">
                <a:solidFill>
                  <a:srgbClr val="C00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A. Ferrari, P.R. Sala, A. </a:t>
            </a:r>
            <a:r>
              <a:rPr lang="en-US" sz="1400" dirty="0" err="1">
                <a:solidFill>
                  <a:srgbClr val="C00000"/>
                </a:solidFill>
              </a:rPr>
              <a:t>Fasso</a:t>
            </a:r>
            <a:r>
              <a:rPr lang="en-US" sz="1400" dirty="0">
                <a:solidFill>
                  <a:srgbClr val="C00000"/>
                </a:solidFill>
              </a:rPr>
              <a:t>`, and J. </a:t>
            </a:r>
            <a:r>
              <a:rPr lang="en-US" sz="1400" dirty="0" err="1">
                <a:solidFill>
                  <a:srgbClr val="C00000"/>
                </a:solidFill>
              </a:rPr>
              <a:t>Ranft</a:t>
            </a:r>
            <a:r>
              <a:rPr lang="en-US" sz="1400" dirty="0">
                <a:solidFill>
                  <a:srgbClr val="C00000"/>
                </a:solidFill>
              </a:rPr>
              <a:t>,</a:t>
            </a:r>
            <a:br>
              <a:rPr lang="en-US" sz="1400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CERN-2005-10 (2005), INFN/TC_05/11, SLAC-R-773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5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88" y="470475"/>
            <a:ext cx="2645049" cy="196137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-474453" y="2553418"/>
                <a:ext cx="5029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interacts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1400" i="1" baseline="4000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sz="1400" b="0" i="1" baseline="400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𝐿𝑖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6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LiF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layer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(95%)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4453" y="2553418"/>
                <a:ext cx="5029200" cy="307777"/>
              </a:xfrm>
              <a:prstGeom prst="rect">
                <a:avLst/>
              </a:prstGeom>
              <a:blipFill rotWithShape="0">
                <a:blip r:embed="rId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244860" y="2622430"/>
                <a:ext cx="32704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directly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interact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carbon</m:t>
                      </m:r>
                      <m:r>
                        <a:rPr lang="en-US" sz="1600" b="0" i="0" baseline="40000" smtClean="0">
                          <a:latin typeface="Cambria Math" panose="02040503050406030204" pitchFamily="18" charset="0"/>
                        </a:rPr>
                        <m:t>12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4860" y="2622430"/>
                <a:ext cx="3270490" cy="338554"/>
              </a:xfrm>
              <a:prstGeom prst="rect">
                <a:avLst/>
              </a:prstGeom>
              <a:blipFill rotWithShape="0">
                <a:blip r:embed="rId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67419" y="3036498"/>
                <a:ext cx="38560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𝑇𝑟𝑖𝑡𝑖𝑢𝑚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+4.8 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419" y="3036498"/>
                <a:ext cx="3856007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141343" y="3036498"/>
                <a:ext cx="33740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−5.7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343" y="3036498"/>
                <a:ext cx="3374007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322" y="591561"/>
            <a:ext cx="3959524" cy="196137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5802610" y="775182"/>
            <a:ext cx="417843" cy="7319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36418" y="448437"/>
            <a:ext cx="1100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220924" y="1467136"/>
            <a:ext cx="264184" cy="6901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989156" y="1487378"/>
            <a:ext cx="172799" cy="1553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57242" y="1649202"/>
            <a:ext cx="67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9</a:t>
            </a:r>
            <a:r>
              <a:rPr lang="en-US" dirty="0" smtClean="0"/>
              <a:t>Be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186891" y="1484301"/>
                <a:ext cx="4501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6891" y="1484301"/>
                <a:ext cx="450191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6332260" y="505554"/>
            <a:ext cx="1725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Fast neutrons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7638" y="3648974"/>
                <a:ext cx="48480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Tritium (2.73 MeV)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2.06 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𝑀𝑒𝑉</m:t>
                        </m:r>
                      </m:e>
                    </m:d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emitted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180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only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Tritium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detected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38" y="3648974"/>
                <a:ext cx="4848045" cy="584775"/>
              </a:xfrm>
              <a:prstGeom prst="rect">
                <a:avLst/>
              </a:prstGeom>
              <a:blipFill rotWithShape="0">
                <a:blip r:embed="rId9"/>
                <a:stretch>
                  <a:fillRect l="-755" t="-3125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003322" y="3648974"/>
                <a:ext cx="414067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14.1 MeV n, with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𝐵𝑒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having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total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energy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8.4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322" y="3648974"/>
                <a:ext cx="4140678" cy="584775"/>
              </a:xfrm>
              <a:prstGeom prst="rect">
                <a:avLst/>
              </a:prstGeom>
              <a:blipFill rotWithShape="0">
                <a:blip r:embed="rId10"/>
                <a:stretch>
                  <a:fillRect l="-884" t="-3125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0" y="421366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Ref: </a:t>
            </a:r>
            <a:r>
              <a:rPr lang="en-US" dirty="0"/>
              <a:t>CVD Diamond </a:t>
            </a:r>
            <a:r>
              <a:rPr lang="en-US" dirty="0" smtClean="0"/>
              <a:t>Neutron Detectors, </a:t>
            </a:r>
            <a:r>
              <a:rPr lang="en-US" dirty="0" err="1" smtClean="0"/>
              <a:t>Arnaldo</a:t>
            </a:r>
            <a:r>
              <a:rPr lang="en-US" dirty="0" smtClean="0"/>
              <a:t> </a:t>
            </a:r>
            <a:r>
              <a:rPr lang="en-US" dirty="0" err="1" smtClean="0"/>
              <a:t>Galbiati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453" y="69011"/>
            <a:ext cx="3812875" cy="379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Diamond as Neutron detectors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-1" y="4612596"/>
                <a:ext cx="83244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Diamond Pulse time Estimation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=400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𝑡h𝑖𝑐𝑘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at E field =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: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4612596"/>
                <a:ext cx="8324491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586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-491706" y="5132667"/>
                <a:ext cx="5365631" cy="761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16×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−8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0.18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×400 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=2.2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ns</m:t>
                      </m:r>
                    </m:oMath>
                  </m:oMathPara>
                </a14:m>
                <a:endParaRPr lang="en-US" sz="2000" b="0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91706" y="5132667"/>
                <a:ext cx="5365631" cy="76181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054548" y="5132667"/>
                <a:ext cx="5365631" cy="761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16×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−8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0.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16×400 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ns</m:t>
                      </m:r>
                    </m:oMath>
                  </m:oMathPara>
                </a14:m>
                <a:endParaRPr lang="en-US" sz="2000" b="0" dirty="0" smtClean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548" y="5132667"/>
                <a:ext cx="5365631" cy="76181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854679" y="6288657"/>
                <a:ext cx="50723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Experimental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3.2 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3.2 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4679" y="6288657"/>
                <a:ext cx="5072332" cy="369332"/>
              </a:xfrm>
              <a:prstGeom prst="rect">
                <a:avLst/>
              </a:prstGeom>
              <a:blipFill rotWithShape="0">
                <a:blip r:embed="rId1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335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407" y="113311"/>
            <a:ext cx="3490914" cy="174820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" y="1969457"/>
            <a:ext cx="4107847" cy="218349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29065" y="6356045"/>
            <a:ext cx="2057184" cy="3650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2/16/2017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457752" y="6356045"/>
            <a:ext cx="2057184" cy="365087"/>
          </a:xfrm>
          <a:prstGeom prst="rect">
            <a:avLst/>
          </a:prstGeom>
        </p:spPr>
        <p:txBody>
          <a:bodyPr/>
          <a:lstStyle/>
          <a:p>
            <a:fld id="{3BD1AEFA-DD96-4702-9C63-37783711A495}" type="slidenum">
              <a:rPr lang="en-IN" smtClean="0"/>
              <a:t>23</a:t>
            </a:fld>
            <a:endParaRPr lang="en-I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8" y="4471229"/>
            <a:ext cx="4300231" cy="2363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247" y="4715546"/>
            <a:ext cx="3834990" cy="21188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372" y="1499919"/>
            <a:ext cx="5466961" cy="315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5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1000000 </a:t>
            </a:r>
            <a:r>
              <a:rPr lang="en-IN" sz="145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Geantino</a:t>
            </a:r>
            <a:r>
              <a:rPr lang="en-IN" sz="145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particle with multiplicity 5 of 0.1- 0.5 </a:t>
            </a:r>
            <a:r>
              <a:rPr lang="en-IN" sz="145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en-IN" sz="145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/c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-568859" y="455112"/>
                <a:ext cx="4453030" cy="949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5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51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51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51" i="1">
                          <a:latin typeface="Cambria Math" panose="02040503050406030204" pitchFamily="18" charset="0"/>
                        </a:rPr>
                        <m:t>=716.4</m:t>
                      </m:r>
                      <m:f>
                        <m:fPr>
                          <m:ctrlPr>
                            <a:rPr lang="en-US" sz="145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51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1451" i="1">
                              <a:latin typeface="Cambria Math" panose="02040503050406030204" pitchFamily="18" charset="0"/>
                            </a:rPr>
                            <m:t> [</m:t>
                          </m:r>
                          <m:f>
                            <m:fPr>
                              <m:ctrlPr>
                                <a:rPr lang="en-US" sz="145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51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sz="1451" i="1">
                                  <a:latin typeface="Cambria Math" panose="02040503050406030204" pitchFamily="18" charset="0"/>
                                </a:rPr>
                                <m:t>𝑚𝑜𝑙</m:t>
                              </m:r>
                            </m:den>
                          </m:f>
                          <m:r>
                            <a:rPr lang="en-US" sz="1451" i="1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n-US" sz="1451" i="1">
                              <a:latin typeface="Cambria Math" panose="02040503050406030204" pitchFamily="18" charset="0"/>
                            </a:rPr>
                            <m:t>𝑍</m:t>
                          </m:r>
                          <m:d>
                            <m:dPr>
                              <m:ctrlPr>
                                <a:rPr lang="en-US" sz="145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51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sz="1451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en-US" sz="145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451">
                              <a:latin typeface="Cambria Math" panose="02040503050406030204" pitchFamily="18" charset="0"/>
                            </a:rPr>
                            <m:t>ln</m:t>
                          </m:r>
                          <m:d>
                            <m:dPr>
                              <m:ctrlPr>
                                <a:rPr lang="en-US" sz="145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5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51">
                                      <a:latin typeface="Cambria Math" panose="02040503050406030204" pitchFamily="18" charset="0"/>
                                    </a:rPr>
                                    <m:t>287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145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1451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 sz="145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51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451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451" i="1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45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51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451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N" sz="145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68859" y="455112"/>
                <a:ext cx="4453030" cy="94994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555" y="1894537"/>
            <a:ext cx="4056146" cy="22459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119087" y="840190"/>
                <a:ext cx="2744643" cy="6059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3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33" i="1">
                              <a:latin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sSub>
                            <m:sSubPr>
                              <m:ctrlPr>
                                <a:rPr lang="en-US" sz="163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33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3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3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3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</m:den>
                      </m:f>
                      <m:r>
                        <a:rPr lang="en-US" sz="1633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3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3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3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02</m:t>
                              </m:r>
                            </m:sub>
                          </m:sSub>
                        </m:den>
                      </m:f>
                      <m:r>
                        <a:rPr lang="en-US" sz="1633" i="1">
                          <a:latin typeface="Cambria Math" panose="02040503050406030204" pitchFamily="18" charset="0"/>
                        </a:rPr>
                        <m:t>….</m:t>
                      </m:r>
                      <m:f>
                        <m:fPr>
                          <m:ctrlPr>
                            <a:rPr lang="en-US" sz="163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3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3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1633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en-US" sz="1633" i="1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IN" sz="1633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9087" y="840190"/>
                <a:ext cx="2744643" cy="60593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80" y="136838"/>
            <a:ext cx="5549927" cy="678670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>
                <a:solidFill>
                  <a:srgbClr val="FF2525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Comparison </a:t>
            </a:r>
            <a:r>
              <a:rPr lang="en-US" sz="1800" dirty="0">
                <a:solidFill>
                  <a:srgbClr val="FF2525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of Material </a:t>
            </a:r>
            <a:r>
              <a:rPr lang="en-US" sz="1800" dirty="0" smtClean="0">
                <a:solidFill>
                  <a:srgbClr val="FF2525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budget [For geometry in Slide 4]</a:t>
            </a:r>
            <a:r>
              <a:rPr lang="en-US" sz="1800" dirty="0">
                <a:solidFill>
                  <a:srgbClr val="FF2525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rgbClr val="FF2525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FF2525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rgbClr val="FF2525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endParaRPr lang="en-US" sz="1800" dirty="0">
              <a:solidFill>
                <a:srgbClr val="FF25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6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38" y="8626"/>
            <a:ext cx="7523312" cy="33384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38" y="3398809"/>
            <a:ext cx="7523312" cy="345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68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599"/>
            <a:ext cx="4477109" cy="32035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6174"/>
            <a:ext cx="4477109" cy="29601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109" y="192599"/>
            <a:ext cx="4666891" cy="32035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109" y="3396174"/>
            <a:ext cx="4666891" cy="29601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297640" y="470375"/>
                <a:ext cx="188182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Diamond peak </a:t>
                </a:r>
              </a:p>
              <a:p>
                <a:r>
                  <a:rPr lang="en-US" sz="1600" dirty="0" smtClean="0"/>
                  <a:t>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1332 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640" y="470375"/>
                <a:ext cx="1881829" cy="584775"/>
              </a:xfrm>
              <a:prstGeom prst="rect">
                <a:avLst/>
              </a:prstGeom>
              <a:blipFill rotWithShape="0">
                <a:blip r:embed="rId6"/>
                <a:stretch>
                  <a:fillRect l="-1942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686050" y="-70790"/>
            <a:ext cx="4641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Raman Spectra taken as a function of depth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4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660" y="-50942"/>
            <a:ext cx="7886700" cy="405442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Atomic force Microscopy (AFM) [Polishing of 407 is compared to thick film]</a:t>
            </a:r>
            <a:endParaRPr lang="en-US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748" y="369332"/>
            <a:ext cx="4589252" cy="308127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26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332"/>
            <a:ext cx="4554747" cy="31911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" y="3560477"/>
            <a:ext cx="4550165" cy="32838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747" y="3450611"/>
            <a:ext cx="4589253" cy="32410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31308" y="199599"/>
            <a:ext cx="185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407 film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26595" y="301090"/>
            <a:ext cx="185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407 film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650" y="3211535"/>
            <a:ext cx="185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Thick film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26595" y="3230293"/>
            <a:ext cx="185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Thick film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9578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AFM  @ Department of Physics IIT Bombay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908427" y="257446"/>
                <a:ext cx="2380891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=0.675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=1.11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8427" y="257446"/>
                <a:ext cx="2380891" cy="667747"/>
              </a:xfrm>
              <a:prstGeom prst="rect">
                <a:avLst/>
              </a:prstGeom>
              <a:blipFill rotWithShape="0">
                <a:blip r:embed="rId6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105759" y="3119852"/>
                <a:ext cx="2380891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=4.47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=7.13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759" y="3119852"/>
                <a:ext cx="2380891" cy="667747"/>
              </a:xfrm>
              <a:prstGeom prst="rect">
                <a:avLst/>
              </a:prstGeom>
              <a:blipFill rotWithShape="0">
                <a:blip r:embed="rId7"/>
                <a:stretch>
                  <a:fillRect b="-1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548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832" y="59512"/>
            <a:ext cx="4672168" cy="2752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358043"/>
                <a:ext cx="73143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Single Port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reflection coefficient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two Ports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8043"/>
                <a:ext cx="7314320" cy="523220"/>
              </a:xfrm>
              <a:prstGeom prst="rect">
                <a:avLst/>
              </a:prstGeom>
              <a:blipFill rotWithShape="0">
                <a:blip r:embed="rId3"/>
                <a:stretch>
                  <a:fillRect l="-250" t="-2326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43576" y="1059060"/>
                <a:ext cx="32456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Frequency= 2.45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0.020 GHz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76" y="1059060"/>
                <a:ext cx="3245635" cy="338554"/>
              </a:xfrm>
              <a:prstGeom prst="rect">
                <a:avLst/>
              </a:prstGeom>
              <a:blipFill rotWithShape="0">
                <a:blip r:embed="rId4"/>
                <a:stretch>
                  <a:fillRect l="-1128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2034" y="2117361"/>
                <a:ext cx="4419799" cy="343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S parameter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600" dirty="0"/>
                  <a:t> -50 </a:t>
                </a:r>
                <a:r>
                  <a:rPr lang="en-US" sz="1600" dirty="0" err="1"/>
                  <a:t>dBW</a:t>
                </a:r>
                <a:r>
                  <a:rPr lang="en-US" sz="1600" dirty="0"/>
                  <a:t> = -20 </a:t>
                </a:r>
                <a:r>
                  <a:rPr lang="en-US" sz="1600" dirty="0" err="1"/>
                  <a:t>dBm</a:t>
                </a:r>
                <a:r>
                  <a:rPr lang="en-US" sz="1600" dirty="0"/>
                  <a:t>=10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4" y="2117361"/>
                <a:ext cx="4419799" cy="343620"/>
              </a:xfrm>
              <a:prstGeom prst="rect">
                <a:avLst/>
              </a:prstGeom>
              <a:blipFill rotWithShape="0">
                <a:blip r:embed="rId5"/>
                <a:stretch>
                  <a:fillRect l="-828" t="-5263" b="-19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0" y="1679020"/>
            <a:ext cx="486206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Decibel-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milliwatts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 Decibel watt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dBW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+30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2990009"/>
            <a:ext cx="5072332" cy="330727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IN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IN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MPCVD </a:t>
            </a:r>
            <a:r>
              <a:rPr lang="en-IN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Advantages</a:t>
            </a:r>
            <a:endParaRPr lang="en-IN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Electrode less process=&gt; No Plasma sheath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I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formation take place</a:t>
            </a:r>
            <a:endParaRPr lang="en-IN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Plasma </a:t>
            </a:r>
            <a:r>
              <a:rPr lang="en-IN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density is high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Stability of Plasma up to many days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Ability to scale up the process over large  </a:t>
            </a:r>
            <a:r>
              <a:rPr lang="en-I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substrates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of film grown is high 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" y="24112"/>
            <a:ext cx="5345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TE10 to TE11 mode converter simulation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0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28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35" y="1"/>
            <a:ext cx="7200900" cy="339880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35" y="3398808"/>
            <a:ext cx="7200900" cy="34591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00400" y="1530128"/>
                <a:ext cx="46841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Energy loss vs momentum up to order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1530128"/>
                <a:ext cx="4684145" cy="338554"/>
              </a:xfrm>
              <a:prstGeom prst="rect">
                <a:avLst/>
              </a:prstGeom>
              <a:blipFill rotWithShape="0">
                <a:blip r:embed="rId4"/>
                <a:stretch>
                  <a:fillRect l="-651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344173" y="4826224"/>
                <a:ext cx="46841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Energy loss vs momentum up to order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4173" y="4826224"/>
                <a:ext cx="4684145" cy="338554"/>
              </a:xfrm>
              <a:prstGeom prst="rect">
                <a:avLst/>
              </a:prstGeom>
              <a:blipFill rotWithShape="0">
                <a:blip r:embed="rId5"/>
                <a:stretch>
                  <a:fillRect l="-781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544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5" y="1052422"/>
            <a:ext cx="7200900" cy="35909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499449" y="2678607"/>
                <a:ext cx="46841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Energy loss vs momentum up to order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9449" y="2678607"/>
                <a:ext cx="4684145" cy="338554"/>
              </a:xfrm>
              <a:prstGeom prst="rect">
                <a:avLst/>
              </a:prstGeom>
              <a:blipFill rotWithShape="0">
                <a:blip r:embed="rId3"/>
                <a:stretch>
                  <a:fillRect l="-651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321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8281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Important properties of 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HEP detectors</a:t>
            </a:r>
            <a:r>
              <a:rPr lang="en-US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956"/>
            <a:ext cx="9144000" cy="406438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6211" y="750761"/>
            <a:ext cx="4080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b-pb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collision in ALICE @5.02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4722" y="827273"/>
            <a:ext cx="13128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 colors:</a:t>
            </a:r>
          </a:p>
          <a:p>
            <a:endParaRPr lang="en-US" sz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Blue: Electrons</a:t>
            </a:r>
          </a:p>
          <a:p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Green: </a:t>
            </a:r>
            <a:r>
              <a:rPr lang="en-US" sz="12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Muons</a:t>
            </a:r>
            <a:endParaRPr lang="en-US" sz="1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solidFill>
                  <a:srgbClr val="FF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Red: </a:t>
            </a:r>
            <a:r>
              <a:rPr lang="en-US" sz="1200" dirty="0" err="1" smtClean="0">
                <a:solidFill>
                  <a:srgbClr val="FF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Pions</a:t>
            </a:r>
            <a:endParaRPr lang="en-US" sz="1200" dirty="0" smtClean="0">
              <a:solidFill>
                <a:srgbClr val="FF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Yellow: </a:t>
            </a:r>
            <a:r>
              <a:rPr lang="en-US" sz="1200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Kaons</a:t>
            </a:r>
            <a:endParaRPr lang="en-US" sz="12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solidFill>
                  <a:srgbClr val="B94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Orange: Protons</a:t>
            </a:r>
            <a:endParaRPr lang="en-US" sz="1200" dirty="0">
              <a:solidFill>
                <a:srgbClr val="B9421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2129" y="2828149"/>
            <a:ext cx="923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PMD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80865" y="3907767"/>
            <a:ext cx="217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AliAOD.root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638" y="4485736"/>
            <a:ext cx="6487064" cy="2264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precision tracking=&gt; Semiconductor detectors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 choice of semiconductors are Si,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Diamond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should have following properties: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signal to noise ratio for good position resolution</a:t>
            </a:r>
          </a:p>
          <a:p>
            <a:pPr>
              <a:lnSpc>
                <a:spcPct val="150000"/>
              </a:lnSpc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32717" y="4389628"/>
            <a:ext cx="4011283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Low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budget for less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scattering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Fast pulse timing for less pile up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Low radiation damage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Particle Identification capabilities</a:t>
            </a: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277303"/>
            <a:ext cx="9213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talk we will compare Si, </a:t>
            </a:r>
            <a:r>
              <a:rPr lang="en-US" sz="1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Diamond and will try to figure out the suitable material for High energy and high luminosity experiments</a:t>
            </a:r>
            <a:endParaRPr lang="en-US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50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634" y="1"/>
            <a:ext cx="6357668" cy="35110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634" y="3511006"/>
            <a:ext cx="6357668" cy="33469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90513" y="-20653"/>
            <a:ext cx="219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Silicon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61913" y="3427038"/>
            <a:ext cx="219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Diamond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143" y="5226"/>
            <a:ext cx="5382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dEdX</a:t>
            </a:r>
            <a:r>
              <a:rPr lang="en-US" sz="1600" dirty="0" smtClean="0">
                <a:solidFill>
                  <a:srgbClr val="FF0000"/>
                </a:solidFill>
              </a:rPr>
              <a:t> band separation is good in diamond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68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2948"/>
            <a:ext cx="4475523" cy="43580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523" y="2202948"/>
            <a:ext cx="4668477" cy="43580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44490" y="3558594"/>
            <a:ext cx="111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small</a:t>
            </a:r>
            <a:endParaRPr lang="en-IN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821480" y="3189262"/>
            <a:ext cx="1007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large</a:t>
            </a:r>
            <a:endParaRPr lang="en-IN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821480" y="233027"/>
            <a:ext cx="5977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Large and Small Trapezoid used for Simulation in PANDAROOT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181" y="571581"/>
            <a:ext cx="2821815" cy="1964585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3252158" y="1794294"/>
            <a:ext cx="2286000" cy="168735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978106" y="1553873"/>
            <a:ext cx="479844" cy="163538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30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025" y="1196689"/>
            <a:ext cx="4433976" cy="3211409"/>
          </a:xfrm>
          <a:prstGeom prst="rect">
            <a:avLst/>
          </a:prstGeom>
        </p:spPr>
      </p:pic>
      <p:pic>
        <p:nvPicPr>
          <p:cNvPr id="8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689"/>
            <a:ext cx="4710024" cy="32073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85668" y="69011"/>
                <a:ext cx="6400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Energy deposited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thick sensors (Geant3) PANDA Root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5668" y="69011"/>
                <a:ext cx="6400800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5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7255895" y="2622430"/>
            <a:ext cx="1819093" cy="293298"/>
          </a:xfrm>
          <a:prstGeom prst="rect">
            <a:avLst/>
          </a:prstGeom>
          <a:noFill/>
          <a:ln w="28575">
            <a:solidFill>
              <a:srgbClr val="FF2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71750" y="2488720"/>
            <a:ext cx="2060636" cy="237227"/>
          </a:xfrm>
          <a:prstGeom prst="rect">
            <a:avLst/>
          </a:prstGeom>
          <a:noFill/>
          <a:ln w="28575">
            <a:solidFill>
              <a:srgbClr val="FF2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99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27" y="25564"/>
            <a:ext cx="5856258" cy="32543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27" y="3305826"/>
            <a:ext cx="5766959" cy="35521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572664" y="1006424"/>
                <a:ext cx="35023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Frankel Pairs distribution for 1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GeV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proton in 300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𝑡h𝑖𝑐𝑘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Si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664" y="1006424"/>
                <a:ext cx="3502325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174" t="-4717" r="-174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58060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34</a:t>
            </a:fld>
            <a:endParaRPr lang="en-US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274" y="1825625"/>
            <a:ext cx="7227076" cy="40161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26279" y="922011"/>
                <a:ext cx="35023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Frankel Pairs distribution for 1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GeV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proton in 300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𝑡h𝑖𝑐𝑘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Si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6279" y="922011"/>
                <a:ext cx="3502325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174" t="-4717" r="-174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823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29065" y="6356045"/>
            <a:ext cx="2057184" cy="3650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2/16/2017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457752" y="6356045"/>
            <a:ext cx="2057184" cy="365087"/>
          </a:xfrm>
          <a:prstGeom prst="rect">
            <a:avLst/>
          </a:prstGeom>
        </p:spPr>
        <p:txBody>
          <a:bodyPr/>
          <a:lstStyle/>
          <a:p>
            <a:fld id="{3BD1AEFA-DD96-4702-9C63-37783711A495}" type="slidenum">
              <a:rPr lang="en-IN" smtClean="0"/>
              <a:t>4</a:t>
            </a:fld>
            <a:endParaRPr lang="en-I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" y="4038911"/>
            <a:ext cx="4044446" cy="28157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50447" y="5568126"/>
            <a:ext cx="79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40 cm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773122" y="5542039"/>
            <a:ext cx="91312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787163" y="5960631"/>
            <a:ext cx="1832830" cy="3857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71758" y="5944251"/>
            <a:ext cx="863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60 cm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04927" y="6418588"/>
            <a:ext cx="346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 used for Simulation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87163" y="3715388"/>
            <a:ext cx="2893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sided strip sensors</a:t>
            </a: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97" y="452909"/>
            <a:ext cx="4098841" cy="658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203693" y="-110170"/>
            <a:ext cx="3784049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dirty="0">
                <a:solidFill>
                  <a:srgbClr val="FF2929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Simulation </a:t>
            </a:r>
            <a:r>
              <a:rPr lang="en-US" dirty="0" smtClean="0">
                <a:solidFill>
                  <a:srgbClr val="FF2929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for  </a:t>
            </a:r>
            <a:r>
              <a:rPr lang="en-US" dirty="0">
                <a:solidFill>
                  <a:srgbClr val="FF2929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Charge created by MIP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952" y="4114800"/>
            <a:ext cx="4675587" cy="27321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27947" y="4236477"/>
            <a:ext cx="1953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2929"/>
                </a:solidFill>
              </a:rPr>
              <a:t>Simulation and Digitization in</a:t>
            </a:r>
          </a:p>
          <a:p>
            <a:r>
              <a:rPr lang="en-US" dirty="0" smtClean="0">
                <a:solidFill>
                  <a:srgbClr val="FF2929"/>
                </a:solidFill>
              </a:rPr>
              <a:t>PANDA Root</a:t>
            </a:r>
            <a:endParaRPr lang="en-US" dirty="0">
              <a:solidFill>
                <a:srgbClr val="FF2929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" y="1189537"/>
            <a:ext cx="4685030" cy="26396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898510" y="1327095"/>
                <a:ext cx="4098841" cy="1096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Diamond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=12.14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 low material budget than Si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9.37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𝑐𝑚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and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2.3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𝑐𝑚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same thickness i.e. diamond will have less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and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510" y="1327095"/>
                <a:ext cx="4098841" cy="1096198"/>
              </a:xfrm>
              <a:prstGeom prst="rect">
                <a:avLst/>
              </a:prstGeom>
              <a:blipFill rotWithShape="0">
                <a:blip r:embed="rId6"/>
                <a:stretch>
                  <a:fillRect l="-893" t="-1667" b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483" y="77965"/>
            <a:ext cx="2373198" cy="12491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898509" y="2397159"/>
                <a:ext cx="4245491" cy="72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=13.6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𝑀𝑒𝑉</m:t>
                          </m:r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</a:rPr>
                            <m:t>z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𝑐𝑝</m:t>
                          </m:r>
                        </m:den>
                      </m:f>
                      <m:r>
                        <a:rPr lang="en-US" sz="140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1400">
                          <a:latin typeface="Cambria Math" panose="02040503050406030204" pitchFamily="18" charset="0"/>
                        </a:rPr>
                        <m:t>[1+0.038</m:t>
                      </m:r>
                      <m:r>
                        <m:rPr>
                          <m:sty m:val="p"/>
                        </m:rPr>
                        <a:rPr lang="en-US" sz="1400">
                          <a:latin typeface="Cambria Math" panose="02040503050406030204" pitchFamily="18" charset="0"/>
                        </a:rPr>
                        <m:t>ln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IN" sz="16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509" y="2397159"/>
                <a:ext cx="4245491" cy="7288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007085" y="3512759"/>
                <a:ext cx="2127909" cy="5373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IN" sz="1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085" y="3512759"/>
                <a:ext cx="2127909" cy="537327"/>
              </a:xfrm>
              <a:prstGeom prst="rect">
                <a:avLst/>
              </a:prstGeom>
              <a:blipFill rotWithShape="0">
                <a:blip r:embed="rId9"/>
                <a:stretch>
                  <a:fillRect b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5188661" y="3213614"/>
            <a:ext cx="3764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Ref: “Particle Detectors”, C. </a:t>
            </a:r>
            <a:r>
              <a:rPr lang="en-I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Grupen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B. A. </a:t>
            </a:r>
            <a:r>
              <a:rPr lang="en-IN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Shwartz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86190" y="-47868"/>
            <a:ext cx="3480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Diamond has low multiple scattering </a:t>
            </a:r>
            <a:endParaRPr 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179387" y="4477761"/>
            <a:ext cx="2053087" cy="6124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37494" y="367326"/>
                <a:ext cx="241043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=2.33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𝑫𝒊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𝟓𝟏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𝒈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𝒄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5.3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494" y="367326"/>
                <a:ext cx="2410436" cy="923330"/>
              </a:xfrm>
              <a:prstGeom prst="rect">
                <a:avLst/>
              </a:prstGeom>
              <a:blipFill rotWithShape="0">
                <a:blip r:embed="rId10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925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8" grpId="0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955" y="129396"/>
            <a:ext cx="4848045" cy="27699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396"/>
            <a:ext cx="4295955" cy="27699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07143" y="2934798"/>
                <a:ext cx="5552289" cy="507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1800"/>
                  </a:spcBef>
                </a:pPr>
                <a:r>
                  <a:rPr lang="en-US" dirty="0" smtClean="0">
                    <a:solidFill>
                      <a:srgbClr val="FF2929"/>
                    </a:solidFill>
                    <a:latin typeface="Times New Roman" panose="02020603050405020304" pitchFamily="18" charset="0"/>
                    <a:ea typeface="DejaVu Sans"/>
                    <a:cs typeface="Times New Roman" panose="02020603050405020304" pitchFamily="18" charset="0"/>
                  </a:rPr>
                  <a:t>Signal to Noise ratio for Sensors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2929"/>
                        </a:solidFill>
                        <a:latin typeface="Cambria Math" panose="02040503050406030204" pitchFamily="18" charset="0"/>
                        <a:ea typeface="DejaVu Sans"/>
                        <a:cs typeface="Times New Roman" panose="02020603050405020304" pitchFamily="18" charset="0"/>
                      </a:rPr>
                      <m:t>(5.</m:t>
                    </m:r>
                    <m:r>
                      <a:rPr lang="en-US" b="0" i="0" smtClean="0">
                        <a:solidFill>
                          <a:srgbClr val="FF2929"/>
                        </a:solidFill>
                        <a:latin typeface="Cambria Math" panose="02040503050406030204" pitchFamily="18" charset="0"/>
                        <a:ea typeface="DejaVu Sans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b="0" i="1" smtClean="0">
                        <a:solidFill>
                          <a:srgbClr val="FF2929"/>
                        </a:solidFill>
                        <a:latin typeface="Cambria Math" panose="02040503050406030204" pitchFamily="18" charset="0"/>
                        <a:ea typeface="DejaVu Sans"/>
                        <a:cs typeface="Times New Roman" panose="02020603050405020304" pitchFamily="18" charset="0"/>
                      </a:rPr>
                      <m:t>×5.0×0.3 </m:t>
                    </m:r>
                    <m:r>
                      <a:rPr lang="en-US" b="0" i="1" smtClean="0">
                        <a:solidFill>
                          <a:srgbClr val="FF2929"/>
                        </a:solidFill>
                        <a:latin typeface="Cambria Math" panose="02040503050406030204" pitchFamily="18" charset="0"/>
                        <a:ea typeface="DejaVu Sans"/>
                        <a:cs typeface="Times New Roman" panose="020206030504050203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2929"/>
                            </a:solidFill>
                            <a:latin typeface="Cambria Math" panose="02040503050406030204" pitchFamily="18" charset="0"/>
                            <a:ea typeface="DejaVu Sans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2929"/>
                            </a:solidFill>
                            <a:latin typeface="Cambria Math" panose="02040503050406030204" pitchFamily="18" charset="0"/>
                            <a:ea typeface="DejaVu Sans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2929"/>
                            </a:solidFill>
                            <a:latin typeface="Cambria Math" panose="02040503050406030204" pitchFamily="18" charset="0"/>
                            <a:ea typeface="DejaVu Sans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solidFill>
                          <a:srgbClr val="FF2929"/>
                        </a:solidFill>
                        <a:latin typeface="Cambria Math" panose="02040503050406030204" pitchFamily="18" charset="0"/>
                        <a:ea typeface="DejaVu Sans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rgbClr val="FF2929"/>
                    </a:solidFill>
                    <a:latin typeface="Times New Roman" panose="02020603050405020304" pitchFamily="18" charset="0"/>
                    <a:ea typeface="DejaVu Sans"/>
                    <a:cs typeface="Times New Roman" panose="02020603050405020304" pitchFamily="18" charset="0"/>
                  </a:rPr>
                  <a:t> </a:t>
                </a:r>
                <a:endParaRPr lang="en-US" dirty="0">
                  <a:solidFill>
                    <a:srgbClr val="FF2929"/>
                  </a:solidFill>
                  <a:latin typeface="Times New Roman" panose="02020603050405020304" pitchFamily="18" charset="0"/>
                  <a:ea typeface="DejaVu Sans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43" y="2934798"/>
                <a:ext cx="5552289" cy="507831"/>
              </a:xfrm>
              <a:prstGeom prst="rect">
                <a:avLst/>
              </a:prstGeom>
              <a:blipFill rotWithShape="0">
                <a:blip r:embed="rId4"/>
                <a:stretch>
                  <a:fillRect l="-878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033558" y="2923583"/>
            <a:ext cx="1025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MIP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249018" y="3553314"/>
            <a:ext cx="20471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Thickness=0.3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22419" y="3557088"/>
                <a:ext cx="60655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 smtClean="0"/>
                  <a:t> for Intrinsic material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19" y="3557088"/>
                <a:ext cx="6065520" cy="338554"/>
              </a:xfrm>
              <a:prstGeom prst="rect">
                <a:avLst/>
              </a:prstGeom>
              <a:blipFill rotWithShape="0">
                <a:blip r:embed="rId5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1646746"/>
                  </p:ext>
                </p:extLst>
              </p:nvPr>
            </p:nvGraphicFramePr>
            <p:xfrm>
              <a:off x="0" y="4252439"/>
              <a:ext cx="9144000" cy="237511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87837"/>
                    <a:gridCol w="1485419"/>
                    <a:gridCol w="1474576"/>
                    <a:gridCol w="1517946"/>
                    <a:gridCol w="1478371"/>
                    <a:gridCol w="1799851"/>
                  </a:tblGrid>
                  <a:tr h="55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Material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MPV Signal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𝑉𝑠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𝑉𝑠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Noise (e)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55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Silicon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22680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640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505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3.8×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55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Germanium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57070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0.46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3900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1800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1.5×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55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Diamond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9645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1800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0.013</a:t>
                          </a:r>
                          <a:r>
                            <a:rPr lang="en-US" baseline="0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1646746"/>
                  </p:ext>
                </p:extLst>
              </p:nvPr>
            </p:nvGraphicFramePr>
            <p:xfrm>
              <a:off x="0" y="4252439"/>
              <a:ext cx="9144000" cy="237511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87837"/>
                    <a:gridCol w="1485419"/>
                    <a:gridCol w="1474576"/>
                    <a:gridCol w="1517946"/>
                    <a:gridCol w="1478371"/>
                    <a:gridCol w="1799851"/>
                  </a:tblGrid>
                  <a:tr h="71335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Material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MPV Signal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6"/>
                          <a:stretch>
                            <a:fillRect l="-195455" t="-4274" r="-326446" b="-235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6"/>
                          <a:stretch>
                            <a:fillRect l="-287149" t="-4274" r="-217269" b="-235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6"/>
                          <a:stretch>
                            <a:fillRect l="-396708" t="-4274" r="-122634" b="-235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Noise (e)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55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Silicon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22680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640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505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6"/>
                          <a:stretch>
                            <a:fillRect l="-409153" t="-132609" r="-1017" b="-200000"/>
                          </a:stretch>
                        </a:blipFill>
                      </a:tcPr>
                    </a:tc>
                  </a:tr>
                  <a:tr h="55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Germanium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57070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0.46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3900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1800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6"/>
                          <a:stretch>
                            <a:fillRect l="-409153" t="-235165" r="-1017" b="-102198"/>
                          </a:stretch>
                        </a:blipFill>
                      </a:tcPr>
                    </a:tc>
                  </a:tr>
                  <a:tr h="55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Diamond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9645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6"/>
                          <a:stretch>
                            <a:fillRect l="-195455" t="-335165" r="-326446" b="-21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1800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0.013</a:t>
                          </a:r>
                          <a:r>
                            <a:rPr lang="en-US" baseline="0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Cube 1"/>
          <p:cNvSpPr/>
          <p:nvPr/>
        </p:nvSpPr>
        <p:spPr>
          <a:xfrm>
            <a:off x="7090164" y="3241038"/>
            <a:ext cx="1828050" cy="766181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8015988" y="2934126"/>
            <a:ext cx="0" cy="128016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7048439" y="3537738"/>
            <a:ext cx="1723102" cy="1223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502267" y="3537068"/>
                <a:ext cx="89319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DejaVu Sans"/>
                          <a:cs typeface="Times New Roman" panose="02020603050405020304" pitchFamily="18" charset="0"/>
                        </a:rPr>
                        <m:t>5.</m:t>
                      </m:r>
                      <m:r>
                        <a:rPr lang="en-US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DejaVu Sans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DejaVu Sans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DejaVu Sans"/>
                          <a:cs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2267" y="3537068"/>
                <a:ext cx="893193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/>
          <p:nvPr/>
        </p:nvCxnSpPr>
        <p:spPr>
          <a:xfrm flipH="1">
            <a:off x="6946794" y="3442629"/>
            <a:ext cx="2831" cy="56459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946296" y="3150946"/>
            <a:ext cx="352183" cy="24171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 rot="18986086">
                <a:off x="6456178" y="2957090"/>
                <a:ext cx="89319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DejaVu Sans"/>
                          <a:cs typeface="Times New Roman" panose="02020603050405020304" pitchFamily="18" charset="0"/>
                        </a:rPr>
                        <m:t>5.</m:t>
                      </m:r>
                      <m:r>
                        <a:rPr lang="en-US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DejaVu Sans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DejaVu Sans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DejaVu Sans"/>
                          <a:cs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986086">
                <a:off x="6456178" y="2957090"/>
                <a:ext cx="893193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90113" y="586596"/>
            <a:ext cx="6812154" cy="1121434"/>
            <a:chOff x="690113" y="586596"/>
            <a:chExt cx="6812154" cy="1121434"/>
          </a:xfrm>
        </p:grpSpPr>
        <p:sp>
          <p:nvSpPr>
            <p:cNvPr id="8" name="Rectangle 7"/>
            <p:cNvSpPr/>
            <p:nvPr/>
          </p:nvSpPr>
          <p:spPr>
            <a:xfrm>
              <a:off x="690113" y="1147313"/>
              <a:ext cx="1656272" cy="56071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63705" y="586596"/>
              <a:ext cx="2438562" cy="56071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878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86265"/>
            <a:ext cx="9247517" cy="10437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 to Noise ratio for intrinsic Si,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very small so we can not use them intrinsic material but diamond can be used as intrinsic material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intrinsic noise can be reduced by increasing some how resistivity=&gt; p-n junction in reverse bias condition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809" y="3327284"/>
            <a:ext cx="2686050" cy="19508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266049" y="1663342"/>
                <a:ext cx="5546785" cy="421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0" dirty="0" smtClean="0"/>
                  <a:t>Silicon sensor reverse biased: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5.0×5.0×0.3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6049" y="1663342"/>
                <a:ext cx="5546785" cy="421782"/>
              </a:xfrm>
              <a:prstGeom prst="rect">
                <a:avLst/>
              </a:prstGeom>
              <a:blipFill rotWithShape="0">
                <a:blip r:embed="rId3"/>
                <a:stretch>
                  <a:fillRect l="-659" b="-18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5672306"/>
                  </p:ext>
                </p:extLst>
              </p:nvPr>
            </p:nvGraphicFramePr>
            <p:xfrm>
              <a:off x="11859" y="2180176"/>
              <a:ext cx="9144000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24000"/>
                    <a:gridCol w="1524000"/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Material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Voltage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Current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Noise (e)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Signal/Noise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Silicon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300 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2.5×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9591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2.365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Silicon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300 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𝑛𝐴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2.5×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2268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5672306"/>
                  </p:ext>
                </p:extLst>
              </p:nvPr>
            </p:nvGraphicFramePr>
            <p:xfrm>
              <a:off x="11859" y="2180176"/>
              <a:ext cx="9144000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24000"/>
                    <a:gridCol w="1524000"/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Material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Voltage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Current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00800" t="-8197" r="-201200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Noise (e)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Signal/Noise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Silicon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300 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99602" t="-106452" r="-300000" b="-12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00800" t="-106452" r="-201200" b="-12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9591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2.365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Silicon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300 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99602" t="-209836" r="-300000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00800" t="-209836" r="-201200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2268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TextBox 10"/>
          <p:cNvSpPr txBox="1"/>
          <p:nvPr/>
        </p:nvSpPr>
        <p:spPr>
          <a:xfrm>
            <a:off x="6737230" y="1504901"/>
            <a:ext cx="241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Just rough numbers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35910"/>
            <a:ext cx="3364302" cy="168594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5377"/>
            <a:ext cx="3364303" cy="1731184"/>
          </a:xfrm>
          <a:prstGeom prst="rect">
            <a:avLst/>
          </a:prstGeom>
        </p:spPr>
      </p:pic>
      <p:pic>
        <p:nvPicPr>
          <p:cNvPr id="16" name="Content Placeholder 3" descr="strip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41940" y="3318574"/>
            <a:ext cx="2950233" cy="1793860"/>
          </a:xfrm>
          <a:prstGeom prst="rect">
            <a:avLst/>
          </a:prstGeom>
        </p:spPr>
      </p:pic>
      <p:pic>
        <p:nvPicPr>
          <p:cNvPr id="17" name="Content Placeholder 4" descr="dssd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30079" y="5123277"/>
            <a:ext cx="2962093" cy="17032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117" y="3346098"/>
            <a:ext cx="1086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Diamond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02983" y="4117303"/>
            <a:ext cx="1966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 and </a:t>
            </a:r>
            <a:r>
              <a:rPr lang="en-US" sz="1600" dirty="0" err="1" smtClean="0">
                <a:solidFill>
                  <a:srgbClr val="FF0000"/>
                </a:solidFill>
              </a:rPr>
              <a:t>Ge</a:t>
            </a:r>
            <a:r>
              <a:rPr lang="en-US" sz="1600" dirty="0" smtClean="0">
                <a:solidFill>
                  <a:srgbClr val="FF0000"/>
                </a:solidFill>
              </a:rPr>
              <a:t> same detector concept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17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385" y="134426"/>
            <a:ext cx="7763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 to Noise Ratio: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Expressed in terms of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ENC (Equivalent Noise Charge)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161"/>
            <a:ext cx="3252158" cy="17113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45789" y="609161"/>
                <a:ext cx="4942935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𝐸𝑁𝐶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𝐸𝑁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𝐸𝑁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𝐸𝑁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𝐸𝑁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5789" y="609161"/>
                <a:ext cx="4942935" cy="6560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650301" y="1276489"/>
                <a:ext cx="3338423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𝐸𝑁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107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𝑛𝐴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0301" y="1276489"/>
                <a:ext cx="3338423" cy="65601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299604" y="1460055"/>
                <a:ext cx="26310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1. Shot Noise due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600" dirty="0" smtClean="0"/>
                  <a:t>:</a:t>
                </a:r>
                <a:endParaRPr lang="en-US" sz="1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604" y="1460055"/>
                <a:ext cx="2631056" cy="338554"/>
              </a:xfrm>
              <a:prstGeom prst="rect">
                <a:avLst/>
              </a:prstGeom>
              <a:blipFill rotWithShape="0">
                <a:blip r:embed="rId5"/>
                <a:stretch>
                  <a:fillRect l="-1157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299604" y="2108735"/>
            <a:ext cx="2725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Parallel thermal noise: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568350" y="1877174"/>
                <a:ext cx="3338423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𝐸𝑁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44.5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8350" y="1877174"/>
                <a:ext cx="3338423" cy="9106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0" y="2970045"/>
            <a:ext cx="502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Series thermal noise from metal strip resistance: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024887" y="2717379"/>
                <a:ext cx="3779448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𝐸𝑁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0.025 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887" y="2717379"/>
                <a:ext cx="3779448" cy="91069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0" y="3646689"/>
            <a:ext cx="2242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Preamplifier noise: 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512443" y="3611994"/>
                <a:ext cx="65539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𝐸𝑁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pF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, a and b preamplifier design parameters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443" y="3611994"/>
                <a:ext cx="6553919" cy="369332"/>
              </a:xfrm>
              <a:prstGeom prst="rect">
                <a:avLst/>
              </a:prstGeom>
              <a:blipFill rotWithShape="0">
                <a:blip r:embed="rId8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0" y="4253943"/>
                <a:ext cx="5960853" cy="25060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:r>
                  <a:rPr lang="en-US" sz="16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making the small noise design follow the below specification: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mall </a:t>
                </a:r>
                <a:r>
                  <a:rPr lang="en-US" sz="1600" dirty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 capacitance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dirty="0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𝑠𝑡𝑟𝑖𝑝</m:t>
                        </m:r>
                      </m:sub>
                    </m:sSub>
                  </m:oMath>
                </a14:m>
                <a:r>
                  <a:rPr lang="en-US" sz="1400" i="1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(∼ depends on strip dimension) to minimize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𝐸𝑁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𝐸𝑁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13131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 </a:t>
                </a:r>
                <a:r>
                  <a:rPr lang="en-US" sz="1600" dirty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leakage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400" i="1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minimize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</a:rPr>
                      <m:t>EN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i="0">
                                <a:latin typeface="Cambria Math" panose="02040503050406030204" pitchFamily="18" charset="0"/>
                              </a:rPr>
                              <m:t>I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i="0">
                                <a:latin typeface="Cambria Math" panose="02040503050406030204" pitchFamily="18" charset="0"/>
                              </a:rPr>
                              <m:t>L</m:t>
                            </m:r>
                          </m:sub>
                        </m:sSub>
                      </m:sub>
                    </m:sSub>
                  </m:oMath>
                </a14:m>
                <a:endParaRPr lang="en-US" sz="1400" dirty="0">
                  <a:solidFill>
                    <a:srgbClr val="13131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 parallel resistance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𝑏𝑖𝑎𝑠</m:t>
                        </m:r>
                      </m:sub>
                    </m:sSub>
                  </m:oMath>
                </a14:m>
                <a:r>
                  <a:rPr lang="en-US" sz="1400" i="1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minimize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</a:rPr>
                      <m:t>EN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i="0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i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sub>
                    </m:sSub>
                  </m:oMath>
                </a14:m>
                <a:endParaRPr lang="en-US" sz="1400" dirty="0">
                  <a:solidFill>
                    <a:srgbClr val="13131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 series </a:t>
                </a:r>
                <a:r>
                  <a:rPr lang="en-US" sz="1600" dirty="0" smtClean="0">
                    <a:solidFill>
                      <a:srgbClr val="1313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13131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𝑠𝑡𝑟𝑖𝑝</m:t>
                        </m:r>
                      </m:sub>
                    </m:sSub>
                  </m:oMath>
                </a14:m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minimize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𝐸𝑁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b>
                    </m:sSub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53943"/>
                <a:ext cx="5960853" cy="2506007"/>
              </a:xfrm>
              <a:prstGeom prst="rect">
                <a:avLst/>
              </a:prstGeom>
              <a:blipFill rotWithShape="0">
                <a:blip r:embed="rId9"/>
                <a:stretch>
                  <a:fillRect l="-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930660" y="5091447"/>
            <a:ext cx="32133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Ref: Evolution of Silicon sensor technology in Particle Physics: pages: 27-28</a:t>
            </a:r>
          </a:p>
          <a:p>
            <a:r>
              <a:rPr lang="en-US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Frank Hartmann </a:t>
            </a:r>
            <a:endParaRPr lang="en-US" sz="1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0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42936" y="3256706"/>
                <a:ext cx="4318717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Impact Parameter IP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for short lives particles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If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life time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𝑠𝑒𝑐</m:t>
                    </m:r>
                  </m:oMath>
                </a14:m>
                <a:r>
                  <a:rPr lang="en-I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=&gt; Impact parameter  </a:t>
                </a:r>
                <a:r>
                  <a:rPr lang="en-IN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30-3000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I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I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N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2936" y="3256706"/>
                <a:ext cx="4318717" cy="1077218"/>
              </a:xfrm>
              <a:prstGeom prst="rect">
                <a:avLst/>
              </a:prstGeom>
              <a:blipFill rotWithShape="0">
                <a:blip r:embed="rId2"/>
                <a:stretch>
                  <a:fillRect l="-565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823" y="4360401"/>
            <a:ext cx="3419177" cy="24288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0" y="3340200"/>
                <a:ext cx="4531916" cy="34189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en-US" sz="1600" dirty="0" smtClean="0">
                    <a:solidFill>
                      <a:srgbClr val="0000CC"/>
                    </a:solidFill>
                  </a:rPr>
                  <a:t>Binary Readout: 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600" dirty="0" smtClean="0"/>
                  <a:t>Limited </a:t>
                </a:r>
                <a:r>
                  <a:rPr lang="en-US" sz="1600" dirty="0"/>
                  <a:t>position resolution </a:t>
                </a:r>
                <a14:m>
                  <m:oMath xmlns:m="http://schemas.openxmlformats.org/officeDocument/2006/math">
                    <m:r>
                      <a:rPr lang="en-US" sz="16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𝑃𝑖𝑡𝑐h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600" dirty="0"/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𝑃𝑖𝑡𝑐h</m:t>
                        </m:r>
                      </m:num>
                      <m:den>
                        <m:r>
                          <a:rPr lang="en-US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den>
                    </m:f>
                  </m:oMath>
                </a14:m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sz="1600" dirty="0" smtClean="0">
                  <a:solidFill>
                    <a:srgbClr val="0000CC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1600" dirty="0" smtClean="0">
                    <a:solidFill>
                      <a:srgbClr val="0000CC"/>
                    </a:solidFill>
                  </a:rPr>
                  <a:t>Analogue Readout</a:t>
                </a:r>
                <a:r>
                  <a:rPr lang="en-US" sz="1600" dirty="0">
                    <a:solidFill>
                      <a:srgbClr val="0000CC"/>
                    </a:solidFill>
                  </a:rPr>
                  <a:t>: </a:t>
                </a:r>
                <a:endParaRPr lang="en-US" sz="1600" dirty="0"/>
              </a:p>
              <a:p>
                <a:pPr marL="314982" indent="-314982">
                  <a:buFont typeface="Wingdings" panose="05000000000000000000" pitchFamily="2" charset="2"/>
                  <a:buChar char="Ø"/>
                </a:pPr>
                <a:r>
                  <a:rPr lang="en-I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Nonlinear Eta Algorithm- For small track angles where diffusion is large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600" dirty="0"/>
              </a:p>
              <a:p>
                <a:pPr marL="314982" indent="-314982">
                  <a:buFont typeface="Wingdings" panose="05000000000000000000" pitchFamily="2" charset="2"/>
                  <a:buChar char="Ø"/>
                </a:pPr>
                <a:r>
                  <a:rPr lang="en-I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Simple linear </a:t>
                </a:r>
                <a:r>
                  <a:rPr lang="en-IN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Analogue </a:t>
                </a:r>
                <a:r>
                  <a:rPr lang="en-I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Head Tail algorithm- For large angle tracks</a:t>
                </a:r>
              </a:p>
              <a:p>
                <a:pPr marL="314982" indent="-314982">
                  <a:buFont typeface="Wingdings" panose="05000000000000000000" pitchFamily="2" charset="2"/>
                  <a:buChar char="Ø"/>
                </a:pPr>
                <a:endPara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14982" indent="-314982">
                  <a:buFont typeface="Wingdings" panose="05000000000000000000" pitchFamily="2" charset="2"/>
                  <a:buChar char="Ø"/>
                </a:pPr>
                <a:r>
                  <a:rPr lang="en-I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Charge Centre of gravity method- For middle range of angles</a:t>
                </a:r>
              </a:p>
              <a:p>
                <a:pPr marL="314982" indent="-314982">
                  <a:buFont typeface="Wingdings" panose="05000000000000000000" pitchFamily="2" charset="2"/>
                  <a:buChar char="Ø"/>
                </a:pPr>
                <a:endPara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40200"/>
                <a:ext cx="4531916" cy="3418949"/>
              </a:xfrm>
              <a:prstGeom prst="rect">
                <a:avLst/>
              </a:prstGeom>
              <a:blipFill rotWithShape="0">
                <a:blip r:embed="rId4"/>
                <a:stretch>
                  <a:fillRect l="-538" t="-535" r="-1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531916" y="4799890"/>
                <a:ext cx="2873544" cy="5584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C00000"/>
                    </a:solidFill>
                  </a:rPr>
                  <a:t>Best Position 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resolution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𝑷𝒊𝒕𝒄𝒉</m:t>
                        </m:r>
                      </m:num>
                      <m:den>
                        <m:f>
                          <m:f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𝑺𝒊𝒈𝒏𝒂𝒍</m:t>
                            </m:r>
                          </m:num>
                          <m:den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𝑬𝑵𝑪</m:t>
                            </m:r>
                          </m:den>
                        </m:f>
                      </m:den>
                    </m:f>
                  </m:oMath>
                </a14:m>
                <a:endParaRPr lang="en-US" sz="16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916" y="4799890"/>
                <a:ext cx="2873544" cy="558486"/>
              </a:xfrm>
              <a:prstGeom prst="rect">
                <a:avLst/>
              </a:prstGeom>
              <a:blipFill rotWithShape="0">
                <a:blip r:embed="rId5"/>
                <a:stretch>
                  <a:fillRect l="-1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0" y="169816"/>
                <a:ext cx="5102526" cy="3019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1600" dirty="0" smtClean="0">
                    <a:solidFill>
                      <a:srgbClr val="0000CC"/>
                    </a:solidFill>
                  </a:rPr>
                  <a:t>ENC Silicon</a:t>
                </a:r>
                <a:r>
                  <a:rPr lang="en-US" sz="1600" dirty="0" smtClean="0"/>
                  <a:t>: (</a:t>
                </a:r>
                <a:r>
                  <a:rPr lang="en-US" sz="1600" dirty="0"/>
                  <a:t>DELPHI </a:t>
                </a:r>
                <a:r>
                  <a:rPr lang="en-US" sz="1600" dirty="0" err="1"/>
                  <a:t>microvertex</a:t>
                </a:r>
                <a:r>
                  <a:rPr lang="en-US" sz="1600" dirty="0" smtClean="0"/>
                  <a:t>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b="0" i="0" dirty="0" smtClean="0">
                        <a:latin typeface="Cambria Math" panose="02040503050406030204" pitchFamily="18" charset="0"/>
                      </a:rPr>
                      <m:t>=1.8 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 dirty="0" smtClean="0"/>
                  <a:t>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=0.3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𝑛𝐴</m:t>
                    </m:r>
                  </m:oMath>
                </a14:m>
                <a:r>
                  <a:rPr lang="en-US" sz="1600" b="0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=36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600" b="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600" b="0" dirty="0" smtClean="0"/>
                  <a:t>,</a:t>
                </a:r>
              </a:p>
              <a:p>
                <a:r>
                  <a:rPr lang="en-US" sz="1600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 9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𝑝𝐹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𝑆𝑡𝑟𝑖𝑝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=340,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r>
                  <a:rPr lang="en-US" sz="1600" b="0" dirty="0" smtClean="0"/>
                  <a:t>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sz="1600" b="0" dirty="0" smtClean="0"/>
              </a:p>
              <a:p>
                <a:endParaRPr lang="en-US" sz="1600" b="0" dirty="0" smtClean="0"/>
              </a:p>
              <a:p>
                <a:r>
                  <a:rPr lang="en-US" sz="1600" dirty="0"/>
                  <a:t> </a:t>
                </a:r>
                <a:r>
                  <a:rPr lang="en-US" sz="1600" dirty="0" smtClean="0"/>
                  <a:t>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𝑬𝑵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</m:sub>
                    </m:sSub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𝟕𝟖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endParaRPr lang="en-US" sz="1600" b="1" dirty="0" smtClean="0">
                  <a:solidFill>
                    <a:srgbClr val="C00000"/>
                  </a:solidFill>
                </a:endParaRPr>
              </a:p>
              <a:p>
                <a:r>
                  <a:rPr lang="en-US" sz="1600" dirty="0" smtClean="0"/>
                  <a:t> 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𝐸𝑁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170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sz="1600" dirty="0"/>
              </a:p>
              <a:p>
                <a:r>
                  <a:rPr lang="en-US" sz="1600" dirty="0" smtClean="0"/>
                  <a:t> 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𝐸𝑁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𝑅𝑆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14 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/>
                  <a:t> </a:t>
                </a:r>
                <a:r>
                  <a:rPr lang="en-US" sz="1600" dirty="0" smtClean="0"/>
                  <a:t>    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𝑬𝑵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𝟓𝟐𝟎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sz="1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sz="1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𝐏𝐫𝐞𝐚𝐦𝐩𝐥𝐢𝐟𝐢𝐞𝐫</m:t>
                    </m:r>
                    <m:r>
                      <a:rPr lang="en-US" sz="1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 b="1" dirty="0" smtClean="0">
                  <a:solidFill>
                    <a:srgbClr val="C00000"/>
                  </a:solidFill>
                </a:endParaRPr>
              </a:p>
              <a:p>
                <a:r>
                  <a:rPr lang="en-US" sz="1600" dirty="0" smtClean="0">
                    <a:solidFill>
                      <a:srgbClr val="C00000"/>
                    </a:solidFill>
                  </a:rPr>
                  <a:t>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Total</m:t>
                    </m:r>
                    <m:r>
                      <a:rPr lang="en-US" sz="1600" b="0" i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𝑬𝑵𝑪</m:t>
                    </m:r>
                    <m:r>
                      <a:rPr lang="en-US" sz="1600" b="1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𝟓𝟓𝟑</m:t>
                    </m:r>
                    <m:r>
                      <a:rPr lang="en-US" sz="1600" b="1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endParaRPr lang="en-US" b="1" dirty="0">
                  <a:solidFill>
                    <a:srgbClr val="0000CC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𝐹𝑜𝑟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300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𝑡h𝑖𝑐𝑘𝑛𝑒𝑠𝑠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⇒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𝑆𝑖𝑔𝑛𝑎𝑙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𝐸𝑁𝐶</m:t>
                        </m:r>
                      </m:den>
                    </m:f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22680</m:t>
                        </m:r>
                      </m:num>
                      <m:den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55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=41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9816"/>
                <a:ext cx="5102526" cy="3019096"/>
              </a:xfrm>
              <a:prstGeom prst="rect">
                <a:avLst/>
              </a:prstGeom>
              <a:blipFill rotWithShape="0">
                <a:blip r:embed="rId6"/>
                <a:stretch>
                  <a:fillRect l="-478" t="-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31916" y="169816"/>
                <a:ext cx="4810491" cy="33911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olidFill>
                      <a:srgbClr val="0000CC"/>
                    </a:solidFill>
                  </a:rPr>
                  <a:t>ENC Diamond</a:t>
                </a:r>
                <a:r>
                  <a:rPr lang="en-US" dirty="0" smtClean="0"/>
                  <a:t>: (Estimation)</a:t>
                </a: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r>
                  <a:rPr lang="en-US" sz="1600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0" dirty="0" smtClean="0">
                        <a:latin typeface="Cambria Math" panose="02040503050406030204" pitchFamily="18" charset="0"/>
                      </a:rPr>
                      <m:t>5.0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dirty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sz="1600" dirty="0" smtClean="0"/>
                  <a:t>s</a:t>
                </a:r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36  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𝑀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𝑝𝐹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, 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160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Low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Noise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Viking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Amplifier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𝐸𝑁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=135+13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sz="1600" i="1" dirty="0"/>
              </a:p>
              <a:p>
                <a:r>
                  <a:rPr lang="en-US" sz="1600" dirty="0"/>
                  <a:t>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𝑬𝑵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𝟐𝟒</m:t>
                    </m:r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endParaRPr lang="en-US" sz="1600" b="1" dirty="0">
                  <a:solidFill>
                    <a:srgbClr val="C00000"/>
                  </a:solidFill>
                </a:endParaRPr>
              </a:p>
              <a:p>
                <a:r>
                  <a:rPr lang="en-US" sz="1600" dirty="0"/>
                  <a:t> 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𝐸𝑁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9 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sz="1600" dirty="0"/>
              </a:p>
              <a:p>
                <a:r>
                  <a:rPr lang="en-US" sz="1600" dirty="0"/>
                  <a:t> 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𝐸𝑁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𝑅𝑆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61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sz="1600" dirty="0"/>
              </a:p>
              <a:p>
                <a:r>
                  <a:rPr lang="en-US" sz="1600" dirty="0"/>
                  <a:t>     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𝑬𝑵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b="1" dirty="0" smtClean="0">
                    <a:solidFill>
                      <a:srgbClr val="C00000"/>
                    </a:solidFill>
                  </a:rPr>
                  <a:t> 161 e</a:t>
                </a:r>
                <a:endParaRPr lang="en-US" sz="1600" b="1" dirty="0">
                  <a:solidFill>
                    <a:srgbClr val="C00000"/>
                  </a:solidFill>
                </a:endParaRPr>
              </a:p>
              <a:p>
                <a:r>
                  <a:rPr lang="en-US" sz="1600" dirty="0">
                    <a:solidFill>
                      <a:srgbClr val="C00000"/>
                    </a:solidFill>
                  </a:rPr>
                  <a:t>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Total</m:t>
                    </m:r>
                    <m:r>
                      <a:rPr lang="en-US" sz="160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𝑬𝑵𝑪</m:t>
                    </m:r>
                    <m:r>
                      <a:rPr lang="en-US" sz="1600" b="1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𝟏𝟕𝟐</m:t>
                    </m:r>
                    <m:r>
                      <a:rPr lang="en-US" sz="1600" b="1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endParaRPr lang="en-US" sz="1600" b="1" dirty="0" smtClean="0">
                  <a:solidFill>
                    <a:srgbClr val="0000CC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𝐹𝑜𝑟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 300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𝑡h𝑖𝑐𝑘𝑛𝑒𝑠𝑠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𝑆𝑖𝑔𝑛𝑎𝑙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𝐸𝑁𝐶</m:t>
                          </m:r>
                        </m:den>
                      </m:f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9645</m:t>
                          </m:r>
                        </m:num>
                        <m:den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172</m:t>
                          </m:r>
                        </m:den>
                      </m:f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56</m:t>
                      </m:r>
                    </m:oMath>
                  </m:oMathPara>
                </a14:m>
                <a:endParaRPr lang="en-US" sz="1600" dirty="0"/>
              </a:p>
              <a:p>
                <a:endParaRPr lang="en-US" sz="1600" b="1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916" y="169816"/>
                <a:ext cx="4810491" cy="3391121"/>
              </a:xfrm>
              <a:prstGeom prst="rect">
                <a:avLst/>
              </a:prstGeom>
              <a:blipFill rotWithShape="0">
                <a:blip r:embed="rId7"/>
                <a:stretch>
                  <a:fillRect l="-759" t="-1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457950" y="1648421"/>
            <a:ext cx="29902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Ref: </a:t>
            </a:r>
            <a:r>
              <a:rPr lang="en-US" sz="1400" dirty="0">
                <a:solidFill>
                  <a:srgbClr val="C00000"/>
                </a:solidFill>
              </a:rPr>
              <a:t>First measurements with a diamond </a:t>
            </a:r>
            <a:r>
              <a:rPr lang="en-US" sz="1400" dirty="0" err="1">
                <a:solidFill>
                  <a:srgbClr val="C00000"/>
                </a:solidFill>
              </a:rPr>
              <a:t>microstrip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smtClean="0">
                <a:solidFill>
                  <a:srgbClr val="C00000"/>
                </a:solidFill>
              </a:rPr>
              <a:t>detector, NIM, Research </a:t>
            </a:r>
            <a:r>
              <a:rPr lang="en-US" sz="1400" dirty="0">
                <a:solidFill>
                  <a:srgbClr val="C00000"/>
                </a:solidFill>
              </a:rPr>
              <a:t>A 354 (1995) 318-327</a:t>
            </a:r>
          </a:p>
        </p:txBody>
      </p:sp>
      <p:sp>
        <p:nvSpPr>
          <p:cNvPr id="9" name="Rectangle 8"/>
          <p:cNvSpPr/>
          <p:nvPr/>
        </p:nvSpPr>
        <p:spPr>
          <a:xfrm>
            <a:off x="292035" y="2458528"/>
            <a:ext cx="1940944" cy="3278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61525" y="2514855"/>
            <a:ext cx="1940944" cy="327804"/>
          </a:xfrm>
          <a:prstGeom prst="rect">
            <a:avLst/>
          </a:prstGeom>
          <a:noFill/>
          <a:ln w="28575">
            <a:solidFill>
              <a:srgbClr val="FF2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758291" y="6198256"/>
            <a:ext cx="51561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rgbClr val="C00000"/>
                </a:solidFill>
              </a:rPr>
              <a:t>Ref: “Spatial resolution of silicon </a:t>
            </a:r>
            <a:r>
              <a:rPr lang="en-IN" sz="1400" dirty="0" err="1">
                <a:solidFill>
                  <a:srgbClr val="C00000"/>
                </a:solidFill>
              </a:rPr>
              <a:t>microstrip</a:t>
            </a:r>
            <a:r>
              <a:rPr lang="en-IN" sz="1400" dirty="0">
                <a:solidFill>
                  <a:srgbClr val="C00000"/>
                </a:solidFill>
              </a:rPr>
              <a:t> detectors”, </a:t>
            </a:r>
            <a:endParaRPr lang="en-IN" sz="1400" dirty="0" smtClean="0">
              <a:solidFill>
                <a:srgbClr val="C00000"/>
              </a:solidFill>
            </a:endParaRPr>
          </a:p>
          <a:p>
            <a:r>
              <a:rPr lang="en-IN" sz="1400" dirty="0" smtClean="0">
                <a:solidFill>
                  <a:srgbClr val="C00000"/>
                </a:solidFill>
              </a:rPr>
              <a:t>R</a:t>
            </a:r>
            <a:r>
              <a:rPr lang="en-IN" sz="1400" dirty="0">
                <a:solidFill>
                  <a:srgbClr val="C00000"/>
                </a:solidFill>
              </a:rPr>
              <a:t>. </a:t>
            </a:r>
            <a:r>
              <a:rPr lang="en-IN" sz="1400" dirty="0" err="1">
                <a:solidFill>
                  <a:srgbClr val="C00000"/>
                </a:solidFill>
              </a:rPr>
              <a:t>Turchetta</a:t>
            </a:r>
            <a:r>
              <a:rPr lang="en-IN" sz="1400" dirty="0">
                <a:solidFill>
                  <a:srgbClr val="C00000"/>
                </a:solidFill>
              </a:rPr>
              <a:t>, Nuclear Instruments and Methods in Physics</a:t>
            </a:r>
          </a:p>
        </p:txBody>
      </p:sp>
    </p:spTree>
    <p:extLst>
      <p:ext uri="{BB962C8B-B14F-4D97-AF65-F5344CB8AC3E}">
        <p14:creationId xmlns:p14="http://schemas.microsoft.com/office/powerpoint/2010/main" val="316097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957532"/>
          </a:xfrm>
        </p:spPr>
        <p:txBody>
          <a:bodyPr/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Comparison of Radiation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damage 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675" y="334505"/>
            <a:ext cx="4508325" cy="278929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92-1236-4B4F-B021-2F0888872F41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385" y="334505"/>
            <a:ext cx="4575290" cy="1894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 damage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Ionizing energy loss due to electron stopping=&gt; Not present in diamond sensors as no oxide layer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Bulk damage: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Non-Ionizing energy loss due to Nuclear stopping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9794" y="1188596"/>
            <a:ext cx="3795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DOSE Equivalent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real experiments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2338048"/>
                <a:ext cx="44479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Both types of damage reduces Signal to Noise ratio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1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 is critical value</a:t>
                </a:r>
                <a:endParaRPr lang="en-US" sz="16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38048"/>
                <a:ext cx="4447940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685" t="-3158" b="-1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85" y="4310584"/>
            <a:ext cx="6002110" cy="24108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235009" y="5756186"/>
                <a:ext cx="320933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𝒆𝑽</m:t>
                    </m:r>
                  </m:oMath>
                </a14:m>
                <a:r>
                  <a:rPr lang="en-US" b="1" dirty="0" smtClean="0"/>
                  <a:t> (Si)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𝒆𝑽</m:t>
                    </m:r>
                  </m:oMath>
                </a14:m>
                <a:r>
                  <a:rPr lang="en-US" b="1" dirty="0" smtClean="0"/>
                  <a:t> (</a:t>
                </a:r>
                <a:r>
                  <a:rPr lang="en-US" b="1" dirty="0" err="1" smtClean="0"/>
                  <a:t>Ge</a:t>
                </a:r>
                <a:r>
                  <a:rPr lang="en-US" b="1" dirty="0" smtClean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𝟒𝟑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𝒆𝑽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 smtClean="0"/>
                  <a:t> (Di)</a:t>
                </a:r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5009" y="5756186"/>
                <a:ext cx="3209330" cy="923330"/>
              </a:xfrm>
              <a:prstGeom prst="rect">
                <a:avLst/>
              </a:prstGeom>
              <a:blipFill rotWithShape="0">
                <a:blip r:embed="rId5"/>
                <a:stretch>
                  <a:fillRect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30192" y="3110892"/>
                <a:ext cx="6797615" cy="7192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𝒓𝒆𝒄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 </m:t>
                        </m:r>
                        <m:rad>
                          <m:radPr>
                            <m:degHide m:val="on"/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𝒓𝒆𝒄</m:t>
                                </m:r>
                              </m:sub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sSubSup>
                              <m:sSubSup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𝒓𝒆𝒄</m:t>
                                </m:r>
                              </m:sub>
                            </m:s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𝒂𝒕𝒐𝒎</m:t>
                                </m:r>
                              </m:sub>
                            </m:s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+ </m:t>
                            </m:r>
                            <m:f>
                              <m:f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𝒓𝒆𝒄</m:t>
                                    </m:r>
                                  </m:sub>
                                </m:s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sub>
                                  <m:sup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𝒂𝒕𝒐𝒎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e>
                    </m:d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92" y="3110892"/>
                <a:ext cx="6797615" cy="71923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4678" y="3817218"/>
            <a:ext cx="2839322" cy="14906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090317" y="5307916"/>
                <a:ext cx="30536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𝑒𝑙𝑒𝑐𝑡𝑟𝑜𝑛𝑖𝑐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𝑛𝑢𝑐𝑙𝑒𝑎𝑟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317" y="5307916"/>
                <a:ext cx="3053683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1134154" y="3885690"/>
                <a:ext cx="40665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𝐓𝐚𝐛𝐥𝐞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.  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𝐄</m:t>
                        </m:r>
                      </m:e>
                      <m:sub>
                        <m:r>
                          <a:rPr lang="en-US" b="1">
                            <a:latin typeface="Cambria Math" panose="02040503050406030204" pitchFamily="18" charset="0"/>
                          </a:rPr>
                          <m:t>𝐦𝐢𝐧</m:t>
                        </m:r>
                      </m:sub>
                    </m:sSub>
                  </m:oMath>
                </a14:m>
                <a:r>
                  <a:rPr lang="en-US" b="1" dirty="0"/>
                  <a:t> of incident particles in eV</a:t>
                </a: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154" y="3885690"/>
                <a:ext cx="4066562" cy="369332"/>
              </a:xfrm>
              <a:prstGeom prst="rect">
                <a:avLst/>
              </a:prstGeom>
              <a:blipFill rotWithShape="0">
                <a:blip r:embed="rId9"/>
                <a:stretch>
                  <a:fillRect t="-8197" r="-45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642339" y="1"/>
            <a:ext cx="244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CC"/>
                </a:solidFill>
              </a:rPr>
              <a:t>Fluka</a:t>
            </a:r>
            <a:r>
              <a:rPr lang="en-US" dirty="0" smtClean="0">
                <a:solidFill>
                  <a:srgbClr val="0000CC"/>
                </a:solidFill>
              </a:rPr>
              <a:t> Simulation</a:t>
            </a:r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6251</TotalTime>
  <Words>1869</Words>
  <Application>Microsoft Office PowerPoint</Application>
  <PresentationFormat>On-screen Show (4:3)</PresentationFormat>
  <Paragraphs>447</Paragraphs>
  <Slides>34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DejaVu Sans</vt:lpstr>
      <vt:lpstr>Times New Roman</vt:lpstr>
      <vt:lpstr>Wingdings</vt:lpstr>
      <vt:lpstr>Office Theme</vt:lpstr>
      <vt:lpstr>Equation</vt:lpstr>
      <vt:lpstr>Graph</vt:lpstr>
      <vt:lpstr>PowerPoint Presentation</vt:lpstr>
      <vt:lpstr>Outline </vt:lpstr>
      <vt:lpstr>Important properties of HEP detectors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of Radiation damage   </vt:lpstr>
      <vt:lpstr>PowerPoint Presentation</vt:lpstr>
      <vt:lpstr>Particle Identification capabilities </vt:lpstr>
      <vt:lpstr>PowerPoint Presentation</vt:lpstr>
      <vt:lpstr>PowerPoint Presentation</vt:lpstr>
      <vt:lpstr>PowerPoint Presentation</vt:lpstr>
      <vt:lpstr>Characterization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Future Plan </vt:lpstr>
      <vt:lpstr>PowerPoint Presentation</vt:lpstr>
      <vt:lpstr>Comparison of Material budget [For geometry in Slide 4]  </vt:lpstr>
      <vt:lpstr>PowerPoint Presentation</vt:lpstr>
      <vt:lpstr>PowerPoint Presentation</vt:lpstr>
      <vt:lpstr>Atomic force Microscopy (AFM) [Polishing of 407 is compared to thick film]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shyam</dc:creator>
  <cp:lastModifiedBy>shyam</cp:lastModifiedBy>
  <cp:revision>492</cp:revision>
  <dcterms:created xsi:type="dcterms:W3CDTF">2016-07-05T19:42:29Z</dcterms:created>
  <dcterms:modified xsi:type="dcterms:W3CDTF">2017-02-25T17:26:26Z</dcterms:modified>
</cp:coreProperties>
</file>