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notesSlides/notesSlide1.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notesSlides/notesSlide2.xml" ContentType="application/vnd.openxmlformats-officedocument.presentationml.notesSlide+xml"/>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56" r:id="rId2"/>
    <p:sldId id="378" r:id="rId3"/>
    <p:sldId id="570" r:id="rId4"/>
    <p:sldId id="392" r:id="rId5"/>
    <p:sldId id="529" r:id="rId6"/>
    <p:sldId id="397" r:id="rId7"/>
    <p:sldId id="449" r:id="rId8"/>
    <p:sldId id="532" r:id="rId9"/>
    <p:sldId id="448" r:id="rId10"/>
    <p:sldId id="452" r:id="rId11"/>
    <p:sldId id="453" r:id="rId12"/>
    <p:sldId id="454" r:id="rId13"/>
    <p:sldId id="456" r:id="rId14"/>
    <p:sldId id="457" r:id="rId15"/>
    <p:sldId id="455" r:id="rId16"/>
    <p:sldId id="401" r:id="rId17"/>
    <p:sldId id="458" r:id="rId18"/>
    <p:sldId id="396" r:id="rId19"/>
    <p:sldId id="414" r:id="rId20"/>
    <p:sldId id="459" r:id="rId21"/>
    <p:sldId id="487" r:id="rId22"/>
    <p:sldId id="460" r:id="rId23"/>
    <p:sldId id="419" r:id="rId24"/>
    <p:sldId id="421" r:id="rId25"/>
    <p:sldId id="433" r:id="rId26"/>
    <p:sldId id="436" r:id="rId27"/>
    <p:sldId id="467" r:id="rId28"/>
    <p:sldId id="466" r:id="rId29"/>
    <p:sldId id="477" r:id="rId30"/>
    <p:sldId id="430" r:id="rId31"/>
    <p:sldId id="432" r:id="rId32"/>
    <p:sldId id="428" r:id="rId33"/>
    <p:sldId id="484" r:id="rId34"/>
    <p:sldId id="438" r:id="rId35"/>
    <p:sldId id="485" r:id="rId36"/>
    <p:sldId id="482" r:id="rId37"/>
    <p:sldId id="489" r:id="rId38"/>
    <p:sldId id="423" r:id="rId39"/>
    <p:sldId id="555" r:id="rId40"/>
    <p:sldId id="571" r:id="rId41"/>
    <p:sldId id="572" r:id="rId42"/>
    <p:sldId id="573" r:id="rId43"/>
    <p:sldId id="574" r:id="rId44"/>
    <p:sldId id="575" r:id="rId45"/>
    <p:sldId id="576" r:id="rId46"/>
    <p:sldId id="513" r:id="rId47"/>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1pPr>
    <a:lvl2pPr marL="457106" algn="ctr"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2pPr>
    <a:lvl3pPr marL="914210" algn="ctr"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3pPr>
    <a:lvl4pPr marL="1371316" algn="ctr"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4pPr>
    <a:lvl5pPr marL="1828421" algn="ctr"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5pPr>
    <a:lvl6pPr marL="2285526" algn="l" defTabSz="914210" rtl="0" eaLnBrk="1" latinLnBrk="0" hangingPunct="1">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6pPr>
    <a:lvl7pPr marL="2742630" algn="l" defTabSz="914210" rtl="0" eaLnBrk="1" latinLnBrk="0" hangingPunct="1">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7pPr>
    <a:lvl8pPr marL="3199736" algn="l" defTabSz="914210" rtl="0" eaLnBrk="1" latinLnBrk="0" hangingPunct="1">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8pPr>
    <a:lvl9pPr marL="3656841" algn="l" defTabSz="914210" rtl="0" eaLnBrk="1" latinLnBrk="0" hangingPunct="1">
      <a:defRPr sz="2400" kern="1200">
        <a:solidFill>
          <a:schemeClr val="tx1"/>
        </a:solidFill>
        <a:effectLst>
          <a:outerShdw blurRad="38100" dist="38100" dir="2700000" algn="tl">
            <a:srgbClr val="000000">
              <a:alpha val="43137"/>
            </a:srgbClr>
          </a:outerShdw>
        </a:effectLst>
        <a:latin typeface="Trebuchet MS"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00"/>
    <a:srgbClr val="3399FF"/>
    <a:srgbClr val="003399"/>
    <a:srgbClr val="99FF99"/>
    <a:srgbClr val="FF5050"/>
    <a:srgbClr val="A50021"/>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2" autoAdjust="0"/>
    <p:restoredTop sz="94660" autoAdjust="0"/>
  </p:normalViewPr>
  <p:slideViewPr>
    <p:cSldViewPr>
      <p:cViewPr varScale="1">
        <p:scale>
          <a:sx n="71" d="100"/>
          <a:sy n="71" d="100"/>
        </p:scale>
        <p:origin x="-1008" y="-10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_rels/viewProps.xml.rels><?xml version="1.0" encoding="UTF-8" standalone="yes"?>
<Relationships xmlns="http://schemas.openxmlformats.org/package/2006/relationships"><Relationship Id="rId3" Type="http://schemas.openxmlformats.org/officeDocument/2006/relationships/slide" Target="slides/slide31.xml"/><Relationship Id="rId4" Type="http://schemas.openxmlformats.org/officeDocument/2006/relationships/slide" Target="slides/slide32.xml"/><Relationship Id="rId1" Type="http://schemas.openxmlformats.org/officeDocument/2006/relationships/slide" Target="slides/slide23.xml"/><Relationship Id="rId2" Type="http://schemas.openxmlformats.org/officeDocument/2006/relationships/slide" Target="slides/slide3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8.wmf"/><Relationship Id="rId2" Type="http://schemas.openxmlformats.org/officeDocument/2006/relationships/image" Target="../media/image39.emf"/><Relationship Id="rId3" Type="http://schemas.openxmlformats.org/officeDocument/2006/relationships/image" Target="../media/image40.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3.wmf"/><Relationship Id="rId4" Type="http://schemas.openxmlformats.org/officeDocument/2006/relationships/image" Target="../media/image44.wmf"/><Relationship Id="rId1" Type="http://schemas.openxmlformats.org/officeDocument/2006/relationships/image" Target="../media/image41.wmf"/><Relationship Id="rId2" Type="http://schemas.openxmlformats.org/officeDocument/2006/relationships/image" Target="../media/image4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5.wmf"/><Relationship Id="rId4" Type="http://schemas.openxmlformats.org/officeDocument/2006/relationships/image" Target="../media/image56.wmf"/><Relationship Id="rId1" Type="http://schemas.openxmlformats.org/officeDocument/2006/relationships/image" Target="../media/image53.wmf"/><Relationship Id="rId2" Type="http://schemas.openxmlformats.org/officeDocument/2006/relationships/image" Target="../media/image5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4" Type="http://schemas.openxmlformats.org/officeDocument/2006/relationships/image" Target="../media/image16.wmf"/><Relationship Id="rId1" Type="http://schemas.openxmlformats.org/officeDocument/2006/relationships/image" Target="../media/image13.wmf"/><Relationship Id="rId2"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 Id="rId2" Type="http://schemas.openxmlformats.org/officeDocument/2006/relationships/image" Target="../media/image19.wmf"/><Relationship Id="rId3"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 Id="rId2"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emf"/><Relationship Id="rId2" Type="http://schemas.openxmlformats.org/officeDocument/2006/relationships/image" Target="../media/image2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emf"/><Relationship Id="rId2"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wmf"/><Relationship Id="rId2"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3.emf"/><Relationship Id="rId2" Type="http://schemas.openxmlformats.org/officeDocument/2006/relationships/image" Target="../media/image34.emf"/><Relationship Id="rId3" Type="http://schemas.openxmlformats.org/officeDocument/2006/relationships/image" Target="../media/image3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smtClean="0">
                <a:effectLst/>
                <a:latin typeface="Times New Roman" pitchFamily="18" charset="0"/>
              </a:defRPr>
            </a:lvl1pPr>
          </a:lstStyle>
          <a:p>
            <a:pPr>
              <a:defRPr/>
            </a:pPr>
            <a:endParaRPr lang="en-US"/>
          </a:p>
        </p:txBody>
      </p:sp>
      <p:sp>
        <p:nvSpPr>
          <p:cNvPr id="1741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effectLst/>
                <a:latin typeface="Times New Roman" pitchFamily="18" charset="0"/>
              </a:defRPr>
            </a:lvl1pPr>
          </a:lstStyle>
          <a:p>
            <a:pPr>
              <a:defRPr/>
            </a:pPr>
            <a:endParaRPr lang="en-US"/>
          </a:p>
        </p:txBody>
      </p:sp>
      <p:sp>
        <p:nvSpPr>
          <p:cNvPr id="1741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smtClean="0">
                <a:effectLst/>
                <a:latin typeface="Times New Roman" pitchFamily="18" charset="0"/>
              </a:defRPr>
            </a:lvl1pPr>
          </a:lstStyle>
          <a:p>
            <a:pPr>
              <a:defRPr/>
            </a:pPr>
            <a:endParaRPr lang="en-US"/>
          </a:p>
        </p:txBody>
      </p:sp>
      <p:sp>
        <p:nvSpPr>
          <p:cNvPr id="1741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effectLst/>
                <a:latin typeface="Times New Roman" pitchFamily="18" charset="0"/>
              </a:defRPr>
            </a:lvl1pPr>
          </a:lstStyle>
          <a:p>
            <a:pPr>
              <a:defRPr/>
            </a:pPr>
            <a:fld id="{B376C063-4F9B-4811-AC2C-D620D490012C}" type="slidenum">
              <a:rPr lang="en-US"/>
              <a:pPr>
                <a:defRPr/>
              </a:pPr>
              <a:t>‹#›</a:t>
            </a:fld>
            <a:endParaRPr lang="en-US"/>
          </a:p>
        </p:txBody>
      </p:sp>
    </p:spTree>
    <p:extLst>
      <p:ext uri="{BB962C8B-B14F-4D97-AF65-F5344CB8AC3E}">
        <p14:creationId xmlns:p14="http://schemas.microsoft.com/office/powerpoint/2010/main" val="24271869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smtClean="0">
                <a:effectLst/>
                <a:latin typeface="Times New Roman" pitchFamily="18" charset="0"/>
              </a:defRPr>
            </a:lvl1pPr>
          </a:lstStyle>
          <a:p>
            <a:pPr>
              <a:defRPr/>
            </a:pPr>
            <a:endParaRPr lang="en-US"/>
          </a:p>
        </p:txBody>
      </p:sp>
      <p:sp>
        <p:nvSpPr>
          <p:cNvPr id="15363"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effectLst/>
                <a:latin typeface="Times New Roman" pitchFamily="18" charset="0"/>
              </a:defRPr>
            </a:lvl1pPr>
          </a:lstStyle>
          <a:p>
            <a:pPr>
              <a:defRPr/>
            </a:pPr>
            <a:endParaRPr lang="en-US"/>
          </a:p>
        </p:txBody>
      </p:sp>
      <p:sp>
        <p:nvSpPr>
          <p:cNvPr id="105476"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5365"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smtClean="0">
                <a:effectLst/>
                <a:latin typeface="Times New Roman" pitchFamily="18" charset="0"/>
              </a:defRPr>
            </a:lvl1pPr>
          </a:lstStyle>
          <a:p>
            <a:pPr>
              <a:defRPr/>
            </a:pPr>
            <a:endParaRPr lang="en-US"/>
          </a:p>
        </p:txBody>
      </p:sp>
      <p:sp>
        <p:nvSpPr>
          <p:cNvPr id="15367"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effectLst/>
                <a:latin typeface="Times New Roman" pitchFamily="18" charset="0"/>
              </a:defRPr>
            </a:lvl1pPr>
          </a:lstStyle>
          <a:p>
            <a:pPr>
              <a:defRPr/>
            </a:pPr>
            <a:fld id="{94319A13-05BD-4114-A195-0199D8E6A619}" type="slidenum">
              <a:rPr lang="en-US"/>
              <a:pPr>
                <a:defRPr/>
              </a:pPr>
              <a:t>‹#›</a:t>
            </a:fld>
            <a:endParaRPr lang="en-US"/>
          </a:p>
        </p:txBody>
      </p:sp>
    </p:spTree>
    <p:extLst>
      <p:ext uri="{BB962C8B-B14F-4D97-AF65-F5344CB8AC3E}">
        <p14:creationId xmlns:p14="http://schemas.microsoft.com/office/powerpoint/2010/main" val="22627015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106"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21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316"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421"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5526" algn="l" defTabSz="914210" rtl="0" eaLnBrk="1" latinLnBrk="0" hangingPunct="1">
      <a:defRPr sz="1200" kern="1200">
        <a:solidFill>
          <a:schemeClr val="tx1"/>
        </a:solidFill>
        <a:latin typeface="+mn-lt"/>
        <a:ea typeface="+mn-ea"/>
        <a:cs typeface="+mn-cs"/>
      </a:defRPr>
    </a:lvl6pPr>
    <a:lvl7pPr marL="2742630" algn="l" defTabSz="914210" rtl="0" eaLnBrk="1" latinLnBrk="0" hangingPunct="1">
      <a:defRPr sz="1200" kern="1200">
        <a:solidFill>
          <a:schemeClr val="tx1"/>
        </a:solidFill>
        <a:latin typeface="+mn-lt"/>
        <a:ea typeface="+mn-ea"/>
        <a:cs typeface="+mn-cs"/>
      </a:defRPr>
    </a:lvl7pPr>
    <a:lvl8pPr marL="3199736" algn="l" defTabSz="914210" rtl="0" eaLnBrk="1" latinLnBrk="0" hangingPunct="1">
      <a:defRPr sz="1200" kern="1200">
        <a:solidFill>
          <a:schemeClr val="tx1"/>
        </a:solidFill>
        <a:latin typeface="+mn-lt"/>
        <a:ea typeface="+mn-ea"/>
        <a:cs typeface="+mn-cs"/>
      </a:defRPr>
    </a:lvl8pPr>
    <a:lvl9pPr marL="3656841" algn="l" defTabSz="91421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6" name="Rectangle 1031"/>
          <p:cNvSpPr>
            <a:spLocks noGrp="1" noChangeArrowheads="1"/>
          </p:cNvSpPr>
          <p:nvPr>
            <p:ph type="sldNum" sz="quarter" idx="5"/>
          </p:nvPr>
        </p:nvSpPr>
        <p:spPr>
          <a:noFill/>
        </p:spPr>
        <p:txBody>
          <a:bodyPr/>
          <a:lstStyle/>
          <a:p>
            <a:fld id="{731C9048-F4F1-41DE-BEDA-B3CA6AF1046B}" type="slidenum">
              <a:rPr lang="en-US"/>
              <a:pPr/>
              <a:t>10</a:t>
            </a:fld>
            <a:endParaRPr lang="en-US"/>
          </a:p>
        </p:txBody>
      </p:sp>
      <p:sp>
        <p:nvSpPr>
          <p:cNvPr id="108547" name="Rectangle 2"/>
          <p:cNvSpPr>
            <a:spLocks noGrp="1" noRot="1" noChangeAspect="1" noChangeArrowheads="1" noTextEdit="1"/>
          </p:cNvSpPr>
          <p:nvPr>
            <p:ph type="sldImg"/>
          </p:nvPr>
        </p:nvSpPr>
        <p:spPr>
          <a:xfrm>
            <a:off x="1144588" y="693738"/>
            <a:ext cx="4572000" cy="3429000"/>
          </a:xfrm>
          <a:ln/>
        </p:spPr>
      </p:sp>
      <p:sp>
        <p:nvSpPr>
          <p:cNvPr id="108548" name="Rectangle 3"/>
          <p:cNvSpPr>
            <a:spLocks noGrp="1" noChangeArrowheads="1"/>
          </p:cNvSpPr>
          <p:nvPr>
            <p:ph type="body" idx="1"/>
          </p:nvPr>
        </p:nvSpPr>
        <p:spPr>
          <a:xfrm>
            <a:off x="685800" y="4341813"/>
            <a:ext cx="5487988" cy="4033837"/>
          </a:xfrm>
          <a:noFill/>
          <a:ln/>
        </p:spPr>
        <p:txBody>
          <a:bodyPr wrap="none" anchor="ct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570" name="Rectangle 1031"/>
          <p:cNvSpPr>
            <a:spLocks noGrp="1" noChangeArrowheads="1"/>
          </p:cNvSpPr>
          <p:nvPr>
            <p:ph type="sldNum" sz="quarter" idx="5"/>
          </p:nvPr>
        </p:nvSpPr>
        <p:spPr>
          <a:noFill/>
        </p:spPr>
        <p:txBody>
          <a:bodyPr/>
          <a:lstStyle/>
          <a:p>
            <a:fld id="{7D47A1B0-F59D-45A1-ACC3-44726A3EA3E6}" type="slidenum">
              <a:rPr lang="en-US"/>
              <a:pPr/>
              <a:t>18</a:t>
            </a:fld>
            <a:endParaRPr lang="en-US"/>
          </a:p>
        </p:txBody>
      </p:sp>
      <p:sp>
        <p:nvSpPr>
          <p:cNvPr id="109571" name="Rectangle 2"/>
          <p:cNvSpPr>
            <a:spLocks noGrp="1" noRot="1" noChangeAspect="1" noChangeArrowheads="1" noTextEdit="1"/>
          </p:cNvSpPr>
          <p:nvPr>
            <p:ph type="sldImg"/>
          </p:nvPr>
        </p:nvSpPr>
        <p:spPr>
          <a:xfrm>
            <a:off x="-161925" y="258763"/>
            <a:ext cx="17267238" cy="12950825"/>
          </a:xfrm>
          <a:solidFill>
            <a:srgbClr val="FFFFFF"/>
          </a:solidFill>
          <a:ln/>
        </p:spPr>
      </p:sp>
      <p:sp>
        <p:nvSpPr>
          <p:cNvPr id="109572" name="Rectangle 3"/>
          <p:cNvSpPr>
            <a:spLocks noGrp="1" noChangeArrowheads="1"/>
          </p:cNvSpPr>
          <p:nvPr>
            <p:ph type="body" idx="1"/>
          </p:nvPr>
        </p:nvSpPr>
        <p:spPr>
          <a:xfrm>
            <a:off x="455613" y="3692525"/>
            <a:ext cx="5314950" cy="3473450"/>
          </a:xfrm>
          <a:noFill/>
          <a:ln/>
        </p:spPr>
        <p:txBody>
          <a:bodyPr wrap="none" anchor="ct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1031"/>
          <p:cNvSpPr>
            <a:spLocks noGrp="1" noChangeArrowheads="1"/>
          </p:cNvSpPr>
          <p:nvPr>
            <p:ph type="sldNum" sz="quarter" idx="5"/>
          </p:nvPr>
        </p:nvSpPr>
        <p:spPr>
          <a:noFill/>
        </p:spPr>
        <p:txBody>
          <a:bodyPr/>
          <a:lstStyle/>
          <a:p>
            <a:fld id="{62971110-9038-43D7-8D7B-6E519C7B57DF}" type="slidenum">
              <a:rPr lang="en-US"/>
              <a:pPr/>
              <a:t>30</a:t>
            </a:fld>
            <a:endParaRPr lang="en-US"/>
          </a:p>
        </p:txBody>
      </p:sp>
      <p:sp>
        <p:nvSpPr>
          <p:cNvPr id="115715" name="Rectangle 2"/>
          <p:cNvSpPr>
            <a:spLocks noGrp="1" noRot="1" noChangeAspect="1" noChangeArrowheads="1" noTextEdit="1"/>
          </p:cNvSpPr>
          <p:nvPr>
            <p:ph type="sldImg"/>
          </p:nvPr>
        </p:nvSpPr>
        <p:spPr>
          <a:xfrm>
            <a:off x="0" y="258763"/>
            <a:ext cx="1588" cy="1587"/>
          </a:xfrm>
          <a:solidFill>
            <a:srgbClr val="FFFFFF"/>
          </a:solidFill>
          <a:ln/>
        </p:spPr>
      </p:sp>
      <p:sp>
        <p:nvSpPr>
          <p:cNvPr id="115716" name="Rectangle 3"/>
          <p:cNvSpPr>
            <a:spLocks noGrp="1" noChangeArrowheads="1"/>
          </p:cNvSpPr>
          <p:nvPr>
            <p:ph type="body" idx="1"/>
          </p:nvPr>
        </p:nvSpPr>
        <p:spPr>
          <a:xfrm>
            <a:off x="455613" y="3692525"/>
            <a:ext cx="5314950" cy="3473450"/>
          </a:xfrm>
          <a:noFill/>
          <a:ln/>
        </p:spPr>
        <p:txBody>
          <a:bodyPr wrap="none" anchor="ct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6738" name="Rectangle 1031"/>
          <p:cNvSpPr>
            <a:spLocks noGrp="1" noChangeArrowheads="1"/>
          </p:cNvSpPr>
          <p:nvPr>
            <p:ph type="sldNum" sz="quarter" idx="5"/>
          </p:nvPr>
        </p:nvSpPr>
        <p:spPr>
          <a:noFill/>
        </p:spPr>
        <p:txBody>
          <a:bodyPr/>
          <a:lstStyle/>
          <a:p>
            <a:fld id="{22C98318-A023-4822-86AC-CDA52ECE1544}" type="slidenum">
              <a:rPr lang="en-US"/>
              <a:pPr/>
              <a:t>31</a:t>
            </a:fld>
            <a:endParaRPr lang="en-US"/>
          </a:p>
        </p:txBody>
      </p:sp>
      <p:sp>
        <p:nvSpPr>
          <p:cNvPr id="116739" name="Rectangle 2"/>
          <p:cNvSpPr>
            <a:spLocks noGrp="1" noRot="1" noChangeAspect="1" noChangeArrowheads="1" noTextEdit="1"/>
          </p:cNvSpPr>
          <p:nvPr>
            <p:ph type="sldImg"/>
          </p:nvPr>
        </p:nvSpPr>
        <p:spPr>
          <a:xfrm>
            <a:off x="0" y="258763"/>
            <a:ext cx="1588" cy="1587"/>
          </a:xfrm>
          <a:solidFill>
            <a:srgbClr val="FFFFFF"/>
          </a:solidFill>
          <a:ln/>
        </p:spPr>
      </p:sp>
      <p:sp>
        <p:nvSpPr>
          <p:cNvPr id="116740" name="Rectangle 3"/>
          <p:cNvSpPr>
            <a:spLocks noGrp="1" noChangeArrowheads="1"/>
          </p:cNvSpPr>
          <p:nvPr>
            <p:ph type="body" idx="1"/>
          </p:nvPr>
        </p:nvSpPr>
        <p:spPr>
          <a:xfrm>
            <a:off x="455613" y="3692525"/>
            <a:ext cx="5314950" cy="3473450"/>
          </a:xfrm>
          <a:noFill/>
          <a:ln/>
        </p:spPr>
        <p:txBody>
          <a:bodyPr wrap="none" anchor="ct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3666" name="Rectangle 1031"/>
          <p:cNvSpPr>
            <a:spLocks noGrp="1" noChangeArrowheads="1"/>
          </p:cNvSpPr>
          <p:nvPr>
            <p:ph type="sldNum" sz="quarter" idx="5"/>
          </p:nvPr>
        </p:nvSpPr>
        <p:spPr>
          <a:noFill/>
        </p:spPr>
        <p:txBody>
          <a:bodyPr/>
          <a:lstStyle/>
          <a:p>
            <a:fld id="{A64D27DF-3F71-47BF-A282-9340C5726A42}" type="slidenum">
              <a:rPr lang="en-US"/>
              <a:pPr/>
              <a:t>32</a:t>
            </a:fld>
            <a:endParaRPr lang="en-US"/>
          </a:p>
        </p:txBody>
      </p:sp>
      <p:sp>
        <p:nvSpPr>
          <p:cNvPr id="113667" name="Rectangle 2"/>
          <p:cNvSpPr>
            <a:spLocks noGrp="1" noRot="1" noChangeAspect="1" noChangeArrowheads="1" noTextEdit="1"/>
          </p:cNvSpPr>
          <p:nvPr>
            <p:ph type="sldImg"/>
          </p:nvPr>
        </p:nvSpPr>
        <p:spPr>
          <a:xfrm>
            <a:off x="0" y="258763"/>
            <a:ext cx="1588" cy="1587"/>
          </a:xfrm>
          <a:solidFill>
            <a:srgbClr val="FFFFFF"/>
          </a:solidFill>
          <a:ln/>
        </p:spPr>
      </p:sp>
      <p:sp>
        <p:nvSpPr>
          <p:cNvPr id="113668" name="Rectangle 3"/>
          <p:cNvSpPr>
            <a:spLocks noGrp="1" noChangeArrowheads="1"/>
          </p:cNvSpPr>
          <p:nvPr>
            <p:ph type="body" idx="1"/>
          </p:nvPr>
        </p:nvSpPr>
        <p:spPr>
          <a:xfrm>
            <a:off x="455613" y="3692525"/>
            <a:ext cx="5314950" cy="3473450"/>
          </a:xfrm>
          <a:noFill/>
          <a:ln/>
        </p:spPr>
        <p:txBody>
          <a:bodyPr wrap="none" anchor="ct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2" name="Rectangle 1031"/>
          <p:cNvSpPr>
            <a:spLocks noGrp="1" noChangeArrowheads="1"/>
          </p:cNvSpPr>
          <p:nvPr>
            <p:ph type="sldNum" sz="quarter" idx="5"/>
          </p:nvPr>
        </p:nvSpPr>
        <p:spPr>
          <a:noFill/>
        </p:spPr>
        <p:txBody>
          <a:bodyPr/>
          <a:lstStyle/>
          <a:p>
            <a:fld id="{8D94A5AD-49D3-4850-ABEF-91BEE4EB8C83}" type="slidenum">
              <a:rPr lang="en-US"/>
              <a:pPr/>
              <a:t>36</a:t>
            </a:fld>
            <a:endParaRPr lang="en-US"/>
          </a:p>
        </p:txBody>
      </p:sp>
      <p:sp>
        <p:nvSpPr>
          <p:cNvPr id="117763" name="Rectangle 2"/>
          <p:cNvSpPr>
            <a:spLocks noGrp="1" noRot="1" noChangeAspect="1" noChangeArrowheads="1" noTextEdit="1"/>
          </p:cNvSpPr>
          <p:nvPr>
            <p:ph type="sldImg"/>
          </p:nvPr>
        </p:nvSpPr>
        <p:spPr>
          <a:xfrm>
            <a:off x="1144588" y="693738"/>
            <a:ext cx="4572000" cy="3429000"/>
          </a:xfrm>
          <a:ln/>
        </p:spPr>
      </p:sp>
      <p:sp>
        <p:nvSpPr>
          <p:cNvPr id="117764" name="Rectangle 3"/>
          <p:cNvSpPr>
            <a:spLocks noGrp="1" noChangeArrowheads="1"/>
          </p:cNvSpPr>
          <p:nvPr>
            <p:ph type="body" idx="1"/>
          </p:nvPr>
        </p:nvSpPr>
        <p:spPr>
          <a:xfrm>
            <a:off x="685800" y="4341813"/>
            <a:ext cx="5487988" cy="4033837"/>
          </a:xfrm>
          <a:noFill/>
          <a:ln/>
        </p:spPr>
        <p:txBody>
          <a:bodyPr wrap="none" anchor="ct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4930" name="Rectangle 1031"/>
          <p:cNvSpPr>
            <a:spLocks noGrp="1" noChangeArrowheads="1"/>
          </p:cNvSpPr>
          <p:nvPr>
            <p:ph type="sldNum" sz="quarter" idx="5"/>
          </p:nvPr>
        </p:nvSpPr>
        <p:spPr>
          <a:noFill/>
        </p:spPr>
        <p:txBody>
          <a:bodyPr/>
          <a:lstStyle/>
          <a:p>
            <a:fld id="{11CCE93F-4F48-4A9F-A317-F6AEDB960233}" type="slidenum">
              <a:rPr lang="en-US"/>
              <a:pPr/>
              <a:t>46</a:t>
            </a:fld>
            <a:endParaRPr lang="en-US"/>
          </a:p>
        </p:txBody>
      </p:sp>
      <p:sp>
        <p:nvSpPr>
          <p:cNvPr id="396290" name="Text Box 2"/>
          <p:cNvSpPr txBox="1">
            <a:spLocks noChangeArrowheads="1"/>
          </p:cNvSpPr>
          <p:nvPr/>
        </p:nvSpPr>
        <p:spPr bwMode="auto">
          <a:xfrm>
            <a:off x="1209675" y="693738"/>
            <a:ext cx="4438650" cy="3429000"/>
          </a:xfrm>
          <a:prstGeom prst="rect">
            <a:avLst/>
          </a:prstGeom>
          <a:solidFill>
            <a:srgbClr val="FFFFFF"/>
          </a:solidFill>
          <a:ln w="9360">
            <a:solidFill>
              <a:srgbClr val="000000"/>
            </a:solidFill>
            <a:miter lim="800000"/>
            <a:headEnd/>
            <a:tailEnd/>
          </a:ln>
          <a:effectLst/>
        </p:spPr>
        <p:txBody>
          <a:bodyPr wrap="none" anchor="ctr"/>
          <a:lstStyle/>
          <a:p>
            <a:pPr>
              <a:defRPr/>
            </a:pPr>
            <a:endParaRPr lang="en-US"/>
          </a:p>
        </p:txBody>
      </p:sp>
      <p:sp>
        <p:nvSpPr>
          <p:cNvPr id="124932" name="Rectangle 3"/>
          <p:cNvSpPr>
            <a:spLocks noGrp="1" noChangeArrowheads="1"/>
          </p:cNvSpPr>
          <p:nvPr>
            <p:ph type="body"/>
          </p:nvPr>
        </p:nvSpPr>
        <p:spPr>
          <a:xfrm>
            <a:off x="685800" y="4341813"/>
            <a:ext cx="5459413" cy="4114800"/>
          </a:xfrm>
          <a:noFill/>
          <a:ln/>
        </p:spPr>
        <p:txBody>
          <a:bodyPr wrap="none" anchor="ct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2" y="3886200"/>
            <a:ext cx="6400800" cy="1752600"/>
          </a:xfrm>
        </p:spPr>
        <p:txBody>
          <a:bodyPr/>
          <a:lstStyle>
            <a:lvl1pPr marL="0" indent="0" algn="ctr">
              <a:buNone/>
              <a:defRPr/>
            </a:lvl1pPr>
            <a:lvl2pPr marL="457106" indent="0" algn="ctr">
              <a:buNone/>
              <a:defRPr/>
            </a:lvl2pPr>
            <a:lvl3pPr marL="914210" indent="0" algn="ctr">
              <a:buNone/>
              <a:defRPr/>
            </a:lvl3pPr>
            <a:lvl4pPr marL="1371316" indent="0" algn="ctr">
              <a:buNone/>
              <a:defRPr/>
            </a:lvl4pPr>
            <a:lvl5pPr marL="1828421" indent="0" algn="ctr">
              <a:buNone/>
              <a:defRPr/>
            </a:lvl5pPr>
            <a:lvl6pPr marL="2285526" indent="0" algn="ctr">
              <a:buNone/>
              <a:defRPr/>
            </a:lvl6pPr>
            <a:lvl7pPr marL="2742630" indent="0" algn="ctr">
              <a:buNone/>
              <a:defRPr/>
            </a:lvl7pPr>
            <a:lvl8pPr marL="3199736" indent="0" algn="ctr">
              <a:buNone/>
              <a:defRPr/>
            </a:lvl8pPr>
            <a:lvl9pPr marL="3656841" indent="0" algn="ctr">
              <a:buNone/>
              <a:defRPr/>
            </a:lvl9pPr>
          </a:lstStyle>
          <a:p>
            <a:r>
              <a:rPr lang="en-US" smtClean="0"/>
              <a:t>Click to edit Master subtitle style</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F226F54-B290-45B9-B232-9DBCBB02CBA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E9B73BDA-224F-4AFE-9D64-F4ED838AD80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2" y="609600"/>
            <a:ext cx="1524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F5AFC3D-B80A-4A01-9456-8F473F97B67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609600"/>
            <a:ext cx="6096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819401" y="1981200"/>
            <a:ext cx="2971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3602" y="1981200"/>
            <a:ext cx="2971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EC9877E8-6788-40D0-B215-0A54CE67AE04}"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819400" y="609600"/>
            <a:ext cx="6096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819401" y="1981202"/>
            <a:ext cx="2971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943602" y="1981202"/>
            <a:ext cx="2971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819401" y="4114800"/>
            <a:ext cx="2971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943602" y="4114800"/>
            <a:ext cx="2971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C5BD2EC5-D136-4A51-AC93-2E362998407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609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819401" y="1981200"/>
            <a:ext cx="2971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943602" y="1981202"/>
            <a:ext cx="2971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943602" y="4114800"/>
            <a:ext cx="2971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p>
        </p:txBody>
      </p:sp>
      <p:sp>
        <p:nvSpPr>
          <p:cNvPr id="7" name="Rectangle 6"/>
          <p:cNvSpPr>
            <a:spLocks noGrp="1" noChangeArrowheads="1"/>
          </p:cNvSpPr>
          <p:nvPr>
            <p:ph type="ftr" sz="quarter" idx="11"/>
          </p:nvPr>
        </p:nvSpPr>
        <p:spPr>
          <a:ln/>
        </p:spPr>
        <p:txBody>
          <a:bodyPr/>
          <a:lstStyle>
            <a:lvl1pPr>
              <a:defRPr/>
            </a:lvl1pPr>
          </a:lstStyle>
          <a:p>
            <a:pPr>
              <a:defRPr/>
            </a:pPr>
            <a:endParaRPr lang="en-US"/>
          </a:p>
        </p:txBody>
      </p:sp>
      <p:sp>
        <p:nvSpPr>
          <p:cNvPr id="8" name="Rectangle 7"/>
          <p:cNvSpPr>
            <a:spLocks noGrp="1" noChangeArrowheads="1"/>
          </p:cNvSpPr>
          <p:nvPr>
            <p:ph type="sldNum" sz="quarter" idx="12"/>
          </p:nvPr>
        </p:nvSpPr>
        <p:spPr>
          <a:ln/>
        </p:spPr>
        <p:txBody>
          <a:bodyPr/>
          <a:lstStyle>
            <a:lvl1pPr>
              <a:defRPr/>
            </a:lvl1pPr>
          </a:lstStyle>
          <a:p>
            <a:pPr>
              <a:defRPr/>
            </a:pPr>
            <a:fld id="{9FA694C8-06C9-4AAE-9467-3DA73BBE565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D0373A2-A09C-4E95-87BE-4E8A8A1534B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4" y="2906715"/>
            <a:ext cx="7772400" cy="1500187"/>
          </a:xfrm>
        </p:spPr>
        <p:txBody>
          <a:bodyPr anchor="b"/>
          <a:lstStyle>
            <a:lvl1pPr marL="0" indent="0">
              <a:buNone/>
              <a:defRPr sz="2000"/>
            </a:lvl1pPr>
            <a:lvl2pPr marL="457106" indent="0">
              <a:buNone/>
              <a:defRPr sz="1800"/>
            </a:lvl2pPr>
            <a:lvl3pPr marL="914210" indent="0">
              <a:buNone/>
              <a:defRPr sz="1600"/>
            </a:lvl3pPr>
            <a:lvl4pPr marL="1371316" indent="0">
              <a:buNone/>
              <a:defRPr sz="1400"/>
            </a:lvl4pPr>
            <a:lvl5pPr marL="1828421" indent="0">
              <a:buNone/>
              <a:defRPr sz="1400"/>
            </a:lvl5pPr>
            <a:lvl6pPr marL="2285526" indent="0">
              <a:buNone/>
              <a:defRPr sz="1400"/>
            </a:lvl6pPr>
            <a:lvl7pPr marL="2742630" indent="0">
              <a:buNone/>
              <a:defRPr sz="1400"/>
            </a:lvl7pPr>
            <a:lvl8pPr marL="3199736" indent="0">
              <a:buNone/>
              <a:defRPr sz="1400"/>
            </a:lvl8pPr>
            <a:lvl9pPr marL="3656841"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A8281F7-E13A-4571-8971-192B8F55D5A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19401"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3602"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B9C56D17-EE37-4274-AB29-E578709AB6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4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5"/>
            <a:ext cx="4040188" cy="639762"/>
          </a:xfrm>
        </p:spPr>
        <p:txBody>
          <a:bodyPr anchor="b"/>
          <a:lstStyle>
            <a:lvl1pPr marL="0" indent="0">
              <a:buNone/>
              <a:defRPr sz="2400" b="1"/>
            </a:lvl1pPr>
            <a:lvl2pPr marL="457106" indent="0">
              <a:buNone/>
              <a:defRPr sz="2000" b="1"/>
            </a:lvl2pPr>
            <a:lvl3pPr marL="914210" indent="0">
              <a:buNone/>
              <a:defRPr sz="1800" b="1"/>
            </a:lvl3pPr>
            <a:lvl4pPr marL="1371316" indent="0">
              <a:buNone/>
              <a:defRPr sz="1600" b="1"/>
            </a:lvl4pPr>
            <a:lvl5pPr marL="1828421" indent="0">
              <a:buNone/>
              <a:defRPr sz="1600" b="1"/>
            </a:lvl5pPr>
            <a:lvl6pPr marL="2285526" indent="0">
              <a:buNone/>
              <a:defRPr sz="1600" b="1"/>
            </a:lvl6pPr>
            <a:lvl7pPr marL="2742630" indent="0">
              <a:buNone/>
              <a:defRPr sz="1600" b="1"/>
            </a:lvl7pPr>
            <a:lvl8pPr marL="3199736" indent="0">
              <a:buNone/>
              <a:defRPr sz="1600" b="1"/>
            </a:lvl8pPr>
            <a:lvl9pPr marL="365684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7"/>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5"/>
            <a:ext cx="4041775" cy="639762"/>
          </a:xfrm>
        </p:spPr>
        <p:txBody>
          <a:bodyPr anchor="b"/>
          <a:lstStyle>
            <a:lvl1pPr marL="0" indent="0">
              <a:buNone/>
              <a:defRPr sz="2400" b="1"/>
            </a:lvl1pPr>
            <a:lvl2pPr marL="457106" indent="0">
              <a:buNone/>
              <a:defRPr sz="2000" b="1"/>
            </a:lvl2pPr>
            <a:lvl3pPr marL="914210" indent="0">
              <a:buNone/>
              <a:defRPr sz="1800" b="1"/>
            </a:lvl3pPr>
            <a:lvl4pPr marL="1371316" indent="0">
              <a:buNone/>
              <a:defRPr sz="1600" b="1"/>
            </a:lvl4pPr>
            <a:lvl5pPr marL="1828421" indent="0">
              <a:buNone/>
              <a:defRPr sz="1600" b="1"/>
            </a:lvl5pPr>
            <a:lvl6pPr marL="2285526" indent="0">
              <a:buNone/>
              <a:defRPr sz="1600" b="1"/>
            </a:lvl6pPr>
            <a:lvl7pPr marL="2742630" indent="0">
              <a:buNone/>
              <a:defRPr sz="1600" b="1"/>
            </a:lvl7pPr>
            <a:lvl8pPr marL="3199736" indent="0">
              <a:buNone/>
              <a:defRPr sz="1600" b="1"/>
            </a:lvl8pPr>
            <a:lvl9pPr marL="365684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7"/>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F3D4A241-63E5-4D6A-9668-708169A03D0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7C7AC88B-69CB-4DB7-BCD4-95F76629FD3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AE8C3687-E130-4B68-9E5D-CA8B18BE831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106" indent="0">
              <a:buNone/>
              <a:defRPr sz="1200"/>
            </a:lvl2pPr>
            <a:lvl3pPr marL="914210" indent="0">
              <a:buNone/>
              <a:defRPr sz="1000"/>
            </a:lvl3pPr>
            <a:lvl4pPr marL="1371316" indent="0">
              <a:buNone/>
              <a:defRPr sz="900"/>
            </a:lvl4pPr>
            <a:lvl5pPr marL="1828421" indent="0">
              <a:buNone/>
              <a:defRPr sz="900"/>
            </a:lvl5pPr>
            <a:lvl6pPr marL="2285526" indent="0">
              <a:buNone/>
              <a:defRPr sz="900"/>
            </a:lvl6pPr>
            <a:lvl7pPr marL="2742630" indent="0">
              <a:buNone/>
              <a:defRPr sz="900"/>
            </a:lvl7pPr>
            <a:lvl8pPr marL="3199736" indent="0">
              <a:buNone/>
              <a:defRPr sz="900"/>
            </a:lvl8pPr>
            <a:lvl9pPr marL="3656841"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77CE1BC-2D2C-48BA-B708-76CD9EF16FF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06" indent="0">
              <a:buNone/>
              <a:defRPr sz="2800"/>
            </a:lvl2pPr>
            <a:lvl3pPr marL="914210" indent="0">
              <a:buNone/>
              <a:defRPr sz="2400"/>
            </a:lvl3pPr>
            <a:lvl4pPr marL="1371316" indent="0">
              <a:buNone/>
              <a:defRPr sz="2000"/>
            </a:lvl4pPr>
            <a:lvl5pPr marL="1828421" indent="0">
              <a:buNone/>
              <a:defRPr sz="2000"/>
            </a:lvl5pPr>
            <a:lvl6pPr marL="2285526" indent="0">
              <a:buNone/>
              <a:defRPr sz="2000"/>
            </a:lvl6pPr>
            <a:lvl7pPr marL="2742630" indent="0">
              <a:buNone/>
              <a:defRPr sz="2000"/>
            </a:lvl7pPr>
            <a:lvl8pPr marL="3199736" indent="0">
              <a:buNone/>
              <a:defRPr sz="2000"/>
            </a:lvl8pPr>
            <a:lvl9pPr marL="3656841"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06" indent="0">
              <a:buNone/>
              <a:defRPr sz="1200"/>
            </a:lvl2pPr>
            <a:lvl3pPr marL="914210" indent="0">
              <a:buNone/>
              <a:defRPr sz="1000"/>
            </a:lvl3pPr>
            <a:lvl4pPr marL="1371316" indent="0">
              <a:buNone/>
              <a:defRPr sz="900"/>
            </a:lvl4pPr>
            <a:lvl5pPr marL="1828421" indent="0">
              <a:buNone/>
              <a:defRPr sz="900"/>
            </a:lvl5pPr>
            <a:lvl6pPr marL="2285526" indent="0">
              <a:buNone/>
              <a:defRPr sz="900"/>
            </a:lvl6pPr>
            <a:lvl7pPr marL="2742630" indent="0">
              <a:buNone/>
              <a:defRPr sz="900"/>
            </a:lvl7pPr>
            <a:lvl8pPr marL="3199736" indent="0">
              <a:buNone/>
              <a:defRPr sz="900"/>
            </a:lvl8pPr>
            <a:lvl9pPr marL="3656841"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F2A74F3C-D412-4C23-BF78-A669E9C681C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2" y="842965"/>
            <a:ext cx="2897188" cy="60150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lIns="91420" tIns="45711" rIns="91420" bIns="45711"/>
          <a:lstStyle/>
          <a:p>
            <a:pPr algn="l">
              <a:defRPr/>
            </a:pPr>
            <a:endParaRPr kumimoji="1" lang="en-US">
              <a:effectLst/>
              <a:latin typeface="Times New Roman" pitchFamily="18" charset="0"/>
            </a:endParaRPr>
          </a:p>
        </p:txBody>
      </p:sp>
      <p:sp>
        <p:nvSpPr>
          <p:cNvPr id="24579"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p:spPr>
        <p:txBody>
          <a:bodyPr vert="horz" wrap="square" lIns="92055" tIns="46029" rIns="92055" bIns="46029" numCol="1" anchor="ctr" anchorCtr="0" compatLnSpc="1">
            <a:prstTxWarp prst="textNoShape">
              <a:avLst/>
            </a:prstTxWarp>
          </a:bodyPr>
          <a:lstStyle/>
          <a:p>
            <a:pPr lvl="0"/>
            <a:r>
              <a:rPr lang="en-US" smtClean="0"/>
              <a:t>Click to edit Master title style</a:t>
            </a:r>
          </a:p>
        </p:txBody>
      </p:sp>
      <p:sp>
        <p:nvSpPr>
          <p:cNvPr id="24580"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p:spPr>
        <p:txBody>
          <a:bodyPr vert="horz" wrap="square" lIns="92055" tIns="46029" rIns="92055" bIns="4602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dt" sz="half" idx="2"/>
          </p:nvPr>
        </p:nvSpPr>
        <p:spPr bwMode="auto">
          <a:xfrm>
            <a:off x="304801" y="6248400"/>
            <a:ext cx="1905000" cy="457200"/>
          </a:xfrm>
          <a:prstGeom prst="rect">
            <a:avLst/>
          </a:prstGeom>
          <a:noFill/>
          <a:ln w="9525">
            <a:noFill/>
            <a:miter lim="800000"/>
            <a:headEnd/>
            <a:tailEnd/>
          </a:ln>
          <a:effectLst/>
        </p:spPr>
        <p:txBody>
          <a:bodyPr vert="horz" wrap="square" lIns="92055" tIns="46029" rIns="92055" bIns="46029" numCol="1" anchor="ctr" anchorCtr="0" compatLnSpc="1">
            <a:prstTxWarp prst="textNoShape">
              <a:avLst/>
            </a:prstTxWarp>
          </a:bodyPr>
          <a:lstStyle>
            <a:lvl1pPr algn="l">
              <a:defRPr sz="1400" smtClean="0">
                <a:effectLst/>
                <a:latin typeface="+mn-lt"/>
              </a:defRPr>
            </a:lvl1pPr>
          </a:lstStyle>
          <a:p>
            <a:pPr>
              <a:defRPr/>
            </a:pPr>
            <a:endParaRPr lang="en-US"/>
          </a:p>
        </p:txBody>
      </p:sp>
      <p:sp>
        <p:nvSpPr>
          <p:cNvPr id="1030" name="Rectangle 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55" tIns="46029" rIns="92055" bIns="46029" numCol="1" anchor="ctr" anchorCtr="0" compatLnSpc="1">
            <a:prstTxWarp prst="textNoShape">
              <a:avLst/>
            </a:prstTxWarp>
          </a:bodyPr>
          <a:lstStyle>
            <a:lvl1pPr>
              <a:defRPr sz="1400" smtClean="0">
                <a:effectLst/>
                <a:latin typeface="+mn-lt"/>
              </a:defRPr>
            </a:lvl1pPr>
          </a:lstStyle>
          <a:p>
            <a:pPr>
              <a:defRPr/>
            </a:pPr>
            <a:endParaRPr lang="en-US"/>
          </a:p>
        </p:txBody>
      </p:sp>
      <p:sp>
        <p:nvSpPr>
          <p:cNvPr id="1031" name="Rectangle 7"/>
          <p:cNvSpPr>
            <a:spLocks noGrp="1" noChangeArrowheads="1"/>
          </p:cNvSpPr>
          <p:nvPr>
            <p:ph type="sldNum" sz="quarter" idx="4"/>
          </p:nvPr>
        </p:nvSpPr>
        <p:spPr bwMode="auto">
          <a:xfrm>
            <a:off x="7010401" y="6248400"/>
            <a:ext cx="1905000" cy="457200"/>
          </a:xfrm>
          <a:prstGeom prst="rect">
            <a:avLst/>
          </a:prstGeom>
          <a:noFill/>
          <a:ln w="9525">
            <a:noFill/>
            <a:miter lim="800000"/>
            <a:headEnd/>
            <a:tailEnd/>
          </a:ln>
          <a:effectLst/>
        </p:spPr>
        <p:txBody>
          <a:bodyPr vert="horz" wrap="none" lIns="92055" tIns="46029" rIns="92055" bIns="46029" numCol="1" anchor="ctr" anchorCtr="0" compatLnSpc="1">
            <a:prstTxWarp prst="textNoShape">
              <a:avLst/>
            </a:prstTxWarp>
          </a:bodyPr>
          <a:lstStyle>
            <a:lvl1pPr algn="r">
              <a:defRPr sz="1400" smtClean="0">
                <a:effectLst/>
                <a:latin typeface="+mn-lt"/>
              </a:defRPr>
            </a:lvl1pPr>
          </a:lstStyle>
          <a:p>
            <a:pPr>
              <a:defRPr/>
            </a:pPr>
            <a:fld id="{42EF20D6-AB32-4C83-BDAD-B70C5C6A14DC}" type="slidenum">
              <a:rPr lang="en-US"/>
              <a:pPr>
                <a:defRPr/>
              </a:pPr>
              <a:t>‹#›</a:t>
            </a:fld>
            <a:endParaRPr lang="en-US"/>
          </a:p>
        </p:txBody>
      </p:sp>
      <p:sp>
        <p:nvSpPr>
          <p:cNvPr id="1033" name="Text Box 9"/>
          <p:cNvSpPr txBox="1">
            <a:spLocks noChangeArrowheads="1"/>
          </p:cNvSpPr>
          <p:nvPr userDrawn="1"/>
        </p:nvSpPr>
        <p:spPr bwMode="auto">
          <a:xfrm>
            <a:off x="2" y="2"/>
            <a:ext cx="1533525" cy="396875"/>
          </a:xfrm>
          <a:prstGeom prst="rect">
            <a:avLst/>
          </a:prstGeom>
          <a:noFill/>
          <a:ln w="9525">
            <a:noFill/>
            <a:miter lim="800000"/>
            <a:headEnd/>
            <a:tailEnd/>
          </a:ln>
          <a:effectLst/>
        </p:spPr>
        <p:txBody>
          <a:bodyPr wrap="none" lIns="91420" tIns="45711" rIns="91420" bIns="45711">
            <a:spAutoFit/>
          </a:bodyPr>
          <a:lstStyle/>
          <a:p>
            <a:pPr>
              <a:defRPr/>
            </a:pPr>
            <a:r>
              <a:rPr lang="en-US" sz="2000" b="1">
                <a:effectLst/>
              </a:rPr>
              <a:t>CSPAR-UAH</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rtl="0" eaLnBrk="0" fontAlgn="base" hangingPunct="0">
        <a:lnSpc>
          <a:spcPct val="70000"/>
        </a:lnSpc>
        <a:spcBef>
          <a:spcPct val="0"/>
        </a:spcBef>
        <a:spcAft>
          <a:spcPct val="0"/>
        </a:spcAft>
        <a:defRPr sz="4800" b="1">
          <a:solidFill>
            <a:schemeClr val="tx2"/>
          </a:solidFill>
          <a:latin typeface="+mj-lt"/>
          <a:ea typeface="+mj-ea"/>
          <a:cs typeface="+mj-cs"/>
        </a:defRPr>
      </a:lvl1pPr>
      <a:lvl2pPr algn="l" rtl="0" eaLnBrk="0" fontAlgn="base" hangingPunct="0">
        <a:lnSpc>
          <a:spcPct val="70000"/>
        </a:lnSpc>
        <a:spcBef>
          <a:spcPct val="0"/>
        </a:spcBef>
        <a:spcAft>
          <a:spcPct val="0"/>
        </a:spcAft>
        <a:defRPr sz="4800" b="1">
          <a:solidFill>
            <a:schemeClr val="tx2"/>
          </a:solidFill>
          <a:latin typeface="Arial Narrow" pitchFamily="34" charset="0"/>
        </a:defRPr>
      </a:lvl2pPr>
      <a:lvl3pPr algn="l" rtl="0" eaLnBrk="0" fontAlgn="base" hangingPunct="0">
        <a:lnSpc>
          <a:spcPct val="70000"/>
        </a:lnSpc>
        <a:spcBef>
          <a:spcPct val="0"/>
        </a:spcBef>
        <a:spcAft>
          <a:spcPct val="0"/>
        </a:spcAft>
        <a:defRPr sz="4800" b="1">
          <a:solidFill>
            <a:schemeClr val="tx2"/>
          </a:solidFill>
          <a:latin typeface="Arial Narrow" pitchFamily="34" charset="0"/>
        </a:defRPr>
      </a:lvl3pPr>
      <a:lvl4pPr algn="l" rtl="0" eaLnBrk="0" fontAlgn="base" hangingPunct="0">
        <a:lnSpc>
          <a:spcPct val="70000"/>
        </a:lnSpc>
        <a:spcBef>
          <a:spcPct val="0"/>
        </a:spcBef>
        <a:spcAft>
          <a:spcPct val="0"/>
        </a:spcAft>
        <a:defRPr sz="4800" b="1">
          <a:solidFill>
            <a:schemeClr val="tx2"/>
          </a:solidFill>
          <a:latin typeface="Arial Narrow" pitchFamily="34" charset="0"/>
        </a:defRPr>
      </a:lvl4pPr>
      <a:lvl5pPr algn="l" rtl="0" eaLnBrk="0" fontAlgn="base" hangingPunct="0">
        <a:lnSpc>
          <a:spcPct val="70000"/>
        </a:lnSpc>
        <a:spcBef>
          <a:spcPct val="0"/>
        </a:spcBef>
        <a:spcAft>
          <a:spcPct val="0"/>
        </a:spcAft>
        <a:defRPr sz="4800" b="1">
          <a:solidFill>
            <a:schemeClr val="tx2"/>
          </a:solidFill>
          <a:latin typeface="Arial Narrow" pitchFamily="34" charset="0"/>
        </a:defRPr>
      </a:lvl5pPr>
      <a:lvl6pPr marL="457106" algn="l" rtl="0" fontAlgn="base">
        <a:lnSpc>
          <a:spcPct val="70000"/>
        </a:lnSpc>
        <a:spcBef>
          <a:spcPct val="0"/>
        </a:spcBef>
        <a:spcAft>
          <a:spcPct val="0"/>
        </a:spcAft>
        <a:defRPr sz="4800" b="1">
          <a:solidFill>
            <a:schemeClr val="tx2"/>
          </a:solidFill>
          <a:latin typeface="Arial Narrow" pitchFamily="34" charset="0"/>
        </a:defRPr>
      </a:lvl6pPr>
      <a:lvl7pPr marL="914210" algn="l" rtl="0" fontAlgn="base">
        <a:lnSpc>
          <a:spcPct val="70000"/>
        </a:lnSpc>
        <a:spcBef>
          <a:spcPct val="0"/>
        </a:spcBef>
        <a:spcAft>
          <a:spcPct val="0"/>
        </a:spcAft>
        <a:defRPr sz="4800" b="1">
          <a:solidFill>
            <a:schemeClr val="tx2"/>
          </a:solidFill>
          <a:latin typeface="Arial Narrow" pitchFamily="34" charset="0"/>
        </a:defRPr>
      </a:lvl7pPr>
      <a:lvl8pPr marL="1371316" algn="l" rtl="0" fontAlgn="base">
        <a:lnSpc>
          <a:spcPct val="70000"/>
        </a:lnSpc>
        <a:spcBef>
          <a:spcPct val="0"/>
        </a:spcBef>
        <a:spcAft>
          <a:spcPct val="0"/>
        </a:spcAft>
        <a:defRPr sz="4800" b="1">
          <a:solidFill>
            <a:schemeClr val="tx2"/>
          </a:solidFill>
          <a:latin typeface="Arial Narrow" pitchFamily="34" charset="0"/>
        </a:defRPr>
      </a:lvl8pPr>
      <a:lvl9pPr marL="1828421" algn="l" rtl="0" fontAlgn="base">
        <a:lnSpc>
          <a:spcPct val="70000"/>
        </a:lnSpc>
        <a:spcBef>
          <a:spcPct val="0"/>
        </a:spcBef>
        <a:spcAft>
          <a:spcPct val="0"/>
        </a:spcAft>
        <a:defRPr sz="4800" b="1">
          <a:solidFill>
            <a:schemeClr val="tx2"/>
          </a:solidFill>
          <a:latin typeface="Arial Narrow" pitchFamily="34" charset="0"/>
        </a:defRPr>
      </a:lvl9pPr>
    </p:titleStyle>
    <p:bodyStyle>
      <a:lvl1pPr marL="342829" indent="-342829" algn="l" rtl="0" eaLnBrk="0" fontAlgn="base" hangingPunct="0">
        <a:spcBef>
          <a:spcPct val="20000"/>
        </a:spcBef>
        <a:spcAft>
          <a:spcPct val="0"/>
        </a:spcAft>
        <a:buClr>
          <a:schemeClr val="hlink"/>
        </a:buClr>
        <a:buSzPct val="60000"/>
        <a:buFont typeface="Wingdings" pitchFamily="2" charset="2"/>
        <a:buChar char="n"/>
        <a:defRPr sz="2800">
          <a:solidFill>
            <a:schemeClr val="tx1"/>
          </a:solidFill>
          <a:latin typeface="+mn-lt"/>
          <a:ea typeface="+mn-ea"/>
          <a:cs typeface="+mn-cs"/>
        </a:defRPr>
      </a:lvl1pPr>
      <a:lvl2pPr marL="742796" indent="-285690" algn="l" rtl="0" eaLnBrk="0" fontAlgn="base" hangingPunct="0">
        <a:spcBef>
          <a:spcPct val="20000"/>
        </a:spcBef>
        <a:spcAft>
          <a:spcPct val="0"/>
        </a:spcAft>
        <a:buClr>
          <a:schemeClr val="tx2"/>
        </a:buClr>
        <a:buSzPct val="65000"/>
        <a:buFont typeface="Wingdings" pitchFamily="2" charset="2"/>
        <a:buChar char="u"/>
        <a:defRPr sz="2600">
          <a:solidFill>
            <a:schemeClr val="tx1"/>
          </a:solidFill>
          <a:latin typeface="+mn-lt"/>
        </a:defRPr>
      </a:lvl2pPr>
      <a:lvl3pPr marL="1142764" indent="-228553" algn="l" rtl="0" eaLnBrk="0" fontAlgn="base" hangingPunct="0">
        <a:spcBef>
          <a:spcPct val="20000"/>
        </a:spcBef>
        <a:spcAft>
          <a:spcPct val="0"/>
        </a:spcAft>
        <a:buClr>
          <a:schemeClr val="hlink"/>
        </a:buClr>
        <a:buSzPct val="65000"/>
        <a:buFont typeface="Wingdings" pitchFamily="2" charset="2"/>
        <a:buChar char="«"/>
        <a:defRPr sz="2400">
          <a:solidFill>
            <a:schemeClr val="tx1"/>
          </a:solidFill>
          <a:latin typeface="+mn-lt"/>
        </a:defRPr>
      </a:lvl3pPr>
      <a:lvl4pPr marL="1599868" indent="-228553" algn="l" rtl="0" eaLnBrk="0" fontAlgn="base" hangingPunct="0">
        <a:spcBef>
          <a:spcPct val="20000"/>
        </a:spcBef>
        <a:spcAft>
          <a:spcPct val="0"/>
        </a:spcAft>
        <a:buClr>
          <a:schemeClr val="tx2"/>
        </a:buClr>
        <a:buSzPct val="100000"/>
        <a:buChar char="•"/>
        <a:defRPr sz="2000">
          <a:solidFill>
            <a:schemeClr val="tx1"/>
          </a:solidFill>
          <a:latin typeface="+mn-lt"/>
        </a:defRPr>
      </a:lvl4pPr>
      <a:lvl5pPr marL="2056974" indent="-228553" algn="l" rtl="0" eaLnBrk="0" fontAlgn="base" hangingPunct="0">
        <a:spcBef>
          <a:spcPct val="20000"/>
        </a:spcBef>
        <a:spcAft>
          <a:spcPct val="0"/>
        </a:spcAft>
        <a:buClr>
          <a:schemeClr val="hlink"/>
        </a:buClr>
        <a:buSzPct val="100000"/>
        <a:buChar char="–"/>
        <a:defRPr sz="2000">
          <a:solidFill>
            <a:schemeClr val="tx1"/>
          </a:solidFill>
          <a:latin typeface="+mn-lt"/>
        </a:defRPr>
      </a:lvl5pPr>
      <a:lvl6pPr marL="2514079" indent="-228553" algn="l" rtl="0" fontAlgn="base">
        <a:spcBef>
          <a:spcPct val="20000"/>
        </a:spcBef>
        <a:spcAft>
          <a:spcPct val="0"/>
        </a:spcAft>
        <a:buClr>
          <a:schemeClr val="hlink"/>
        </a:buClr>
        <a:buSzPct val="100000"/>
        <a:buChar char="–"/>
        <a:defRPr sz="2000">
          <a:solidFill>
            <a:schemeClr val="tx1"/>
          </a:solidFill>
          <a:latin typeface="+mn-lt"/>
        </a:defRPr>
      </a:lvl6pPr>
      <a:lvl7pPr marL="2971184" indent="-228553" algn="l" rtl="0" fontAlgn="base">
        <a:spcBef>
          <a:spcPct val="20000"/>
        </a:spcBef>
        <a:spcAft>
          <a:spcPct val="0"/>
        </a:spcAft>
        <a:buClr>
          <a:schemeClr val="hlink"/>
        </a:buClr>
        <a:buSzPct val="100000"/>
        <a:buChar char="–"/>
        <a:defRPr sz="2000">
          <a:solidFill>
            <a:schemeClr val="tx1"/>
          </a:solidFill>
          <a:latin typeface="+mn-lt"/>
        </a:defRPr>
      </a:lvl7pPr>
      <a:lvl8pPr marL="3428289" indent="-228553" algn="l" rtl="0" fontAlgn="base">
        <a:spcBef>
          <a:spcPct val="20000"/>
        </a:spcBef>
        <a:spcAft>
          <a:spcPct val="0"/>
        </a:spcAft>
        <a:buClr>
          <a:schemeClr val="hlink"/>
        </a:buClr>
        <a:buSzPct val="100000"/>
        <a:buChar char="–"/>
        <a:defRPr sz="2000">
          <a:solidFill>
            <a:schemeClr val="tx1"/>
          </a:solidFill>
          <a:latin typeface="+mn-lt"/>
        </a:defRPr>
      </a:lvl8pPr>
      <a:lvl9pPr marL="3885394" indent="-228553" algn="l" rtl="0" fontAlgn="base">
        <a:spcBef>
          <a:spcPct val="20000"/>
        </a:spcBef>
        <a:spcAft>
          <a:spcPct val="0"/>
        </a:spcAft>
        <a:buClr>
          <a:schemeClr val="hlink"/>
        </a:buClr>
        <a:buSzPct val="100000"/>
        <a:buChar char="–"/>
        <a:defRPr sz="2000">
          <a:solidFill>
            <a:schemeClr val="tx1"/>
          </a:solidFill>
          <a:latin typeface="+mn-lt"/>
        </a:defRPr>
      </a:lvl9pPr>
    </p:bodyStyle>
    <p:otherStyle>
      <a:defPPr>
        <a:defRPr lang="en-US"/>
      </a:defPPr>
      <a:lvl1pPr marL="0" algn="l" defTabSz="914210" rtl="0" eaLnBrk="1" latinLnBrk="0" hangingPunct="1">
        <a:defRPr sz="1800" kern="1200">
          <a:solidFill>
            <a:schemeClr val="tx1"/>
          </a:solidFill>
          <a:latin typeface="+mn-lt"/>
          <a:ea typeface="+mn-ea"/>
          <a:cs typeface="+mn-cs"/>
        </a:defRPr>
      </a:lvl1pPr>
      <a:lvl2pPr marL="457106" algn="l" defTabSz="914210" rtl="0" eaLnBrk="1" latinLnBrk="0" hangingPunct="1">
        <a:defRPr sz="1800" kern="1200">
          <a:solidFill>
            <a:schemeClr val="tx1"/>
          </a:solidFill>
          <a:latin typeface="+mn-lt"/>
          <a:ea typeface="+mn-ea"/>
          <a:cs typeface="+mn-cs"/>
        </a:defRPr>
      </a:lvl2pPr>
      <a:lvl3pPr marL="914210" algn="l" defTabSz="914210" rtl="0" eaLnBrk="1" latinLnBrk="0" hangingPunct="1">
        <a:defRPr sz="1800" kern="1200">
          <a:solidFill>
            <a:schemeClr val="tx1"/>
          </a:solidFill>
          <a:latin typeface="+mn-lt"/>
          <a:ea typeface="+mn-ea"/>
          <a:cs typeface="+mn-cs"/>
        </a:defRPr>
      </a:lvl3pPr>
      <a:lvl4pPr marL="1371316" algn="l" defTabSz="914210" rtl="0" eaLnBrk="1" latinLnBrk="0" hangingPunct="1">
        <a:defRPr sz="1800" kern="1200">
          <a:solidFill>
            <a:schemeClr val="tx1"/>
          </a:solidFill>
          <a:latin typeface="+mn-lt"/>
          <a:ea typeface="+mn-ea"/>
          <a:cs typeface="+mn-cs"/>
        </a:defRPr>
      </a:lvl4pPr>
      <a:lvl5pPr marL="1828421" algn="l" defTabSz="914210" rtl="0" eaLnBrk="1" latinLnBrk="0" hangingPunct="1">
        <a:defRPr sz="1800" kern="1200">
          <a:solidFill>
            <a:schemeClr val="tx1"/>
          </a:solidFill>
          <a:latin typeface="+mn-lt"/>
          <a:ea typeface="+mn-ea"/>
          <a:cs typeface="+mn-cs"/>
        </a:defRPr>
      </a:lvl5pPr>
      <a:lvl6pPr marL="2285526" algn="l" defTabSz="914210" rtl="0" eaLnBrk="1" latinLnBrk="0" hangingPunct="1">
        <a:defRPr sz="1800" kern="1200">
          <a:solidFill>
            <a:schemeClr val="tx1"/>
          </a:solidFill>
          <a:latin typeface="+mn-lt"/>
          <a:ea typeface="+mn-ea"/>
          <a:cs typeface="+mn-cs"/>
        </a:defRPr>
      </a:lvl6pPr>
      <a:lvl7pPr marL="2742630" algn="l" defTabSz="914210" rtl="0" eaLnBrk="1" latinLnBrk="0" hangingPunct="1">
        <a:defRPr sz="1800" kern="1200">
          <a:solidFill>
            <a:schemeClr val="tx1"/>
          </a:solidFill>
          <a:latin typeface="+mn-lt"/>
          <a:ea typeface="+mn-ea"/>
          <a:cs typeface="+mn-cs"/>
        </a:defRPr>
      </a:lvl7pPr>
      <a:lvl8pPr marL="3199736" algn="l" defTabSz="914210" rtl="0" eaLnBrk="1" latinLnBrk="0" hangingPunct="1">
        <a:defRPr sz="1800" kern="1200">
          <a:solidFill>
            <a:schemeClr val="tx1"/>
          </a:solidFill>
          <a:latin typeface="+mn-lt"/>
          <a:ea typeface="+mn-ea"/>
          <a:cs typeface="+mn-cs"/>
        </a:defRPr>
      </a:lvl8pPr>
      <a:lvl9pPr marL="3656841" algn="l" defTabSz="91421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oleObject" Target="../embeddings/oleObject2.bin"/><Relationship Id="rId5" Type="http://schemas.openxmlformats.org/officeDocument/2006/relationships/image" Target="../media/image13.wmf"/><Relationship Id="rId6" Type="http://schemas.openxmlformats.org/officeDocument/2006/relationships/oleObject" Target="../embeddings/oleObject3.bin"/><Relationship Id="rId7" Type="http://schemas.openxmlformats.org/officeDocument/2006/relationships/image" Target="../media/image14.emf"/><Relationship Id="rId8" Type="http://schemas.openxmlformats.org/officeDocument/2006/relationships/oleObject" Target="../embeddings/oleObject4.bin"/><Relationship Id="rId9" Type="http://schemas.openxmlformats.org/officeDocument/2006/relationships/image" Target="../media/image15.wmf"/><Relationship Id="rId10" Type="http://schemas.openxmlformats.org/officeDocument/2006/relationships/oleObject" Target="../embeddings/oleObject5.bin"/><Relationship Id="rId11" Type="http://schemas.openxmlformats.org/officeDocument/2006/relationships/image" Target="../media/image16.wmf"/><Relationship Id="rId1" Type="http://schemas.openxmlformats.org/officeDocument/2006/relationships/vmlDrawing" Target="../drawings/vmlDrawing2.vml"/><Relationship Id="rId2"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oleObject" Target="../embeddings/oleObject6.bin"/><Relationship Id="rId5" Type="http://schemas.openxmlformats.org/officeDocument/2006/relationships/image" Target="../media/image18.wmf"/><Relationship Id="rId6" Type="http://schemas.openxmlformats.org/officeDocument/2006/relationships/image" Target="../media/image1.gif"/><Relationship Id="rId7" Type="http://schemas.openxmlformats.org/officeDocument/2006/relationships/oleObject" Target="../embeddings/oleObject7.bin"/><Relationship Id="rId8" Type="http://schemas.openxmlformats.org/officeDocument/2006/relationships/image" Target="../media/image19.wmf"/><Relationship Id="rId9" Type="http://schemas.openxmlformats.org/officeDocument/2006/relationships/oleObject" Target="../embeddings/oleObject8.bin"/><Relationship Id="rId10" Type="http://schemas.openxmlformats.org/officeDocument/2006/relationships/image" Target="../media/image20.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21.emf"/><Relationship Id="rId5" Type="http://schemas.openxmlformats.org/officeDocument/2006/relationships/image" Target="../media/image17.jpeg"/><Relationship Id="rId6" Type="http://schemas.openxmlformats.org/officeDocument/2006/relationships/oleObject" Target="../embeddings/oleObject10.bin"/><Relationship Id="rId7" Type="http://schemas.openxmlformats.org/officeDocument/2006/relationships/image" Target="../media/image22.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23.emf"/><Relationship Id="rId5" Type="http://schemas.openxmlformats.org/officeDocument/2006/relationships/image" Target="../media/image17.jpeg"/><Relationship Id="rId6" Type="http://schemas.openxmlformats.org/officeDocument/2006/relationships/oleObject" Target="../embeddings/oleObject12.bin"/><Relationship Id="rId7" Type="http://schemas.openxmlformats.org/officeDocument/2006/relationships/image" Target="../media/image24.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3.bin"/><Relationship Id="rId4" Type="http://schemas.openxmlformats.org/officeDocument/2006/relationships/image" Target="../media/image25.emf"/><Relationship Id="rId5" Type="http://schemas.openxmlformats.org/officeDocument/2006/relationships/image" Target="../media/image17.jpeg"/><Relationship Id="rId6" Type="http://schemas.openxmlformats.org/officeDocument/2006/relationships/oleObject" Target="../embeddings/oleObject14.bin"/><Relationship Id="rId7" Type="http://schemas.openxmlformats.org/officeDocument/2006/relationships/image" Target="../media/image26.w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oleObject" Target="../embeddings/oleObject15.bin"/><Relationship Id="rId5" Type="http://schemas.openxmlformats.org/officeDocument/2006/relationships/image" Target="../media/image27.wmf"/><Relationship Id="rId6" Type="http://schemas.openxmlformats.org/officeDocument/2006/relationships/oleObject" Target="../embeddings/oleObject16.bin"/><Relationship Id="rId7" Type="http://schemas.openxmlformats.org/officeDocument/2006/relationships/image" Target="../media/image28.w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30.w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wmf"/><Relationship Id="rId4" Type="http://schemas.openxmlformats.org/officeDocument/2006/relationships/image" Target="../media/image32.pn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8.bin"/><Relationship Id="rId4" Type="http://schemas.openxmlformats.org/officeDocument/2006/relationships/image" Target="../media/image33.emf"/><Relationship Id="rId5" Type="http://schemas.openxmlformats.org/officeDocument/2006/relationships/oleObject" Target="../embeddings/oleObject19.bin"/><Relationship Id="rId6" Type="http://schemas.openxmlformats.org/officeDocument/2006/relationships/image" Target="../media/image34.emf"/><Relationship Id="rId7" Type="http://schemas.openxmlformats.org/officeDocument/2006/relationships/oleObject" Target="../embeddings/oleObject20.bin"/><Relationship Id="rId8" Type="http://schemas.openxmlformats.org/officeDocument/2006/relationships/image" Target="../media/image35.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 Id="rId3" Type="http://schemas.openxmlformats.org/officeDocument/2006/relationships/image" Target="../media/image3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1.bin"/><Relationship Id="rId4" Type="http://schemas.openxmlformats.org/officeDocument/2006/relationships/image" Target="../media/image38.wmf"/><Relationship Id="rId5" Type="http://schemas.openxmlformats.org/officeDocument/2006/relationships/oleObject" Target="../embeddings/oleObject22.bin"/><Relationship Id="rId6" Type="http://schemas.openxmlformats.org/officeDocument/2006/relationships/image" Target="../media/image39.emf"/><Relationship Id="rId7" Type="http://schemas.openxmlformats.org/officeDocument/2006/relationships/oleObject" Target="../embeddings/oleObject23.bin"/><Relationship Id="rId8" Type="http://schemas.openxmlformats.org/officeDocument/2006/relationships/image" Target="../media/image40.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4.bin"/><Relationship Id="rId4" Type="http://schemas.openxmlformats.org/officeDocument/2006/relationships/image" Target="../media/image41.wmf"/><Relationship Id="rId5" Type="http://schemas.openxmlformats.org/officeDocument/2006/relationships/oleObject" Target="../embeddings/oleObject25.bin"/><Relationship Id="rId6" Type="http://schemas.openxmlformats.org/officeDocument/2006/relationships/image" Target="../media/image42.wmf"/><Relationship Id="rId7" Type="http://schemas.openxmlformats.org/officeDocument/2006/relationships/oleObject" Target="../embeddings/oleObject26.bin"/><Relationship Id="rId8" Type="http://schemas.openxmlformats.org/officeDocument/2006/relationships/image" Target="../media/image43.wmf"/><Relationship Id="rId9" Type="http://schemas.openxmlformats.org/officeDocument/2006/relationships/oleObject" Target="../embeddings/oleObject27.bin"/><Relationship Id="rId10" Type="http://schemas.openxmlformats.org/officeDocument/2006/relationships/image" Target="../media/image44.w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slideLayout" Target="../slideLayouts/slideLayout13.xml"/><Relationship Id="rId2"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oleObject" Target="../embeddings/oleObject28.bin"/><Relationship Id="rId5" Type="http://schemas.openxmlformats.org/officeDocument/2006/relationships/image" Target="../media/image49.emf"/><Relationship Id="rId1" Type="http://schemas.openxmlformats.org/officeDocument/2006/relationships/vmlDrawing" Target="../drawings/vmlDrawing12.vml"/><Relationship Id="rId2"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9.bin"/><Relationship Id="rId4" Type="http://schemas.openxmlformats.org/officeDocument/2006/relationships/image" Target="../media/image52.wmf"/><Relationship Id="rId1" Type="http://schemas.openxmlformats.org/officeDocument/2006/relationships/vmlDrawing" Target="../drawings/vmlDrawing13.vml"/><Relationship Id="rId2"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0.bin"/><Relationship Id="rId4" Type="http://schemas.openxmlformats.org/officeDocument/2006/relationships/image" Target="../media/image53.wmf"/><Relationship Id="rId5" Type="http://schemas.openxmlformats.org/officeDocument/2006/relationships/oleObject" Target="../embeddings/oleObject31.bin"/><Relationship Id="rId6" Type="http://schemas.openxmlformats.org/officeDocument/2006/relationships/image" Target="../media/image54.wmf"/><Relationship Id="rId7" Type="http://schemas.openxmlformats.org/officeDocument/2006/relationships/oleObject" Target="../embeddings/oleObject32.bin"/><Relationship Id="rId8" Type="http://schemas.openxmlformats.org/officeDocument/2006/relationships/image" Target="../media/image55.wmf"/><Relationship Id="rId9" Type="http://schemas.openxmlformats.org/officeDocument/2006/relationships/oleObject" Target="../embeddings/oleObject33.bin"/><Relationship Id="rId10" Type="http://schemas.openxmlformats.org/officeDocument/2006/relationships/image" Target="../media/image56.w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8.jpeg"/></Relationships>
</file>

<file path=ppt/slides/_rels/slide31.xml.rels><?xml version="1.0" encoding="UTF-8" standalone="yes"?>
<Relationships xmlns="http://schemas.openxmlformats.org/package/2006/relationships"><Relationship Id="rId11" Type="http://schemas.openxmlformats.org/officeDocument/2006/relationships/image" Target="../media/image67.png"/><Relationship Id="rId12" Type="http://schemas.openxmlformats.org/officeDocument/2006/relationships/image" Target="../media/image68.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image" Target="../media/image62.png"/><Relationship Id="rId7" Type="http://schemas.openxmlformats.org/officeDocument/2006/relationships/image" Target="../media/image63.png"/><Relationship Id="rId8" Type="http://schemas.openxmlformats.org/officeDocument/2006/relationships/image" Target="../media/image64.png"/><Relationship Id="rId9" Type="http://schemas.openxmlformats.org/officeDocument/2006/relationships/image" Target="../media/image65.png"/><Relationship Id="rId10" Type="http://schemas.openxmlformats.org/officeDocument/2006/relationships/image" Target="../media/image66.png"/></Relationships>
</file>

<file path=ppt/slides/_rels/slide32.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jpeg"/><Relationship Id="rId5"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5.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8.png"/><Relationship Id="rId3" Type="http://schemas.openxmlformats.org/officeDocument/2006/relationships/image" Target="../media/image7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0.png"/></Relationships>
</file>

<file path=ppt/slides/_rels/slide41.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1" Type="http://schemas.openxmlformats.org/officeDocument/2006/relationships/slideLayout" Target="../slideLayouts/slideLayout7.xml"/><Relationship Id="rId2" Type="http://schemas.openxmlformats.org/officeDocument/2006/relationships/image" Target="../media/image8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5.png"/></Relationships>
</file>

<file path=ppt/slides/_rels/slide44.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1" Type="http://schemas.openxmlformats.org/officeDocument/2006/relationships/slideLayout" Target="../slideLayouts/slideLayout7.xml"/><Relationship Id="rId2" Type="http://schemas.openxmlformats.org/officeDocument/2006/relationships/image" Target="../media/image8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4" Type="http://schemas.openxmlformats.org/officeDocument/2006/relationships/image" Target="../media/image6.wmf"/><Relationship Id="rId1" Type="http://schemas.openxmlformats.org/officeDocument/2006/relationships/slideLayout" Target="../slideLayouts/slideLayout1.xml"/><Relationship Id="rId2"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4" Type="http://schemas.openxmlformats.org/officeDocument/2006/relationships/image" Target="../media/image1.gif"/><Relationship Id="rId5" Type="http://schemas.openxmlformats.org/officeDocument/2006/relationships/oleObject" Target="../embeddings/oleObject1.bin"/><Relationship Id="rId6" Type="http://schemas.openxmlformats.org/officeDocument/2006/relationships/image" Target="../media/image7.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10.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a:spLocks noGrp="1" noChangeArrowheads="1"/>
          </p:cNvSpPr>
          <p:nvPr>
            <p:ph type="ctrTitle"/>
          </p:nvPr>
        </p:nvSpPr>
        <p:spPr>
          <a:xfrm>
            <a:off x="3429000" y="685800"/>
            <a:ext cx="5715000" cy="2286000"/>
          </a:xfrm>
        </p:spPr>
        <p:txBody>
          <a:bodyPr/>
          <a:lstStyle/>
          <a:p>
            <a:pPr algn="ctr" eaLnBrk="1" hangingPunct="1"/>
            <a:r>
              <a:rPr lang="en-US" sz="4400" i="1" dirty="0" smtClean="0">
                <a:latin typeface="Trebuchet MS" pitchFamily="34" charset="0"/>
              </a:rPr>
              <a:t>Review of Diffusive </a:t>
            </a:r>
            <a:r>
              <a:rPr lang="en-US" sz="4400" i="1" dirty="0" smtClean="0">
                <a:latin typeface="Trebuchet MS" pitchFamily="34" charset="0"/>
              </a:rPr>
              <a:t>Shock </a:t>
            </a:r>
            <a:r>
              <a:rPr lang="en-US" sz="4400" i="1" dirty="0" smtClean="0">
                <a:latin typeface="Trebuchet MS" pitchFamily="34" charset="0"/>
              </a:rPr>
              <a:t>Acceleration Modeling of Solar Energetic Particle Events</a:t>
            </a:r>
            <a:endParaRPr lang="en-US" sz="4400" i="1" dirty="0">
              <a:latin typeface="Trebuchet MS" pitchFamily="34" charset="0"/>
            </a:endParaRPr>
          </a:p>
        </p:txBody>
      </p:sp>
      <p:sp>
        <p:nvSpPr>
          <p:cNvPr id="4105" name="Text Box 9"/>
          <p:cNvSpPr txBox="1">
            <a:spLocks noChangeArrowheads="1"/>
          </p:cNvSpPr>
          <p:nvPr/>
        </p:nvSpPr>
        <p:spPr bwMode="auto">
          <a:xfrm>
            <a:off x="1060469" y="4191001"/>
            <a:ext cx="7204037" cy="2062085"/>
          </a:xfrm>
          <a:prstGeom prst="rect">
            <a:avLst/>
          </a:prstGeom>
          <a:noFill/>
          <a:ln w="9525">
            <a:noFill/>
            <a:miter lim="800000"/>
            <a:headEnd/>
            <a:tailEnd/>
          </a:ln>
          <a:effectLst/>
        </p:spPr>
        <p:txBody>
          <a:bodyPr wrap="none" lIns="91420" tIns="45711" rIns="91420" bIns="45711">
            <a:spAutoFit/>
          </a:bodyPr>
          <a:lstStyle/>
          <a:p>
            <a:pPr>
              <a:defRPr/>
            </a:pPr>
            <a:r>
              <a:rPr lang="en-US" sz="3200" i="1" dirty="0">
                <a:effectLst/>
              </a:rPr>
              <a:t>G.P. </a:t>
            </a:r>
            <a:r>
              <a:rPr lang="en-US" sz="3200" i="1" dirty="0" err="1">
                <a:effectLst/>
              </a:rPr>
              <a:t>Zank</a:t>
            </a:r>
            <a:r>
              <a:rPr lang="en-US" sz="3200" i="1" dirty="0">
                <a:effectLst/>
              </a:rPr>
              <a:t> </a:t>
            </a:r>
          </a:p>
          <a:p>
            <a:pPr>
              <a:defRPr/>
            </a:pPr>
            <a:r>
              <a:rPr lang="en-US" b="1" i="1" dirty="0">
                <a:effectLst/>
              </a:rPr>
              <a:t>Gang Li, Olga </a:t>
            </a:r>
            <a:r>
              <a:rPr lang="en-US" b="1" i="1" dirty="0" err="1" smtClean="0">
                <a:effectLst/>
              </a:rPr>
              <a:t>Verkhoglyadova</a:t>
            </a:r>
            <a:r>
              <a:rPr lang="en-US" b="1" i="1" dirty="0" smtClean="0">
                <a:effectLst/>
              </a:rPr>
              <a:t>, </a:t>
            </a:r>
            <a:r>
              <a:rPr lang="en-US" b="1" i="1" dirty="0" err="1" smtClean="0">
                <a:effectLst/>
              </a:rPr>
              <a:t>Junxiang</a:t>
            </a:r>
            <a:r>
              <a:rPr lang="en-US" b="1" i="1" dirty="0" smtClean="0">
                <a:effectLst/>
              </a:rPr>
              <a:t> Hu</a:t>
            </a:r>
            <a:endParaRPr lang="en-US" i="1" dirty="0">
              <a:effectLst/>
            </a:endParaRPr>
          </a:p>
          <a:p>
            <a:pPr>
              <a:defRPr/>
            </a:pPr>
            <a:r>
              <a:rPr lang="en-US" i="1" dirty="0">
                <a:effectLst/>
              </a:rPr>
              <a:t>Center for Space and </a:t>
            </a:r>
            <a:r>
              <a:rPr lang="en-US" i="1" dirty="0" err="1">
                <a:effectLst/>
              </a:rPr>
              <a:t>Aeronomic</a:t>
            </a:r>
            <a:r>
              <a:rPr lang="en-US" i="1" dirty="0">
                <a:effectLst/>
              </a:rPr>
              <a:t> Research (CSPAR</a:t>
            </a:r>
            <a:r>
              <a:rPr lang="en-US" i="1" dirty="0" smtClean="0">
                <a:effectLst/>
              </a:rPr>
              <a:t>)</a:t>
            </a:r>
          </a:p>
          <a:p>
            <a:pPr>
              <a:defRPr/>
            </a:pPr>
            <a:r>
              <a:rPr lang="en-US" i="1" dirty="0" smtClean="0">
                <a:effectLst/>
              </a:rPr>
              <a:t>Department of Space Science</a:t>
            </a:r>
            <a:endParaRPr lang="en-US" i="1" dirty="0">
              <a:effectLst/>
            </a:endParaRPr>
          </a:p>
          <a:p>
            <a:pPr>
              <a:defRPr/>
            </a:pPr>
            <a:r>
              <a:rPr lang="en-US" i="1" dirty="0">
                <a:effectLst/>
              </a:rPr>
              <a:t>University of Alabama in Huntsville</a:t>
            </a:r>
          </a:p>
        </p:txBody>
      </p:sp>
      <p:pic>
        <p:nvPicPr>
          <p:cNvPr id="25604" name="Picture 12" descr="CME"/>
          <p:cNvPicPr>
            <a:picLocks noChangeAspect="1" noChangeArrowheads="1" noCrop="1"/>
          </p:cNvPicPr>
          <p:nvPr/>
        </p:nvPicPr>
        <p:blipFill>
          <a:blip r:embed="rId2" cstate="print"/>
          <a:srcRect/>
          <a:stretch>
            <a:fillRect/>
          </a:stretch>
        </p:blipFill>
        <p:spPr bwMode="auto">
          <a:xfrm>
            <a:off x="76202" y="576265"/>
            <a:ext cx="3352800" cy="28733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293813" y="237855"/>
            <a:ext cx="7621587" cy="535531"/>
          </a:xfrm>
        </p:spPr>
        <p:txBody>
          <a:bodyPr lIns="0" tIns="0" rIns="0" bIns="0">
            <a:spAutoFit/>
          </a:bodyPr>
          <a:lstStyle/>
          <a:p>
            <a:pPr marL="38092" indent="417427" algn="just" defTabSz="457106" eaLnBrk="1" hangingPunct="1">
              <a:tabLst>
                <a:tab pos="723750" algn="l"/>
                <a:tab pos="1447500" algn="l"/>
                <a:tab pos="2171250" algn="l"/>
                <a:tab pos="2895000" algn="l"/>
                <a:tab pos="3618749" algn="l"/>
                <a:tab pos="4342500" algn="l"/>
                <a:tab pos="5066250" algn="l"/>
                <a:tab pos="5789999" algn="l"/>
                <a:tab pos="6513750" algn="l"/>
                <a:tab pos="7237500" algn="l"/>
                <a:tab pos="7961249" algn="l"/>
                <a:tab pos="8685000" algn="l"/>
              </a:tabLst>
            </a:pPr>
            <a:r>
              <a:rPr lang="en-GB" sz="2400" b="0" i="1">
                <a:solidFill>
                  <a:schemeClr val="tx1"/>
                </a:solidFill>
                <a:latin typeface="Trebuchet MS" pitchFamily="34" charset="0"/>
              </a:rPr>
              <a:t>Shock position, velocity and compression ratio are computed from 0.1 AU to up to several AU.</a:t>
            </a:r>
          </a:p>
        </p:txBody>
      </p:sp>
      <p:sp>
        <p:nvSpPr>
          <p:cNvPr id="48131" name="Text Box 3"/>
          <p:cNvSpPr txBox="1">
            <a:spLocks noChangeArrowheads="1"/>
          </p:cNvSpPr>
          <p:nvPr/>
        </p:nvSpPr>
        <p:spPr bwMode="auto">
          <a:xfrm>
            <a:off x="228602" y="914400"/>
            <a:ext cx="3732213" cy="2249552"/>
          </a:xfrm>
          <a:prstGeom prst="rect">
            <a:avLst/>
          </a:prstGeom>
          <a:noFill/>
          <a:ln w="9525">
            <a:noFill/>
            <a:round/>
            <a:headEnd/>
            <a:tailEnd/>
          </a:ln>
        </p:spPr>
        <p:txBody>
          <a:bodyPr lIns="81623" tIns="40811" rIns="81623" bIns="40811">
            <a:spAutoFit/>
          </a:bodyPr>
          <a:lstStyle/>
          <a:p>
            <a:pPr algn="just" defTabSz="414252" hangingPunct="0">
              <a:lnSpc>
                <a:spcPct val="97000"/>
              </a:lnSpc>
              <a:buClr>
                <a:srgbClr val="000000"/>
              </a:buClr>
              <a:buSzPct val="45000"/>
              <a:tabLst>
                <a:tab pos="657089" algn="l"/>
                <a:tab pos="1312591" algn="l"/>
                <a:tab pos="1969680" algn="l"/>
                <a:tab pos="2626768" algn="l"/>
                <a:tab pos="3282270" algn="l"/>
              </a:tabLst>
            </a:pPr>
            <a:r>
              <a:rPr lang="en-GB" sz="1800" i="1">
                <a:effectLst/>
                <a:cs typeface="Arial Unicode MS" charset="0"/>
              </a:rPr>
              <a:t>Simulation results of the shock velocity dependence on radial distance from the Sun. The decaying shock propagates from 0.1 AU, reaching a compression ratio of about 1.8 at 1AU. The modeling was performed for 61 shells.   </a:t>
            </a:r>
          </a:p>
        </p:txBody>
      </p:sp>
      <p:sp>
        <p:nvSpPr>
          <p:cNvPr id="303108" name="AutoShape 4"/>
          <p:cNvSpPr>
            <a:spLocks noChangeArrowheads="1"/>
          </p:cNvSpPr>
          <p:nvPr/>
        </p:nvSpPr>
        <p:spPr bwMode="auto">
          <a:xfrm>
            <a:off x="6046788" y="3711575"/>
            <a:ext cx="206375" cy="414338"/>
          </a:xfrm>
          <a:prstGeom prst="star4">
            <a:avLst>
              <a:gd name="adj" fmla="val 0"/>
            </a:avLst>
          </a:prstGeom>
          <a:solidFill>
            <a:srgbClr val="99CCFF"/>
          </a:solidFill>
          <a:ln w="9525">
            <a:solidFill>
              <a:srgbClr val="000000"/>
            </a:solidFill>
            <a:round/>
            <a:headEnd/>
            <a:tailEnd/>
          </a:ln>
          <a:effectLst/>
        </p:spPr>
        <p:txBody>
          <a:bodyPr wrap="none" lIns="91420" tIns="45711" rIns="91420" bIns="45711" anchor="ctr"/>
          <a:lstStyle/>
          <a:p>
            <a:pPr>
              <a:defRPr/>
            </a:pPr>
            <a:endParaRPr lang="en-US"/>
          </a:p>
        </p:txBody>
      </p:sp>
      <p:pic>
        <p:nvPicPr>
          <p:cNvPr id="48133" name="Picture 5"/>
          <p:cNvPicPr>
            <a:picLocks noChangeAspect="1" noChangeArrowheads="1"/>
          </p:cNvPicPr>
          <p:nvPr/>
        </p:nvPicPr>
        <p:blipFill>
          <a:blip r:embed="rId3" cstate="print"/>
          <a:srcRect/>
          <a:stretch>
            <a:fillRect/>
          </a:stretch>
        </p:blipFill>
        <p:spPr bwMode="auto">
          <a:xfrm>
            <a:off x="4284663" y="1244602"/>
            <a:ext cx="4838700" cy="3629025"/>
          </a:xfrm>
          <a:prstGeom prst="rect">
            <a:avLst/>
          </a:prstGeom>
          <a:noFill/>
          <a:ln w="9525">
            <a:noFill/>
            <a:round/>
            <a:headEnd/>
            <a:tailEnd/>
          </a:ln>
        </p:spPr>
      </p:pic>
      <p:sp>
        <p:nvSpPr>
          <p:cNvPr id="303110" name="AutoShape 6"/>
          <p:cNvSpPr>
            <a:spLocks noChangeArrowheads="1"/>
          </p:cNvSpPr>
          <p:nvPr/>
        </p:nvSpPr>
        <p:spPr bwMode="auto">
          <a:xfrm>
            <a:off x="6088063" y="3476627"/>
            <a:ext cx="207962" cy="414338"/>
          </a:xfrm>
          <a:prstGeom prst="star4">
            <a:avLst>
              <a:gd name="adj" fmla="val 12500"/>
            </a:avLst>
          </a:prstGeom>
          <a:solidFill>
            <a:srgbClr val="99CCFF"/>
          </a:solidFill>
          <a:ln w="9525">
            <a:solidFill>
              <a:srgbClr val="000000"/>
            </a:solidFill>
            <a:round/>
            <a:headEnd/>
            <a:tailEnd/>
          </a:ln>
          <a:effectLst/>
        </p:spPr>
        <p:txBody>
          <a:bodyPr wrap="none" lIns="91420" tIns="45711" rIns="91420" bIns="45711" anchor="ctr"/>
          <a:lstStyle/>
          <a:p>
            <a:pPr>
              <a:defRPr/>
            </a:pPr>
            <a:endParaRPr lang="en-US"/>
          </a:p>
        </p:txBody>
      </p:sp>
      <p:pic>
        <p:nvPicPr>
          <p:cNvPr id="48135" name="Picture 7"/>
          <p:cNvPicPr>
            <a:picLocks noChangeAspect="1" noChangeArrowheads="1"/>
          </p:cNvPicPr>
          <p:nvPr/>
        </p:nvPicPr>
        <p:blipFill>
          <a:blip r:embed="rId4" cstate="print"/>
          <a:srcRect/>
          <a:stretch>
            <a:fillRect/>
          </a:stretch>
        </p:blipFill>
        <p:spPr bwMode="auto">
          <a:xfrm>
            <a:off x="-255588" y="3143252"/>
            <a:ext cx="4837113" cy="3629025"/>
          </a:xfrm>
          <a:prstGeom prst="rect">
            <a:avLst/>
          </a:prstGeom>
          <a:noFill/>
          <a:ln w="9525">
            <a:noFill/>
            <a:round/>
            <a:headEnd/>
            <a:tailEnd/>
          </a:ln>
        </p:spPr>
      </p:pic>
      <p:sp>
        <p:nvSpPr>
          <p:cNvPr id="303112" name="AutoShape 8"/>
          <p:cNvSpPr>
            <a:spLocks noChangeArrowheads="1"/>
          </p:cNvSpPr>
          <p:nvPr/>
        </p:nvSpPr>
        <p:spPr bwMode="auto">
          <a:xfrm>
            <a:off x="1425577" y="4237040"/>
            <a:ext cx="207963" cy="414337"/>
          </a:xfrm>
          <a:prstGeom prst="star4">
            <a:avLst>
              <a:gd name="adj" fmla="val 12500"/>
            </a:avLst>
          </a:prstGeom>
          <a:solidFill>
            <a:srgbClr val="99CCFF"/>
          </a:solidFill>
          <a:ln w="9525">
            <a:solidFill>
              <a:srgbClr val="000000"/>
            </a:solidFill>
            <a:round/>
            <a:headEnd/>
            <a:tailEnd/>
          </a:ln>
          <a:effectLst/>
        </p:spPr>
        <p:txBody>
          <a:bodyPr wrap="none" lIns="91420" tIns="45711" rIns="91420" bIns="45711" anchor="ctr"/>
          <a:lstStyle/>
          <a:p>
            <a:pPr>
              <a:defRPr/>
            </a:pPr>
            <a:endParaRPr lang="en-US"/>
          </a:p>
        </p:txBody>
      </p:sp>
      <p:sp>
        <p:nvSpPr>
          <p:cNvPr id="48137" name="Text Box 9"/>
          <p:cNvSpPr txBox="1">
            <a:spLocks noChangeArrowheads="1"/>
          </p:cNvSpPr>
          <p:nvPr/>
        </p:nvSpPr>
        <p:spPr bwMode="auto">
          <a:xfrm>
            <a:off x="4724402" y="5791201"/>
            <a:ext cx="3940175" cy="641632"/>
          </a:xfrm>
          <a:prstGeom prst="rect">
            <a:avLst/>
          </a:prstGeom>
          <a:noFill/>
          <a:ln w="9525">
            <a:noFill/>
            <a:round/>
            <a:headEnd/>
            <a:tailEnd/>
          </a:ln>
        </p:spPr>
        <p:txBody>
          <a:bodyPr lIns="81623" tIns="40811" rIns="81623" bIns="40811">
            <a:spAutoFit/>
          </a:bodyPr>
          <a:lstStyle/>
          <a:p>
            <a:pPr algn="l" defTabSz="414252" hangingPunct="0">
              <a:lnSpc>
                <a:spcPct val="95000"/>
              </a:lnSpc>
              <a:buClr>
                <a:srgbClr val="000000"/>
              </a:buClr>
              <a:buSzPct val="45000"/>
              <a:tabLst>
                <a:tab pos="657089" algn="l"/>
                <a:tab pos="1312591" algn="l"/>
                <a:tab pos="1969680" algn="l"/>
                <a:tab pos="2626768" algn="l"/>
                <a:tab pos="3282270" algn="l"/>
                <a:tab pos="3939358" algn="l"/>
              </a:tabLst>
            </a:pPr>
            <a:r>
              <a:rPr lang="en-GB" sz="1900" b="1" i="1">
                <a:effectLst/>
                <a:cs typeface="Arial Unicode MS" charset="0"/>
              </a:rPr>
              <a:t>SEP Event # 215</a:t>
            </a:r>
            <a:r>
              <a:rPr lang="en-GB" sz="1900">
                <a:effectLst/>
                <a:cs typeface="Arial Unicode MS" charset="0"/>
              </a:rPr>
              <a:t> (shock arrival at ACE: Sept. 29, 2001, 09:06 UT)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3"/>
          <p:cNvSpPr>
            <a:spLocks noGrp="1" noChangeArrowheads="1"/>
          </p:cNvSpPr>
          <p:nvPr>
            <p:ph type="body" sz="half" idx="1"/>
          </p:nvPr>
        </p:nvSpPr>
        <p:spPr>
          <a:xfrm>
            <a:off x="228600" y="685802"/>
            <a:ext cx="4572000" cy="762000"/>
          </a:xfrm>
        </p:spPr>
        <p:txBody>
          <a:bodyPr/>
          <a:lstStyle/>
          <a:p>
            <a:pPr eaLnBrk="1" hangingPunct="1">
              <a:lnSpc>
                <a:spcPct val="80000"/>
              </a:lnSpc>
            </a:pPr>
            <a:r>
              <a:rPr lang="en-US" sz="2400">
                <a:latin typeface="Trebuchet MS" pitchFamily="34" charset="0"/>
              </a:rPr>
              <a:t>Shock dynamical time scale:</a:t>
            </a:r>
          </a:p>
          <a:p>
            <a:pPr eaLnBrk="1" hangingPunct="1">
              <a:lnSpc>
                <a:spcPct val="80000"/>
              </a:lnSpc>
            </a:pPr>
            <a:r>
              <a:rPr lang="en-US" sz="2400">
                <a:latin typeface="Trebuchet MS" pitchFamily="34" charset="0"/>
              </a:rPr>
              <a:t>Post-shock complex time scales: Convection, adiabatic expansion</a:t>
            </a:r>
          </a:p>
          <a:p>
            <a:pPr eaLnBrk="1" hangingPunct="1">
              <a:lnSpc>
                <a:spcPct val="80000"/>
              </a:lnSpc>
              <a:buFont typeface="Wingdings" pitchFamily="2" charset="2"/>
              <a:buNone/>
            </a:pPr>
            <a:endParaRPr lang="en-US" sz="2400">
              <a:latin typeface="Trebuchet MS" pitchFamily="34" charset="0"/>
            </a:endParaRPr>
          </a:p>
        </p:txBody>
      </p:sp>
      <p:pic>
        <p:nvPicPr>
          <p:cNvPr id="3079" name="Picture 4"/>
          <p:cNvPicPr>
            <a:picLocks noChangeAspect="1" noChangeArrowheads="1"/>
          </p:cNvPicPr>
          <p:nvPr/>
        </p:nvPicPr>
        <p:blipFill>
          <a:blip r:embed="rId3" cstate="print"/>
          <a:srcRect/>
          <a:stretch>
            <a:fillRect/>
          </a:stretch>
        </p:blipFill>
        <p:spPr bwMode="auto">
          <a:xfrm>
            <a:off x="228600" y="3224215"/>
            <a:ext cx="4495800" cy="3633787"/>
          </a:xfrm>
          <a:prstGeom prst="rect">
            <a:avLst/>
          </a:prstGeom>
          <a:noFill/>
          <a:ln w="9525">
            <a:noFill/>
            <a:miter lim="800000"/>
            <a:headEnd/>
            <a:tailEnd/>
          </a:ln>
        </p:spPr>
      </p:pic>
      <p:graphicFrame>
        <p:nvGraphicFramePr>
          <p:cNvPr id="3074" name="Object 5"/>
          <p:cNvGraphicFramePr>
            <a:graphicFrameLocks noChangeAspect="1"/>
          </p:cNvGraphicFramePr>
          <p:nvPr/>
        </p:nvGraphicFramePr>
        <p:xfrm>
          <a:off x="5029200" y="609600"/>
          <a:ext cx="3886200" cy="1030288"/>
        </p:xfrm>
        <a:graphic>
          <a:graphicData uri="http://schemas.openxmlformats.org/presentationml/2006/ole">
            <mc:AlternateContent xmlns:mc="http://schemas.openxmlformats.org/markup-compatibility/2006">
              <mc:Choice xmlns:v="urn:schemas-microsoft-com:vml" Requires="v">
                <p:oleObj spid="_x0000_s3399" name="Equation" r:id="rId4" imgW="1727200" imgH="457200" progId="Equation.DSMT4">
                  <p:embed/>
                </p:oleObj>
              </mc:Choice>
              <mc:Fallback>
                <p:oleObj name="Equation" r:id="rId4" imgW="1727200" imgH="4572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609600"/>
                        <a:ext cx="3886200" cy="1030288"/>
                      </a:xfrm>
                      <a:prstGeom prst="rect">
                        <a:avLst/>
                      </a:prstGeom>
                      <a:solidFill>
                        <a:schemeClr val="tx1"/>
                      </a:solidFill>
                    </p:spPr>
                  </p:pic>
                </p:oleObj>
              </mc:Fallback>
            </mc:AlternateContent>
          </a:graphicData>
        </a:graphic>
      </p:graphicFrame>
      <p:sp>
        <p:nvSpPr>
          <p:cNvPr id="305159" name="Text Box 7"/>
          <p:cNvSpPr txBox="1">
            <a:spLocks noChangeArrowheads="1"/>
          </p:cNvSpPr>
          <p:nvPr/>
        </p:nvSpPr>
        <p:spPr bwMode="auto">
          <a:xfrm>
            <a:off x="228104" y="2209802"/>
            <a:ext cx="3518892" cy="830987"/>
          </a:xfrm>
          <a:prstGeom prst="rect">
            <a:avLst/>
          </a:prstGeom>
          <a:noFill/>
          <a:ln w="9525">
            <a:noFill/>
            <a:miter lim="800000"/>
            <a:headEnd/>
            <a:tailEnd/>
          </a:ln>
          <a:effectLst/>
        </p:spPr>
        <p:txBody>
          <a:bodyPr wrap="none" lIns="91420" tIns="45711" rIns="91420" bIns="45711">
            <a:spAutoFit/>
          </a:bodyPr>
          <a:lstStyle/>
          <a:p>
            <a:pPr>
              <a:spcBef>
                <a:spcPct val="20000"/>
              </a:spcBef>
              <a:buClr>
                <a:schemeClr val="hlink"/>
              </a:buClr>
              <a:buSzPct val="60000"/>
              <a:buFont typeface="Wingdings" pitchFamily="2" charset="2"/>
              <a:buChar char="n"/>
              <a:defRPr/>
            </a:pPr>
            <a:r>
              <a:rPr lang="en-US">
                <a:effectLst/>
              </a:rPr>
              <a:t> Magnetic field change:</a:t>
            </a:r>
          </a:p>
          <a:p>
            <a:pPr>
              <a:defRPr/>
            </a:pPr>
            <a:endParaRPr lang="en-US">
              <a:effectLst>
                <a:outerShdw blurRad="38100" dist="38100" dir="2700000" algn="tl">
                  <a:srgbClr val="800000"/>
                </a:outerShdw>
              </a:effectLst>
            </a:endParaRPr>
          </a:p>
        </p:txBody>
      </p:sp>
      <p:graphicFrame>
        <p:nvGraphicFramePr>
          <p:cNvPr id="3075" name="Object 8"/>
          <p:cNvGraphicFramePr>
            <a:graphicFrameLocks noGrp="1" noChangeAspect="1"/>
          </p:cNvGraphicFramePr>
          <p:nvPr>
            <p:ph sz="half" idx="2"/>
            <p:extLst>
              <p:ext uri="{D42A27DB-BD31-4B8C-83A1-F6EECF244321}">
                <p14:modId xmlns:p14="http://schemas.microsoft.com/office/powerpoint/2010/main" val="2835440034"/>
              </p:ext>
            </p:extLst>
          </p:nvPr>
        </p:nvGraphicFramePr>
        <p:xfrm>
          <a:off x="4335464" y="1981201"/>
          <a:ext cx="4491037" cy="1017588"/>
        </p:xfrm>
        <a:graphic>
          <a:graphicData uri="http://schemas.openxmlformats.org/presentationml/2006/ole">
            <mc:AlternateContent xmlns:mc="http://schemas.openxmlformats.org/markup-compatibility/2006">
              <mc:Choice xmlns:v="urn:schemas-microsoft-com:vml" Requires="v">
                <p:oleObj spid="_x0000_s3400" name="Equation" r:id="rId6" imgW="2578100" imgH="584200" progId="Equation.3">
                  <p:embed/>
                </p:oleObj>
              </mc:Choice>
              <mc:Fallback>
                <p:oleObj name="Equation" r:id="rId6" imgW="2578100" imgH="584200" progId="Equation.3">
                  <p:embed/>
                  <p:pic>
                    <p:nvPicPr>
                      <p:cNvPr id="0" name="Object 8"/>
                      <p:cNvPicPr>
                        <a:picLocks noChangeAspect="1" noChangeArrowheads="1"/>
                      </p:cNvPicPr>
                      <p:nvPr/>
                    </p:nvPicPr>
                    <p:blipFill>
                      <a:blip r:embed="rId7"/>
                      <a:srcRect/>
                      <a:stretch>
                        <a:fillRect/>
                      </a:stretch>
                    </p:blipFill>
                    <p:spPr bwMode="auto">
                      <a:xfrm>
                        <a:off x="4335464" y="1981201"/>
                        <a:ext cx="4491037" cy="1017588"/>
                      </a:xfrm>
                      <a:prstGeom prst="rect">
                        <a:avLst/>
                      </a:prstGeom>
                      <a:solidFill>
                        <a:schemeClr val="tx1"/>
                      </a:solidFill>
                    </p:spPr>
                  </p:pic>
                </p:oleObj>
              </mc:Fallback>
            </mc:AlternateContent>
          </a:graphicData>
        </a:graphic>
      </p:graphicFrame>
      <p:sp>
        <p:nvSpPr>
          <p:cNvPr id="305164" name="Rectangle 12"/>
          <p:cNvSpPr>
            <a:spLocks noChangeArrowheads="1"/>
          </p:cNvSpPr>
          <p:nvPr/>
        </p:nvSpPr>
        <p:spPr bwMode="auto">
          <a:xfrm>
            <a:off x="4479678" y="2993386"/>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3076" name="Object 11"/>
          <p:cNvGraphicFramePr>
            <a:graphicFrameLocks noChangeAspect="1"/>
          </p:cNvGraphicFramePr>
          <p:nvPr/>
        </p:nvGraphicFramePr>
        <p:xfrm>
          <a:off x="6400800" y="4648202"/>
          <a:ext cx="2209800" cy="771525"/>
        </p:xfrm>
        <a:graphic>
          <a:graphicData uri="http://schemas.openxmlformats.org/presentationml/2006/ole">
            <mc:AlternateContent xmlns:mc="http://schemas.openxmlformats.org/markup-compatibility/2006">
              <mc:Choice xmlns:v="urn:schemas-microsoft-com:vml" Requires="v">
                <p:oleObj spid="_x0000_s3401" name="Equation" r:id="rId8" imgW="1167893" imgH="406224" progId="Equation.DSMT4">
                  <p:embed/>
                </p:oleObj>
              </mc:Choice>
              <mc:Fallback>
                <p:oleObj name="Equation" r:id="rId8" imgW="1167893" imgH="406224" progId="Equation.DSMT4">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00800" y="4648202"/>
                        <a:ext cx="2209800" cy="771525"/>
                      </a:xfrm>
                      <a:prstGeom prst="rect">
                        <a:avLst/>
                      </a:prstGeom>
                      <a:solidFill>
                        <a:schemeClr val="tx1"/>
                      </a:solidFill>
                    </p:spPr>
                  </p:pic>
                </p:oleObj>
              </mc:Fallback>
            </mc:AlternateContent>
          </a:graphicData>
        </a:graphic>
      </p:graphicFrame>
      <p:sp>
        <p:nvSpPr>
          <p:cNvPr id="305166" name="Rectangle 14"/>
          <p:cNvSpPr>
            <a:spLocks noChangeArrowheads="1"/>
          </p:cNvSpPr>
          <p:nvPr/>
        </p:nvSpPr>
        <p:spPr bwMode="auto">
          <a:xfrm>
            <a:off x="4479678" y="3002911"/>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3077" name="Object 13"/>
          <p:cNvGraphicFramePr>
            <a:graphicFrameLocks noChangeAspect="1"/>
          </p:cNvGraphicFramePr>
          <p:nvPr/>
        </p:nvGraphicFramePr>
        <p:xfrm>
          <a:off x="6096000" y="5638800"/>
          <a:ext cx="2743200" cy="1004888"/>
        </p:xfrm>
        <a:graphic>
          <a:graphicData uri="http://schemas.openxmlformats.org/presentationml/2006/ole">
            <mc:AlternateContent xmlns:mc="http://schemas.openxmlformats.org/markup-compatibility/2006">
              <mc:Choice xmlns:v="urn:schemas-microsoft-com:vml" Requires="v">
                <p:oleObj spid="_x0000_s3402" name="Equation" r:id="rId10" imgW="1066337" imgH="393529" progId="Equation.DSMT4">
                  <p:embed/>
                </p:oleObj>
              </mc:Choice>
              <mc:Fallback>
                <p:oleObj name="Equation" r:id="rId10" imgW="1066337" imgH="393529" progId="Equation.DSMT4">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6000" y="5638800"/>
                        <a:ext cx="2743200" cy="1004888"/>
                      </a:xfrm>
                      <a:prstGeom prst="rect">
                        <a:avLst/>
                      </a:prstGeom>
                      <a:solidFill>
                        <a:schemeClr val="tx1"/>
                      </a:solidFill>
                    </p:spPr>
                  </p:pic>
                </p:oleObj>
              </mc:Fallback>
            </mc:AlternateContent>
          </a:graphicData>
        </a:graphic>
      </p:graphicFrame>
      <p:sp>
        <p:nvSpPr>
          <p:cNvPr id="305167" name="Text Box 15"/>
          <p:cNvSpPr txBox="1">
            <a:spLocks noChangeArrowheads="1"/>
          </p:cNvSpPr>
          <p:nvPr/>
        </p:nvSpPr>
        <p:spPr bwMode="auto">
          <a:xfrm>
            <a:off x="5334000" y="3276601"/>
            <a:ext cx="3289300" cy="1200318"/>
          </a:xfrm>
          <a:prstGeom prst="rect">
            <a:avLst/>
          </a:prstGeom>
          <a:noFill/>
          <a:ln w="9525">
            <a:noFill/>
            <a:miter lim="800000"/>
            <a:headEnd/>
            <a:tailEnd/>
          </a:ln>
          <a:effectLst/>
        </p:spPr>
        <p:txBody>
          <a:bodyPr lIns="91420" tIns="45711" rIns="91420" bIns="45711">
            <a:spAutoFit/>
          </a:bodyPr>
          <a:lstStyle/>
          <a:p>
            <a:pPr>
              <a:defRPr/>
            </a:pPr>
            <a:r>
              <a:rPr lang="en-US" b="1" i="1">
                <a:effectLst>
                  <a:outerShdw blurRad="38100" dist="38100" dir="2700000" algn="tl">
                    <a:srgbClr val="800000"/>
                  </a:outerShdw>
                </a:effectLst>
              </a:rPr>
              <a:t>Example</a:t>
            </a:r>
            <a:r>
              <a:rPr lang="en-US">
                <a:effectLst>
                  <a:outerShdw blurRad="38100" dist="38100" dir="2700000" algn="tl">
                    <a:srgbClr val="800000"/>
                  </a:outerShdw>
                </a:effectLst>
              </a:rPr>
              <a:t>: </a:t>
            </a:r>
          </a:p>
          <a:p>
            <a:pPr algn="l">
              <a:defRPr/>
            </a:pPr>
            <a:r>
              <a:rPr lang="en-US">
                <a:effectLst>
                  <a:outerShdw blurRad="38100" dist="38100" dir="2700000" algn="tl">
                    <a:srgbClr val="800000"/>
                  </a:outerShdw>
                </a:effectLst>
              </a:rPr>
              <a:t>Sedov-Taylor blast wave</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3"/>
          <p:cNvSpPr>
            <a:spLocks noGrp="1" noChangeArrowheads="1"/>
          </p:cNvSpPr>
          <p:nvPr>
            <p:ph type="body" idx="1"/>
          </p:nvPr>
        </p:nvSpPr>
        <p:spPr>
          <a:xfrm>
            <a:off x="228600" y="838200"/>
            <a:ext cx="7086600" cy="1371600"/>
          </a:xfrm>
        </p:spPr>
        <p:txBody>
          <a:bodyPr/>
          <a:lstStyle/>
          <a:p>
            <a:pPr eaLnBrk="1" hangingPunct="1"/>
            <a:r>
              <a:rPr lang="en-US" sz="2400">
                <a:latin typeface="Trebuchet MS" pitchFamily="34" charset="0"/>
              </a:rPr>
              <a:t>Post-shock complex time scales: Convection, adiabatic expansion, growth of post shock region and weakening of shock front. </a:t>
            </a:r>
            <a:endParaRPr lang="en-US" smtClean="0"/>
          </a:p>
        </p:txBody>
      </p:sp>
      <p:pic>
        <p:nvPicPr>
          <p:cNvPr id="4102" name="Picture 4"/>
          <p:cNvPicPr>
            <a:picLocks noChangeAspect="1" noChangeArrowheads="1"/>
          </p:cNvPicPr>
          <p:nvPr/>
        </p:nvPicPr>
        <p:blipFill>
          <a:blip r:embed="rId3" cstate="print"/>
          <a:srcRect/>
          <a:stretch>
            <a:fillRect/>
          </a:stretch>
        </p:blipFill>
        <p:spPr bwMode="auto">
          <a:xfrm>
            <a:off x="228600" y="3224215"/>
            <a:ext cx="4495800" cy="3633787"/>
          </a:xfrm>
          <a:prstGeom prst="rect">
            <a:avLst/>
          </a:prstGeom>
          <a:noFill/>
          <a:ln w="9525">
            <a:noFill/>
            <a:miter lim="800000"/>
            <a:headEnd/>
            <a:tailEnd/>
          </a:ln>
        </p:spPr>
      </p:pic>
      <p:graphicFrame>
        <p:nvGraphicFramePr>
          <p:cNvPr id="4098" name="Object 5"/>
          <p:cNvGraphicFramePr>
            <a:graphicFrameLocks noChangeAspect="1"/>
          </p:cNvGraphicFramePr>
          <p:nvPr/>
        </p:nvGraphicFramePr>
        <p:xfrm>
          <a:off x="152400" y="2133600"/>
          <a:ext cx="5638800" cy="990600"/>
        </p:xfrm>
        <a:graphic>
          <a:graphicData uri="http://schemas.openxmlformats.org/presentationml/2006/ole">
            <mc:AlternateContent xmlns:mc="http://schemas.openxmlformats.org/markup-compatibility/2006">
              <mc:Choice xmlns:v="urn:schemas-microsoft-com:vml" Requires="v">
                <p:oleObj spid="_x0000_s4343" name="Equation" r:id="rId4" imgW="2984500" imgH="520700" progId="Equation.DSMT4">
                  <p:embed/>
                </p:oleObj>
              </mc:Choice>
              <mc:Fallback>
                <p:oleObj name="Equation" r:id="rId4" imgW="2984500" imgH="5207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2133600"/>
                        <a:ext cx="5638800" cy="990600"/>
                      </a:xfrm>
                      <a:prstGeom prst="rect">
                        <a:avLst/>
                      </a:prstGeom>
                      <a:solidFill>
                        <a:schemeClr val="tx1"/>
                      </a:solidFill>
                    </p:spPr>
                  </p:pic>
                </p:oleObj>
              </mc:Fallback>
            </mc:AlternateContent>
          </a:graphicData>
        </a:graphic>
      </p:graphicFrame>
      <p:sp>
        <p:nvSpPr>
          <p:cNvPr id="307207" name="Freeform 7"/>
          <p:cNvSpPr>
            <a:spLocks/>
          </p:cNvSpPr>
          <p:nvPr/>
        </p:nvSpPr>
        <p:spPr bwMode="auto">
          <a:xfrm>
            <a:off x="2819400" y="1219200"/>
            <a:ext cx="4584700" cy="3759200"/>
          </a:xfrm>
          <a:custGeom>
            <a:avLst/>
            <a:gdLst/>
            <a:ahLst/>
            <a:cxnLst>
              <a:cxn ang="0">
                <a:pos x="2208" y="0"/>
              </a:cxn>
              <a:cxn ang="0">
                <a:pos x="2688" y="576"/>
              </a:cxn>
              <a:cxn ang="0">
                <a:pos x="1008" y="2160"/>
              </a:cxn>
              <a:cxn ang="0">
                <a:pos x="0" y="1824"/>
              </a:cxn>
            </a:cxnLst>
            <a:rect l="0" t="0" r="r" b="b"/>
            <a:pathLst>
              <a:path w="2888" h="2368">
                <a:moveTo>
                  <a:pt x="2208" y="0"/>
                </a:moveTo>
                <a:cubicBezTo>
                  <a:pt x="2548" y="108"/>
                  <a:pt x="2888" y="216"/>
                  <a:pt x="2688" y="576"/>
                </a:cubicBezTo>
                <a:cubicBezTo>
                  <a:pt x="2488" y="936"/>
                  <a:pt x="1456" y="1952"/>
                  <a:pt x="1008" y="2160"/>
                </a:cubicBezTo>
                <a:cubicBezTo>
                  <a:pt x="560" y="2368"/>
                  <a:pt x="168" y="1880"/>
                  <a:pt x="0" y="1824"/>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
        <p:nvSpPr>
          <p:cNvPr id="307208" name="Freeform 8"/>
          <p:cNvSpPr>
            <a:spLocks/>
          </p:cNvSpPr>
          <p:nvPr/>
        </p:nvSpPr>
        <p:spPr bwMode="auto">
          <a:xfrm>
            <a:off x="-215900" y="1524000"/>
            <a:ext cx="2489200" cy="2286000"/>
          </a:xfrm>
          <a:custGeom>
            <a:avLst/>
            <a:gdLst/>
            <a:ahLst/>
            <a:cxnLst>
              <a:cxn ang="0">
                <a:pos x="520" y="0"/>
              </a:cxn>
              <a:cxn ang="0">
                <a:pos x="136" y="672"/>
              </a:cxn>
              <a:cxn ang="0">
                <a:pos x="1336" y="1200"/>
              </a:cxn>
              <a:cxn ang="0">
                <a:pos x="1528" y="1440"/>
              </a:cxn>
            </a:cxnLst>
            <a:rect l="0" t="0" r="r" b="b"/>
            <a:pathLst>
              <a:path w="1568" h="1440">
                <a:moveTo>
                  <a:pt x="520" y="0"/>
                </a:moveTo>
                <a:cubicBezTo>
                  <a:pt x="260" y="236"/>
                  <a:pt x="0" y="472"/>
                  <a:pt x="136" y="672"/>
                </a:cubicBezTo>
                <a:cubicBezTo>
                  <a:pt x="272" y="872"/>
                  <a:pt x="1104" y="1072"/>
                  <a:pt x="1336" y="1200"/>
                </a:cubicBezTo>
                <a:cubicBezTo>
                  <a:pt x="1568" y="1328"/>
                  <a:pt x="1548" y="1384"/>
                  <a:pt x="1528" y="1440"/>
                </a:cubicBezTo>
              </a:path>
            </a:pathLst>
          </a:custGeom>
          <a:noFill/>
          <a:ln w="38100" cmpd="sng">
            <a:solidFill>
              <a:srgbClr val="CC3399"/>
            </a:solidFill>
            <a:round/>
            <a:headEnd type="none" w="med" len="med"/>
            <a:tailEnd type="triangle" w="med" len="med"/>
          </a:ln>
          <a:effectLst/>
        </p:spPr>
        <p:txBody>
          <a:bodyPr lIns="91420" tIns="45711" rIns="91420" bIns="45711"/>
          <a:lstStyle/>
          <a:p>
            <a:pPr>
              <a:defRPr/>
            </a:pPr>
            <a:endParaRPr lang="en-US"/>
          </a:p>
        </p:txBody>
      </p:sp>
      <p:sp>
        <p:nvSpPr>
          <p:cNvPr id="307209" name="Freeform 9"/>
          <p:cNvSpPr>
            <a:spLocks/>
          </p:cNvSpPr>
          <p:nvPr/>
        </p:nvSpPr>
        <p:spPr bwMode="auto">
          <a:xfrm>
            <a:off x="2667000" y="1981202"/>
            <a:ext cx="381000" cy="1524000"/>
          </a:xfrm>
          <a:custGeom>
            <a:avLst/>
            <a:gdLst/>
            <a:ahLst/>
            <a:cxnLst>
              <a:cxn ang="0">
                <a:pos x="240" y="0"/>
              </a:cxn>
              <a:cxn ang="0">
                <a:pos x="0" y="960"/>
              </a:cxn>
            </a:cxnLst>
            <a:rect l="0" t="0" r="r" b="b"/>
            <a:pathLst>
              <a:path w="240" h="960">
                <a:moveTo>
                  <a:pt x="240" y="0"/>
                </a:moveTo>
                <a:cubicBezTo>
                  <a:pt x="140" y="400"/>
                  <a:pt x="40" y="800"/>
                  <a:pt x="0" y="960"/>
                </a:cubicBezTo>
              </a:path>
            </a:pathLst>
          </a:custGeom>
          <a:noFill/>
          <a:ln w="38100" cmpd="sng">
            <a:solidFill>
              <a:schemeClr val="bg2"/>
            </a:solidFill>
            <a:round/>
            <a:headEnd type="none" w="med" len="med"/>
            <a:tailEnd type="triangle" w="med" len="med"/>
          </a:ln>
          <a:effectLst/>
        </p:spPr>
        <p:txBody>
          <a:bodyPr lIns="91420" tIns="45711" rIns="91420" bIns="45711"/>
          <a:lstStyle/>
          <a:p>
            <a:pPr>
              <a:defRPr/>
            </a:pPr>
            <a:endParaRPr lang="en-US"/>
          </a:p>
        </p:txBody>
      </p:sp>
      <p:pic>
        <p:nvPicPr>
          <p:cNvPr id="4106" name="Picture 10" descr="CME"/>
          <p:cNvPicPr>
            <a:picLocks noChangeAspect="1" noChangeArrowheads="1" noCrop="1"/>
          </p:cNvPicPr>
          <p:nvPr/>
        </p:nvPicPr>
        <p:blipFill>
          <a:blip r:embed="rId6" cstate="print"/>
          <a:srcRect/>
          <a:stretch>
            <a:fillRect/>
          </a:stretch>
        </p:blipFill>
        <p:spPr bwMode="auto">
          <a:xfrm>
            <a:off x="5562601" y="3679825"/>
            <a:ext cx="3581400" cy="3068638"/>
          </a:xfrm>
          <a:prstGeom prst="rect">
            <a:avLst/>
          </a:prstGeom>
          <a:noFill/>
          <a:ln w="9525">
            <a:noFill/>
            <a:miter lim="800000"/>
            <a:headEnd/>
            <a:tailEnd/>
          </a:ln>
        </p:spPr>
      </p:pic>
      <p:sp>
        <p:nvSpPr>
          <p:cNvPr id="307211" name="AutoShape 11"/>
          <p:cNvSpPr>
            <a:spLocks noChangeArrowheads="1"/>
          </p:cNvSpPr>
          <p:nvPr/>
        </p:nvSpPr>
        <p:spPr bwMode="auto">
          <a:xfrm rot="16200000">
            <a:off x="7581900" y="1028700"/>
            <a:ext cx="914400" cy="1600200"/>
          </a:xfrm>
          <a:prstGeom prst="rtTriangle">
            <a:avLst/>
          </a:prstGeom>
          <a:solidFill>
            <a:schemeClr val="accent1"/>
          </a:solidFill>
          <a:ln w="9525">
            <a:solidFill>
              <a:schemeClr val="tx1"/>
            </a:solidFill>
            <a:miter lim="800000"/>
            <a:headEnd/>
            <a:tailEnd/>
          </a:ln>
          <a:effectLst/>
        </p:spPr>
        <p:txBody>
          <a:bodyPr wrap="none" lIns="91420" tIns="45711" rIns="91420" bIns="45711" anchor="ctr"/>
          <a:lstStyle/>
          <a:p>
            <a:pPr>
              <a:defRPr/>
            </a:pPr>
            <a:endParaRPr lang="en-US"/>
          </a:p>
        </p:txBody>
      </p:sp>
      <p:sp>
        <p:nvSpPr>
          <p:cNvPr id="307212" name="AutoShape 12"/>
          <p:cNvSpPr>
            <a:spLocks noChangeArrowheads="1"/>
          </p:cNvSpPr>
          <p:nvPr/>
        </p:nvSpPr>
        <p:spPr bwMode="auto">
          <a:xfrm rot="16200000">
            <a:off x="7315201" y="1981200"/>
            <a:ext cx="685800" cy="2514600"/>
          </a:xfrm>
          <a:prstGeom prst="rtTriangle">
            <a:avLst/>
          </a:prstGeom>
          <a:solidFill>
            <a:schemeClr val="accent1"/>
          </a:solidFill>
          <a:ln w="9525">
            <a:solidFill>
              <a:schemeClr val="tx1"/>
            </a:solidFill>
            <a:miter lim="800000"/>
            <a:headEnd/>
            <a:tailEnd/>
          </a:ln>
          <a:effectLst/>
        </p:spPr>
        <p:txBody>
          <a:bodyPr wrap="none" lIns="91420" tIns="45711" rIns="91420" bIns="45711" anchor="ctr"/>
          <a:lstStyle/>
          <a:p>
            <a:pPr>
              <a:defRPr/>
            </a:pPr>
            <a:endParaRPr lang="en-US"/>
          </a:p>
        </p:txBody>
      </p:sp>
      <p:sp>
        <p:nvSpPr>
          <p:cNvPr id="307215" name="Rectangle 15"/>
          <p:cNvSpPr>
            <a:spLocks noChangeArrowheads="1"/>
          </p:cNvSpPr>
          <p:nvPr/>
        </p:nvSpPr>
        <p:spPr bwMode="auto">
          <a:xfrm>
            <a:off x="4479678" y="3083874"/>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4099" name="Object 14"/>
          <p:cNvGraphicFramePr>
            <a:graphicFrameLocks noChangeAspect="1"/>
          </p:cNvGraphicFramePr>
          <p:nvPr/>
        </p:nvGraphicFramePr>
        <p:xfrm>
          <a:off x="6858002" y="2514602"/>
          <a:ext cx="1752600" cy="433388"/>
        </p:xfrm>
        <a:graphic>
          <a:graphicData uri="http://schemas.openxmlformats.org/presentationml/2006/ole">
            <mc:AlternateContent xmlns:mc="http://schemas.openxmlformats.org/markup-compatibility/2006">
              <mc:Choice xmlns:v="urn:schemas-microsoft-com:vml" Requires="v">
                <p:oleObj spid="_x0000_s4344" name="Equation" r:id="rId7" imgW="927100" imgH="228600" progId="Equation.DSMT4">
                  <p:embed/>
                </p:oleObj>
              </mc:Choice>
              <mc:Fallback>
                <p:oleObj name="Equation" r:id="rId7" imgW="927100" imgH="228600" progId="Equation.DSMT4">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2" y="2514602"/>
                        <a:ext cx="1752600" cy="433388"/>
                      </a:xfrm>
                      <a:prstGeom prst="rect">
                        <a:avLst/>
                      </a:prstGeom>
                      <a:solidFill>
                        <a:schemeClr val="tx1"/>
                      </a:solidFill>
                    </p:spPr>
                  </p:pic>
                </p:oleObj>
              </mc:Fallback>
            </mc:AlternateContent>
          </a:graphicData>
        </a:graphic>
      </p:graphicFrame>
      <p:sp>
        <p:nvSpPr>
          <p:cNvPr id="307217" name="Rectangle 17"/>
          <p:cNvSpPr>
            <a:spLocks noChangeArrowheads="1"/>
          </p:cNvSpPr>
          <p:nvPr/>
        </p:nvSpPr>
        <p:spPr bwMode="auto">
          <a:xfrm>
            <a:off x="4479678" y="3083874"/>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4100" name="Object 16"/>
          <p:cNvGraphicFramePr>
            <a:graphicFrameLocks noChangeAspect="1"/>
          </p:cNvGraphicFramePr>
          <p:nvPr/>
        </p:nvGraphicFramePr>
        <p:xfrm>
          <a:off x="7620000" y="990602"/>
          <a:ext cx="762000" cy="554038"/>
        </p:xfrm>
        <a:graphic>
          <a:graphicData uri="http://schemas.openxmlformats.org/presentationml/2006/ole">
            <mc:AlternateContent xmlns:mc="http://schemas.openxmlformats.org/markup-compatibility/2006">
              <mc:Choice xmlns:v="urn:schemas-microsoft-com:vml" Requires="v">
                <p:oleObj spid="_x0000_s4345" name="Equation" r:id="rId9" imgW="317362" imgH="228501" progId="Equation.DSMT4">
                  <p:embed/>
                </p:oleObj>
              </mc:Choice>
              <mc:Fallback>
                <p:oleObj name="Equation" r:id="rId9" imgW="317362" imgH="228501" progId="Equation.DSMT4">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20000" y="990602"/>
                        <a:ext cx="762000" cy="554038"/>
                      </a:xfrm>
                      <a:prstGeom prst="rect">
                        <a:avLst/>
                      </a:prstGeom>
                      <a:solidFill>
                        <a:schemeClr val="tx1"/>
                      </a:solidFill>
                    </p:spPr>
                  </p:pic>
                </p:oleObj>
              </mc:Fallback>
            </mc:AlternateContent>
          </a:graphicData>
        </a:graphic>
      </p:graphicFrame>
      <p:sp>
        <p:nvSpPr>
          <p:cNvPr id="307218" name="Line 18"/>
          <p:cNvSpPr>
            <a:spLocks noChangeShapeType="1"/>
          </p:cNvSpPr>
          <p:nvPr/>
        </p:nvSpPr>
        <p:spPr bwMode="auto">
          <a:xfrm>
            <a:off x="5867402" y="1828800"/>
            <a:ext cx="1295400" cy="533400"/>
          </a:xfrm>
          <a:prstGeom prst="line">
            <a:avLst/>
          </a:prstGeom>
          <a:noFill/>
          <a:ln w="38100">
            <a:solidFill>
              <a:schemeClr val="bg2"/>
            </a:solidFill>
            <a:round/>
            <a:headEnd/>
            <a:tailEnd type="triangle" w="med" len="med"/>
          </a:ln>
          <a:effectLst/>
        </p:spPr>
        <p:txBody>
          <a:bodyPr lIns="91420" tIns="45711" rIns="91420" bIns="45711"/>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ChangeArrowheads="1"/>
          </p:cNvSpPr>
          <p:nvPr/>
        </p:nvSpPr>
        <p:spPr bwMode="auto">
          <a:xfrm>
            <a:off x="4479678" y="2869562"/>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5122" name="Object 3"/>
          <p:cNvGraphicFramePr>
            <a:graphicFrameLocks noChangeAspect="1"/>
          </p:cNvGraphicFramePr>
          <p:nvPr>
            <p:extLst>
              <p:ext uri="{D42A27DB-BD31-4B8C-83A1-F6EECF244321}">
                <p14:modId xmlns:p14="http://schemas.microsoft.com/office/powerpoint/2010/main" val="4068270828"/>
              </p:ext>
            </p:extLst>
          </p:nvPr>
        </p:nvGraphicFramePr>
        <p:xfrm>
          <a:off x="441325" y="636589"/>
          <a:ext cx="8185150" cy="1695450"/>
        </p:xfrm>
        <a:graphic>
          <a:graphicData uri="http://schemas.openxmlformats.org/presentationml/2006/ole">
            <mc:AlternateContent xmlns:mc="http://schemas.openxmlformats.org/markup-compatibility/2006">
              <mc:Choice xmlns:v="urn:schemas-microsoft-com:vml" Requires="v">
                <p:oleObj spid="_x0000_s5287" name="Equation" r:id="rId3" imgW="3721100" imgH="774700" progId="Equation.3">
                  <p:embed/>
                </p:oleObj>
              </mc:Choice>
              <mc:Fallback>
                <p:oleObj name="Equation" r:id="rId3" imgW="3721100" imgH="774700" progId="Equation.3">
                  <p:embed/>
                  <p:pic>
                    <p:nvPicPr>
                      <p:cNvPr id="0" name="Object 3"/>
                      <p:cNvPicPr>
                        <a:picLocks noChangeAspect="1" noChangeArrowheads="1"/>
                      </p:cNvPicPr>
                      <p:nvPr/>
                    </p:nvPicPr>
                    <p:blipFill>
                      <a:blip r:embed="rId4"/>
                      <a:srcRect/>
                      <a:stretch>
                        <a:fillRect/>
                      </a:stretch>
                    </p:blipFill>
                    <p:spPr bwMode="auto">
                      <a:xfrm>
                        <a:off x="441325" y="636589"/>
                        <a:ext cx="8185150" cy="1695450"/>
                      </a:xfrm>
                      <a:prstGeom prst="rect">
                        <a:avLst/>
                      </a:prstGeom>
                      <a:solidFill>
                        <a:schemeClr val="tx1"/>
                      </a:solidFill>
                    </p:spPr>
                  </p:pic>
                </p:oleObj>
              </mc:Fallback>
            </mc:AlternateContent>
          </a:graphicData>
        </a:graphic>
      </p:graphicFrame>
      <p:pic>
        <p:nvPicPr>
          <p:cNvPr id="5125" name="Picture 4"/>
          <p:cNvPicPr>
            <a:picLocks noChangeAspect="1" noChangeArrowheads="1"/>
          </p:cNvPicPr>
          <p:nvPr/>
        </p:nvPicPr>
        <p:blipFill>
          <a:blip r:embed="rId5" cstate="print"/>
          <a:srcRect/>
          <a:stretch>
            <a:fillRect/>
          </a:stretch>
        </p:blipFill>
        <p:spPr bwMode="auto">
          <a:xfrm>
            <a:off x="0" y="2989263"/>
            <a:ext cx="4572000" cy="3695700"/>
          </a:xfrm>
          <a:prstGeom prst="rect">
            <a:avLst/>
          </a:prstGeom>
          <a:noFill/>
          <a:ln w="9525">
            <a:noFill/>
            <a:miter lim="800000"/>
            <a:headEnd/>
            <a:tailEnd/>
          </a:ln>
        </p:spPr>
      </p:pic>
      <p:sp>
        <p:nvSpPr>
          <p:cNvPr id="309265" name="Rectangle 17"/>
          <p:cNvSpPr>
            <a:spLocks noChangeArrowheads="1"/>
          </p:cNvSpPr>
          <p:nvPr/>
        </p:nvSpPr>
        <p:spPr bwMode="auto">
          <a:xfrm>
            <a:off x="4479678" y="2802886"/>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5123" name="Object 16"/>
          <p:cNvGraphicFramePr>
            <a:graphicFrameLocks noChangeAspect="1"/>
          </p:cNvGraphicFramePr>
          <p:nvPr/>
        </p:nvGraphicFramePr>
        <p:xfrm>
          <a:off x="4724400" y="3048000"/>
          <a:ext cx="4381500" cy="1595438"/>
        </p:xfrm>
        <a:graphic>
          <a:graphicData uri="http://schemas.openxmlformats.org/presentationml/2006/ole">
            <mc:AlternateContent xmlns:mc="http://schemas.openxmlformats.org/markup-compatibility/2006">
              <mc:Choice xmlns:v="urn:schemas-microsoft-com:vml" Requires="v">
                <p:oleObj spid="_x0000_s5288" name="Equation" r:id="rId6" imgW="2171700" imgH="787400" progId="Equation.DSMT4">
                  <p:embed/>
                </p:oleObj>
              </mc:Choice>
              <mc:Fallback>
                <p:oleObj name="Equation" r:id="rId6" imgW="2171700" imgH="787400" progId="Equation.DSMT4">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3048000"/>
                        <a:ext cx="4381500" cy="1595438"/>
                      </a:xfrm>
                      <a:prstGeom prst="rect">
                        <a:avLst/>
                      </a:prstGeom>
                      <a:solidFill>
                        <a:schemeClr val="tx1"/>
                      </a:solidFill>
                    </p:spPr>
                  </p:pic>
                </p:oleObj>
              </mc:Fallback>
            </mc:AlternateContent>
          </a:graphicData>
        </a:graphic>
      </p:graphicFrame>
      <p:sp>
        <p:nvSpPr>
          <p:cNvPr id="309266" name="Freeform 18"/>
          <p:cNvSpPr>
            <a:spLocks/>
          </p:cNvSpPr>
          <p:nvPr/>
        </p:nvSpPr>
        <p:spPr bwMode="auto">
          <a:xfrm>
            <a:off x="2133600" y="2057400"/>
            <a:ext cx="3835400" cy="1066800"/>
          </a:xfrm>
          <a:custGeom>
            <a:avLst/>
            <a:gdLst/>
            <a:ahLst/>
            <a:cxnLst>
              <a:cxn ang="0">
                <a:pos x="96" y="0"/>
              </a:cxn>
              <a:cxn ang="0">
                <a:pos x="336" y="240"/>
              </a:cxn>
              <a:cxn ang="0">
                <a:pos x="2112" y="240"/>
              </a:cxn>
              <a:cxn ang="0">
                <a:pos x="2160" y="672"/>
              </a:cxn>
            </a:cxnLst>
            <a:rect l="0" t="0" r="r" b="b"/>
            <a:pathLst>
              <a:path w="2416" h="672">
                <a:moveTo>
                  <a:pt x="96" y="0"/>
                </a:moveTo>
                <a:cubicBezTo>
                  <a:pt x="48" y="100"/>
                  <a:pt x="0" y="200"/>
                  <a:pt x="336" y="240"/>
                </a:cubicBezTo>
                <a:cubicBezTo>
                  <a:pt x="672" y="280"/>
                  <a:pt x="1808" y="168"/>
                  <a:pt x="2112" y="240"/>
                </a:cubicBezTo>
                <a:cubicBezTo>
                  <a:pt x="2416" y="312"/>
                  <a:pt x="2288" y="492"/>
                  <a:pt x="2160" y="672"/>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ChangeArrowheads="1"/>
          </p:cNvSpPr>
          <p:nvPr/>
        </p:nvSpPr>
        <p:spPr bwMode="auto">
          <a:xfrm>
            <a:off x="4479678" y="2869562"/>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6146" name="Object 3"/>
          <p:cNvGraphicFramePr>
            <a:graphicFrameLocks noChangeAspect="1"/>
          </p:cNvGraphicFramePr>
          <p:nvPr>
            <p:extLst>
              <p:ext uri="{D42A27DB-BD31-4B8C-83A1-F6EECF244321}">
                <p14:modId xmlns:p14="http://schemas.microsoft.com/office/powerpoint/2010/main" val="1673035190"/>
              </p:ext>
            </p:extLst>
          </p:nvPr>
        </p:nvGraphicFramePr>
        <p:xfrm>
          <a:off x="441325" y="636589"/>
          <a:ext cx="8185150" cy="1695450"/>
        </p:xfrm>
        <a:graphic>
          <a:graphicData uri="http://schemas.openxmlformats.org/presentationml/2006/ole">
            <mc:AlternateContent xmlns:mc="http://schemas.openxmlformats.org/markup-compatibility/2006">
              <mc:Choice xmlns:v="urn:schemas-microsoft-com:vml" Requires="v">
                <p:oleObj spid="_x0000_s6311" name="Equation" r:id="rId3" imgW="3721100" imgH="774700" progId="Equation.3">
                  <p:embed/>
                </p:oleObj>
              </mc:Choice>
              <mc:Fallback>
                <p:oleObj name="Equation" r:id="rId3" imgW="3721100" imgH="774700" progId="Equation.3">
                  <p:embed/>
                  <p:pic>
                    <p:nvPicPr>
                      <p:cNvPr id="0" name="Object 3"/>
                      <p:cNvPicPr>
                        <a:picLocks noChangeAspect="1" noChangeArrowheads="1"/>
                      </p:cNvPicPr>
                      <p:nvPr/>
                    </p:nvPicPr>
                    <p:blipFill>
                      <a:blip r:embed="rId4"/>
                      <a:srcRect/>
                      <a:stretch>
                        <a:fillRect/>
                      </a:stretch>
                    </p:blipFill>
                    <p:spPr bwMode="auto">
                      <a:xfrm>
                        <a:off x="441325" y="636589"/>
                        <a:ext cx="8185150" cy="1695450"/>
                      </a:xfrm>
                      <a:prstGeom prst="rect">
                        <a:avLst/>
                      </a:prstGeom>
                      <a:solidFill>
                        <a:schemeClr val="tx1"/>
                      </a:solidFill>
                    </p:spPr>
                  </p:pic>
                </p:oleObj>
              </mc:Fallback>
            </mc:AlternateContent>
          </a:graphicData>
        </a:graphic>
      </p:graphicFrame>
      <p:pic>
        <p:nvPicPr>
          <p:cNvPr id="6149" name="Picture 4"/>
          <p:cNvPicPr>
            <a:picLocks noChangeAspect="1" noChangeArrowheads="1"/>
          </p:cNvPicPr>
          <p:nvPr/>
        </p:nvPicPr>
        <p:blipFill>
          <a:blip r:embed="rId5" cstate="print"/>
          <a:srcRect/>
          <a:stretch>
            <a:fillRect/>
          </a:stretch>
        </p:blipFill>
        <p:spPr bwMode="auto">
          <a:xfrm>
            <a:off x="1" y="3124200"/>
            <a:ext cx="3733800" cy="3017838"/>
          </a:xfrm>
          <a:prstGeom prst="rect">
            <a:avLst/>
          </a:prstGeom>
          <a:noFill/>
          <a:ln w="9525">
            <a:noFill/>
            <a:miter lim="800000"/>
            <a:headEnd/>
            <a:tailEnd/>
          </a:ln>
        </p:spPr>
      </p:pic>
      <p:sp>
        <p:nvSpPr>
          <p:cNvPr id="310277" name="Rectangle 5"/>
          <p:cNvSpPr>
            <a:spLocks noChangeArrowheads="1"/>
          </p:cNvSpPr>
          <p:nvPr/>
        </p:nvSpPr>
        <p:spPr bwMode="auto">
          <a:xfrm>
            <a:off x="4479678" y="2802886"/>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sp>
        <p:nvSpPr>
          <p:cNvPr id="310281" name="Rectangle 9"/>
          <p:cNvSpPr>
            <a:spLocks noChangeArrowheads="1"/>
          </p:cNvSpPr>
          <p:nvPr/>
        </p:nvSpPr>
        <p:spPr bwMode="auto">
          <a:xfrm>
            <a:off x="4479678" y="2779074"/>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6147" name="Object 8"/>
          <p:cNvGraphicFramePr>
            <a:graphicFrameLocks noChangeAspect="1"/>
          </p:cNvGraphicFramePr>
          <p:nvPr>
            <p:extLst>
              <p:ext uri="{D42A27DB-BD31-4B8C-83A1-F6EECF244321}">
                <p14:modId xmlns:p14="http://schemas.microsoft.com/office/powerpoint/2010/main" val="2776601842"/>
              </p:ext>
            </p:extLst>
          </p:nvPr>
        </p:nvGraphicFramePr>
        <p:xfrm>
          <a:off x="3757614" y="3114676"/>
          <a:ext cx="5208587" cy="1354138"/>
        </p:xfrm>
        <a:graphic>
          <a:graphicData uri="http://schemas.openxmlformats.org/presentationml/2006/ole">
            <mc:AlternateContent xmlns:mc="http://schemas.openxmlformats.org/markup-compatibility/2006">
              <mc:Choice xmlns:v="urn:schemas-microsoft-com:vml" Requires="v">
                <p:oleObj spid="_x0000_s6312" name="Equation" r:id="rId6" imgW="3276600" imgH="850900" progId="Equation.3">
                  <p:embed/>
                </p:oleObj>
              </mc:Choice>
              <mc:Fallback>
                <p:oleObj name="Equation" r:id="rId6" imgW="3276600" imgH="850900" progId="Equation.3">
                  <p:embed/>
                  <p:pic>
                    <p:nvPicPr>
                      <p:cNvPr id="0" name="Object 8"/>
                      <p:cNvPicPr>
                        <a:picLocks noChangeAspect="1" noChangeArrowheads="1"/>
                      </p:cNvPicPr>
                      <p:nvPr/>
                    </p:nvPicPr>
                    <p:blipFill>
                      <a:blip r:embed="rId7"/>
                      <a:srcRect/>
                      <a:stretch>
                        <a:fillRect/>
                      </a:stretch>
                    </p:blipFill>
                    <p:spPr bwMode="auto">
                      <a:xfrm>
                        <a:off x="3757614" y="3114676"/>
                        <a:ext cx="5208587" cy="1354138"/>
                      </a:xfrm>
                      <a:prstGeom prst="rect">
                        <a:avLst/>
                      </a:prstGeom>
                      <a:solidFill>
                        <a:schemeClr val="tx1"/>
                      </a:solidFill>
                    </p:spPr>
                  </p:pic>
                </p:oleObj>
              </mc:Fallback>
            </mc:AlternateContent>
          </a:graphicData>
        </a:graphic>
      </p:graphicFrame>
      <p:sp>
        <p:nvSpPr>
          <p:cNvPr id="310282" name="Freeform 10"/>
          <p:cNvSpPr>
            <a:spLocks/>
          </p:cNvSpPr>
          <p:nvPr/>
        </p:nvSpPr>
        <p:spPr bwMode="auto">
          <a:xfrm>
            <a:off x="4343400" y="2133602"/>
            <a:ext cx="495300" cy="1143000"/>
          </a:xfrm>
          <a:custGeom>
            <a:avLst/>
            <a:gdLst/>
            <a:ahLst/>
            <a:cxnLst>
              <a:cxn ang="0">
                <a:pos x="0" y="0"/>
              </a:cxn>
              <a:cxn ang="0">
                <a:pos x="240" y="192"/>
              </a:cxn>
              <a:cxn ang="0">
                <a:pos x="288" y="576"/>
              </a:cxn>
              <a:cxn ang="0">
                <a:pos x="96" y="720"/>
              </a:cxn>
            </a:cxnLst>
            <a:rect l="0" t="0" r="r" b="b"/>
            <a:pathLst>
              <a:path w="312" h="720">
                <a:moveTo>
                  <a:pt x="0" y="0"/>
                </a:moveTo>
                <a:cubicBezTo>
                  <a:pt x="96" y="48"/>
                  <a:pt x="192" y="96"/>
                  <a:pt x="240" y="192"/>
                </a:cubicBezTo>
                <a:cubicBezTo>
                  <a:pt x="288" y="288"/>
                  <a:pt x="312" y="488"/>
                  <a:pt x="288" y="576"/>
                </a:cubicBezTo>
                <a:cubicBezTo>
                  <a:pt x="264" y="664"/>
                  <a:pt x="180" y="692"/>
                  <a:pt x="96" y="720"/>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9" name="Rectangle 5"/>
          <p:cNvSpPr>
            <a:spLocks noChangeArrowheads="1"/>
          </p:cNvSpPr>
          <p:nvPr/>
        </p:nvSpPr>
        <p:spPr bwMode="auto">
          <a:xfrm>
            <a:off x="4479678" y="2869562"/>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7170" name="Object 4"/>
          <p:cNvGraphicFramePr>
            <a:graphicFrameLocks noChangeAspect="1"/>
          </p:cNvGraphicFramePr>
          <p:nvPr>
            <p:extLst>
              <p:ext uri="{D42A27DB-BD31-4B8C-83A1-F6EECF244321}">
                <p14:modId xmlns:p14="http://schemas.microsoft.com/office/powerpoint/2010/main" val="247335825"/>
              </p:ext>
            </p:extLst>
          </p:nvPr>
        </p:nvGraphicFramePr>
        <p:xfrm>
          <a:off x="441325" y="636589"/>
          <a:ext cx="8185150" cy="1695450"/>
        </p:xfrm>
        <a:graphic>
          <a:graphicData uri="http://schemas.openxmlformats.org/presentationml/2006/ole">
            <mc:AlternateContent xmlns:mc="http://schemas.openxmlformats.org/markup-compatibility/2006">
              <mc:Choice xmlns:v="urn:schemas-microsoft-com:vml" Requires="v">
                <p:oleObj spid="_x0000_s7335" name="Equation" r:id="rId3" imgW="3721100" imgH="774700" progId="Equation.3">
                  <p:embed/>
                </p:oleObj>
              </mc:Choice>
              <mc:Fallback>
                <p:oleObj name="Equation" r:id="rId3" imgW="3721100" imgH="774700" progId="Equation.3">
                  <p:embed/>
                  <p:pic>
                    <p:nvPicPr>
                      <p:cNvPr id="0" name="Object 4"/>
                      <p:cNvPicPr>
                        <a:picLocks noChangeAspect="1" noChangeArrowheads="1"/>
                      </p:cNvPicPr>
                      <p:nvPr/>
                    </p:nvPicPr>
                    <p:blipFill>
                      <a:blip r:embed="rId4"/>
                      <a:srcRect/>
                      <a:stretch>
                        <a:fillRect/>
                      </a:stretch>
                    </p:blipFill>
                    <p:spPr bwMode="auto">
                      <a:xfrm>
                        <a:off x="441325" y="636589"/>
                        <a:ext cx="8185150" cy="1695450"/>
                      </a:xfrm>
                      <a:prstGeom prst="rect">
                        <a:avLst/>
                      </a:prstGeom>
                      <a:solidFill>
                        <a:schemeClr val="tx1"/>
                      </a:solidFill>
                    </p:spPr>
                  </p:pic>
                </p:oleObj>
              </mc:Fallback>
            </mc:AlternateContent>
          </a:graphicData>
        </a:graphic>
      </p:graphicFrame>
      <p:pic>
        <p:nvPicPr>
          <p:cNvPr id="7173" name="Picture 6"/>
          <p:cNvPicPr>
            <a:picLocks noChangeAspect="1" noChangeArrowheads="1"/>
          </p:cNvPicPr>
          <p:nvPr/>
        </p:nvPicPr>
        <p:blipFill>
          <a:blip r:embed="rId5" cstate="print"/>
          <a:srcRect/>
          <a:stretch>
            <a:fillRect/>
          </a:stretch>
        </p:blipFill>
        <p:spPr bwMode="auto">
          <a:xfrm>
            <a:off x="1676400" y="2319338"/>
            <a:ext cx="3352800" cy="2709862"/>
          </a:xfrm>
          <a:prstGeom prst="rect">
            <a:avLst/>
          </a:prstGeom>
          <a:noFill/>
          <a:ln w="9525">
            <a:noFill/>
            <a:miter lim="800000"/>
            <a:headEnd/>
            <a:tailEnd/>
          </a:ln>
        </p:spPr>
      </p:pic>
      <p:grpSp>
        <p:nvGrpSpPr>
          <p:cNvPr id="7174" name="Group 7"/>
          <p:cNvGrpSpPr>
            <a:grpSpLocks/>
          </p:cNvGrpSpPr>
          <p:nvPr/>
        </p:nvGrpSpPr>
        <p:grpSpPr bwMode="auto">
          <a:xfrm>
            <a:off x="5486400" y="3124200"/>
            <a:ext cx="3086100" cy="1042988"/>
            <a:chOff x="900" y="10980"/>
            <a:chExt cx="4860" cy="1643"/>
          </a:xfrm>
        </p:grpSpPr>
        <p:grpSp>
          <p:nvGrpSpPr>
            <p:cNvPr id="7178" name="Group 8"/>
            <p:cNvGrpSpPr>
              <a:grpSpLocks/>
            </p:cNvGrpSpPr>
            <p:nvPr/>
          </p:nvGrpSpPr>
          <p:grpSpPr bwMode="auto">
            <a:xfrm>
              <a:off x="900" y="10980"/>
              <a:ext cx="1620" cy="1643"/>
              <a:chOff x="900" y="10980"/>
              <a:chExt cx="1620" cy="1643"/>
            </a:xfrm>
          </p:grpSpPr>
          <p:sp>
            <p:nvSpPr>
              <p:cNvPr id="308233" name="Rectangle 9"/>
              <p:cNvSpPr>
                <a:spLocks noChangeArrowheads="1"/>
              </p:cNvSpPr>
              <p:nvPr/>
            </p:nvSpPr>
            <p:spPr bwMode="auto">
              <a:xfrm>
                <a:off x="900" y="10980"/>
                <a:ext cx="1620" cy="1643"/>
              </a:xfrm>
              <a:prstGeom prst="rect">
                <a:avLst/>
              </a:prstGeom>
              <a:solidFill>
                <a:srgbClr val="CCFFFF"/>
              </a:solidFill>
              <a:ln w="9525">
                <a:solidFill>
                  <a:srgbClr val="000000"/>
                </a:solidFill>
                <a:miter lim="800000"/>
                <a:headEnd/>
                <a:tailEnd/>
              </a:ln>
            </p:spPr>
            <p:txBody>
              <a:bodyPr/>
              <a:lstStyle/>
              <a:p>
                <a:pPr>
                  <a:defRPr/>
                </a:pPr>
                <a:endParaRPr lang="en-US"/>
              </a:p>
            </p:txBody>
          </p:sp>
          <p:sp>
            <p:nvSpPr>
              <p:cNvPr id="308234" name="Freeform 10"/>
              <p:cNvSpPr>
                <a:spLocks/>
              </p:cNvSpPr>
              <p:nvPr/>
            </p:nvSpPr>
            <p:spPr bwMode="auto">
              <a:xfrm>
                <a:off x="900" y="11340"/>
                <a:ext cx="1620" cy="863"/>
              </a:xfrm>
              <a:custGeom>
                <a:avLst/>
                <a:gdLst/>
                <a:ahLst/>
                <a:cxnLst>
                  <a:cxn ang="0">
                    <a:pos x="0" y="1800"/>
                  </a:cxn>
                  <a:cxn ang="0">
                    <a:pos x="900" y="1620"/>
                  </a:cxn>
                  <a:cxn ang="0">
                    <a:pos x="2160" y="0"/>
                  </a:cxn>
                  <a:cxn ang="0">
                    <a:pos x="3420" y="1620"/>
                  </a:cxn>
                  <a:cxn ang="0">
                    <a:pos x="4320" y="1800"/>
                  </a:cxn>
                </a:cxnLst>
                <a:rect l="0" t="0" r="r" b="b"/>
                <a:pathLst>
                  <a:path w="4320" h="1920">
                    <a:moveTo>
                      <a:pt x="0" y="1800"/>
                    </a:moveTo>
                    <a:cubicBezTo>
                      <a:pt x="270" y="1860"/>
                      <a:pt x="540" y="1920"/>
                      <a:pt x="900" y="1620"/>
                    </a:cubicBezTo>
                    <a:cubicBezTo>
                      <a:pt x="1260" y="1320"/>
                      <a:pt x="1740" y="0"/>
                      <a:pt x="2160" y="0"/>
                    </a:cubicBezTo>
                    <a:cubicBezTo>
                      <a:pt x="2580" y="0"/>
                      <a:pt x="3060" y="1320"/>
                      <a:pt x="3420" y="1620"/>
                    </a:cubicBezTo>
                    <a:cubicBezTo>
                      <a:pt x="3780" y="1920"/>
                      <a:pt x="4050" y="1860"/>
                      <a:pt x="4320" y="1800"/>
                    </a:cubicBezTo>
                  </a:path>
                </a:pathLst>
              </a:custGeom>
              <a:solidFill>
                <a:srgbClr val="CCFFFF"/>
              </a:solidFill>
              <a:ln w="9525">
                <a:solidFill>
                  <a:srgbClr val="000000"/>
                </a:solidFill>
                <a:round/>
                <a:headEnd/>
                <a:tailEnd/>
              </a:ln>
            </p:spPr>
            <p:txBody>
              <a:bodyPr/>
              <a:lstStyle/>
              <a:p>
                <a:pPr>
                  <a:defRPr/>
                </a:pPr>
                <a:endParaRPr lang="en-US"/>
              </a:p>
            </p:txBody>
          </p:sp>
        </p:grpSp>
        <p:grpSp>
          <p:nvGrpSpPr>
            <p:cNvPr id="7179" name="Group 11"/>
            <p:cNvGrpSpPr>
              <a:grpSpLocks/>
            </p:cNvGrpSpPr>
            <p:nvPr/>
          </p:nvGrpSpPr>
          <p:grpSpPr bwMode="auto">
            <a:xfrm>
              <a:off x="2520" y="10980"/>
              <a:ext cx="1620" cy="1643"/>
              <a:chOff x="900" y="10980"/>
              <a:chExt cx="1620" cy="1643"/>
            </a:xfrm>
          </p:grpSpPr>
          <p:sp>
            <p:nvSpPr>
              <p:cNvPr id="308236" name="Rectangle 12"/>
              <p:cNvSpPr>
                <a:spLocks noChangeArrowheads="1"/>
              </p:cNvSpPr>
              <p:nvPr/>
            </p:nvSpPr>
            <p:spPr bwMode="auto">
              <a:xfrm>
                <a:off x="900" y="10980"/>
                <a:ext cx="1620" cy="1643"/>
              </a:xfrm>
              <a:prstGeom prst="rect">
                <a:avLst/>
              </a:prstGeom>
              <a:solidFill>
                <a:srgbClr val="FFCCCC"/>
              </a:solidFill>
              <a:ln w="9525">
                <a:solidFill>
                  <a:srgbClr val="000000"/>
                </a:solidFill>
                <a:miter lim="800000"/>
                <a:headEnd/>
                <a:tailEnd/>
              </a:ln>
            </p:spPr>
            <p:txBody>
              <a:bodyPr/>
              <a:lstStyle/>
              <a:p>
                <a:pPr>
                  <a:defRPr/>
                </a:pPr>
                <a:endParaRPr lang="en-US"/>
              </a:p>
            </p:txBody>
          </p:sp>
          <p:sp>
            <p:nvSpPr>
              <p:cNvPr id="308237" name="Freeform 13"/>
              <p:cNvSpPr>
                <a:spLocks/>
              </p:cNvSpPr>
              <p:nvPr/>
            </p:nvSpPr>
            <p:spPr bwMode="auto">
              <a:xfrm>
                <a:off x="900" y="11340"/>
                <a:ext cx="1620" cy="863"/>
              </a:xfrm>
              <a:custGeom>
                <a:avLst/>
                <a:gdLst/>
                <a:ahLst/>
                <a:cxnLst>
                  <a:cxn ang="0">
                    <a:pos x="0" y="1800"/>
                  </a:cxn>
                  <a:cxn ang="0">
                    <a:pos x="900" y="1620"/>
                  </a:cxn>
                  <a:cxn ang="0">
                    <a:pos x="2160" y="0"/>
                  </a:cxn>
                  <a:cxn ang="0">
                    <a:pos x="3420" y="1620"/>
                  </a:cxn>
                  <a:cxn ang="0">
                    <a:pos x="4320" y="1800"/>
                  </a:cxn>
                </a:cxnLst>
                <a:rect l="0" t="0" r="r" b="b"/>
                <a:pathLst>
                  <a:path w="4320" h="1920">
                    <a:moveTo>
                      <a:pt x="0" y="1800"/>
                    </a:moveTo>
                    <a:cubicBezTo>
                      <a:pt x="270" y="1860"/>
                      <a:pt x="540" y="1920"/>
                      <a:pt x="900" y="1620"/>
                    </a:cubicBezTo>
                    <a:cubicBezTo>
                      <a:pt x="1260" y="1320"/>
                      <a:pt x="1740" y="0"/>
                      <a:pt x="2160" y="0"/>
                    </a:cubicBezTo>
                    <a:cubicBezTo>
                      <a:pt x="2580" y="0"/>
                      <a:pt x="3060" y="1320"/>
                      <a:pt x="3420" y="1620"/>
                    </a:cubicBezTo>
                    <a:cubicBezTo>
                      <a:pt x="3780" y="1920"/>
                      <a:pt x="4050" y="1860"/>
                      <a:pt x="4320" y="1800"/>
                    </a:cubicBezTo>
                  </a:path>
                </a:pathLst>
              </a:custGeom>
              <a:solidFill>
                <a:srgbClr val="FFCCCC"/>
              </a:solidFill>
              <a:ln w="9525">
                <a:solidFill>
                  <a:srgbClr val="000000"/>
                </a:solidFill>
                <a:round/>
                <a:headEnd/>
                <a:tailEnd/>
              </a:ln>
            </p:spPr>
            <p:txBody>
              <a:bodyPr/>
              <a:lstStyle/>
              <a:p>
                <a:pPr>
                  <a:defRPr/>
                </a:pPr>
                <a:endParaRPr lang="en-US"/>
              </a:p>
            </p:txBody>
          </p:sp>
        </p:grpSp>
        <p:grpSp>
          <p:nvGrpSpPr>
            <p:cNvPr id="7180" name="Group 14"/>
            <p:cNvGrpSpPr>
              <a:grpSpLocks/>
            </p:cNvGrpSpPr>
            <p:nvPr/>
          </p:nvGrpSpPr>
          <p:grpSpPr bwMode="auto">
            <a:xfrm>
              <a:off x="4140" y="10980"/>
              <a:ext cx="1620" cy="1643"/>
              <a:chOff x="900" y="10980"/>
              <a:chExt cx="1620" cy="1643"/>
            </a:xfrm>
          </p:grpSpPr>
          <p:sp>
            <p:nvSpPr>
              <p:cNvPr id="308239" name="Rectangle 15"/>
              <p:cNvSpPr>
                <a:spLocks noChangeArrowheads="1"/>
              </p:cNvSpPr>
              <p:nvPr/>
            </p:nvSpPr>
            <p:spPr bwMode="auto">
              <a:xfrm>
                <a:off x="900" y="10980"/>
                <a:ext cx="1620" cy="1643"/>
              </a:xfrm>
              <a:prstGeom prst="rect">
                <a:avLst/>
              </a:prstGeom>
              <a:solidFill>
                <a:srgbClr val="CCFFFF"/>
              </a:solidFill>
              <a:ln w="9525">
                <a:solidFill>
                  <a:srgbClr val="000000"/>
                </a:solidFill>
                <a:miter lim="800000"/>
                <a:headEnd/>
                <a:tailEnd/>
              </a:ln>
            </p:spPr>
            <p:txBody>
              <a:bodyPr/>
              <a:lstStyle/>
              <a:p>
                <a:pPr>
                  <a:defRPr/>
                </a:pPr>
                <a:endParaRPr lang="en-US"/>
              </a:p>
            </p:txBody>
          </p:sp>
          <p:sp>
            <p:nvSpPr>
              <p:cNvPr id="308240" name="Freeform 16"/>
              <p:cNvSpPr>
                <a:spLocks/>
              </p:cNvSpPr>
              <p:nvPr/>
            </p:nvSpPr>
            <p:spPr bwMode="auto">
              <a:xfrm>
                <a:off x="900" y="11340"/>
                <a:ext cx="1620" cy="863"/>
              </a:xfrm>
              <a:custGeom>
                <a:avLst/>
                <a:gdLst/>
                <a:ahLst/>
                <a:cxnLst>
                  <a:cxn ang="0">
                    <a:pos x="0" y="1800"/>
                  </a:cxn>
                  <a:cxn ang="0">
                    <a:pos x="900" y="1620"/>
                  </a:cxn>
                  <a:cxn ang="0">
                    <a:pos x="2160" y="0"/>
                  </a:cxn>
                  <a:cxn ang="0">
                    <a:pos x="3420" y="1620"/>
                  </a:cxn>
                  <a:cxn ang="0">
                    <a:pos x="4320" y="1800"/>
                  </a:cxn>
                </a:cxnLst>
                <a:rect l="0" t="0" r="r" b="b"/>
                <a:pathLst>
                  <a:path w="4320" h="1920">
                    <a:moveTo>
                      <a:pt x="0" y="1800"/>
                    </a:moveTo>
                    <a:cubicBezTo>
                      <a:pt x="270" y="1860"/>
                      <a:pt x="540" y="1920"/>
                      <a:pt x="900" y="1620"/>
                    </a:cubicBezTo>
                    <a:cubicBezTo>
                      <a:pt x="1260" y="1320"/>
                      <a:pt x="1740" y="0"/>
                      <a:pt x="2160" y="0"/>
                    </a:cubicBezTo>
                    <a:cubicBezTo>
                      <a:pt x="2580" y="0"/>
                      <a:pt x="3060" y="1320"/>
                      <a:pt x="3420" y="1620"/>
                    </a:cubicBezTo>
                    <a:cubicBezTo>
                      <a:pt x="3780" y="1920"/>
                      <a:pt x="4050" y="1860"/>
                      <a:pt x="4320" y="1800"/>
                    </a:cubicBezTo>
                  </a:path>
                </a:pathLst>
              </a:custGeom>
              <a:solidFill>
                <a:srgbClr val="CCFFFF"/>
              </a:solidFill>
              <a:ln w="9525">
                <a:solidFill>
                  <a:srgbClr val="000000"/>
                </a:solidFill>
                <a:round/>
                <a:headEnd/>
                <a:tailEnd/>
              </a:ln>
            </p:spPr>
            <p:txBody>
              <a:bodyPr/>
              <a:lstStyle/>
              <a:p>
                <a:pPr>
                  <a:defRPr/>
                </a:pPr>
                <a:endParaRPr lang="en-US"/>
              </a:p>
            </p:txBody>
          </p:sp>
        </p:grpSp>
      </p:grpSp>
      <p:sp>
        <p:nvSpPr>
          <p:cNvPr id="308241" name="Freeform 17"/>
          <p:cNvSpPr>
            <a:spLocks/>
          </p:cNvSpPr>
          <p:nvPr/>
        </p:nvSpPr>
        <p:spPr bwMode="auto">
          <a:xfrm>
            <a:off x="6248400" y="2133600"/>
            <a:ext cx="685800" cy="990600"/>
          </a:xfrm>
          <a:custGeom>
            <a:avLst/>
            <a:gdLst/>
            <a:ahLst/>
            <a:cxnLst>
              <a:cxn ang="0">
                <a:pos x="0" y="0"/>
              </a:cxn>
              <a:cxn ang="0">
                <a:pos x="96" y="144"/>
              </a:cxn>
              <a:cxn ang="0">
                <a:pos x="336" y="384"/>
              </a:cxn>
              <a:cxn ang="0">
                <a:pos x="432" y="624"/>
              </a:cxn>
            </a:cxnLst>
            <a:rect l="0" t="0" r="r" b="b"/>
            <a:pathLst>
              <a:path w="432" h="624">
                <a:moveTo>
                  <a:pt x="0" y="0"/>
                </a:moveTo>
                <a:cubicBezTo>
                  <a:pt x="20" y="40"/>
                  <a:pt x="40" y="80"/>
                  <a:pt x="96" y="144"/>
                </a:cubicBezTo>
                <a:cubicBezTo>
                  <a:pt x="152" y="208"/>
                  <a:pt x="280" y="304"/>
                  <a:pt x="336" y="384"/>
                </a:cubicBezTo>
                <a:cubicBezTo>
                  <a:pt x="392" y="464"/>
                  <a:pt x="412" y="544"/>
                  <a:pt x="432" y="624"/>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
        <p:nvSpPr>
          <p:cNvPr id="308243" name="Rectangle 19"/>
          <p:cNvSpPr>
            <a:spLocks noChangeArrowheads="1"/>
          </p:cNvSpPr>
          <p:nvPr/>
        </p:nvSpPr>
        <p:spPr bwMode="auto">
          <a:xfrm>
            <a:off x="4479678" y="2679062"/>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7171" name="Object 18"/>
          <p:cNvGraphicFramePr>
            <a:graphicFrameLocks noChangeAspect="1"/>
          </p:cNvGraphicFramePr>
          <p:nvPr/>
        </p:nvGraphicFramePr>
        <p:xfrm>
          <a:off x="914402" y="5078413"/>
          <a:ext cx="8029575" cy="1649412"/>
        </p:xfrm>
        <a:graphic>
          <a:graphicData uri="http://schemas.openxmlformats.org/presentationml/2006/ole">
            <mc:AlternateContent xmlns:mc="http://schemas.openxmlformats.org/markup-compatibility/2006">
              <mc:Choice xmlns:v="urn:schemas-microsoft-com:vml" Requires="v">
                <p:oleObj spid="_x0000_s7336" name="Equation" r:id="rId6" imgW="5054600" imgH="1041400" progId="Equation.DSMT4">
                  <p:embed/>
                </p:oleObj>
              </mc:Choice>
              <mc:Fallback>
                <p:oleObj name="Equation" r:id="rId6" imgW="5054600" imgH="1041400" progId="Equation.DSMT4">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2" y="5078413"/>
                        <a:ext cx="8029575" cy="1649412"/>
                      </a:xfrm>
                      <a:prstGeom prst="rect">
                        <a:avLst/>
                      </a:prstGeom>
                      <a:solidFill>
                        <a:schemeClr val="tx1"/>
                      </a:solidFill>
                    </p:spPr>
                  </p:pic>
                </p:oleObj>
              </mc:Fallback>
            </mc:AlternateContent>
          </a:graphicData>
        </a:graphic>
      </p:graphicFrame>
      <p:sp>
        <p:nvSpPr>
          <p:cNvPr id="308244" name="Freeform 20"/>
          <p:cNvSpPr>
            <a:spLocks/>
          </p:cNvSpPr>
          <p:nvPr/>
        </p:nvSpPr>
        <p:spPr bwMode="auto">
          <a:xfrm>
            <a:off x="3048002" y="2057400"/>
            <a:ext cx="2895600" cy="3429000"/>
          </a:xfrm>
          <a:custGeom>
            <a:avLst/>
            <a:gdLst/>
            <a:ahLst/>
            <a:cxnLst>
              <a:cxn ang="0">
                <a:pos x="1824" y="0"/>
              </a:cxn>
              <a:cxn ang="0">
                <a:pos x="1536" y="432"/>
              </a:cxn>
              <a:cxn ang="0">
                <a:pos x="1344" y="1248"/>
              </a:cxn>
              <a:cxn ang="0">
                <a:pos x="1440" y="2016"/>
              </a:cxn>
              <a:cxn ang="0">
                <a:pos x="0" y="2112"/>
              </a:cxn>
            </a:cxnLst>
            <a:rect l="0" t="0" r="r" b="b"/>
            <a:pathLst>
              <a:path w="1824" h="2160">
                <a:moveTo>
                  <a:pt x="1824" y="0"/>
                </a:moveTo>
                <a:cubicBezTo>
                  <a:pt x="1720" y="112"/>
                  <a:pt x="1616" y="224"/>
                  <a:pt x="1536" y="432"/>
                </a:cubicBezTo>
                <a:cubicBezTo>
                  <a:pt x="1456" y="640"/>
                  <a:pt x="1360" y="984"/>
                  <a:pt x="1344" y="1248"/>
                </a:cubicBezTo>
                <a:cubicBezTo>
                  <a:pt x="1328" y="1512"/>
                  <a:pt x="1664" y="1872"/>
                  <a:pt x="1440" y="2016"/>
                </a:cubicBezTo>
                <a:cubicBezTo>
                  <a:pt x="1216" y="2160"/>
                  <a:pt x="608" y="2136"/>
                  <a:pt x="0" y="2112"/>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1143000" y="0"/>
            <a:ext cx="6553200" cy="1143000"/>
          </a:xfrm>
        </p:spPr>
        <p:txBody>
          <a:bodyPr/>
          <a:lstStyle/>
          <a:p>
            <a:pPr eaLnBrk="1" hangingPunct="1"/>
            <a:r>
              <a:rPr lang="en-US" sz="3200" b="0" i="1">
                <a:solidFill>
                  <a:schemeClr val="tx1"/>
                </a:solidFill>
                <a:latin typeface="Trebuchet MS" pitchFamily="34" charset="0"/>
              </a:rPr>
              <a:t>Particle acceleration time scales</a:t>
            </a:r>
          </a:p>
        </p:txBody>
      </p:sp>
      <p:pic>
        <p:nvPicPr>
          <p:cNvPr id="8197" name="Picture 6"/>
          <p:cNvPicPr>
            <a:picLocks noChangeAspect="1" noChangeArrowheads="1"/>
          </p:cNvPicPr>
          <p:nvPr/>
        </p:nvPicPr>
        <p:blipFill>
          <a:blip r:embed="rId3" cstate="print"/>
          <a:srcRect l="32031" t="33333" r="29688" b="25000"/>
          <a:stretch>
            <a:fillRect/>
          </a:stretch>
        </p:blipFill>
        <p:spPr bwMode="auto">
          <a:xfrm>
            <a:off x="152400" y="1066800"/>
            <a:ext cx="3733800" cy="3048000"/>
          </a:xfrm>
          <a:prstGeom prst="rect">
            <a:avLst/>
          </a:prstGeom>
          <a:noFill/>
          <a:ln w="9525">
            <a:noFill/>
            <a:miter lim="800000"/>
            <a:headEnd/>
            <a:tailEnd/>
          </a:ln>
        </p:spPr>
      </p:pic>
      <p:sp>
        <p:nvSpPr>
          <p:cNvPr id="8198" name="Text Box 8"/>
          <p:cNvSpPr txBox="1">
            <a:spLocks noChangeArrowheads="1"/>
          </p:cNvSpPr>
          <p:nvPr/>
        </p:nvSpPr>
        <p:spPr bwMode="auto">
          <a:xfrm>
            <a:off x="76202" y="4191000"/>
            <a:ext cx="3962400" cy="1006475"/>
          </a:xfrm>
          <a:prstGeom prst="rect">
            <a:avLst/>
          </a:prstGeom>
          <a:noFill/>
          <a:ln w="9525">
            <a:noFill/>
            <a:miter lim="800000"/>
            <a:headEnd/>
            <a:tailEnd/>
          </a:ln>
        </p:spPr>
        <p:txBody>
          <a:bodyPr lIns="91420" tIns="45711" rIns="91420" bIns="45711">
            <a:spAutoFit/>
          </a:bodyPr>
          <a:lstStyle/>
          <a:p>
            <a:pPr algn="l"/>
            <a:r>
              <a:rPr lang="en-US" sz="2000" dirty="0">
                <a:effectLst/>
              </a:rPr>
              <a:t>U and </a:t>
            </a:r>
            <a:r>
              <a:rPr lang="en-US" sz="2000" dirty="0" err="1">
                <a:effectLst/>
              </a:rPr>
              <a:t>K</a:t>
            </a:r>
            <a:r>
              <a:rPr lang="en-US" sz="2000" baseline="-25000" dirty="0" err="1">
                <a:effectLst/>
              </a:rPr>
              <a:t>xx</a:t>
            </a:r>
            <a:r>
              <a:rPr lang="en-US" sz="2000" dirty="0">
                <a:effectLst/>
              </a:rPr>
              <a:t> change discontinuously across the </a:t>
            </a:r>
            <a:r>
              <a:rPr lang="en-US" sz="2000" dirty="0" smtClean="0">
                <a:effectLst/>
              </a:rPr>
              <a:t>shock (</a:t>
            </a:r>
            <a:r>
              <a:rPr lang="en-US" sz="2000" dirty="0" err="1" smtClean="0">
                <a:effectLst/>
              </a:rPr>
              <a:t>Giacalone</a:t>
            </a:r>
            <a:r>
              <a:rPr lang="en-US" sz="2000" dirty="0" smtClean="0">
                <a:effectLst/>
              </a:rPr>
              <a:t>)</a:t>
            </a:r>
            <a:endParaRPr lang="en-US" sz="2000" dirty="0">
              <a:effectLst/>
            </a:endParaRPr>
          </a:p>
          <a:p>
            <a:endParaRPr lang="en-US" sz="2000" dirty="0">
              <a:effectLst/>
            </a:endParaRPr>
          </a:p>
        </p:txBody>
      </p:sp>
      <p:sp>
        <p:nvSpPr>
          <p:cNvPr id="239626" name="Rectangle 10"/>
          <p:cNvSpPr>
            <a:spLocks noChangeArrowheads="1"/>
          </p:cNvSpPr>
          <p:nvPr/>
        </p:nvSpPr>
        <p:spPr bwMode="auto">
          <a:xfrm>
            <a:off x="4479678" y="2988624"/>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sp>
        <p:nvSpPr>
          <p:cNvPr id="239628" name="Rectangle 12"/>
          <p:cNvSpPr>
            <a:spLocks noChangeArrowheads="1"/>
          </p:cNvSpPr>
          <p:nvPr/>
        </p:nvSpPr>
        <p:spPr bwMode="auto">
          <a:xfrm>
            <a:off x="4479678" y="2802886"/>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sp>
        <p:nvSpPr>
          <p:cNvPr id="239630" name="Rectangle 14"/>
          <p:cNvSpPr>
            <a:spLocks noChangeArrowheads="1"/>
          </p:cNvSpPr>
          <p:nvPr/>
        </p:nvSpPr>
        <p:spPr bwMode="auto">
          <a:xfrm>
            <a:off x="4479678" y="2588574"/>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8194" name="Object 13"/>
          <p:cNvGraphicFramePr>
            <a:graphicFrameLocks noChangeAspect="1"/>
          </p:cNvGraphicFramePr>
          <p:nvPr/>
        </p:nvGraphicFramePr>
        <p:xfrm>
          <a:off x="4343401" y="1143000"/>
          <a:ext cx="4800600" cy="2528888"/>
        </p:xfrm>
        <a:graphic>
          <a:graphicData uri="http://schemas.openxmlformats.org/presentationml/2006/ole">
            <mc:AlternateContent xmlns:mc="http://schemas.openxmlformats.org/markup-compatibility/2006">
              <mc:Choice xmlns:v="urn:schemas-microsoft-com:vml" Requires="v">
                <p:oleObj spid="_x0000_s8359" name="Equation" r:id="rId4" imgW="2311400" imgH="1219200" progId="Equation.DSMT4">
                  <p:embed/>
                </p:oleObj>
              </mc:Choice>
              <mc:Fallback>
                <p:oleObj name="Equation" r:id="rId4" imgW="2311400" imgH="1219200"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1" y="1143000"/>
                        <a:ext cx="4800600" cy="2528888"/>
                      </a:xfrm>
                      <a:prstGeom prst="rect">
                        <a:avLst/>
                      </a:prstGeom>
                      <a:solidFill>
                        <a:schemeClr val="tx1"/>
                      </a:solidFill>
                    </p:spPr>
                  </p:pic>
                </p:oleObj>
              </mc:Fallback>
            </mc:AlternateContent>
          </a:graphicData>
        </a:graphic>
      </p:graphicFrame>
      <p:sp>
        <p:nvSpPr>
          <p:cNvPr id="239632" name="Rectangle 16"/>
          <p:cNvSpPr>
            <a:spLocks noChangeArrowheads="1"/>
          </p:cNvSpPr>
          <p:nvPr/>
        </p:nvSpPr>
        <p:spPr bwMode="auto">
          <a:xfrm>
            <a:off x="4479678" y="2983861"/>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sp>
        <p:nvSpPr>
          <p:cNvPr id="239634" name="Rectangle 18"/>
          <p:cNvSpPr>
            <a:spLocks noChangeArrowheads="1"/>
          </p:cNvSpPr>
          <p:nvPr/>
        </p:nvSpPr>
        <p:spPr bwMode="auto">
          <a:xfrm>
            <a:off x="4479678" y="2983861"/>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8195" name="Object 17"/>
          <p:cNvGraphicFramePr>
            <a:graphicFrameLocks noChangeAspect="1"/>
          </p:cNvGraphicFramePr>
          <p:nvPr/>
        </p:nvGraphicFramePr>
        <p:xfrm>
          <a:off x="1943100" y="5214938"/>
          <a:ext cx="5372100" cy="1233487"/>
        </p:xfrm>
        <a:graphic>
          <a:graphicData uri="http://schemas.openxmlformats.org/presentationml/2006/ole">
            <mc:AlternateContent xmlns:mc="http://schemas.openxmlformats.org/markup-compatibility/2006">
              <mc:Choice xmlns:v="urn:schemas-microsoft-com:vml" Requires="v">
                <p:oleObj spid="_x0000_s8360" name="Equation" r:id="rId6" imgW="1866900" imgH="431800" progId="Equation.DSMT4">
                  <p:embed/>
                </p:oleObj>
              </mc:Choice>
              <mc:Fallback>
                <p:oleObj name="Equation" r:id="rId6" imgW="1866900" imgH="43180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3100" y="5214938"/>
                        <a:ext cx="5372100" cy="1233487"/>
                      </a:xfrm>
                      <a:prstGeom prst="rect">
                        <a:avLst/>
                      </a:prstGeom>
                      <a:solidFill>
                        <a:schemeClr val="tx1"/>
                      </a:solidFill>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1752600" y="76202"/>
            <a:ext cx="6096000" cy="1143000"/>
          </a:xfrm>
        </p:spPr>
        <p:txBody>
          <a:bodyPr/>
          <a:lstStyle/>
          <a:p>
            <a:pPr eaLnBrk="1" hangingPunct="1"/>
            <a:r>
              <a:rPr lang="en-US" sz="3600" b="0" i="1">
                <a:solidFill>
                  <a:schemeClr val="tx1"/>
                </a:solidFill>
                <a:latin typeface="Trebuchet MS" pitchFamily="34" charset="0"/>
              </a:rPr>
              <a:t>Maximum particle energy</a:t>
            </a:r>
          </a:p>
        </p:txBody>
      </p:sp>
      <p:sp>
        <p:nvSpPr>
          <p:cNvPr id="9220" name="Rectangle 4"/>
          <p:cNvSpPr>
            <a:spLocks noGrp="1" noChangeArrowheads="1"/>
          </p:cNvSpPr>
          <p:nvPr>
            <p:ph type="body" sz="half" idx="1"/>
          </p:nvPr>
        </p:nvSpPr>
        <p:spPr>
          <a:xfrm>
            <a:off x="152400" y="1524000"/>
            <a:ext cx="8763000" cy="762000"/>
          </a:xfrm>
          <a:noFill/>
        </p:spPr>
        <p:txBody>
          <a:bodyPr/>
          <a:lstStyle/>
          <a:p>
            <a:pPr eaLnBrk="1" hangingPunct="1">
              <a:lnSpc>
                <a:spcPct val="80000"/>
              </a:lnSpc>
            </a:pPr>
            <a:r>
              <a:rPr lang="en-US" sz="2400">
                <a:latin typeface="Trebuchet MS" pitchFamily="34" charset="0"/>
              </a:rPr>
              <a:t>The maximum particle energy can be determined by equating the dynamic timescale of the shock with the acceleration timescale (Drury, 1983; Zank et al., 2000). </a:t>
            </a:r>
          </a:p>
        </p:txBody>
      </p:sp>
      <p:sp>
        <p:nvSpPr>
          <p:cNvPr id="311302" name="Rectangle 6"/>
          <p:cNvSpPr>
            <a:spLocks noChangeArrowheads="1"/>
          </p:cNvSpPr>
          <p:nvPr/>
        </p:nvSpPr>
        <p:spPr bwMode="auto">
          <a:xfrm>
            <a:off x="4479678" y="2969574"/>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9218" name="Object 5"/>
          <p:cNvGraphicFramePr>
            <a:graphicFrameLocks noChangeAspect="1"/>
          </p:cNvGraphicFramePr>
          <p:nvPr/>
        </p:nvGraphicFramePr>
        <p:xfrm>
          <a:off x="685802" y="3124202"/>
          <a:ext cx="7772400" cy="1317625"/>
        </p:xfrm>
        <a:graphic>
          <a:graphicData uri="http://schemas.openxmlformats.org/presentationml/2006/ole">
            <mc:AlternateContent xmlns:mc="http://schemas.openxmlformats.org/markup-compatibility/2006">
              <mc:Choice xmlns:v="urn:schemas-microsoft-com:vml" Requires="v">
                <p:oleObj spid="_x0000_s9303" name="Equation" r:id="rId3" imgW="2692400" imgH="457200" progId="Equation.DSMT4">
                  <p:embed/>
                </p:oleObj>
              </mc:Choice>
              <mc:Fallback>
                <p:oleObj name="Equation" r:id="rId3" imgW="2692400" imgH="457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2" y="3124202"/>
                        <a:ext cx="7772400" cy="1317625"/>
                      </a:xfrm>
                      <a:prstGeom prst="rect">
                        <a:avLst/>
                      </a:prstGeom>
                      <a:solidFill>
                        <a:schemeClr val="tx1"/>
                      </a:solidFill>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219200" y="0"/>
            <a:ext cx="7543800" cy="914400"/>
          </a:xfrm>
        </p:spPr>
        <p:txBody>
          <a:bodyPr lIns="0" tIns="0" rIns="0" bIns="0"/>
          <a:lstStyle/>
          <a:p>
            <a:pPr algn="ctr" defTabSz="449171" eaLnBrk="1" hangingPunct="1">
              <a:lnSpc>
                <a:spcPct val="94000"/>
              </a:lnSpc>
              <a:tabLst>
                <a:tab pos="0" algn="l"/>
                <a:tab pos="447581" algn="l"/>
                <a:tab pos="896752" algn="l"/>
                <a:tab pos="1345921" algn="l"/>
                <a:tab pos="1795091" algn="l"/>
                <a:tab pos="2244260" algn="l"/>
                <a:tab pos="2693429" algn="l"/>
                <a:tab pos="3142598" algn="l"/>
                <a:tab pos="3591768" algn="l"/>
                <a:tab pos="4040937" algn="l"/>
                <a:tab pos="4490107" algn="l"/>
                <a:tab pos="4939276" algn="l"/>
                <a:tab pos="5388445" algn="l"/>
                <a:tab pos="5837615" algn="l"/>
                <a:tab pos="6286784" algn="l"/>
                <a:tab pos="6735953" algn="l"/>
                <a:tab pos="7185123" algn="l"/>
                <a:tab pos="7634291" algn="l"/>
                <a:tab pos="8083462" algn="l"/>
                <a:tab pos="8532631" algn="l"/>
                <a:tab pos="8981800" algn="l"/>
              </a:tabLst>
            </a:pPr>
            <a:r>
              <a:rPr lang="en-GB" sz="3200" b="0" i="1">
                <a:solidFill>
                  <a:schemeClr val="tx1"/>
                </a:solidFill>
                <a:latin typeface="Trebuchet MS" pitchFamily="34" charset="0"/>
              </a:rPr>
              <a:t>Diffusion coefficient at parallel shock</a:t>
            </a:r>
          </a:p>
        </p:txBody>
      </p:sp>
      <p:pic>
        <p:nvPicPr>
          <p:cNvPr id="233475" name="Picture 3"/>
          <p:cNvPicPr>
            <a:picLocks noChangeAspect="1" noChangeArrowheads="1"/>
          </p:cNvPicPr>
          <p:nvPr/>
        </p:nvPicPr>
        <p:blipFill>
          <a:blip r:embed="rId3" cstate="print"/>
          <a:srcRect/>
          <a:stretch>
            <a:fillRect/>
          </a:stretch>
        </p:blipFill>
        <p:spPr bwMode="auto">
          <a:xfrm>
            <a:off x="0" y="1409700"/>
            <a:ext cx="5029200" cy="4076700"/>
          </a:xfrm>
          <a:prstGeom prst="rect">
            <a:avLst/>
          </a:prstGeom>
          <a:noFill/>
          <a:ln w="9525">
            <a:noFill/>
            <a:miter lim="800000"/>
            <a:headEnd/>
            <a:tailEnd/>
          </a:ln>
        </p:spPr>
      </p:pic>
      <p:pic>
        <p:nvPicPr>
          <p:cNvPr id="49156" name="Picture 4"/>
          <p:cNvPicPr>
            <a:picLocks noChangeAspect="1" noChangeArrowheads="1"/>
          </p:cNvPicPr>
          <p:nvPr/>
        </p:nvPicPr>
        <p:blipFill>
          <a:blip r:embed="rId4" cstate="print"/>
          <a:srcRect/>
          <a:stretch>
            <a:fillRect/>
          </a:stretch>
        </p:blipFill>
        <p:spPr bwMode="auto">
          <a:xfrm>
            <a:off x="4953001" y="2362202"/>
            <a:ext cx="4191000" cy="3360738"/>
          </a:xfrm>
          <a:prstGeom prst="rect">
            <a:avLst/>
          </a:prstGeom>
          <a:noFill/>
          <a:ln w="9525">
            <a:noFill/>
            <a:miter lim="800000"/>
            <a:headEnd/>
            <a:tailEnd/>
          </a:ln>
        </p:spPr>
      </p:pic>
      <p:sp>
        <p:nvSpPr>
          <p:cNvPr id="49157" name="Rectangle 5"/>
          <p:cNvSpPr>
            <a:spLocks noChangeArrowheads="1"/>
          </p:cNvSpPr>
          <p:nvPr/>
        </p:nvSpPr>
        <p:spPr bwMode="auto">
          <a:xfrm>
            <a:off x="4876800" y="1066802"/>
            <a:ext cx="4267200" cy="1524000"/>
          </a:xfrm>
          <a:prstGeom prst="rect">
            <a:avLst/>
          </a:prstGeom>
          <a:solidFill>
            <a:srgbClr val="FFFF99"/>
          </a:solidFill>
          <a:ln w="9525">
            <a:solidFill>
              <a:schemeClr val="tx1"/>
            </a:solidFill>
            <a:miter lim="800000"/>
            <a:headEnd/>
            <a:tailEnd/>
          </a:ln>
        </p:spPr>
        <p:txBody>
          <a:bodyPr wrap="none" lIns="91420" tIns="45711" rIns="91420" bIns="45711" anchor="ctr"/>
          <a:lstStyle/>
          <a:p>
            <a:pPr algn="l" eaLnBrk="0" hangingPunct="0"/>
            <a:r>
              <a:rPr lang="en-US" sz="1800">
                <a:solidFill>
                  <a:srgbClr val="000000"/>
                </a:solidFill>
                <a:effectLst/>
                <a:latin typeface="Arial" charset="0"/>
              </a:rPr>
              <a:t>Near the shock front, Alfven waves are</a:t>
            </a:r>
          </a:p>
          <a:p>
            <a:pPr algn="l" eaLnBrk="0" hangingPunct="0"/>
            <a:r>
              <a:rPr lang="en-US" sz="1800">
                <a:solidFill>
                  <a:srgbClr val="000000"/>
                </a:solidFill>
                <a:effectLst/>
                <a:latin typeface="Arial" charset="0"/>
              </a:rPr>
              <a:t>responsible for particle scattering.  The  </a:t>
            </a:r>
          </a:p>
          <a:p>
            <a:pPr algn="l" eaLnBrk="0" hangingPunct="0"/>
            <a:r>
              <a:rPr lang="en-US" sz="1800">
                <a:solidFill>
                  <a:srgbClr val="000000"/>
                </a:solidFill>
                <a:effectLst/>
                <a:latin typeface="Arial" charset="0"/>
              </a:rPr>
              <a:t>particle distribution f, and wave energy</a:t>
            </a:r>
          </a:p>
          <a:p>
            <a:pPr algn="l" eaLnBrk="0" hangingPunct="0"/>
            <a:r>
              <a:rPr lang="en-US" sz="1800">
                <a:solidFill>
                  <a:srgbClr val="000000"/>
                </a:solidFill>
                <a:effectLst/>
                <a:latin typeface="Arial" charset="0"/>
              </a:rPr>
              <a:t>density A are coupled together through:</a:t>
            </a:r>
            <a:r>
              <a:rPr lang="en-US" sz="2000">
                <a:solidFill>
                  <a:srgbClr val="000000"/>
                </a:solidFill>
                <a:effectLst/>
                <a:latin typeface="Times New Roman" pitchFamily="18" charset="0"/>
              </a:rPr>
              <a:t> </a:t>
            </a:r>
          </a:p>
        </p:txBody>
      </p:sp>
      <p:sp>
        <p:nvSpPr>
          <p:cNvPr id="49158" name="Text Box 6"/>
          <p:cNvSpPr txBox="1">
            <a:spLocks noChangeArrowheads="1"/>
          </p:cNvSpPr>
          <p:nvPr/>
        </p:nvSpPr>
        <p:spPr bwMode="auto">
          <a:xfrm>
            <a:off x="457202" y="5789613"/>
            <a:ext cx="8458200" cy="929569"/>
          </a:xfrm>
          <a:prstGeom prst="rect">
            <a:avLst/>
          </a:prstGeom>
          <a:noFill/>
          <a:ln w="9525">
            <a:noFill/>
            <a:miter lim="800000"/>
            <a:headEnd/>
            <a:tailEnd/>
          </a:ln>
        </p:spPr>
        <p:txBody>
          <a:bodyPr lIns="91420" tIns="45711" rIns="91420" bIns="45711">
            <a:spAutoFit/>
          </a:bodyPr>
          <a:lstStyle/>
          <a:p>
            <a:pPr algn="l"/>
            <a:r>
              <a:rPr lang="en-US" sz="1800">
                <a:effectLst/>
                <a:latin typeface="Arial" charset="0"/>
              </a:rPr>
              <a:t>Gordon et al., 1999 used to evaluate wave intensity. P_max, N_inj, p_inj, s, etc. </a:t>
            </a:r>
          </a:p>
          <a:p>
            <a:pPr algn="l"/>
            <a:r>
              <a:rPr lang="en-US" sz="1800">
                <a:effectLst/>
                <a:latin typeface="Arial" charset="0"/>
              </a:rPr>
              <a:t>Bohm limited applied when wave energy density per log bandwidth exceeds local solar wind magnetic energy density.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499"/>
                                          </p:stCondLst>
                                        </p:cTn>
                                        <p:tgtEl>
                                          <p:spTgt spid="2334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ChangeArrowheads="1"/>
          </p:cNvSpPr>
          <p:nvPr/>
        </p:nvSpPr>
        <p:spPr bwMode="auto">
          <a:xfrm>
            <a:off x="4479678" y="2945762"/>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10242" name="Object 3"/>
          <p:cNvGraphicFramePr>
            <a:graphicFrameLocks noChangeAspect="1"/>
          </p:cNvGraphicFramePr>
          <p:nvPr>
            <p:extLst>
              <p:ext uri="{D42A27DB-BD31-4B8C-83A1-F6EECF244321}">
                <p14:modId xmlns:p14="http://schemas.microsoft.com/office/powerpoint/2010/main" val="1039954463"/>
              </p:ext>
            </p:extLst>
          </p:nvPr>
        </p:nvGraphicFramePr>
        <p:xfrm>
          <a:off x="403226" y="1296989"/>
          <a:ext cx="8488363" cy="1047750"/>
        </p:xfrm>
        <a:graphic>
          <a:graphicData uri="http://schemas.openxmlformats.org/presentationml/2006/ole">
            <mc:AlternateContent xmlns:mc="http://schemas.openxmlformats.org/markup-compatibility/2006">
              <mc:Choice xmlns:v="urn:schemas-microsoft-com:vml" Requires="v">
                <p:oleObj spid="_x0000_s10487" name="Equation" r:id="rId3" imgW="4597400" imgH="571500" progId="Equation.3">
                  <p:embed/>
                </p:oleObj>
              </mc:Choice>
              <mc:Fallback>
                <p:oleObj name="Equation" r:id="rId3" imgW="4597400" imgH="571500" progId="Equation.3">
                  <p:embed/>
                  <p:pic>
                    <p:nvPicPr>
                      <p:cNvPr id="0" name="Object 3"/>
                      <p:cNvPicPr>
                        <a:picLocks noChangeAspect="1" noChangeArrowheads="1"/>
                      </p:cNvPicPr>
                      <p:nvPr/>
                    </p:nvPicPr>
                    <p:blipFill>
                      <a:blip r:embed="rId4"/>
                      <a:srcRect/>
                      <a:stretch>
                        <a:fillRect/>
                      </a:stretch>
                    </p:blipFill>
                    <p:spPr bwMode="auto">
                      <a:xfrm>
                        <a:off x="403226" y="1296989"/>
                        <a:ext cx="8488363" cy="1047750"/>
                      </a:xfrm>
                      <a:prstGeom prst="rect">
                        <a:avLst/>
                      </a:prstGeom>
                      <a:solidFill>
                        <a:schemeClr val="tx1"/>
                      </a:solidFill>
                    </p:spPr>
                  </p:pic>
                </p:oleObj>
              </mc:Fallback>
            </mc:AlternateContent>
          </a:graphicData>
        </a:graphic>
      </p:graphicFrame>
      <p:sp>
        <p:nvSpPr>
          <p:cNvPr id="253956" name="Rectangle 4"/>
          <p:cNvSpPr>
            <a:spLocks noChangeArrowheads="1"/>
          </p:cNvSpPr>
          <p:nvPr/>
        </p:nvSpPr>
        <p:spPr bwMode="auto">
          <a:xfrm>
            <a:off x="4479678" y="2821936"/>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10243" name="Object 5"/>
          <p:cNvGraphicFramePr>
            <a:graphicFrameLocks noChangeAspect="1"/>
          </p:cNvGraphicFramePr>
          <p:nvPr>
            <p:extLst>
              <p:ext uri="{D42A27DB-BD31-4B8C-83A1-F6EECF244321}">
                <p14:modId xmlns:p14="http://schemas.microsoft.com/office/powerpoint/2010/main" val="1879868572"/>
              </p:ext>
            </p:extLst>
          </p:nvPr>
        </p:nvGraphicFramePr>
        <p:xfrm>
          <a:off x="781051" y="3524250"/>
          <a:ext cx="7427913" cy="1519238"/>
        </p:xfrm>
        <a:graphic>
          <a:graphicData uri="http://schemas.openxmlformats.org/presentationml/2006/ole">
            <mc:AlternateContent xmlns:mc="http://schemas.openxmlformats.org/markup-compatibility/2006">
              <mc:Choice xmlns:v="urn:schemas-microsoft-com:vml" Requires="v">
                <p:oleObj spid="_x0000_s10488" name="Equation" r:id="rId5" imgW="4178300" imgH="850900" progId="Equation.3">
                  <p:embed/>
                </p:oleObj>
              </mc:Choice>
              <mc:Fallback>
                <p:oleObj name="Equation" r:id="rId5" imgW="4178300" imgH="850900" progId="Equation.3">
                  <p:embed/>
                  <p:pic>
                    <p:nvPicPr>
                      <p:cNvPr id="0" name="Object 5"/>
                      <p:cNvPicPr>
                        <a:picLocks noChangeAspect="1" noChangeArrowheads="1"/>
                      </p:cNvPicPr>
                      <p:nvPr/>
                    </p:nvPicPr>
                    <p:blipFill>
                      <a:blip r:embed="rId6"/>
                      <a:srcRect/>
                      <a:stretch>
                        <a:fillRect/>
                      </a:stretch>
                    </p:blipFill>
                    <p:spPr bwMode="auto">
                      <a:xfrm>
                        <a:off x="781051" y="3524250"/>
                        <a:ext cx="7427913" cy="1519238"/>
                      </a:xfrm>
                      <a:prstGeom prst="rect">
                        <a:avLst/>
                      </a:prstGeom>
                      <a:solidFill>
                        <a:schemeClr val="tx1"/>
                      </a:solidFill>
                    </p:spPr>
                  </p:pic>
                </p:oleObj>
              </mc:Fallback>
            </mc:AlternateContent>
          </a:graphicData>
        </a:graphic>
      </p:graphicFrame>
      <p:sp>
        <p:nvSpPr>
          <p:cNvPr id="253958" name="Rectangle 6"/>
          <p:cNvSpPr>
            <a:spLocks noChangeArrowheads="1"/>
          </p:cNvSpPr>
          <p:nvPr/>
        </p:nvSpPr>
        <p:spPr bwMode="auto">
          <a:xfrm>
            <a:off x="4479678" y="2912423"/>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10244" name="Object 7"/>
          <p:cNvGraphicFramePr>
            <a:graphicFrameLocks noChangeAspect="1"/>
          </p:cNvGraphicFramePr>
          <p:nvPr>
            <p:extLst>
              <p:ext uri="{D42A27DB-BD31-4B8C-83A1-F6EECF244321}">
                <p14:modId xmlns:p14="http://schemas.microsoft.com/office/powerpoint/2010/main" val="334634856"/>
              </p:ext>
            </p:extLst>
          </p:nvPr>
        </p:nvGraphicFramePr>
        <p:xfrm>
          <a:off x="1574800" y="5626100"/>
          <a:ext cx="5156200" cy="1168400"/>
        </p:xfrm>
        <a:graphic>
          <a:graphicData uri="http://schemas.openxmlformats.org/presentationml/2006/ole">
            <mc:AlternateContent xmlns:mc="http://schemas.openxmlformats.org/markup-compatibility/2006">
              <mc:Choice xmlns:v="urn:schemas-microsoft-com:vml" Requires="v">
                <p:oleObj spid="_x0000_s10489" name="Equation" r:id="rId7" imgW="2578100" imgH="584200" progId="Equation.3">
                  <p:embed/>
                </p:oleObj>
              </mc:Choice>
              <mc:Fallback>
                <p:oleObj name="Equation" r:id="rId7" imgW="2578100" imgH="584200" progId="Equation.3">
                  <p:embed/>
                  <p:pic>
                    <p:nvPicPr>
                      <p:cNvPr id="0" name="Object 7"/>
                      <p:cNvPicPr>
                        <a:picLocks noChangeAspect="1" noChangeArrowheads="1"/>
                      </p:cNvPicPr>
                      <p:nvPr/>
                    </p:nvPicPr>
                    <p:blipFill>
                      <a:blip r:embed="rId8"/>
                      <a:srcRect/>
                      <a:stretch>
                        <a:fillRect/>
                      </a:stretch>
                    </p:blipFill>
                    <p:spPr bwMode="auto">
                      <a:xfrm>
                        <a:off x="1574800" y="5626100"/>
                        <a:ext cx="5156200" cy="1168400"/>
                      </a:xfrm>
                      <a:prstGeom prst="rect">
                        <a:avLst/>
                      </a:prstGeom>
                      <a:solidFill>
                        <a:schemeClr val="tx1"/>
                      </a:solidFill>
                    </p:spPr>
                  </p:pic>
                </p:oleObj>
              </mc:Fallback>
            </mc:AlternateContent>
          </a:graphicData>
        </a:graphic>
      </p:graphicFrame>
      <p:sp>
        <p:nvSpPr>
          <p:cNvPr id="10248" name="Text Box 8"/>
          <p:cNvSpPr txBox="1">
            <a:spLocks noChangeArrowheads="1"/>
          </p:cNvSpPr>
          <p:nvPr/>
        </p:nvSpPr>
        <p:spPr bwMode="auto">
          <a:xfrm>
            <a:off x="1670052" y="17463"/>
            <a:ext cx="7245350" cy="1066800"/>
          </a:xfrm>
          <a:prstGeom prst="rect">
            <a:avLst/>
          </a:prstGeom>
          <a:noFill/>
          <a:ln w="9525">
            <a:noFill/>
            <a:miter lim="800000"/>
            <a:headEnd/>
            <a:tailEnd/>
          </a:ln>
        </p:spPr>
        <p:txBody>
          <a:bodyPr lIns="91420" tIns="45711" rIns="91420" bIns="45711">
            <a:spAutoFit/>
          </a:bodyPr>
          <a:lstStyle/>
          <a:p>
            <a:pPr algn="l"/>
            <a:r>
              <a:rPr lang="en-US" sz="3200" i="1">
                <a:effectLst/>
              </a:rPr>
              <a:t>Maximum particle energy at quasi-parallel shock:</a:t>
            </a:r>
          </a:p>
        </p:txBody>
      </p:sp>
      <p:sp>
        <p:nvSpPr>
          <p:cNvPr id="10249" name="Text Box 9"/>
          <p:cNvSpPr txBox="1">
            <a:spLocks noChangeArrowheads="1"/>
          </p:cNvSpPr>
          <p:nvPr/>
        </p:nvSpPr>
        <p:spPr bwMode="auto">
          <a:xfrm>
            <a:off x="1736725" y="2651127"/>
            <a:ext cx="7053263" cy="396875"/>
          </a:xfrm>
          <a:prstGeom prst="rect">
            <a:avLst/>
          </a:prstGeom>
          <a:noFill/>
          <a:ln w="9525">
            <a:noFill/>
            <a:miter lim="800000"/>
            <a:headEnd/>
            <a:tailEnd/>
          </a:ln>
        </p:spPr>
        <p:txBody>
          <a:bodyPr wrap="none" lIns="91420" tIns="45711" rIns="91420" bIns="45711">
            <a:spAutoFit/>
          </a:bodyPr>
          <a:lstStyle/>
          <a:p>
            <a:pPr algn="l"/>
            <a:r>
              <a:rPr lang="en-US" sz="2000">
                <a:solidFill>
                  <a:srgbClr val="800000"/>
                </a:solidFill>
                <a:effectLst/>
              </a:rPr>
              <a:t>Age</a:t>
            </a:r>
            <a:r>
              <a:rPr lang="en-US" sz="2000">
                <a:effectLst/>
              </a:rPr>
              <a:t>      </a:t>
            </a:r>
            <a:r>
              <a:rPr lang="en-US" sz="2000">
                <a:solidFill>
                  <a:srgbClr val="66FFCC"/>
                </a:solidFill>
                <a:effectLst/>
              </a:rPr>
              <a:t>Strength  </a:t>
            </a:r>
            <a:r>
              <a:rPr lang="en-US" sz="2000">
                <a:effectLst/>
              </a:rPr>
              <a:t>    </a:t>
            </a:r>
            <a:r>
              <a:rPr lang="en-US" sz="2000">
                <a:solidFill>
                  <a:srgbClr val="FFFF00"/>
                </a:solidFill>
                <a:effectLst/>
              </a:rPr>
              <a:t>Magnetic field heliocentric dependence </a:t>
            </a:r>
          </a:p>
        </p:txBody>
      </p:sp>
      <p:sp>
        <p:nvSpPr>
          <p:cNvPr id="253962" name="Freeform 10"/>
          <p:cNvSpPr>
            <a:spLocks/>
          </p:cNvSpPr>
          <p:nvPr/>
        </p:nvSpPr>
        <p:spPr bwMode="auto">
          <a:xfrm>
            <a:off x="2057400" y="3124200"/>
            <a:ext cx="990600" cy="762000"/>
          </a:xfrm>
          <a:custGeom>
            <a:avLst/>
            <a:gdLst/>
            <a:ahLst/>
            <a:cxnLst>
              <a:cxn ang="0">
                <a:pos x="0" y="0"/>
              </a:cxn>
              <a:cxn ang="0">
                <a:pos x="144" y="144"/>
              </a:cxn>
              <a:cxn ang="0">
                <a:pos x="528" y="288"/>
              </a:cxn>
              <a:cxn ang="0">
                <a:pos x="624" y="480"/>
              </a:cxn>
            </a:cxnLst>
            <a:rect l="0" t="0" r="r" b="b"/>
            <a:pathLst>
              <a:path w="624" h="480">
                <a:moveTo>
                  <a:pt x="0" y="0"/>
                </a:moveTo>
                <a:cubicBezTo>
                  <a:pt x="28" y="48"/>
                  <a:pt x="56" y="96"/>
                  <a:pt x="144" y="144"/>
                </a:cubicBezTo>
                <a:cubicBezTo>
                  <a:pt x="232" y="192"/>
                  <a:pt x="448" y="232"/>
                  <a:pt x="528" y="288"/>
                </a:cubicBezTo>
                <a:cubicBezTo>
                  <a:pt x="608" y="344"/>
                  <a:pt x="616" y="412"/>
                  <a:pt x="624" y="480"/>
                </a:cubicBezTo>
              </a:path>
            </a:pathLst>
          </a:custGeom>
          <a:noFill/>
          <a:ln w="38100" cmpd="sng">
            <a:solidFill>
              <a:srgbClr val="800000"/>
            </a:solidFill>
            <a:round/>
            <a:headEnd type="none" w="med" len="med"/>
            <a:tailEnd type="triangle" w="med" len="med"/>
          </a:ln>
          <a:effectLst/>
        </p:spPr>
        <p:txBody>
          <a:bodyPr lIns="91420" tIns="45711" rIns="91420" bIns="45711"/>
          <a:lstStyle/>
          <a:p>
            <a:pPr>
              <a:defRPr/>
            </a:pPr>
            <a:endParaRPr lang="en-US"/>
          </a:p>
        </p:txBody>
      </p:sp>
      <p:sp>
        <p:nvSpPr>
          <p:cNvPr id="253963" name="Freeform 11"/>
          <p:cNvSpPr>
            <a:spLocks/>
          </p:cNvSpPr>
          <p:nvPr/>
        </p:nvSpPr>
        <p:spPr bwMode="auto">
          <a:xfrm>
            <a:off x="3111500" y="3124200"/>
            <a:ext cx="609600" cy="685800"/>
          </a:xfrm>
          <a:custGeom>
            <a:avLst/>
            <a:gdLst/>
            <a:ahLst/>
            <a:cxnLst>
              <a:cxn ang="0">
                <a:pos x="8" y="0"/>
              </a:cxn>
              <a:cxn ang="0">
                <a:pos x="56" y="144"/>
              </a:cxn>
              <a:cxn ang="0">
                <a:pos x="344" y="192"/>
              </a:cxn>
              <a:cxn ang="0">
                <a:pos x="296" y="432"/>
              </a:cxn>
            </a:cxnLst>
            <a:rect l="0" t="0" r="r" b="b"/>
            <a:pathLst>
              <a:path w="384" h="432">
                <a:moveTo>
                  <a:pt x="8" y="0"/>
                </a:moveTo>
                <a:cubicBezTo>
                  <a:pt x="4" y="56"/>
                  <a:pt x="0" y="112"/>
                  <a:pt x="56" y="144"/>
                </a:cubicBezTo>
                <a:cubicBezTo>
                  <a:pt x="112" y="176"/>
                  <a:pt x="304" y="144"/>
                  <a:pt x="344" y="192"/>
                </a:cubicBezTo>
                <a:cubicBezTo>
                  <a:pt x="384" y="240"/>
                  <a:pt x="340" y="336"/>
                  <a:pt x="296" y="432"/>
                </a:cubicBezTo>
              </a:path>
            </a:pathLst>
          </a:custGeom>
          <a:noFill/>
          <a:ln w="38100" cmpd="sng">
            <a:solidFill>
              <a:srgbClr val="66FFCC"/>
            </a:solidFill>
            <a:round/>
            <a:headEnd type="none" w="med" len="med"/>
            <a:tailEnd type="triangle" w="med" len="med"/>
          </a:ln>
          <a:effectLst/>
        </p:spPr>
        <p:txBody>
          <a:bodyPr lIns="91420" tIns="45711" rIns="91420" bIns="45711"/>
          <a:lstStyle/>
          <a:p>
            <a:pPr>
              <a:defRPr/>
            </a:pPr>
            <a:endParaRPr lang="en-US"/>
          </a:p>
        </p:txBody>
      </p:sp>
      <p:sp>
        <p:nvSpPr>
          <p:cNvPr id="253964" name="Freeform 12"/>
          <p:cNvSpPr>
            <a:spLocks/>
          </p:cNvSpPr>
          <p:nvPr/>
        </p:nvSpPr>
        <p:spPr bwMode="auto">
          <a:xfrm>
            <a:off x="4191000" y="3048002"/>
            <a:ext cx="1219200" cy="762000"/>
          </a:xfrm>
          <a:custGeom>
            <a:avLst/>
            <a:gdLst/>
            <a:ahLst/>
            <a:cxnLst>
              <a:cxn ang="0">
                <a:pos x="768" y="0"/>
              </a:cxn>
              <a:cxn ang="0">
                <a:pos x="288" y="144"/>
              </a:cxn>
              <a:cxn ang="0">
                <a:pos x="0" y="480"/>
              </a:cxn>
            </a:cxnLst>
            <a:rect l="0" t="0" r="r" b="b"/>
            <a:pathLst>
              <a:path w="768" h="480">
                <a:moveTo>
                  <a:pt x="768" y="0"/>
                </a:moveTo>
                <a:cubicBezTo>
                  <a:pt x="592" y="32"/>
                  <a:pt x="416" y="64"/>
                  <a:pt x="288" y="144"/>
                </a:cubicBezTo>
                <a:cubicBezTo>
                  <a:pt x="160" y="224"/>
                  <a:pt x="80" y="352"/>
                  <a:pt x="0" y="480"/>
                </a:cubicBezTo>
              </a:path>
            </a:pathLst>
          </a:custGeom>
          <a:noFill/>
          <a:ln w="38100" cmpd="sng">
            <a:solidFill>
              <a:srgbClr val="FFFF00"/>
            </a:solidFill>
            <a:round/>
            <a:headEnd type="none" w="med" len="med"/>
            <a:tailEnd type="triangle" w="med" len="med"/>
          </a:ln>
          <a:effectLst/>
        </p:spPr>
        <p:txBody>
          <a:bodyPr lIns="91420" tIns="45711" rIns="91420" bIns="45711"/>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0" y="2514601"/>
            <a:ext cx="9144000" cy="3908744"/>
          </a:xfrm>
          <a:prstGeom prst="rect">
            <a:avLst/>
          </a:prstGeom>
          <a:noFill/>
          <a:ln w="9525">
            <a:noFill/>
            <a:miter lim="800000"/>
            <a:headEnd/>
            <a:tailEnd/>
          </a:ln>
        </p:spPr>
        <p:txBody>
          <a:bodyPr wrap="square" lIns="91420" tIns="45711" rIns="91420" bIns="45711">
            <a:spAutoFit/>
          </a:bodyPr>
          <a:lstStyle/>
          <a:p>
            <a:pPr marL="457106" indent="-457106"/>
            <a:r>
              <a:rPr lang="en-US" sz="2800" i="1" dirty="0">
                <a:effectLst/>
              </a:rPr>
              <a:t>Review particle acceleration by interplanetary shocks:</a:t>
            </a:r>
          </a:p>
          <a:p>
            <a:pPr marL="457106" indent="-457106"/>
            <a:endParaRPr lang="en-US" sz="2800" i="1" dirty="0">
              <a:effectLst/>
            </a:endParaRPr>
          </a:p>
          <a:p>
            <a:pPr marL="457106" indent="-457106" algn="l">
              <a:buFontTx/>
              <a:buAutoNum type="arabicPeriod"/>
            </a:pPr>
            <a:r>
              <a:rPr lang="en-US" i="1" dirty="0" smtClean="0">
                <a:effectLst/>
              </a:rPr>
              <a:t>Interplanetary </a:t>
            </a:r>
            <a:r>
              <a:rPr lang="en-US" i="1" dirty="0">
                <a:effectLst/>
              </a:rPr>
              <a:t>shock acceleration </a:t>
            </a:r>
            <a:r>
              <a:rPr lang="en-US" i="1" dirty="0" smtClean="0">
                <a:effectLst/>
              </a:rPr>
              <a:t>is fundamentally time-dependent</a:t>
            </a:r>
          </a:p>
          <a:p>
            <a:pPr marL="457106" indent="-457106" algn="l">
              <a:buFontTx/>
              <a:buAutoNum type="arabicPeriod"/>
            </a:pPr>
            <a:r>
              <a:rPr lang="en-US" i="1" dirty="0" smtClean="0">
                <a:effectLst/>
              </a:rPr>
              <a:t>Interplanetary </a:t>
            </a:r>
            <a:r>
              <a:rPr lang="en-US" i="1" dirty="0">
                <a:effectLst/>
              </a:rPr>
              <a:t>shock acceleration is fundamentally </a:t>
            </a:r>
            <a:r>
              <a:rPr lang="en-US" i="1" dirty="0" smtClean="0">
                <a:effectLst/>
              </a:rPr>
              <a:t>multi-dimensional spatially</a:t>
            </a:r>
          </a:p>
          <a:p>
            <a:pPr marL="457106" indent="-457106" algn="l">
              <a:buFontTx/>
              <a:buAutoNum type="arabicPeriod"/>
            </a:pPr>
            <a:r>
              <a:rPr lang="en-US" i="1" dirty="0">
                <a:effectLst/>
              </a:rPr>
              <a:t>Insights and extensions </a:t>
            </a:r>
            <a:r>
              <a:rPr lang="en-US" i="1" dirty="0" smtClean="0">
                <a:effectLst/>
              </a:rPr>
              <a:t>from basic </a:t>
            </a:r>
            <a:r>
              <a:rPr lang="en-US" i="1" dirty="0">
                <a:effectLst/>
              </a:rPr>
              <a:t>steady-state </a:t>
            </a:r>
            <a:r>
              <a:rPr lang="en-US" i="1" dirty="0" smtClean="0">
                <a:effectLst/>
              </a:rPr>
              <a:t>1D models</a:t>
            </a:r>
            <a:endParaRPr lang="en-US" i="1" dirty="0">
              <a:effectLst/>
            </a:endParaRPr>
          </a:p>
          <a:p>
            <a:pPr marL="457106" indent="-457106" algn="l">
              <a:buFontTx/>
              <a:buAutoNum type="arabicPeriod"/>
            </a:pPr>
            <a:r>
              <a:rPr lang="en-US" i="1" dirty="0">
                <a:effectLst/>
              </a:rPr>
              <a:t>Unsteady diffusive shock </a:t>
            </a:r>
            <a:r>
              <a:rPr lang="en-US" i="1" dirty="0" smtClean="0">
                <a:effectLst/>
              </a:rPr>
              <a:t>acceleration </a:t>
            </a:r>
            <a:r>
              <a:rPr lang="en-US" i="1" dirty="0">
                <a:effectLst/>
              </a:rPr>
              <a:t>at a quasi-parallel </a:t>
            </a:r>
            <a:r>
              <a:rPr lang="en-US" i="1" dirty="0" smtClean="0">
                <a:effectLst/>
              </a:rPr>
              <a:t>and quasi-perpendicular shock</a:t>
            </a:r>
            <a:r>
              <a:rPr lang="en-US" i="1" dirty="0" smtClean="0">
                <a:effectLst/>
              </a:rPr>
              <a:t>s for</a:t>
            </a:r>
            <a:r>
              <a:rPr lang="en-US" i="1" dirty="0" smtClean="0">
                <a:effectLst/>
              </a:rPr>
              <a:t> protons and heavy </a:t>
            </a:r>
            <a:r>
              <a:rPr lang="en-US" i="1" dirty="0">
                <a:effectLst/>
              </a:rPr>
              <a:t>ions </a:t>
            </a:r>
          </a:p>
          <a:p>
            <a:pPr marL="457106" indent="-457106" algn="l">
              <a:buFontTx/>
              <a:buAutoNum type="arabicPeriod"/>
            </a:pPr>
            <a:r>
              <a:rPr lang="en-US" i="1" dirty="0" smtClean="0">
                <a:effectLst/>
              </a:rPr>
              <a:t>New 2D model: </a:t>
            </a:r>
            <a:r>
              <a:rPr lang="en-US" i="1" smtClean="0">
                <a:effectLst/>
              </a:rPr>
              <a:t>iPATH</a:t>
            </a:r>
            <a:endParaRPr lang="en-US" i="1" dirty="0">
              <a:effectLst/>
            </a:endParaRPr>
          </a:p>
        </p:txBody>
      </p:sp>
      <p:pic>
        <p:nvPicPr>
          <p:cNvPr id="26627" name="Picture 7" descr="CME"/>
          <p:cNvPicPr>
            <a:picLocks noChangeAspect="1" noChangeArrowheads="1" noCrop="1"/>
          </p:cNvPicPr>
          <p:nvPr/>
        </p:nvPicPr>
        <p:blipFill>
          <a:blip r:embed="rId2" cstate="print"/>
          <a:srcRect/>
          <a:stretch>
            <a:fillRect/>
          </a:stretch>
        </p:blipFill>
        <p:spPr bwMode="auto">
          <a:xfrm>
            <a:off x="304801" y="414340"/>
            <a:ext cx="2514600" cy="2154237"/>
          </a:xfrm>
          <a:prstGeom prst="rect">
            <a:avLst/>
          </a:prstGeom>
          <a:noFill/>
          <a:ln w="9525">
            <a:noFill/>
            <a:miter lim="800000"/>
            <a:headEnd/>
            <a:tailEnd/>
          </a:ln>
        </p:spPr>
      </p:pic>
      <p:sp>
        <p:nvSpPr>
          <p:cNvPr id="26628" name="Rectangle 9"/>
          <p:cNvSpPr>
            <a:spLocks noGrp="1" noChangeArrowheads="1"/>
          </p:cNvSpPr>
          <p:nvPr>
            <p:ph type="ctrTitle"/>
          </p:nvPr>
        </p:nvSpPr>
        <p:spPr>
          <a:xfrm>
            <a:off x="3276600" y="533402"/>
            <a:ext cx="5715000" cy="1470025"/>
          </a:xfrm>
          <a:noFill/>
        </p:spPr>
        <p:txBody>
          <a:bodyPr/>
          <a:lstStyle/>
          <a:p>
            <a:pPr algn="ctr" eaLnBrk="1" hangingPunct="1"/>
            <a:r>
              <a:rPr lang="en-US" sz="4000" i="1" dirty="0">
                <a:latin typeface="Trebuchet MS" pitchFamily="34" charset="0"/>
              </a:rPr>
              <a:t>Particle Acceleration at Interplanetary Shocks</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371602" y="-152398"/>
            <a:ext cx="7010400" cy="1143000"/>
          </a:xfrm>
        </p:spPr>
        <p:txBody>
          <a:bodyPr/>
          <a:lstStyle/>
          <a:p>
            <a:pPr eaLnBrk="1" hangingPunct="1"/>
            <a:r>
              <a:rPr lang="en-US" sz="3600" b="0" i="1">
                <a:solidFill>
                  <a:schemeClr val="tx1"/>
                </a:solidFill>
                <a:latin typeface="Trebuchet MS" pitchFamily="34" charset="0"/>
              </a:rPr>
              <a:t>Maximum energies for protons</a:t>
            </a:r>
          </a:p>
        </p:txBody>
      </p:sp>
      <p:grpSp>
        <p:nvGrpSpPr>
          <p:cNvPr id="50179" name="Group 4"/>
          <p:cNvGrpSpPr>
            <a:grpSpLocks/>
          </p:cNvGrpSpPr>
          <p:nvPr/>
        </p:nvGrpSpPr>
        <p:grpSpPr bwMode="auto">
          <a:xfrm>
            <a:off x="149378" y="609601"/>
            <a:ext cx="3051024" cy="4605040"/>
            <a:chOff x="3838" y="912"/>
            <a:chExt cx="2018" cy="3094"/>
          </a:xfrm>
        </p:grpSpPr>
        <p:pic>
          <p:nvPicPr>
            <p:cNvPr id="50184" name="Picture 5" descr="maxenergy ken"/>
            <p:cNvPicPr>
              <a:picLocks noChangeAspect="1" noChangeArrowheads="1"/>
            </p:cNvPicPr>
            <p:nvPr/>
          </p:nvPicPr>
          <p:blipFill>
            <a:blip r:embed="rId2" cstate="print"/>
            <a:srcRect/>
            <a:stretch>
              <a:fillRect/>
            </a:stretch>
          </p:blipFill>
          <p:spPr bwMode="auto">
            <a:xfrm>
              <a:off x="3985" y="912"/>
              <a:ext cx="1871" cy="2976"/>
            </a:xfrm>
            <a:prstGeom prst="rect">
              <a:avLst/>
            </a:prstGeom>
            <a:noFill/>
            <a:ln w="9525">
              <a:noFill/>
              <a:miter lim="800000"/>
              <a:headEnd/>
              <a:tailEnd/>
            </a:ln>
          </p:spPr>
        </p:pic>
        <p:sp>
          <p:nvSpPr>
            <p:cNvPr id="50185" name="Text Box 6"/>
            <p:cNvSpPr txBox="1">
              <a:spLocks noChangeArrowheads="1"/>
            </p:cNvSpPr>
            <p:nvPr/>
          </p:nvSpPr>
          <p:spPr bwMode="auto">
            <a:xfrm rot="16200000">
              <a:off x="2864" y="2112"/>
              <a:ext cx="2254" cy="305"/>
            </a:xfrm>
            <a:prstGeom prst="rect">
              <a:avLst/>
            </a:prstGeom>
            <a:solidFill>
              <a:schemeClr val="tx1"/>
            </a:solidFill>
            <a:ln w="9525">
              <a:noFill/>
              <a:miter lim="800000"/>
              <a:headEnd/>
              <a:tailEnd/>
            </a:ln>
          </p:spPr>
          <p:txBody>
            <a:bodyPr wrap="none">
              <a:spAutoFit/>
            </a:bodyPr>
            <a:lstStyle/>
            <a:p>
              <a:pPr algn="l"/>
              <a:r>
                <a:rPr lang="en-US" b="1" i="1">
                  <a:solidFill>
                    <a:schemeClr val="bg1"/>
                  </a:solidFill>
                  <a:effectLst/>
                </a:rPr>
                <a:t>Maximum energy keV</a:t>
              </a:r>
            </a:p>
          </p:txBody>
        </p:sp>
        <p:sp>
          <p:nvSpPr>
            <p:cNvPr id="312327" name="Text Box 7"/>
            <p:cNvSpPr txBox="1">
              <a:spLocks noChangeArrowheads="1"/>
            </p:cNvSpPr>
            <p:nvPr/>
          </p:nvSpPr>
          <p:spPr bwMode="auto">
            <a:xfrm>
              <a:off x="4638" y="3696"/>
              <a:ext cx="664" cy="310"/>
            </a:xfrm>
            <a:prstGeom prst="rect">
              <a:avLst/>
            </a:prstGeom>
            <a:solidFill>
              <a:schemeClr val="tx1"/>
            </a:solidFill>
            <a:ln w="9525">
              <a:noFill/>
              <a:miter lim="800000"/>
              <a:headEnd/>
              <a:tailEnd/>
            </a:ln>
            <a:effectLst/>
          </p:spPr>
          <p:txBody>
            <a:bodyPr wrap="none">
              <a:spAutoFit/>
            </a:bodyPr>
            <a:lstStyle/>
            <a:p>
              <a:pPr>
                <a:defRPr/>
              </a:pPr>
              <a:r>
                <a:rPr lang="en-US">
                  <a:solidFill>
                    <a:schemeClr val="bg1"/>
                  </a:solidFill>
                  <a:effectLst>
                    <a:outerShdw blurRad="38100" dist="38100" dir="2700000" algn="tl">
                      <a:srgbClr val="C0C0C0"/>
                    </a:outerShdw>
                  </a:effectLst>
                </a:rPr>
                <a:t>r (AU)</a:t>
              </a:r>
            </a:p>
          </p:txBody>
        </p:sp>
      </p:grpSp>
      <p:pic>
        <p:nvPicPr>
          <p:cNvPr id="50180" name="Picture 8"/>
          <p:cNvPicPr>
            <a:picLocks noChangeAspect="1" noChangeArrowheads="1"/>
          </p:cNvPicPr>
          <p:nvPr/>
        </p:nvPicPr>
        <p:blipFill>
          <a:blip r:embed="rId3" cstate="print"/>
          <a:srcRect/>
          <a:stretch>
            <a:fillRect/>
          </a:stretch>
        </p:blipFill>
        <p:spPr bwMode="auto">
          <a:xfrm>
            <a:off x="4038602" y="1066801"/>
            <a:ext cx="4838700" cy="3629025"/>
          </a:xfrm>
          <a:prstGeom prst="rect">
            <a:avLst/>
          </a:prstGeom>
          <a:noFill/>
          <a:ln w="9525">
            <a:noFill/>
            <a:round/>
            <a:headEnd/>
            <a:tailEnd/>
          </a:ln>
        </p:spPr>
      </p:pic>
      <p:sp>
        <p:nvSpPr>
          <p:cNvPr id="50181" name="Text Box 9"/>
          <p:cNvSpPr txBox="1">
            <a:spLocks noChangeArrowheads="1"/>
          </p:cNvSpPr>
          <p:nvPr/>
        </p:nvSpPr>
        <p:spPr bwMode="auto">
          <a:xfrm>
            <a:off x="76202" y="5181602"/>
            <a:ext cx="3222625" cy="701675"/>
          </a:xfrm>
          <a:prstGeom prst="rect">
            <a:avLst/>
          </a:prstGeom>
          <a:noFill/>
          <a:ln w="9525">
            <a:noFill/>
            <a:miter lim="800000"/>
            <a:headEnd/>
            <a:tailEnd/>
          </a:ln>
        </p:spPr>
        <p:txBody>
          <a:bodyPr lIns="91420" tIns="45711" rIns="91420" bIns="45711">
            <a:spAutoFit/>
          </a:bodyPr>
          <a:lstStyle/>
          <a:p>
            <a:pPr algn="l"/>
            <a:r>
              <a:rPr lang="en-US" sz="2000">
                <a:effectLst/>
              </a:rPr>
              <a:t>Strong, medium, weak shock examples</a:t>
            </a:r>
          </a:p>
        </p:txBody>
      </p:sp>
      <p:sp>
        <p:nvSpPr>
          <p:cNvPr id="50182" name="Text Box 10"/>
          <p:cNvSpPr txBox="1">
            <a:spLocks noChangeArrowheads="1"/>
          </p:cNvSpPr>
          <p:nvPr/>
        </p:nvSpPr>
        <p:spPr bwMode="auto">
          <a:xfrm>
            <a:off x="4267200" y="4876801"/>
            <a:ext cx="4419600" cy="668262"/>
          </a:xfrm>
          <a:prstGeom prst="rect">
            <a:avLst/>
          </a:prstGeom>
          <a:noFill/>
          <a:ln w="9525">
            <a:noFill/>
            <a:round/>
            <a:headEnd/>
            <a:tailEnd/>
          </a:ln>
        </p:spPr>
        <p:txBody>
          <a:bodyPr lIns="81623" tIns="40811" rIns="81623" bIns="40811">
            <a:spAutoFit/>
          </a:bodyPr>
          <a:lstStyle/>
          <a:p>
            <a:pPr algn="l" defTabSz="414252" hangingPunct="0">
              <a:lnSpc>
                <a:spcPct val="95000"/>
              </a:lnSpc>
              <a:buClr>
                <a:srgbClr val="000000"/>
              </a:buClr>
              <a:buSzPct val="45000"/>
              <a:tabLst>
                <a:tab pos="657089" algn="l"/>
                <a:tab pos="1312591" algn="l"/>
                <a:tab pos="1969680" algn="l"/>
                <a:tab pos="2626768" algn="l"/>
                <a:tab pos="3282270" algn="l"/>
                <a:tab pos="3939358" algn="l"/>
              </a:tabLst>
            </a:pPr>
            <a:r>
              <a:rPr lang="en-GB" sz="2000" b="1">
                <a:effectLst/>
                <a:cs typeface="Arial Unicode MS" charset="0"/>
              </a:rPr>
              <a:t>SEP Event # 215</a:t>
            </a:r>
            <a:r>
              <a:rPr lang="en-GB" sz="2000">
                <a:effectLst/>
                <a:cs typeface="Arial Unicode MS" charset="0"/>
              </a:rPr>
              <a:t> (shock arrival at ACE: Sept. 29, 2001, 09:06 UT) </a:t>
            </a:r>
          </a:p>
        </p:txBody>
      </p:sp>
      <p:sp>
        <p:nvSpPr>
          <p:cNvPr id="312331" name="Text Box 11"/>
          <p:cNvSpPr txBox="1">
            <a:spLocks noChangeArrowheads="1"/>
          </p:cNvSpPr>
          <p:nvPr/>
        </p:nvSpPr>
        <p:spPr bwMode="auto">
          <a:xfrm>
            <a:off x="228600" y="5867402"/>
            <a:ext cx="8839200" cy="1311275"/>
          </a:xfrm>
          <a:prstGeom prst="rect">
            <a:avLst/>
          </a:prstGeom>
          <a:solidFill>
            <a:schemeClr val="tx1"/>
          </a:solidFill>
          <a:ln w="9525">
            <a:noFill/>
            <a:miter lim="800000"/>
            <a:headEnd/>
            <a:tailEnd/>
          </a:ln>
          <a:effectLst/>
        </p:spPr>
        <p:txBody>
          <a:bodyPr lIns="91420" tIns="45711" rIns="91420" bIns="45711">
            <a:spAutoFit/>
          </a:bodyPr>
          <a:lstStyle/>
          <a:p>
            <a:pPr algn="l">
              <a:spcBef>
                <a:spcPct val="50000"/>
              </a:spcBef>
              <a:defRPr/>
            </a:pPr>
            <a:r>
              <a:rPr lang="en-US" sz="2000">
                <a:solidFill>
                  <a:schemeClr val="bg1"/>
                </a:solidFill>
                <a:effectLst/>
              </a:rPr>
              <a:t>The maximum particle momentum obtained for a strong shock at early times can be as high as a few GeV – consistent with observations by Kahler [1994].</a:t>
            </a:r>
          </a:p>
          <a:p>
            <a:pPr algn="l">
              <a:defRPr/>
            </a:pPr>
            <a:endParaRPr lang="en-US" sz="2000">
              <a:solidFill>
                <a:schemeClr val="bg1"/>
              </a:solidFill>
              <a:effectLst>
                <a:outerShdw blurRad="38100" dist="38100" dir="2700000" algn="tl">
                  <a:srgbClr val="C0C0C0"/>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body" idx="1"/>
          </p:nvPr>
        </p:nvSpPr>
        <p:spPr>
          <a:xfrm>
            <a:off x="990600" y="990602"/>
            <a:ext cx="6858000" cy="5257800"/>
          </a:xfrm>
        </p:spPr>
        <p:txBody>
          <a:bodyPr/>
          <a:lstStyle/>
          <a:p>
            <a:pPr eaLnBrk="1" hangingPunct="1"/>
            <a:r>
              <a:rPr lang="en-US" smtClean="0">
                <a:solidFill>
                  <a:srgbClr val="3399FF"/>
                </a:solidFill>
              </a:rPr>
              <a:t>What happens to the turbulence excited by the streaming protons?</a:t>
            </a:r>
          </a:p>
          <a:p>
            <a:pPr eaLnBrk="1" hangingPunct="1"/>
            <a:r>
              <a:rPr lang="en-US" smtClean="0"/>
              <a:t>For quasi-|| shocks, turbulence excited by usual streaming instability; amplified on shock transmission</a:t>
            </a:r>
          </a:p>
          <a:p>
            <a:pPr eaLnBrk="1" hangingPunct="1"/>
            <a:r>
              <a:rPr lang="en-US" smtClean="0"/>
              <a:t>Shell picture nice for describing the evolution of turbulence in downstream region – simplest is to assume WKB description as shell is convected outward and expands or to include turbulent dissipation.</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ChangeArrowheads="1"/>
          </p:cNvSpPr>
          <p:nvPr/>
        </p:nvSpPr>
        <p:spPr bwMode="auto">
          <a:xfrm>
            <a:off x="4479678" y="-230828"/>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11266" name="Object 3"/>
          <p:cNvGraphicFramePr>
            <a:graphicFrameLocks noChangeAspect="1"/>
          </p:cNvGraphicFramePr>
          <p:nvPr/>
        </p:nvGraphicFramePr>
        <p:xfrm>
          <a:off x="4406902" y="131763"/>
          <a:ext cx="3949700" cy="698500"/>
        </p:xfrm>
        <a:graphic>
          <a:graphicData uri="http://schemas.openxmlformats.org/presentationml/2006/ole">
            <mc:AlternateContent xmlns:mc="http://schemas.openxmlformats.org/markup-compatibility/2006">
              <mc:Choice xmlns:v="urn:schemas-microsoft-com:vml" Requires="v">
                <p:oleObj spid="_x0000_s11511" name="Equation" r:id="rId3" imgW="2463480" imgH="431640" progId="Equation.DSMT4">
                  <p:embed/>
                </p:oleObj>
              </mc:Choice>
              <mc:Fallback>
                <p:oleObj name="Equation" r:id="rId3" imgW="2463480" imgH="43164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6902" y="131763"/>
                        <a:ext cx="3949700" cy="698500"/>
                      </a:xfrm>
                      <a:prstGeom prst="rect">
                        <a:avLst/>
                      </a:prstGeom>
                      <a:solidFill>
                        <a:schemeClr val="tx1"/>
                      </a:solidFill>
                    </p:spPr>
                  </p:pic>
                </p:oleObj>
              </mc:Fallback>
            </mc:AlternateContent>
          </a:graphicData>
        </a:graphic>
      </p:graphicFrame>
      <p:sp>
        <p:nvSpPr>
          <p:cNvPr id="11270" name="Text Box 4"/>
          <p:cNvSpPr txBox="1">
            <a:spLocks noChangeArrowheads="1"/>
          </p:cNvSpPr>
          <p:nvPr/>
        </p:nvSpPr>
        <p:spPr bwMode="auto">
          <a:xfrm>
            <a:off x="1219201" y="241301"/>
            <a:ext cx="3329537" cy="400099"/>
          </a:xfrm>
          <a:prstGeom prst="rect">
            <a:avLst/>
          </a:prstGeom>
          <a:noFill/>
          <a:ln w="9525">
            <a:noFill/>
            <a:miter lim="800000"/>
            <a:headEnd/>
            <a:tailEnd/>
          </a:ln>
        </p:spPr>
        <p:txBody>
          <a:bodyPr wrap="none" lIns="91420" tIns="45711" rIns="91420" bIns="45711">
            <a:spAutoFit/>
          </a:bodyPr>
          <a:lstStyle/>
          <a:p>
            <a:pPr algn="l"/>
            <a:r>
              <a:rPr lang="en-US" sz="2000">
                <a:effectLst/>
              </a:rPr>
              <a:t>Need to solve at the shock:</a:t>
            </a:r>
          </a:p>
        </p:txBody>
      </p:sp>
      <p:sp>
        <p:nvSpPr>
          <p:cNvPr id="313349" name="Rectangle 5"/>
          <p:cNvSpPr>
            <a:spLocks noChangeArrowheads="1"/>
          </p:cNvSpPr>
          <p:nvPr/>
        </p:nvSpPr>
        <p:spPr bwMode="auto">
          <a:xfrm>
            <a:off x="4479678" y="2660012"/>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11267" name="Object 6"/>
          <p:cNvGraphicFramePr>
            <a:graphicFrameLocks noChangeAspect="1"/>
          </p:cNvGraphicFramePr>
          <p:nvPr>
            <p:extLst>
              <p:ext uri="{D42A27DB-BD31-4B8C-83A1-F6EECF244321}">
                <p14:modId xmlns:p14="http://schemas.microsoft.com/office/powerpoint/2010/main" val="1707540339"/>
              </p:ext>
            </p:extLst>
          </p:nvPr>
        </p:nvGraphicFramePr>
        <p:xfrm>
          <a:off x="490539" y="1846264"/>
          <a:ext cx="8313737" cy="1952625"/>
        </p:xfrm>
        <a:graphic>
          <a:graphicData uri="http://schemas.openxmlformats.org/presentationml/2006/ole">
            <mc:AlternateContent xmlns:mc="http://schemas.openxmlformats.org/markup-compatibility/2006">
              <mc:Choice xmlns:v="urn:schemas-microsoft-com:vml" Requires="v">
                <p:oleObj spid="_x0000_s11512" name="Equation" r:id="rId5" imgW="4533900" imgH="1066800" progId="Equation.3">
                  <p:embed/>
                </p:oleObj>
              </mc:Choice>
              <mc:Fallback>
                <p:oleObj name="Equation" r:id="rId5" imgW="4533900" imgH="1066800" progId="Equation.3">
                  <p:embed/>
                  <p:pic>
                    <p:nvPicPr>
                      <p:cNvPr id="0" name="Object 6"/>
                      <p:cNvPicPr>
                        <a:picLocks noChangeAspect="1" noChangeArrowheads="1"/>
                      </p:cNvPicPr>
                      <p:nvPr/>
                    </p:nvPicPr>
                    <p:blipFill>
                      <a:blip r:embed="rId6"/>
                      <a:srcRect/>
                      <a:stretch>
                        <a:fillRect/>
                      </a:stretch>
                    </p:blipFill>
                    <p:spPr bwMode="auto">
                      <a:xfrm>
                        <a:off x="490539" y="1846264"/>
                        <a:ext cx="8313737" cy="1952625"/>
                      </a:xfrm>
                      <a:prstGeom prst="rect">
                        <a:avLst/>
                      </a:prstGeom>
                      <a:solidFill>
                        <a:schemeClr val="tx1"/>
                      </a:solidFill>
                    </p:spPr>
                  </p:pic>
                </p:oleObj>
              </mc:Fallback>
            </mc:AlternateContent>
          </a:graphicData>
        </a:graphic>
      </p:graphicFrame>
      <p:sp>
        <p:nvSpPr>
          <p:cNvPr id="11272" name="Text Box 7"/>
          <p:cNvSpPr txBox="1">
            <a:spLocks noChangeArrowheads="1"/>
          </p:cNvSpPr>
          <p:nvPr/>
        </p:nvSpPr>
        <p:spPr bwMode="auto">
          <a:xfrm>
            <a:off x="304802" y="1166813"/>
            <a:ext cx="5256213" cy="457200"/>
          </a:xfrm>
          <a:prstGeom prst="rect">
            <a:avLst/>
          </a:prstGeom>
          <a:noFill/>
          <a:ln w="9525">
            <a:noFill/>
            <a:miter lim="800000"/>
            <a:headEnd/>
            <a:tailEnd/>
          </a:ln>
        </p:spPr>
        <p:txBody>
          <a:bodyPr wrap="none" lIns="91420" tIns="45711" rIns="91420" bIns="45711">
            <a:spAutoFit/>
          </a:bodyPr>
          <a:lstStyle/>
          <a:p>
            <a:pPr algn="l"/>
            <a:r>
              <a:rPr lang="en-US">
                <a:effectLst/>
              </a:rPr>
              <a:t>Local shock accelerated distribution:</a:t>
            </a:r>
          </a:p>
        </p:txBody>
      </p:sp>
      <p:sp>
        <p:nvSpPr>
          <p:cNvPr id="11273" name="Text Box 8"/>
          <p:cNvSpPr txBox="1">
            <a:spLocks noChangeArrowheads="1"/>
          </p:cNvSpPr>
          <p:nvPr/>
        </p:nvSpPr>
        <p:spPr bwMode="auto">
          <a:xfrm>
            <a:off x="6172200" y="1219202"/>
            <a:ext cx="2819400" cy="396875"/>
          </a:xfrm>
          <a:prstGeom prst="rect">
            <a:avLst/>
          </a:prstGeom>
          <a:noFill/>
          <a:ln w="9525">
            <a:noFill/>
            <a:miter lim="800000"/>
            <a:headEnd/>
            <a:tailEnd/>
          </a:ln>
        </p:spPr>
        <p:txBody>
          <a:bodyPr lIns="91420" tIns="45711" rIns="91420" bIns="45711">
            <a:spAutoFit/>
          </a:bodyPr>
          <a:lstStyle/>
          <a:p>
            <a:pPr algn="l"/>
            <a:r>
              <a:rPr lang="en-US" sz="2000">
                <a:effectLst/>
              </a:rPr>
              <a:t>Local maximum energy</a:t>
            </a:r>
          </a:p>
        </p:txBody>
      </p:sp>
      <p:sp>
        <p:nvSpPr>
          <p:cNvPr id="313353" name="Freeform 9"/>
          <p:cNvSpPr>
            <a:spLocks/>
          </p:cNvSpPr>
          <p:nvPr/>
        </p:nvSpPr>
        <p:spPr bwMode="auto">
          <a:xfrm>
            <a:off x="304802" y="1676400"/>
            <a:ext cx="1676400" cy="2641600"/>
          </a:xfrm>
          <a:custGeom>
            <a:avLst/>
            <a:gdLst/>
            <a:ahLst/>
            <a:cxnLst>
              <a:cxn ang="0">
                <a:pos x="304" y="1184"/>
              </a:cxn>
              <a:cxn ang="0">
                <a:pos x="16" y="656"/>
              </a:cxn>
              <a:cxn ang="0">
                <a:pos x="208" y="80"/>
              </a:cxn>
              <a:cxn ang="0">
                <a:pos x="1072" y="176"/>
              </a:cxn>
            </a:cxnLst>
            <a:rect l="0" t="0" r="r" b="b"/>
            <a:pathLst>
              <a:path w="1072" h="1184">
                <a:moveTo>
                  <a:pt x="304" y="1184"/>
                </a:moveTo>
                <a:cubicBezTo>
                  <a:pt x="168" y="1012"/>
                  <a:pt x="32" y="840"/>
                  <a:pt x="16" y="656"/>
                </a:cubicBezTo>
                <a:cubicBezTo>
                  <a:pt x="0" y="472"/>
                  <a:pt x="32" y="160"/>
                  <a:pt x="208" y="80"/>
                </a:cubicBezTo>
                <a:cubicBezTo>
                  <a:pt x="384" y="0"/>
                  <a:pt x="728" y="88"/>
                  <a:pt x="1072" y="176"/>
                </a:cubicBezTo>
              </a:path>
            </a:pathLst>
          </a:custGeom>
          <a:noFill/>
          <a:ln w="38100" cmpd="sng">
            <a:solidFill>
              <a:srgbClr val="800000"/>
            </a:solidFill>
            <a:round/>
            <a:headEnd type="none" w="med" len="med"/>
            <a:tailEnd type="triangle" w="med" len="med"/>
          </a:ln>
          <a:effectLst/>
        </p:spPr>
        <p:txBody>
          <a:bodyPr lIns="91420" tIns="45711" rIns="91420" bIns="45711"/>
          <a:lstStyle/>
          <a:p>
            <a:pPr>
              <a:defRPr/>
            </a:pPr>
            <a:endParaRPr lang="en-US"/>
          </a:p>
        </p:txBody>
      </p:sp>
      <p:graphicFrame>
        <p:nvGraphicFramePr>
          <p:cNvPr id="11268" name="Object 14"/>
          <p:cNvGraphicFramePr>
            <a:graphicFrameLocks noChangeAspect="1"/>
          </p:cNvGraphicFramePr>
          <p:nvPr>
            <p:extLst>
              <p:ext uri="{D42A27DB-BD31-4B8C-83A1-F6EECF244321}">
                <p14:modId xmlns:p14="http://schemas.microsoft.com/office/powerpoint/2010/main" val="819190235"/>
              </p:ext>
            </p:extLst>
          </p:nvPr>
        </p:nvGraphicFramePr>
        <p:xfrm>
          <a:off x="292100" y="5002213"/>
          <a:ext cx="2236788" cy="511175"/>
        </p:xfrm>
        <a:graphic>
          <a:graphicData uri="http://schemas.openxmlformats.org/presentationml/2006/ole">
            <mc:AlternateContent xmlns:mc="http://schemas.openxmlformats.org/markup-compatibility/2006">
              <mc:Choice xmlns:v="urn:schemas-microsoft-com:vml" Requires="v">
                <p:oleObj spid="_x0000_s11513" name="Equation" r:id="rId7" imgW="1066800" imgH="241300" progId="Equation.3">
                  <p:embed/>
                </p:oleObj>
              </mc:Choice>
              <mc:Fallback>
                <p:oleObj name="Equation" r:id="rId7" imgW="1066800" imgH="241300" progId="Equation.3">
                  <p:embed/>
                  <p:pic>
                    <p:nvPicPr>
                      <p:cNvPr id="0" name="Object 14"/>
                      <p:cNvPicPr>
                        <a:picLocks noChangeAspect="1" noChangeArrowheads="1"/>
                      </p:cNvPicPr>
                      <p:nvPr/>
                    </p:nvPicPr>
                    <p:blipFill>
                      <a:blip r:embed="rId8"/>
                      <a:srcRect/>
                      <a:stretch>
                        <a:fillRect/>
                      </a:stretch>
                    </p:blipFill>
                    <p:spPr bwMode="auto">
                      <a:xfrm>
                        <a:off x="292100" y="5002213"/>
                        <a:ext cx="2236788" cy="511175"/>
                      </a:xfrm>
                      <a:prstGeom prst="rect">
                        <a:avLst/>
                      </a:prstGeom>
                      <a:solidFill>
                        <a:schemeClr val="tx1"/>
                      </a:solidFill>
                    </p:spPr>
                  </p:pic>
                </p:oleObj>
              </mc:Fallback>
            </mc:AlternateContent>
          </a:graphicData>
        </a:graphic>
      </p:graphicFrame>
      <p:sp>
        <p:nvSpPr>
          <p:cNvPr id="313359" name="Rectangle 15"/>
          <p:cNvSpPr>
            <a:spLocks noChangeArrowheads="1"/>
          </p:cNvSpPr>
          <p:nvPr/>
        </p:nvSpPr>
        <p:spPr bwMode="auto">
          <a:xfrm>
            <a:off x="4479678" y="2955287"/>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sp>
        <p:nvSpPr>
          <p:cNvPr id="313362" name="Rectangle 18"/>
          <p:cNvSpPr>
            <a:spLocks noChangeArrowheads="1"/>
          </p:cNvSpPr>
          <p:nvPr/>
        </p:nvSpPr>
        <p:spPr bwMode="auto">
          <a:xfrm>
            <a:off x="4327277" y="2969574"/>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sp>
        <p:nvSpPr>
          <p:cNvPr id="11277" name="Text Box 21"/>
          <p:cNvSpPr txBox="1">
            <a:spLocks noChangeArrowheads="1"/>
          </p:cNvSpPr>
          <p:nvPr/>
        </p:nvSpPr>
        <p:spPr bwMode="auto">
          <a:xfrm>
            <a:off x="57278" y="4114802"/>
            <a:ext cx="3341434" cy="400099"/>
          </a:xfrm>
          <a:prstGeom prst="rect">
            <a:avLst/>
          </a:prstGeom>
          <a:noFill/>
          <a:ln w="9525">
            <a:noFill/>
            <a:miter lim="800000"/>
            <a:headEnd/>
            <a:tailEnd/>
          </a:ln>
        </p:spPr>
        <p:txBody>
          <a:bodyPr wrap="none" lIns="91420" tIns="45711" rIns="91420" bIns="45711">
            <a:spAutoFit/>
          </a:bodyPr>
          <a:lstStyle/>
          <a:p>
            <a:r>
              <a:rPr lang="en-US" sz="2000">
                <a:effectLst/>
              </a:rPr>
              <a:t>Injection rate per unit area</a:t>
            </a:r>
          </a:p>
        </p:txBody>
      </p:sp>
      <p:sp>
        <p:nvSpPr>
          <p:cNvPr id="11278" name="Text Box 22"/>
          <p:cNvSpPr txBox="1">
            <a:spLocks noChangeArrowheads="1"/>
          </p:cNvSpPr>
          <p:nvPr/>
        </p:nvSpPr>
        <p:spPr bwMode="auto">
          <a:xfrm>
            <a:off x="3416263" y="4191001"/>
            <a:ext cx="2403552" cy="400099"/>
          </a:xfrm>
          <a:prstGeom prst="rect">
            <a:avLst/>
          </a:prstGeom>
          <a:noFill/>
          <a:ln w="9525">
            <a:noFill/>
            <a:miter lim="800000"/>
            <a:headEnd/>
            <a:tailEnd/>
          </a:ln>
        </p:spPr>
        <p:txBody>
          <a:bodyPr wrap="none" lIns="91420" tIns="45711" rIns="91420" bIns="45711">
            <a:spAutoFit/>
          </a:bodyPr>
          <a:lstStyle/>
          <a:p>
            <a:r>
              <a:rPr lang="en-US" sz="2000">
                <a:effectLst/>
              </a:rPr>
              <a:t>Area of shock wave</a:t>
            </a:r>
          </a:p>
        </p:txBody>
      </p:sp>
      <p:sp>
        <p:nvSpPr>
          <p:cNvPr id="313367" name="Freeform 23"/>
          <p:cNvSpPr>
            <a:spLocks/>
          </p:cNvSpPr>
          <p:nvPr/>
        </p:nvSpPr>
        <p:spPr bwMode="auto">
          <a:xfrm>
            <a:off x="2628900" y="2260600"/>
            <a:ext cx="1485900" cy="1930400"/>
          </a:xfrm>
          <a:custGeom>
            <a:avLst/>
            <a:gdLst/>
            <a:ahLst/>
            <a:cxnLst>
              <a:cxn ang="0">
                <a:pos x="936" y="1216"/>
              </a:cxn>
              <a:cxn ang="0">
                <a:pos x="168" y="400"/>
              </a:cxn>
              <a:cxn ang="0">
                <a:pos x="24" y="64"/>
              </a:cxn>
              <a:cxn ang="0">
                <a:pos x="24" y="16"/>
              </a:cxn>
            </a:cxnLst>
            <a:rect l="0" t="0" r="r" b="b"/>
            <a:pathLst>
              <a:path w="936" h="1216">
                <a:moveTo>
                  <a:pt x="936" y="1216"/>
                </a:moveTo>
                <a:cubicBezTo>
                  <a:pt x="628" y="904"/>
                  <a:pt x="320" y="592"/>
                  <a:pt x="168" y="400"/>
                </a:cubicBezTo>
                <a:cubicBezTo>
                  <a:pt x="16" y="208"/>
                  <a:pt x="48" y="128"/>
                  <a:pt x="24" y="64"/>
                </a:cubicBezTo>
                <a:cubicBezTo>
                  <a:pt x="0" y="0"/>
                  <a:pt x="12" y="8"/>
                  <a:pt x="24" y="16"/>
                </a:cubicBezTo>
              </a:path>
            </a:pathLst>
          </a:custGeom>
          <a:noFill/>
          <a:ln w="38100" cmpd="sng">
            <a:solidFill>
              <a:srgbClr val="FF5050"/>
            </a:solidFill>
            <a:round/>
            <a:headEnd type="none" w="med" len="med"/>
            <a:tailEnd type="triangle" w="med" len="med"/>
          </a:ln>
          <a:effectLst/>
        </p:spPr>
        <p:txBody>
          <a:bodyPr lIns="91420" tIns="45711" rIns="91420" bIns="45711"/>
          <a:lstStyle/>
          <a:p>
            <a:pPr>
              <a:defRPr/>
            </a:pPr>
            <a:endParaRPr lang="en-US"/>
          </a:p>
        </p:txBody>
      </p:sp>
      <p:sp>
        <p:nvSpPr>
          <p:cNvPr id="11280" name="Text Box 24"/>
          <p:cNvSpPr txBox="1">
            <a:spLocks noChangeArrowheads="1"/>
          </p:cNvSpPr>
          <p:nvPr/>
        </p:nvSpPr>
        <p:spPr bwMode="auto">
          <a:xfrm>
            <a:off x="6019800" y="4038602"/>
            <a:ext cx="2743200" cy="396875"/>
          </a:xfrm>
          <a:prstGeom prst="rect">
            <a:avLst/>
          </a:prstGeom>
          <a:noFill/>
          <a:ln w="9525">
            <a:noFill/>
            <a:miter lim="800000"/>
            <a:headEnd/>
            <a:tailEnd/>
          </a:ln>
        </p:spPr>
        <p:txBody>
          <a:bodyPr lIns="91420" tIns="45711" rIns="91420" bIns="45711">
            <a:spAutoFit/>
          </a:bodyPr>
          <a:lstStyle/>
          <a:p>
            <a:pPr algn="l"/>
            <a:r>
              <a:rPr lang="en-US" sz="2000">
                <a:effectLst/>
              </a:rPr>
              <a:t>Injection momentum</a:t>
            </a:r>
          </a:p>
        </p:txBody>
      </p:sp>
      <p:sp>
        <p:nvSpPr>
          <p:cNvPr id="313369" name="Freeform 25"/>
          <p:cNvSpPr>
            <a:spLocks/>
          </p:cNvSpPr>
          <p:nvPr/>
        </p:nvSpPr>
        <p:spPr bwMode="auto">
          <a:xfrm>
            <a:off x="4572000" y="3200400"/>
            <a:ext cx="2209800" cy="914400"/>
          </a:xfrm>
          <a:custGeom>
            <a:avLst/>
            <a:gdLst/>
            <a:ahLst/>
            <a:cxnLst>
              <a:cxn ang="0">
                <a:pos x="1392" y="576"/>
              </a:cxn>
              <a:cxn ang="0">
                <a:pos x="288" y="432"/>
              </a:cxn>
              <a:cxn ang="0">
                <a:pos x="0" y="0"/>
              </a:cxn>
            </a:cxnLst>
            <a:rect l="0" t="0" r="r" b="b"/>
            <a:pathLst>
              <a:path w="1392" h="576">
                <a:moveTo>
                  <a:pt x="1392" y="576"/>
                </a:moveTo>
                <a:cubicBezTo>
                  <a:pt x="956" y="552"/>
                  <a:pt x="520" y="528"/>
                  <a:pt x="288" y="432"/>
                </a:cubicBezTo>
                <a:cubicBezTo>
                  <a:pt x="56" y="336"/>
                  <a:pt x="28" y="168"/>
                  <a:pt x="0" y="0"/>
                </a:cubicBezTo>
              </a:path>
            </a:pathLst>
          </a:custGeom>
          <a:noFill/>
          <a:ln w="38100" cmpd="sng">
            <a:solidFill>
              <a:schemeClr val="bg2"/>
            </a:solidFill>
            <a:round/>
            <a:headEnd type="none" w="med" len="med"/>
            <a:tailEnd type="triangle" w="med" len="med"/>
          </a:ln>
          <a:effectLst/>
        </p:spPr>
        <p:txBody>
          <a:bodyPr lIns="91420" tIns="45711" rIns="91420" bIns="45711"/>
          <a:lstStyle/>
          <a:p>
            <a:pPr>
              <a:defRPr/>
            </a:pPr>
            <a:endParaRPr lang="en-US"/>
          </a:p>
        </p:txBody>
      </p:sp>
      <p:sp>
        <p:nvSpPr>
          <p:cNvPr id="313370" name="Freeform 26"/>
          <p:cNvSpPr>
            <a:spLocks/>
          </p:cNvSpPr>
          <p:nvPr/>
        </p:nvSpPr>
        <p:spPr bwMode="auto">
          <a:xfrm>
            <a:off x="5575300" y="1600200"/>
            <a:ext cx="1130300" cy="1905000"/>
          </a:xfrm>
          <a:custGeom>
            <a:avLst/>
            <a:gdLst/>
            <a:ahLst/>
            <a:cxnLst>
              <a:cxn ang="0">
                <a:pos x="712" y="0"/>
              </a:cxn>
              <a:cxn ang="0">
                <a:pos x="88" y="768"/>
              </a:cxn>
              <a:cxn ang="0">
                <a:pos x="184" y="1200"/>
              </a:cxn>
            </a:cxnLst>
            <a:rect l="0" t="0" r="r" b="b"/>
            <a:pathLst>
              <a:path w="712" h="1200">
                <a:moveTo>
                  <a:pt x="712" y="0"/>
                </a:moveTo>
                <a:cubicBezTo>
                  <a:pt x="444" y="284"/>
                  <a:pt x="176" y="568"/>
                  <a:pt x="88" y="768"/>
                </a:cubicBezTo>
                <a:cubicBezTo>
                  <a:pt x="0" y="968"/>
                  <a:pt x="92" y="1084"/>
                  <a:pt x="184" y="1200"/>
                </a:cubicBezTo>
              </a:path>
            </a:pathLst>
          </a:custGeom>
          <a:noFill/>
          <a:ln w="38100" cmpd="sng">
            <a:solidFill>
              <a:srgbClr val="99FF99"/>
            </a:solidFill>
            <a:round/>
            <a:headEnd type="none" w="med" len="med"/>
            <a:tailEnd type="triangle" w="med" len="med"/>
          </a:ln>
          <a:effectLst/>
        </p:spPr>
        <p:txBody>
          <a:bodyPr lIns="91420" tIns="45711" rIns="91420" bIns="45711"/>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2"/>
          <p:cNvSpPr>
            <a:spLocks noGrp="1" noChangeArrowheads="1"/>
          </p:cNvSpPr>
          <p:nvPr>
            <p:ph type="title"/>
          </p:nvPr>
        </p:nvSpPr>
        <p:spPr>
          <a:xfrm>
            <a:off x="2590800" y="304802"/>
            <a:ext cx="5029200" cy="609600"/>
          </a:xfrm>
        </p:spPr>
        <p:txBody>
          <a:bodyPr/>
          <a:lstStyle/>
          <a:p>
            <a:pPr eaLnBrk="1" hangingPunct="1"/>
            <a:r>
              <a:rPr lang="en-US" sz="3200" b="0" i="1">
                <a:solidFill>
                  <a:schemeClr val="tx1"/>
                </a:solidFill>
                <a:latin typeface="Trebuchet MS" pitchFamily="34" charset="0"/>
              </a:rPr>
              <a:t>Particle Transport</a:t>
            </a:r>
          </a:p>
        </p:txBody>
      </p:sp>
      <p:graphicFrame>
        <p:nvGraphicFramePr>
          <p:cNvPr id="13314" name="Object 3"/>
          <p:cNvGraphicFramePr>
            <a:graphicFrameLocks noChangeAspect="1"/>
          </p:cNvGraphicFramePr>
          <p:nvPr/>
        </p:nvGraphicFramePr>
        <p:xfrm>
          <a:off x="990602" y="1524000"/>
          <a:ext cx="6553200" cy="685800"/>
        </p:xfrm>
        <a:graphic>
          <a:graphicData uri="http://schemas.openxmlformats.org/presentationml/2006/ole">
            <mc:AlternateContent xmlns:mc="http://schemas.openxmlformats.org/markup-compatibility/2006">
              <mc:Choice xmlns:v="urn:schemas-microsoft-com:vml" Requires="v">
                <p:oleObj spid="_x0000_s13639" name="Equation" r:id="rId3" imgW="2527200" imgH="291960" progId="Equation.3">
                  <p:embed/>
                </p:oleObj>
              </mc:Choice>
              <mc:Fallback>
                <p:oleObj name="Equation" r:id="rId3" imgW="2527200" imgH="29196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2" y="1524000"/>
                        <a:ext cx="6553200" cy="6858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3315" name="Object 4"/>
          <p:cNvGraphicFramePr>
            <a:graphicFrameLocks noChangeAspect="1"/>
          </p:cNvGraphicFramePr>
          <p:nvPr/>
        </p:nvGraphicFramePr>
        <p:xfrm>
          <a:off x="5257802" y="3325813"/>
          <a:ext cx="3352800" cy="712787"/>
        </p:xfrm>
        <a:graphic>
          <a:graphicData uri="http://schemas.openxmlformats.org/presentationml/2006/ole">
            <mc:AlternateContent xmlns:mc="http://schemas.openxmlformats.org/markup-compatibility/2006">
              <mc:Choice xmlns:v="urn:schemas-microsoft-com:vml" Requires="v">
                <p:oleObj spid="_x0000_s13640" name="Equation" r:id="rId5" imgW="965160" imgH="253800" progId="Equation.3">
                  <p:embed/>
                </p:oleObj>
              </mc:Choice>
              <mc:Fallback>
                <p:oleObj name="Equation" r:id="rId5" imgW="965160" imgH="2538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2" y="3325813"/>
                        <a:ext cx="3352800" cy="712787"/>
                      </a:xfrm>
                      <a:prstGeom prst="rect">
                        <a:avLst/>
                      </a:prstGeom>
                      <a:solidFill>
                        <a:schemeClr val="tx1"/>
                      </a:solidFill>
                    </p:spPr>
                  </p:pic>
                </p:oleObj>
              </mc:Fallback>
            </mc:AlternateContent>
          </a:graphicData>
        </a:graphic>
      </p:graphicFrame>
      <p:graphicFrame>
        <p:nvGraphicFramePr>
          <p:cNvPr id="13316" name="Object 5"/>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3641" name="Equation" r:id="rId7" imgW="114120" imgH="215640" progId="Equation.3">
                  <p:embed/>
                </p:oleObj>
              </mc:Choice>
              <mc:Fallback>
                <p:oleObj name="Equation" r:id="rId7" imgW="114120" imgH="21564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17" name="Object 6"/>
          <p:cNvGraphicFramePr>
            <a:graphicFrameLocks noChangeAspect="1"/>
          </p:cNvGraphicFramePr>
          <p:nvPr/>
        </p:nvGraphicFramePr>
        <p:xfrm>
          <a:off x="914401" y="5638800"/>
          <a:ext cx="5562600" cy="990600"/>
        </p:xfrm>
        <a:graphic>
          <a:graphicData uri="http://schemas.openxmlformats.org/presentationml/2006/ole">
            <mc:AlternateContent xmlns:mc="http://schemas.openxmlformats.org/markup-compatibility/2006">
              <mc:Choice xmlns:v="urn:schemas-microsoft-com:vml" Requires="v">
                <p:oleObj spid="_x0000_s13642" name="Equation" r:id="rId9" imgW="2603160" imgH="507960" progId="Equation.3">
                  <p:embed/>
                </p:oleObj>
              </mc:Choice>
              <mc:Fallback>
                <p:oleObj name="Equation" r:id="rId9" imgW="2603160" imgH="507960" progId="Equation.3">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4401" y="5638800"/>
                        <a:ext cx="5562600" cy="9906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3319" name="Text Box 7"/>
          <p:cNvSpPr txBox="1">
            <a:spLocks noChangeArrowheads="1"/>
          </p:cNvSpPr>
          <p:nvPr/>
        </p:nvSpPr>
        <p:spPr bwMode="auto">
          <a:xfrm>
            <a:off x="685800" y="1017590"/>
            <a:ext cx="7086600" cy="396875"/>
          </a:xfrm>
          <a:prstGeom prst="rect">
            <a:avLst/>
          </a:prstGeom>
          <a:noFill/>
          <a:ln w="9525">
            <a:noFill/>
            <a:miter lim="800000"/>
            <a:headEnd/>
            <a:tailEnd/>
          </a:ln>
        </p:spPr>
        <p:txBody>
          <a:bodyPr lIns="91420" tIns="45711" rIns="91420" bIns="45711">
            <a:spAutoFit/>
          </a:bodyPr>
          <a:lstStyle/>
          <a:p>
            <a:pPr algn="l"/>
            <a:r>
              <a:rPr lang="en-US" sz="2000">
                <a:effectLst/>
              </a:rPr>
              <a:t>Particle transport obeys Boltzmann(Vlasov) equation:</a:t>
            </a:r>
          </a:p>
        </p:txBody>
      </p:sp>
      <p:sp>
        <p:nvSpPr>
          <p:cNvPr id="13320" name="Text Box 8"/>
          <p:cNvSpPr txBox="1">
            <a:spLocks noChangeArrowheads="1"/>
          </p:cNvSpPr>
          <p:nvPr/>
        </p:nvSpPr>
        <p:spPr bwMode="auto">
          <a:xfrm>
            <a:off x="762002" y="2362200"/>
            <a:ext cx="6400800" cy="701675"/>
          </a:xfrm>
          <a:prstGeom prst="rect">
            <a:avLst/>
          </a:prstGeom>
          <a:noFill/>
          <a:ln w="9525">
            <a:noFill/>
            <a:miter lim="800000"/>
            <a:headEnd/>
            <a:tailEnd/>
          </a:ln>
        </p:spPr>
        <p:txBody>
          <a:bodyPr lIns="91420" tIns="45711" rIns="91420" bIns="45711">
            <a:spAutoFit/>
          </a:bodyPr>
          <a:lstStyle/>
          <a:p>
            <a:pPr algn="l"/>
            <a:r>
              <a:rPr lang="en-US" sz="2000">
                <a:effectLst/>
              </a:rPr>
              <a:t>The LHS contains the material derivative and the RHS describes various “collision” processes.</a:t>
            </a:r>
          </a:p>
        </p:txBody>
      </p:sp>
      <p:sp>
        <p:nvSpPr>
          <p:cNvPr id="13321" name="Text Box 9"/>
          <p:cNvSpPr txBox="1">
            <a:spLocks noChangeArrowheads="1"/>
          </p:cNvSpPr>
          <p:nvPr/>
        </p:nvSpPr>
        <p:spPr bwMode="auto">
          <a:xfrm>
            <a:off x="762002" y="3200401"/>
            <a:ext cx="4572000" cy="1882557"/>
          </a:xfrm>
          <a:prstGeom prst="rect">
            <a:avLst/>
          </a:prstGeom>
          <a:noFill/>
          <a:ln w="9525">
            <a:noFill/>
            <a:miter lim="800000"/>
            <a:headEnd/>
            <a:tailEnd/>
          </a:ln>
        </p:spPr>
        <p:txBody>
          <a:bodyPr lIns="91420" tIns="45711" rIns="91420" bIns="45711">
            <a:spAutoFit/>
          </a:bodyPr>
          <a:lstStyle/>
          <a:p>
            <a:pPr algn="l">
              <a:lnSpc>
                <a:spcPct val="90000"/>
              </a:lnSpc>
              <a:spcBef>
                <a:spcPct val="20000"/>
              </a:spcBef>
              <a:buFontTx/>
              <a:buChar char="•"/>
            </a:pPr>
            <a:r>
              <a:rPr lang="en-US" sz="2000">
                <a:effectLst/>
              </a:rPr>
              <a:t> Collision in this context is pitch angle scattering caused by the irregularities of IMF and in quasi-linear theory</a:t>
            </a:r>
          </a:p>
          <a:p>
            <a:pPr algn="l">
              <a:lnSpc>
                <a:spcPct val="90000"/>
              </a:lnSpc>
              <a:spcBef>
                <a:spcPct val="20000"/>
              </a:spcBef>
            </a:pPr>
            <a:endParaRPr lang="en-US" sz="2000">
              <a:effectLst/>
            </a:endParaRPr>
          </a:p>
          <a:p>
            <a:pPr algn="l">
              <a:lnSpc>
                <a:spcPct val="90000"/>
              </a:lnSpc>
              <a:spcBef>
                <a:spcPct val="20000"/>
              </a:spcBef>
            </a:pPr>
            <a:endParaRPr lang="en-US" sz="2000">
              <a:effectLst/>
            </a:endParaRPr>
          </a:p>
        </p:txBody>
      </p:sp>
      <p:sp>
        <p:nvSpPr>
          <p:cNvPr id="13322" name="Text Box 10"/>
          <p:cNvSpPr txBox="1">
            <a:spLocks noChangeArrowheads="1"/>
          </p:cNvSpPr>
          <p:nvPr/>
        </p:nvSpPr>
        <p:spPr bwMode="auto">
          <a:xfrm>
            <a:off x="762000" y="4494215"/>
            <a:ext cx="7162800" cy="926313"/>
          </a:xfrm>
          <a:prstGeom prst="rect">
            <a:avLst/>
          </a:prstGeom>
          <a:noFill/>
          <a:ln w="9525">
            <a:noFill/>
            <a:miter lim="800000"/>
            <a:headEnd/>
            <a:tailEnd/>
          </a:ln>
        </p:spPr>
        <p:txBody>
          <a:bodyPr lIns="91420" tIns="45711" rIns="91420" bIns="45711">
            <a:spAutoFit/>
          </a:bodyPr>
          <a:lstStyle/>
          <a:p>
            <a:pPr algn="l">
              <a:lnSpc>
                <a:spcPct val="90000"/>
              </a:lnSpc>
              <a:spcBef>
                <a:spcPct val="20000"/>
              </a:spcBef>
              <a:buFontTx/>
              <a:buChar char="•"/>
            </a:pPr>
            <a:r>
              <a:rPr lang="en-US" sz="2000">
                <a:effectLst/>
                <a:sym typeface="Symbol" pitchFamily="18" charset="2"/>
              </a:rPr>
              <a:t> The result of the parallel mean free path  , from a simple QLT is off by an order of magnitude from that inferred from observations, leading to a 2-D slab model.</a:t>
            </a:r>
            <a:endParaRPr lang="en-US" sz="2000">
              <a:effectLst/>
            </a:endParaRPr>
          </a:p>
        </p:txBody>
      </p:sp>
      <p:sp>
        <p:nvSpPr>
          <p:cNvPr id="13323" name="Text Box 11"/>
          <p:cNvSpPr txBox="1">
            <a:spLocks noChangeArrowheads="1"/>
          </p:cNvSpPr>
          <p:nvPr/>
        </p:nvSpPr>
        <p:spPr bwMode="auto">
          <a:xfrm>
            <a:off x="6934200" y="5394325"/>
            <a:ext cx="1828800" cy="1006475"/>
          </a:xfrm>
          <a:prstGeom prst="rect">
            <a:avLst/>
          </a:prstGeom>
          <a:noFill/>
          <a:ln w="9525">
            <a:noFill/>
            <a:miter lim="800000"/>
            <a:headEnd/>
            <a:tailEnd/>
          </a:ln>
        </p:spPr>
        <p:txBody>
          <a:bodyPr lIns="91420" tIns="45711" rIns="91420" bIns="45711">
            <a:spAutoFit/>
          </a:bodyPr>
          <a:lstStyle/>
          <a:p>
            <a:pPr algn="l">
              <a:spcBef>
                <a:spcPct val="50000"/>
              </a:spcBef>
            </a:pPr>
            <a:r>
              <a:rPr lang="en-US" sz="2000">
                <a:effectLst/>
              </a:rPr>
              <a:t>Allows a Monte-Carlo technique.</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sz="quarter"/>
          </p:nvPr>
        </p:nvSpPr>
        <p:spPr>
          <a:xfrm>
            <a:off x="1828801" y="0"/>
            <a:ext cx="6172200" cy="838200"/>
          </a:xfrm>
        </p:spPr>
        <p:txBody>
          <a:bodyPr/>
          <a:lstStyle/>
          <a:p>
            <a:pPr algn="ctr" eaLnBrk="1" hangingPunct="1"/>
            <a:r>
              <a:rPr lang="en-US" sz="3200" b="0" i="1">
                <a:solidFill>
                  <a:schemeClr val="tx1"/>
                </a:solidFill>
                <a:latin typeface="Trebuchet MS" pitchFamily="34" charset="0"/>
              </a:rPr>
              <a:t>Wave spectra and diffusion coefficient at shock</a:t>
            </a:r>
          </a:p>
        </p:txBody>
      </p:sp>
      <p:grpSp>
        <p:nvGrpSpPr>
          <p:cNvPr id="54275" name="Group 3"/>
          <p:cNvGrpSpPr>
            <a:grpSpLocks/>
          </p:cNvGrpSpPr>
          <p:nvPr/>
        </p:nvGrpSpPr>
        <p:grpSpPr bwMode="auto">
          <a:xfrm>
            <a:off x="685800" y="679452"/>
            <a:ext cx="2338388" cy="6257925"/>
            <a:chOff x="576" y="288"/>
            <a:chExt cx="1473" cy="3942"/>
          </a:xfrm>
        </p:grpSpPr>
        <p:pic>
          <p:nvPicPr>
            <p:cNvPr id="54282" name="Picture 4" descr="kappafast"/>
            <p:cNvPicPr>
              <a:picLocks noChangeAspect="1" noChangeArrowheads="1"/>
            </p:cNvPicPr>
            <p:nvPr/>
          </p:nvPicPr>
          <p:blipFill>
            <a:blip r:embed="rId2" cstate="print"/>
            <a:srcRect/>
            <a:stretch>
              <a:fillRect/>
            </a:stretch>
          </p:blipFill>
          <p:spPr bwMode="auto">
            <a:xfrm>
              <a:off x="624" y="2112"/>
              <a:ext cx="1412" cy="1872"/>
            </a:xfrm>
            <a:prstGeom prst="rect">
              <a:avLst/>
            </a:prstGeom>
            <a:noFill/>
            <a:ln w="9525">
              <a:noFill/>
              <a:miter lim="800000"/>
              <a:headEnd/>
              <a:tailEnd/>
            </a:ln>
          </p:spPr>
        </p:pic>
        <p:pic>
          <p:nvPicPr>
            <p:cNvPr id="54283" name="Picture 5" descr="waveintfast"/>
            <p:cNvPicPr>
              <a:picLocks noChangeAspect="1" noChangeArrowheads="1"/>
            </p:cNvPicPr>
            <p:nvPr/>
          </p:nvPicPr>
          <p:blipFill>
            <a:blip r:embed="rId3" cstate="print"/>
            <a:srcRect/>
            <a:stretch>
              <a:fillRect/>
            </a:stretch>
          </p:blipFill>
          <p:spPr bwMode="auto">
            <a:xfrm>
              <a:off x="576" y="288"/>
              <a:ext cx="1473" cy="1872"/>
            </a:xfrm>
            <a:prstGeom prst="rect">
              <a:avLst/>
            </a:prstGeom>
            <a:noFill/>
            <a:ln w="9525">
              <a:noFill/>
              <a:miter lim="800000"/>
              <a:headEnd/>
              <a:tailEnd/>
            </a:ln>
          </p:spPr>
        </p:pic>
        <p:sp>
          <p:nvSpPr>
            <p:cNvPr id="54284" name="Text Box 6"/>
            <p:cNvSpPr txBox="1">
              <a:spLocks noChangeArrowheads="1"/>
            </p:cNvSpPr>
            <p:nvPr/>
          </p:nvSpPr>
          <p:spPr bwMode="auto">
            <a:xfrm>
              <a:off x="820" y="3978"/>
              <a:ext cx="1029" cy="252"/>
            </a:xfrm>
            <a:prstGeom prst="rect">
              <a:avLst/>
            </a:prstGeom>
            <a:noFill/>
            <a:ln w="9525">
              <a:noFill/>
              <a:miter lim="800000"/>
              <a:headEnd/>
              <a:tailEnd/>
            </a:ln>
          </p:spPr>
          <p:txBody>
            <a:bodyPr wrap="none">
              <a:spAutoFit/>
            </a:bodyPr>
            <a:lstStyle/>
            <a:p>
              <a:pPr algn="l"/>
              <a:r>
                <a:rPr lang="en-US" sz="2000">
                  <a:effectLst/>
                </a:rPr>
                <a:t>Strong shock</a:t>
              </a:r>
            </a:p>
          </p:txBody>
        </p:sp>
      </p:grpSp>
      <p:grpSp>
        <p:nvGrpSpPr>
          <p:cNvPr id="54276" name="Group 7"/>
          <p:cNvGrpSpPr>
            <a:grpSpLocks/>
          </p:cNvGrpSpPr>
          <p:nvPr/>
        </p:nvGrpSpPr>
        <p:grpSpPr bwMode="auto">
          <a:xfrm>
            <a:off x="6530975" y="776288"/>
            <a:ext cx="2232025" cy="6088062"/>
            <a:chOff x="3696" y="384"/>
            <a:chExt cx="1406" cy="3835"/>
          </a:xfrm>
        </p:grpSpPr>
        <p:pic>
          <p:nvPicPr>
            <p:cNvPr id="54279" name="Picture 8" descr="waveintslow"/>
            <p:cNvPicPr>
              <a:picLocks noChangeAspect="1" noChangeArrowheads="1"/>
            </p:cNvPicPr>
            <p:nvPr/>
          </p:nvPicPr>
          <p:blipFill>
            <a:blip r:embed="rId4" cstate="print"/>
            <a:srcRect/>
            <a:stretch>
              <a:fillRect/>
            </a:stretch>
          </p:blipFill>
          <p:spPr bwMode="auto">
            <a:xfrm>
              <a:off x="3696" y="384"/>
              <a:ext cx="1355" cy="1776"/>
            </a:xfrm>
            <a:prstGeom prst="rect">
              <a:avLst/>
            </a:prstGeom>
            <a:noFill/>
            <a:ln w="9525">
              <a:noFill/>
              <a:miter lim="800000"/>
              <a:headEnd/>
              <a:tailEnd/>
            </a:ln>
          </p:spPr>
        </p:pic>
        <p:pic>
          <p:nvPicPr>
            <p:cNvPr id="54280" name="Picture 9" descr="kappaslow"/>
            <p:cNvPicPr>
              <a:picLocks noChangeAspect="1" noChangeArrowheads="1"/>
            </p:cNvPicPr>
            <p:nvPr/>
          </p:nvPicPr>
          <p:blipFill>
            <a:blip r:embed="rId5" cstate="print"/>
            <a:srcRect/>
            <a:stretch>
              <a:fillRect/>
            </a:stretch>
          </p:blipFill>
          <p:spPr bwMode="auto">
            <a:xfrm>
              <a:off x="3696" y="2160"/>
              <a:ext cx="1406" cy="1824"/>
            </a:xfrm>
            <a:prstGeom prst="rect">
              <a:avLst/>
            </a:prstGeom>
            <a:noFill/>
            <a:ln w="9525">
              <a:noFill/>
              <a:miter lim="800000"/>
              <a:headEnd/>
              <a:tailEnd/>
            </a:ln>
          </p:spPr>
        </p:pic>
        <p:sp>
          <p:nvSpPr>
            <p:cNvPr id="54281" name="Text Box 10"/>
            <p:cNvSpPr txBox="1">
              <a:spLocks noChangeArrowheads="1"/>
            </p:cNvSpPr>
            <p:nvPr/>
          </p:nvSpPr>
          <p:spPr bwMode="auto">
            <a:xfrm>
              <a:off x="3948" y="3969"/>
              <a:ext cx="950" cy="250"/>
            </a:xfrm>
            <a:prstGeom prst="rect">
              <a:avLst/>
            </a:prstGeom>
            <a:noFill/>
            <a:ln w="9525">
              <a:noFill/>
              <a:miter lim="800000"/>
              <a:headEnd/>
              <a:tailEnd/>
            </a:ln>
          </p:spPr>
          <p:txBody>
            <a:bodyPr wrap="none">
              <a:spAutoFit/>
            </a:bodyPr>
            <a:lstStyle/>
            <a:p>
              <a:pPr algn="l"/>
              <a:r>
                <a:rPr lang="en-US" sz="2000">
                  <a:effectLst/>
                </a:rPr>
                <a:t>Weak shock</a:t>
              </a:r>
            </a:p>
          </p:txBody>
        </p:sp>
      </p:grpSp>
      <p:sp>
        <p:nvSpPr>
          <p:cNvPr id="54277" name="Text Box 11"/>
          <p:cNvSpPr txBox="1">
            <a:spLocks noChangeArrowheads="1"/>
          </p:cNvSpPr>
          <p:nvPr/>
        </p:nvSpPr>
        <p:spPr bwMode="auto">
          <a:xfrm>
            <a:off x="3641727" y="1536702"/>
            <a:ext cx="1860550" cy="396875"/>
          </a:xfrm>
          <a:prstGeom prst="rect">
            <a:avLst/>
          </a:prstGeom>
          <a:noFill/>
          <a:ln w="9525">
            <a:noFill/>
            <a:miter lim="800000"/>
            <a:headEnd/>
            <a:tailEnd/>
          </a:ln>
        </p:spPr>
        <p:txBody>
          <a:bodyPr wrap="none" lIns="91420" tIns="45711" rIns="91420" bIns="45711">
            <a:spAutoFit/>
          </a:bodyPr>
          <a:lstStyle/>
          <a:p>
            <a:pPr algn="l"/>
            <a:r>
              <a:rPr lang="en-US" sz="2000">
                <a:effectLst/>
              </a:rPr>
              <a:t>Wave intensity</a:t>
            </a:r>
          </a:p>
        </p:txBody>
      </p:sp>
      <p:sp>
        <p:nvSpPr>
          <p:cNvPr id="54278" name="Text Box 12"/>
          <p:cNvSpPr txBox="1">
            <a:spLocks noChangeArrowheads="1"/>
          </p:cNvSpPr>
          <p:nvPr/>
        </p:nvSpPr>
        <p:spPr bwMode="auto">
          <a:xfrm>
            <a:off x="3505201" y="4432302"/>
            <a:ext cx="2531442" cy="400099"/>
          </a:xfrm>
          <a:prstGeom prst="rect">
            <a:avLst/>
          </a:prstGeom>
          <a:noFill/>
          <a:ln w="9525">
            <a:noFill/>
            <a:miter lim="800000"/>
            <a:headEnd/>
            <a:tailEnd/>
          </a:ln>
        </p:spPr>
        <p:txBody>
          <a:bodyPr wrap="none" lIns="91420" tIns="45711" rIns="91420" bIns="45711">
            <a:spAutoFit/>
          </a:bodyPr>
          <a:lstStyle/>
          <a:p>
            <a:pPr algn="l"/>
            <a:r>
              <a:rPr lang="en-US" sz="2000">
                <a:effectLst/>
              </a:rPr>
              <a:t>Diffusion coefficient</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2" y="-152398"/>
            <a:ext cx="7772400" cy="1143000"/>
          </a:xfrm>
        </p:spPr>
        <p:txBody>
          <a:bodyPr/>
          <a:lstStyle/>
          <a:p>
            <a:pPr algn="ctr" eaLnBrk="1" hangingPunct="1"/>
            <a:r>
              <a:rPr lang="en-US" sz="3200" b="0" i="1">
                <a:solidFill>
                  <a:schemeClr val="tx1"/>
                </a:solidFill>
                <a:latin typeface="Trebuchet MS" pitchFamily="34" charset="0"/>
              </a:rPr>
              <a:t>HEAVY IONS (CNO and Fe)</a:t>
            </a:r>
          </a:p>
        </p:txBody>
      </p:sp>
      <p:pic>
        <p:nvPicPr>
          <p:cNvPr id="14340" name="Picture 3" descr="shock_speed"/>
          <p:cNvPicPr>
            <a:picLocks noGrp="1" noChangeAspect="1" noChangeArrowheads="1"/>
          </p:cNvPicPr>
          <p:nvPr>
            <p:ph sz="half" idx="1"/>
          </p:nvPr>
        </p:nvPicPr>
        <p:blipFill>
          <a:blip r:embed="rId3" cstate="print"/>
          <a:srcRect/>
          <a:stretch>
            <a:fillRect/>
          </a:stretch>
        </p:blipFill>
        <p:spPr>
          <a:xfrm>
            <a:off x="381000" y="1905000"/>
            <a:ext cx="3810000" cy="2944813"/>
          </a:xfrm>
          <a:noFill/>
        </p:spPr>
      </p:pic>
      <p:sp>
        <p:nvSpPr>
          <p:cNvPr id="14341" name="Text Box 4"/>
          <p:cNvSpPr txBox="1">
            <a:spLocks noChangeArrowheads="1"/>
          </p:cNvSpPr>
          <p:nvPr/>
        </p:nvSpPr>
        <p:spPr bwMode="auto">
          <a:xfrm>
            <a:off x="1295402" y="762000"/>
            <a:ext cx="2384425" cy="701675"/>
          </a:xfrm>
          <a:prstGeom prst="rect">
            <a:avLst/>
          </a:prstGeom>
          <a:noFill/>
          <a:ln w="9525">
            <a:noFill/>
            <a:miter lim="800000"/>
            <a:headEnd/>
            <a:tailEnd/>
          </a:ln>
        </p:spPr>
        <p:txBody>
          <a:bodyPr wrap="none" lIns="91420" tIns="45711" rIns="91420" bIns="45711">
            <a:spAutoFit/>
          </a:bodyPr>
          <a:lstStyle/>
          <a:p>
            <a:pPr algn="l"/>
            <a:r>
              <a:rPr lang="en-US" sz="2000" i="1">
                <a:effectLst/>
              </a:rPr>
              <a:t>CNO: Q = 6, A = 14 </a:t>
            </a:r>
          </a:p>
          <a:p>
            <a:pPr algn="l"/>
            <a:r>
              <a:rPr lang="en-US" sz="2000" i="1">
                <a:effectLst/>
              </a:rPr>
              <a:t>Fe: Q = 16, A = 54</a:t>
            </a:r>
          </a:p>
        </p:txBody>
      </p:sp>
      <p:sp>
        <p:nvSpPr>
          <p:cNvPr id="14342" name="Text Box 5"/>
          <p:cNvSpPr txBox="1">
            <a:spLocks noChangeArrowheads="1"/>
          </p:cNvSpPr>
          <p:nvPr/>
        </p:nvSpPr>
        <p:spPr bwMode="auto">
          <a:xfrm>
            <a:off x="533400" y="5029200"/>
            <a:ext cx="3363913" cy="701675"/>
          </a:xfrm>
          <a:prstGeom prst="rect">
            <a:avLst/>
          </a:prstGeom>
          <a:noFill/>
          <a:ln w="9525">
            <a:noFill/>
            <a:miter lim="800000"/>
            <a:headEnd/>
            <a:tailEnd/>
          </a:ln>
        </p:spPr>
        <p:txBody>
          <a:bodyPr lIns="91420" tIns="45711" rIns="91420" bIns="45711">
            <a:spAutoFit/>
          </a:bodyPr>
          <a:lstStyle/>
          <a:p>
            <a:pPr algn="l"/>
            <a:r>
              <a:rPr lang="en-US" sz="2000" i="1">
                <a:effectLst/>
              </a:rPr>
              <a:t>Shock speeds for  strong and a weak shock. </a:t>
            </a:r>
          </a:p>
        </p:txBody>
      </p:sp>
      <p:graphicFrame>
        <p:nvGraphicFramePr>
          <p:cNvPr id="14338" name="Object 6"/>
          <p:cNvGraphicFramePr>
            <a:graphicFrameLocks noChangeAspect="1"/>
          </p:cNvGraphicFramePr>
          <p:nvPr>
            <p:extLst>
              <p:ext uri="{D42A27DB-BD31-4B8C-83A1-F6EECF244321}">
                <p14:modId xmlns:p14="http://schemas.microsoft.com/office/powerpoint/2010/main" val="3615206852"/>
              </p:ext>
            </p:extLst>
          </p:nvPr>
        </p:nvGraphicFramePr>
        <p:xfrm>
          <a:off x="4999038" y="3810000"/>
          <a:ext cx="3717925" cy="2717800"/>
        </p:xfrm>
        <a:graphic>
          <a:graphicData uri="http://schemas.openxmlformats.org/presentationml/2006/ole">
            <mc:AlternateContent xmlns:mc="http://schemas.openxmlformats.org/markup-compatibility/2006">
              <mc:Choice xmlns:v="urn:schemas-microsoft-com:vml" Requires="v">
                <p:oleObj spid="_x0000_s14424" name="Equation" r:id="rId4" imgW="2082800" imgH="1524000" progId="Equation.3">
                  <p:embed/>
                </p:oleObj>
              </mc:Choice>
              <mc:Fallback>
                <p:oleObj name="Equation" r:id="rId4" imgW="2082800" imgH="1524000" progId="Equation.3">
                  <p:embed/>
                  <p:pic>
                    <p:nvPicPr>
                      <p:cNvPr id="0" name="Object 6"/>
                      <p:cNvPicPr>
                        <a:picLocks noChangeAspect="1" noChangeArrowheads="1"/>
                      </p:cNvPicPr>
                      <p:nvPr/>
                    </p:nvPicPr>
                    <p:blipFill>
                      <a:blip r:embed="rId5"/>
                      <a:srcRect/>
                      <a:stretch>
                        <a:fillRect/>
                      </a:stretch>
                    </p:blipFill>
                    <p:spPr bwMode="auto">
                      <a:xfrm>
                        <a:off x="4999038" y="3810000"/>
                        <a:ext cx="3717925" cy="2717800"/>
                      </a:xfrm>
                      <a:prstGeom prst="rect">
                        <a:avLst/>
                      </a:prstGeom>
                      <a:gradFill rotWithShape="1">
                        <a:gsLst>
                          <a:gs pos="0">
                            <a:srgbClr val="A7ED97">
                              <a:gamma/>
                              <a:shade val="46275"/>
                              <a:invGamma/>
                            </a:srgbClr>
                          </a:gs>
                          <a:gs pos="50000">
                            <a:srgbClr val="A7ED97"/>
                          </a:gs>
                          <a:gs pos="100000">
                            <a:srgbClr val="A7ED97">
                              <a:gamma/>
                              <a:shade val="46275"/>
                              <a:invGamma/>
                            </a:srgbClr>
                          </a:gs>
                        </a:gsLst>
                        <a:lin ang="5400000" scaled="1"/>
                      </a:gradFill>
                    </p:spPr>
                  </p:pic>
                </p:oleObj>
              </mc:Fallback>
            </mc:AlternateContent>
          </a:graphicData>
        </a:graphic>
      </p:graphicFrame>
      <p:sp>
        <p:nvSpPr>
          <p:cNvPr id="14343" name="Text Box 7"/>
          <p:cNvSpPr txBox="1">
            <a:spLocks noChangeArrowheads="1"/>
          </p:cNvSpPr>
          <p:nvPr/>
        </p:nvSpPr>
        <p:spPr bwMode="auto">
          <a:xfrm>
            <a:off x="4648200" y="1143000"/>
            <a:ext cx="4359275" cy="2530475"/>
          </a:xfrm>
          <a:prstGeom prst="rect">
            <a:avLst/>
          </a:prstGeom>
          <a:noFill/>
          <a:ln w="9525">
            <a:noFill/>
            <a:miter lim="800000"/>
            <a:headEnd/>
            <a:tailEnd/>
          </a:ln>
        </p:spPr>
        <p:txBody>
          <a:bodyPr lIns="91420" tIns="45711" rIns="91420" bIns="45711">
            <a:spAutoFit/>
          </a:bodyPr>
          <a:lstStyle/>
          <a:p>
            <a:pPr algn="l"/>
            <a:r>
              <a:rPr lang="en-US" sz="2000" i="1">
                <a:effectLst/>
              </a:rPr>
              <a:t>Effect of heavy ions is manifested through the resonance condition, which then determines maximum energies for different mass ions and it determines particle transport – both factors that distinguish heavy ion acceleration and  transport from the proton counterpart.</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2" y="0"/>
            <a:ext cx="7772400" cy="1143000"/>
          </a:xfrm>
        </p:spPr>
        <p:txBody>
          <a:bodyPr/>
          <a:lstStyle/>
          <a:p>
            <a:pPr algn="ctr" defTabSz="449171" eaLnBrk="1" hangingPunct="1"/>
            <a:r>
              <a:rPr lang="en-US" sz="3200" b="0" i="1">
                <a:solidFill>
                  <a:schemeClr val="tx1"/>
                </a:solidFill>
                <a:latin typeface="Trebuchet MS" pitchFamily="34" charset="0"/>
              </a:rPr>
              <a:t>Maximum accelerated particle energy</a:t>
            </a:r>
          </a:p>
        </p:txBody>
      </p:sp>
      <p:sp>
        <p:nvSpPr>
          <p:cNvPr id="284675" name="Line 3"/>
          <p:cNvSpPr>
            <a:spLocks noChangeShapeType="1"/>
          </p:cNvSpPr>
          <p:nvPr/>
        </p:nvSpPr>
        <p:spPr bwMode="auto">
          <a:xfrm>
            <a:off x="1066800" y="6858000"/>
            <a:ext cx="1066800" cy="0"/>
          </a:xfrm>
          <a:prstGeom prst="line">
            <a:avLst/>
          </a:prstGeom>
          <a:noFill/>
          <a:ln w="28575">
            <a:solidFill>
              <a:srgbClr val="66FF33"/>
            </a:solidFill>
            <a:round/>
            <a:headEnd/>
            <a:tailEnd/>
          </a:ln>
          <a:effectLst/>
        </p:spPr>
        <p:txBody>
          <a:bodyPr lIns="91420" tIns="45711" rIns="91420" bIns="45711"/>
          <a:lstStyle/>
          <a:p>
            <a:pPr>
              <a:defRPr/>
            </a:pPr>
            <a:endParaRPr lang="en-US"/>
          </a:p>
        </p:txBody>
      </p:sp>
      <p:sp>
        <p:nvSpPr>
          <p:cNvPr id="284676" name="Line 4"/>
          <p:cNvSpPr>
            <a:spLocks noChangeShapeType="1"/>
          </p:cNvSpPr>
          <p:nvPr/>
        </p:nvSpPr>
        <p:spPr bwMode="auto">
          <a:xfrm>
            <a:off x="2" y="6858000"/>
            <a:ext cx="1066800" cy="0"/>
          </a:xfrm>
          <a:prstGeom prst="line">
            <a:avLst/>
          </a:prstGeom>
          <a:noFill/>
          <a:ln w="28575">
            <a:solidFill>
              <a:srgbClr val="66FF33"/>
            </a:solidFill>
            <a:round/>
            <a:headEnd/>
            <a:tailEnd/>
          </a:ln>
          <a:effectLst/>
        </p:spPr>
        <p:txBody>
          <a:bodyPr lIns="91420" tIns="45711" rIns="91420" bIns="45711"/>
          <a:lstStyle/>
          <a:p>
            <a:pPr>
              <a:defRPr/>
            </a:pPr>
            <a:endParaRPr lang="en-US"/>
          </a:p>
        </p:txBody>
      </p:sp>
      <p:sp>
        <p:nvSpPr>
          <p:cNvPr id="284677" name="Line 5"/>
          <p:cNvSpPr>
            <a:spLocks noChangeShapeType="1"/>
          </p:cNvSpPr>
          <p:nvPr/>
        </p:nvSpPr>
        <p:spPr bwMode="auto">
          <a:xfrm>
            <a:off x="2133600" y="6858000"/>
            <a:ext cx="1143000" cy="0"/>
          </a:xfrm>
          <a:prstGeom prst="line">
            <a:avLst/>
          </a:prstGeom>
          <a:noFill/>
          <a:ln w="28575">
            <a:solidFill>
              <a:srgbClr val="66FF33"/>
            </a:solidFill>
            <a:round/>
            <a:headEnd/>
            <a:tailEnd/>
          </a:ln>
          <a:effectLst/>
        </p:spPr>
        <p:txBody>
          <a:bodyPr lIns="91420" tIns="45711" rIns="91420" bIns="45711"/>
          <a:lstStyle/>
          <a:p>
            <a:pPr>
              <a:defRPr/>
            </a:pPr>
            <a:endParaRPr lang="en-US"/>
          </a:p>
        </p:txBody>
      </p:sp>
      <p:sp>
        <p:nvSpPr>
          <p:cNvPr id="284678" name="Line 6"/>
          <p:cNvSpPr>
            <a:spLocks noChangeShapeType="1"/>
          </p:cNvSpPr>
          <p:nvPr/>
        </p:nvSpPr>
        <p:spPr bwMode="auto">
          <a:xfrm>
            <a:off x="0" y="0"/>
            <a:ext cx="0" cy="1143000"/>
          </a:xfrm>
          <a:prstGeom prst="line">
            <a:avLst/>
          </a:prstGeom>
          <a:noFill/>
          <a:ln w="9525">
            <a:solidFill>
              <a:schemeClr val="tx1"/>
            </a:solidFill>
            <a:round/>
            <a:headEnd/>
            <a:tailEnd/>
          </a:ln>
          <a:effectLst/>
        </p:spPr>
        <p:txBody>
          <a:bodyPr lIns="91420" tIns="45711" rIns="91420" bIns="45711"/>
          <a:lstStyle/>
          <a:p>
            <a:pPr>
              <a:defRPr/>
            </a:pPr>
            <a:endParaRPr lang="en-US"/>
          </a:p>
        </p:txBody>
      </p:sp>
      <p:sp>
        <p:nvSpPr>
          <p:cNvPr id="66567" name="Text Box 7"/>
          <p:cNvSpPr txBox="1">
            <a:spLocks noChangeArrowheads="1"/>
          </p:cNvSpPr>
          <p:nvPr/>
        </p:nvSpPr>
        <p:spPr bwMode="auto">
          <a:xfrm>
            <a:off x="5791200" y="1066802"/>
            <a:ext cx="3352800" cy="4359275"/>
          </a:xfrm>
          <a:prstGeom prst="rect">
            <a:avLst/>
          </a:prstGeom>
          <a:noFill/>
          <a:ln w="9525">
            <a:noFill/>
            <a:miter lim="800000"/>
            <a:headEnd/>
            <a:tailEnd/>
          </a:ln>
        </p:spPr>
        <p:txBody>
          <a:bodyPr lIns="91420" tIns="45711" rIns="91420" bIns="45711">
            <a:spAutoFit/>
          </a:bodyPr>
          <a:lstStyle/>
          <a:p>
            <a:pPr algn="l" eaLnBrk="0" hangingPunct="0">
              <a:spcBef>
                <a:spcPct val="50000"/>
              </a:spcBef>
            </a:pPr>
            <a:r>
              <a:rPr lang="en-US" sz="2000" i="1">
                <a:effectLst/>
              </a:rPr>
              <a:t>The maximum energy accelerated at the shock front. Particles having higher energies, which are accelerated at earlier times but previously trapped in the shock complex,  will “see” a sudden change of </a:t>
            </a:r>
            <a:r>
              <a:rPr lang="en-US" sz="2000" i="1">
                <a:effectLst/>
                <a:sym typeface="Symbol" pitchFamily="18" charset="2"/>
              </a:rPr>
              <a:t></a:t>
            </a:r>
            <a:r>
              <a:rPr lang="en-US" sz="2000" i="1">
                <a:effectLst/>
              </a:rPr>
              <a:t>. The maximum energy/nucleon for CNO is higher than iron since the former has a larger Q/A, thus a smaller </a:t>
            </a:r>
            <a:r>
              <a:rPr lang="en-US" sz="2000" i="1">
                <a:effectLst/>
                <a:sym typeface="Symbol" pitchFamily="18" charset="2"/>
              </a:rPr>
              <a:t></a:t>
            </a:r>
            <a:r>
              <a:rPr lang="en-US" sz="2000" i="1">
                <a:effectLst/>
              </a:rPr>
              <a:t>. </a:t>
            </a:r>
          </a:p>
        </p:txBody>
      </p:sp>
      <p:pic>
        <p:nvPicPr>
          <p:cNvPr id="66568" name="Picture 8" descr="max_momentum"/>
          <p:cNvPicPr>
            <a:picLocks noGrp="1" noChangeAspect="1" noChangeArrowheads="1"/>
          </p:cNvPicPr>
          <p:nvPr>
            <p:ph idx="1"/>
          </p:nvPr>
        </p:nvPicPr>
        <p:blipFill>
          <a:blip r:embed="rId2" cstate="print"/>
          <a:srcRect/>
          <a:stretch>
            <a:fillRect/>
          </a:stretch>
        </p:blipFill>
        <p:spPr>
          <a:xfrm>
            <a:off x="152402" y="990600"/>
            <a:ext cx="5324475" cy="4114800"/>
          </a:xfrm>
          <a:noFill/>
        </p:spPr>
      </p:pic>
      <p:sp>
        <p:nvSpPr>
          <p:cNvPr id="66569" name="Text Box 9"/>
          <p:cNvSpPr txBox="1">
            <a:spLocks noChangeArrowheads="1"/>
          </p:cNvSpPr>
          <p:nvPr/>
        </p:nvSpPr>
        <p:spPr bwMode="auto">
          <a:xfrm>
            <a:off x="1635126" y="2743202"/>
            <a:ext cx="947207" cy="343475"/>
          </a:xfrm>
          <a:prstGeom prst="rect">
            <a:avLst/>
          </a:prstGeom>
          <a:noFill/>
          <a:ln w="9525">
            <a:noFill/>
            <a:miter lim="800000"/>
            <a:headEnd/>
            <a:tailEnd/>
          </a:ln>
        </p:spPr>
        <p:txBody>
          <a:bodyPr wrap="none" lIns="91420" tIns="45711" rIns="91420" bIns="45711">
            <a:spAutoFit/>
          </a:bodyPr>
          <a:lstStyle/>
          <a:p>
            <a:pPr algn="l"/>
            <a:r>
              <a:rPr lang="en-US" sz="1600" i="1">
                <a:solidFill>
                  <a:schemeClr val="bg1"/>
                </a:solidFill>
                <a:effectLst/>
              </a:rPr>
              <a:t>protons</a:t>
            </a:r>
          </a:p>
        </p:txBody>
      </p:sp>
      <p:sp>
        <p:nvSpPr>
          <p:cNvPr id="66570" name="Text Box 10"/>
          <p:cNvSpPr txBox="1">
            <a:spLocks noChangeArrowheads="1"/>
          </p:cNvSpPr>
          <p:nvPr/>
        </p:nvSpPr>
        <p:spPr bwMode="auto">
          <a:xfrm>
            <a:off x="1828800" y="3352801"/>
            <a:ext cx="627986" cy="343475"/>
          </a:xfrm>
          <a:prstGeom prst="rect">
            <a:avLst/>
          </a:prstGeom>
          <a:noFill/>
          <a:ln w="9525">
            <a:noFill/>
            <a:miter lim="800000"/>
            <a:headEnd/>
            <a:tailEnd/>
          </a:ln>
        </p:spPr>
        <p:txBody>
          <a:bodyPr wrap="none" lIns="91420" tIns="45711" rIns="91420" bIns="45711">
            <a:spAutoFit/>
          </a:bodyPr>
          <a:lstStyle/>
          <a:p>
            <a:pPr algn="l"/>
            <a:r>
              <a:rPr lang="en-US" sz="1600" i="1">
                <a:solidFill>
                  <a:schemeClr val="bg1"/>
                </a:solidFill>
                <a:effectLst/>
              </a:rPr>
              <a:t>CNO</a:t>
            </a:r>
          </a:p>
        </p:txBody>
      </p:sp>
      <p:sp>
        <p:nvSpPr>
          <p:cNvPr id="66571" name="Text Box 11"/>
          <p:cNvSpPr txBox="1">
            <a:spLocks noChangeArrowheads="1"/>
          </p:cNvSpPr>
          <p:nvPr/>
        </p:nvSpPr>
        <p:spPr bwMode="auto">
          <a:xfrm>
            <a:off x="1981200" y="3733802"/>
            <a:ext cx="450342" cy="343475"/>
          </a:xfrm>
          <a:prstGeom prst="rect">
            <a:avLst/>
          </a:prstGeom>
          <a:noFill/>
          <a:ln w="9525">
            <a:noFill/>
            <a:miter lim="800000"/>
            <a:headEnd/>
            <a:tailEnd/>
          </a:ln>
        </p:spPr>
        <p:txBody>
          <a:bodyPr wrap="none" lIns="91420" tIns="45711" rIns="91420" bIns="45711">
            <a:spAutoFit/>
          </a:bodyPr>
          <a:lstStyle/>
          <a:p>
            <a:pPr algn="l"/>
            <a:r>
              <a:rPr lang="en-US" sz="1600" i="1">
                <a:solidFill>
                  <a:schemeClr val="bg1"/>
                </a:solidFill>
                <a:effectLst/>
              </a:rPr>
              <a:t>Fe</a:t>
            </a:r>
          </a:p>
        </p:txBody>
      </p:sp>
      <p:sp>
        <p:nvSpPr>
          <p:cNvPr id="66572" name="Text Box 12"/>
          <p:cNvSpPr txBox="1">
            <a:spLocks noChangeArrowheads="1"/>
          </p:cNvSpPr>
          <p:nvPr/>
        </p:nvSpPr>
        <p:spPr bwMode="auto">
          <a:xfrm>
            <a:off x="457202" y="5241925"/>
            <a:ext cx="5045075" cy="1006475"/>
          </a:xfrm>
          <a:prstGeom prst="rect">
            <a:avLst/>
          </a:prstGeom>
          <a:noFill/>
          <a:ln w="9525">
            <a:noFill/>
            <a:miter lim="800000"/>
            <a:headEnd/>
            <a:tailEnd/>
          </a:ln>
        </p:spPr>
        <p:txBody>
          <a:bodyPr lIns="91420" tIns="45711" rIns="91420" bIns="45711">
            <a:spAutoFit/>
          </a:bodyPr>
          <a:lstStyle/>
          <a:p>
            <a:pPr algn="l"/>
            <a:r>
              <a:rPr lang="en-US" sz="2000" i="1">
                <a:effectLst/>
              </a:rPr>
              <a:t>Bohm approximation used throughout strong shock simulation but only initially in weak shock case. </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1676400" y="228600"/>
            <a:ext cx="6324600" cy="1143000"/>
          </a:xfrm>
        </p:spPr>
        <p:txBody>
          <a:bodyPr/>
          <a:lstStyle/>
          <a:p>
            <a:pPr algn="ctr" eaLnBrk="1" hangingPunct="1"/>
            <a:r>
              <a:rPr lang="en-US" sz="3200" b="0" i="1">
                <a:solidFill>
                  <a:schemeClr val="tx1"/>
                </a:solidFill>
                <a:latin typeface="Trebuchet MS" pitchFamily="34" charset="0"/>
              </a:rPr>
              <a:t>WHAT ABOUT WAVE EXCITATION UPSTREAM?</a:t>
            </a:r>
          </a:p>
        </p:txBody>
      </p:sp>
      <p:sp>
        <p:nvSpPr>
          <p:cNvPr id="17412" name="Text Box 3"/>
          <p:cNvSpPr txBox="1">
            <a:spLocks noChangeArrowheads="1"/>
          </p:cNvSpPr>
          <p:nvPr/>
        </p:nvSpPr>
        <p:spPr bwMode="auto">
          <a:xfrm>
            <a:off x="2438400" y="1447802"/>
            <a:ext cx="6096000" cy="2195513"/>
          </a:xfrm>
          <a:prstGeom prst="rect">
            <a:avLst/>
          </a:prstGeom>
          <a:noFill/>
          <a:ln w="9525">
            <a:noFill/>
            <a:miter lim="800000"/>
            <a:headEnd/>
            <a:tailEnd/>
          </a:ln>
        </p:spPr>
        <p:txBody>
          <a:bodyPr lIns="91420" tIns="45711" rIns="91420" bIns="45711">
            <a:spAutoFit/>
          </a:bodyPr>
          <a:lstStyle/>
          <a:p>
            <a:pPr algn="l"/>
            <a:r>
              <a:rPr lang="en-US" sz="2000" i="1">
                <a:effectLst/>
              </a:rPr>
              <a:t>Quasi-linear theory (Lee, 1983; Gordon et al, 1999): wave excitation proportional to cos </a:t>
            </a:r>
            <a:r>
              <a:rPr lang="el-GR" sz="2000" i="1">
                <a:effectLst/>
                <a:cs typeface="Arial" charset="0"/>
              </a:rPr>
              <a:t>ψ</a:t>
            </a:r>
            <a:r>
              <a:rPr lang="en-US" sz="2000" i="1">
                <a:effectLst/>
                <a:cs typeface="Arial" charset="0"/>
              </a:rPr>
              <a:t>  i.e., </a:t>
            </a:r>
          </a:p>
          <a:p>
            <a:pPr algn="l"/>
            <a:endParaRPr lang="en-US" sz="2000" i="1">
              <a:effectLst/>
              <a:cs typeface="Arial" charset="0"/>
            </a:endParaRPr>
          </a:p>
          <a:p>
            <a:pPr algn="l"/>
            <a:r>
              <a:rPr lang="en-US" sz="2000" i="1">
                <a:effectLst/>
                <a:cs typeface="Arial" charset="0"/>
              </a:rPr>
              <a:t>                            </a:t>
            </a:r>
          </a:p>
          <a:p>
            <a:pPr algn="l"/>
            <a:endParaRPr lang="en-US" sz="2000" i="1">
              <a:effectLst/>
              <a:cs typeface="Arial" charset="0"/>
            </a:endParaRPr>
          </a:p>
          <a:p>
            <a:pPr algn="l"/>
            <a:endParaRPr lang="en-US" sz="1800" i="1">
              <a:effectLst/>
              <a:latin typeface="Arial" charset="0"/>
              <a:cs typeface="Arial" charset="0"/>
            </a:endParaRPr>
          </a:p>
          <a:p>
            <a:pPr algn="l"/>
            <a:r>
              <a:rPr lang="en-US" sz="2000" i="1">
                <a:effectLst/>
                <a:cs typeface="Arial" charset="0"/>
              </a:rPr>
              <a:t>at a highly perpendicular shock.</a:t>
            </a:r>
            <a:endParaRPr lang="el-GR" sz="2000" i="1">
              <a:effectLst/>
              <a:cs typeface="Arial" charset="0"/>
            </a:endParaRPr>
          </a:p>
        </p:txBody>
      </p:sp>
      <p:graphicFrame>
        <p:nvGraphicFramePr>
          <p:cNvPr id="17410" name="Object 4"/>
          <p:cNvGraphicFramePr>
            <a:graphicFrameLocks noChangeAspect="1"/>
          </p:cNvGraphicFramePr>
          <p:nvPr/>
        </p:nvGraphicFramePr>
        <p:xfrm>
          <a:off x="4419600" y="2297115"/>
          <a:ext cx="990600" cy="903287"/>
        </p:xfrm>
        <a:graphic>
          <a:graphicData uri="http://schemas.openxmlformats.org/presentationml/2006/ole">
            <mc:AlternateContent xmlns:mc="http://schemas.openxmlformats.org/markup-compatibility/2006">
              <mc:Choice xmlns:v="urn:schemas-microsoft-com:vml" Requires="v">
                <p:oleObj spid="_x0000_s17495" name="Equation" r:id="rId3" imgW="431640" imgH="393480" progId="Equation.DSMT4">
                  <p:embed/>
                </p:oleObj>
              </mc:Choice>
              <mc:Fallback>
                <p:oleObj name="Equation" r:id="rId3" imgW="431640" imgH="39348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2297115"/>
                        <a:ext cx="990600" cy="903287"/>
                      </a:xfrm>
                      <a:prstGeom prst="rect">
                        <a:avLst/>
                      </a:prstGeom>
                      <a:solidFill>
                        <a:schemeClr val="tx1"/>
                      </a:solidFill>
                    </p:spPr>
                  </p:pic>
                </p:oleObj>
              </mc:Fallback>
            </mc:AlternateContent>
          </a:graphicData>
        </a:graphic>
      </p:graphicFrame>
      <p:grpSp>
        <p:nvGrpSpPr>
          <p:cNvPr id="17413" name="Group 5"/>
          <p:cNvGrpSpPr>
            <a:grpSpLocks/>
          </p:cNvGrpSpPr>
          <p:nvPr/>
        </p:nvGrpSpPr>
        <p:grpSpPr bwMode="auto">
          <a:xfrm>
            <a:off x="2209802" y="4038601"/>
            <a:ext cx="6553200" cy="2784967"/>
            <a:chOff x="288" y="2592"/>
            <a:chExt cx="3484" cy="1519"/>
          </a:xfrm>
        </p:grpSpPr>
        <p:sp>
          <p:nvSpPr>
            <p:cNvPr id="323590" name="Freeform 6"/>
            <p:cNvSpPr>
              <a:spLocks/>
            </p:cNvSpPr>
            <p:nvPr/>
          </p:nvSpPr>
          <p:spPr bwMode="auto">
            <a:xfrm>
              <a:off x="288" y="2688"/>
              <a:ext cx="3484" cy="864"/>
            </a:xfrm>
            <a:custGeom>
              <a:avLst/>
              <a:gdLst/>
              <a:ahLst/>
              <a:cxnLst>
                <a:cxn ang="0">
                  <a:pos x="0" y="1632"/>
                </a:cxn>
                <a:cxn ang="0">
                  <a:pos x="720" y="912"/>
                </a:cxn>
                <a:cxn ang="0">
                  <a:pos x="1440" y="1488"/>
                </a:cxn>
                <a:cxn ang="0">
                  <a:pos x="2160" y="1344"/>
                </a:cxn>
                <a:cxn ang="0">
                  <a:pos x="2880" y="1200"/>
                </a:cxn>
                <a:cxn ang="0">
                  <a:pos x="3600" y="912"/>
                </a:cxn>
                <a:cxn ang="0">
                  <a:pos x="4176" y="48"/>
                </a:cxn>
                <a:cxn ang="0">
                  <a:pos x="4176" y="624"/>
                </a:cxn>
                <a:cxn ang="0">
                  <a:pos x="3888" y="1920"/>
                </a:cxn>
                <a:cxn ang="0">
                  <a:pos x="3888" y="2064"/>
                </a:cxn>
                <a:cxn ang="0">
                  <a:pos x="4608" y="1344"/>
                </a:cxn>
                <a:cxn ang="0">
                  <a:pos x="5184" y="1488"/>
                </a:cxn>
                <a:cxn ang="0">
                  <a:pos x="6048" y="1920"/>
                </a:cxn>
                <a:cxn ang="0">
                  <a:pos x="6336" y="1776"/>
                </a:cxn>
                <a:cxn ang="0">
                  <a:pos x="7776" y="1488"/>
                </a:cxn>
                <a:cxn ang="0">
                  <a:pos x="6624" y="1488"/>
                </a:cxn>
                <a:cxn ang="0">
                  <a:pos x="6048" y="1056"/>
                </a:cxn>
                <a:cxn ang="0">
                  <a:pos x="6336" y="1056"/>
                </a:cxn>
                <a:cxn ang="0">
                  <a:pos x="8064" y="1056"/>
                </a:cxn>
                <a:cxn ang="0">
                  <a:pos x="8064" y="912"/>
                </a:cxn>
                <a:cxn ang="0">
                  <a:pos x="8640" y="336"/>
                </a:cxn>
                <a:cxn ang="0">
                  <a:pos x="8496" y="336"/>
                </a:cxn>
              </a:cxnLst>
              <a:rect l="0" t="0" r="r" b="b"/>
              <a:pathLst>
                <a:path w="8712" h="2160">
                  <a:moveTo>
                    <a:pt x="0" y="1632"/>
                  </a:moveTo>
                  <a:cubicBezTo>
                    <a:pt x="240" y="1284"/>
                    <a:pt x="480" y="936"/>
                    <a:pt x="720" y="912"/>
                  </a:cubicBezTo>
                  <a:cubicBezTo>
                    <a:pt x="960" y="888"/>
                    <a:pt x="1200" y="1416"/>
                    <a:pt x="1440" y="1488"/>
                  </a:cubicBezTo>
                  <a:cubicBezTo>
                    <a:pt x="1680" y="1560"/>
                    <a:pt x="1920" y="1392"/>
                    <a:pt x="2160" y="1344"/>
                  </a:cubicBezTo>
                  <a:cubicBezTo>
                    <a:pt x="2400" y="1296"/>
                    <a:pt x="2640" y="1272"/>
                    <a:pt x="2880" y="1200"/>
                  </a:cubicBezTo>
                  <a:cubicBezTo>
                    <a:pt x="3120" y="1128"/>
                    <a:pt x="3384" y="1104"/>
                    <a:pt x="3600" y="912"/>
                  </a:cubicBezTo>
                  <a:cubicBezTo>
                    <a:pt x="3816" y="720"/>
                    <a:pt x="4080" y="96"/>
                    <a:pt x="4176" y="48"/>
                  </a:cubicBezTo>
                  <a:cubicBezTo>
                    <a:pt x="4272" y="0"/>
                    <a:pt x="4224" y="312"/>
                    <a:pt x="4176" y="624"/>
                  </a:cubicBezTo>
                  <a:cubicBezTo>
                    <a:pt x="4128" y="936"/>
                    <a:pt x="3936" y="1680"/>
                    <a:pt x="3888" y="1920"/>
                  </a:cubicBezTo>
                  <a:cubicBezTo>
                    <a:pt x="3840" y="2160"/>
                    <a:pt x="3768" y="2160"/>
                    <a:pt x="3888" y="2064"/>
                  </a:cubicBezTo>
                  <a:cubicBezTo>
                    <a:pt x="4008" y="1968"/>
                    <a:pt x="4392" y="1440"/>
                    <a:pt x="4608" y="1344"/>
                  </a:cubicBezTo>
                  <a:cubicBezTo>
                    <a:pt x="4824" y="1248"/>
                    <a:pt x="4944" y="1392"/>
                    <a:pt x="5184" y="1488"/>
                  </a:cubicBezTo>
                  <a:cubicBezTo>
                    <a:pt x="5424" y="1584"/>
                    <a:pt x="5856" y="1872"/>
                    <a:pt x="6048" y="1920"/>
                  </a:cubicBezTo>
                  <a:cubicBezTo>
                    <a:pt x="6240" y="1968"/>
                    <a:pt x="6048" y="1848"/>
                    <a:pt x="6336" y="1776"/>
                  </a:cubicBezTo>
                  <a:cubicBezTo>
                    <a:pt x="6624" y="1704"/>
                    <a:pt x="7728" y="1536"/>
                    <a:pt x="7776" y="1488"/>
                  </a:cubicBezTo>
                  <a:cubicBezTo>
                    <a:pt x="7824" y="1440"/>
                    <a:pt x="6912" y="1560"/>
                    <a:pt x="6624" y="1488"/>
                  </a:cubicBezTo>
                  <a:cubicBezTo>
                    <a:pt x="6336" y="1416"/>
                    <a:pt x="6096" y="1128"/>
                    <a:pt x="6048" y="1056"/>
                  </a:cubicBezTo>
                  <a:cubicBezTo>
                    <a:pt x="6000" y="984"/>
                    <a:pt x="6000" y="1056"/>
                    <a:pt x="6336" y="1056"/>
                  </a:cubicBezTo>
                  <a:cubicBezTo>
                    <a:pt x="6672" y="1056"/>
                    <a:pt x="7776" y="1080"/>
                    <a:pt x="8064" y="1056"/>
                  </a:cubicBezTo>
                  <a:cubicBezTo>
                    <a:pt x="8352" y="1032"/>
                    <a:pt x="7968" y="1032"/>
                    <a:pt x="8064" y="912"/>
                  </a:cubicBezTo>
                  <a:cubicBezTo>
                    <a:pt x="8160" y="792"/>
                    <a:pt x="8568" y="432"/>
                    <a:pt x="8640" y="336"/>
                  </a:cubicBezTo>
                  <a:cubicBezTo>
                    <a:pt x="8712" y="240"/>
                    <a:pt x="8604" y="288"/>
                    <a:pt x="8496" y="336"/>
                  </a:cubicBezTo>
                </a:path>
              </a:pathLst>
            </a:custGeom>
            <a:noFill/>
            <a:ln w="38100" cmpd="sng">
              <a:solidFill>
                <a:srgbClr val="333399"/>
              </a:solidFill>
              <a:round/>
              <a:headEnd type="none" w="med" len="med"/>
              <a:tailEnd type="triangle" w="med" len="med"/>
            </a:ln>
          </p:spPr>
          <p:txBody>
            <a:bodyPr/>
            <a:lstStyle/>
            <a:p>
              <a:pPr>
                <a:defRPr/>
              </a:pPr>
              <a:endParaRPr lang="en-US"/>
            </a:p>
          </p:txBody>
        </p:sp>
        <p:sp>
          <p:nvSpPr>
            <p:cNvPr id="323591" name="Line 7"/>
            <p:cNvSpPr>
              <a:spLocks noChangeShapeType="1"/>
            </p:cNvSpPr>
            <p:nvPr/>
          </p:nvSpPr>
          <p:spPr bwMode="auto">
            <a:xfrm>
              <a:off x="288" y="3168"/>
              <a:ext cx="3455" cy="0"/>
            </a:xfrm>
            <a:prstGeom prst="line">
              <a:avLst/>
            </a:prstGeom>
            <a:noFill/>
            <a:ln w="57150">
              <a:solidFill>
                <a:schemeClr val="tx2"/>
              </a:solidFill>
              <a:round/>
              <a:headEnd/>
              <a:tailEnd/>
            </a:ln>
          </p:spPr>
          <p:txBody>
            <a:bodyPr/>
            <a:lstStyle/>
            <a:p>
              <a:pPr>
                <a:defRPr/>
              </a:pPr>
              <a:endParaRPr lang="en-US"/>
            </a:p>
          </p:txBody>
        </p:sp>
        <p:sp>
          <p:nvSpPr>
            <p:cNvPr id="17417" name="Text Box 8"/>
            <p:cNvSpPr txBox="1">
              <a:spLocks noChangeArrowheads="1"/>
            </p:cNvSpPr>
            <p:nvPr/>
          </p:nvSpPr>
          <p:spPr bwMode="auto">
            <a:xfrm>
              <a:off x="1785" y="3686"/>
              <a:ext cx="1843" cy="173"/>
            </a:xfrm>
            <a:prstGeom prst="rect">
              <a:avLst/>
            </a:prstGeom>
            <a:solidFill>
              <a:schemeClr val="bg1"/>
            </a:solidFill>
            <a:ln w="9525">
              <a:noFill/>
              <a:miter lim="800000"/>
              <a:headEnd/>
              <a:tailEnd/>
            </a:ln>
          </p:spPr>
          <p:txBody>
            <a:bodyPr/>
            <a:lstStyle/>
            <a:p>
              <a:pPr algn="l" eaLnBrk="0" hangingPunct="0"/>
              <a:r>
                <a:rPr lang="en-US" sz="1200" b="1">
                  <a:effectLst/>
                  <a:latin typeface="Arial" charset="0"/>
                </a:rPr>
                <a:t>INTERPLANETARY MAGNETIC FIELD</a:t>
              </a:r>
            </a:p>
          </p:txBody>
        </p:sp>
        <p:sp>
          <p:nvSpPr>
            <p:cNvPr id="323593" name="Freeform 9"/>
            <p:cNvSpPr>
              <a:spLocks/>
            </p:cNvSpPr>
            <p:nvPr/>
          </p:nvSpPr>
          <p:spPr bwMode="auto">
            <a:xfrm>
              <a:off x="2083" y="3283"/>
              <a:ext cx="508" cy="403"/>
            </a:xfrm>
            <a:custGeom>
              <a:avLst/>
              <a:gdLst/>
              <a:ahLst/>
              <a:cxnLst>
                <a:cxn ang="0">
                  <a:pos x="1272" y="1008"/>
                </a:cxn>
                <a:cxn ang="0">
                  <a:pos x="120" y="576"/>
                </a:cxn>
                <a:cxn ang="0">
                  <a:pos x="552" y="0"/>
                </a:cxn>
              </a:cxnLst>
              <a:rect l="0" t="0" r="r" b="b"/>
              <a:pathLst>
                <a:path w="1272" h="1008">
                  <a:moveTo>
                    <a:pt x="1272" y="1008"/>
                  </a:moveTo>
                  <a:cubicBezTo>
                    <a:pt x="756" y="876"/>
                    <a:pt x="240" y="744"/>
                    <a:pt x="120" y="576"/>
                  </a:cubicBezTo>
                  <a:cubicBezTo>
                    <a:pt x="0" y="408"/>
                    <a:pt x="276" y="204"/>
                    <a:pt x="552" y="0"/>
                  </a:cubicBezTo>
                </a:path>
              </a:pathLst>
            </a:custGeom>
            <a:noFill/>
            <a:ln w="28575" cmpd="sng">
              <a:solidFill>
                <a:srgbClr val="00FF00"/>
              </a:solidFill>
              <a:round/>
              <a:headEnd type="none" w="med" len="med"/>
              <a:tailEnd type="triangle" w="med" len="med"/>
            </a:ln>
          </p:spPr>
          <p:txBody>
            <a:bodyPr/>
            <a:lstStyle/>
            <a:p>
              <a:pPr>
                <a:defRPr/>
              </a:pPr>
              <a:endParaRPr lang="en-US"/>
            </a:p>
          </p:txBody>
        </p:sp>
        <p:sp>
          <p:nvSpPr>
            <p:cNvPr id="323594" name="Freeform 10"/>
            <p:cNvSpPr>
              <a:spLocks/>
            </p:cNvSpPr>
            <p:nvPr/>
          </p:nvSpPr>
          <p:spPr bwMode="auto">
            <a:xfrm>
              <a:off x="921" y="2765"/>
              <a:ext cx="192" cy="345"/>
            </a:xfrm>
            <a:custGeom>
              <a:avLst/>
              <a:gdLst/>
              <a:ahLst/>
              <a:cxnLst>
                <a:cxn ang="0">
                  <a:pos x="480" y="0"/>
                </a:cxn>
                <a:cxn ang="0">
                  <a:pos x="48" y="432"/>
                </a:cxn>
                <a:cxn ang="0">
                  <a:pos x="192" y="864"/>
                </a:cxn>
              </a:cxnLst>
              <a:rect l="0" t="0" r="r" b="b"/>
              <a:pathLst>
                <a:path w="480" h="864">
                  <a:moveTo>
                    <a:pt x="480" y="0"/>
                  </a:moveTo>
                  <a:cubicBezTo>
                    <a:pt x="288" y="144"/>
                    <a:pt x="96" y="288"/>
                    <a:pt x="48" y="432"/>
                  </a:cubicBezTo>
                  <a:cubicBezTo>
                    <a:pt x="0" y="576"/>
                    <a:pt x="96" y="720"/>
                    <a:pt x="192" y="864"/>
                  </a:cubicBezTo>
                </a:path>
              </a:pathLst>
            </a:custGeom>
            <a:noFill/>
            <a:ln w="28575" cmpd="sng">
              <a:solidFill>
                <a:srgbClr val="00FF00"/>
              </a:solidFill>
              <a:round/>
              <a:headEnd type="none" w="med" len="med"/>
              <a:tailEnd type="triangle" w="med" len="med"/>
            </a:ln>
          </p:spPr>
          <p:txBody>
            <a:bodyPr/>
            <a:lstStyle/>
            <a:p>
              <a:pPr>
                <a:defRPr/>
              </a:pPr>
              <a:endParaRPr lang="en-US"/>
            </a:p>
          </p:txBody>
        </p:sp>
        <p:sp>
          <p:nvSpPr>
            <p:cNvPr id="323595" name="Line 11"/>
            <p:cNvSpPr>
              <a:spLocks noChangeShapeType="1"/>
            </p:cNvSpPr>
            <p:nvPr/>
          </p:nvSpPr>
          <p:spPr bwMode="auto">
            <a:xfrm flipV="1">
              <a:off x="1555" y="3398"/>
              <a:ext cx="0" cy="634"/>
            </a:xfrm>
            <a:prstGeom prst="line">
              <a:avLst/>
            </a:prstGeom>
            <a:noFill/>
            <a:ln w="76200">
              <a:solidFill>
                <a:srgbClr val="000066"/>
              </a:solidFill>
              <a:round/>
              <a:headEnd/>
              <a:tailEnd type="triangle" w="med" len="med"/>
            </a:ln>
          </p:spPr>
          <p:txBody>
            <a:bodyPr/>
            <a:lstStyle/>
            <a:p>
              <a:pPr>
                <a:defRPr/>
              </a:pPr>
              <a:endParaRPr lang="en-US"/>
            </a:p>
          </p:txBody>
        </p:sp>
        <p:sp>
          <p:nvSpPr>
            <p:cNvPr id="323596" name="Line 12"/>
            <p:cNvSpPr>
              <a:spLocks noChangeShapeType="1"/>
            </p:cNvSpPr>
            <p:nvPr/>
          </p:nvSpPr>
          <p:spPr bwMode="auto">
            <a:xfrm flipV="1">
              <a:off x="2361" y="2707"/>
              <a:ext cx="0" cy="287"/>
            </a:xfrm>
            <a:prstGeom prst="line">
              <a:avLst/>
            </a:prstGeom>
            <a:noFill/>
            <a:ln w="76200">
              <a:solidFill>
                <a:srgbClr val="FF0000"/>
              </a:solidFill>
              <a:round/>
              <a:headEnd/>
              <a:tailEnd type="triangle" w="med" len="med"/>
            </a:ln>
          </p:spPr>
          <p:txBody>
            <a:bodyPr/>
            <a:lstStyle/>
            <a:p>
              <a:pPr>
                <a:defRPr/>
              </a:pPr>
              <a:endParaRPr lang="en-US"/>
            </a:p>
          </p:txBody>
        </p:sp>
        <p:sp>
          <p:nvSpPr>
            <p:cNvPr id="17422" name="Text Box 13"/>
            <p:cNvSpPr txBox="1">
              <a:spLocks noChangeArrowheads="1"/>
            </p:cNvSpPr>
            <p:nvPr/>
          </p:nvSpPr>
          <p:spPr bwMode="auto">
            <a:xfrm>
              <a:off x="576" y="2592"/>
              <a:ext cx="1209" cy="173"/>
            </a:xfrm>
            <a:prstGeom prst="rect">
              <a:avLst/>
            </a:prstGeom>
            <a:solidFill>
              <a:schemeClr val="bg1"/>
            </a:solidFill>
            <a:ln w="9525">
              <a:noFill/>
              <a:miter lim="800000"/>
              <a:headEnd/>
              <a:tailEnd/>
            </a:ln>
          </p:spPr>
          <p:txBody>
            <a:bodyPr/>
            <a:lstStyle/>
            <a:p>
              <a:pPr eaLnBrk="0" hangingPunct="0"/>
              <a:r>
                <a:rPr lang="en-US" sz="1200" b="1">
                  <a:effectLst/>
                  <a:latin typeface="Arial" charset="0"/>
                </a:rPr>
                <a:t>SHOCK</a:t>
              </a:r>
            </a:p>
          </p:txBody>
        </p:sp>
        <p:sp>
          <p:nvSpPr>
            <p:cNvPr id="17423" name="Text Box 14"/>
            <p:cNvSpPr txBox="1">
              <a:spLocks noChangeArrowheads="1"/>
            </p:cNvSpPr>
            <p:nvPr/>
          </p:nvSpPr>
          <p:spPr bwMode="auto">
            <a:xfrm>
              <a:off x="2438" y="2647"/>
              <a:ext cx="469" cy="168"/>
            </a:xfrm>
            <a:prstGeom prst="rect">
              <a:avLst/>
            </a:prstGeom>
            <a:solidFill>
              <a:schemeClr val="bg1"/>
            </a:solidFill>
            <a:ln w="9525">
              <a:noFill/>
              <a:miter lim="800000"/>
              <a:headEnd/>
              <a:tailEnd/>
            </a:ln>
          </p:spPr>
          <p:txBody>
            <a:bodyPr wrap="none">
              <a:spAutoFit/>
            </a:bodyPr>
            <a:lstStyle/>
            <a:p>
              <a:pPr algn="l"/>
              <a:r>
                <a:rPr lang="en-US" sz="1400" b="1">
                  <a:effectLst/>
                  <a:latin typeface="Arial" charset="0"/>
                </a:rPr>
                <a:t>U_down</a:t>
              </a:r>
            </a:p>
          </p:txBody>
        </p:sp>
        <p:sp>
          <p:nvSpPr>
            <p:cNvPr id="17424" name="Text Box 15"/>
            <p:cNvSpPr txBox="1">
              <a:spLocks noChangeArrowheads="1"/>
            </p:cNvSpPr>
            <p:nvPr/>
          </p:nvSpPr>
          <p:spPr bwMode="auto">
            <a:xfrm>
              <a:off x="1574" y="3926"/>
              <a:ext cx="371" cy="185"/>
            </a:xfrm>
            <a:prstGeom prst="rect">
              <a:avLst/>
            </a:prstGeom>
            <a:solidFill>
              <a:schemeClr val="bg1"/>
            </a:solidFill>
            <a:ln w="9525">
              <a:noFill/>
              <a:miter lim="800000"/>
              <a:headEnd/>
              <a:tailEnd/>
            </a:ln>
          </p:spPr>
          <p:txBody>
            <a:bodyPr wrap="none">
              <a:spAutoFit/>
            </a:bodyPr>
            <a:lstStyle/>
            <a:p>
              <a:pPr algn="l"/>
              <a:r>
                <a:rPr lang="en-US" sz="1600" b="1">
                  <a:effectLst/>
                  <a:latin typeface="Arial" charset="0"/>
                </a:rPr>
                <a:t>U_up</a:t>
              </a:r>
            </a:p>
          </p:txBody>
        </p:sp>
      </p:grpSp>
      <p:sp>
        <p:nvSpPr>
          <p:cNvPr id="323600" name="Rectangle 16"/>
          <p:cNvSpPr>
            <a:spLocks noChangeArrowheads="1"/>
          </p:cNvSpPr>
          <p:nvPr/>
        </p:nvSpPr>
        <p:spPr bwMode="auto">
          <a:xfrm>
            <a:off x="4479678" y="3579173"/>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2"/>
          <p:cNvSpPr>
            <a:spLocks noGrp="1" noChangeArrowheads="1"/>
          </p:cNvSpPr>
          <p:nvPr>
            <p:ph type="title"/>
          </p:nvPr>
        </p:nvSpPr>
        <p:spPr>
          <a:xfrm>
            <a:off x="1524002" y="0"/>
            <a:ext cx="6553200" cy="1143000"/>
          </a:xfrm>
        </p:spPr>
        <p:txBody>
          <a:bodyPr/>
          <a:lstStyle/>
          <a:p>
            <a:pPr algn="ctr" eaLnBrk="1" hangingPunct="1"/>
            <a:r>
              <a:rPr lang="en-US" sz="2800" b="0" i="1">
                <a:solidFill>
                  <a:schemeClr val="tx1"/>
                </a:solidFill>
                <a:latin typeface="Trebuchet MS" pitchFamily="34" charset="0"/>
              </a:rPr>
              <a:t>INTEGRAL FORM OF THE NONLINEAR GUIDING CENTER THEORY</a:t>
            </a:r>
          </a:p>
        </p:txBody>
      </p:sp>
      <p:sp>
        <p:nvSpPr>
          <p:cNvPr id="16391" name="Text Box 3"/>
          <p:cNvSpPr txBox="1">
            <a:spLocks noChangeArrowheads="1"/>
          </p:cNvSpPr>
          <p:nvPr/>
        </p:nvSpPr>
        <p:spPr bwMode="auto">
          <a:xfrm>
            <a:off x="381001" y="1143002"/>
            <a:ext cx="8458200" cy="1208661"/>
          </a:xfrm>
          <a:prstGeom prst="rect">
            <a:avLst/>
          </a:prstGeom>
          <a:noFill/>
          <a:ln w="9525">
            <a:noFill/>
            <a:miter lim="800000"/>
            <a:headEnd/>
            <a:tailEnd/>
          </a:ln>
        </p:spPr>
        <p:txBody>
          <a:bodyPr lIns="91420" tIns="45711" rIns="91420" bIns="45711">
            <a:spAutoFit/>
          </a:bodyPr>
          <a:lstStyle/>
          <a:p>
            <a:pPr algn="l"/>
            <a:r>
              <a:rPr lang="en-US" sz="1800" i="1">
                <a:effectLst/>
              </a:rPr>
              <a:t>Matthaeus, Qin, Bieber, Zank [2003] derived a nonlinear theory for the perpendicular diffusion coefficient, which corresponds to a solution of the integral equation</a:t>
            </a:r>
          </a:p>
          <a:p>
            <a:pPr algn="l"/>
            <a:endParaRPr lang="en-US" sz="1800" i="1">
              <a:effectLst/>
            </a:endParaRPr>
          </a:p>
        </p:txBody>
      </p:sp>
      <p:graphicFrame>
        <p:nvGraphicFramePr>
          <p:cNvPr id="16386" name="Object 4"/>
          <p:cNvGraphicFramePr>
            <a:graphicFrameLocks noChangeAspect="1"/>
          </p:cNvGraphicFramePr>
          <p:nvPr/>
        </p:nvGraphicFramePr>
        <p:xfrm>
          <a:off x="2362200" y="1981200"/>
          <a:ext cx="3733800" cy="909638"/>
        </p:xfrm>
        <a:graphic>
          <a:graphicData uri="http://schemas.openxmlformats.org/presentationml/2006/ole">
            <mc:AlternateContent xmlns:mc="http://schemas.openxmlformats.org/markup-compatibility/2006">
              <mc:Choice xmlns:v="urn:schemas-microsoft-com:vml" Requires="v">
                <p:oleObj spid="_x0000_s16711" name="Equation" r:id="rId3" imgW="1981080" imgH="482400" progId="Equation.DSMT4">
                  <p:embed/>
                </p:oleObj>
              </mc:Choice>
              <mc:Fallback>
                <p:oleObj name="Equation" r:id="rId3" imgW="1981080" imgH="482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1981200"/>
                        <a:ext cx="3733800" cy="909638"/>
                      </a:xfrm>
                      <a:prstGeom prst="rect">
                        <a:avLst/>
                      </a:prstGeom>
                      <a:solidFill>
                        <a:schemeClr val="tx1"/>
                      </a:solidFill>
                    </p:spPr>
                  </p:pic>
                </p:oleObj>
              </mc:Fallback>
            </mc:AlternateContent>
          </a:graphicData>
        </a:graphic>
      </p:graphicFrame>
      <p:graphicFrame>
        <p:nvGraphicFramePr>
          <p:cNvPr id="16387" name="Object 5"/>
          <p:cNvGraphicFramePr>
            <a:graphicFrameLocks noChangeAspect="1"/>
          </p:cNvGraphicFramePr>
          <p:nvPr/>
        </p:nvGraphicFramePr>
        <p:xfrm>
          <a:off x="2667000" y="3352800"/>
          <a:ext cx="4483100" cy="484188"/>
        </p:xfrm>
        <a:graphic>
          <a:graphicData uri="http://schemas.openxmlformats.org/presentationml/2006/ole">
            <mc:AlternateContent xmlns:mc="http://schemas.openxmlformats.org/markup-compatibility/2006">
              <mc:Choice xmlns:v="urn:schemas-microsoft-com:vml" Requires="v">
                <p:oleObj spid="_x0000_s16712" name="Equation" r:id="rId5" imgW="2349360" imgH="253800" progId="Equation.DSMT4">
                  <p:embed/>
                </p:oleObj>
              </mc:Choice>
              <mc:Fallback>
                <p:oleObj name="Equation" r:id="rId5" imgW="2349360" imgH="2538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3352800"/>
                        <a:ext cx="4483100" cy="484188"/>
                      </a:xfrm>
                      <a:prstGeom prst="rect">
                        <a:avLst/>
                      </a:prstGeom>
                      <a:solidFill>
                        <a:schemeClr val="tx1"/>
                      </a:solidFill>
                    </p:spPr>
                  </p:pic>
                </p:oleObj>
              </mc:Fallback>
            </mc:AlternateContent>
          </a:graphicData>
        </a:graphic>
      </p:graphicFrame>
      <p:sp>
        <p:nvSpPr>
          <p:cNvPr id="16392" name="Text Box 6"/>
          <p:cNvSpPr txBox="1">
            <a:spLocks noChangeArrowheads="1"/>
          </p:cNvSpPr>
          <p:nvPr/>
        </p:nvSpPr>
        <p:spPr bwMode="auto">
          <a:xfrm>
            <a:off x="152400" y="2921001"/>
            <a:ext cx="3792866" cy="371385"/>
          </a:xfrm>
          <a:prstGeom prst="rect">
            <a:avLst/>
          </a:prstGeom>
          <a:noFill/>
          <a:ln w="9525">
            <a:noFill/>
            <a:miter lim="800000"/>
            <a:headEnd/>
            <a:tailEnd/>
          </a:ln>
        </p:spPr>
        <p:txBody>
          <a:bodyPr wrap="none" lIns="91420" tIns="45711" rIns="91420" bIns="45711">
            <a:spAutoFit/>
          </a:bodyPr>
          <a:lstStyle/>
          <a:p>
            <a:pPr algn="l"/>
            <a:r>
              <a:rPr lang="en-US" sz="1800" i="1">
                <a:effectLst/>
              </a:rPr>
              <a:t>Superposition model: 2D plus slab</a:t>
            </a:r>
          </a:p>
        </p:txBody>
      </p:sp>
      <p:sp>
        <p:nvSpPr>
          <p:cNvPr id="16393" name="Text Box 7"/>
          <p:cNvSpPr txBox="1">
            <a:spLocks noChangeArrowheads="1"/>
          </p:cNvSpPr>
          <p:nvPr/>
        </p:nvSpPr>
        <p:spPr bwMode="auto">
          <a:xfrm>
            <a:off x="228601" y="4064001"/>
            <a:ext cx="8204039" cy="371385"/>
          </a:xfrm>
          <a:prstGeom prst="rect">
            <a:avLst/>
          </a:prstGeom>
          <a:noFill/>
          <a:ln w="9525">
            <a:noFill/>
            <a:miter lim="800000"/>
            <a:headEnd/>
            <a:tailEnd/>
          </a:ln>
        </p:spPr>
        <p:txBody>
          <a:bodyPr wrap="none" lIns="91420" tIns="45711" rIns="91420" bIns="45711">
            <a:spAutoFit/>
          </a:bodyPr>
          <a:lstStyle/>
          <a:p>
            <a:pPr algn="l"/>
            <a:r>
              <a:rPr lang="en-US" sz="1800" i="1">
                <a:effectLst/>
              </a:rPr>
              <a:t>Solve the integral equation approximately (Zank, Li, Florinski, et al, 2004):</a:t>
            </a:r>
          </a:p>
        </p:txBody>
      </p:sp>
      <p:graphicFrame>
        <p:nvGraphicFramePr>
          <p:cNvPr id="16388" name="Object 8"/>
          <p:cNvGraphicFramePr>
            <a:graphicFrameLocks noGrp="1" noChangeAspect="1"/>
          </p:cNvGraphicFramePr>
          <p:nvPr>
            <p:ph idx="1"/>
          </p:nvPr>
        </p:nvGraphicFramePr>
        <p:xfrm>
          <a:off x="152402" y="4581527"/>
          <a:ext cx="8839200" cy="752475"/>
        </p:xfrm>
        <a:graphic>
          <a:graphicData uri="http://schemas.openxmlformats.org/presentationml/2006/ole">
            <mc:AlternateContent xmlns:mc="http://schemas.openxmlformats.org/markup-compatibility/2006">
              <mc:Choice xmlns:v="urn:schemas-microsoft-com:vml" Requires="v">
                <p:oleObj spid="_x0000_s16713" name="Equation" r:id="rId7" imgW="8356320" imgH="711000" progId="Equation.DSMT4">
                  <p:embed/>
                </p:oleObj>
              </mc:Choice>
              <mc:Fallback>
                <p:oleObj name="Equation" r:id="rId7" imgW="8356320" imgH="7110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2" y="4581527"/>
                        <a:ext cx="8839200" cy="752475"/>
                      </a:xfrm>
                      <a:prstGeom prst="rect">
                        <a:avLst/>
                      </a:prstGeom>
                      <a:solidFill>
                        <a:schemeClr val="tx1"/>
                      </a:solidFill>
                      <a:ln w="57150">
                        <a:solidFill>
                          <a:srgbClr val="0000CC"/>
                        </a:solidFill>
                        <a:miter lim="800000"/>
                        <a:headEnd/>
                        <a:tailEnd/>
                      </a:ln>
                    </p:spPr>
                  </p:pic>
                </p:oleObj>
              </mc:Fallback>
            </mc:AlternateContent>
          </a:graphicData>
        </a:graphic>
      </p:graphicFrame>
      <p:sp>
        <p:nvSpPr>
          <p:cNvPr id="16394" name="Text Box 9"/>
          <p:cNvSpPr txBox="1">
            <a:spLocks noChangeArrowheads="1"/>
          </p:cNvSpPr>
          <p:nvPr/>
        </p:nvSpPr>
        <p:spPr bwMode="auto">
          <a:xfrm>
            <a:off x="2803526" y="5957889"/>
            <a:ext cx="2953405" cy="371385"/>
          </a:xfrm>
          <a:prstGeom prst="rect">
            <a:avLst/>
          </a:prstGeom>
          <a:noFill/>
          <a:ln w="9525">
            <a:noFill/>
            <a:miter lim="800000"/>
            <a:headEnd/>
            <a:tailEnd/>
          </a:ln>
        </p:spPr>
        <p:txBody>
          <a:bodyPr wrap="none" lIns="91420" tIns="45711" rIns="91420" bIns="45711">
            <a:spAutoFit/>
          </a:bodyPr>
          <a:lstStyle/>
          <a:p>
            <a:pPr algn="l"/>
            <a:r>
              <a:rPr lang="en-US" sz="1800">
                <a:effectLst/>
              </a:rPr>
              <a:t>modeled according to QLT.</a:t>
            </a:r>
          </a:p>
        </p:txBody>
      </p:sp>
      <p:graphicFrame>
        <p:nvGraphicFramePr>
          <p:cNvPr id="16389" name="Object 10"/>
          <p:cNvGraphicFramePr>
            <a:graphicFrameLocks noChangeAspect="1"/>
          </p:cNvGraphicFramePr>
          <p:nvPr/>
        </p:nvGraphicFramePr>
        <p:xfrm>
          <a:off x="2438402" y="5867402"/>
          <a:ext cx="417513" cy="609600"/>
        </p:xfrm>
        <a:graphic>
          <a:graphicData uri="http://schemas.openxmlformats.org/presentationml/2006/ole">
            <mc:AlternateContent xmlns:mc="http://schemas.openxmlformats.org/markup-compatibility/2006">
              <mc:Choice xmlns:v="urn:schemas-microsoft-com:vml" Requires="v">
                <p:oleObj spid="_x0000_s16714" name="Equation" r:id="rId9" imgW="164880" imgH="241200" progId="Equation.DSMT4">
                  <p:embed/>
                </p:oleObj>
              </mc:Choice>
              <mc:Fallback>
                <p:oleObj name="Equation" r:id="rId9" imgW="164880" imgH="24120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38402" y="5867402"/>
                        <a:ext cx="417513" cy="609600"/>
                      </a:xfrm>
                      <a:prstGeom prst="rect">
                        <a:avLst/>
                      </a:prstGeom>
                      <a:solidFill>
                        <a:schemeClr val="tx1"/>
                      </a:solidFill>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447800" y="152402"/>
            <a:ext cx="6248400" cy="792163"/>
          </a:xfrm>
        </p:spPr>
        <p:txBody>
          <a:bodyPr/>
          <a:lstStyle/>
          <a:p>
            <a:pPr eaLnBrk="1" hangingPunct="1"/>
            <a:r>
              <a:rPr lang="en-US" sz="2800" b="0" i="1">
                <a:solidFill>
                  <a:schemeClr val="tx1"/>
                </a:solidFill>
                <a:latin typeface="Trebuchet MS" pitchFamily="34" charset="0"/>
              </a:rPr>
              <a:t>Maximum and injection energies</a:t>
            </a:r>
          </a:p>
        </p:txBody>
      </p:sp>
      <p:sp>
        <p:nvSpPr>
          <p:cNvPr id="83971" name="Text Box 3"/>
          <p:cNvSpPr txBox="1">
            <a:spLocks noChangeArrowheads="1"/>
          </p:cNvSpPr>
          <p:nvPr/>
        </p:nvSpPr>
        <p:spPr bwMode="auto">
          <a:xfrm>
            <a:off x="288926" y="5486401"/>
            <a:ext cx="8690557" cy="1320298"/>
          </a:xfrm>
          <a:prstGeom prst="rect">
            <a:avLst/>
          </a:prstGeom>
          <a:noFill/>
          <a:ln w="9525">
            <a:noFill/>
            <a:miter lim="800000"/>
            <a:headEnd/>
            <a:tailEnd/>
          </a:ln>
        </p:spPr>
        <p:txBody>
          <a:bodyPr wrap="none" lIns="91420" tIns="45711" rIns="91420" bIns="45711">
            <a:spAutoFit/>
          </a:bodyPr>
          <a:lstStyle/>
          <a:p>
            <a:pPr marL="342829" indent="-342829" algn="l"/>
            <a:r>
              <a:rPr lang="en-US" sz="2000">
                <a:effectLst/>
              </a:rPr>
              <a:t>Remarks: 1) Parallel shock calculation assumes wave excitation</a:t>
            </a:r>
          </a:p>
          <a:p>
            <a:pPr marL="342829" indent="-342829" algn="l"/>
            <a:r>
              <a:rPr lang="en-US" sz="2000">
                <a:effectLst/>
              </a:rPr>
              <a:t>                     implies maximum energies comparable</a:t>
            </a:r>
          </a:p>
          <a:p>
            <a:pPr marL="342829" indent="-342829" algn="l"/>
            <a:r>
              <a:rPr lang="en-US" sz="2000">
                <a:effectLst/>
              </a:rPr>
              <a:t>                 3) Injection energy at Q-perp shock much higher than at Q-par</a:t>
            </a:r>
          </a:p>
          <a:p>
            <a:pPr marL="342829" indent="-342829" algn="l"/>
            <a:r>
              <a:rPr lang="en-US" sz="2000">
                <a:effectLst/>
              </a:rPr>
              <a:t>                     therefore expect signature difference in composition</a:t>
            </a:r>
          </a:p>
        </p:txBody>
      </p:sp>
      <p:pic>
        <p:nvPicPr>
          <p:cNvPr id="83972" name="Picture 4" descr="2005ja0011524-p02_orig"/>
          <p:cNvPicPr>
            <a:picLocks noChangeAspect="1" noChangeArrowheads="1"/>
          </p:cNvPicPr>
          <p:nvPr/>
        </p:nvPicPr>
        <p:blipFill>
          <a:blip r:embed="rId2" cstate="print"/>
          <a:srcRect/>
          <a:stretch>
            <a:fillRect/>
          </a:stretch>
        </p:blipFill>
        <p:spPr bwMode="auto">
          <a:xfrm>
            <a:off x="1371602" y="1143000"/>
            <a:ext cx="6134100" cy="42291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rkhog_rev_20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09700"/>
            <a:ext cx="9144000" cy="4036855"/>
          </a:xfrm>
          <a:prstGeom prst="rect">
            <a:avLst/>
          </a:prstGeom>
        </p:spPr>
      </p:pic>
      <p:sp>
        <p:nvSpPr>
          <p:cNvPr id="3" name="TextBox 2"/>
          <p:cNvSpPr txBox="1"/>
          <p:nvPr/>
        </p:nvSpPr>
        <p:spPr>
          <a:xfrm>
            <a:off x="228600" y="5715000"/>
            <a:ext cx="8610600" cy="830997"/>
          </a:xfrm>
          <a:prstGeom prst="rect">
            <a:avLst/>
          </a:prstGeom>
          <a:noFill/>
        </p:spPr>
        <p:txBody>
          <a:bodyPr wrap="square" rtlCol="0">
            <a:spAutoFit/>
          </a:bodyPr>
          <a:lstStyle/>
          <a:p>
            <a:r>
              <a:rPr lang="en-US" b="1" dirty="0" smtClean="0"/>
              <a:t>Further details related to the 1D time-dependent modeling can found here.</a:t>
            </a:r>
            <a:endParaRPr lang="en-US" b="1" dirty="0"/>
          </a:p>
        </p:txBody>
      </p:sp>
    </p:spTree>
    <p:extLst>
      <p:ext uri="{BB962C8B-B14F-4D97-AF65-F5344CB8AC3E}">
        <p14:creationId xmlns:p14="http://schemas.microsoft.com/office/powerpoint/2010/main" val="19034798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066800" y="98427"/>
            <a:ext cx="8077200" cy="739775"/>
          </a:xfrm>
        </p:spPr>
        <p:txBody>
          <a:bodyPr lIns="89982" tIns="46790" rIns="89982" bIns="46790"/>
          <a:lstStyle/>
          <a:p>
            <a:pPr algn="ctr" defTabSz="449171" eaLnBrk="1" hangingPunct="1">
              <a:lnSpc>
                <a:spcPct val="94000"/>
              </a:lnSpc>
              <a:tabLst>
                <a:tab pos="0" algn="l"/>
                <a:tab pos="447581" algn="l"/>
                <a:tab pos="896752" algn="l"/>
                <a:tab pos="1345921" algn="l"/>
                <a:tab pos="1795091" algn="l"/>
                <a:tab pos="2244260" algn="l"/>
                <a:tab pos="2693429" algn="l"/>
                <a:tab pos="3142598" algn="l"/>
                <a:tab pos="3591768" algn="l"/>
                <a:tab pos="4040937" algn="l"/>
                <a:tab pos="4490107" algn="l"/>
                <a:tab pos="4939276" algn="l"/>
                <a:tab pos="5388445" algn="l"/>
                <a:tab pos="5837615" algn="l"/>
                <a:tab pos="6286784" algn="l"/>
                <a:tab pos="6735953" algn="l"/>
                <a:tab pos="7185123" algn="l"/>
                <a:tab pos="7634291" algn="l"/>
                <a:tab pos="8083462" algn="l"/>
                <a:tab pos="8532631" algn="l"/>
                <a:tab pos="8981800" algn="l"/>
              </a:tabLst>
            </a:pPr>
            <a:r>
              <a:rPr lang="en-GB" sz="3200" b="0" i="1">
                <a:solidFill>
                  <a:schemeClr val="tx1"/>
                </a:solidFill>
                <a:latin typeface="Trebuchet MS" pitchFamily="34" charset="0"/>
              </a:rPr>
              <a:t>Time evolution of number density in phase space</a:t>
            </a:r>
          </a:p>
        </p:txBody>
      </p:sp>
      <p:pic>
        <p:nvPicPr>
          <p:cNvPr id="61443" name="Picture 3" descr="equation42-43"/>
          <p:cNvPicPr>
            <a:picLocks noChangeAspect="1" noChangeArrowheads="1"/>
          </p:cNvPicPr>
          <p:nvPr/>
        </p:nvPicPr>
        <p:blipFill>
          <a:blip r:embed="rId3" cstate="print"/>
          <a:srcRect/>
          <a:stretch>
            <a:fillRect/>
          </a:stretch>
        </p:blipFill>
        <p:spPr bwMode="auto">
          <a:xfrm>
            <a:off x="2133600" y="1676402"/>
            <a:ext cx="3886200" cy="762000"/>
          </a:xfrm>
          <a:prstGeom prst="rect">
            <a:avLst/>
          </a:prstGeom>
          <a:noFill/>
          <a:ln w="9525">
            <a:noFill/>
            <a:miter lim="800000"/>
            <a:headEnd/>
            <a:tailEnd/>
          </a:ln>
        </p:spPr>
      </p:pic>
      <p:sp>
        <p:nvSpPr>
          <p:cNvPr id="61444" name="Text Box 4"/>
          <p:cNvSpPr txBox="1">
            <a:spLocks noChangeArrowheads="1"/>
          </p:cNvSpPr>
          <p:nvPr/>
        </p:nvSpPr>
        <p:spPr bwMode="auto">
          <a:xfrm>
            <a:off x="533402" y="1058863"/>
            <a:ext cx="8397875" cy="6664911"/>
          </a:xfrm>
          <a:prstGeom prst="rect">
            <a:avLst/>
          </a:prstGeom>
          <a:noFill/>
          <a:ln w="9525">
            <a:noFill/>
            <a:miter lim="800000"/>
            <a:headEnd/>
            <a:tailEnd/>
          </a:ln>
        </p:spPr>
        <p:txBody>
          <a:bodyPr lIns="91420" tIns="45711" rIns="91420" bIns="45711">
            <a:spAutoFit/>
          </a:bodyPr>
          <a:lstStyle/>
          <a:p>
            <a:pPr algn="l">
              <a:buFontTx/>
              <a:buChar char="•"/>
            </a:pPr>
            <a:r>
              <a:rPr lang="en-GB" sz="1800">
                <a:solidFill>
                  <a:srgbClr val="000000"/>
                </a:solidFill>
                <a:effectLst/>
                <a:latin typeface="Arial" charset="0"/>
              </a:rPr>
              <a:t> </a:t>
            </a:r>
            <a:r>
              <a:rPr lang="en-GB" sz="1800">
                <a:effectLst/>
                <a:latin typeface="Arial" charset="0"/>
              </a:rPr>
              <a:t>Snap shots of the number density observed at 1 AU prior to the shock arrival at t = 1/20, 2/20, …. T, with a time interval of 1/20 T in (v_par, v_perp)-space.</a:t>
            </a:r>
          </a:p>
          <a:p>
            <a:pPr algn="l">
              <a:buFontTx/>
              <a:buChar char="•"/>
            </a:pPr>
            <a:r>
              <a:rPr lang="en-GB" sz="1800">
                <a:effectLst/>
                <a:latin typeface="Arial" charset="0"/>
              </a:rPr>
              <a:t> Coordinates: </a:t>
            </a:r>
          </a:p>
          <a:p>
            <a:pPr algn="l"/>
            <a:endParaRPr lang="en-GB" sz="1800">
              <a:effectLst/>
              <a:latin typeface="Arial" charset="0"/>
            </a:endParaRPr>
          </a:p>
          <a:p>
            <a:pPr algn="l"/>
            <a:endParaRPr lang="en-GB" sz="1800">
              <a:effectLst/>
              <a:latin typeface="Arial" charset="0"/>
            </a:endParaRPr>
          </a:p>
          <a:p>
            <a:pPr algn="l">
              <a:buFontTx/>
              <a:buChar char="•"/>
            </a:pPr>
            <a:r>
              <a:rPr lang="en-GB" sz="1800">
                <a:effectLst/>
                <a:latin typeface="Arial" charset="0"/>
              </a:rPr>
              <a:t> B field along positive Zx direction</a:t>
            </a:r>
          </a:p>
          <a:p>
            <a:pPr algn="l">
              <a:buFontTx/>
              <a:buChar char="•"/>
            </a:pPr>
            <a:r>
              <a:rPr lang="en-GB" sz="1800">
                <a:effectLst/>
                <a:latin typeface="Arial" charset="0"/>
              </a:rPr>
              <a:t> Particle energies from innermost to outermost circle are K = 4.88, 8.12,  10.47, 15.35, 21.06, 30.75, 50.80, 100.13 MeV respectively.</a:t>
            </a:r>
          </a:p>
          <a:p>
            <a:pPr algn="l"/>
            <a:endParaRPr lang="en-GB" sz="1800">
              <a:effectLst/>
              <a:latin typeface="Arial" charset="0"/>
            </a:endParaRPr>
          </a:p>
          <a:p>
            <a:pPr algn="l"/>
            <a:r>
              <a:rPr lang="en-GB" sz="2000">
                <a:effectLst/>
              </a:rPr>
              <a:t>The next figures exhibit the following characteristics:</a:t>
            </a:r>
          </a:p>
          <a:p>
            <a:pPr algn="l"/>
            <a:endParaRPr lang="en-GB" sz="2000">
              <a:effectLst/>
            </a:endParaRPr>
          </a:p>
          <a:p>
            <a:pPr algn="l">
              <a:buFontTx/>
              <a:buChar char="•"/>
            </a:pPr>
            <a:r>
              <a:rPr lang="en-GB" sz="2000">
                <a:effectLst/>
              </a:rPr>
              <a:t> At early times, more high energy particles cross 1 AU along +B direction, followed by lower energies later.</a:t>
            </a:r>
          </a:p>
          <a:p>
            <a:pPr algn="l"/>
            <a:endParaRPr lang="en-GB" sz="2000">
              <a:effectLst/>
            </a:endParaRPr>
          </a:p>
          <a:p>
            <a:pPr algn="l">
              <a:buFontTx/>
              <a:buChar char="•"/>
            </a:pPr>
            <a:r>
              <a:rPr lang="en-GB" sz="2000">
                <a:effectLst/>
              </a:rPr>
              <a:t> Number density of higher energy particles at later times exhibits a “reverse propagation” feature corresponding to A &lt; 0.</a:t>
            </a:r>
          </a:p>
          <a:p>
            <a:pPr algn="l"/>
            <a:endParaRPr lang="en-GB" sz="2000">
              <a:effectLst/>
            </a:endParaRPr>
          </a:p>
          <a:p>
            <a:pPr algn="l">
              <a:buFontTx/>
              <a:buChar char="•"/>
            </a:pPr>
            <a:r>
              <a:rPr lang="en-GB" sz="2000">
                <a:effectLst/>
              </a:rPr>
              <a:t> The gap at  </a:t>
            </a:r>
            <a:r>
              <a:rPr lang="el-GR" sz="2000">
                <a:effectLst/>
                <a:cs typeface="Arial" charset="0"/>
                <a:sym typeface="Wingdings" pitchFamily="2" charset="2"/>
              </a:rPr>
              <a:t>Θ</a:t>
            </a:r>
            <a:r>
              <a:rPr lang="en-GB" sz="2000">
                <a:effectLst/>
                <a:sym typeface="Wingdings" pitchFamily="2" charset="2"/>
              </a:rPr>
              <a:t> </a:t>
            </a:r>
            <a:r>
              <a:rPr lang="en-GB" sz="2000">
                <a:effectLst/>
              </a:rPr>
              <a:t>= 90 degree reflects that particles must have a component along  B to be observed.</a:t>
            </a:r>
            <a:r>
              <a:rPr lang="en-GB" sz="1800">
                <a:effectLst/>
                <a:latin typeface="Arial" charset="0"/>
              </a:rPr>
              <a:t> </a:t>
            </a:r>
          </a:p>
          <a:p>
            <a:pPr algn="l">
              <a:buFontTx/>
              <a:buChar char="•"/>
            </a:pPr>
            <a:endParaRPr lang="en-GB" sz="1800">
              <a:effectLst/>
              <a:latin typeface="Arial" charset="0"/>
            </a:endParaRPr>
          </a:p>
          <a:p>
            <a:pPr algn="l">
              <a:buFontTx/>
              <a:buChar char="•"/>
            </a:pPr>
            <a:endParaRPr lang="en-US" sz="1800">
              <a:effectLst/>
              <a:latin typeface="Arial" charset="0"/>
            </a:endParaRPr>
          </a:p>
          <a:p>
            <a:pPr algn="l">
              <a:buFontTx/>
              <a:buChar char="•"/>
            </a:pPr>
            <a:endParaRPr lang="en-US" sz="2800">
              <a:effectLst/>
              <a:latin typeface="Times New Roman" pitchFamily="18"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90" name="Group 2"/>
          <p:cNvGrpSpPr>
            <a:grpSpLocks/>
          </p:cNvGrpSpPr>
          <p:nvPr/>
        </p:nvGrpSpPr>
        <p:grpSpPr bwMode="auto">
          <a:xfrm>
            <a:off x="533400" y="1068390"/>
            <a:ext cx="7924800" cy="5332412"/>
            <a:chOff x="336" y="480"/>
            <a:chExt cx="4992" cy="3359"/>
          </a:xfrm>
        </p:grpSpPr>
        <p:grpSp>
          <p:nvGrpSpPr>
            <p:cNvPr id="63493" name="Group 3"/>
            <p:cNvGrpSpPr>
              <a:grpSpLocks/>
            </p:cNvGrpSpPr>
            <p:nvPr/>
          </p:nvGrpSpPr>
          <p:grpSpPr bwMode="auto">
            <a:xfrm>
              <a:off x="336" y="480"/>
              <a:ext cx="4992" cy="2213"/>
              <a:chOff x="144" y="336"/>
              <a:chExt cx="4992" cy="2213"/>
            </a:xfrm>
          </p:grpSpPr>
          <p:grpSp>
            <p:nvGrpSpPr>
              <p:cNvPr id="63497" name="Group 4"/>
              <p:cNvGrpSpPr>
                <a:grpSpLocks/>
              </p:cNvGrpSpPr>
              <p:nvPr/>
            </p:nvGrpSpPr>
            <p:grpSpPr bwMode="auto">
              <a:xfrm>
                <a:off x="144" y="336"/>
                <a:ext cx="4992" cy="1109"/>
                <a:chOff x="144" y="336"/>
                <a:chExt cx="4992" cy="1109"/>
              </a:xfrm>
            </p:grpSpPr>
            <p:pic>
              <p:nvPicPr>
                <p:cNvPr id="63503" name="Picture 5"/>
                <p:cNvPicPr>
                  <a:picLocks noChangeAspect="1" noChangeArrowheads="1"/>
                </p:cNvPicPr>
                <p:nvPr/>
              </p:nvPicPr>
              <p:blipFill>
                <a:blip r:embed="rId3" cstate="print"/>
                <a:srcRect/>
                <a:stretch>
                  <a:fillRect/>
                </a:stretch>
              </p:blipFill>
              <p:spPr bwMode="auto">
                <a:xfrm>
                  <a:off x="144" y="336"/>
                  <a:ext cx="1248" cy="1108"/>
                </a:xfrm>
                <a:prstGeom prst="rect">
                  <a:avLst/>
                </a:prstGeom>
                <a:noFill/>
                <a:ln w="9525">
                  <a:noFill/>
                  <a:miter lim="800000"/>
                  <a:headEnd/>
                  <a:tailEnd/>
                </a:ln>
              </p:spPr>
            </p:pic>
            <p:pic>
              <p:nvPicPr>
                <p:cNvPr id="63504" name="Picture 6"/>
                <p:cNvPicPr>
                  <a:picLocks noChangeAspect="1" noChangeArrowheads="1"/>
                </p:cNvPicPr>
                <p:nvPr/>
              </p:nvPicPr>
              <p:blipFill>
                <a:blip r:embed="rId4" cstate="print"/>
                <a:srcRect/>
                <a:stretch>
                  <a:fillRect/>
                </a:stretch>
              </p:blipFill>
              <p:spPr bwMode="auto">
                <a:xfrm>
                  <a:off x="1392" y="336"/>
                  <a:ext cx="1248" cy="1109"/>
                </a:xfrm>
                <a:prstGeom prst="rect">
                  <a:avLst/>
                </a:prstGeom>
                <a:noFill/>
                <a:ln w="9525">
                  <a:noFill/>
                  <a:miter lim="800000"/>
                  <a:headEnd/>
                  <a:tailEnd/>
                </a:ln>
              </p:spPr>
            </p:pic>
            <p:pic>
              <p:nvPicPr>
                <p:cNvPr id="63505" name="Picture 7"/>
                <p:cNvPicPr>
                  <a:picLocks noChangeAspect="1" noChangeArrowheads="1"/>
                </p:cNvPicPr>
                <p:nvPr/>
              </p:nvPicPr>
              <p:blipFill>
                <a:blip r:embed="rId5" cstate="print"/>
                <a:srcRect/>
                <a:stretch>
                  <a:fillRect/>
                </a:stretch>
              </p:blipFill>
              <p:spPr bwMode="auto">
                <a:xfrm>
                  <a:off x="2640" y="336"/>
                  <a:ext cx="1248" cy="1108"/>
                </a:xfrm>
                <a:prstGeom prst="rect">
                  <a:avLst/>
                </a:prstGeom>
                <a:noFill/>
                <a:ln w="9525">
                  <a:noFill/>
                  <a:miter lim="800000"/>
                  <a:headEnd/>
                  <a:tailEnd/>
                </a:ln>
              </p:spPr>
            </p:pic>
            <p:pic>
              <p:nvPicPr>
                <p:cNvPr id="63506" name="Picture 8"/>
                <p:cNvPicPr>
                  <a:picLocks noChangeAspect="1" noChangeArrowheads="1"/>
                </p:cNvPicPr>
                <p:nvPr/>
              </p:nvPicPr>
              <p:blipFill>
                <a:blip r:embed="rId6" cstate="print"/>
                <a:srcRect/>
                <a:stretch>
                  <a:fillRect/>
                </a:stretch>
              </p:blipFill>
              <p:spPr bwMode="auto">
                <a:xfrm>
                  <a:off x="3888" y="336"/>
                  <a:ext cx="1248" cy="1109"/>
                </a:xfrm>
                <a:prstGeom prst="rect">
                  <a:avLst/>
                </a:prstGeom>
                <a:noFill/>
                <a:ln w="9525">
                  <a:noFill/>
                  <a:miter lim="800000"/>
                  <a:headEnd/>
                  <a:tailEnd/>
                </a:ln>
              </p:spPr>
            </p:pic>
          </p:grpSp>
          <p:grpSp>
            <p:nvGrpSpPr>
              <p:cNvPr id="63498" name="Group 9"/>
              <p:cNvGrpSpPr>
                <a:grpSpLocks/>
              </p:cNvGrpSpPr>
              <p:nvPr/>
            </p:nvGrpSpPr>
            <p:grpSpPr bwMode="auto">
              <a:xfrm>
                <a:off x="144" y="1440"/>
                <a:ext cx="4992" cy="1109"/>
                <a:chOff x="0" y="624"/>
                <a:chExt cx="4992" cy="1109"/>
              </a:xfrm>
            </p:grpSpPr>
            <p:pic>
              <p:nvPicPr>
                <p:cNvPr id="63499" name="Picture 10"/>
                <p:cNvPicPr>
                  <a:picLocks noChangeAspect="1" noChangeArrowheads="1"/>
                </p:cNvPicPr>
                <p:nvPr/>
              </p:nvPicPr>
              <p:blipFill>
                <a:blip r:embed="rId7" cstate="print"/>
                <a:srcRect/>
                <a:stretch>
                  <a:fillRect/>
                </a:stretch>
              </p:blipFill>
              <p:spPr bwMode="auto">
                <a:xfrm>
                  <a:off x="0" y="624"/>
                  <a:ext cx="1248" cy="1108"/>
                </a:xfrm>
                <a:prstGeom prst="rect">
                  <a:avLst/>
                </a:prstGeom>
                <a:noFill/>
                <a:ln w="9525">
                  <a:noFill/>
                  <a:miter lim="800000"/>
                  <a:headEnd/>
                  <a:tailEnd/>
                </a:ln>
              </p:spPr>
            </p:pic>
            <p:pic>
              <p:nvPicPr>
                <p:cNvPr id="63500" name="Picture 11"/>
                <p:cNvPicPr>
                  <a:picLocks noChangeAspect="1" noChangeArrowheads="1"/>
                </p:cNvPicPr>
                <p:nvPr/>
              </p:nvPicPr>
              <p:blipFill>
                <a:blip r:embed="rId8" cstate="print"/>
                <a:srcRect/>
                <a:stretch>
                  <a:fillRect/>
                </a:stretch>
              </p:blipFill>
              <p:spPr bwMode="auto">
                <a:xfrm>
                  <a:off x="1248" y="624"/>
                  <a:ext cx="1248" cy="1108"/>
                </a:xfrm>
                <a:prstGeom prst="rect">
                  <a:avLst/>
                </a:prstGeom>
                <a:noFill/>
                <a:ln w="9525">
                  <a:noFill/>
                  <a:miter lim="800000"/>
                  <a:headEnd/>
                  <a:tailEnd/>
                </a:ln>
              </p:spPr>
            </p:pic>
            <p:pic>
              <p:nvPicPr>
                <p:cNvPr id="63501" name="Picture 12"/>
                <p:cNvPicPr>
                  <a:picLocks noChangeAspect="1" noChangeArrowheads="1"/>
                </p:cNvPicPr>
                <p:nvPr/>
              </p:nvPicPr>
              <p:blipFill>
                <a:blip r:embed="rId9" cstate="print"/>
                <a:srcRect/>
                <a:stretch>
                  <a:fillRect/>
                </a:stretch>
              </p:blipFill>
              <p:spPr bwMode="auto">
                <a:xfrm>
                  <a:off x="2496" y="624"/>
                  <a:ext cx="1248" cy="1109"/>
                </a:xfrm>
                <a:prstGeom prst="rect">
                  <a:avLst/>
                </a:prstGeom>
                <a:noFill/>
                <a:ln w="9525">
                  <a:noFill/>
                  <a:miter lim="800000"/>
                  <a:headEnd/>
                  <a:tailEnd/>
                </a:ln>
              </p:spPr>
            </p:pic>
            <p:pic>
              <p:nvPicPr>
                <p:cNvPr id="63502" name="Picture 13"/>
                <p:cNvPicPr>
                  <a:picLocks noChangeAspect="1" noChangeArrowheads="1"/>
                </p:cNvPicPr>
                <p:nvPr/>
              </p:nvPicPr>
              <p:blipFill>
                <a:blip r:embed="rId10" cstate="print"/>
                <a:srcRect/>
                <a:stretch>
                  <a:fillRect/>
                </a:stretch>
              </p:blipFill>
              <p:spPr bwMode="auto">
                <a:xfrm>
                  <a:off x="3744" y="624"/>
                  <a:ext cx="1248" cy="1109"/>
                </a:xfrm>
                <a:prstGeom prst="rect">
                  <a:avLst/>
                </a:prstGeom>
                <a:noFill/>
                <a:ln w="9525">
                  <a:noFill/>
                  <a:miter lim="800000"/>
                  <a:headEnd/>
                  <a:tailEnd/>
                </a:ln>
              </p:spPr>
            </p:pic>
          </p:grpSp>
        </p:grpSp>
        <p:grpSp>
          <p:nvGrpSpPr>
            <p:cNvPr id="63494" name="Group 14"/>
            <p:cNvGrpSpPr>
              <a:grpSpLocks/>
            </p:cNvGrpSpPr>
            <p:nvPr/>
          </p:nvGrpSpPr>
          <p:grpSpPr bwMode="auto">
            <a:xfrm>
              <a:off x="336" y="2688"/>
              <a:ext cx="2592" cy="1151"/>
              <a:chOff x="1392" y="1249"/>
              <a:chExt cx="2592" cy="1151"/>
            </a:xfrm>
          </p:grpSpPr>
          <p:pic>
            <p:nvPicPr>
              <p:cNvPr id="63495" name="Picture 15"/>
              <p:cNvPicPr>
                <a:picLocks noChangeAspect="1" noChangeArrowheads="1"/>
              </p:cNvPicPr>
              <p:nvPr/>
            </p:nvPicPr>
            <p:blipFill>
              <a:blip r:embed="rId11" cstate="print"/>
              <a:srcRect/>
              <a:stretch>
                <a:fillRect/>
              </a:stretch>
            </p:blipFill>
            <p:spPr bwMode="auto">
              <a:xfrm>
                <a:off x="1392" y="1249"/>
                <a:ext cx="1296" cy="1151"/>
              </a:xfrm>
              <a:prstGeom prst="rect">
                <a:avLst/>
              </a:prstGeom>
              <a:noFill/>
              <a:ln w="9525">
                <a:noFill/>
                <a:miter lim="800000"/>
                <a:headEnd/>
                <a:tailEnd/>
              </a:ln>
            </p:spPr>
          </p:pic>
          <p:pic>
            <p:nvPicPr>
              <p:cNvPr id="63496" name="Picture 16"/>
              <p:cNvPicPr>
                <a:picLocks noChangeAspect="1" noChangeArrowheads="1"/>
              </p:cNvPicPr>
              <p:nvPr/>
            </p:nvPicPr>
            <p:blipFill>
              <a:blip r:embed="rId12" cstate="print"/>
              <a:srcRect/>
              <a:stretch>
                <a:fillRect/>
              </a:stretch>
            </p:blipFill>
            <p:spPr bwMode="auto">
              <a:xfrm>
                <a:off x="2688" y="1249"/>
                <a:ext cx="1296" cy="1151"/>
              </a:xfrm>
              <a:prstGeom prst="rect">
                <a:avLst/>
              </a:prstGeom>
              <a:noFill/>
              <a:ln w="9525">
                <a:noFill/>
                <a:miter lim="800000"/>
                <a:headEnd/>
                <a:tailEnd/>
              </a:ln>
            </p:spPr>
          </p:pic>
        </p:grpSp>
      </p:grpSp>
      <p:sp>
        <p:nvSpPr>
          <p:cNvPr id="63491" name="Text Box 17"/>
          <p:cNvSpPr txBox="1">
            <a:spLocks noChangeArrowheads="1"/>
          </p:cNvSpPr>
          <p:nvPr/>
        </p:nvSpPr>
        <p:spPr bwMode="auto">
          <a:xfrm>
            <a:off x="4648200" y="4572002"/>
            <a:ext cx="4495800" cy="2175073"/>
          </a:xfrm>
          <a:prstGeom prst="rect">
            <a:avLst/>
          </a:prstGeom>
          <a:noFill/>
          <a:ln w="9525">
            <a:noFill/>
            <a:miter lim="800000"/>
            <a:headEnd/>
            <a:tailEnd/>
          </a:ln>
        </p:spPr>
        <p:txBody>
          <a:bodyPr lIns="89982" tIns="46790" rIns="89982" bIns="46790">
            <a:spAutoFit/>
          </a:bodyPr>
          <a:lstStyle/>
          <a:p>
            <a:pPr algn="l">
              <a:lnSpc>
                <a:spcPct val="94000"/>
              </a:lnSpc>
              <a:buClr>
                <a:srgbClr val="000000"/>
              </a:buClr>
              <a:buSzPct val="100000"/>
              <a:tabLst>
                <a:tab pos="0" algn="l"/>
                <a:tab pos="447581" algn="l"/>
                <a:tab pos="896752" algn="l"/>
                <a:tab pos="1345921" algn="l"/>
                <a:tab pos="1795091" algn="l"/>
                <a:tab pos="2244260" algn="l"/>
                <a:tab pos="2693429" algn="l"/>
                <a:tab pos="3142598" algn="l"/>
                <a:tab pos="3591768" algn="l"/>
                <a:tab pos="4040937" algn="l"/>
                <a:tab pos="4490107" algn="l"/>
                <a:tab pos="4939276" algn="l"/>
                <a:tab pos="5388445" algn="l"/>
                <a:tab pos="5837615" algn="l"/>
                <a:tab pos="6286784" algn="l"/>
                <a:tab pos="6735953" algn="l"/>
                <a:tab pos="7185123" algn="l"/>
                <a:tab pos="7634291" algn="l"/>
                <a:tab pos="8083462" algn="l"/>
                <a:tab pos="8532631" algn="l"/>
                <a:tab pos="8981800" algn="l"/>
              </a:tabLst>
            </a:pPr>
            <a:r>
              <a:rPr lang="en-GB" sz="2000">
                <a:effectLst/>
              </a:rPr>
              <a:t>At t=0.85 T, we can see clearly that there are more backward propagating particles than forward ones between  20&lt;K&lt;30 MeV.</a:t>
            </a:r>
          </a:p>
          <a:p>
            <a:pPr algn="l">
              <a:buClr>
                <a:srgbClr val="000000"/>
              </a:buClr>
              <a:buSzPct val="100000"/>
              <a:tabLst>
                <a:tab pos="0" algn="l"/>
                <a:tab pos="447581" algn="l"/>
                <a:tab pos="896752" algn="l"/>
                <a:tab pos="1345921" algn="l"/>
                <a:tab pos="1795091" algn="l"/>
                <a:tab pos="2244260" algn="l"/>
                <a:tab pos="2693429" algn="l"/>
                <a:tab pos="3142598" algn="l"/>
                <a:tab pos="3591768" algn="l"/>
                <a:tab pos="4040937" algn="l"/>
                <a:tab pos="4490107" algn="l"/>
                <a:tab pos="4939276" algn="l"/>
                <a:tab pos="5388445" algn="l"/>
                <a:tab pos="5837615" algn="l"/>
                <a:tab pos="6286784" algn="l"/>
                <a:tab pos="6735953" algn="l"/>
                <a:tab pos="7185123" algn="l"/>
                <a:tab pos="7634291" algn="l"/>
                <a:tab pos="8083462" algn="l"/>
                <a:tab pos="8532631" algn="l"/>
                <a:tab pos="8981800" algn="l"/>
              </a:tabLst>
            </a:pPr>
            <a:endParaRPr lang="en-GB" sz="2000">
              <a:effectLst/>
            </a:endParaRPr>
          </a:p>
          <a:p>
            <a:pPr algn="l">
              <a:buClr>
                <a:srgbClr val="000000"/>
              </a:buClr>
              <a:buSzPct val="100000"/>
              <a:tabLst>
                <a:tab pos="0" algn="l"/>
                <a:tab pos="447581" algn="l"/>
                <a:tab pos="896752" algn="l"/>
                <a:tab pos="1345921" algn="l"/>
                <a:tab pos="1795091" algn="l"/>
                <a:tab pos="2244260" algn="l"/>
                <a:tab pos="2693429" algn="l"/>
                <a:tab pos="3142598" algn="l"/>
                <a:tab pos="3591768" algn="l"/>
                <a:tab pos="4040937" algn="l"/>
                <a:tab pos="4490107" algn="l"/>
                <a:tab pos="4939276" algn="l"/>
                <a:tab pos="5388445" algn="l"/>
                <a:tab pos="5837615" algn="l"/>
                <a:tab pos="6286784" algn="l"/>
                <a:tab pos="6735953" algn="l"/>
                <a:tab pos="7185123" algn="l"/>
                <a:tab pos="7634291" algn="l"/>
                <a:tab pos="8083462" algn="l"/>
                <a:tab pos="8532631" algn="l"/>
                <a:tab pos="8981800" algn="l"/>
              </a:tabLst>
            </a:pPr>
            <a:r>
              <a:rPr lang="en-GB" sz="2000">
                <a:effectLst/>
              </a:rPr>
              <a:t>At t=0.95 T, it is more pronounced for K~10 MeV</a:t>
            </a:r>
            <a:r>
              <a:rPr lang="en-GB" sz="1800">
                <a:effectLst/>
                <a:latin typeface="Arial" charset="0"/>
              </a:rPr>
              <a:t>.</a:t>
            </a:r>
          </a:p>
        </p:txBody>
      </p:sp>
      <p:sp>
        <p:nvSpPr>
          <p:cNvPr id="63492" name="Rectangle 18"/>
          <p:cNvSpPr>
            <a:spLocks noGrp="1" noChangeArrowheads="1"/>
          </p:cNvSpPr>
          <p:nvPr>
            <p:ph type="title"/>
          </p:nvPr>
        </p:nvSpPr>
        <p:spPr>
          <a:xfrm>
            <a:off x="990602" y="-76200"/>
            <a:ext cx="7772400" cy="1143000"/>
          </a:xfrm>
          <a:noFill/>
        </p:spPr>
        <p:txBody>
          <a:bodyPr/>
          <a:lstStyle/>
          <a:p>
            <a:pPr algn="ctr" eaLnBrk="1" hangingPunct="1"/>
            <a:r>
              <a:rPr lang="en-US" sz="3200" b="0" i="1">
                <a:solidFill>
                  <a:schemeClr val="tx1"/>
                </a:solidFill>
                <a:latin typeface="Trebuchet MS" pitchFamily="34" charset="0"/>
              </a:rPr>
              <a:t>Phase space evolution – time sequence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crossing"/>
          <p:cNvPicPr>
            <a:picLocks noChangeAspect="1" noChangeArrowheads="1"/>
          </p:cNvPicPr>
          <p:nvPr/>
        </p:nvPicPr>
        <p:blipFill>
          <a:blip r:embed="rId3" cstate="print"/>
          <a:srcRect/>
          <a:stretch>
            <a:fillRect/>
          </a:stretch>
        </p:blipFill>
        <p:spPr bwMode="auto">
          <a:xfrm>
            <a:off x="685800" y="685800"/>
            <a:ext cx="4038600" cy="2819400"/>
          </a:xfrm>
          <a:prstGeom prst="rect">
            <a:avLst/>
          </a:prstGeom>
          <a:noFill/>
          <a:ln w="9525">
            <a:noFill/>
            <a:miter lim="800000"/>
            <a:headEnd/>
            <a:tailEnd/>
          </a:ln>
        </p:spPr>
      </p:pic>
      <p:sp>
        <p:nvSpPr>
          <p:cNvPr id="59395" name="Rectangle 3"/>
          <p:cNvSpPr>
            <a:spLocks noGrp="1" noChangeArrowheads="1"/>
          </p:cNvSpPr>
          <p:nvPr>
            <p:ph type="title"/>
          </p:nvPr>
        </p:nvSpPr>
        <p:spPr>
          <a:xfrm>
            <a:off x="838200" y="2"/>
            <a:ext cx="7772400" cy="762000"/>
          </a:xfrm>
          <a:noFill/>
        </p:spPr>
        <p:txBody>
          <a:bodyPr lIns="89982" tIns="46790" rIns="89982" bIns="46790"/>
          <a:lstStyle/>
          <a:p>
            <a:pPr algn="ctr" defTabSz="449171" eaLnBrk="1" hangingPunct="1">
              <a:lnSpc>
                <a:spcPct val="94000"/>
              </a:lnSpc>
              <a:tabLst>
                <a:tab pos="0" algn="l"/>
                <a:tab pos="447581" algn="l"/>
                <a:tab pos="896752" algn="l"/>
                <a:tab pos="1345921" algn="l"/>
                <a:tab pos="1795091" algn="l"/>
                <a:tab pos="2244260" algn="l"/>
                <a:tab pos="2693429" algn="l"/>
                <a:tab pos="3142598" algn="l"/>
                <a:tab pos="3591768" algn="l"/>
                <a:tab pos="4040937" algn="l"/>
                <a:tab pos="4490107" algn="l"/>
                <a:tab pos="4939276" algn="l"/>
                <a:tab pos="5388445" algn="l"/>
                <a:tab pos="5837615" algn="l"/>
                <a:tab pos="6286784" algn="l"/>
                <a:tab pos="6735953" algn="l"/>
                <a:tab pos="7185123" algn="l"/>
                <a:tab pos="7634291" algn="l"/>
                <a:tab pos="8083462" algn="l"/>
                <a:tab pos="8532631" algn="l"/>
                <a:tab pos="8981800" algn="l"/>
              </a:tabLst>
            </a:pPr>
            <a:r>
              <a:rPr lang="en-GB" sz="3200" b="0" i="1">
                <a:solidFill>
                  <a:schemeClr val="tx1"/>
                </a:solidFill>
                <a:latin typeface="Trebuchet MS" pitchFamily="34" charset="0"/>
              </a:rPr>
              <a:t>Multiple particle crossings at 1AU</a:t>
            </a:r>
          </a:p>
        </p:txBody>
      </p:sp>
      <p:pic>
        <p:nvPicPr>
          <p:cNvPr id="59396" name="Picture 4" descr="equation40"/>
          <p:cNvPicPr>
            <a:picLocks noChangeAspect="1" noChangeArrowheads="1"/>
          </p:cNvPicPr>
          <p:nvPr/>
        </p:nvPicPr>
        <p:blipFill>
          <a:blip r:embed="rId4" cstate="print"/>
          <a:srcRect/>
          <a:stretch>
            <a:fillRect/>
          </a:stretch>
        </p:blipFill>
        <p:spPr bwMode="auto">
          <a:xfrm>
            <a:off x="762000" y="3733800"/>
            <a:ext cx="6324600" cy="658813"/>
          </a:xfrm>
          <a:prstGeom prst="rect">
            <a:avLst/>
          </a:prstGeom>
          <a:noFill/>
          <a:ln w="28575">
            <a:solidFill>
              <a:schemeClr val="tx1"/>
            </a:solidFill>
            <a:miter lim="800000"/>
            <a:headEnd/>
            <a:tailEnd/>
          </a:ln>
        </p:spPr>
      </p:pic>
      <p:sp>
        <p:nvSpPr>
          <p:cNvPr id="59397" name="Text Box 5"/>
          <p:cNvSpPr txBox="1">
            <a:spLocks noChangeArrowheads="1"/>
          </p:cNvSpPr>
          <p:nvPr/>
        </p:nvSpPr>
        <p:spPr bwMode="auto">
          <a:xfrm>
            <a:off x="609602" y="4648200"/>
            <a:ext cx="8016875" cy="2044700"/>
          </a:xfrm>
          <a:prstGeom prst="rect">
            <a:avLst/>
          </a:prstGeom>
          <a:noFill/>
          <a:ln w="9525">
            <a:noFill/>
            <a:miter lim="800000"/>
            <a:headEnd/>
            <a:tailEnd/>
          </a:ln>
        </p:spPr>
        <p:txBody>
          <a:bodyPr lIns="91420" tIns="45711" rIns="91420" bIns="45711">
            <a:spAutoFit/>
          </a:bodyPr>
          <a:lstStyle/>
          <a:p>
            <a:pPr algn="l">
              <a:lnSpc>
                <a:spcPct val="90000"/>
              </a:lnSpc>
              <a:spcBef>
                <a:spcPts val="425"/>
              </a:spcBef>
              <a:buClr>
                <a:srgbClr val="000000"/>
              </a:buClr>
              <a:buSzPct val="31000"/>
            </a:pPr>
            <a:r>
              <a:rPr lang="en-GB" sz="2000">
                <a:effectLst/>
              </a:rPr>
              <a:t>Due to pitch angle scattering, particles, especially of high energies, may cross 1 AU more than once, and thus from both sides. In an average sense, a 100 MeV particle has Rc ~ 2, or on average, two crossings. Histogram shows that some particles may cross as many as 15 times. A smaller mfp leads to a larger Rc since particles with smaller mfp will experience more pitch angle scatterings. </a:t>
            </a:r>
            <a:endParaRPr lang="en-US" sz="2000">
              <a:effectLst/>
            </a:endParaRPr>
          </a:p>
          <a:p>
            <a:pPr algn="l"/>
            <a:endParaRPr lang="en-US" sz="2000">
              <a:effectLst/>
            </a:endParaRPr>
          </a:p>
        </p:txBody>
      </p:sp>
      <p:pic>
        <p:nvPicPr>
          <p:cNvPr id="59398" name="Picture 6" descr="crossing-dsitribution"/>
          <p:cNvPicPr>
            <a:picLocks noGrp="1" noChangeAspect="1" noChangeArrowheads="1"/>
          </p:cNvPicPr>
          <p:nvPr>
            <p:ph idx="1"/>
          </p:nvPr>
        </p:nvPicPr>
        <p:blipFill>
          <a:blip r:embed="rId5" cstate="print"/>
          <a:srcRect/>
          <a:stretch>
            <a:fillRect/>
          </a:stretch>
        </p:blipFill>
        <p:spPr>
          <a:xfrm>
            <a:off x="5029202" y="685800"/>
            <a:ext cx="3648075" cy="2819400"/>
          </a:xfrm>
          <a:noFill/>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endParaRPr lang="en-US" smtClean="0"/>
          </a:p>
        </p:txBody>
      </p:sp>
      <p:sp>
        <p:nvSpPr>
          <p:cNvPr id="69635" name="Rectangle 3"/>
          <p:cNvSpPr>
            <a:spLocks noGrp="1" noChangeArrowheads="1"/>
          </p:cNvSpPr>
          <p:nvPr>
            <p:ph type="body" idx="1"/>
          </p:nvPr>
        </p:nvSpPr>
        <p:spPr>
          <a:xfrm>
            <a:off x="228600" y="4648200"/>
            <a:ext cx="8839200" cy="1752600"/>
          </a:xfrm>
        </p:spPr>
        <p:txBody>
          <a:bodyPr/>
          <a:lstStyle/>
          <a:p>
            <a:pPr eaLnBrk="1" hangingPunct="1">
              <a:lnSpc>
                <a:spcPct val="80000"/>
              </a:lnSpc>
              <a:buFont typeface="Wingdings" pitchFamily="2" charset="2"/>
              <a:buNone/>
            </a:pPr>
            <a:r>
              <a:rPr lang="en-US" sz="2000">
                <a:latin typeface="Trebuchet MS" pitchFamily="34" charset="0"/>
              </a:rPr>
              <a:t>Dynamical spectra of iron ions averaged over consecutive ~5hrs time intervals until shock arrival at 1AU. ULEIS and SIS measurements are shown by blue diamonds and triangles, respectively. The straight line shows the theoretical limit for a power-law spectrum corresponding to shock parameters at 1 AU. Note the enhanced background at early times prior to the shock arrival at ~ 1AU.</a:t>
            </a:r>
          </a:p>
          <a:p>
            <a:pPr eaLnBrk="1" hangingPunct="1">
              <a:lnSpc>
                <a:spcPct val="80000"/>
              </a:lnSpc>
              <a:buFont typeface="Wingdings" pitchFamily="2" charset="2"/>
              <a:buNone/>
            </a:pPr>
            <a:endParaRPr lang="en-US" sz="2000">
              <a:latin typeface="Trebuchet MS" pitchFamily="34" charset="0"/>
            </a:endParaRPr>
          </a:p>
        </p:txBody>
      </p:sp>
      <p:pic>
        <p:nvPicPr>
          <p:cNvPr id="69636" name="Picture 4"/>
          <p:cNvPicPr>
            <a:picLocks noChangeAspect="1" noChangeArrowheads="1"/>
          </p:cNvPicPr>
          <p:nvPr/>
        </p:nvPicPr>
        <p:blipFill>
          <a:blip r:embed="rId2" cstate="print"/>
          <a:srcRect/>
          <a:stretch>
            <a:fillRect/>
          </a:stretch>
        </p:blipFill>
        <p:spPr bwMode="auto">
          <a:xfrm>
            <a:off x="2209802" y="200025"/>
            <a:ext cx="5181600" cy="4425950"/>
          </a:xfrm>
          <a:prstGeom prst="rect">
            <a:avLst/>
          </a:prstGeom>
          <a:noFill/>
          <a:ln w="9525">
            <a:noFill/>
            <a:miter lim="800000"/>
            <a:headEnd/>
            <a:tailEnd/>
          </a:ln>
        </p:spPr>
      </p:pic>
      <p:sp>
        <p:nvSpPr>
          <p:cNvPr id="69637" name="Text Box 5"/>
          <p:cNvSpPr txBox="1">
            <a:spLocks noChangeArrowheads="1"/>
          </p:cNvSpPr>
          <p:nvPr/>
        </p:nvSpPr>
        <p:spPr bwMode="auto">
          <a:xfrm>
            <a:off x="5280027" y="6302375"/>
            <a:ext cx="3940175" cy="641632"/>
          </a:xfrm>
          <a:prstGeom prst="rect">
            <a:avLst/>
          </a:prstGeom>
          <a:noFill/>
          <a:ln w="9525">
            <a:noFill/>
            <a:round/>
            <a:headEnd/>
            <a:tailEnd/>
          </a:ln>
        </p:spPr>
        <p:txBody>
          <a:bodyPr lIns="81623" tIns="40811" rIns="81623" bIns="40811">
            <a:spAutoFit/>
          </a:bodyPr>
          <a:lstStyle/>
          <a:p>
            <a:pPr algn="l" defTabSz="414252" hangingPunct="0">
              <a:lnSpc>
                <a:spcPct val="95000"/>
              </a:lnSpc>
              <a:buClr>
                <a:srgbClr val="000000"/>
              </a:buClr>
              <a:buSzPct val="45000"/>
              <a:tabLst>
                <a:tab pos="657089" algn="l"/>
                <a:tab pos="1312591" algn="l"/>
                <a:tab pos="1969680" algn="l"/>
                <a:tab pos="2626768" algn="l"/>
                <a:tab pos="3282270" algn="l"/>
                <a:tab pos="3939358" algn="l"/>
              </a:tabLst>
            </a:pPr>
            <a:r>
              <a:rPr lang="en-GB" sz="1900" b="1" i="1">
                <a:effectLst/>
                <a:cs typeface="Arial Unicode MS" charset="0"/>
              </a:rPr>
              <a:t>SEP Event # 215</a:t>
            </a:r>
            <a:r>
              <a:rPr lang="en-GB" sz="1900">
                <a:effectLst/>
                <a:cs typeface="Arial Unicode MS" charset="0"/>
              </a:rPr>
              <a:t> (shock arrival at ACE: Sept. 29, 2001, 09:06 UT) </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4602" y="2"/>
            <a:ext cx="5813425" cy="944563"/>
          </a:xfrm>
        </p:spPr>
        <p:txBody>
          <a:bodyPr/>
          <a:lstStyle/>
          <a:p>
            <a:pPr algn="ctr" eaLnBrk="1" hangingPunct="1"/>
            <a:r>
              <a:rPr lang="en-US" sz="3200" b="0" i="1">
                <a:solidFill>
                  <a:schemeClr val="tx1"/>
                </a:solidFill>
                <a:latin typeface="Trebuchet MS" pitchFamily="34" charset="0"/>
              </a:rPr>
              <a:t>Event integrated spectra</a:t>
            </a:r>
          </a:p>
        </p:txBody>
      </p:sp>
      <p:sp>
        <p:nvSpPr>
          <p:cNvPr id="70659" name="Text Box 3"/>
          <p:cNvSpPr txBox="1">
            <a:spLocks noChangeArrowheads="1"/>
          </p:cNvSpPr>
          <p:nvPr/>
        </p:nvSpPr>
        <p:spPr bwMode="auto">
          <a:xfrm>
            <a:off x="2667000" y="6477002"/>
            <a:ext cx="6477000" cy="396875"/>
          </a:xfrm>
          <a:prstGeom prst="rect">
            <a:avLst/>
          </a:prstGeom>
          <a:noFill/>
          <a:ln w="9525">
            <a:noFill/>
            <a:miter lim="800000"/>
            <a:headEnd/>
            <a:tailEnd/>
          </a:ln>
        </p:spPr>
        <p:txBody>
          <a:bodyPr lIns="91420" tIns="45711" rIns="91420" bIns="45711">
            <a:spAutoFit/>
          </a:bodyPr>
          <a:lstStyle/>
          <a:p>
            <a:pPr algn="l">
              <a:spcBef>
                <a:spcPct val="50000"/>
              </a:spcBef>
            </a:pPr>
            <a:r>
              <a:rPr lang="en-US" sz="2000">
                <a:effectLst/>
              </a:rPr>
              <a:t>Count only those particles before the shock arrival. </a:t>
            </a:r>
          </a:p>
        </p:txBody>
      </p:sp>
      <p:sp>
        <p:nvSpPr>
          <p:cNvPr id="70660" name="Text Box 4"/>
          <p:cNvSpPr txBox="1">
            <a:spLocks noChangeArrowheads="1"/>
          </p:cNvSpPr>
          <p:nvPr/>
        </p:nvSpPr>
        <p:spPr bwMode="auto">
          <a:xfrm>
            <a:off x="6248400" y="3505202"/>
            <a:ext cx="2667000" cy="2682875"/>
          </a:xfrm>
          <a:prstGeom prst="rect">
            <a:avLst/>
          </a:prstGeom>
          <a:noFill/>
          <a:ln w="9525">
            <a:noFill/>
            <a:miter lim="800000"/>
            <a:headEnd/>
            <a:tailEnd/>
          </a:ln>
        </p:spPr>
        <p:txBody>
          <a:bodyPr lIns="91420" tIns="45711" rIns="91420" bIns="45711">
            <a:spAutoFit/>
          </a:bodyPr>
          <a:lstStyle/>
          <a:p>
            <a:pPr algn="l">
              <a:spcBef>
                <a:spcPct val="50000"/>
              </a:spcBef>
            </a:pPr>
            <a:r>
              <a:rPr lang="en-US" sz="2000">
                <a:effectLst/>
              </a:rPr>
              <a:t>Similar spectral indices at low energies, with Iron slightly softer. </a:t>
            </a:r>
          </a:p>
          <a:p>
            <a:pPr algn="l">
              <a:spcBef>
                <a:spcPct val="50000"/>
              </a:spcBef>
            </a:pPr>
            <a:r>
              <a:rPr lang="en-US" sz="2000">
                <a:effectLst/>
              </a:rPr>
              <a:t>Roll-over feature at high energy end with approximately (Q/A)</a:t>
            </a:r>
            <a:r>
              <a:rPr lang="en-US" sz="2000" baseline="26000">
                <a:effectLst/>
              </a:rPr>
              <a:t>2</a:t>
            </a:r>
            <a:r>
              <a:rPr lang="en-US" sz="2000">
                <a:effectLst/>
              </a:rPr>
              <a:t> dependence.</a:t>
            </a:r>
          </a:p>
        </p:txBody>
      </p:sp>
      <p:sp>
        <p:nvSpPr>
          <p:cNvPr id="70661" name="Text Box 5"/>
          <p:cNvSpPr txBox="1">
            <a:spLocks noChangeArrowheads="1"/>
          </p:cNvSpPr>
          <p:nvPr/>
        </p:nvSpPr>
        <p:spPr bwMode="auto">
          <a:xfrm>
            <a:off x="6248402" y="2362202"/>
            <a:ext cx="2971800" cy="854075"/>
          </a:xfrm>
          <a:prstGeom prst="rect">
            <a:avLst/>
          </a:prstGeom>
          <a:noFill/>
          <a:ln w="9525">
            <a:noFill/>
            <a:miter lim="800000"/>
            <a:headEnd/>
            <a:tailEnd/>
          </a:ln>
        </p:spPr>
        <p:txBody>
          <a:bodyPr lIns="91420" tIns="45711" rIns="91420" bIns="45711">
            <a:spAutoFit/>
          </a:bodyPr>
          <a:lstStyle/>
          <a:p>
            <a:pPr algn="l">
              <a:spcBef>
                <a:spcPct val="50000"/>
              </a:spcBef>
            </a:pPr>
            <a:r>
              <a:rPr lang="en-US" sz="2000" b="1">
                <a:solidFill>
                  <a:srgbClr val="003399"/>
                </a:solidFill>
                <a:effectLst/>
              </a:rPr>
              <a:t>Iron</a:t>
            </a:r>
            <a:r>
              <a:rPr lang="en-US" sz="2000">
                <a:solidFill>
                  <a:srgbClr val="003399"/>
                </a:solidFill>
                <a:effectLst/>
              </a:rPr>
              <a:t> </a:t>
            </a:r>
            <a:r>
              <a:rPr lang="en-US" sz="2000">
                <a:solidFill>
                  <a:srgbClr val="FF3300"/>
                </a:solidFill>
                <a:effectLst/>
              </a:rPr>
              <a:t> </a:t>
            </a:r>
            <a:r>
              <a:rPr lang="en-US" sz="2000">
                <a:effectLst/>
              </a:rPr>
              <a:t>Q = 14, A =56</a:t>
            </a:r>
          </a:p>
          <a:p>
            <a:pPr algn="l">
              <a:spcBef>
                <a:spcPct val="50000"/>
              </a:spcBef>
            </a:pPr>
            <a:r>
              <a:rPr lang="en-US" sz="2000" b="1">
                <a:solidFill>
                  <a:srgbClr val="FF0000"/>
                </a:solidFill>
                <a:effectLst/>
              </a:rPr>
              <a:t>CNO</a:t>
            </a:r>
            <a:r>
              <a:rPr lang="en-US" sz="2000" b="1">
                <a:effectLst/>
              </a:rPr>
              <a:t> </a:t>
            </a:r>
            <a:r>
              <a:rPr lang="en-US" sz="2000">
                <a:effectLst/>
              </a:rPr>
              <a:t>Q = 6. A = 14</a:t>
            </a:r>
          </a:p>
        </p:txBody>
      </p:sp>
      <p:pic>
        <p:nvPicPr>
          <p:cNvPr id="70662" name="Picture 6"/>
          <p:cNvPicPr>
            <a:picLocks noChangeAspect="1" noChangeArrowheads="1"/>
          </p:cNvPicPr>
          <p:nvPr/>
        </p:nvPicPr>
        <p:blipFill>
          <a:blip r:embed="rId2" cstate="print"/>
          <a:srcRect l="20313" t="21875" r="18750" b="21875"/>
          <a:stretch>
            <a:fillRect/>
          </a:stretch>
        </p:blipFill>
        <p:spPr bwMode="auto">
          <a:xfrm>
            <a:off x="1" y="2203450"/>
            <a:ext cx="6172200" cy="4273550"/>
          </a:xfrm>
          <a:prstGeom prst="rect">
            <a:avLst/>
          </a:prstGeom>
          <a:noFill/>
          <a:ln w="9525">
            <a:noFill/>
            <a:miter lim="800000"/>
            <a:headEnd/>
            <a:tailEnd/>
          </a:ln>
        </p:spPr>
      </p:pic>
      <p:sp>
        <p:nvSpPr>
          <p:cNvPr id="286728" name="Text Box 8"/>
          <p:cNvSpPr txBox="1">
            <a:spLocks noChangeArrowheads="1"/>
          </p:cNvSpPr>
          <p:nvPr/>
        </p:nvSpPr>
        <p:spPr bwMode="auto">
          <a:xfrm>
            <a:off x="228600" y="1066802"/>
            <a:ext cx="3810000" cy="830987"/>
          </a:xfrm>
          <a:prstGeom prst="rect">
            <a:avLst/>
          </a:prstGeom>
          <a:solidFill>
            <a:schemeClr val="tx1"/>
          </a:solidFill>
          <a:ln w="9525">
            <a:noFill/>
            <a:miter lim="800000"/>
            <a:headEnd/>
            <a:tailEnd/>
          </a:ln>
          <a:effectLst/>
        </p:spPr>
        <p:txBody>
          <a:bodyPr lIns="91420" tIns="45711" rIns="91420" bIns="45711">
            <a:spAutoFit/>
          </a:bodyPr>
          <a:lstStyle/>
          <a:p>
            <a:pPr>
              <a:defRPr/>
            </a:pPr>
            <a:r>
              <a:rPr lang="en-US">
                <a:solidFill>
                  <a:schemeClr val="bg1"/>
                </a:solidFill>
                <a:effectLst>
                  <a:outerShdw blurRad="38100" dist="38100" dir="2700000" algn="tl">
                    <a:srgbClr val="C0C0C0"/>
                  </a:outerShdw>
                </a:effectLst>
              </a:rPr>
              <a:t>NOTE change in Fe/O ratio at about 10 MeV/nuc</a:t>
            </a:r>
          </a:p>
        </p:txBody>
      </p:sp>
      <p:sp>
        <p:nvSpPr>
          <p:cNvPr id="286729" name="Freeform 9"/>
          <p:cNvSpPr>
            <a:spLocks/>
          </p:cNvSpPr>
          <p:nvPr/>
        </p:nvSpPr>
        <p:spPr bwMode="auto">
          <a:xfrm>
            <a:off x="1447800" y="1828800"/>
            <a:ext cx="76200" cy="1143000"/>
          </a:xfrm>
          <a:custGeom>
            <a:avLst/>
            <a:gdLst/>
            <a:ahLst/>
            <a:cxnLst>
              <a:cxn ang="0">
                <a:pos x="48" y="0"/>
              </a:cxn>
              <a:cxn ang="0">
                <a:pos x="0" y="720"/>
              </a:cxn>
            </a:cxnLst>
            <a:rect l="0" t="0" r="r" b="b"/>
            <a:pathLst>
              <a:path w="48" h="720">
                <a:moveTo>
                  <a:pt x="48" y="0"/>
                </a:moveTo>
                <a:cubicBezTo>
                  <a:pt x="28" y="300"/>
                  <a:pt x="8" y="600"/>
                  <a:pt x="0" y="720"/>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
        <p:nvSpPr>
          <p:cNvPr id="286730" name="Freeform 10"/>
          <p:cNvSpPr>
            <a:spLocks/>
          </p:cNvSpPr>
          <p:nvPr/>
        </p:nvSpPr>
        <p:spPr bwMode="auto">
          <a:xfrm>
            <a:off x="1981200" y="1905000"/>
            <a:ext cx="825500" cy="2286000"/>
          </a:xfrm>
          <a:custGeom>
            <a:avLst/>
            <a:gdLst/>
            <a:ahLst/>
            <a:cxnLst>
              <a:cxn ang="0">
                <a:pos x="0" y="0"/>
              </a:cxn>
              <a:cxn ang="0">
                <a:pos x="480" y="672"/>
              </a:cxn>
              <a:cxn ang="0">
                <a:pos x="240" y="1440"/>
              </a:cxn>
            </a:cxnLst>
            <a:rect l="0" t="0" r="r" b="b"/>
            <a:pathLst>
              <a:path w="520" h="1440">
                <a:moveTo>
                  <a:pt x="0" y="0"/>
                </a:moveTo>
                <a:cubicBezTo>
                  <a:pt x="220" y="216"/>
                  <a:pt x="440" y="432"/>
                  <a:pt x="480" y="672"/>
                </a:cubicBezTo>
                <a:cubicBezTo>
                  <a:pt x="520" y="912"/>
                  <a:pt x="380" y="1176"/>
                  <a:pt x="240" y="1440"/>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endParaRPr lang="en-US" smtClean="0"/>
          </a:p>
        </p:txBody>
      </p:sp>
      <p:sp>
        <p:nvSpPr>
          <p:cNvPr id="71683" name="Rectangle 3"/>
          <p:cNvSpPr>
            <a:spLocks noGrp="1" noChangeArrowheads="1"/>
          </p:cNvSpPr>
          <p:nvPr>
            <p:ph type="body" idx="1"/>
          </p:nvPr>
        </p:nvSpPr>
        <p:spPr>
          <a:xfrm>
            <a:off x="228600" y="3810000"/>
            <a:ext cx="8763000" cy="2209800"/>
          </a:xfrm>
        </p:spPr>
        <p:txBody>
          <a:bodyPr/>
          <a:lstStyle/>
          <a:p>
            <a:pPr eaLnBrk="1" hangingPunct="1">
              <a:lnSpc>
                <a:spcPct val="80000"/>
              </a:lnSpc>
              <a:buNone/>
            </a:pPr>
            <a:r>
              <a:rPr lang="en-US" sz="2400" dirty="0"/>
              <a:t>Event-integrated spectra for (a) protons, (b) oxygen and (c) iron ions. Modeling results are shown in red. ULEIS and SIS measurements integrated over the same time interval are shown by blue diamonds and triangles, respectively. The straight line shows the theoretical limit for a power-law spectrum corresponding to shock parameters at 1 AU. (</a:t>
            </a:r>
            <a:r>
              <a:rPr lang="en-US" sz="2400" dirty="0" err="1"/>
              <a:t>Zank</a:t>
            </a:r>
            <a:r>
              <a:rPr lang="en-US" sz="2400" dirty="0"/>
              <a:t> et al 2007; </a:t>
            </a:r>
            <a:r>
              <a:rPr lang="en-US" sz="2400" dirty="0" err="1">
                <a:latin typeface="Trebuchet MS" pitchFamily="34" charset="0"/>
              </a:rPr>
              <a:t>Verkhoglyadova</a:t>
            </a:r>
            <a:r>
              <a:rPr lang="en-US" sz="2400" dirty="0">
                <a:latin typeface="Trebuchet MS" pitchFamily="34" charset="0"/>
              </a:rPr>
              <a:t> et al. 2009 </a:t>
            </a:r>
            <a:r>
              <a:rPr lang="en-US" sz="2400" dirty="0"/>
              <a:t>). </a:t>
            </a:r>
          </a:p>
          <a:p>
            <a:pPr eaLnBrk="1" hangingPunct="1">
              <a:lnSpc>
                <a:spcPct val="80000"/>
              </a:lnSpc>
              <a:buFont typeface="Wingdings" pitchFamily="2" charset="2"/>
              <a:buNone/>
            </a:pPr>
            <a:endParaRPr lang="en-US" sz="2400" dirty="0"/>
          </a:p>
        </p:txBody>
      </p:sp>
      <p:sp>
        <p:nvSpPr>
          <p:cNvPr id="71685" name="Text Box 5"/>
          <p:cNvSpPr txBox="1">
            <a:spLocks noChangeArrowheads="1"/>
          </p:cNvSpPr>
          <p:nvPr/>
        </p:nvSpPr>
        <p:spPr bwMode="auto">
          <a:xfrm>
            <a:off x="4724402" y="6149975"/>
            <a:ext cx="3940175" cy="641632"/>
          </a:xfrm>
          <a:prstGeom prst="rect">
            <a:avLst/>
          </a:prstGeom>
          <a:noFill/>
          <a:ln w="9525">
            <a:noFill/>
            <a:round/>
            <a:headEnd/>
            <a:tailEnd/>
          </a:ln>
        </p:spPr>
        <p:txBody>
          <a:bodyPr lIns="81623" tIns="40811" rIns="81623" bIns="40811">
            <a:spAutoFit/>
          </a:bodyPr>
          <a:lstStyle/>
          <a:p>
            <a:pPr algn="l" defTabSz="414252" hangingPunct="0">
              <a:lnSpc>
                <a:spcPct val="95000"/>
              </a:lnSpc>
              <a:buClr>
                <a:srgbClr val="000000"/>
              </a:buClr>
              <a:buSzPct val="45000"/>
              <a:tabLst>
                <a:tab pos="657089" algn="l"/>
                <a:tab pos="1312591" algn="l"/>
                <a:tab pos="1969680" algn="l"/>
                <a:tab pos="2626768" algn="l"/>
                <a:tab pos="3282270" algn="l"/>
                <a:tab pos="3939358" algn="l"/>
              </a:tabLst>
            </a:pPr>
            <a:r>
              <a:rPr lang="en-GB" sz="1900" b="1" i="1">
                <a:effectLst/>
                <a:cs typeface="Arial Unicode MS" charset="0"/>
              </a:rPr>
              <a:t>SEP Event # 215</a:t>
            </a:r>
            <a:r>
              <a:rPr lang="en-GB" sz="1900">
                <a:effectLst/>
                <a:cs typeface="Arial Unicode MS" charset="0"/>
              </a:rPr>
              <a:t> (shock arrival at ACE: Sept. 29, 2001, 09:06 UT) </a:t>
            </a:r>
          </a:p>
        </p:txBody>
      </p:sp>
      <p:pic>
        <p:nvPicPr>
          <p:cNvPr id="6" name="Picture 4"/>
          <p:cNvPicPr>
            <a:picLocks noChangeAspect="1" noChangeArrowheads="1"/>
          </p:cNvPicPr>
          <p:nvPr/>
        </p:nvPicPr>
        <p:blipFill>
          <a:blip r:embed="rId2" cstate="print"/>
          <a:srcRect/>
          <a:stretch>
            <a:fillRect/>
          </a:stretch>
        </p:blipFill>
        <p:spPr bwMode="auto">
          <a:xfrm>
            <a:off x="430213" y="838201"/>
            <a:ext cx="8408987" cy="284321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654052" y="222876"/>
            <a:ext cx="8042275" cy="578185"/>
          </a:xfrm>
          <a:prstGeom prst="rect">
            <a:avLst/>
          </a:prstGeom>
          <a:noFill/>
          <a:ln w="9525">
            <a:noFill/>
            <a:round/>
            <a:headEnd/>
            <a:tailEnd/>
          </a:ln>
        </p:spPr>
        <p:txBody>
          <a:bodyPr lIns="0" tIns="0" rIns="0" bIns="0" anchor="ctr">
            <a:spAutoFit/>
          </a:bodyPr>
          <a:lstStyle/>
          <a:p>
            <a:pPr defTabSz="414252" hangingPunct="0">
              <a:lnSpc>
                <a:spcPct val="93000"/>
              </a:lnSpc>
              <a:buClr>
                <a:srgbClr val="000000"/>
              </a:buClr>
              <a:buSzPct val="45000"/>
              <a:tabLst>
                <a:tab pos="657089" algn="l"/>
                <a:tab pos="1312591" algn="l"/>
                <a:tab pos="1969680" algn="l"/>
                <a:tab pos="2626768" algn="l"/>
                <a:tab pos="3282270" algn="l"/>
                <a:tab pos="3939358" algn="l"/>
                <a:tab pos="4594861" algn="l"/>
                <a:tab pos="5251949" algn="l"/>
                <a:tab pos="5909037" algn="l"/>
                <a:tab pos="6564539" algn="l"/>
                <a:tab pos="7221627" algn="l"/>
                <a:tab pos="7878716" algn="l"/>
              </a:tabLst>
            </a:pPr>
            <a:r>
              <a:rPr lang="en-GB" sz="4000" i="1">
                <a:effectLst/>
                <a:cs typeface="Arial Unicode MS" charset="0"/>
              </a:rPr>
              <a:t>Time intensity profiles</a:t>
            </a:r>
          </a:p>
        </p:txBody>
      </p:sp>
      <p:sp>
        <p:nvSpPr>
          <p:cNvPr id="74755" name="Text Box 3"/>
          <p:cNvSpPr txBox="1">
            <a:spLocks noChangeArrowheads="1"/>
          </p:cNvSpPr>
          <p:nvPr/>
        </p:nvSpPr>
        <p:spPr bwMode="auto">
          <a:xfrm>
            <a:off x="5029202" y="6172202"/>
            <a:ext cx="1036638" cy="371495"/>
          </a:xfrm>
          <a:prstGeom prst="rect">
            <a:avLst/>
          </a:prstGeom>
          <a:noFill/>
          <a:ln w="9525">
            <a:noFill/>
            <a:round/>
            <a:headEnd/>
            <a:tailEnd/>
          </a:ln>
        </p:spPr>
        <p:txBody>
          <a:bodyPr lIns="81623" tIns="40811" rIns="81623" bIns="40811">
            <a:spAutoFit/>
          </a:bodyPr>
          <a:lstStyle/>
          <a:p>
            <a:pPr algn="l" defTabSz="414252" hangingPunct="0">
              <a:lnSpc>
                <a:spcPct val="93000"/>
              </a:lnSpc>
              <a:buClr>
                <a:srgbClr val="000000"/>
              </a:buClr>
              <a:buSzPct val="45000"/>
              <a:tabLst>
                <a:tab pos="657089" algn="l"/>
              </a:tabLst>
            </a:pPr>
            <a:r>
              <a:rPr lang="en-GB" sz="2000" b="1">
                <a:solidFill>
                  <a:srgbClr val="00FF00"/>
                </a:solidFill>
                <a:effectLst/>
                <a:latin typeface="Arial" charset="0"/>
                <a:cs typeface="Arial Unicode MS" charset="0"/>
              </a:rPr>
              <a:t>s=2.5</a:t>
            </a:r>
          </a:p>
        </p:txBody>
      </p:sp>
      <p:pic>
        <p:nvPicPr>
          <p:cNvPr id="74756" name="Picture 4"/>
          <p:cNvPicPr>
            <a:picLocks noChangeAspect="1" noChangeArrowheads="1"/>
          </p:cNvPicPr>
          <p:nvPr/>
        </p:nvPicPr>
        <p:blipFill>
          <a:blip r:embed="rId3" cstate="print"/>
          <a:srcRect/>
          <a:stretch>
            <a:fillRect/>
          </a:stretch>
        </p:blipFill>
        <p:spPr bwMode="auto">
          <a:xfrm>
            <a:off x="1447800" y="990600"/>
            <a:ext cx="6057900" cy="4543425"/>
          </a:xfrm>
          <a:prstGeom prst="rect">
            <a:avLst/>
          </a:prstGeom>
          <a:noFill/>
          <a:ln w="9525">
            <a:noFill/>
            <a:round/>
            <a:headEnd/>
            <a:tailEnd/>
          </a:ln>
        </p:spPr>
      </p:pic>
      <p:sp>
        <p:nvSpPr>
          <p:cNvPr id="74757" name="Text Box 6"/>
          <p:cNvSpPr txBox="1">
            <a:spLocks noChangeArrowheads="1"/>
          </p:cNvSpPr>
          <p:nvPr/>
        </p:nvSpPr>
        <p:spPr bwMode="auto">
          <a:xfrm>
            <a:off x="2590802" y="990602"/>
            <a:ext cx="1036638" cy="318932"/>
          </a:xfrm>
          <a:prstGeom prst="rect">
            <a:avLst/>
          </a:prstGeom>
          <a:noFill/>
          <a:ln w="9525">
            <a:noFill/>
            <a:round/>
            <a:headEnd/>
            <a:tailEnd/>
          </a:ln>
        </p:spPr>
        <p:txBody>
          <a:bodyPr lIns="81623" tIns="40811" rIns="81623" bIns="40811">
            <a:spAutoFit/>
          </a:bodyPr>
          <a:lstStyle/>
          <a:p>
            <a:pPr algn="l" defTabSz="414252" hangingPunct="0">
              <a:lnSpc>
                <a:spcPct val="93000"/>
              </a:lnSpc>
              <a:buClr>
                <a:srgbClr val="000000"/>
              </a:buClr>
              <a:buSzPct val="45000"/>
              <a:tabLst>
                <a:tab pos="657089" algn="l"/>
              </a:tabLst>
            </a:pPr>
            <a:r>
              <a:rPr lang="en-GB" sz="1600" b="1">
                <a:solidFill>
                  <a:srgbClr val="0000FF"/>
                </a:solidFill>
                <a:effectLst/>
                <a:latin typeface="Arial" charset="0"/>
                <a:cs typeface="Arial Unicode MS" charset="0"/>
              </a:rPr>
              <a:t>Protons</a:t>
            </a:r>
          </a:p>
        </p:txBody>
      </p:sp>
      <p:sp>
        <p:nvSpPr>
          <p:cNvPr id="74758" name="Text Box 8"/>
          <p:cNvSpPr txBox="1">
            <a:spLocks noChangeArrowheads="1"/>
          </p:cNvSpPr>
          <p:nvPr/>
        </p:nvSpPr>
        <p:spPr bwMode="auto">
          <a:xfrm>
            <a:off x="228602" y="5943600"/>
            <a:ext cx="3940175" cy="641632"/>
          </a:xfrm>
          <a:prstGeom prst="rect">
            <a:avLst/>
          </a:prstGeom>
          <a:noFill/>
          <a:ln w="9525">
            <a:noFill/>
            <a:round/>
            <a:headEnd/>
            <a:tailEnd/>
          </a:ln>
        </p:spPr>
        <p:txBody>
          <a:bodyPr lIns="81623" tIns="40811" rIns="81623" bIns="40811">
            <a:spAutoFit/>
          </a:bodyPr>
          <a:lstStyle/>
          <a:p>
            <a:pPr algn="l" defTabSz="414252" hangingPunct="0">
              <a:lnSpc>
                <a:spcPct val="95000"/>
              </a:lnSpc>
              <a:buClr>
                <a:srgbClr val="000000"/>
              </a:buClr>
              <a:buSzPct val="45000"/>
              <a:tabLst>
                <a:tab pos="657089" algn="l"/>
                <a:tab pos="1312591" algn="l"/>
                <a:tab pos="1969680" algn="l"/>
                <a:tab pos="2626768" algn="l"/>
                <a:tab pos="3282270" algn="l"/>
                <a:tab pos="3939358" algn="l"/>
              </a:tabLst>
            </a:pPr>
            <a:r>
              <a:rPr lang="en-GB" sz="1900" b="1" i="1">
                <a:effectLst/>
                <a:cs typeface="Arial Unicode MS" charset="0"/>
              </a:rPr>
              <a:t>SEP Event # 215</a:t>
            </a:r>
            <a:r>
              <a:rPr lang="en-GB" sz="1900">
                <a:effectLst/>
                <a:cs typeface="Arial Unicode MS" charset="0"/>
              </a:rPr>
              <a:t> (shock arrival at ACE: Sept. 29, 2001, 09:06 UT)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28600" y="685800"/>
            <a:ext cx="3886200" cy="685800"/>
          </a:xfrm>
        </p:spPr>
        <p:txBody>
          <a:bodyPr/>
          <a:lstStyle/>
          <a:p>
            <a:pPr eaLnBrk="1" hangingPunct="1"/>
            <a:r>
              <a:rPr lang="en-GB" sz="2800" b="0" i="1">
                <a:solidFill>
                  <a:schemeClr val="tx1"/>
                </a:solidFill>
                <a:latin typeface="Trebuchet MS" pitchFamily="34" charset="0"/>
              </a:rPr>
              <a:t>Time intensity profiles</a:t>
            </a:r>
            <a:br>
              <a:rPr lang="en-GB" sz="2800" b="0" i="1">
                <a:solidFill>
                  <a:schemeClr val="tx1"/>
                </a:solidFill>
                <a:latin typeface="Trebuchet MS" pitchFamily="34" charset="0"/>
              </a:rPr>
            </a:br>
            <a:endParaRPr lang="en-US" sz="2800" b="0" i="1">
              <a:solidFill>
                <a:schemeClr val="tx1"/>
              </a:solidFill>
              <a:latin typeface="Trebuchet MS" pitchFamily="34" charset="0"/>
            </a:endParaRPr>
          </a:p>
        </p:txBody>
      </p:sp>
      <p:pic>
        <p:nvPicPr>
          <p:cNvPr id="75779" name="Picture 4" descr="f3"/>
          <p:cNvPicPr>
            <a:picLocks noChangeAspect="1" noChangeArrowheads="1"/>
          </p:cNvPicPr>
          <p:nvPr/>
        </p:nvPicPr>
        <p:blipFill>
          <a:blip r:embed="rId2" cstate="print"/>
          <a:srcRect/>
          <a:stretch>
            <a:fillRect/>
          </a:stretch>
        </p:blipFill>
        <p:spPr bwMode="auto">
          <a:xfrm>
            <a:off x="4419602" y="361950"/>
            <a:ext cx="4041775" cy="6496050"/>
          </a:xfrm>
          <a:prstGeom prst="rect">
            <a:avLst/>
          </a:prstGeom>
          <a:noFill/>
          <a:ln w="9525">
            <a:noFill/>
            <a:miter lim="800000"/>
            <a:headEnd/>
            <a:tailEnd/>
          </a:ln>
        </p:spPr>
      </p:pic>
      <p:sp>
        <p:nvSpPr>
          <p:cNvPr id="347141" name="Text Box 5"/>
          <p:cNvSpPr txBox="1">
            <a:spLocks noChangeArrowheads="1"/>
          </p:cNvSpPr>
          <p:nvPr/>
        </p:nvSpPr>
        <p:spPr bwMode="auto">
          <a:xfrm>
            <a:off x="5867400" y="381000"/>
            <a:ext cx="717550" cy="457200"/>
          </a:xfrm>
          <a:prstGeom prst="rect">
            <a:avLst/>
          </a:prstGeom>
          <a:noFill/>
          <a:ln w="9525">
            <a:noFill/>
            <a:miter lim="800000"/>
            <a:headEnd/>
            <a:tailEnd/>
          </a:ln>
          <a:effectLst/>
        </p:spPr>
        <p:txBody>
          <a:bodyPr wrap="none" lIns="91420" tIns="45711" rIns="91420" bIns="45711">
            <a:spAutoFit/>
          </a:bodyPr>
          <a:lstStyle/>
          <a:p>
            <a:pPr>
              <a:defRPr/>
            </a:pPr>
            <a:r>
              <a:rPr lang="en-US">
                <a:solidFill>
                  <a:schemeClr val="bg1"/>
                </a:solidFill>
                <a:effectLst>
                  <a:outerShdw blurRad="38100" dist="38100" dir="2700000" algn="tl">
                    <a:srgbClr val="FFFFFF"/>
                  </a:outerShdw>
                </a:effectLst>
              </a:rPr>
              <a:t>Iron</a:t>
            </a:r>
          </a:p>
        </p:txBody>
      </p:sp>
      <p:sp>
        <p:nvSpPr>
          <p:cNvPr id="347142" name="Text Box 6"/>
          <p:cNvSpPr txBox="1">
            <a:spLocks noChangeArrowheads="1"/>
          </p:cNvSpPr>
          <p:nvPr/>
        </p:nvSpPr>
        <p:spPr bwMode="auto">
          <a:xfrm>
            <a:off x="5943602" y="6324600"/>
            <a:ext cx="1177925" cy="457200"/>
          </a:xfrm>
          <a:prstGeom prst="rect">
            <a:avLst/>
          </a:prstGeom>
          <a:noFill/>
          <a:ln w="9525">
            <a:noFill/>
            <a:miter lim="800000"/>
            <a:headEnd/>
            <a:tailEnd/>
          </a:ln>
          <a:effectLst/>
        </p:spPr>
        <p:txBody>
          <a:bodyPr wrap="none" lIns="91420" tIns="45711" rIns="91420" bIns="45711">
            <a:spAutoFit/>
          </a:bodyPr>
          <a:lstStyle/>
          <a:p>
            <a:pPr>
              <a:defRPr/>
            </a:pPr>
            <a:r>
              <a:rPr lang="en-US">
                <a:solidFill>
                  <a:schemeClr val="bg1"/>
                </a:solidFill>
                <a:effectLst>
                  <a:outerShdw blurRad="38100" dist="38100" dir="2700000" algn="tl">
                    <a:srgbClr val="FFFFFF"/>
                  </a:outerShdw>
                </a:effectLst>
              </a:rPr>
              <a:t>Oxygen</a:t>
            </a:r>
          </a:p>
        </p:txBody>
      </p:sp>
      <p:sp>
        <p:nvSpPr>
          <p:cNvPr id="347143" name="Text Box 7"/>
          <p:cNvSpPr txBox="1">
            <a:spLocks noChangeArrowheads="1"/>
          </p:cNvSpPr>
          <p:nvPr/>
        </p:nvSpPr>
        <p:spPr bwMode="auto">
          <a:xfrm>
            <a:off x="228600" y="1447802"/>
            <a:ext cx="2667000" cy="4054475"/>
          </a:xfrm>
          <a:prstGeom prst="rect">
            <a:avLst/>
          </a:prstGeom>
          <a:noFill/>
          <a:ln w="9525">
            <a:noFill/>
            <a:miter lim="800000"/>
            <a:headEnd/>
            <a:tailEnd/>
          </a:ln>
          <a:effectLst/>
        </p:spPr>
        <p:txBody>
          <a:bodyPr lIns="91420" tIns="45711" rIns="91420" bIns="45711">
            <a:spAutoFit/>
          </a:bodyPr>
          <a:lstStyle/>
          <a:p>
            <a:pPr algn="l">
              <a:defRPr/>
            </a:pPr>
            <a:r>
              <a:rPr lang="en-US" sz="2000">
                <a:effectLst/>
              </a:rPr>
              <a:t>Time intensity profiles of iron and oxygen ions. Representative energies are (from top to bottom): 0.2, 0.57, 2 and 10 MeV/nucleon. Time is in hours starting from the shock launch at 0.1 AU until the</a:t>
            </a:r>
          </a:p>
          <a:p>
            <a:pPr algn="l">
              <a:defRPr/>
            </a:pPr>
            <a:r>
              <a:rPr lang="en-US" sz="2000">
                <a:effectLst/>
              </a:rPr>
              <a:t>shock arrival at 1 AU</a:t>
            </a:r>
          </a:p>
          <a:p>
            <a:pPr>
              <a:defRPr/>
            </a:pPr>
            <a:endParaRPr lang="en-US" sz="2000">
              <a:effectLst>
                <a:outerShdw blurRad="38100" dist="38100" dir="2700000" algn="tl">
                  <a:srgbClr val="800000"/>
                </a:outerShdw>
              </a:effectLst>
            </a:endParaRPr>
          </a:p>
        </p:txBody>
      </p:sp>
      <p:sp>
        <p:nvSpPr>
          <p:cNvPr id="347144" name="Text Box 8"/>
          <p:cNvSpPr txBox="1">
            <a:spLocks noChangeArrowheads="1"/>
          </p:cNvSpPr>
          <p:nvPr/>
        </p:nvSpPr>
        <p:spPr bwMode="auto">
          <a:xfrm>
            <a:off x="7423422" y="700089"/>
            <a:ext cx="1590132" cy="371385"/>
          </a:xfrm>
          <a:prstGeom prst="rect">
            <a:avLst/>
          </a:prstGeom>
          <a:noFill/>
          <a:ln w="9525">
            <a:noFill/>
            <a:miter lim="800000"/>
            <a:headEnd/>
            <a:tailEnd/>
          </a:ln>
          <a:effectLst/>
        </p:spPr>
        <p:txBody>
          <a:bodyPr wrap="none" lIns="91420" tIns="45711" rIns="91420" bIns="45711">
            <a:spAutoFit/>
          </a:bodyPr>
          <a:lstStyle/>
          <a:p>
            <a:pPr>
              <a:defRPr/>
            </a:pPr>
            <a:r>
              <a:rPr lang="en-US" sz="1800">
                <a:solidFill>
                  <a:schemeClr val="bg1"/>
                </a:solidFill>
                <a:effectLst>
                  <a:outerShdw blurRad="38100" dist="38100" dir="2700000" algn="tl">
                    <a:srgbClr val="FFFFFF"/>
                  </a:outerShdw>
                </a:effectLst>
              </a:rPr>
              <a:t>0.2 MeV/nuc.</a:t>
            </a:r>
          </a:p>
        </p:txBody>
      </p:sp>
      <p:sp>
        <p:nvSpPr>
          <p:cNvPr id="347145" name="Text Box 9"/>
          <p:cNvSpPr txBox="1">
            <a:spLocks noChangeArrowheads="1"/>
          </p:cNvSpPr>
          <p:nvPr/>
        </p:nvSpPr>
        <p:spPr bwMode="auto">
          <a:xfrm>
            <a:off x="7554489" y="1447802"/>
            <a:ext cx="1712175" cy="371385"/>
          </a:xfrm>
          <a:prstGeom prst="rect">
            <a:avLst/>
          </a:prstGeom>
          <a:noFill/>
          <a:ln w="9525">
            <a:noFill/>
            <a:miter lim="800000"/>
            <a:headEnd/>
            <a:tailEnd/>
          </a:ln>
          <a:effectLst/>
        </p:spPr>
        <p:txBody>
          <a:bodyPr wrap="none" lIns="91420" tIns="45711" rIns="91420" bIns="45711">
            <a:spAutoFit/>
          </a:bodyPr>
          <a:lstStyle/>
          <a:p>
            <a:pPr>
              <a:defRPr/>
            </a:pPr>
            <a:r>
              <a:rPr lang="en-US" sz="1800">
                <a:solidFill>
                  <a:schemeClr val="bg1"/>
                </a:solidFill>
                <a:effectLst>
                  <a:outerShdw blurRad="38100" dist="38100" dir="2700000" algn="tl">
                    <a:srgbClr val="FFFFFF"/>
                  </a:outerShdw>
                </a:effectLst>
              </a:rPr>
              <a:t>0.57 MeV/nuc.</a:t>
            </a:r>
          </a:p>
        </p:txBody>
      </p:sp>
      <p:sp>
        <p:nvSpPr>
          <p:cNvPr id="347146" name="Text Box 10"/>
          <p:cNvSpPr txBox="1">
            <a:spLocks noChangeArrowheads="1"/>
          </p:cNvSpPr>
          <p:nvPr/>
        </p:nvSpPr>
        <p:spPr bwMode="auto">
          <a:xfrm>
            <a:off x="7297777" y="2057402"/>
            <a:ext cx="1382636" cy="371385"/>
          </a:xfrm>
          <a:prstGeom prst="rect">
            <a:avLst/>
          </a:prstGeom>
          <a:noFill/>
          <a:ln w="9525">
            <a:noFill/>
            <a:miter lim="800000"/>
            <a:headEnd/>
            <a:tailEnd/>
          </a:ln>
          <a:effectLst/>
        </p:spPr>
        <p:txBody>
          <a:bodyPr wrap="none" lIns="91420" tIns="45711" rIns="91420" bIns="45711">
            <a:spAutoFit/>
          </a:bodyPr>
          <a:lstStyle/>
          <a:p>
            <a:pPr>
              <a:defRPr/>
            </a:pPr>
            <a:r>
              <a:rPr lang="en-US" sz="1800">
                <a:solidFill>
                  <a:schemeClr val="bg1"/>
                </a:solidFill>
                <a:effectLst>
                  <a:outerShdw blurRad="38100" dist="38100" dir="2700000" algn="tl">
                    <a:srgbClr val="FFFFFF"/>
                  </a:outerShdw>
                </a:effectLst>
              </a:rPr>
              <a:t>2 MeV/nuc.</a:t>
            </a:r>
          </a:p>
        </p:txBody>
      </p:sp>
      <p:sp>
        <p:nvSpPr>
          <p:cNvPr id="347147" name="Text Box 11"/>
          <p:cNvSpPr txBox="1">
            <a:spLocks noChangeArrowheads="1"/>
          </p:cNvSpPr>
          <p:nvPr/>
        </p:nvSpPr>
        <p:spPr bwMode="auto">
          <a:xfrm>
            <a:off x="7389156" y="2743202"/>
            <a:ext cx="1504679" cy="371385"/>
          </a:xfrm>
          <a:prstGeom prst="rect">
            <a:avLst/>
          </a:prstGeom>
          <a:noFill/>
          <a:ln w="9525">
            <a:noFill/>
            <a:miter lim="800000"/>
            <a:headEnd/>
            <a:tailEnd/>
          </a:ln>
          <a:effectLst/>
        </p:spPr>
        <p:txBody>
          <a:bodyPr wrap="none" lIns="91420" tIns="45711" rIns="91420" bIns="45711">
            <a:spAutoFit/>
          </a:bodyPr>
          <a:lstStyle/>
          <a:p>
            <a:pPr>
              <a:defRPr/>
            </a:pPr>
            <a:r>
              <a:rPr lang="en-US" sz="1800">
                <a:solidFill>
                  <a:schemeClr val="bg1"/>
                </a:solidFill>
                <a:effectLst>
                  <a:outerShdw blurRad="38100" dist="38100" dir="2700000" algn="tl">
                    <a:srgbClr val="FFFFFF"/>
                  </a:outerShdw>
                </a:effectLst>
              </a:rPr>
              <a:t>10 MeV/nuc.</a:t>
            </a:r>
          </a:p>
        </p:txBody>
      </p:sp>
      <p:sp>
        <p:nvSpPr>
          <p:cNvPr id="347148" name="Text Box 12"/>
          <p:cNvSpPr txBox="1">
            <a:spLocks noChangeArrowheads="1"/>
          </p:cNvSpPr>
          <p:nvPr/>
        </p:nvSpPr>
        <p:spPr bwMode="auto">
          <a:xfrm>
            <a:off x="457202" y="5562600"/>
            <a:ext cx="3216275" cy="830987"/>
          </a:xfrm>
          <a:prstGeom prst="rect">
            <a:avLst/>
          </a:prstGeom>
          <a:solidFill>
            <a:schemeClr val="tx1"/>
          </a:solidFill>
          <a:ln w="9525">
            <a:noFill/>
            <a:miter lim="800000"/>
            <a:headEnd/>
            <a:tailEnd/>
          </a:ln>
          <a:effectLst/>
        </p:spPr>
        <p:txBody>
          <a:bodyPr lIns="91420" tIns="45711" rIns="91420" bIns="45711">
            <a:spAutoFit/>
          </a:bodyPr>
          <a:lstStyle/>
          <a:p>
            <a:pPr>
              <a:defRPr/>
            </a:pPr>
            <a:r>
              <a:rPr lang="en-US">
                <a:solidFill>
                  <a:schemeClr val="bg1"/>
                </a:solidFill>
                <a:effectLst>
                  <a:outerShdw blurRad="38100" dist="38100" dir="2700000" algn="tl">
                    <a:srgbClr val="C0C0C0"/>
                  </a:outerShdw>
                </a:effectLst>
              </a:rPr>
              <a:t>NOTE change in Fe/O ratio after 40 hours</a:t>
            </a:r>
          </a:p>
        </p:txBody>
      </p:sp>
      <p:sp>
        <p:nvSpPr>
          <p:cNvPr id="347149" name="Freeform 13"/>
          <p:cNvSpPr>
            <a:spLocks/>
          </p:cNvSpPr>
          <p:nvPr/>
        </p:nvSpPr>
        <p:spPr bwMode="auto">
          <a:xfrm>
            <a:off x="2895600" y="1358902"/>
            <a:ext cx="4648200" cy="4279900"/>
          </a:xfrm>
          <a:custGeom>
            <a:avLst/>
            <a:gdLst/>
            <a:ahLst/>
            <a:cxnLst>
              <a:cxn ang="0">
                <a:pos x="0" y="2696"/>
              </a:cxn>
              <a:cxn ang="0">
                <a:pos x="288" y="1880"/>
              </a:cxn>
              <a:cxn ang="0">
                <a:pos x="1728" y="296"/>
              </a:cxn>
              <a:cxn ang="0">
                <a:pos x="2928" y="104"/>
              </a:cxn>
            </a:cxnLst>
            <a:rect l="0" t="0" r="r" b="b"/>
            <a:pathLst>
              <a:path w="2928" h="2696">
                <a:moveTo>
                  <a:pt x="0" y="2696"/>
                </a:moveTo>
                <a:cubicBezTo>
                  <a:pt x="0" y="2488"/>
                  <a:pt x="0" y="2280"/>
                  <a:pt x="288" y="1880"/>
                </a:cubicBezTo>
                <a:cubicBezTo>
                  <a:pt x="576" y="1480"/>
                  <a:pt x="1288" y="592"/>
                  <a:pt x="1728" y="296"/>
                </a:cubicBezTo>
                <a:cubicBezTo>
                  <a:pt x="2168" y="0"/>
                  <a:pt x="2548" y="52"/>
                  <a:pt x="2928" y="104"/>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
        <p:nvSpPr>
          <p:cNvPr id="347150" name="Freeform 14"/>
          <p:cNvSpPr>
            <a:spLocks/>
          </p:cNvSpPr>
          <p:nvPr/>
        </p:nvSpPr>
        <p:spPr bwMode="auto">
          <a:xfrm>
            <a:off x="3035300" y="4114800"/>
            <a:ext cx="4876800" cy="1981200"/>
          </a:xfrm>
          <a:custGeom>
            <a:avLst/>
            <a:gdLst/>
            <a:ahLst/>
            <a:cxnLst>
              <a:cxn ang="0">
                <a:pos x="296" y="1200"/>
              </a:cxn>
              <a:cxn ang="0">
                <a:pos x="296" y="1152"/>
              </a:cxn>
              <a:cxn ang="0">
                <a:pos x="2072" y="624"/>
              </a:cxn>
              <a:cxn ang="0">
                <a:pos x="2936" y="240"/>
              </a:cxn>
              <a:cxn ang="0">
                <a:pos x="2888" y="0"/>
              </a:cxn>
            </a:cxnLst>
            <a:rect l="0" t="0" r="r" b="b"/>
            <a:pathLst>
              <a:path w="3072" h="1248">
                <a:moveTo>
                  <a:pt x="296" y="1200"/>
                </a:moveTo>
                <a:cubicBezTo>
                  <a:pt x="148" y="1224"/>
                  <a:pt x="0" y="1248"/>
                  <a:pt x="296" y="1152"/>
                </a:cubicBezTo>
                <a:cubicBezTo>
                  <a:pt x="592" y="1056"/>
                  <a:pt x="1632" y="776"/>
                  <a:pt x="2072" y="624"/>
                </a:cubicBezTo>
                <a:cubicBezTo>
                  <a:pt x="2512" y="472"/>
                  <a:pt x="2800" y="344"/>
                  <a:pt x="2936" y="240"/>
                </a:cubicBezTo>
                <a:cubicBezTo>
                  <a:pt x="3072" y="136"/>
                  <a:pt x="2980" y="68"/>
                  <a:pt x="2888" y="0"/>
                </a:cubicBezTo>
              </a:path>
            </a:pathLst>
          </a:custGeom>
          <a:noFill/>
          <a:ln w="38100" cmpd="sng">
            <a:solidFill>
              <a:srgbClr val="FF0000"/>
            </a:solidFill>
            <a:round/>
            <a:headEnd type="none" w="med" len="med"/>
            <a:tailEnd type="triangle" w="med" len="med"/>
          </a:ln>
          <a:effectLst/>
        </p:spPr>
        <p:txBody>
          <a:bodyPr lIns="91420" tIns="45711" rIns="91420" bIns="45711"/>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time-intensity"/>
          <p:cNvPicPr>
            <a:picLocks noChangeAspect="1" noChangeArrowheads="1"/>
          </p:cNvPicPr>
          <p:nvPr/>
        </p:nvPicPr>
        <p:blipFill>
          <a:blip r:embed="rId2" cstate="print"/>
          <a:srcRect/>
          <a:stretch>
            <a:fillRect/>
          </a:stretch>
        </p:blipFill>
        <p:spPr bwMode="auto">
          <a:xfrm>
            <a:off x="1219200" y="76202"/>
            <a:ext cx="7086600" cy="4967288"/>
          </a:xfrm>
          <a:prstGeom prst="rect">
            <a:avLst/>
          </a:prstGeom>
          <a:noFill/>
          <a:ln w="9525">
            <a:noFill/>
            <a:miter lim="800000"/>
            <a:headEnd/>
            <a:tailEnd/>
          </a:ln>
        </p:spPr>
      </p:pic>
      <p:sp>
        <p:nvSpPr>
          <p:cNvPr id="87043" name="Text Box 3"/>
          <p:cNvSpPr txBox="1">
            <a:spLocks noChangeArrowheads="1"/>
          </p:cNvSpPr>
          <p:nvPr/>
        </p:nvSpPr>
        <p:spPr bwMode="auto">
          <a:xfrm>
            <a:off x="76200" y="5105400"/>
            <a:ext cx="9144000" cy="1599390"/>
          </a:xfrm>
          <a:prstGeom prst="rect">
            <a:avLst/>
          </a:prstGeom>
          <a:noFill/>
          <a:ln w="9525">
            <a:noFill/>
            <a:miter lim="800000"/>
            <a:headEnd/>
            <a:tailEnd/>
          </a:ln>
        </p:spPr>
        <p:txBody>
          <a:bodyPr lIns="91420" tIns="45711" rIns="91420" bIns="45711">
            <a:spAutoFit/>
          </a:bodyPr>
          <a:lstStyle/>
          <a:p>
            <a:pPr algn="l"/>
            <a:r>
              <a:rPr lang="en-US" sz="1600">
                <a:effectLst/>
              </a:rPr>
              <a:t>Intensity profiles emphasize important role of time dependent maximum energy to which protons are accelerated at a shock and the subsequent efficiency of trapping these particles in the vicinity of the shock. Compared to parallel shock case, particle intensity reaches plateau phase faster for a quasi-perpendicular shock – because K_perp at a highly perpendicular shock is larger than the stimulated K_par at a parallel shock, so particles (especially at low energies) find it easier to escape from the quasi-perpendicular shock than the parallel shock. </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33400"/>
            <a:ext cx="8799193" cy="2246769"/>
          </a:xfrm>
          <a:prstGeom prst="rect">
            <a:avLst/>
          </a:prstGeom>
          <a:noFill/>
        </p:spPr>
        <p:txBody>
          <a:bodyPr wrap="square" rtlCol="0">
            <a:spAutoFit/>
          </a:bodyPr>
          <a:lstStyle/>
          <a:p>
            <a:r>
              <a:rPr lang="en-US" dirty="0">
                <a:effectLst/>
              </a:rPr>
              <a:t>Modeling Particle Acceleration and Transport at </a:t>
            </a:r>
            <a:r>
              <a:rPr lang="en-US" dirty="0" smtClean="0">
                <a:effectLst/>
              </a:rPr>
              <a:t>a 2 </a:t>
            </a:r>
            <a:r>
              <a:rPr lang="en-US" dirty="0">
                <a:effectLst/>
              </a:rPr>
              <a:t> 2D CME-Driven Shock </a:t>
            </a:r>
            <a:endParaRPr lang="en-US" dirty="0" smtClean="0">
              <a:effectLst/>
            </a:endParaRPr>
          </a:p>
          <a:p>
            <a:endParaRPr lang="en-US" dirty="0" smtClean="0">
              <a:effectLst/>
            </a:endParaRPr>
          </a:p>
          <a:p>
            <a:r>
              <a:rPr lang="en-US" sz="2200" dirty="0" err="1" smtClean="0">
                <a:effectLst/>
              </a:rPr>
              <a:t>Junxiang</a:t>
            </a:r>
            <a:r>
              <a:rPr lang="en-US" sz="2200" dirty="0" smtClean="0">
                <a:effectLst/>
              </a:rPr>
              <a:t> Hu, Gang Li, </a:t>
            </a:r>
            <a:r>
              <a:rPr lang="en-US" sz="2000" dirty="0" err="1">
                <a:effectLst/>
              </a:rPr>
              <a:t>Xianzhi</a:t>
            </a:r>
            <a:r>
              <a:rPr lang="en-US" sz="2000" dirty="0">
                <a:effectLst/>
              </a:rPr>
              <a:t> </a:t>
            </a:r>
            <a:r>
              <a:rPr lang="en-US" sz="2000" dirty="0" err="1" smtClean="0">
                <a:effectLst/>
              </a:rPr>
              <a:t>Ao</a:t>
            </a:r>
            <a:r>
              <a:rPr lang="en-US" sz="2000" dirty="0" smtClean="0">
                <a:effectLst/>
              </a:rPr>
              <a:t>, </a:t>
            </a:r>
            <a:r>
              <a:rPr lang="en-US" sz="2200" dirty="0" smtClean="0">
                <a:effectLst/>
              </a:rPr>
              <a:t>G.P. Zank, and O. </a:t>
            </a:r>
            <a:r>
              <a:rPr lang="en-US" sz="2200" dirty="0" err="1" smtClean="0">
                <a:effectLst/>
              </a:rPr>
              <a:t>Verkhoglyadova</a:t>
            </a:r>
            <a:endParaRPr lang="en-US" sz="2200" dirty="0" smtClean="0">
              <a:effectLst/>
            </a:endParaRPr>
          </a:p>
          <a:p>
            <a:r>
              <a:rPr lang="en-US" sz="2200" dirty="0" smtClean="0">
                <a:effectLst/>
              </a:rPr>
              <a:t>submitted</a:t>
            </a:r>
            <a:endParaRPr lang="en-US" sz="2200" dirty="0">
              <a:effectLst/>
            </a:endParaRPr>
          </a:p>
          <a:p>
            <a:endParaRPr lang="en-US" dirty="0"/>
          </a:p>
        </p:txBody>
      </p:sp>
      <p:pic>
        <p:nvPicPr>
          <p:cNvPr id="3" name="Picture 2" descr="fig_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1" y="2286001"/>
            <a:ext cx="6019800" cy="3094212"/>
          </a:xfrm>
          <a:prstGeom prst="rect">
            <a:avLst/>
          </a:prstGeom>
        </p:spPr>
      </p:pic>
      <p:sp>
        <p:nvSpPr>
          <p:cNvPr id="4" name="TextBox 3"/>
          <p:cNvSpPr txBox="1"/>
          <p:nvPr/>
        </p:nvSpPr>
        <p:spPr>
          <a:xfrm>
            <a:off x="26963" y="5410200"/>
            <a:ext cx="8839200" cy="1323439"/>
          </a:xfrm>
          <a:prstGeom prst="rect">
            <a:avLst/>
          </a:prstGeom>
          <a:noFill/>
        </p:spPr>
        <p:txBody>
          <a:bodyPr wrap="square" rtlCol="0">
            <a:spAutoFit/>
          </a:bodyPr>
          <a:lstStyle/>
          <a:p>
            <a:pPr algn="l"/>
            <a:r>
              <a:rPr lang="en-US" sz="2000" dirty="0">
                <a:effectLst/>
              </a:rPr>
              <a:t>F</a:t>
            </a:r>
            <a:r>
              <a:rPr lang="en-US" sz="2000" dirty="0" smtClean="0">
                <a:effectLst/>
              </a:rPr>
              <a:t>ast </a:t>
            </a:r>
            <a:r>
              <a:rPr lang="en-US" sz="2000" dirty="0">
                <a:effectLst/>
              </a:rPr>
              <a:t>CME-driven shock. </a:t>
            </a:r>
            <a:r>
              <a:rPr lang="en-US" sz="2000" dirty="0">
                <a:effectLst/>
              </a:rPr>
              <a:t>S</a:t>
            </a:r>
            <a:r>
              <a:rPr lang="en-US" sz="2000" dirty="0" smtClean="0">
                <a:effectLst/>
              </a:rPr>
              <a:t>imulation </a:t>
            </a:r>
            <a:r>
              <a:rPr lang="en-US" sz="2000" dirty="0">
                <a:effectLst/>
              </a:rPr>
              <a:t>domain </a:t>
            </a:r>
            <a:r>
              <a:rPr lang="en-US" sz="2000" dirty="0" smtClean="0">
                <a:effectLst/>
              </a:rPr>
              <a:t>0.1 </a:t>
            </a:r>
            <a:r>
              <a:rPr lang="en-US" sz="2000" dirty="0">
                <a:effectLst/>
              </a:rPr>
              <a:t>to 2 AU. The color scheme is the normalized density nr</a:t>
            </a:r>
            <a:r>
              <a:rPr lang="en-US" sz="2000" baseline="30000" dirty="0">
                <a:effectLst/>
              </a:rPr>
              <a:t>2</a:t>
            </a:r>
            <a:r>
              <a:rPr lang="en-US" sz="2000" dirty="0">
                <a:effectLst/>
              </a:rPr>
              <a:t>. The bold black semi-circle at 1 AU </a:t>
            </a:r>
            <a:r>
              <a:rPr lang="en-US" sz="2000" dirty="0" smtClean="0">
                <a:effectLst/>
              </a:rPr>
              <a:t>is Earth </a:t>
            </a:r>
            <a:r>
              <a:rPr lang="en-US" sz="2000" dirty="0">
                <a:effectLst/>
              </a:rPr>
              <a:t>orbit. Three reference points A, B and C, at longitudes of 60</a:t>
            </a:r>
            <a:r>
              <a:rPr lang="en-US" sz="2000" baseline="30000" dirty="0">
                <a:effectLst/>
              </a:rPr>
              <a:t>◦</a:t>
            </a:r>
            <a:r>
              <a:rPr lang="en-US" sz="2000" dirty="0">
                <a:effectLst/>
              </a:rPr>
              <a:t>, 80</a:t>
            </a:r>
            <a:r>
              <a:rPr lang="en-US" sz="2000" baseline="30000" dirty="0">
                <a:effectLst/>
              </a:rPr>
              <a:t>◦</a:t>
            </a:r>
            <a:r>
              <a:rPr lang="en-US" sz="2000" dirty="0">
                <a:effectLst/>
              </a:rPr>
              <a:t> and 100</a:t>
            </a:r>
            <a:r>
              <a:rPr lang="en-US" sz="2000" baseline="30000" dirty="0">
                <a:effectLst/>
              </a:rPr>
              <a:t>◦</a:t>
            </a:r>
            <a:r>
              <a:rPr lang="en-US" sz="2000" dirty="0">
                <a:effectLst/>
              </a:rPr>
              <a:t> </a:t>
            </a:r>
            <a:endParaRPr lang="en-US" sz="2000" dirty="0"/>
          </a:p>
          <a:p>
            <a:pPr algn="l"/>
            <a:r>
              <a:rPr lang="en-US" sz="2000" b="1" dirty="0" smtClean="0"/>
              <a:t>Inset: Two shock radial speed examples at nose. </a:t>
            </a:r>
            <a:endParaRPr lang="en-US" sz="2000" b="1" dirty="0"/>
          </a:p>
        </p:txBody>
      </p:sp>
      <p:pic>
        <p:nvPicPr>
          <p:cNvPr id="5" name="Picture 4" descr="fig_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601272"/>
            <a:ext cx="3040102" cy="2304420"/>
          </a:xfrm>
          <a:prstGeom prst="rect">
            <a:avLst/>
          </a:prstGeom>
        </p:spPr>
      </p:pic>
    </p:spTree>
    <p:extLst>
      <p:ext uri="{BB962C8B-B14F-4D97-AF65-F5344CB8AC3E}">
        <p14:creationId xmlns:p14="http://schemas.microsoft.com/office/powerpoint/2010/main" val="138024548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981200" y="0"/>
            <a:ext cx="6096000" cy="1143000"/>
          </a:xfrm>
        </p:spPr>
        <p:txBody>
          <a:bodyPr/>
          <a:lstStyle/>
          <a:p>
            <a:pPr algn="ctr" eaLnBrk="1" hangingPunct="1"/>
            <a:r>
              <a:rPr lang="en-US" sz="3200" b="0" i="1">
                <a:solidFill>
                  <a:schemeClr val="tx1"/>
                </a:solidFill>
                <a:latin typeface="Trebuchet MS" pitchFamily="34" charset="0"/>
              </a:rPr>
              <a:t>Two Classes of Solar Energetic Particle Events</a:t>
            </a:r>
          </a:p>
        </p:txBody>
      </p:sp>
      <p:sp>
        <p:nvSpPr>
          <p:cNvPr id="38915" name="Rectangle 3"/>
          <p:cNvSpPr>
            <a:spLocks noGrp="1" noChangeArrowheads="1"/>
          </p:cNvSpPr>
          <p:nvPr>
            <p:ph type="body" idx="1"/>
          </p:nvPr>
        </p:nvSpPr>
        <p:spPr/>
        <p:txBody>
          <a:bodyPr/>
          <a:lstStyle/>
          <a:p>
            <a:pPr eaLnBrk="1" hangingPunct="1"/>
            <a:endParaRPr lang="en-US" smtClean="0"/>
          </a:p>
        </p:txBody>
      </p:sp>
      <p:pic>
        <p:nvPicPr>
          <p:cNvPr id="38916" name="Picture 4"/>
          <p:cNvPicPr>
            <a:picLocks noChangeAspect="1" noChangeArrowheads="1"/>
          </p:cNvPicPr>
          <p:nvPr/>
        </p:nvPicPr>
        <p:blipFill>
          <a:blip r:embed="rId2" cstate="print"/>
          <a:srcRect l="11719" t="18750" r="10938" b="11458"/>
          <a:stretch>
            <a:fillRect/>
          </a:stretch>
        </p:blipFill>
        <p:spPr bwMode="auto">
          <a:xfrm>
            <a:off x="838200" y="1143000"/>
            <a:ext cx="7543800" cy="5105400"/>
          </a:xfrm>
          <a:prstGeom prst="rect">
            <a:avLst/>
          </a:prstGeom>
          <a:noFill/>
          <a:ln w="9525">
            <a:noFill/>
            <a:miter lim="800000"/>
            <a:headEnd/>
            <a:tailEnd/>
          </a:ln>
        </p:spPr>
      </p:pic>
      <p:sp>
        <p:nvSpPr>
          <p:cNvPr id="38917" name="Text Box 5"/>
          <p:cNvSpPr txBox="1">
            <a:spLocks noChangeArrowheads="1"/>
          </p:cNvSpPr>
          <p:nvPr/>
        </p:nvSpPr>
        <p:spPr bwMode="auto">
          <a:xfrm>
            <a:off x="2084388" y="6238877"/>
            <a:ext cx="4583112" cy="396875"/>
          </a:xfrm>
          <a:prstGeom prst="rect">
            <a:avLst/>
          </a:prstGeom>
          <a:noFill/>
          <a:ln w="9525">
            <a:noFill/>
            <a:miter lim="800000"/>
            <a:headEnd/>
            <a:tailEnd/>
          </a:ln>
        </p:spPr>
        <p:txBody>
          <a:bodyPr wrap="none" lIns="91420" tIns="45711" rIns="91420" bIns="45711">
            <a:spAutoFit/>
          </a:bodyPr>
          <a:lstStyle/>
          <a:p>
            <a:r>
              <a:rPr lang="en-US" sz="2000">
                <a:effectLst/>
              </a:rPr>
              <a:t>Criteria summarized by Reames (1995)</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_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587937"/>
            <a:ext cx="8534400" cy="6097520"/>
          </a:xfrm>
          <a:prstGeom prst="rect">
            <a:avLst/>
          </a:prstGeom>
        </p:spPr>
      </p:pic>
    </p:spTree>
    <p:extLst>
      <p:ext uri="{BB962C8B-B14F-4D97-AF65-F5344CB8AC3E}">
        <p14:creationId xmlns:p14="http://schemas.microsoft.com/office/powerpoint/2010/main" val="418797310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_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0"/>
            <a:ext cx="5181600" cy="3973620"/>
          </a:xfrm>
          <a:prstGeom prst="rect">
            <a:avLst/>
          </a:prstGeom>
        </p:spPr>
      </p:pic>
      <p:pic>
        <p:nvPicPr>
          <p:cNvPr id="3" name="Picture 2" descr="fig_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3956190"/>
            <a:ext cx="8763000" cy="2912941"/>
          </a:xfrm>
          <a:prstGeom prst="rect">
            <a:avLst/>
          </a:prstGeom>
        </p:spPr>
      </p:pic>
      <p:sp>
        <p:nvSpPr>
          <p:cNvPr id="4" name="TextBox 3"/>
          <p:cNvSpPr txBox="1"/>
          <p:nvPr/>
        </p:nvSpPr>
        <p:spPr>
          <a:xfrm>
            <a:off x="228600" y="3962400"/>
            <a:ext cx="1970261" cy="400110"/>
          </a:xfrm>
          <a:prstGeom prst="rect">
            <a:avLst/>
          </a:prstGeom>
          <a:noFill/>
        </p:spPr>
        <p:txBody>
          <a:bodyPr wrap="none" rtlCol="0">
            <a:spAutoFit/>
          </a:bodyPr>
          <a:lstStyle/>
          <a:p>
            <a:r>
              <a:rPr lang="en-US" sz="2000" dirty="0" smtClean="0">
                <a:solidFill>
                  <a:srgbClr val="000000"/>
                </a:solidFill>
              </a:rPr>
              <a:t>Slow shock (X2)</a:t>
            </a:r>
            <a:endParaRPr lang="en-US" sz="2000" dirty="0">
              <a:solidFill>
                <a:srgbClr val="000000"/>
              </a:solidFill>
            </a:endParaRPr>
          </a:p>
        </p:txBody>
      </p:sp>
      <p:sp>
        <p:nvSpPr>
          <p:cNvPr id="5" name="TextBox 4"/>
          <p:cNvSpPr txBox="1"/>
          <p:nvPr/>
        </p:nvSpPr>
        <p:spPr>
          <a:xfrm>
            <a:off x="5292419" y="4038600"/>
            <a:ext cx="1917662" cy="400110"/>
          </a:xfrm>
          <a:prstGeom prst="rect">
            <a:avLst/>
          </a:prstGeom>
          <a:noFill/>
        </p:spPr>
        <p:txBody>
          <a:bodyPr wrap="none" rtlCol="0">
            <a:spAutoFit/>
          </a:bodyPr>
          <a:lstStyle/>
          <a:p>
            <a:r>
              <a:rPr lang="en-US" sz="2000" dirty="0" smtClean="0">
                <a:solidFill>
                  <a:srgbClr val="000000"/>
                </a:solidFill>
              </a:rPr>
              <a:t>Fast shock (X3)</a:t>
            </a:r>
            <a:endParaRPr lang="en-US" sz="2000" dirty="0">
              <a:solidFill>
                <a:srgbClr val="000000"/>
              </a:solidFill>
            </a:endParaRPr>
          </a:p>
        </p:txBody>
      </p:sp>
      <p:pic>
        <p:nvPicPr>
          <p:cNvPr id="6" name="Picture 5" descr="fig_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2119" y="-10460"/>
            <a:ext cx="3309481" cy="3975008"/>
          </a:xfrm>
          <a:prstGeom prst="rect">
            <a:avLst/>
          </a:prstGeom>
        </p:spPr>
      </p:pic>
    </p:spTree>
    <p:extLst>
      <p:ext uri="{BB962C8B-B14F-4D97-AF65-F5344CB8AC3E}">
        <p14:creationId xmlns:p14="http://schemas.microsoft.com/office/powerpoint/2010/main" val="202347333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_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0"/>
            <a:ext cx="8943680" cy="6858000"/>
          </a:xfrm>
          <a:prstGeom prst="rect">
            <a:avLst/>
          </a:prstGeom>
        </p:spPr>
      </p:pic>
      <p:sp>
        <p:nvSpPr>
          <p:cNvPr id="3" name="TextBox 2"/>
          <p:cNvSpPr txBox="1"/>
          <p:nvPr/>
        </p:nvSpPr>
        <p:spPr>
          <a:xfrm>
            <a:off x="4267200" y="3505200"/>
            <a:ext cx="4679090" cy="543738"/>
          </a:xfrm>
          <a:prstGeom prst="rect">
            <a:avLst/>
          </a:prstGeom>
          <a:noFill/>
        </p:spPr>
        <p:txBody>
          <a:bodyPr wrap="square" rtlCol="0">
            <a:spAutoFit/>
          </a:bodyPr>
          <a:lstStyle/>
          <a:p>
            <a:r>
              <a:rPr lang="en-US" sz="2200" baseline="30000" dirty="0">
                <a:ln>
                  <a:solidFill>
                    <a:srgbClr val="000000"/>
                  </a:solidFill>
                </a:ln>
                <a:effectLst/>
              </a:rPr>
              <a:t>Time intensity profiles for protons at three different reference locations at 1 AU for the slow shock case.</a:t>
            </a:r>
            <a:endParaRPr lang="en-US" sz="2200" dirty="0">
              <a:ln>
                <a:solidFill>
                  <a:srgbClr val="000000"/>
                </a:solidFill>
              </a:ln>
              <a:solidFill>
                <a:srgbClr val="000000"/>
              </a:solidFill>
              <a:effectLst/>
            </a:endParaRPr>
          </a:p>
        </p:txBody>
      </p:sp>
    </p:spTree>
    <p:extLst>
      <p:ext uri="{BB962C8B-B14F-4D97-AF65-F5344CB8AC3E}">
        <p14:creationId xmlns:p14="http://schemas.microsoft.com/office/powerpoint/2010/main" val="59473810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_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4524"/>
            <a:ext cx="4021810" cy="6858000"/>
          </a:xfrm>
          <a:prstGeom prst="rect">
            <a:avLst/>
          </a:prstGeom>
        </p:spPr>
      </p:pic>
      <p:sp>
        <p:nvSpPr>
          <p:cNvPr id="3" name="TextBox 2"/>
          <p:cNvSpPr txBox="1"/>
          <p:nvPr/>
        </p:nvSpPr>
        <p:spPr>
          <a:xfrm>
            <a:off x="5867400" y="1143000"/>
            <a:ext cx="3276600" cy="1107996"/>
          </a:xfrm>
          <a:prstGeom prst="rect">
            <a:avLst/>
          </a:prstGeom>
          <a:noFill/>
        </p:spPr>
        <p:txBody>
          <a:bodyPr wrap="square" rtlCol="0">
            <a:spAutoFit/>
          </a:bodyPr>
          <a:lstStyle/>
          <a:p>
            <a:r>
              <a:rPr lang="en-US" sz="2200" dirty="0">
                <a:effectLst/>
              </a:rPr>
              <a:t>Pitch angle distributions at </a:t>
            </a:r>
            <a:r>
              <a:rPr lang="en-US" sz="2200" dirty="0" smtClean="0">
                <a:effectLst/>
              </a:rPr>
              <a:t>B </a:t>
            </a:r>
            <a:r>
              <a:rPr lang="en-US" sz="2200" dirty="0">
                <a:effectLst/>
              </a:rPr>
              <a:t>(</a:t>
            </a:r>
            <a:r>
              <a:rPr lang="en-US" sz="2200" dirty="0" err="1">
                <a:effectLst/>
              </a:rPr>
              <a:t>φ</a:t>
            </a:r>
            <a:r>
              <a:rPr lang="en-US" sz="2200" dirty="0">
                <a:effectLst/>
              </a:rPr>
              <a:t> = 80</a:t>
            </a:r>
            <a:r>
              <a:rPr lang="en-US" sz="2200" baseline="30000" dirty="0">
                <a:effectLst/>
              </a:rPr>
              <a:t>◦</a:t>
            </a:r>
            <a:r>
              <a:rPr lang="en-US" sz="2200" dirty="0">
                <a:effectLst/>
              </a:rPr>
              <a:t>) for four different energies </a:t>
            </a:r>
            <a:endParaRPr lang="en-US" sz="2200" dirty="0"/>
          </a:p>
        </p:txBody>
      </p:sp>
    </p:spTree>
    <p:extLst>
      <p:ext uri="{BB962C8B-B14F-4D97-AF65-F5344CB8AC3E}">
        <p14:creationId xmlns:p14="http://schemas.microsoft.com/office/powerpoint/2010/main" val="223323539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1"/>
            <a:ext cx="5943600" cy="6857999"/>
            <a:chOff x="0" y="1"/>
            <a:chExt cx="6019800" cy="7220221"/>
          </a:xfrm>
        </p:grpSpPr>
        <p:pic>
          <p:nvPicPr>
            <p:cNvPr id="3" name="Picture 2" descr="fig_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8400"/>
              <a:ext cx="6019800" cy="2473169"/>
            </a:xfrm>
            <a:prstGeom prst="rect">
              <a:avLst/>
            </a:prstGeom>
          </p:spPr>
        </p:pic>
        <p:grpSp>
          <p:nvGrpSpPr>
            <p:cNvPr id="5" name="Group 4"/>
            <p:cNvGrpSpPr/>
            <p:nvPr/>
          </p:nvGrpSpPr>
          <p:grpSpPr>
            <a:xfrm>
              <a:off x="0" y="1"/>
              <a:ext cx="6019800" cy="7220221"/>
              <a:chOff x="0" y="1"/>
              <a:chExt cx="6019800" cy="7220221"/>
            </a:xfrm>
          </p:grpSpPr>
          <p:pic>
            <p:nvPicPr>
              <p:cNvPr id="2" name="Picture 1" descr="fig_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 y="1"/>
                <a:ext cx="6019427" cy="2510667"/>
              </a:xfrm>
              <a:prstGeom prst="rect">
                <a:avLst/>
              </a:prstGeom>
            </p:spPr>
          </p:pic>
          <p:pic>
            <p:nvPicPr>
              <p:cNvPr id="4" name="Picture 3" descr="fig_1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876800"/>
                <a:ext cx="6019800" cy="2343422"/>
              </a:xfrm>
              <a:prstGeom prst="rect">
                <a:avLst/>
              </a:prstGeom>
            </p:spPr>
          </p:pic>
        </p:grpSp>
      </p:grpSp>
      <p:sp>
        <p:nvSpPr>
          <p:cNvPr id="7" name="TextBox 6"/>
          <p:cNvSpPr txBox="1"/>
          <p:nvPr/>
        </p:nvSpPr>
        <p:spPr>
          <a:xfrm>
            <a:off x="6286840" y="381000"/>
            <a:ext cx="2819400" cy="1631216"/>
          </a:xfrm>
          <a:prstGeom prst="rect">
            <a:avLst/>
          </a:prstGeom>
          <a:noFill/>
        </p:spPr>
        <p:txBody>
          <a:bodyPr wrap="square" rtlCol="0">
            <a:spAutoFit/>
          </a:bodyPr>
          <a:lstStyle/>
          <a:p>
            <a:pPr algn="l"/>
            <a:r>
              <a:rPr lang="en-US" sz="2000" dirty="0" smtClean="0">
                <a:effectLst/>
              </a:rPr>
              <a:t>Time-</a:t>
            </a:r>
            <a:r>
              <a:rPr lang="en-US" sz="2000" dirty="0">
                <a:effectLst/>
              </a:rPr>
              <a:t>integrated proton </a:t>
            </a:r>
            <a:r>
              <a:rPr lang="en-US" sz="2000" dirty="0" err="1">
                <a:effectLst/>
              </a:rPr>
              <a:t>fluence</a:t>
            </a:r>
            <a:r>
              <a:rPr lang="en-US" sz="2000" dirty="0">
                <a:effectLst/>
              </a:rPr>
              <a:t> at 1 AU. </a:t>
            </a:r>
            <a:r>
              <a:rPr lang="en-US" sz="2000" dirty="0" smtClean="0">
                <a:effectLst/>
              </a:rPr>
              <a:t>Left </a:t>
            </a:r>
            <a:r>
              <a:rPr lang="en-US" sz="2000" dirty="0">
                <a:effectLst/>
              </a:rPr>
              <a:t>to </a:t>
            </a:r>
            <a:r>
              <a:rPr lang="en-US" sz="2000" dirty="0" smtClean="0">
                <a:effectLst/>
              </a:rPr>
              <a:t>right</a:t>
            </a:r>
            <a:r>
              <a:rPr lang="en-US" sz="2000" dirty="0">
                <a:effectLst/>
              </a:rPr>
              <a:t>, </a:t>
            </a:r>
            <a:r>
              <a:rPr lang="en-US" sz="2000" dirty="0" smtClean="0">
                <a:effectLst/>
              </a:rPr>
              <a:t>point </a:t>
            </a:r>
            <a:r>
              <a:rPr lang="en-US" sz="2000" dirty="0">
                <a:effectLst/>
              </a:rPr>
              <a:t>A (</a:t>
            </a:r>
            <a:r>
              <a:rPr lang="en-US" sz="2000" dirty="0" err="1">
                <a:effectLst/>
              </a:rPr>
              <a:t>φ</a:t>
            </a:r>
            <a:r>
              <a:rPr lang="en-US" sz="2000" dirty="0">
                <a:effectLst/>
              </a:rPr>
              <a:t>= 60</a:t>
            </a:r>
            <a:r>
              <a:rPr lang="en-US" sz="2000" baseline="30000" dirty="0">
                <a:effectLst/>
              </a:rPr>
              <a:t>◦</a:t>
            </a:r>
            <a:r>
              <a:rPr lang="en-US" sz="2000" dirty="0">
                <a:effectLst/>
              </a:rPr>
              <a:t>), B (80</a:t>
            </a:r>
            <a:r>
              <a:rPr lang="en-US" sz="2000" baseline="30000" dirty="0">
                <a:effectLst/>
              </a:rPr>
              <a:t>◦</a:t>
            </a:r>
            <a:r>
              <a:rPr lang="en-US" sz="2000" dirty="0">
                <a:effectLst/>
              </a:rPr>
              <a:t>), and C (100</a:t>
            </a:r>
            <a:r>
              <a:rPr lang="en-US" sz="2000" baseline="30000" dirty="0">
                <a:effectLst/>
              </a:rPr>
              <a:t>◦</a:t>
            </a:r>
            <a:r>
              <a:rPr lang="en-US" sz="2000" dirty="0" smtClean="0">
                <a:effectLst/>
              </a:rPr>
              <a:t>).</a:t>
            </a:r>
            <a:endParaRPr lang="en-US" sz="2000" dirty="0">
              <a:effectLst/>
            </a:endParaRPr>
          </a:p>
        </p:txBody>
      </p:sp>
      <p:sp>
        <p:nvSpPr>
          <p:cNvPr id="8" name="TextBox 7"/>
          <p:cNvSpPr txBox="1"/>
          <p:nvPr/>
        </p:nvSpPr>
        <p:spPr>
          <a:xfrm>
            <a:off x="6096000" y="2362200"/>
            <a:ext cx="2895600" cy="1631216"/>
          </a:xfrm>
          <a:prstGeom prst="rect">
            <a:avLst/>
          </a:prstGeom>
          <a:noFill/>
        </p:spPr>
        <p:txBody>
          <a:bodyPr wrap="square" rtlCol="0">
            <a:spAutoFit/>
          </a:bodyPr>
          <a:lstStyle/>
          <a:p>
            <a:pPr algn="l"/>
            <a:r>
              <a:rPr lang="en-US" sz="2000" dirty="0">
                <a:effectLst/>
              </a:rPr>
              <a:t>Event integrated proton </a:t>
            </a:r>
            <a:r>
              <a:rPr lang="en-US" sz="2000" dirty="0" err="1">
                <a:effectLst/>
              </a:rPr>
              <a:t>fluence</a:t>
            </a:r>
            <a:r>
              <a:rPr lang="en-US" sz="2000" dirty="0">
                <a:effectLst/>
              </a:rPr>
              <a:t> at 1AU. The red line shows results without </a:t>
            </a:r>
            <a:r>
              <a:rPr lang="en-US" sz="2000" dirty="0" err="1">
                <a:effectLst/>
              </a:rPr>
              <a:t>κ</a:t>
            </a:r>
            <a:r>
              <a:rPr lang="en-US" sz="2000" baseline="-25000" dirty="0">
                <a:effectLst/>
              </a:rPr>
              <a:t>⊥</a:t>
            </a:r>
            <a:r>
              <a:rPr lang="en-US" sz="2000" dirty="0">
                <a:effectLst/>
              </a:rPr>
              <a:t> and blue </a:t>
            </a:r>
            <a:r>
              <a:rPr lang="en-US" sz="2000" dirty="0" smtClean="0">
                <a:effectLst/>
              </a:rPr>
              <a:t>with </a:t>
            </a:r>
            <a:r>
              <a:rPr lang="en-US" sz="2000" dirty="0" err="1">
                <a:effectLst/>
              </a:rPr>
              <a:t>κ</a:t>
            </a:r>
            <a:r>
              <a:rPr lang="en-US" sz="2000" baseline="-25000" dirty="0">
                <a:effectLst/>
              </a:rPr>
              <a:t>⊥</a:t>
            </a:r>
            <a:r>
              <a:rPr lang="en-US" sz="2000" dirty="0">
                <a:effectLst/>
              </a:rPr>
              <a:t>. </a:t>
            </a:r>
            <a:endParaRPr lang="en-US" sz="2000" dirty="0">
              <a:effectLst/>
            </a:endParaRPr>
          </a:p>
        </p:txBody>
      </p:sp>
      <p:sp>
        <p:nvSpPr>
          <p:cNvPr id="9" name="TextBox 8"/>
          <p:cNvSpPr txBox="1"/>
          <p:nvPr/>
        </p:nvSpPr>
        <p:spPr>
          <a:xfrm>
            <a:off x="6172199" y="4343400"/>
            <a:ext cx="2971801" cy="1938992"/>
          </a:xfrm>
          <a:prstGeom prst="rect">
            <a:avLst/>
          </a:prstGeom>
          <a:noFill/>
        </p:spPr>
        <p:txBody>
          <a:bodyPr wrap="square" rtlCol="0">
            <a:spAutoFit/>
          </a:bodyPr>
          <a:lstStyle/>
          <a:p>
            <a:pPr algn="l"/>
            <a:r>
              <a:rPr lang="en-US" sz="2000" dirty="0">
                <a:effectLst/>
              </a:rPr>
              <a:t>Time intensity profiles for 6 energies at </a:t>
            </a:r>
            <a:r>
              <a:rPr lang="en-US" sz="2000" dirty="0" smtClean="0">
                <a:effectLst/>
              </a:rPr>
              <a:t>C </a:t>
            </a:r>
            <a:r>
              <a:rPr lang="en-US" sz="2000" dirty="0">
                <a:effectLst/>
              </a:rPr>
              <a:t>(100</a:t>
            </a:r>
            <a:r>
              <a:rPr lang="en-US" sz="2000" baseline="30000" dirty="0">
                <a:effectLst/>
              </a:rPr>
              <a:t>◦</a:t>
            </a:r>
            <a:r>
              <a:rPr lang="en-US" sz="2000" dirty="0" smtClean="0">
                <a:effectLst/>
              </a:rPr>
              <a:t>). Left is </a:t>
            </a:r>
            <a:r>
              <a:rPr lang="en-US" sz="2000" dirty="0">
                <a:effectLst/>
              </a:rPr>
              <a:t>for protons with </a:t>
            </a:r>
            <a:r>
              <a:rPr lang="en-US" sz="2000" dirty="0" err="1">
                <a:effectLst/>
              </a:rPr>
              <a:t>κ</a:t>
            </a:r>
            <a:r>
              <a:rPr lang="en-US" sz="2000" baseline="-25000" dirty="0" smtClean="0">
                <a:effectLst/>
              </a:rPr>
              <a:t>⊥</a:t>
            </a:r>
            <a:r>
              <a:rPr lang="en-US" sz="2000" dirty="0" smtClean="0">
                <a:effectLst/>
              </a:rPr>
              <a:t> and right is </a:t>
            </a:r>
            <a:r>
              <a:rPr lang="en-US" sz="2000" dirty="0">
                <a:effectLst/>
              </a:rPr>
              <a:t>for protons without </a:t>
            </a:r>
            <a:r>
              <a:rPr lang="en-US" sz="2000" dirty="0" err="1">
                <a:effectLst/>
              </a:rPr>
              <a:t>κ</a:t>
            </a:r>
            <a:r>
              <a:rPr lang="en-US" sz="2000" baseline="-25000" dirty="0">
                <a:effectLst/>
              </a:rPr>
              <a:t>⊥</a:t>
            </a:r>
            <a:r>
              <a:rPr lang="en-US" sz="2000" dirty="0">
                <a:effectLst/>
              </a:rPr>
              <a:t>. </a:t>
            </a:r>
            <a:endParaRPr lang="en-US" sz="2000" dirty="0"/>
          </a:p>
        </p:txBody>
      </p:sp>
    </p:spTree>
    <p:extLst>
      <p:ext uri="{BB962C8B-B14F-4D97-AF65-F5344CB8AC3E}">
        <p14:creationId xmlns:p14="http://schemas.microsoft.com/office/powerpoint/2010/main" val="110910099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_1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228600"/>
            <a:ext cx="5815909" cy="4406900"/>
          </a:xfrm>
          <a:prstGeom prst="rect">
            <a:avLst/>
          </a:prstGeom>
        </p:spPr>
      </p:pic>
      <p:sp>
        <p:nvSpPr>
          <p:cNvPr id="3" name="TextBox 2"/>
          <p:cNvSpPr txBox="1"/>
          <p:nvPr/>
        </p:nvSpPr>
        <p:spPr>
          <a:xfrm>
            <a:off x="152400" y="4800600"/>
            <a:ext cx="8839200" cy="1938992"/>
          </a:xfrm>
          <a:prstGeom prst="rect">
            <a:avLst/>
          </a:prstGeom>
          <a:noFill/>
        </p:spPr>
        <p:txBody>
          <a:bodyPr wrap="square" rtlCol="0">
            <a:spAutoFit/>
          </a:bodyPr>
          <a:lstStyle/>
          <a:p>
            <a:pPr algn="l"/>
            <a:r>
              <a:rPr lang="en-US" sz="2000" dirty="0">
                <a:effectLst/>
              </a:rPr>
              <a:t>Longitudinal spreading ∆</a:t>
            </a:r>
            <a:r>
              <a:rPr lang="en-US" sz="2000" dirty="0" err="1">
                <a:effectLst/>
              </a:rPr>
              <a:t>φ</a:t>
            </a:r>
            <a:r>
              <a:rPr lang="en-US" sz="2000" dirty="0">
                <a:effectLst/>
              </a:rPr>
              <a:t> of particles from its original field line on which it was accelerated at the shock. The histogram shows the angular separation between the two Parker field lines L</a:t>
            </a:r>
            <a:r>
              <a:rPr lang="en-US" sz="2000" baseline="-25000" dirty="0">
                <a:effectLst/>
              </a:rPr>
              <a:t>f</a:t>
            </a:r>
            <a:r>
              <a:rPr lang="en-US" sz="2000" dirty="0">
                <a:effectLst/>
              </a:rPr>
              <a:t> and L</a:t>
            </a:r>
            <a:r>
              <a:rPr lang="en-US" sz="2000" baseline="-25000" dirty="0">
                <a:effectLst/>
              </a:rPr>
              <a:t>i</a:t>
            </a:r>
            <a:r>
              <a:rPr lang="en-US" sz="2000" dirty="0">
                <a:effectLst/>
              </a:rPr>
              <a:t>, where L</a:t>
            </a:r>
            <a:r>
              <a:rPr lang="en-US" sz="2000" baseline="-25000" dirty="0">
                <a:effectLst/>
              </a:rPr>
              <a:t>f</a:t>
            </a:r>
            <a:r>
              <a:rPr lang="en-US" sz="2000" dirty="0">
                <a:effectLst/>
              </a:rPr>
              <a:t> is the Parker field when the particle arrives 1 AU and L</a:t>
            </a:r>
            <a:r>
              <a:rPr lang="en-US" sz="2000" baseline="-25000" dirty="0">
                <a:effectLst/>
              </a:rPr>
              <a:t>i</a:t>
            </a:r>
            <a:r>
              <a:rPr lang="en-US" sz="2000" dirty="0">
                <a:effectLst/>
              </a:rPr>
              <a:t> is the Parker field line when the particle leaves the shock. </a:t>
            </a:r>
            <a:r>
              <a:rPr lang="en-US" sz="2000" dirty="0" smtClean="0">
                <a:effectLst/>
              </a:rPr>
              <a:t>Blue </a:t>
            </a:r>
            <a:r>
              <a:rPr lang="en-US" sz="2000" dirty="0">
                <a:effectLst/>
              </a:rPr>
              <a:t>lines </a:t>
            </a:r>
            <a:r>
              <a:rPr lang="en-US" sz="2000" dirty="0" smtClean="0">
                <a:effectLst/>
              </a:rPr>
              <a:t>use extended NLGC theory for </a:t>
            </a:r>
            <a:r>
              <a:rPr lang="en-US" sz="2000" dirty="0" err="1" smtClean="0">
                <a:effectLst/>
              </a:rPr>
              <a:t>κ</a:t>
            </a:r>
            <a:r>
              <a:rPr lang="en-US" sz="2000" baseline="-25000" dirty="0" smtClean="0">
                <a:effectLst/>
              </a:rPr>
              <a:t>⊥</a:t>
            </a:r>
            <a:r>
              <a:rPr lang="en-US" sz="2000" dirty="0">
                <a:effectLst/>
              </a:rPr>
              <a:t> </a:t>
            </a:r>
            <a:r>
              <a:rPr lang="en-US" sz="2000" dirty="0" smtClean="0">
                <a:effectLst/>
              </a:rPr>
              <a:t>(</a:t>
            </a:r>
            <a:r>
              <a:rPr lang="en-US" sz="2000" dirty="0" err="1" smtClean="0">
                <a:effectLst/>
              </a:rPr>
              <a:t>Shalchi</a:t>
            </a:r>
            <a:r>
              <a:rPr lang="en-US" sz="2000" dirty="0" smtClean="0">
                <a:effectLst/>
              </a:rPr>
              <a:t> et al 2006. </a:t>
            </a:r>
            <a:r>
              <a:rPr lang="en-US" sz="2000" dirty="0">
                <a:effectLst/>
              </a:rPr>
              <a:t>R</a:t>
            </a:r>
            <a:r>
              <a:rPr lang="en-US" sz="2000" dirty="0" smtClean="0">
                <a:effectLst/>
              </a:rPr>
              <a:t>ed </a:t>
            </a:r>
            <a:r>
              <a:rPr lang="en-US" sz="2000" dirty="0">
                <a:effectLst/>
              </a:rPr>
              <a:t>lines </a:t>
            </a:r>
            <a:r>
              <a:rPr lang="en-US" sz="2000" dirty="0" smtClean="0">
                <a:effectLst/>
              </a:rPr>
              <a:t>-- </a:t>
            </a:r>
            <a:r>
              <a:rPr lang="en-US" sz="2000" dirty="0" err="1" smtClean="0">
                <a:effectLst/>
              </a:rPr>
              <a:t>κ</a:t>
            </a:r>
            <a:r>
              <a:rPr lang="en-US" sz="2000" baseline="-25000" dirty="0">
                <a:effectLst/>
              </a:rPr>
              <a:t>⊥</a:t>
            </a:r>
            <a:r>
              <a:rPr lang="en-US" sz="2000" dirty="0">
                <a:effectLst/>
              </a:rPr>
              <a:t> </a:t>
            </a:r>
            <a:r>
              <a:rPr lang="en-US" sz="2000" dirty="0" smtClean="0">
                <a:effectLst/>
              </a:rPr>
              <a:t>increased </a:t>
            </a:r>
            <a:r>
              <a:rPr lang="en-US" sz="2000" dirty="0">
                <a:effectLst/>
              </a:rPr>
              <a:t>by a factor of 5. </a:t>
            </a:r>
            <a:endParaRPr lang="en-US" sz="2000" dirty="0"/>
          </a:p>
        </p:txBody>
      </p:sp>
    </p:spTree>
    <p:extLst>
      <p:ext uri="{BB962C8B-B14F-4D97-AF65-F5344CB8AC3E}">
        <p14:creationId xmlns:p14="http://schemas.microsoft.com/office/powerpoint/2010/main" val="21836460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2" y="85467"/>
            <a:ext cx="8229600" cy="603769"/>
          </a:xfrm>
        </p:spPr>
        <p:txBody>
          <a:bodyPr lIns="0" tIns="0" rIns="0" bIns="0">
            <a:spAutoFit/>
          </a:bodyPr>
          <a:lstStyle/>
          <a:p>
            <a:pPr algn="ctr" defTabSz="457106" eaLnBrk="1" hangingPunct="1">
              <a:lnSpc>
                <a:spcPct val="98000"/>
              </a:lnSpc>
              <a:tabLst>
                <a:tab pos="0" algn="l"/>
                <a:tab pos="457106" algn="l"/>
                <a:tab pos="914210" algn="l"/>
                <a:tab pos="1371316" algn="l"/>
                <a:tab pos="1828421" algn="l"/>
                <a:tab pos="2285526" algn="l"/>
                <a:tab pos="2742630" algn="l"/>
                <a:tab pos="3199736" algn="l"/>
                <a:tab pos="3656841" algn="l"/>
                <a:tab pos="4113946" algn="l"/>
                <a:tab pos="4571052" algn="l"/>
                <a:tab pos="5028157" algn="l"/>
                <a:tab pos="5485263" algn="l"/>
                <a:tab pos="5942368" algn="l"/>
                <a:tab pos="6399473" algn="l"/>
                <a:tab pos="6856578" algn="l"/>
                <a:tab pos="7313683" algn="l"/>
                <a:tab pos="7770789" algn="l"/>
                <a:tab pos="8227894" algn="l"/>
                <a:tab pos="8685000" algn="l"/>
                <a:tab pos="9142104" algn="l"/>
              </a:tabLst>
            </a:pPr>
            <a:r>
              <a:rPr lang="en-GB" sz="4000" b="0">
                <a:solidFill>
                  <a:schemeClr val="tx1"/>
                </a:solidFill>
                <a:latin typeface="Trebuchet MS" pitchFamily="34" charset="0"/>
              </a:rPr>
              <a:t>Conclusions:</a:t>
            </a:r>
          </a:p>
        </p:txBody>
      </p:sp>
      <p:sp>
        <p:nvSpPr>
          <p:cNvPr id="101379" name="Rectangle 3"/>
          <p:cNvSpPr>
            <a:spLocks noGrp="1" noChangeArrowheads="1"/>
          </p:cNvSpPr>
          <p:nvPr>
            <p:ph type="body" idx="1"/>
          </p:nvPr>
        </p:nvSpPr>
        <p:spPr>
          <a:xfrm>
            <a:off x="0" y="996950"/>
            <a:ext cx="9144000" cy="4185761"/>
          </a:xfrm>
        </p:spPr>
        <p:txBody>
          <a:bodyPr lIns="0" tIns="0" rIns="0" bIns="0">
            <a:spAutoFit/>
          </a:bodyPr>
          <a:lstStyle/>
          <a:p>
            <a:pPr marL="307911" indent="-299976" defTabSz="457106" eaLnBrk="1" hangingPunct="1">
              <a:lnSpc>
                <a:spcPct val="92000"/>
              </a:lnSpc>
              <a:buSzPct val="100000"/>
              <a:buFont typeface="Trebuchet MS" pitchFamily="34" charset="0"/>
              <a:buChar char="•"/>
              <a:tabLst>
                <a:tab pos="361875" algn="l"/>
                <a:tab pos="818980" algn="l"/>
                <a:tab pos="1276086" algn="l"/>
                <a:tab pos="1733191" algn="l"/>
                <a:tab pos="2190296" algn="l"/>
                <a:tab pos="2647400" algn="l"/>
                <a:tab pos="3104506" algn="l"/>
                <a:tab pos="3561611" algn="l"/>
                <a:tab pos="4018716" algn="l"/>
                <a:tab pos="4475822" algn="l"/>
                <a:tab pos="4932927" algn="l"/>
                <a:tab pos="5390032" algn="l"/>
                <a:tab pos="5847138" algn="l"/>
                <a:tab pos="6304243" algn="l"/>
                <a:tab pos="6761348" algn="l"/>
                <a:tab pos="7218453" algn="l"/>
                <a:tab pos="7675558" algn="l"/>
                <a:tab pos="8132664" algn="l"/>
                <a:tab pos="8589770" algn="l"/>
                <a:tab pos="9046874" algn="l"/>
              </a:tabLst>
            </a:pPr>
            <a:r>
              <a:rPr lang="en-GB" sz="2400" dirty="0" smtClean="0">
                <a:latin typeface="Trebuchet MS" pitchFamily="34" charset="0"/>
              </a:rPr>
              <a:t>1D PATH </a:t>
            </a:r>
            <a:r>
              <a:rPr lang="en-GB" sz="2400" dirty="0">
                <a:latin typeface="Trebuchet MS" pitchFamily="34" charset="0"/>
              </a:rPr>
              <a:t>model </a:t>
            </a:r>
            <a:r>
              <a:rPr lang="en-GB" sz="2400" dirty="0" smtClean="0">
                <a:latin typeface="Trebuchet MS" pitchFamily="34" charset="0"/>
              </a:rPr>
              <a:t>can explain </a:t>
            </a:r>
            <a:r>
              <a:rPr lang="en-GB" sz="2400" dirty="0">
                <a:latin typeface="Trebuchet MS" pitchFamily="34" charset="0"/>
              </a:rPr>
              <a:t>observations </a:t>
            </a:r>
            <a:r>
              <a:rPr lang="en-GB" sz="2400" dirty="0" smtClean="0">
                <a:latin typeface="Trebuchet MS" pitchFamily="34" charset="0"/>
              </a:rPr>
              <a:t>of many quasi-parallel events such as e.g., </a:t>
            </a:r>
            <a:r>
              <a:rPr lang="en-GB" sz="2400" dirty="0">
                <a:latin typeface="Trebuchet MS" pitchFamily="34" charset="0"/>
              </a:rPr>
              <a:t>the large SEP event of Dec. 13, 2006. </a:t>
            </a:r>
          </a:p>
          <a:p>
            <a:pPr marL="307911" indent="-299976" defTabSz="457106" eaLnBrk="1" hangingPunct="1">
              <a:lnSpc>
                <a:spcPct val="92000"/>
              </a:lnSpc>
              <a:buSzPct val="100000"/>
              <a:buFont typeface="Trebuchet MS" pitchFamily="34" charset="0"/>
              <a:buChar char="•"/>
              <a:tabLst>
                <a:tab pos="361875" algn="l"/>
                <a:tab pos="818980" algn="l"/>
                <a:tab pos="1276086" algn="l"/>
                <a:tab pos="1733191" algn="l"/>
                <a:tab pos="2190296" algn="l"/>
                <a:tab pos="2647400" algn="l"/>
                <a:tab pos="3104506" algn="l"/>
                <a:tab pos="3561611" algn="l"/>
                <a:tab pos="4018716" algn="l"/>
                <a:tab pos="4475822" algn="l"/>
                <a:tab pos="4932927" algn="l"/>
                <a:tab pos="5390032" algn="l"/>
                <a:tab pos="5847138" algn="l"/>
                <a:tab pos="6304243" algn="l"/>
                <a:tab pos="6761348" algn="l"/>
                <a:tab pos="7218453" algn="l"/>
                <a:tab pos="7675558" algn="l"/>
                <a:tab pos="8132664" algn="l"/>
                <a:tab pos="8589770" algn="l"/>
                <a:tab pos="9046874" algn="l"/>
              </a:tabLst>
            </a:pPr>
            <a:endParaRPr lang="en-GB" sz="2400" dirty="0">
              <a:latin typeface="Trebuchet MS" pitchFamily="34" charset="0"/>
            </a:endParaRPr>
          </a:p>
          <a:p>
            <a:pPr marL="307911" indent="-299976" defTabSz="457106" eaLnBrk="1" hangingPunct="1">
              <a:lnSpc>
                <a:spcPct val="92000"/>
              </a:lnSpc>
              <a:buSzPct val="100000"/>
              <a:buFont typeface="Trebuchet MS" pitchFamily="34" charset="0"/>
              <a:buChar char="•"/>
              <a:tabLst>
                <a:tab pos="361875" algn="l"/>
                <a:tab pos="818980" algn="l"/>
                <a:tab pos="1276086" algn="l"/>
                <a:tab pos="1733191" algn="l"/>
                <a:tab pos="2190296" algn="l"/>
                <a:tab pos="2647400" algn="l"/>
                <a:tab pos="3104506" algn="l"/>
                <a:tab pos="3561611" algn="l"/>
                <a:tab pos="4018716" algn="l"/>
                <a:tab pos="4475822" algn="l"/>
                <a:tab pos="4932927" algn="l"/>
                <a:tab pos="5390032" algn="l"/>
                <a:tab pos="5847138" algn="l"/>
                <a:tab pos="6304243" algn="l"/>
                <a:tab pos="6761348" algn="l"/>
                <a:tab pos="7218453" algn="l"/>
                <a:tab pos="7675558" algn="l"/>
                <a:tab pos="8132664" algn="l"/>
                <a:tab pos="8589770" algn="l"/>
                <a:tab pos="9046874" algn="l"/>
              </a:tabLst>
            </a:pPr>
            <a:r>
              <a:rPr lang="en-GB" sz="2400" dirty="0">
                <a:latin typeface="Trebuchet MS" pitchFamily="34" charset="0"/>
              </a:rPr>
              <a:t>Based on the PATH model we can describe/understand main features of ion spectra and intensity profiles. </a:t>
            </a:r>
          </a:p>
          <a:p>
            <a:pPr marL="307911" indent="-299976" defTabSz="457106" eaLnBrk="1" hangingPunct="1">
              <a:lnSpc>
                <a:spcPct val="92000"/>
              </a:lnSpc>
              <a:buSzPct val="100000"/>
              <a:buFont typeface="Trebuchet MS" pitchFamily="34" charset="0"/>
              <a:buChar char="•"/>
              <a:tabLst>
                <a:tab pos="361875" algn="l"/>
                <a:tab pos="818980" algn="l"/>
                <a:tab pos="1276086" algn="l"/>
                <a:tab pos="1733191" algn="l"/>
                <a:tab pos="2190296" algn="l"/>
                <a:tab pos="2647400" algn="l"/>
                <a:tab pos="3104506" algn="l"/>
                <a:tab pos="3561611" algn="l"/>
                <a:tab pos="4018716" algn="l"/>
                <a:tab pos="4475822" algn="l"/>
                <a:tab pos="4932927" algn="l"/>
                <a:tab pos="5390032" algn="l"/>
                <a:tab pos="5847138" algn="l"/>
                <a:tab pos="6304243" algn="l"/>
                <a:tab pos="6761348" algn="l"/>
                <a:tab pos="7218453" algn="l"/>
                <a:tab pos="7675558" algn="l"/>
                <a:tab pos="8132664" algn="l"/>
                <a:tab pos="8589770" algn="l"/>
                <a:tab pos="9046874" algn="l"/>
              </a:tabLst>
            </a:pPr>
            <a:endParaRPr lang="en-GB" sz="2400" dirty="0">
              <a:latin typeface="Trebuchet MS" pitchFamily="34" charset="0"/>
            </a:endParaRPr>
          </a:p>
          <a:p>
            <a:pPr marL="307911" indent="-299976" defTabSz="457106" eaLnBrk="1" hangingPunct="1">
              <a:lnSpc>
                <a:spcPct val="92000"/>
              </a:lnSpc>
              <a:tabLst>
                <a:tab pos="361875" algn="l"/>
                <a:tab pos="818980" algn="l"/>
                <a:tab pos="1276086" algn="l"/>
                <a:tab pos="1733191" algn="l"/>
                <a:tab pos="2190296" algn="l"/>
                <a:tab pos="2647400" algn="l"/>
                <a:tab pos="3104506" algn="l"/>
                <a:tab pos="3561611" algn="l"/>
                <a:tab pos="4018716" algn="l"/>
                <a:tab pos="4475822" algn="l"/>
                <a:tab pos="4932927" algn="l"/>
                <a:tab pos="5390032" algn="l"/>
                <a:tab pos="5847138" algn="l"/>
                <a:tab pos="6304243" algn="l"/>
                <a:tab pos="6761348" algn="l"/>
                <a:tab pos="7218453" algn="l"/>
                <a:tab pos="7675558" algn="l"/>
                <a:tab pos="8132664" algn="l"/>
                <a:tab pos="8589770" algn="l"/>
                <a:tab pos="9046874" algn="l"/>
              </a:tabLst>
            </a:pPr>
            <a:r>
              <a:rPr lang="en-GB" sz="2400" dirty="0" smtClean="0">
                <a:latin typeface="Trebuchet MS" pitchFamily="34" charset="0"/>
              </a:rPr>
              <a:t>Provides basis for developing and understanding 2D</a:t>
            </a:r>
            <a:r>
              <a:rPr lang="en-GB" sz="2400" dirty="0">
                <a:latin typeface="Trebuchet MS" pitchFamily="34" charset="0"/>
              </a:rPr>
              <a:t>/3D </a:t>
            </a:r>
            <a:r>
              <a:rPr lang="en-GB" sz="2400" dirty="0" err="1" smtClean="0">
                <a:latin typeface="Trebuchet MS" pitchFamily="34" charset="0"/>
              </a:rPr>
              <a:t>iPATH</a:t>
            </a:r>
            <a:r>
              <a:rPr lang="en-GB" sz="2400" dirty="0" smtClean="0">
                <a:latin typeface="Trebuchet MS" pitchFamily="34" charset="0"/>
              </a:rPr>
              <a:t> model with </a:t>
            </a:r>
            <a:r>
              <a:rPr lang="en-GB" sz="2400" dirty="0">
                <a:latin typeface="Trebuchet MS" pitchFamily="34" charset="0"/>
              </a:rPr>
              <a:t>perpendicular diffusion included. </a:t>
            </a:r>
          </a:p>
          <a:p>
            <a:pPr marL="307911" indent="-299976" defTabSz="457106" eaLnBrk="1" hangingPunct="1">
              <a:lnSpc>
                <a:spcPct val="92000"/>
              </a:lnSpc>
              <a:tabLst>
                <a:tab pos="361875" algn="l"/>
                <a:tab pos="818980" algn="l"/>
                <a:tab pos="1276086" algn="l"/>
                <a:tab pos="1733191" algn="l"/>
                <a:tab pos="2190296" algn="l"/>
                <a:tab pos="2647400" algn="l"/>
                <a:tab pos="3104506" algn="l"/>
                <a:tab pos="3561611" algn="l"/>
                <a:tab pos="4018716" algn="l"/>
                <a:tab pos="4475822" algn="l"/>
                <a:tab pos="4932927" algn="l"/>
                <a:tab pos="5390032" algn="l"/>
                <a:tab pos="5847138" algn="l"/>
                <a:tab pos="6304243" algn="l"/>
                <a:tab pos="6761348" algn="l"/>
                <a:tab pos="7218453" algn="l"/>
                <a:tab pos="7675558" algn="l"/>
                <a:tab pos="8132664" algn="l"/>
                <a:tab pos="8589770" algn="l"/>
                <a:tab pos="9046874" algn="l"/>
              </a:tabLst>
            </a:pPr>
            <a:endParaRPr lang="en-GB" sz="2400" dirty="0">
              <a:latin typeface="Trebuchet MS" pitchFamily="34" charset="0"/>
            </a:endParaRPr>
          </a:p>
          <a:p>
            <a:pPr marL="307911" indent="-299976" defTabSz="457106" eaLnBrk="1" hangingPunct="1">
              <a:lnSpc>
                <a:spcPct val="92000"/>
              </a:lnSpc>
              <a:tabLst>
                <a:tab pos="361875" algn="l"/>
                <a:tab pos="818980" algn="l"/>
                <a:tab pos="1276086" algn="l"/>
                <a:tab pos="1733191" algn="l"/>
                <a:tab pos="2190296" algn="l"/>
                <a:tab pos="2647400" algn="l"/>
                <a:tab pos="3104506" algn="l"/>
                <a:tab pos="3561611" algn="l"/>
                <a:tab pos="4018716" algn="l"/>
                <a:tab pos="4475822" algn="l"/>
                <a:tab pos="4932927" algn="l"/>
                <a:tab pos="5390032" algn="l"/>
                <a:tab pos="5847138" algn="l"/>
                <a:tab pos="6304243" algn="l"/>
                <a:tab pos="6761348" algn="l"/>
                <a:tab pos="7218453" algn="l"/>
                <a:tab pos="7675558" algn="l"/>
                <a:tab pos="8132664" algn="l"/>
                <a:tab pos="8589770" algn="l"/>
                <a:tab pos="9046874" algn="l"/>
              </a:tabLst>
            </a:pPr>
            <a:r>
              <a:rPr lang="en-GB" sz="2400" dirty="0">
                <a:latin typeface="Trebuchet MS" pitchFamily="34" charset="0"/>
              </a:rPr>
              <a:t>Different charge states for the particles and SW </a:t>
            </a:r>
            <a:r>
              <a:rPr lang="en-GB" sz="2400" dirty="0" err="1">
                <a:latin typeface="Trebuchet MS" pitchFamily="34" charset="0"/>
              </a:rPr>
              <a:t>suprathermals</a:t>
            </a:r>
            <a:r>
              <a:rPr lang="en-GB" sz="2400" dirty="0">
                <a:latin typeface="Trebuchet MS" pitchFamily="34" charset="0"/>
              </a:rPr>
              <a:t> will be included in </a:t>
            </a:r>
            <a:r>
              <a:rPr lang="en-GB" sz="2400" dirty="0" err="1" smtClean="0">
                <a:latin typeface="Trebuchet MS" pitchFamily="34" charset="0"/>
              </a:rPr>
              <a:t>iPATH</a:t>
            </a:r>
            <a:r>
              <a:rPr lang="en-GB" sz="2400" dirty="0" smtClean="0">
                <a:latin typeface="Trebuchet MS" pitchFamily="34" charset="0"/>
              </a:rPr>
              <a:t> model</a:t>
            </a:r>
            <a:r>
              <a:rPr lang="en-GB" sz="2400" dirty="0">
                <a:latin typeface="Trebuchet MS" pitchFamily="34" charset="0"/>
              </a:rPr>
              <a: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3" name="Group 16"/>
          <p:cNvGrpSpPr>
            <a:grpSpLocks/>
          </p:cNvGrpSpPr>
          <p:nvPr/>
        </p:nvGrpSpPr>
        <p:grpSpPr bwMode="auto">
          <a:xfrm>
            <a:off x="280988" y="762001"/>
            <a:ext cx="2843212" cy="2747961"/>
            <a:chOff x="177" y="457"/>
            <a:chExt cx="1791" cy="1731"/>
          </a:xfrm>
        </p:grpSpPr>
        <p:sp>
          <p:nvSpPr>
            <p:cNvPr id="238597" name="Line 5"/>
            <p:cNvSpPr>
              <a:spLocks noChangeShapeType="1"/>
            </p:cNvSpPr>
            <p:nvPr/>
          </p:nvSpPr>
          <p:spPr bwMode="auto">
            <a:xfrm>
              <a:off x="336" y="1056"/>
              <a:ext cx="1632" cy="0"/>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598" name="Line 6"/>
            <p:cNvSpPr>
              <a:spLocks noChangeShapeType="1"/>
            </p:cNvSpPr>
            <p:nvPr/>
          </p:nvSpPr>
          <p:spPr bwMode="auto">
            <a:xfrm>
              <a:off x="336" y="1296"/>
              <a:ext cx="1584" cy="0"/>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599" name="Line 7"/>
            <p:cNvSpPr>
              <a:spLocks noChangeShapeType="1"/>
            </p:cNvSpPr>
            <p:nvPr/>
          </p:nvSpPr>
          <p:spPr bwMode="auto">
            <a:xfrm>
              <a:off x="336" y="1584"/>
              <a:ext cx="1632" cy="0"/>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600" name="Line 8"/>
            <p:cNvSpPr>
              <a:spLocks noChangeShapeType="1"/>
            </p:cNvSpPr>
            <p:nvPr/>
          </p:nvSpPr>
          <p:spPr bwMode="auto">
            <a:xfrm>
              <a:off x="336" y="1872"/>
              <a:ext cx="1632" cy="0"/>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601" name="Line 9"/>
            <p:cNvSpPr>
              <a:spLocks noChangeShapeType="1"/>
            </p:cNvSpPr>
            <p:nvPr/>
          </p:nvSpPr>
          <p:spPr bwMode="auto">
            <a:xfrm>
              <a:off x="1104" y="768"/>
              <a:ext cx="0" cy="1392"/>
            </a:xfrm>
            <a:prstGeom prst="line">
              <a:avLst/>
            </a:prstGeom>
            <a:noFill/>
            <a:ln w="76200">
              <a:solidFill>
                <a:srgbClr val="FF5050"/>
              </a:solidFill>
              <a:round/>
              <a:headEnd/>
              <a:tailEnd/>
            </a:ln>
            <a:effectLst/>
          </p:spPr>
          <p:txBody>
            <a:bodyPr/>
            <a:lstStyle/>
            <a:p>
              <a:pPr>
                <a:defRPr/>
              </a:pPr>
              <a:endParaRPr lang="en-US"/>
            </a:p>
          </p:txBody>
        </p:sp>
        <p:sp>
          <p:nvSpPr>
            <p:cNvPr id="238602" name="Line 10"/>
            <p:cNvSpPr>
              <a:spLocks noChangeShapeType="1"/>
            </p:cNvSpPr>
            <p:nvPr/>
          </p:nvSpPr>
          <p:spPr bwMode="auto">
            <a:xfrm>
              <a:off x="528" y="1440"/>
              <a:ext cx="384" cy="0"/>
            </a:xfrm>
            <a:prstGeom prst="line">
              <a:avLst/>
            </a:prstGeom>
            <a:noFill/>
            <a:ln w="76200">
              <a:solidFill>
                <a:srgbClr val="99FF99"/>
              </a:solidFill>
              <a:round/>
              <a:headEnd/>
              <a:tailEnd type="triangle" w="med" len="med"/>
            </a:ln>
            <a:effectLst/>
          </p:spPr>
          <p:txBody>
            <a:bodyPr/>
            <a:lstStyle/>
            <a:p>
              <a:pPr>
                <a:defRPr/>
              </a:pPr>
              <a:endParaRPr lang="en-US"/>
            </a:p>
          </p:txBody>
        </p:sp>
        <p:sp>
          <p:nvSpPr>
            <p:cNvPr id="238603" name="Line 11"/>
            <p:cNvSpPr>
              <a:spLocks noChangeShapeType="1"/>
            </p:cNvSpPr>
            <p:nvPr/>
          </p:nvSpPr>
          <p:spPr bwMode="auto">
            <a:xfrm>
              <a:off x="1248" y="1440"/>
              <a:ext cx="240" cy="0"/>
            </a:xfrm>
            <a:prstGeom prst="line">
              <a:avLst/>
            </a:prstGeom>
            <a:noFill/>
            <a:ln w="76200">
              <a:solidFill>
                <a:srgbClr val="99FF99"/>
              </a:solidFill>
              <a:round/>
              <a:headEnd/>
              <a:tailEnd type="triangle" w="med" len="med"/>
            </a:ln>
            <a:effectLst/>
          </p:spPr>
          <p:txBody>
            <a:bodyPr/>
            <a:lstStyle/>
            <a:p>
              <a:pPr>
                <a:defRPr/>
              </a:pPr>
              <a:endParaRPr lang="en-US"/>
            </a:p>
          </p:txBody>
        </p:sp>
        <p:sp>
          <p:nvSpPr>
            <p:cNvPr id="40991" name="Text Box 12"/>
            <p:cNvSpPr txBox="1">
              <a:spLocks noChangeArrowheads="1"/>
            </p:cNvSpPr>
            <p:nvPr/>
          </p:nvSpPr>
          <p:spPr bwMode="auto">
            <a:xfrm>
              <a:off x="1615" y="1897"/>
              <a:ext cx="232" cy="291"/>
            </a:xfrm>
            <a:prstGeom prst="rect">
              <a:avLst/>
            </a:prstGeom>
            <a:noFill/>
            <a:ln w="9525">
              <a:noFill/>
              <a:miter lim="800000"/>
              <a:headEnd/>
              <a:tailEnd/>
            </a:ln>
          </p:spPr>
          <p:txBody>
            <a:bodyPr wrap="none">
              <a:spAutoFit/>
            </a:bodyPr>
            <a:lstStyle/>
            <a:p>
              <a:r>
                <a:rPr lang="en-US" b="1">
                  <a:solidFill>
                    <a:srgbClr val="FFFF00"/>
                  </a:solidFill>
                  <a:effectLst/>
                </a:rPr>
                <a:t>B</a:t>
              </a:r>
            </a:p>
          </p:txBody>
        </p:sp>
        <p:sp>
          <p:nvSpPr>
            <p:cNvPr id="40992" name="Text Box 13"/>
            <p:cNvSpPr txBox="1">
              <a:spLocks noChangeArrowheads="1"/>
            </p:cNvSpPr>
            <p:nvPr/>
          </p:nvSpPr>
          <p:spPr bwMode="auto">
            <a:xfrm>
              <a:off x="177" y="1225"/>
              <a:ext cx="321" cy="288"/>
            </a:xfrm>
            <a:prstGeom prst="rect">
              <a:avLst/>
            </a:prstGeom>
            <a:noFill/>
            <a:ln w="9525">
              <a:noFill/>
              <a:miter lim="800000"/>
              <a:headEnd/>
              <a:tailEnd/>
            </a:ln>
          </p:spPr>
          <p:txBody>
            <a:bodyPr wrap="none">
              <a:spAutoFit/>
            </a:bodyPr>
            <a:lstStyle/>
            <a:p>
              <a:r>
                <a:rPr lang="en-US" b="1">
                  <a:solidFill>
                    <a:srgbClr val="99FF99"/>
                  </a:solidFill>
                  <a:effectLst/>
                </a:rPr>
                <a:t>U</a:t>
              </a:r>
              <a:r>
                <a:rPr lang="en-US" b="1" baseline="-25000">
                  <a:solidFill>
                    <a:srgbClr val="99FF99"/>
                  </a:solidFill>
                  <a:effectLst/>
                </a:rPr>
                <a:t>1</a:t>
              </a:r>
              <a:endParaRPr lang="en-US" b="1">
                <a:solidFill>
                  <a:srgbClr val="99FF99"/>
                </a:solidFill>
                <a:effectLst/>
              </a:endParaRPr>
            </a:p>
          </p:txBody>
        </p:sp>
        <p:sp>
          <p:nvSpPr>
            <p:cNvPr id="40993" name="Text Box 14"/>
            <p:cNvSpPr txBox="1">
              <a:spLocks noChangeArrowheads="1"/>
            </p:cNvSpPr>
            <p:nvPr/>
          </p:nvSpPr>
          <p:spPr bwMode="auto">
            <a:xfrm>
              <a:off x="1503" y="1248"/>
              <a:ext cx="321" cy="288"/>
            </a:xfrm>
            <a:prstGeom prst="rect">
              <a:avLst/>
            </a:prstGeom>
            <a:noFill/>
            <a:ln w="9525">
              <a:noFill/>
              <a:miter lim="800000"/>
              <a:headEnd/>
              <a:tailEnd/>
            </a:ln>
          </p:spPr>
          <p:txBody>
            <a:bodyPr wrap="none">
              <a:spAutoFit/>
            </a:bodyPr>
            <a:lstStyle/>
            <a:p>
              <a:r>
                <a:rPr lang="en-US" b="1">
                  <a:solidFill>
                    <a:srgbClr val="99FF99"/>
                  </a:solidFill>
                  <a:effectLst/>
                </a:rPr>
                <a:t>U</a:t>
              </a:r>
              <a:r>
                <a:rPr lang="en-US" b="1" baseline="-25000">
                  <a:solidFill>
                    <a:srgbClr val="99FF99"/>
                  </a:solidFill>
                  <a:effectLst/>
                </a:rPr>
                <a:t>2</a:t>
              </a:r>
              <a:endParaRPr lang="en-US" b="1">
                <a:solidFill>
                  <a:srgbClr val="99FF99"/>
                </a:solidFill>
                <a:effectLst/>
              </a:endParaRPr>
            </a:p>
          </p:txBody>
        </p:sp>
        <p:sp>
          <p:nvSpPr>
            <p:cNvPr id="40994" name="Text Box 15"/>
            <p:cNvSpPr txBox="1">
              <a:spLocks noChangeArrowheads="1"/>
            </p:cNvSpPr>
            <p:nvPr/>
          </p:nvSpPr>
          <p:spPr bwMode="auto">
            <a:xfrm>
              <a:off x="789" y="457"/>
              <a:ext cx="634" cy="291"/>
            </a:xfrm>
            <a:prstGeom prst="rect">
              <a:avLst/>
            </a:prstGeom>
            <a:noFill/>
            <a:ln w="9525">
              <a:noFill/>
              <a:miter lim="800000"/>
              <a:headEnd/>
              <a:tailEnd/>
            </a:ln>
          </p:spPr>
          <p:txBody>
            <a:bodyPr wrap="none">
              <a:spAutoFit/>
            </a:bodyPr>
            <a:lstStyle/>
            <a:p>
              <a:r>
                <a:rPr lang="en-US" i="1">
                  <a:solidFill>
                    <a:srgbClr val="FF5050"/>
                  </a:solidFill>
                  <a:effectLst/>
                </a:rPr>
                <a:t>shock</a:t>
              </a:r>
            </a:p>
          </p:txBody>
        </p:sp>
      </p:grpSp>
      <p:sp>
        <p:nvSpPr>
          <p:cNvPr id="40964" name="Text Box 17"/>
          <p:cNvSpPr txBox="1">
            <a:spLocks noChangeArrowheads="1"/>
          </p:cNvSpPr>
          <p:nvPr/>
        </p:nvSpPr>
        <p:spPr bwMode="auto">
          <a:xfrm>
            <a:off x="812800" y="457200"/>
            <a:ext cx="2082800" cy="457200"/>
          </a:xfrm>
          <a:prstGeom prst="rect">
            <a:avLst/>
          </a:prstGeom>
          <a:noFill/>
          <a:ln w="9525">
            <a:noFill/>
            <a:miter lim="800000"/>
            <a:headEnd/>
            <a:tailEnd/>
          </a:ln>
        </p:spPr>
        <p:txBody>
          <a:bodyPr wrap="none" lIns="91420" tIns="45711" rIns="91420" bIns="45711">
            <a:spAutoFit/>
          </a:bodyPr>
          <a:lstStyle/>
          <a:p>
            <a:r>
              <a:rPr lang="en-US">
                <a:effectLst/>
              </a:rPr>
              <a:t>Parallel shock</a:t>
            </a:r>
          </a:p>
        </p:txBody>
      </p:sp>
      <p:sp>
        <p:nvSpPr>
          <p:cNvPr id="40965" name="Text Box 18"/>
          <p:cNvSpPr txBox="1">
            <a:spLocks noChangeArrowheads="1"/>
          </p:cNvSpPr>
          <p:nvPr/>
        </p:nvSpPr>
        <p:spPr bwMode="auto">
          <a:xfrm>
            <a:off x="3352800" y="1981202"/>
            <a:ext cx="5975098" cy="1077200"/>
          </a:xfrm>
          <a:prstGeom prst="rect">
            <a:avLst/>
          </a:prstGeom>
          <a:noFill/>
          <a:ln w="9525">
            <a:noFill/>
            <a:miter lim="800000"/>
            <a:headEnd/>
            <a:tailEnd/>
          </a:ln>
        </p:spPr>
        <p:txBody>
          <a:bodyPr wrap="square" lIns="91420" tIns="45711" rIns="91420" bIns="45711">
            <a:spAutoFit/>
          </a:bodyPr>
          <a:lstStyle/>
          <a:p>
            <a:pPr algn="l">
              <a:buFontTx/>
              <a:buChar char="•"/>
            </a:pPr>
            <a:r>
              <a:rPr lang="en-US" b="1" i="1" dirty="0">
                <a:effectLst/>
              </a:rPr>
              <a:t> </a:t>
            </a:r>
            <a:r>
              <a:rPr lang="en-US" sz="2000" b="1" i="1" dirty="0">
                <a:effectLst/>
              </a:rPr>
              <a:t>Acceleration time can be very long. </a:t>
            </a:r>
          </a:p>
          <a:p>
            <a:pPr algn="l">
              <a:buFontTx/>
              <a:buChar char="•"/>
            </a:pPr>
            <a:r>
              <a:rPr lang="en-US" sz="2000" b="1" i="1" dirty="0">
                <a:effectLst/>
              </a:rPr>
              <a:t>Can accelerate thermal-energy</a:t>
            </a:r>
          </a:p>
          <a:p>
            <a:pPr algn="l"/>
            <a:r>
              <a:rPr lang="en-US" sz="2000" b="1" i="1" dirty="0">
                <a:effectLst/>
              </a:rPr>
              <a:t>particles </a:t>
            </a:r>
            <a:r>
              <a:rPr lang="en-US" sz="2000" b="1" i="1" dirty="0" smtClean="0">
                <a:effectLst/>
              </a:rPr>
              <a:t>– often regarded as good </a:t>
            </a:r>
            <a:r>
              <a:rPr lang="en-US" sz="2000" b="1" i="1" dirty="0">
                <a:effectLst/>
              </a:rPr>
              <a:t>"injectors"</a:t>
            </a:r>
            <a:endParaRPr lang="en-US" sz="2000" dirty="0">
              <a:effectLst/>
            </a:endParaRPr>
          </a:p>
        </p:txBody>
      </p:sp>
      <p:grpSp>
        <p:nvGrpSpPr>
          <p:cNvPr id="40966" name="Group 49"/>
          <p:cNvGrpSpPr>
            <a:grpSpLocks/>
          </p:cNvGrpSpPr>
          <p:nvPr/>
        </p:nvGrpSpPr>
        <p:grpSpPr bwMode="auto">
          <a:xfrm>
            <a:off x="381000" y="4078288"/>
            <a:ext cx="2667000" cy="2779712"/>
            <a:chOff x="129" y="2569"/>
            <a:chExt cx="1680" cy="1751"/>
          </a:xfrm>
        </p:grpSpPr>
        <p:sp>
          <p:nvSpPr>
            <p:cNvPr id="238611" name="Line 19"/>
            <p:cNvSpPr>
              <a:spLocks noChangeShapeType="1"/>
            </p:cNvSpPr>
            <p:nvPr/>
          </p:nvSpPr>
          <p:spPr bwMode="auto">
            <a:xfrm flipV="1">
              <a:off x="528" y="2880"/>
              <a:ext cx="0" cy="1200"/>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612" name="Line 20"/>
            <p:cNvSpPr>
              <a:spLocks noChangeShapeType="1"/>
            </p:cNvSpPr>
            <p:nvPr/>
          </p:nvSpPr>
          <p:spPr bwMode="auto">
            <a:xfrm flipV="1">
              <a:off x="720" y="2880"/>
              <a:ext cx="0" cy="1200"/>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613" name="Line 21"/>
            <p:cNvSpPr>
              <a:spLocks noChangeShapeType="1"/>
            </p:cNvSpPr>
            <p:nvPr/>
          </p:nvSpPr>
          <p:spPr bwMode="auto">
            <a:xfrm flipV="1">
              <a:off x="912" y="2880"/>
              <a:ext cx="0" cy="1200"/>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614" name="Line 22"/>
            <p:cNvSpPr>
              <a:spLocks noChangeShapeType="1"/>
            </p:cNvSpPr>
            <p:nvPr/>
          </p:nvSpPr>
          <p:spPr bwMode="auto">
            <a:xfrm flipV="1">
              <a:off x="1008" y="2880"/>
              <a:ext cx="0" cy="1200"/>
            </a:xfrm>
            <a:prstGeom prst="line">
              <a:avLst/>
            </a:prstGeom>
            <a:noFill/>
            <a:ln w="76200">
              <a:solidFill>
                <a:srgbClr val="FF5050"/>
              </a:solidFill>
              <a:round/>
              <a:headEnd/>
              <a:tailEnd/>
            </a:ln>
            <a:effectLst/>
          </p:spPr>
          <p:txBody>
            <a:bodyPr/>
            <a:lstStyle/>
            <a:p>
              <a:pPr>
                <a:defRPr/>
              </a:pPr>
              <a:endParaRPr lang="en-US"/>
            </a:p>
          </p:txBody>
        </p:sp>
        <p:sp>
          <p:nvSpPr>
            <p:cNvPr id="238615" name="Line 23"/>
            <p:cNvSpPr>
              <a:spLocks noChangeShapeType="1"/>
            </p:cNvSpPr>
            <p:nvPr/>
          </p:nvSpPr>
          <p:spPr bwMode="auto">
            <a:xfrm flipV="1">
              <a:off x="1104" y="2928"/>
              <a:ext cx="0" cy="1152"/>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616" name="Line 24"/>
            <p:cNvSpPr>
              <a:spLocks noChangeShapeType="1"/>
            </p:cNvSpPr>
            <p:nvPr/>
          </p:nvSpPr>
          <p:spPr bwMode="auto">
            <a:xfrm flipV="1">
              <a:off x="1200" y="2928"/>
              <a:ext cx="0" cy="1152"/>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617" name="Line 25"/>
            <p:cNvSpPr>
              <a:spLocks noChangeShapeType="1"/>
            </p:cNvSpPr>
            <p:nvPr/>
          </p:nvSpPr>
          <p:spPr bwMode="auto">
            <a:xfrm flipV="1">
              <a:off x="1296" y="2928"/>
              <a:ext cx="0" cy="1152"/>
            </a:xfrm>
            <a:prstGeom prst="line">
              <a:avLst/>
            </a:prstGeom>
            <a:noFill/>
            <a:ln w="38100">
              <a:solidFill>
                <a:srgbClr val="FFFF66"/>
              </a:solidFill>
              <a:round/>
              <a:headEnd/>
              <a:tailEnd type="triangle" w="med" len="med"/>
            </a:ln>
            <a:effectLst/>
          </p:spPr>
          <p:txBody>
            <a:bodyPr/>
            <a:lstStyle/>
            <a:p>
              <a:pPr>
                <a:defRPr/>
              </a:pPr>
              <a:endParaRPr lang="en-US"/>
            </a:p>
          </p:txBody>
        </p:sp>
        <p:sp>
          <p:nvSpPr>
            <p:cNvPr id="238620" name="Line 28"/>
            <p:cNvSpPr>
              <a:spLocks noChangeShapeType="1"/>
            </p:cNvSpPr>
            <p:nvPr/>
          </p:nvSpPr>
          <p:spPr bwMode="auto">
            <a:xfrm flipV="1">
              <a:off x="1392" y="2928"/>
              <a:ext cx="0" cy="1152"/>
            </a:xfrm>
            <a:prstGeom prst="line">
              <a:avLst/>
            </a:prstGeom>
            <a:noFill/>
            <a:ln w="38100">
              <a:solidFill>
                <a:srgbClr val="FFFF66"/>
              </a:solidFill>
              <a:round/>
              <a:headEnd/>
              <a:tailEnd type="triangle" w="med" len="med"/>
            </a:ln>
            <a:effectLst/>
          </p:spPr>
          <p:txBody>
            <a:bodyPr/>
            <a:lstStyle/>
            <a:p>
              <a:pPr>
                <a:defRPr/>
              </a:pPr>
              <a:endParaRPr lang="en-US"/>
            </a:p>
          </p:txBody>
        </p:sp>
        <p:sp>
          <p:nvSpPr>
            <p:cNvPr id="40977" name="Text Box 41"/>
            <p:cNvSpPr txBox="1">
              <a:spLocks noChangeArrowheads="1"/>
            </p:cNvSpPr>
            <p:nvPr/>
          </p:nvSpPr>
          <p:spPr bwMode="auto">
            <a:xfrm>
              <a:off x="1327" y="4032"/>
              <a:ext cx="305" cy="288"/>
            </a:xfrm>
            <a:prstGeom prst="rect">
              <a:avLst/>
            </a:prstGeom>
            <a:noFill/>
            <a:ln w="9525">
              <a:noFill/>
              <a:miter lim="800000"/>
              <a:headEnd/>
              <a:tailEnd/>
            </a:ln>
          </p:spPr>
          <p:txBody>
            <a:bodyPr wrap="none">
              <a:spAutoFit/>
            </a:bodyPr>
            <a:lstStyle/>
            <a:p>
              <a:r>
                <a:rPr lang="en-US" b="1">
                  <a:solidFill>
                    <a:srgbClr val="FFFF66"/>
                  </a:solidFill>
                  <a:effectLst/>
                </a:rPr>
                <a:t>B</a:t>
              </a:r>
              <a:r>
                <a:rPr lang="en-US" b="1" baseline="-25000">
                  <a:solidFill>
                    <a:srgbClr val="FFFF66"/>
                  </a:solidFill>
                  <a:effectLst/>
                </a:rPr>
                <a:t>2</a:t>
              </a:r>
              <a:endParaRPr lang="en-US" b="1">
                <a:solidFill>
                  <a:srgbClr val="FFFF66"/>
                </a:solidFill>
                <a:effectLst/>
              </a:endParaRPr>
            </a:p>
          </p:txBody>
        </p:sp>
        <p:sp>
          <p:nvSpPr>
            <p:cNvPr id="40978" name="Text Box 42"/>
            <p:cNvSpPr txBox="1">
              <a:spLocks noChangeArrowheads="1"/>
            </p:cNvSpPr>
            <p:nvPr/>
          </p:nvSpPr>
          <p:spPr bwMode="auto">
            <a:xfrm>
              <a:off x="336" y="4032"/>
              <a:ext cx="305" cy="288"/>
            </a:xfrm>
            <a:prstGeom prst="rect">
              <a:avLst/>
            </a:prstGeom>
            <a:noFill/>
            <a:ln w="9525">
              <a:noFill/>
              <a:miter lim="800000"/>
              <a:headEnd/>
              <a:tailEnd/>
            </a:ln>
          </p:spPr>
          <p:txBody>
            <a:bodyPr wrap="none">
              <a:spAutoFit/>
            </a:bodyPr>
            <a:lstStyle/>
            <a:p>
              <a:r>
                <a:rPr lang="en-US" b="1">
                  <a:solidFill>
                    <a:srgbClr val="FFFF66"/>
                  </a:solidFill>
                  <a:effectLst/>
                </a:rPr>
                <a:t>B</a:t>
              </a:r>
              <a:r>
                <a:rPr lang="en-US" b="1" baseline="-25000">
                  <a:solidFill>
                    <a:srgbClr val="FFFF66"/>
                  </a:solidFill>
                  <a:effectLst/>
                </a:rPr>
                <a:t>1</a:t>
              </a:r>
              <a:endParaRPr lang="en-US" b="1">
                <a:solidFill>
                  <a:srgbClr val="FFFF66"/>
                </a:solidFill>
                <a:effectLst/>
              </a:endParaRPr>
            </a:p>
          </p:txBody>
        </p:sp>
        <p:sp>
          <p:nvSpPr>
            <p:cNvPr id="238635" name="Line 43"/>
            <p:cNvSpPr>
              <a:spLocks noChangeShapeType="1"/>
            </p:cNvSpPr>
            <p:nvPr/>
          </p:nvSpPr>
          <p:spPr bwMode="auto">
            <a:xfrm>
              <a:off x="432" y="3600"/>
              <a:ext cx="432" cy="0"/>
            </a:xfrm>
            <a:prstGeom prst="line">
              <a:avLst/>
            </a:prstGeom>
            <a:noFill/>
            <a:ln w="76200">
              <a:solidFill>
                <a:srgbClr val="99FF99"/>
              </a:solidFill>
              <a:round/>
              <a:headEnd/>
              <a:tailEnd type="triangle" w="med" len="med"/>
            </a:ln>
            <a:effectLst/>
          </p:spPr>
          <p:txBody>
            <a:bodyPr/>
            <a:lstStyle/>
            <a:p>
              <a:pPr>
                <a:defRPr/>
              </a:pPr>
              <a:endParaRPr lang="en-US"/>
            </a:p>
          </p:txBody>
        </p:sp>
        <p:sp>
          <p:nvSpPr>
            <p:cNvPr id="238637" name="Line 45"/>
            <p:cNvSpPr>
              <a:spLocks noChangeShapeType="1"/>
            </p:cNvSpPr>
            <p:nvPr/>
          </p:nvSpPr>
          <p:spPr bwMode="auto">
            <a:xfrm>
              <a:off x="1152" y="3600"/>
              <a:ext cx="288" cy="0"/>
            </a:xfrm>
            <a:prstGeom prst="line">
              <a:avLst/>
            </a:prstGeom>
            <a:noFill/>
            <a:ln w="76200">
              <a:solidFill>
                <a:srgbClr val="99FF99"/>
              </a:solidFill>
              <a:round/>
              <a:headEnd/>
              <a:tailEnd type="triangle" w="med" len="med"/>
            </a:ln>
            <a:effectLst/>
          </p:spPr>
          <p:txBody>
            <a:bodyPr/>
            <a:lstStyle/>
            <a:p>
              <a:pPr>
                <a:defRPr/>
              </a:pPr>
              <a:endParaRPr lang="en-US"/>
            </a:p>
          </p:txBody>
        </p:sp>
        <p:sp>
          <p:nvSpPr>
            <p:cNvPr id="40981" name="Text Box 46"/>
            <p:cNvSpPr txBox="1">
              <a:spLocks noChangeArrowheads="1"/>
            </p:cNvSpPr>
            <p:nvPr/>
          </p:nvSpPr>
          <p:spPr bwMode="auto">
            <a:xfrm>
              <a:off x="129" y="3385"/>
              <a:ext cx="321" cy="288"/>
            </a:xfrm>
            <a:prstGeom prst="rect">
              <a:avLst/>
            </a:prstGeom>
            <a:noFill/>
            <a:ln w="9525">
              <a:noFill/>
              <a:miter lim="800000"/>
              <a:headEnd/>
              <a:tailEnd/>
            </a:ln>
          </p:spPr>
          <p:txBody>
            <a:bodyPr wrap="none">
              <a:spAutoFit/>
            </a:bodyPr>
            <a:lstStyle/>
            <a:p>
              <a:r>
                <a:rPr lang="en-US" b="1">
                  <a:solidFill>
                    <a:srgbClr val="99FF99"/>
                  </a:solidFill>
                  <a:effectLst/>
                </a:rPr>
                <a:t>U</a:t>
              </a:r>
              <a:r>
                <a:rPr lang="en-US" b="1" baseline="-25000">
                  <a:solidFill>
                    <a:srgbClr val="99FF99"/>
                  </a:solidFill>
                  <a:effectLst/>
                </a:rPr>
                <a:t>1</a:t>
              </a:r>
              <a:endParaRPr lang="en-US" b="1">
                <a:solidFill>
                  <a:srgbClr val="99FF99"/>
                </a:solidFill>
                <a:effectLst/>
              </a:endParaRPr>
            </a:p>
          </p:txBody>
        </p:sp>
        <p:sp>
          <p:nvSpPr>
            <p:cNvPr id="40982" name="Text Box 47"/>
            <p:cNvSpPr txBox="1">
              <a:spLocks noChangeArrowheads="1"/>
            </p:cNvSpPr>
            <p:nvPr/>
          </p:nvSpPr>
          <p:spPr bwMode="auto">
            <a:xfrm>
              <a:off x="1488" y="3456"/>
              <a:ext cx="321" cy="288"/>
            </a:xfrm>
            <a:prstGeom prst="rect">
              <a:avLst/>
            </a:prstGeom>
            <a:noFill/>
            <a:ln w="9525">
              <a:noFill/>
              <a:miter lim="800000"/>
              <a:headEnd/>
              <a:tailEnd/>
            </a:ln>
          </p:spPr>
          <p:txBody>
            <a:bodyPr wrap="none">
              <a:spAutoFit/>
            </a:bodyPr>
            <a:lstStyle/>
            <a:p>
              <a:r>
                <a:rPr lang="en-US" b="1">
                  <a:solidFill>
                    <a:srgbClr val="99FF99"/>
                  </a:solidFill>
                  <a:effectLst/>
                </a:rPr>
                <a:t>U</a:t>
              </a:r>
              <a:r>
                <a:rPr lang="en-US" b="1" baseline="-25000">
                  <a:solidFill>
                    <a:srgbClr val="99FF99"/>
                  </a:solidFill>
                  <a:effectLst/>
                </a:rPr>
                <a:t>2</a:t>
              </a:r>
              <a:endParaRPr lang="en-US" b="1">
                <a:solidFill>
                  <a:srgbClr val="99FF99"/>
                </a:solidFill>
                <a:effectLst/>
              </a:endParaRPr>
            </a:p>
          </p:txBody>
        </p:sp>
        <p:sp>
          <p:nvSpPr>
            <p:cNvPr id="40983" name="Text Box 48"/>
            <p:cNvSpPr txBox="1">
              <a:spLocks noChangeArrowheads="1"/>
            </p:cNvSpPr>
            <p:nvPr/>
          </p:nvSpPr>
          <p:spPr bwMode="auto">
            <a:xfrm>
              <a:off x="693" y="2569"/>
              <a:ext cx="634" cy="291"/>
            </a:xfrm>
            <a:prstGeom prst="rect">
              <a:avLst/>
            </a:prstGeom>
            <a:noFill/>
            <a:ln w="9525">
              <a:noFill/>
              <a:miter lim="800000"/>
              <a:headEnd/>
              <a:tailEnd/>
            </a:ln>
          </p:spPr>
          <p:txBody>
            <a:bodyPr wrap="none">
              <a:spAutoFit/>
            </a:bodyPr>
            <a:lstStyle/>
            <a:p>
              <a:r>
                <a:rPr lang="en-US" i="1">
                  <a:solidFill>
                    <a:srgbClr val="FF5050"/>
                  </a:solidFill>
                  <a:effectLst/>
                </a:rPr>
                <a:t>shock</a:t>
              </a:r>
            </a:p>
          </p:txBody>
        </p:sp>
      </p:grpSp>
      <p:sp>
        <p:nvSpPr>
          <p:cNvPr id="40967" name="Text Box 50"/>
          <p:cNvSpPr txBox="1">
            <a:spLocks noChangeArrowheads="1"/>
          </p:cNvSpPr>
          <p:nvPr/>
        </p:nvSpPr>
        <p:spPr bwMode="auto">
          <a:xfrm>
            <a:off x="296863" y="3773488"/>
            <a:ext cx="2938462" cy="457200"/>
          </a:xfrm>
          <a:prstGeom prst="rect">
            <a:avLst/>
          </a:prstGeom>
          <a:noFill/>
          <a:ln w="9525">
            <a:noFill/>
            <a:miter lim="800000"/>
            <a:headEnd/>
            <a:tailEnd/>
          </a:ln>
        </p:spPr>
        <p:txBody>
          <a:bodyPr wrap="none" lIns="91420" tIns="45711" rIns="91420" bIns="45711">
            <a:spAutoFit/>
          </a:bodyPr>
          <a:lstStyle/>
          <a:p>
            <a:r>
              <a:rPr lang="en-US">
                <a:effectLst/>
              </a:rPr>
              <a:t>Perpendicular shock</a:t>
            </a:r>
          </a:p>
        </p:txBody>
      </p:sp>
      <p:sp>
        <p:nvSpPr>
          <p:cNvPr id="40968" name="Text Box 51"/>
          <p:cNvSpPr txBox="1">
            <a:spLocks noChangeArrowheads="1"/>
          </p:cNvSpPr>
          <p:nvPr/>
        </p:nvSpPr>
        <p:spPr bwMode="auto">
          <a:xfrm>
            <a:off x="3581400" y="4953000"/>
            <a:ext cx="5486400" cy="1692753"/>
          </a:xfrm>
          <a:prstGeom prst="rect">
            <a:avLst/>
          </a:prstGeom>
          <a:noFill/>
          <a:ln w="9525">
            <a:noFill/>
            <a:miter lim="800000"/>
            <a:headEnd/>
            <a:tailEnd/>
          </a:ln>
        </p:spPr>
        <p:txBody>
          <a:bodyPr lIns="91420" tIns="45711" rIns="91420" bIns="45711">
            <a:spAutoFit/>
          </a:bodyPr>
          <a:lstStyle/>
          <a:p>
            <a:pPr algn="l">
              <a:buFontTx/>
              <a:buChar char="•"/>
            </a:pPr>
            <a:r>
              <a:rPr lang="en-US" b="1" i="1" dirty="0">
                <a:effectLst/>
              </a:rPr>
              <a:t> </a:t>
            </a:r>
            <a:r>
              <a:rPr lang="en-US" sz="2000" b="1" i="1" dirty="0">
                <a:effectLst/>
              </a:rPr>
              <a:t>Acceleration time is very short compared to a parallel shock </a:t>
            </a:r>
          </a:p>
          <a:p>
            <a:pPr algn="l">
              <a:buFontTx/>
              <a:buChar char="•"/>
            </a:pPr>
            <a:r>
              <a:rPr lang="en-US" sz="2000" b="1" i="1" dirty="0">
                <a:effectLst/>
              </a:rPr>
              <a:t> Cannot easily accelerate low energy</a:t>
            </a:r>
          </a:p>
          <a:p>
            <a:pPr algn="l"/>
            <a:r>
              <a:rPr lang="en-US" sz="2000" b="1" i="1" dirty="0">
                <a:effectLst/>
              </a:rPr>
              <a:t>particles </a:t>
            </a:r>
            <a:r>
              <a:rPr lang="en-US" sz="2000" b="1" i="1" dirty="0">
                <a:effectLst/>
              </a:rPr>
              <a:t>– often regarded as </a:t>
            </a:r>
            <a:r>
              <a:rPr lang="en-US" sz="2000" b="1" i="1" dirty="0">
                <a:effectLst/>
              </a:rPr>
              <a:t>poor "injectors"</a:t>
            </a:r>
            <a:endParaRPr lang="en-US" sz="2000" dirty="0">
              <a:effectLst/>
            </a:endParaRPr>
          </a:p>
        </p:txBody>
      </p:sp>
      <p:sp>
        <p:nvSpPr>
          <p:cNvPr id="35" name="Rectangle 2"/>
          <p:cNvSpPr txBox="1">
            <a:spLocks noChangeArrowheads="1"/>
          </p:cNvSpPr>
          <p:nvPr/>
        </p:nvSpPr>
        <p:spPr bwMode="auto">
          <a:xfrm>
            <a:off x="1371600" y="0"/>
            <a:ext cx="7315200" cy="914400"/>
          </a:xfrm>
          <a:prstGeom prst="rect">
            <a:avLst/>
          </a:prstGeom>
          <a:noFill/>
          <a:ln w="9525">
            <a:noFill/>
            <a:miter lim="800000"/>
            <a:headEnd/>
            <a:tailEnd/>
          </a:ln>
        </p:spPr>
        <p:txBody>
          <a:bodyPr vert="horz" wrap="square" lIns="92055" tIns="46029" rIns="92055" bIns="46029" numCol="1" anchor="ctr" anchorCtr="0" compatLnSpc="1">
            <a:prstTxWarp prst="textNoShape">
              <a:avLst/>
            </a:prstTxWarp>
          </a:bodyPr>
          <a:lstStyle>
            <a:lvl1pPr algn="l" rtl="0" eaLnBrk="0" fontAlgn="base" hangingPunct="0">
              <a:lnSpc>
                <a:spcPct val="70000"/>
              </a:lnSpc>
              <a:spcBef>
                <a:spcPct val="0"/>
              </a:spcBef>
              <a:spcAft>
                <a:spcPct val="0"/>
              </a:spcAft>
              <a:defRPr sz="4800" b="1">
                <a:solidFill>
                  <a:schemeClr val="tx2"/>
                </a:solidFill>
                <a:latin typeface="+mj-lt"/>
                <a:ea typeface="+mj-ea"/>
                <a:cs typeface="+mj-cs"/>
              </a:defRPr>
            </a:lvl1pPr>
            <a:lvl2pPr algn="l" rtl="0" eaLnBrk="0" fontAlgn="base" hangingPunct="0">
              <a:lnSpc>
                <a:spcPct val="70000"/>
              </a:lnSpc>
              <a:spcBef>
                <a:spcPct val="0"/>
              </a:spcBef>
              <a:spcAft>
                <a:spcPct val="0"/>
              </a:spcAft>
              <a:defRPr sz="4800" b="1">
                <a:solidFill>
                  <a:schemeClr val="tx2"/>
                </a:solidFill>
                <a:latin typeface="Arial Narrow" pitchFamily="34" charset="0"/>
              </a:defRPr>
            </a:lvl2pPr>
            <a:lvl3pPr algn="l" rtl="0" eaLnBrk="0" fontAlgn="base" hangingPunct="0">
              <a:lnSpc>
                <a:spcPct val="70000"/>
              </a:lnSpc>
              <a:spcBef>
                <a:spcPct val="0"/>
              </a:spcBef>
              <a:spcAft>
                <a:spcPct val="0"/>
              </a:spcAft>
              <a:defRPr sz="4800" b="1">
                <a:solidFill>
                  <a:schemeClr val="tx2"/>
                </a:solidFill>
                <a:latin typeface="Arial Narrow" pitchFamily="34" charset="0"/>
              </a:defRPr>
            </a:lvl3pPr>
            <a:lvl4pPr algn="l" rtl="0" eaLnBrk="0" fontAlgn="base" hangingPunct="0">
              <a:lnSpc>
                <a:spcPct val="70000"/>
              </a:lnSpc>
              <a:spcBef>
                <a:spcPct val="0"/>
              </a:spcBef>
              <a:spcAft>
                <a:spcPct val="0"/>
              </a:spcAft>
              <a:defRPr sz="4800" b="1">
                <a:solidFill>
                  <a:schemeClr val="tx2"/>
                </a:solidFill>
                <a:latin typeface="Arial Narrow" pitchFamily="34" charset="0"/>
              </a:defRPr>
            </a:lvl4pPr>
            <a:lvl5pPr algn="l" rtl="0" eaLnBrk="0" fontAlgn="base" hangingPunct="0">
              <a:lnSpc>
                <a:spcPct val="70000"/>
              </a:lnSpc>
              <a:spcBef>
                <a:spcPct val="0"/>
              </a:spcBef>
              <a:spcAft>
                <a:spcPct val="0"/>
              </a:spcAft>
              <a:defRPr sz="4800" b="1">
                <a:solidFill>
                  <a:schemeClr val="tx2"/>
                </a:solidFill>
                <a:latin typeface="Arial Narrow" pitchFamily="34" charset="0"/>
              </a:defRPr>
            </a:lvl5pPr>
            <a:lvl6pPr marL="457106" algn="l" rtl="0" fontAlgn="base">
              <a:lnSpc>
                <a:spcPct val="70000"/>
              </a:lnSpc>
              <a:spcBef>
                <a:spcPct val="0"/>
              </a:spcBef>
              <a:spcAft>
                <a:spcPct val="0"/>
              </a:spcAft>
              <a:defRPr sz="4800" b="1">
                <a:solidFill>
                  <a:schemeClr val="tx2"/>
                </a:solidFill>
                <a:latin typeface="Arial Narrow" pitchFamily="34" charset="0"/>
              </a:defRPr>
            </a:lvl6pPr>
            <a:lvl7pPr marL="914210" algn="l" rtl="0" fontAlgn="base">
              <a:lnSpc>
                <a:spcPct val="70000"/>
              </a:lnSpc>
              <a:spcBef>
                <a:spcPct val="0"/>
              </a:spcBef>
              <a:spcAft>
                <a:spcPct val="0"/>
              </a:spcAft>
              <a:defRPr sz="4800" b="1">
                <a:solidFill>
                  <a:schemeClr val="tx2"/>
                </a:solidFill>
                <a:latin typeface="Arial Narrow" pitchFamily="34" charset="0"/>
              </a:defRPr>
            </a:lvl7pPr>
            <a:lvl8pPr marL="1371316" algn="l" rtl="0" fontAlgn="base">
              <a:lnSpc>
                <a:spcPct val="70000"/>
              </a:lnSpc>
              <a:spcBef>
                <a:spcPct val="0"/>
              </a:spcBef>
              <a:spcAft>
                <a:spcPct val="0"/>
              </a:spcAft>
              <a:defRPr sz="4800" b="1">
                <a:solidFill>
                  <a:schemeClr val="tx2"/>
                </a:solidFill>
                <a:latin typeface="Arial Narrow" pitchFamily="34" charset="0"/>
              </a:defRPr>
            </a:lvl8pPr>
            <a:lvl9pPr marL="1828421" algn="l" rtl="0" fontAlgn="base">
              <a:lnSpc>
                <a:spcPct val="70000"/>
              </a:lnSpc>
              <a:spcBef>
                <a:spcPct val="0"/>
              </a:spcBef>
              <a:spcAft>
                <a:spcPct val="0"/>
              </a:spcAft>
              <a:defRPr sz="4800" b="1">
                <a:solidFill>
                  <a:schemeClr val="tx2"/>
                </a:solidFill>
                <a:latin typeface="Arial Narrow" pitchFamily="34" charset="0"/>
              </a:defRPr>
            </a:lvl9pPr>
          </a:lstStyle>
          <a:p>
            <a:pPr algn="ctr" eaLnBrk="1" hangingPunct="1"/>
            <a:r>
              <a:rPr lang="en-US" sz="3200" b="0" i="1" dirty="0" smtClean="0">
                <a:solidFill>
                  <a:schemeClr val="tx1"/>
                </a:solidFill>
                <a:latin typeface="Trebuchet MS" pitchFamily="34" charset="0"/>
              </a:rPr>
              <a:t>Basic diffusive shock acceleration theory</a:t>
            </a:r>
            <a:endParaRPr lang="en-US" sz="3200" b="0" i="1" dirty="0">
              <a:solidFill>
                <a:schemeClr val="tx1"/>
              </a:solidFill>
              <a:latin typeface="Trebuchet MS"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2" name="Picture 2" descr="shockprofile1"/>
          <p:cNvPicPr>
            <a:picLocks noChangeAspect="1" noChangeArrowheads="1"/>
          </p:cNvPicPr>
          <p:nvPr/>
        </p:nvPicPr>
        <p:blipFill>
          <a:blip r:embed="rId2" cstate="print"/>
          <a:srcRect/>
          <a:stretch>
            <a:fillRect/>
          </a:stretch>
        </p:blipFill>
        <p:spPr bwMode="auto">
          <a:xfrm>
            <a:off x="1447800" y="2362200"/>
            <a:ext cx="5029200" cy="4311650"/>
          </a:xfrm>
          <a:prstGeom prst="rect">
            <a:avLst/>
          </a:prstGeom>
          <a:noFill/>
          <a:ln w="9525">
            <a:noFill/>
            <a:miter lim="800000"/>
            <a:headEnd/>
            <a:tailEnd/>
          </a:ln>
        </p:spPr>
      </p:pic>
      <p:sp>
        <p:nvSpPr>
          <p:cNvPr id="44035" name="Rectangle 3"/>
          <p:cNvSpPr>
            <a:spLocks noGrp="1" noChangeArrowheads="1"/>
          </p:cNvSpPr>
          <p:nvPr>
            <p:ph type="ctrTitle"/>
          </p:nvPr>
        </p:nvSpPr>
        <p:spPr>
          <a:xfrm>
            <a:off x="1600200" y="76200"/>
            <a:ext cx="6934200" cy="533400"/>
          </a:xfrm>
        </p:spPr>
        <p:txBody>
          <a:bodyPr/>
          <a:lstStyle/>
          <a:p>
            <a:pPr algn="ctr" eaLnBrk="1" hangingPunct="1"/>
            <a:r>
              <a:rPr lang="en-US" sz="3200" b="0" i="1">
                <a:solidFill>
                  <a:schemeClr val="tx1"/>
                </a:solidFill>
                <a:latin typeface="Trebuchet MS" pitchFamily="34" charset="0"/>
              </a:rPr>
              <a:t>Diffusive shock acceleration</a:t>
            </a:r>
          </a:p>
        </p:txBody>
      </p:sp>
      <p:sp>
        <p:nvSpPr>
          <p:cNvPr id="44036" name="Text Box 4"/>
          <p:cNvSpPr txBox="1">
            <a:spLocks noChangeArrowheads="1"/>
          </p:cNvSpPr>
          <p:nvPr/>
        </p:nvSpPr>
        <p:spPr bwMode="auto">
          <a:xfrm>
            <a:off x="457200" y="762000"/>
            <a:ext cx="8077200" cy="1463675"/>
          </a:xfrm>
          <a:prstGeom prst="rect">
            <a:avLst/>
          </a:prstGeom>
          <a:noFill/>
          <a:ln w="9525">
            <a:noFill/>
            <a:miter lim="800000"/>
            <a:headEnd/>
            <a:tailEnd/>
          </a:ln>
        </p:spPr>
        <p:txBody>
          <a:bodyPr lIns="91420" tIns="45711" rIns="91420" bIns="45711">
            <a:spAutoFit/>
          </a:bodyPr>
          <a:lstStyle/>
          <a:p>
            <a:pPr marL="119039" indent="-119039" algn="l">
              <a:spcBef>
                <a:spcPct val="50000"/>
              </a:spcBef>
              <a:buFontTx/>
              <a:buChar char="•"/>
            </a:pPr>
            <a:r>
              <a:rPr lang="en-US" sz="2000">
                <a:effectLst/>
              </a:rPr>
              <a:t>The accelerated particle intensities are constant downstream of the shock and exponentially decaying upstream of the shock. </a:t>
            </a:r>
          </a:p>
          <a:p>
            <a:pPr marL="119039" indent="-119039" algn="l">
              <a:spcBef>
                <a:spcPct val="50000"/>
              </a:spcBef>
              <a:buFontTx/>
              <a:buChar char="•"/>
            </a:pPr>
            <a:r>
              <a:rPr lang="en-US" sz="2000">
                <a:effectLst/>
              </a:rPr>
              <a:t>The scale length of the decay is determined by the momentum dependent diffusion coefficient (steady state solution).</a:t>
            </a:r>
          </a:p>
        </p:txBody>
      </p:sp>
      <p:sp>
        <p:nvSpPr>
          <p:cNvPr id="235525" name="Text Box 5"/>
          <p:cNvSpPr txBox="1">
            <a:spLocks noChangeArrowheads="1"/>
          </p:cNvSpPr>
          <p:nvPr/>
        </p:nvSpPr>
        <p:spPr bwMode="auto">
          <a:xfrm>
            <a:off x="6629400" y="2946400"/>
            <a:ext cx="2514600" cy="2997200"/>
          </a:xfrm>
          <a:prstGeom prst="rect">
            <a:avLst/>
          </a:prstGeom>
          <a:noFill/>
          <a:ln w="9525">
            <a:solidFill>
              <a:srgbClr val="FF0000"/>
            </a:solidFill>
            <a:miter lim="800000"/>
            <a:headEnd/>
            <a:tailEnd/>
          </a:ln>
        </p:spPr>
        <p:txBody>
          <a:bodyPr lIns="91420" tIns="45711" rIns="91420" bIns="45711">
            <a:spAutoFit/>
          </a:bodyPr>
          <a:lstStyle/>
          <a:p>
            <a:pPr marL="166653" indent="-166653" algn="l">
              <a:spcBef>
                <a:spcPct val="50000"/>
              </a:spcBef>
            </a:pPr>
            <a:r>
              <a:rPr lang="en-US" sz="2000">
                <a:effectLst/>
              </a:rPr>
              <a:t>Trapped particles</a:t>
            </a:r>
          </a:p>
          <a:p>
            <a:pPr marL="166653" indent="-166653" algn="l">
              <a:spcBef>
                <a:spcPct val="50000"/>
              </a:spcBef>
              <a:buFontTx/>
              <a:buChar char="•"/>
            </a:pPr>
            <a:r>
              <a:rPr lang="en-US" sz="2000">
                <a:effectLst/>
              </a:rPr>
              <a:t>convect</a:t>
            </a:r>
          </a:p>
          <a:p>
            <a:pPr marL="166653" indent="-166653" algn="l">
              <a:spcBef>
                <a:spcPct val="50000"/>
              </a:spcBef>
              <a:buFontTx/>
              <a:buChar char="•"/>
            </a:pPr>
            <a:r>
              <a:rPr lang="en-US" sz="2000">
                <a:effectLst/>
              </a:rPr>
              <a:t>cool</a:t>
            </a:r>
          </a:p>
          <a:p>
            <a:pPr marL="166653" indent="-166653" algn="l">
              <a:spcBef>
                <a:spcPct val="50000"/>
              </a:spcBef>
              <a:buFontTx/>
              <a:buChar char="•"/>
            </a:pPr>
            <a:r>
              <a:rPr lang="en-US" sz="2000">
                <a:effectLst/>
              </a:rPr>
              <a:t>diffuse.</a:t>
            </a:r>
          </a:p>
          <a:p>
            <a:pPr marL="166653" indent="-166653" algn="l">
              <a:spcBef>
                <a:spcPct val="50000"/>
              </a:spcBef>
            </a:pPr>
            <a:r>
              <a:rPr lang="en-US" sz="2000">
                <a:effectLst/>
              </a:rPr>
              <a:t>Escaped particles</a:t>
            </a:r>
          </a:p>
          <a:p>
            <a:pPr marL="166653" indent="-166653" algn="l">
              <a:spcBef>
                <a:spcPct val="50000"/>
              </a:spcBef>
              <a:buFontTx/>
              <a:buChar char="•"/>
            </a:pPr>
            <a:r>
              <a:rPr lang="en-US" sz="2000">
                <a:effectLst/>
              </a:rPr>
              <a:t>Transport to 1 AU (weak scattering).</a:t>
            </a:r>
          </a:p>
        </p:txBody>
      </p:sp>
      <p:pic>
        <p:nvPicPr>
          <p:cNvPr id="235526" name="Picture 6" descr="shockprofile2"/>
          <p:cNvPicPr>
            <a:picLocks noChangeAspect="1" noChangeArrowheads="1"/>
          </p:cNvPicPr>
          <p:nvPr/>
        </p:nvPicPr>
        <p:blipFill>
          <a:blip r:embed="rId3" cstate="print"/>
          <a:srcRect/>
          <a:stretch>
            <a:fillRect/>
          </a:stretch>
        </p:blipFill>
        <p:spPr bwMode="auto">
          <a:xfrm>
            <a:off x="1447800" y="2362200"/>
            <a:ext cx="5029200" cy="4310063"/>
          </a:xfrm>
          <a:prstGeom prst="rect">
            <a:avLst/>
          </a:prstGeom>
          <a:noFill/>
          <a:ln w="9525">
            <a:noFill/>
            <a:miter lim="800000"/>
            <a:headEnd/>
            <a:tailEnd/>
          </a:ln>
        </p:spPr>
      </p:pic>
      <p:pic>
        <p:nvPicPr>
          <p:cNvPr id="235527" name="Picture 7" descr="shockprofesc"/>
          <p:cNvPicPr>
            <a:picLocks noChangeAspect="1" noChangeArrowheads="1"/>
          </p:cNvPicPr>
          <p:nvPr/>
        </p:nvPicPr>
        <p:blipFill>
          <a:blip r:embed="rId4" cstate="print"/>
          <a:srcRect/>
          <a:stretch>
            <a:fillRect/>
          </a:stretch>
        </p:blipFill>
        <p:spPr bwMode="auto">
          <a:xfrm>
            <a:off x="1447800" y="2362200"/>
            <a:ext cx="5029200" cy="43116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35522"/>
                                        </p:tgtEl>
                                        <p:attrNameLst>
                                          <p:attrName>style.visibility</p:attrName>
                                        </p:attrNameLst>
                                      </p:cBhvr>
                                      <p:to>
                                        <p:strVal val="visible"/>
                                      </p:to>
                                    </p:set>
                                    <p:anim calcmode="lin" valueType="num">
                                      <p:cBhvr additive="base">
                                        <p:cTn id="7" dur="500" fill="hold"/>
                                        <p:tgtEl>
                                          <p:spTgt spid="235522"/>
                                        </p:tgtEl>
                                        <p:attrNameLst>
                                          <p:attrName>ppt_x</p:attrName>
                                        </p:attrNameLst>
                                      </p:cBhvr>
                                      <p:tavLst>
                                        <p:tav tm="0">
                                          <p:val>
                                            <p:strVal val="#ppt_x"/>
                                          </p:val>
                                        </p:tav>
                                        <p:tav tm="100000">
                                          <p:val>
                                            <p:strVal val="#ppt_x"/>
                                          </p:val>
                                        </p:tav>
                                      </p:tavLst>
                                    </p:anim>
                                    <p:anim calcmode="lin" valueType="num">
                                      <p:cBhvr additive="base">
                                        <p:cTn id="8" dur="500" fill="hold"/>
                                        <p:tgtEl>
                                          <p:spTgt spid="2355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2355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499"/>
                                          </p:stCondLst>
                                        </p:cTn>
                                        <p:tgtEl>
                                          <p:spTgt spid="235527"/>
                                        </p:tgtEl>
                                        <p:attrNameLst>
                                          <p:attrName>style.visibility</p:attrName>
                                        </p:attrNameLst>
                                      </p:cBhvr>
                                      <p:to>
                                        <p:strVal val="visible"/>
                                      </p:to>
                                    </p:se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235525"/>
                                        </p:tgtEl>
                                        <p:attrNameLst>
                                          <p:attrName>style.visibility</p:attrName>
                                        </p:attrNameLst>
                                      </p:cBhvr>
                                      <p:to>
                                        <p:strVal val="visible"/>
                                      </p:to>
                                    </p:set>
                                    <p:anim calcmode="lin" valueType="num">
                                      <p:cBhvr additive="base">
                                        <p:cTn id="20" dur="500" fill="hold"/>
                                        <p:tgtEl>
                                          <p:spTgt spid="235525"/>
                                        </p:tgtEl>
                                        <p:attrNameLst>
                                          <p:attrName>ppt_x</p:attrName>
                                        </p:attrNameLst>
                                      </p:cBhvr>
                                      <p:tavLst>
                                        <p:tav tm="0">
                                          <p:val>
                                            <p:strVal val="1+#ppt_w/2"/>
                                          </p:val>
                                        </p:tav>
                                        <p:tav tm="100000">
                                          <p:val>
                                            <p:strVal val="#ppt_x"/>
                                          </p:val>
                                        </p:tav>
                                      </p:tavLst>
                                    </p:anim>
                                    <p:anim calcmode="lin" valueType="num">
                                      <p:cBhvr additive="base">
                                        <p:cTn id="21" dur="500" fill="hold"/>
                                        <p:tgtEl>
                                          <p:spTgt spid="2355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Group 2"/>
          <p:cNvGrpSpPr>
            <a:grpSpLocks/>
          </p:cNvGrpSpPr>
          <p:nvPr/>
        </p:nvGrpSpPr>
        <p:grpSpPr bwMode="auto">
          <a:xfrm>
            <a:off x="4702176" y="152402"/>
            <a:ext cx="4309198" cy="4724400"/>
            <a:chOff x="1537" y="672"/>
            <a:chExt cx="3277" cy="3408"/>
          </a:xfrm>
        </p:grpSpPr>
        <p:pic>
          <p:nvPicPr>
            <p:cNvPr id="1033" name="Picture 3" descr="perp_fig_6"/>
            <p:cNvPicPr>
              <a:picLocks noChangeAspect="1" noChangeArrowheads="1"/>
            </p:cNvPicPr>
            <p:nvPr/>
          </p:nvPicPr>
          <p:blipFill>
            <a:blip r:embed="rId3" cstate="print"/>
            <a:srcRect/>
            <a:stretch>
              <a:fillRect/>
            </a:stretch>
          </p:blipFill>
          <p:spPr bwMode="auto">
            <a:xfrm>
              <a:off x="1537" y="672"/>
              <a:ext cx="3076" cy="3408"/>
            </a:xfrm>
            <a:prstGeom prst="rect">
              <a:avLst/>
            </a:prstGeom>
            <a:solidFill>
              <a:schemeClr val="tx1"/>
            </a:solidFill>
            <a:ln w="9525">
              <a:noFill/>
              <a:miter lim="800000"/>
              <a:headEnd/>
              <a:tailEnd/>
            </a:ln>
          </p:spPr>
        </p:pic>
        <p:sp>
          <p:nvSpPr>
            <p:cNvPr id="1034" name="Text Box 4"/>
            <p:cNvSpPr txBox="1">
              <a:spLocks noChangeArrowheads="1"/>
            </p:cNvSpPr>
            <p:nvPr/>
          </p:nvSpPr>
          <p:spPr bwMode="auto">
            <a:xfrm>
              <a:off x="3792" y="806"/>
              <a:ext cx="623" cy="286"/>
            </a:xfrm>
            <a:prstGeom prst="rect">
              <a:avLst/>
            </a:prstGeom>
            <a:solidFill>
              <a:schemeClr val="tx1"/>
            </a:solidFill>
            <a:ln w="9525">
              <a:noFill/>
              <a:miter lim="800000"/>
              <a:headEnd/>
              <a:tailEnd/>
            </a:ln>
          </p:spPr>
          <p:txBody>
            <a:bodyPr wrap="none">
              <a:spAutoFit/>
            </a:bodyPr>
            <a:lstStyle/>
            <a:p>
              <a:pPr algn="l"/>
              <a:r>
                <a:rPr lang="en-US" sz="2000" b="1">
                  <a:solidFill>
                    <a:schemeClr val="bg1"/>
                  </a:solidFill>
                  <a:effectLst/>
                  <a:latin typeface="Arial" charset="0"/>
                </a:rPr>
                <a:t>-perp</a:t>
              </a:r>
            </a:p>
          </p:txBody>
        </p:sp>
        <p:sp>
          <p:nvSpPr>
            <p:cNvPr id="1035" name="Text Box 5"/>
            <p:cNvSpPr txBox="1">
              <a:spLocks noChangeArrowheads="1"/>
            </p:cNvSpPr>
            <p:nvPr/>
          </p:nvSpPr>
          <p:spPr bwMode="auto">
            <a:xfrm>
              <a:off x="3926" y="3072"/>
              <a:ext cx="888" cy="289"/>
            </a:xfrm>
            <a:prstGeom prst="rect">
              <a:avLst/>
            </a:prstGeom>
            <a:solidFill>
              <a:schemeClr val="tx1"/>
            </a:solidFill>
            <a:ln w="9525">
              <a:noFill/>
              <a:miter lim="800000"/>
              <a:headEnd/>
              <a:tailEnd/>
            </a:ln>
          </p:spPr>
          <p:txBody>
            <a:bodyPr wrap="none">
              <a:spAutoFit/>
            </a:bodyPr>
            <a:lstStyle/>
            <a:p>
              <a:pPr algn="l"/>
              <a:r>
                <a:rPr lang="en-US" sz="2000" b="1">
                  <a:solidFill>
                    <a:schemeClr val="bg1"/>
                  </a:solidFill>
                  <a:effectLst/>
                  <a:latin typeface="Arial" charset="0"/>
                </a:rPr>
                <a:t>-parallel</a:t>
              </a:r>
            </a:p>
          </p:txBody>
        </p:sp>
      </p:grpSp>
      <p:pic>
        <p:nvPicPr>
          <p:cNvPr id="1028" name="Picture 6" descr="CME"/>
          <p:cNvPicPr>
            <a:picLocks noChangeAspect="1" noChangeArrowheads="1" noCrop="1"/>
          </p:cNvPicPr>
          <p:nvPr/>
        </p:nvPicPr>
        <p:blipFill>
          <a:blip r:embed="rId4" cstate="print"/>
          <a:srcRect/>
          <a:stretch>
            <a:fillRect/>
          </a:stretch>
        </p:blipFill>
        <p:spPr bwMode="auto">
          <a:xfrm>
            <a:off x="304800" y="1927227"/>
            <a:ext cx="3352800" cy="2873375"/>
          </a:xfrm>
          <a:prstGeom prst="rect">
            <a:avLst/>
          </a:prstGeom>
          <a:noFill/>
          <a:ln w="9525">
            <a:noFill/>
            <a:miter lim="800000"/>
            <a:headEnd/>
            <a:tailEnd/>
          </a:ln>
        </p:spPr>
      </p:pic>
      <p:sp>
        <p:nvSpPr>
          <p:cNvPr id="299015" name="Text Box 7"/>
          <p:cNvSpPr txBox="1">
            <a:spLocks noChangeArrowheads="1"/>
          </p:cNvSpPr>
          <p:nvPr/>
        </p:nvSpPr>
        <p:spPr bwMode="auto">
          <a:xfrm>
            <a:off x="354624" y="587375"/>
            <a:ext cx="3165843" cy="580704"/>
          </a:xfrm>
          <a:prstGeom prst="rect">
            <a:avLst/>
          </a:prstGeom>
          <a:noFill/>
          <a:ln w="9525">
            <a:noFill/>
            <a:miter lim="800000"/>
            <a:headEnd/>
            <a:tailEnd/>
          </a:ln>
          <a:effectLst/>
        </p:spPr>
        <p:txBody>
          <a:bodyPr wrap="none" lIns="91420" tIns="45711" rIns="91420" bIns="45711">
            <a:spAutoFit/>
          </a:bodyPr>
          <a:lstStyle/>
          <a:p>
            <a:pPr>
              <a:defRPr/>
            </a:pPr>
            <a:r>
              <a:rPr lang="en-US" sz="3200" i="1" dirty="0">
                <a:effectLst>
                  <a:outerShdw blurRad="38100" dist="38100" dir="2700000" algn="tl">
                    <a:srgbClr val="800000"/>
                  </a:outerShdw>
                </a:effectLst>
              </a:rPr>
              <a:t>Shock geometry</a:t>
            </a:r>
          </a:p>
        </p:txBody>
      </p:sp>
      <p:sp>
        <p:nvSpPr>
          <p:cNvPr id="299016" name="Freeform 8"/>
          <p:cNvSpPr>
            <a:spLocks/>
          </p:cNvSpPr>
          <p:nvPr/>
        </p:nvSpPr>
        <p:spPr bwMode="auto">
          <a:xfrm>
            <a:off x="2184400" y="2743202"/>
            <a:ext cx="787400" cy="2768600"/>
          </a:xfrm>
          <a:custGeom>
            <a:avLst/>
            <a:gdLst/>
            <a:ahLst/>
            <a:cxnLst>
              <a:cxn ang="0">
                <a:pos x="16" y="1680"/>
              </a:cxn>
              <a:cxn ang="0">
                <a:pos x="64" y="1680"/>
              </a:cxn>
              <a:cxn ang="0">
                <a:pos x="400" y="1296"/>
              </a:cxn>
              <a:cxn ang="0">
                <a:pos x="496" y="0"/>
              </a:cxn>
            </a:cxnLst>
            <a:rect l="0" t="0" r="r" b="b"/>
            <a:pathLst>
              <a:path w="496" h="1744">
                <a:moveTo>
                  <a:pt x="16" y="1680"/>
                </a:moveTo>
                <a:cubicBezTo>
                  <a:pt x="8" y="1712"/>
                  <a:pt x="0" y="1744"/>
                  <a:pt x="64" y="1680"/>
                </a:cubicBezTo>
                <a:cubicBezTo>
                  <a:pt x="128" y="1616"/>
                  <a:pt x="328" y="1576"/>
                  <a:pt x="400" y="1296"/>
                </a:cubicBezTo>
                <a:cubicBezTo>
                  <a:pt x="472" y="1016"/>
                  <a:pt x="484" y="508"/>
                  <a:pt x="496" y="0"/>
                </a:cubicBezTo>
              </a:path>
            </a:pathLst>
          </a:custGeom>
          <a:noFill/>
          <a:ln w="57150" cmpd="sng">
            <a:solidFill>
              <a:srgbClr val="FF0000"/>
            </a:solidFill>
            <a:round/>
            <a:headEnd type="oval" w="med" len="med"/>
            <a:tailEnd type="oval" w="med" len="med"/>
          </a:ln>
          <a:effectLst/>
        </p:spPr>
        <p:txBody>
          <a:bodyPr lIns="91420" tIns="45711" rIns="91420" bIns="45711"/>
          <a:lstStyle/>
          <a:p>
            <a:pPr>
              <a:defRPr/>
            </a:pPr>
            <a:endParaRPr lang="en-US"/>
          </a:p>
        </p:txBody>
      </p:sp>
      <p:sp>
        <p:nvSpPr>
          <p:cNvPr id="299017" name="Text Box 9"/>
          <p:cNvSpPr txBox="1">
            <a:spLocks noChangeArrowheads="1"/>
          </p:cNvSpPr>
          <p:nvPr/>
        </p:nvSpPr>
        <p:spPr bwMode="auto">
          <a:xfrm>
            <a:off x="0" y="5394327"/>
            <a:ext cx="4800600" cy="1311275"/>
          </a:xfrm>
          <a:prstGeom prst="rect">
            <a:avLst/>
          </a:prstGeom>
          <a:noFill/>
          <a:ln w="9525">
            <a:noFill/>
            <a:miter lim="800000"/>
            <a:headEnd/>
            <a:tailEnd/>
          </a:ln>
          <a:effectLst/>
        </p:spPr>
        <p:txBody>
          <a:bodyPr lIns="91420" tIns="45711" rIns="91420" bIns="45711">
            <a:spAutoFit/>
          </a:bodyPr>
          <a:lstStyle/>
          <a:p>
            <a:pPr algn="l">
              <a:defRPr/>
            </a:pPr>
            <a:r>
              <a:rPr lang="en-US" sz="2000">
                <a:effectLst>
                  <a:outerShdw blurRad="38100" dist="38100" dir="2700000" algn="tl">
                    <a:srgbClr val="800000"/>
                  </a:outerShdw>
                </a:effectLst>
              </a:rPr>
              <a:t>Red dot (spacecraft) connected to quasi-perpendicular shock initially and the connection gradually evolves to much more quasi-parallel configuration.</a:t>
            </a:r>
          </a:p>
        </p:txBody>
      </p:sp>
      <p:sp>
        <p:nvSpPr>
          <p:cNvPr id="299019" name="Rectangle 11"/>
          <p:cNvSpPr>
            <a:spLocks noChangeArrowheads="1"/>
          </p:cNvSpPr>
          <p:nvPr/>
        </p:nvSpPr>
        <p:spPr bwMode="auto">
          <a:xfrm>
            <a:off x="4479678" y="2726687"/>
            <a:ext cx="184646" cy="461655"/>
          </a:xfrm>
          <a:prstGeom prst="rect">
            <a:avLst/>
          </a:prstGeom>
          <a:noFill/>
          <a:ln w="9525">
            <a:noFill/>
            <a:miter lim="800000"/>
            <a:headEnd/>
            <a:tailEnd/>
          </a:ln>
          <a:effectLst/>
        </p:spPr>
        <p:txBody>
          <a:bodyPr wrap="none" lIns="91420" tIns="45711" rIns="91420" bIns="45711" anchor="ctr">
            <a:spAutoFit/>
          </a:bodyPr>
          <a:lstStyle/>
          <a:p>
            <a:pPr>
              <a:defRPr/>
            </a:pPr>
            <a:endParaRPr lang="en-US"/>
          </a:p>
        </p:txBody>
      </p:sp>
      <p:graphicFrame>
        <p:nvGraphicFramePr>
          <p:cNvPr id="1026" name="Object 10"/>
          <p:cNvGraphicFramePr>
            <a:graphicFrameLocks noChangeAspect="1"/>
          </p:cNvGraphicFramePr>
          <p:nvPr/>
        </p:nvGraphicFramePr>
        <p:xfrm>
          <a:off x="4724400" y="5022850"/>
          <a:ext cx="4419600" cy="1743075"/>
        </p:xfrm>
        <a:graphic>
          <a:graphicData uri="http://schemas.openxmlformats.org/presentationml/2006/ole">
            <mc:AlternateContent xmlns:mc="http://schemas.openxmlformats.org/markup-compatibility/2006">
              <mc:Choice xmlns:v="urn:schemas-microsoft-com:vml" Requires="v">
                <p:oleObj spid="_x0000_s1111" name="Equation" r:id="rId5" imgW="2387600" imgH="939800" progId="Equation.DSMT4">
                  <p:embed/>
                </p:oleObj>
              </mc:Choice>
              <mc:Fallback>
                <p:oleObj name="Equation" r:id="rId5" imgW="2387600" imgH="939800"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5022850"/>
                        <a:ext cx="4419600" cy="1743075"/>
                      </a:xfrm>
                      <a:prstGeom prst="rect">
                        <a:avLst/>
                      </a:prstGeom>
                      <a:solidFill>
                        <a:schemeClr val="tx1"/>
                      </a:solidFill>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096000" cy="1143000"/>
          </a:xfrm>
        </p:spPr>
        <p:txBody>
          <a:bodyPr/>
          <a:lstStyle/>
          <a:p>
            <a:pPr eaLnBrk="1" hangingPunct="1">
              <a:defRPr/>
            </a:pPr>
            <a:r>
              <a:rPr lang="en-US" i="1" dirty="0" smtClean="0">
                <a:effectLst>
                  <a:outerShdw blurRad="38100" dist="38100" dir="2700000" algn="tl">
                    <a:srgbClr val="800000"/>
                  </a:outerShdw>
                </a:effectLst>
              </a:rPr>
              <a:t>Shock geometry</a:t>
            </a:r>
            <a:endParaRPr lang="en-US" dirty="0" smtClean="0"/>
          </a:p>
        </p:txBody>
      </p:sp>
      <p:pic>
        <p:nvPicPr>
          <p:cNvPr id="45059" name="Picture 2"/>
          <p:cNvPicPr>
            <a:picLocks noChangeAspect="1" noChangeArrowheads="1"/>
          </p:cNvPicPr>
          <p:nvPr/>
        </p:nvPicPr>
        <p:blipFill>
          <a:blip r:embed="rId2" cstate="print"/>
          <a:srcRect/>
          <a:stretch>
            <a:fillRect/>
          </a:stretch>
        </p:blipFill>
        <p:spPr bwMode="auto">
          <a:xfrm>
            <a:off x="4267200" y="1581150"/>
            <a:ext cx="4591050" cy="3829050"/>
          </a:xfrm>
          <a:prstGeom prst="rect">
            <a:avLst/>
          </a:prstGeom>
          <a:noFill/>
          <a:ln w="9525">
            <a:noFill/>
            <a:miter lim="800000"/>
            <a:headEnd/>
            <a:tailEnd/>
          </a:ln>
        </p:spPr>
      </p:pic>
      <p:pic>
        <p:nvPicPr>
          <p:cNvPr id="45060" name="Picture 6" descr="CME"/>
          <p:cNvPicPr>
            <a:picLocks noChangeAspect="1" noChangeArrowheads="1" noCrop="1"/>
          </p:cNvPicPr>
          <p:nvPr/>
        </p:nvPicPr>
        <p:blipFill>
          <a:blip r:embed="rId3" cstate="print"/>
          <a:srcRect/>
          <a:stretch>
            <a:fillRect/>
          </a:stretch>
        </p:blipFill>
        <p:spPr bwMode="auto">
          <a:xfrm>
            <a:off x="152402" y="762000"/>
            <a:ext cx="3352800" cy="2873375"/>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4762" y="3513476"/>
            <a:ext cx="4271962" cy="3344524"/>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447800" y="-76200"/>
            <a:ext cx="7239000" cy="1143000"/>
          </a:xfrm>
        </p:spPr>
        <p:txBody>
          <a:bodyPr/>
          <a:lstStyle/>
          <a:p>
            <a:pPr algn="ctr" eaLnBrk="1" hangingPunct="1"/>
            <a:r>
              <a:rPr lang="en-US" sz="3200">
                <a:solidFill>
                  <a:schemeClr val="tx1"/>
                </a:solidFill>
                <a:latin typeface="Trebuchet MS" pitchFamily="34" charset="0"/>
              </a:rPr>
              <a:t>Time scales for the SEP/ESP problem</a:t>
            </a:r>
          </a:p>
        </p:txBody>
      </p:sp>
      <p:sp>
        <p:nvSpPr>
          <p:cNvPr id="46083" name="Rectangle 3"/>
          <p:cNvSpPr>
            <a:spLocks noGrp="1" noChangeArrowheads="1"/>
          </p:cNvSpPr>
          <p:nvPr>
            <p:ph type="body" idx="1"/>
          </p:nvPr>
        </p:nvSpPr>
        <p:spPr>
          <a:xfrm>
            <a:off x="609600" y="914400"/>
            <a:ext cx="8077200" cy="4114800"/>
          </a:xfrm>
        </p:spPr>
        <p:txBody>
          <a:bodyPr/>
          <a:lstStyle/>
          <a:p>
            <a:pPr eaLnBrk="1" hangingPunct="1">
              <a:lnSpc>
                <a:spcPct val="90000"/>
              </a:lnSpc>
            </a:pPr>
            <a:r>
              <a:rPr lang="en-US" sz="2400"/>
              <a:t>Shock propagation in an inhomogeneous solar wind – expanding, decelerating, decreasing magnetic field strength, in situ turbulence convection, decay, driving, variability of shock normal</a:t>
            </a:r>
          </a:p>
          <a:p>
            <a:pPr eaLnBrk="1" hangingPunct="1">
              <a:lnSpc>
                <a:spcPct val="90000"/>
              </a:lnSpc>
            </a:pPr>
            <a:r>
              <a:rPr lang="en-US" sz="2400"/>
              <a:t>Particle acceleration time scales; maximum energy, shock obliquity</a:t>
            </a:r>
          </a:p>
          <a:p>
            <a:pPr eaLnBrk="1" hangingPunct="1">
              <a:lnSpc>
                <a:spcPct val="90000"/>
              </a:lnSpc>
            </a:pPr>
            <a:r>
              <a:rPr lang="en-US" sz="2400"/>
              <a:t>Variability in generation of shock turbulence by streaming energetic particles; particle trapping and escape</a:t>
            </a:r>
          </a:p>
          <a:p>
            <a:pPr eaLnBrk="1" hangingPunct="1">
              <a:lnSpc>
                <a:spcPct val="90000"/>
              </a:lnSpc>
            </a:pPr>
            <a:r>
              <a:rPr lang="en-US" sz="2400"/>
              <a:t>Diffusive time scales (diffusive mfp)</a:t>
            </a:r>
          </a:p>
          <a:p>
            <a:pPr eaLnBrk="1" hangingPunct="1">
              <a:lnSpc>
                <a:spcPct val="90000"/>
              </a:lnSpc>
            </a:pPr>
            <a:r>
              <a:rPr lang="en-US" sz="2400"/>
              <a:t>Transport time scales/length scales (transport mfp)</a:t>
            </a:r>
          </a:p>
        </p:txBody>
      </p:sp>
      <p:sp>
        <p:nvSpPr>
          <p:cNvPr id="297988" name="Text Box 4"/>
          <p:cNvSpPr txBox="1">
            <a:spLocks noChangeArrowheads="1"/>
          </p:cNvSpPr>
          <p:nvPr/>
        </p:nvSpPr>
        <p:spPr bwMode="auto">
          <a:xfrm>
            <a:off x="0" y="5181600"/>
            <a:ext cx="9144000" cy="1938982"/>
          </a:xfrm>
          <a:prstGeom prst="rect">
            <a:avLst/>
          </a:prstGeom>
          <a:solidFill>
            <a:schemeClr val="tx1"/>
          </a:solidFill>
          <a:ln w="9525">
            <a:noFill/>
            <a:miter lim="800000"/>
            <a:headEnd/>
            <a:tailEnd/>
          </a:ln>
          <a:effectLst/>
        </p:spPr>
        <p:txBody>
          <a:bodyPr lIns="91420" tIns="45711" rIns="91420" bIns="45711">
            <a:spAutoFit/>
          </a:bodyPr>
          <a:lstStyle/>
          <a:p>
            <a:pPr algn="l">
              <a:lnSpc>
                <a:spcPct val="80000"/>
              </a:lnSpc>
              <a:spcBef>
                <a:spcPct val="20000"/>
              </a:spcBef>
              <a:defRPr/>
            </a:pPr>
            <a:r>
              <a:rPr lang="en-US">
                <a:solidFill>
                  <a:schemeClr val="bg1"/>
                </a:solidFill>
                <a:effectLst/>
              </a:rPr>
              <a:t>The shock itself introduces a multiplicity of time scales, ranging from shock propagation time scales to particle acceleration time scales at parallel and perpendicular shocks, and many of these time scales feed into other time scales (such as determining maximum particle energy scalings, escape time scales, etc.). </a:t>
            </a:r>
          </a:p>
          <a:p>
            <a:pPr>
              <a:defRPr/>
            </a:pPr>
            <a:endParaRPr lang="en-US">
              <a:solidFill>
                <a:schemeClr val="bg1"/>
              </a:solidFill>
              <a:effectLst>
                <a:outerShdw blurRad="38100" dist="38100" dir="2700000" algn="tl">
                  <a:srgbClr val="C0C0C0"/>
                </a:outerShdw>
              </a:effectLst>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eneric">
  <a:themeElements>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fontScheme name="Generic">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rebuchet MS" pitchFamily="34" charset="0"/>
          </a:defRPr>
        </a:defPPr>
      </a:lstStyle>
    </a:lnDef>
  </a:objectDefaults>
  <a:extraClrSchemeLst>
    <a:extraClrScheme>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clrMap bg1="dk2" tx1="lt1" bg2="dk1" tx2="lt2" accent1="accent1" accent2="accent2" accent3="accent3" accent4="accent4" accent5="accent5" accent6="accent6" hlink="hlink" folHlink="folHlink"/>
    </a:extraClrScheme>
    <a:extraClrScheme>
      <a:clrScheme name="Generic 2">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CC66"/>
        </a:folHlink>
      </a:clrScheme>
      <a:clrMap bg1="lt1" tx1="dk1" bg2="lt2" tx2="dk2" accent1="accent1" accent2="accent2" accent3="accent3" accent4="accent4" accent5="accent5" accent6="accent6" hlink="hlink" folHlink="folHlink"/>
    </a:extraClrScheme>
    <a:extraClrScheme>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Office\Templates\1033\Generic.pot</Template>
  <TotalTime>6482</TotalTime>
  <Words>2426</Words>
  <Application>Microsoft Macintosh PowerPoint</Application>
  <PresentationFormat>On-screen Show (4:3)</PresentationFormat>
  <Paragraphs>213</Paragraphs>
  <Slides>46</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Generic</vt:lpstr>
      <vt:lpstr>Equation</vt:lpstr>
      <vt:lpstr>Review of Diffusive Shock Acceleration Modeling of Solar Energetic Particle Events</vt:lpstr>
      <vt:lpstr>Particle Acceleration at Interplanetary Shocks</vt:lpstr>
      <vt:lpstr>PowerPoint Presentation</vt:lpstr>
      <vt:lpstr>Two Classes of Solar Energetic Particle Events</vt:lpstr>
      <vt:lpstr>PowerPoint Presentation</vt:lpstr>
      <vt:lpstr>Diffusive shock acceleration</vt:lpstr>
      <vt:lpstr>PowerPoint Presentation</vt:lpstr>
      <vt:lpstr>Shock geometry</vt:lpstr>
      <vt:lpstr>Time scales for the SEP/ESP problem</vt:lpstr>
      <vt:lpstr>Shock position, velocity and compression ratio are computed from 0.1 AU to up to several AU.</vt:lpstr>
      <vt:lpstr>PowerPoint Presentation</vt:lpstr>
      <vt:lpstr>PowerPoint Presentation</vt:lpstr>
      <vt:lpstr>PowerPoint Presentation</vt:lpstr>
      <vt:lpstr>PowerPoint Presentation</vt:lpstr>
      <vt:lpstr>PowerPoint Presentation</vt:lpstr>
      <vt:lpstr>Particle acceleration time scales</vt:lpstr>
      <vt:lpstr>Maximum particle energy</vt:lpstr>
      <vt:lpstr>Diffusion coefficient at parallel shock</vt:lpstr>
      <vt:lpstr>PowerPoint Presentation</vt:lpstr>
      <vt:lpstr>Maximum energies for protons</vt:lpstr>
      <vt:lpstr>PowerPoint Presentation</vt:lpstr>
      <vt:lpstr>PowerPoint Presentation</vt:lpstr>
      <vt:lpstr>Particle Transport</vt:lpstr>
      <vt:lpstr>Wave spectra and diffusion coefficient at shock</vt:lpstr>
      <vt:lpstr>HEAVY IONS (CNO and Fe)</vt:lpstr>
      <vt:lpstr>Maximum accelerated particle energy</vt:lpstr>
      <vt:lpstr>WHAT ABOUT WAVE EXCITATION UPSTREAM?</vt:lpstr>
      <vt:lpstr>INTEGRAL FORM OF THE NONLINEAR GUIDING CENTER THEORY</vt:lpstr>
      <vt:lpstr>Maximum and injection energies</vt:lpstr>
      <vt:lpstr>Time evolution of number density in phase space</vt:lpstr>
      <vt:lpstr>Phase space evolution – time sequence</vt:lpstr>
      <vt:lpstr>Multiple particle crossings at 1AU</vt:lpstr>
      <vt:lpstr>PowerPoint Presentation</vt:lpstr>
      <vt:lpstr>Event integrated spectra</vt:lpstr>
      <vt:lpstr>PowerPoint Presentation</vt:lpstr>
      <vt:lpstr>PowerPoint Presentation</vt:lpstr>
      <vt:lpstr>Time intensity profiles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vector>
  </TitlesOfParts>
  <Company>UCR IGPP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Interaction of the Solar Wind and the Interstellar Medium: Global Structure</dc:title>
  <dc:creator>zank</dc:creator>
  <cp:lastModifiedBy>Gary Zank</cp:lastModifiedBy>
  <cp:revision>409</cp:revision>
  <cp:lastPrinted>1601-01-01T00:00:00Z</cp:lastPrinted>
  <dcterms:created xsi:type="dcterms:W3CDTF">2004-12-09T01:26:52Z</dcterms:created>
  <dcterms:modified xsi:type="dcterms:W3CDTF">2017-04-26T01:57:33Z</dcterms:modified>
</cp:coreProperties>
</file>