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8" r:id="rId2"/>
    <p:sldId id="295" r:id="rId3"/>
    <p:sldId id="296" r:id="rId4"/>
    <p:sldId id="257" r:id="rId5"/>
    <p:sldId id="293" r:id="rId6"/>
    <p:sldId id="260" r:id="rId7"/>
    <p:sldId id="261" r:id="rId8"/>
    <p:sldId id="262" r:id="rId9"/>
    <p:sldId id="263" r:id="rId10"/>
    <p:sldId id="265" r:id="rId11"/>
    <p:sldId id="281" r:id="rId12"/>
    <p:sldId id="298" r:id="rId13"/>
    <p:sldId id="331" r:id="rId14"/>
    <p:sldId id="270" r:id="rId15"/>
    <p:sldId id="271" r:id="rId16"/>
    <p:sldId id="282" r:id="rId17"/>
    <p:sldId id="299" r:id="rId18"/>
    <p:sldId id="272" r:id="rId19"/>
    <p:sldId id="274" r:id="rId20"/>
    <p:sldId id="275" r:id="rId21"/>
    <p:sldId id="328" r:id="rId22"/>
    <p:sldId id="310" r:id="rId23"/>
    <p:sldId id="294" r:id="rId24"/>
    <p:sldId id="285" r:id="rId25"/>
    <p:sldId id="286" r:id="rId26"/>
    <p:sldId id="291" r:id="rId27"/>
    <p:sldId id="283" r:id="rId28"/>
    <p:sldId id="316" r:id="rId29"/>
    <p:sldId id="330" r:id="rId30"/>
    <p:sldId id="326" r:id="rId31"/>
    <p:sldId id="327" r:id="rId32"/>
    <p:sldId id="325" r:id="rId33"/>
    <p:sldId id="319" r:id="rId34"/>
    <p:sldId id="321" r:id="rId35"/>
    <p:sldId id="323" r:id="rId36"/>
    <p:sldId id="32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10.w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97C44-02BF-4706-8C5A-8B7AB0B2B4A3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69530-2C27-4B99-9CD7-AE2557C90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519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69530-2C27-4B99-9CD7-AE2557C90C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01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73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2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8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200" y="208800"/>
            <a:ext cx="7814700" cy="6232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021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4" y="176204"/>
            <a:ext cx="813566" cy="70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12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2270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4" y="262604"/>
            <a:ext cx="813566" cy="70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600" y="228582"/>
            <a:ext cx="7574400" cy="56280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22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4" y="169004"/>
            <a:ext cx="813566" cy="70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8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55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7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2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5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95810-BD0D-4F30-ACEA-A195648CC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1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5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8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2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569720"/>
            <a:ext cx="7886700" cy="199453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/>
              <a:t>Methodology of Real-Time Space Radiation Dose Estimates Using Onboard Vehicle Dosimeters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23888" y="3926524"/>
            <a:ext cx="78867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Christopher J. Mertens and Tony C. Slaba</a:t>
            </a:r>
          </a:p>
          <a:p>
            <a:pPr algn="ctr"/>
            <a:r>
              <a:rPr lang="en-US" b="1" dirty="0" smtClean="0"/>
              <a:t>NASA Langley Research Center</a:t>
            </a:r>
          </a:p>
          <a:p>
            <a:pPr algn="ctr"/>
            <a:r>
              <a:rPr lang="en-US" b="1" dirty="0" smtClean="0"/>
              <a:t>Hampton, Virginia USA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Optimal Solution of Inverse Problem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268695"/>
              </p:ext>
            </p:extLst>
          </p:nvPr>
        </p:nvGraphicFramePr>
        <p:xfrm>
          <a:off x="1321934" y="1938337"/>
          <a:ext cx="5063626" cy="497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6" name="Equation" r:id="rId3" imgW="2679480" imgH="279360" progId="Equation.DSMT4">
                  <p:embed/>
                </p:oleObj>
              </mc:Choice>
              <mc:Fallback>
                <p:oleObj name="Equation" r:id="rId3" imgW="26794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21934" y="1938337"/>
                        <a:ext cx="5063626" cy="49750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50757"/>
              </p:ext>
            </p:extLst>
          </p:nvPr>
        </p:nvGraphicFramePr>
        <p:xfrm>
          <a:off x="1388110" y="3419548"/>
          <a:ext cx="3183890" cy="617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7" name="Equation" r:id="rId5" imgW="1422360" imgH="317160" progId="Equation.DSMT4">
                  <p:embed/>
                </p:oleObj>
              </mc:Choice>
              <mc:Fallback>
                <p:oleObj name="Equation" r:id="rId5" imgW="142236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88110" y="3419548"/>
                        <a:ext cx="3183890" cy="61709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683127"/>
              </p:ext>
            </p:extLst>
          </p:nvPr>
        </p:nvGraphicFramePr>
        <p:xfrm>
          <a:off x="1321934" y="5053013"/>
          <a:ext cx="3579564" cy="1106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8" name="Equation" r:id="rId7" imgW="2095200" imgH="660240" progId="Equation.DSMT4">
                  <p:embed/>
                </p:oleObj>
              </mc:Choice>
              <mc:Fallback>
                <p:oleObj name="Equation" r:id="rId7" imgW="209520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21934" y="5053013"/>
                        <a:ext cx="3579564" cy="1106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396502"/>
              </p:ext>
            </p:extLst>
          </p:nvPr>
        </p:nvGraphicFramePr>
        <p:xfrm>
          <a:off x="5742630" y="3412612"/>
          <a:ext cx="158019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9" name="Equation" r:id="rId9" imgW="799920" imgH="393480" progId="Equation.DSMT4">
                  <p:embed/>
                </p:oleObj>
              </mc:Choice>
              <mc:Fallback>
                <p:oleObj name="Equation" r:id="rId9" imgW="7999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42630" y="3412612"/>
                        <a:ext cx="1580190" cy="63023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7210" y="1442641"/>
            <a:ext cx="1948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Solution Vector: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7210" y="2826459"/>
            <a:ext cx="3197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Solution Covariance Matrix: 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7210" y="4483382"/>
            <a:ext cx="325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Forward Model Approximation: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39740" y="2827833"/>
            <a:ext cx="1942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Jacobian</a:t>
            </a:r>
            <a:r>
              <a:rPr lang="en-US" sz="2000" b="1" dirty="0" smtClean="0"/>
              <a:t> Matrix:</a:t>
            </a:r>
            <a:endParaRPr lang="en-US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Develop Effective Depth Parameterizations for EM-1 Vehicle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8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EM-1 Effective Depth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35608"/>
            <a:ext cx="7886700" cy="512064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Calculate Database of Dose-Depth Curves (</a:t>
            </a:r>
            <a:r>
              <a:rPr lang="en-US" dirty="0" smtClean="0"/>
              <a:t>0-100 g/cm</a:t>
            </a:r>
            <a:r>
              <a:rPr lang="en-US" baseline="30000" dirty="0" smtClean="0"/>
              <a:t>2</a:t>
            </a:r>
            <a:r>
              <a:rPr lang="en-US" b="1" dirty="0" smtClean="0"/>
              <a:t>) for 65 Historical SEP Events Using HZETRN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SEP/GLE Database (1956-2006): </a:t>
            </a:r>
            <a:r>
              <a:rPr lang="en-US" dirty="0" err="1" smtClean="0"/>
              <a:t>Tylka</a:t>
            </a:r>
            <a:r>
              <a:rPr lang="en-US" dirty="0" smtClean="0"/>
              <a:t> et al. (38</a:t>
            </a:r>
            <a:r>
              <a:rPr lang="en-US" baseline="30000" dirty="0" smtClean="0"/>
              <a:t>th</a:t>
            </a:r>
            <a:r>
              <a:rPr lang="en-US" dirty="0" smtClean="0"/>
              <a:t> COSPAR Assembly)</a:t>
            </a:r>
          </a:p>
          <a:p>
            <a:r>
              <a:rPr lang="en-US" b="1" dirty="0" smtClean="0"/>
              <a:t>Calculate Dose at EM-1 Dosimeter &amp; Crew Locations for the Same 65 Historical SEP Events Using HZETRN</a:t>
            </a:r>
            <a:endParaRPr lang="en-US" b="1" dirty="0"/>
          </a:p>
          <a:p>
            <a:r>
              <a:rPr lang="en-US" b="1" dirty="0" smtClean="0"/>
              <a:t> From Dose-Depth Curve, Find Effective Depth that Reproduces Dose at EM-1 Dosimeter &amp; Crew Locations for Each SEP Event</a:t>
            </a:r>
          </a:p>
          <a:p>
            <a:endParaRPr lang="en-US" dirty="0"/>
          </a:p>
          <a:p>
            <a:r>
              <a:rPr lang="en-US" b="1" dirty="0" smtClean="0"/>
              <a:t>Catalogue</a:t>
            </a:r>
            <a:r>
              <a:rPr lang="en-US" dirty="0" smtClean="0"/>
              <a:t> (</a:t>
            </a:r>
            <a:r>
              <a:rPr lang="en-US" dirty="0" err="1" smtClean="0"/>
              <a:t>x</a:t>
            </a:r>
            <a:r>
              <a:rPr lang="en-US" baseline="-25000" dirty="0" err="1" smtClean="0"/>
              <a:t>eff</a:t>
            </a:r>
            <a:r>
              <a:rPr lang="en-US" dirty="0" smtClean="0"/>
              <a:t>, </a:t>
            </a:r>
            <a:r>
              <a:rPr lang="en-US" dirty="0" smtClean="0">
                <a:sym typeface="Symbol" panose="05050102010706020507" pitchFamily="18" charset="2"/>
              </a:rPr>
              <a:t></a:t>
            </a:r>
            <a:r>
              <a:rPr lang="en-US" dirty="0" smtClean="0"/>
              <a:t>) </a:t>
            </a:r>
            <a:r>
              <a:rPr lang="en-US" b="1" dirty="0" smtClean="0"/>
              <a:t>for Each SEP Event at the Dosimeter &amp; Crew Locations </a:t>
            </a:r>
          </a:p>
          <a:p>
            <a:r>
              <a:rPr lang="en-US" b="1" dirty="0" smtClean="0"/>
              <a:t>Use </a:t>
            </a:r>
            <a:r>
              <a:rPr lang="en-US" dirty="0" smtClean="0"/>
              <a:t>(</a:t>
            </a:r>
            <a:r>
              <a:rPr lang="en-US" dirty="0" err="1" smtClean="0"/>
              <a:t>x</a:t>
            </a:r>
            <a:r>
              <a:rPr lang="en-US" baseline="-25000" dirty="0" err="1" smtClean="0"/>
              <a:t>eff</a:t>
            </a:r>
            <a:r>
              <a:rPr lang="en-US" dirty="0" smtClean="0"/>
              <a:t>, </a:t>
            </a:r>
            <a:r>
              <a:rPr lang="en-US" dirty="0" smtClean="0">
                <a:sym typeface="Symbol" panose="05050102010706020507" pitchFamily="18" charset="2"/>
              </a:rPr>
              <a:t></a:t>
            </a:r>
            <a:r>
              <a:rPr lang="en-US" dirty="0" smtClean="0"/>
              <a:t>)</a:t>
            </a:r>
            <a:r>
              <a:rPr lang="en-US" b="1" dirty="0" smtClean="0"/>
              <a:t> Catalogue to Fit Effective Depth </a:t>
            </a:r>
            <a:r>
              <a:rPr lang="en-US" dirty="0" smtClean="0"/>
              <a:t>(</a:t>
            </a:r>
            <a:r>
              <a:rPr lang="en-US" dirty="0" err="1" smtClean="0"/>
              <a:t>x</a:t>
            </a:r>
            <a:r>
              <a:rPr lang="en-US" baseline="-25000" dirty="0" err="1" smtClean="0"/>
              <a:t>eff</a:t>
            </a:r>
            <a:r>
              <a:rPr lang="en-US" dirty="0" smtClean="0"/>
              <a:t>) </a:t>
            </a:r>
            <a:r>
              <a:rPr lang="en-US" b="1" dirty="0" smtClean="0"/>
              <a:t>to Polynomial in Power-Law Index (</a:t>
            </a:r>
            <a:r>
              <a:rPr lang="en-US" dirty="0" smtClean="0">
                <a:sym typeface="Symbol" panose="05050102010706020507" pitchFamily="18" charset="2"/>
              </a:rPr>
              <a:t></a:t>
            </a:r>
            <a:r>
              <a:rPr lang="en-US" b="1" dirty="0" smtClean="0"/>
              <a:t>) for Each Dosimeter &amp; Crew Locations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184916"/>
              </p:ext>
            </p:extLst>
          </p:nvPr>
        </p:nvGraphicFramePr>
        <p:xfrm>
          <a:off x="1730375" y="4120960"/>
          <a:ext cx="412115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0" name="Equation" r:id="rId3" imgW="1866600" imgH="304560" progId="Equation.DSMT4">
                  <p:embed/>
                </p:oleObj>
              </mc:Choice>
              <mc:Fallback>
                <p:oleObj name="Equation" r:id="rId3" imgW="186660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0375" y="4120960"/>
                        <a:ext cx="4121150" cy="63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99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EM-1 Cumulative Depth Distribution  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7311" r="6509" b="9018"/>
          <a:stretch/>
        </p:blipFill>
        <p:spPr>
          <a:xfrm>
            <a:off x="318052" y="2207622"/>
            <a:ext cx="4190338" cy="3175411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t="8635" r="6739" b="8489"/>
          <a:stretch/>
        </p:blipFill>
        <p:spPr>
          <a:xfrm>
            <a:off x="4715124" y="2229335"/>
            <a:ext cx="4181418" cy="315369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21135" y="1796997"/>
            <a:ext cx="2872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Vehicle Dosimeter Locations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90986" y="1764705"/>
            <a:ext cx="299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Storm Shelter Crew Locations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6262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Effective Depth: EM-1 Detectors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1" t="8058" r="6644" b="8725"/>
          <a:stretch/>
        </p:blipFill>
        <p:spPr>
          <a:xfrm>
            <a:off x="806102" y="1193929"/>
            <a:ext cx="7094313" cy="5371601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Effective Depth: EM1 Crew Locations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0" t="7217" r="6969" b="8516"/>
          <a:stretch/>
        </p:blipFill>
        <p:spPr>
          <a:xfrm>
            <a:off x="938800" y="1142665"/>
            <a:ext cx="7053056" cy="5470551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1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Dosimeter Dose-Depth Fit Approach for EM-1 Vehicle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0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Test Set-Up -1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Simulate EM-1 Dosimeter Measurements (HZETRN)</a:t>
            </a:r>
          </a:p>
          <a:p>
            <a:r>
              <a:rPr lang="en-US" b="1" dirty="0" smtClean="0"/>
              <a:t>Estimate Dose at EM-1 Crew Locations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Use Dose-Depth Fitting Method to Derive Parameters (A, </a:t>
            </a:r>
            <a:r>
              <a:rPr lang="en-US" dirty="0" smtClean="0">
                <a:sym typeface="Symbol" panose="05050102010706020507" pitchFamily="18" charset="2"/>
              </a:rPr>
              <a:t>)</a:t>
            </a:r>
            <a:r>
              <a:rPr lang="en-US" dirty="0" smtClean="0"/>
              <a:t> Based on Simulated EM-1 Dosimeter Measurements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Estimate Dose at Crew Locations Using Fit Parameters (A, </a:t>
            </a:r>
            <a:r>
              <a:rPr lang="en-US" dirty="0" smtClean="0">
                <a:sym typeface="Symbol" panose="05050102010706020507" pitchFamily="18" charset="2"/>
              </a:rPr>
              <a:t>) and Effective Depth Parameterization </a:t>
            </a:r>
            <a:endParaRPr lang="en-US" dirty="0" smtClean="0"/>
          </a:p>
          <a:p>
            <a:r>
              <a:rPr lang="en-US" b="1" dirty="0" smtClean="0"/>
              <a:t>Simulate Dose at EM-1 Crew Locations (HZETRN) </a:t>
            </a:r>
          </a:p>
          <a:p>
            <a:r>
              <a:rPr lang="en-US" b="1" dirty="0" smtClean="0"/>
              <a:t>Compare Dose-Depth Fit Estimate of Dose at Crew Location with Simulated Dose (HZETRN)</a:t>
            </a:r>
          </a:p>
          <a:p>
            <a:r>
              <a:rPr lang="en-US" b="1" dirty="0" smtClean="0"/>
              <a:t>Simulated SEP Event Test Cases Based on Random Selection of SEP Spectral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739009"/>
              </p:ext>
            </p:extLst>
          </p:nvPr>
        </p:nvGraphicFramePr>
        <p:xfrm>
          <a:off x="5737224" y="3435922"/>
          <a:ext cx="1449960" cy="468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Equation" r:id="rId3" imgW="736560" imgH="253800" progId="Equation.DSMT4">
                  <p:embed/>
                </p:oleObj>
              </mc:Choice>
              <mc:Fallback>
                <p:oleObj name="Equation" r:id="rId3" imgW="7365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37224" y="3435922"/>
                        <a:ext cx="1449960" cy="468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417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SEP Spectra for Algorithm Testing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0" t="7638" r="7294" b="7885"/>
          <a:stretch/>
        </p:blipFill>
        <p:spPr>
          <a:xfrm>
            <a:off x="800578" y="1209143"/>
            <a:ext cx="7004144" cy="5383681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5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Estimated vs “</a:t>
            </a:r>
            <a:r>
              <a:rPr lang="en-US" b="1" i="1" dirty="0" smtClean="0"/>
              <a:t>True</a:t>
            </a:r>
            <a:r>
              <a:rPr lang="en-US" b="1" dirty="0" smtClean="0"/>
              <a:t>” Si-Dose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19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2" t="8296" r="8063" b="8013"/>
          <a:stretch/>
        </p:blipFill>
        <p:spPr>
          <a:xfrm>
            <a:off x="1246188" y="1565541"/>
            <a:ext cx="6307551" cy="4790810"/>
          </a:xfrm>
        </p:spPr>
      </p:pic>
      <p:sp>
        <p:nvSpPr>
          <p:cNvPr id="4" name="TextBox 3"/>
          <p:cNvSpPr txBox="1"/>
          <p:nvPr/>
        </p:nvSpPr>
        <p:spPr>
          <a:xfrm>
            <a:off x="2592127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9333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Motivation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33017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Need to Assess </a:t>
            </a:r>
            <a:r>
              <a:rPr lang="en-US" b="1" dirty="0"/>
              <a:t>B</a:t>
            </a:r>
            <a:r>
              <a:rPr lang="en-US" b="1" dirty="0" smtClean="0"/>
              <a:t>iological </a:t>
            </a:r>
            <a:r>
              <a:rPr lang="en-US" b="1" dirty="0"/>
              <a:t>I</a:t>
            </a:r>
            <a:r>
              <a:rPr lang="en-US" b="1" dirty="0" smtClean="0"/>
              <a:t>mpacts to Astronauts in Real-Time during Solar Energetic Particle (SEP) Events </a:t>
            </a:r>
          </a:p>
          <a:p>
            <a:r>
              <a:rPr lang="en-US" b="1" dirty="0" smtClean="0"/>
              <a:t>NASA Real-Time Dose Assessment Guideline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/>
              <a:t>M</a:t>
            </a:r>
            <a:r>
              <a:rPr lang="en-US" dirty="0" smtClean="0"/>
              <a:t>inimize the Dependence on Physics </a:t>
            </a:r>
            <a:r>
              <a:rPr lang="en-US" dirty="0"/>
              <a:t>T</a:t>
            </a:r>
            <a:r>
              <a:rPr lang="en-US" dirty="0" smtClean="0"/>
              <a:t>ransport </a:t>
            </a:r>
            <a:r>
              <a:rPr lang="en-US" dirty="0"/>
              <a:t>C</a:t>
            </a:r>
            <a:r>
              <a:rPr lang="en-US" dirty="0" smtClean="0"/>
              <a:t>odes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Maximize Use of </a:t>
            </a:r>
            <a:r>
              <a:rPr lang="en-US" dirty="0"/>
              <a:t>O</a:t>
            </a:r>
            <a:r>
              <a:rPr lang="en-US" dirty="0" smtClean="0"/>
              <a:t>nboard </a:t>
            </a:r>
            <a:r>
              <a:rPr lang="en-US" dirty="0"/>
              <a:t>D</a:t>
            </a:r>
            <a:r>
              <a:rPr lang="en-US" dirty="0" smtClean="0"/>
              <a:t>osimeter </a:t>
            </a:r>
            <a:r>
              <a:rPr lang="en-US" dirty="0"/>
              <a:t>D</a:t>
            </a:r>
            <a:r>
              <a:rPr lang="en-US" dirty="0" smtClean="0"/>
              <a:t>ata</a:t>
            </a:r>
          </a:p>
          <a:p>
            <a:r>
              <a:rPr lang="en-US" b="1" dirty="0" smtClean="0"/>
              <a:t>The General Approach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 smtClean="0"/>
              <a:t>Optimize Use of Vehicle Dosimeter Measurements to Estimate Body Dose Quantities at Crew Location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 smtClean="0"/>
              <a:t>The Body Dose Quantities are Inputs to Acute Radiation Risk Models Used to Assess Biological Impacts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Predict incidence/severity of Acute Radiation Syndrome (ARS)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Predict incidence/magnitude of Performance Decrement </a:t>
            </a:r>
          </a:p>
          <a:p>
            <a:r>
              <a:rPr lang="en-US" b="1" dirty="0" smtClean="0"/>
              <a:t>This Real-Time Approach will be Tested on the EM-1 Flight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Estimated vs “</a:t>
            </a:r>
            <a:r>
              <a:rPr lang="en-US" b="1" i="1" dirty="0" smtClean="0"/>
              <a:t>True</a:t>
            </a:r>
            <a:r>
              <a:rPr lang="en-US" b="1" dirty="0" smtClean="0"/>
              <a:t>” Si-Dose Diff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20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" t="8661" r="7639" b="8926"/>
          <a:stretch/>
        </p:blipFill>
        <p:spPr>
          <a:xfrm>
            <a:off x="1598208" y="1517715"/>
            <a:ext cx="5589767" cy="4251242"/>
          </a:xfrm>
        </p:spPr>
      </p:pic>
      <p:sp>
        <p:nvSpPr>
          <p:cNvPr id="7" name="TextBox 6"/>
          <p:cNvSpPr txBox="1"/>
          <p:nvPr/>
        </p:nvSpPr>
        <p:spPr>
          <a:xfrm>
            <a:off x="2480809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13541" y="5740847"/>
            <a:ext cx="305506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Absolute Average Difference &lt; 3%</a:t>
            </a:r>
          </a:p>
          <a:p>
            <a:r>
              <a:rPr lang="en-US" sz="1600" b="1" dirty="0" smtClean="0"/>
              <a:t>Maximum Difference &lt; 10%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2829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Test Set-Up -2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Simulate EM-1 Dosimeter Measurements (HZETRN)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>
                <a:solidFill>
                  <a:srgbClr val="00B0F0"/>
                </a:solidFill>
              </a:rPr>
              <a:t>Perturb measurements by random noise (15% STD)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>
                <a:solidFill>
                  <a:srgbClr val="00B0F0"/>
                </a:solidFill>
              </a:rPr>
              <a:t>50 Random </a:t>
            </a:r>
            <a:r>
              <a:rPr lang="en-US" dirty="0" smtClean="0">
                <a:solidFill>
                  <a:srgbClr val="00B0F0"/>
                </a:solidFill>
              </a:rPr>
              <a:t>Samples</a:t>
            </a:r>
            <a:endParaRPr lang="en-US" b="1" dirty="0" smtClean="0"/>
          </a:p>
          <a:p>
            <a:r>
              <a:rPr lang="en-US" b="1" dirty="0" smtClean="0"/>
              <a:t>Estimate Dose at EM-1 Crew Locations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Use Dose-Depth Fitting Method to Derive Parameters (A, </a:t>
            </a:r>
            <a:r>
              <a:rPr lang="en-US" dirty="0" smtClean="0">
                <a:sym typeface="Symbol" panose="05050102010706020507" pitchFamily="18" charset="2"/>
              </a:rPr>
              <a:t>)</a:t>
            </a:r>
            <a:r>
              <a:rPr lang="en-US" dirty="0" smtClean="0"/>
              <a:t> Based on Simulated EM-1 Dosimeter Measurements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Estimate Dose at Crew Locations Using Fit Parameters (A, </a:t>
            </a:r>
            <a:r>
              <a:rPr lang="en-US" dirty="0" smtClean="0">
                <a:sym typeface="Symbol" panose="05050102010706020507" pitchFamily="18" charset="2"/>
              </a:rPr>
              <a:t>) and Effective Depth Parameterization </a:t>
            </a:r>
            <a:endParaRPr lang="en-US" dirty="0" smtClean="0"/>
          </a:p>
          <a:p>
            <a:r>
              <a:rPr lang="en-US" b="1" dirty="0" smtClean="0"/>
              <a:t>Simulate Dose at EM-1 Crew Locations (HZETRN) </a:t>
            </a:r>
          </a:p>
          <a:p>
            <a:r>
              <a:rPr lang="en-US" b="1" dirty="0" smtClean="0"/>
              <a:t>Compare Dose-Depth Fit Estimate of Dose at Crew Location with Simulated Dose (HZETRN)</a:t>
            </a:r>
          </a:p>
          <a:p>
            <a:r>
              <a:rPr lang="en-US" b="1" dirty="0" smtClean="0"/>
              <a:t>Simulated SEP Event Test Cases Based on Random Selection of SEP Spectral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924198"/>
              </p:ext>
            </p:extLst>
          </p:nvPr>
        </p:nvGraphicFramePr>
        <p:xfrm>
          <a:off x="4895976" y="3767011"/>
          <a:ext cx="1449960" cy="411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Equation" r:id="rId3" imgW="736560" imgH="253800" progId="Equation.DSMT4">
                  <p:embed/>
                </p:oleObj>
              </mc:Choice>
              <mc:Fallback>
                <p:oleObj name="Equation" r:id="rId3" imgW="7365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95976" y="3767011"/>
                        <a:ext cx="1449960" cy="4117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4606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Estimated vs “</a:t>
            </a:r>
            <a:r>
              <a:rPr lang="en-US" b="1" i="1" dirty="0" smtClean="0"/>
              <a:t>True</a:t>
            </a:r>
            <a:r>
              <a:rPr lang="en-US" b="1" dirty="0" smtClean="0"/>
              <a:t>” Si-Dose Diff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22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" t="8479" r="7779" b="9109"/>
          <a:stretch/>
        </p:blipFill>
        <p:spPr>
          <a:xfrm>
            <a:off x="1792223" y="1543042"/>
            <a:ext cx="5568697" cy="4199803"/>
          </a:xfrm>
        </p:spPr>
      </p:pic>
      <p:sp>
        <p:nvSpPr>
          <p:cNvPr id="7" name="TextBox 6"/>
          <p:cNvSpPr txBox="1"/>
          <p:nvPr/>
        </p:nvSpPr>
        <p:spPr>
          <a:xfrm>
            <a:off x="2590537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13541" y="5740847"/>
            <a:ext cx="315926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Absolute Average Difference &lt; 35%</a:t>
            </a:r>
          </a:p>
          <a:p>
            <a:r>
              <a:rPr lang="en-US" sz="1600" b="1" dirty="0" smtClean="0"/>
              <a:t>Maximum Difference ~ 1200%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3866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Description of Method 2: Dose-Database Fit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6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Dose-Database Fit: Basic Approach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0403"/>
            <a:ext cx="7886700" cy="493656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Compute Normalized Variance-Weighted Average Measured Dose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Compute Normalized Dose Calculated from the SEP Event Database at the Dosimeter Locations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Find SEP Event that Minimizes the Square Residual Between the Measured &amp; Database Normalized Average Dose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8992944"/>
              </p:ext>
            </p:extLst>
          </p:nvPr>
        </p:nvGraphicFramePr>
        <p:xfrm>
          <a:off x="1628328" y="1952863"/>
          <a:ext cx="2888013" cy="1044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3" name="Equation" r:id="rId3" imgW="1739880" imgH="660240" progId="Equation.DSMT4">
                  <p:embed/>
                </p:oleObj>
              </mc:Choice>
              <mc:Fallback>
                <p:oleObj name="Equation" r:id="rId3" imgW="173988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8328" y="1952863"/>
                        <a:ext cx="2888013" cy="1044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033698"/>
              </p:ext>
            </p:extLst>
          </p:nvPr>
        </p:nvGraphicFramePr>
        <p:xfrm>
          <a:off x="1669781" y="3710106"/>
          <a:ext cx="2305878" cy="973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4" name="Equation" r:id="rId5" imgW="1143000" imgH="647640" progId="Equation.DSMT4">
                  <p:embed/>
                </p:oleObj>
              </mc:Choice>
              <mc:Fallback>
                <p:oleObj name="Equation" r:id="rId5" imgW="1143000" imgH="647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69781" y="3710106"/>
                        <a:ext cx="2305878" cy="973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683949"/>
              </p:ext>
            </p:extLst>
          </p:nvPr>
        </p:nvGraphicFramePr>
        <p:xfrm>
          <a:off x="1836755" y="5804452"/>
          <a:ext cx="3458818" cy="780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5" name="Equation" r:id="rId7" imgW="1739880" imgH="482400" progId="Equation.DSMT4">
                  <p:embed/>
                </p:oleObj>
              </mc:Choice>
              <mc:Fallback>
                <p:oleObj name="Equation" r:id="rId7" imgW="17398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36755" y="5804452"/>
                        <a:ext cx="3458818" cy="780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3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Optimal Solution for General LSQ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355735"/>
              </p:ext>
            </p:extLst>
          </p:nvPr>
        </p:nvGraphicFramePr>
        <p:xfrm>
          <a:off x="1253375" y="1983093"/>
          <a:ext cx="4002437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2" name="Equation" r:id="rId3" imgW="2006280" imgH="241200" progId="Equation.DSMT4">
                  <p:embed/>
                </p:oleObj>
              </mc:Choice>
              <mc:Fallback>
                <p:oleObj name="Equation" r:id="rId3" imgW="20062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3375" y="1983093"/>
                        <a:ext cx="4002437" cy="52228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49409"/>
              </p:ext>
            </p:extLst>
          </p:nvPr>
        </p:nvGraphicFramePr>
        <p:xfrm>
          <a:off x="1253375" y="3751791"/>
          <a:ext cx="2390660" cy="552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3" name="Equation" r:id="rId5" imgW="749160" imgH="228600" progId="Equation.DSMT4">
                  <p:embed/>
                </p:oleObj>
              </mc:Choice>
              <mc:Fallback>
                <p:oleObj name="Equation" r:id="rId5" imgW="749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3375" y="3751791"/>
                        <a:ext cx="2390660" cy="552915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862082"/>
              </p:ext>
            </p:extLst>
          </p:nvPr>
        </p:nvGraphicFramePr>
        <p:xfrm>
          <a:off x="1183520" y="5258095"/>
          <a:ext cx="4921029" cy="564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4" name="Equation" r:id="rId7" imgW="2577960" imgH="304560" progId="Equation.DSMT4">
                  <p:embed/>
                </p:oleObj>
              </mc:Choice>
              <mc:Fallback>
                <p:oleObj name="Equation" r:id="rId7" imgW="257796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83520" y="5258095"/>
                        <a:ext cx="4921029" cy="56483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3543" y="1376993"/>
            <a:ext cx="2738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Define the cost function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2439" y="2824017"/>
            <a:ext cx="819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</a:t>
            </a:r>
            <a:r>
              <a:rPr lang="en-US" dirty="0" smtClean="0"/>
              <a:t>: the maximum likelihood solution 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s</a:t>
            </a:r>
            <a:r>
              <a:rPr lang="en-US" dirty="0" smtClean="0"/>
              <a:t> to the Bayesian statistical inverse problem satisfies (i.e., minimizes the cost function):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6723" y="4598665"/>
            <a:ext cx="3470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Solution Vector (General LSQ): </a:t>
            </a:r>
            <a:endParaRPr lang="en-US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7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Dosimeter Dose-Database Fit Approach for EM-1 Vehicle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Estimated vs “</a:t>
            </a:r>
            <a:r>
              <a:rPr lang="en-US" b="1" i="1" dirty="0"/>
              <a:t>True</a:t>
            </a:r>
            <a:r>
              <a:rPr lang="en-US" b="1" dirty="0"/>
              <a:t>” </a:t>
            </a:r>
            <a:r>
              <a:rPr lang="en-US" b="1" dirty="0" smtClean="0"/>
              <a:t>Si-Dose </a:t>
            </a:r>
            <a:r>
              <a:rPr lang="en-US" b="1" dirty="0"/>
              <a:t>Diff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8479" r="7215" b="8927"/>
          <a:stretch/>
        </p:blipFill>
        <p:spPr>
          <a:xfrm>
            <a:off x="1689114" y="1453897"/>
            <a:ext cx="5717526" cy="4343399"/>
          </a:xfrm>
        </p:spPr>
      </p:pic>
      <p:sp>
        <p:nvSpPr>
          <p:cNvPr id="9" name="TextBox 8"/>
          <p:cNvSpPr txBox="1"/>
          <p:nvPr/>
        </p:nvSpPr>
        <p:spPr>
          <a:xfrm>
            <a:off x="2590537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13541" y="5813999"/>
            <a:ext cx="305506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Absolute Average Difference &lt; </a:t>
            </a:r>
            <a:r>
              <a:rPr lang="en-US" sz="1600" b="1" dirty="0"/>
              <a:t>4</a:t>
            </a:r>
            <a:r>
              <a:rPr lang="en-US" sz="1600" b="1" dirty="0" smtClean="0"/>
              <a:t>%</a:t>
            </a:r>
          </a:p>
          <a:p>
            <a:r>
              <a:rPr lang="en-US" sz="1600" b="1" dirty="0" smtClean="0"/>
              <a:t>Maximum Difference ~ 10%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258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Estimated vs “</a:t>
            </a:r>
            <a:r>
              <a:rPr lang="en-US" b="1" i="1" dirty="0"/>
              <a:t>True</a:t>
            </a:r>
            <a:r>
              <a:rPr lang="en-US" b="1" dirty="0"/>
              <a:t>” </a:t>
            </a:r>
            <a:r>
              <a:rPr lang="en-US" b="1" dirty="0" smtClean="0"/>
              <a:t>Si-Dose </a:t>
            </a:r>
            <a:r>
              <a:rPr lang="en-US" b="1" dirty="0"/>
              <a:t>Diff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0" t="8114" r="7357" b="8378"/>
          <a:stretch/>
        </p:blipFill>
        <p:spPr>
          <a:xfrm>
            <a:off x="1798199" y="1472184"/>
            <a:ext cx="5724027" cy="4352544"/>
          </a:xfrm>
        </p:spPr>
      </p:pic>
      <p:sp>
        <p:nvSpPr>
          <p:cNvPr id="9" name="TextBox 8"/>
          <p:cNvSpPr txBox="1"/>
          <p:nvPr/>
        </p:nvSpPr>
        <p:spPr>
          <a:xfrm>
            <a:off x="2590537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13541" y="5813999"/>
            <a:ext cx="305506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Absolute Average Difference &lt; 7%</a:t>
            </a:r>
          </a:p>
          <a:p>
            <a:r>
              <a:rPr lang="en-US" sz="1600" b="1" dirty="0" smtClean="0"/>
              <a:t>Maximum Difference ~ 10%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134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SEP Database with Time Evolution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5856"/>
            <a:ext cx="7886700" cy="477634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Down Select to Dose-Database Fit Approach as Operational Approach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More robust (less sensitive to noise perturbations in dosimeter measurements) compared to Dose-Depth Approach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Straightforward Approach to get Body Dose Quantities</a:t>
            </a:r>
          </a:p>
          <a:p>
            <a:r>
              <a:rPr lang="en-US" b="1" dirty="0" smtClean="0"/>
              <a:t>Test Dosimeter Dose-Database Fit Approach for EM-1 Vehicle Using Time-Dependent SEP Event Database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Database Based on IMP-8/GME Measurements (Jim Adams)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479 SEP Events (1973-2001)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~190,000 30-Minute Time Intervals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94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Main Objective &amp; Assumptions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78737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Focus of this Study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Part I of General Approach to Real-Time Biological Impact Assessment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Estimate of SEP Absorbed Dose at Crew Locations Using Measurements at the Dosimeter Locations</a:t>
            </a:r>
          </a:p>
          <a:p>
            <a:r>
              <a:rPr lang="en-US" b="1" dirty="0" smtClean="0"/>
              <a:t>Main Objective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Evaluate Two Independent Methodologies for Estimating Dose at Crew Locations Using Dosimeter Measurements</a:t>
            </a:r>
          </a:p>
          <a:p>
            <a:r>
              <a:rPr lang="en-US" b="1" dirty="0" smtClean="0"/>
              <a:t>Assumptions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Dosimeter Measurements are Simulated (HZETRN code)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A 15% Standard Deviation is Assumed for Measurement Noise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Only Absorbed Dose in Silicon is Estimated at Crew </a:t>
            </a:r>
            <a:r>
              <a:rPr lang="en-US" dirty="0" smtClean="0"/>
              <a:t>Locations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SEP Events </a:t>
            </a:r>
            <a:r>
              <a:rPr lang="en-US" smtClean="0"/>
              <a:t>Assumed Isotropic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1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Estimated vs “True” Si-Dose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1" t="8295" r="8205" b="8378"/>
          <a:stretch/>
        </p:blipFill>
        <p:spPr>
          <a:xfrm>
            <a:off x="1761683" y="1528451"/>
            <a:ext cx="5608381" cy="430542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65863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67095" y="5864726"/>
            <a:ext cx="25467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Event Accumulated Dose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31929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Estimated vs “True” Si-Dose Diff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9" t="8295" r="7357" b="8561"/>
          <a:stretch/>
        </p:blipFill>
        <p:spPr>
          <a:xfrm>
            <a:off x="1746504" y="1543042"/>
            <a:ext cx="5742432" cy="434020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65863" y="1081377"/>
            <a:ext cx="400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Storm Shelter Crew Locations 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88645" y="5813999"/>
            <a:ext cx="315926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Absolute Average Difference &lt; 20%</a:t>
            </a:r>
          </a:p>
          <a:p>
            <a:r>
              <a:rPr lang="en-US" sz="1600" b="1" dirty="0" smtClean="0"/>
              <a:t>Maximum Difference ~ 80%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75494" y="5828387"/>
            <a:ext cx="254678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Error bars are STD Over</a:t>
            </a:r>
          </a:p>
          <a:p>
            <a:r>
              <a:rPr lang="en-US" sz="1600" b="1" dirty="0" smtClean="0"/>
              <a:t>Event Sub-Intervals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63577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Example SEP Anisotropy: GLE69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6" t="8715" r="5706" b="8158"/>
          <a:stretch/>
        </p:blipFill>
        <p:spPr>
          <a:xfrm>
            <a:off x="384048" y="1764096"/>
            <a:ext cx="4257274" cy="317550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t="8177" r="6816" b="7643"/>
          <a:stretch/>
        </p:blipFill>
        <p:spPr>
          <a:xfrm>
            <a:off x="4641322" y="1735107"/>
            <a:ext cx="4178678" cy="31569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" y="1209986"/>
            <a:ext cx="3831336" cy="6919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-790" t="26499" r="43342" b="27882"/>
          <a:stretch/>
        </p:blipFill>
        <p:spPr>
          <a:xfrm>
            <a:off x="5486400" y="1466151"/>
            <a:ext cx="2404872" cy="3118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8368" y="4956048"/>
            <a:ext cx="379334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Highly collimated proton beam during initial phase of GLE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15642" y="4956048"/>
            <a:ext cx="379334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Anisotropy persists at ~10-30% for more than 12 hours after peak flux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32104" y="5829726"/>
            <a:ext cx="766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GLE69 Parameterization: </a:t>
            </a:r>
            <a:r>
              <a:rPr lang="en-US" i="1" dirty="0" err="1" smtClean="0"/>
              <a:t>Bombardieri</a:t>
            </a:r>
            <a:r>
              <a:rPr lang="en-US" i="1" dirty="0" smtClean="0"/>
              <a:t> et al., </a:t>
            </a:r>
            <a:r>
              <a:rPr lang="en-US" i="1" dirty="0" err="1" smtClean="0"/>
              <a:t>Astrophys</a:t>
            </a:r>
            <a:r>
              <a:rPr lang="en-US" i="1" dirty="0" smtClean="0"/>
              <a:t>. J., </a:t>
            </a:r>
            <a:r>
              <a:rPr lang="en-US" b="1" i="1" dirty="0" smtClean="0"/>
              <a:t>682</a:t>
            </a:r>
            <a:r>
              <a:rPr lang="en-US" i="1" dirty="0" smtClean="0"/>
              <a:t>, 1315-1327, 2008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317147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Summary   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99032"/>
                <a:ext cx="7886700" cy="49103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1" dirty="0" smtClean="0"/>
                  <a:t>Comparisons of the Two Methods With (simulated) “</a:t>
                </a:r>
                <a:r>
                  <a:rPr lang="en-US" b="1" i="1" dirty="0" smtClean="0"/>
                  <a:t>True</a:t>
                </a:r>
                <a:r>
                  <a:rPr lang="en-US" b="1" dirty="0" smtClean="0"/>
                  <a:t>” Dose (Si) at Crew Locations  </a:t>
                </a:r>
              </a:p>
              <a:p>
                <a:pPr lvl="1">
                  <a:buFont typeface="Calibri" panose="020F0502020204030204" pitchFamily="34" charset="0"/>
                  <a:buChar char="–"/>
                </a:pPr>
                <a:r>
                  <a:rPr lang="en-US" dirty="0" smtClean="0"/>
                  <a:t>No Noise Added to Simulated Dose Measurements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 smtClean="0"/>
                  <a:t>Maximum Absolute Difference for Single Event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10%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 smtClean="0"/>
                  <a:t>Average Absolute Difference over all Events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4%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>
                  <a:buFont typeface="Calibri" panose="020F0502020204030204" pitchFamily="34" charset="0"/>
                  <a:buChar char="–"/>
                </a:pPr>
                <a:r>
                  <a:rPr lang="en-US" dirty="0" smtClean="0"/>
                  <a:t>Noise Added to Simulated Measurements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 smtClean="0"/>
                  <a:t>No </a:t>
                </a:r>
                <a:r>
                  <a:rPr lang="en-US" dirty="0"/>
                  <a:t>A</a:t>
                </a:r>
                <a:r>
                  <a:rPr lang="en-US" dirty="0" smtClean="0"/>
                  <a:t>ppreciable </a:t>
                </a:r>
                <a:r>
                  <a:rPr lang="en-US" dirty="0"/>
                  <a:t>C</a:t>
                </a:r>
                <a:r>
                  <a:rPr lang="en-US" dirty="0" smtClean="0"/>
                  <a:t>hange in Robustness and Reliability of Dose-Database Method (same error characteristics as above)</a:t>
                </a:r>
              </a:p>
              <a:p>
                <a:pPr lvl="2">
                  <a:buFont typeface="Courier New" panose="02070309020205020404" pitchFamily="49" charset="0"/>
                  <a:buChar char="o"/>
                </a:pPr>
                <a:r>
                  <a:rPr lang="en-US" dirty="0" smtClean="0"/>
                  <a:t>Dose-Depth Method can Fail Badly in Estimating the Dose  </a:t>
                </a:r>
              </a:p>
              <a:p>
                <a:r>
                  <a:rPr lang="en-US" b="1" dirty="0"/>
                  <a:t>Down Select To the Dose-Database Method as the Real-Time Approach for Estimating Crew Dose from Dosimetry Measurements  </a:t>
                </a:r>
              </a:p>
              <a:p>
                <a:pPr lvl="1">
                  <a:buFont typeface="Calibri" panose="020F0502020204030204" pitchFamily="34" charset="0"/>
                  <a:buChar char="–"/>
                </a:pPr>
                <a:r>
                  <a:rPr lang="en-US" dirty="0"/>
                  <a:t>Proven to be more Robust for Realistic Measurements</a:t>
                </a:r>
              </a:p>
              <a:p>
                <a:pPr lvl="1">
                  <a:buFont typeface="Calibri" panose="020F0502020204030204" pitchFamily="34" charset="0"/>
                  <a:buChar char="–"/>
                </a:pPr>
                <a:r>
                  <a:rPr lang="en-US" dirty="0"/>
                  <a:t>Body Dose can be Obtained Straightforwardly from the Optimal SEP Database Index (j*) and the Dosimeter  Measurement Fit Parameters </a:t>
                </a:r>
              </a:p>
              <a:p>
                <a:pPr lvl="1">
                  <a:buFont typeface="Calibri" panose="020F0502020204030204" pitchFamily="34" charset="0"/>
                  <a:buChar char="–"/>
                </a:pPr>
                <a:r>
                  <a:rPr lang="en-US" dirty="0"/>
                  <a:t>Database can be Expanded to Include Anisotropic Effects</a:t>
                </a: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99032"/>
                <a:ext cx="7886700" cy="4910328"/>
              </a:xfrm>
              <a:blipFill rotWithShape="0">
                <a:blip r:embed="rId2"/>
                <a:stretch>
                  <a:fillRect l="-1159" t="-3230" b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Next Steps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9032"/>
            <a:ext cx="7886700" cy="4910328"/>
          </a:xfrm>
        </p:spPr>
        <p:txBody>
          <a:bodyPr>
            <a:normAutofit/>
          </a:bodyPr>
          <a:lstStyle/>
          <a:p>
            <a:r>
              <a:rPr lang="en-US" b="1" dirty="0" smtClean="0"/>
              <a:t>Expand Database of Dose-Database Method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Include Anisotropic Effects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Include Wider Range of SEP Spectral Shapes Using the IMP-8 Time-Dependent Event Database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dirty="0" smtClean="0"/>
              <a:t>Include Body Dose Quantities and Integrate Dose Output with Acute Radiation Risk Models </a:t>
            </a:r>
          </a:p>
          <a:p>
            <a:r>
              <a:rPr lang="en-US" b="1" dirty="0" smtClean="0"/>
              <a:t>Re-evaluate Updates to Dose-Database Method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8595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 smtClean="0"/>
              <a:t>Backup Slides</a:t>
            </a:r>
            <a:endParaRPr lang="en-US" sz="8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581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Solution Diagnostics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057808" y="2188139"/>
          <a:ext cx="4258111" cy="499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" name="Equation" r:id="rId3" imgW="2819160" imgH="291960" progId="Equation.DSMT4">
                  <p:embed/>
                </p:oleObj>
              </mc:Choice>
              <mc:Fallback>
                <p:oleObj name="Equation" r:id="rId3" imgW="2819160" imgH="291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7808" y="2188139"/>
                        <a:ext cx="4258111" cy="499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057808" y="3791966"/>
          <a:ext cx="237807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7" name="Equation" r:id="rId5" imgW="1015920" imgH="253800" progId="Equation.DSMT4">
                  <p:embed/>
                </p:oleObj>
              </mc:Choice>
              <mc:Fallback>
                <p:oleObj name="Equation" r:id="rId5" imgW="10159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7808" y="3791966"/>
                        <a:ext cx="2378075" cy="4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057808" y="5168824"/>
          <a:ext cx="3035687" cy="522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8" name="Equation" r:id="rId7" imgW="2044440" imgH="304560" progId="Equation.DSMT4">
                  <p:embed/>
                </p:oleObj>
              </mc:Choice>
              <mc:Fallback>
                <p:oleObj name="Equation" r:id="rId7" imgW="204444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7808" y="5168824"/>
                        <a:ext cx="3035687" cy="522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0969" y="1568595"/>
            <a:ext cx="3993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Estimated Relative Parameter Error: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0969" y="3140153"/>
            <a:ext cx="387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Convergence Test and Quality Control: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29524" y="2102780"/>
            <a:ext cx="3164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Limited value (even misleading); doesn’t account for correlated errors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09729" y="4581593"/>
            <a:ext cx="1900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Goodness Test:  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32137" y="3958310"/>
            <a:ext cx="2325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Includes correlated errors</a:t>
            </a:r>
            <a:endParaRPr lang="en-US" sz="16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1057807" y="5793564"/>
          <a:ext cx="2778024" cy="403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9" name="Equation" r:id="rId9" imgW="1587240" imgH="228600" progId="Equation.DSMT4">
                  <p:embed/>
                </p:oleObj>
              </mc:Choice>
              <mc:Fallback>
                <p:oleObj name="Equation" r:id="rId9" imgW="1587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7807" y="5793564"/>
                        <a:ext cx="2778024" cy="403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66550" y="5168824"/>
            <a:ext cx="3456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Probability close to one means the optimally estimated parameters fit the measurements better than any other set of parameters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90116"/>
            <a:ext cx="8229600" cy="4180332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Method 1: Dosimeter Dose-Depth Fit </a:t>
            </a:r>
          </a:p>
          <a:p>
            <a:pPr lvl="1"/>
            <a:r>
              <a:rPr lang="en-US" dirty="0" smtClean="0"/>
              <a:t>Description of Method</a:t>
            </a:r>
          </a:p>
          <a:p>
            <a:pPr lvl="1"/>
            <a:r>
              <a:rPr lang="en-US" dirty="0" smtClean="0"/>
              <a:t>Test  Method 1 for EM-1 Dose at Crew Locations from Distribution of SEP Event-Accumulated Doses</a:t>
            </a:r>
          </a:p>
          <a:p>
            <a:r>
              <a:rPr lang="en-US" b="1" dirty="0" smtClean="0"/>
              <a:t>Method 2: Dosimeter Dose-Database Fit</a:t>
            </a:r>
          </a:p>
          <a:p>
            <a:pPr lvl="1"/>
            <a:r>
              <a:rPr lang="en-US" dirty="0" smtClean="0"/>
              <a:t>Description of Method</a:t>
            </a:r>
          </a:p>
          <a:p>
            <a:pPr lvl="1"/>
            <a:r>
              <a:rPr lang="en-US" dirty="0" smtClean="0"/>
              <a:t>Test Method 2 for EM-1 Dose at Crew Locations from Distribution of SEP Event-Accumulated Doses</a:t>
            </a:r>
          </a:p>
          <a:p>
            <a:r>
              <a:rPr lang="en-US" b="1" dirty="0" smtClean="0"/>
              <a:t>Down Select to One Operational Method</a:t>
            </a:r>
          </a:p>
          <a:p>
            <a:r>
              <a:rPr lang="en-US" b="1" dirty="0" smtClean="0"/>
              <a:t>Assess Operational Methodology for Time-Dependent SEP Events</a:t>
            </a:r>
          </a:p>
          <a:p>
            <a:r>
              <a:rPr lang="en-US" b="1" dirty="0" smtClean="0"/>
              <a:t>Summary &amp; Next Steps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3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Description of Method 1: Dose-Depth Fit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1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Dose-Depth Fit: Basic Approach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568394"/>
              </p:ext>
            </p:extLst>
          </p:nvPr>
        </p:nvGraphicFramePr>
        <p:xfrm>
          <a:off x="849313" y="2835939"/>
          <a:ext cx="7210425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" name="Equation" r:id="rId3" imgW="2120760" imgH="304560" progId="Equation.DSMT4">
                  <p:embed/>
                </p:oleObj>
              </mc:Choice>
              <mc:Fallback>
                <p:oleObj name="Equation" r:id="rId3" imgW="212076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9313" y="2835939"/>
                        <a:ext cx="7210425" cy="85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4173" y="1996620"/>
            <a:ext cx="8013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Fit Power-Law in Depth to Onboard Dosimeter Measurements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0352" y="4440954"/>
            <a:ext cx="2063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Dose measurement from detectors (i)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897440" y="4421108"/>
            <a:ext cx="1242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Effective depth of detector (i)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81089" y="4440954"/>
            <a:ext cx="3287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Dose delivered to detectors at position </a:t>
            </a:r>
            <a:r>
              <a:rPr lang="en-US" b="1" dirty="0" smtClean="0"/>
              <a:t>x</a:t>
            </a:r>
            <a:r>
              <a:rPr lang="en-US" baseline="-25000" dirty="0" smtClean="0"/>
              <a:t>i</a:t>
            </a:r>
            <a:r>
              <a:rPr lang="en-US" dirty="0" smtClean="0"/>
              <a:t> by “</a:t>
            </a:r>
            <a:r>
              <a:rPr lang="en-US" i="1" dirty="0" smtClean="0"/>
              <a:t>true</a:t>
            </a:r>
            <a:r>
              <a:rPr lang="en-US" dirty="0" smtClean="0"/>
              <a:t>” radiation environment along ray paths </a:t>
            </a:r>
            <a:r>
              <a:rPr lang="el-GR" b="1" dirty="0" smtClean="0"/>
              <a:t>Ω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338494" y="3552568"/>
            <a:ext cx="100584" cy="70339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518684" y="3598837"/>
            <a:ext cx="1" cy="785209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562224" y="3582933"/>
            <a:ext cx="156848" cy="70339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7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Dose-Depth Fit: Basic Approach  </a:t>
            </a:r>
            <a:endParaRPr lang="en-US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73853"/>
              </p:ext>
            </p:extLst>
          </p:nvPr>
        </p:nvGraphicFramePr>
        <p:xfrm>
          <a:off x="683045" y="1359559"/>
          <a:ext cx="3628987" cy="176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" name="Equation" r:id="rId3" imgW="1193760" imgH="711000" progId="Equation.DSMT4">
                  <p:embed/>
                </p:oleObj>
              </mc:Choice>
              <mc:Fallback>
                <p:oleObj name="Equation" r:id="rId3" imgW="119376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045" y="1359559"/>
                        <a:ext cx="3628987" cy="176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02055" y="1248979"/>
            <a:ext cx="40113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Dose-depth power-law representation requires iterative approach to obtain self-consistent solution of these two equations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3155" y="3163332"/>
                <a:ext cx="7892632" cy="324875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2000" b="1" dirty="0" smtClean="0"/>
                  <a:t>Determination of Fit Parameters: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000" dirty="0" smtClean="0"/>
                  <a:t>Effective depth expansion coefficients for each detector (i):</a:t>
                </a:r>
              </a:p>
              <a:p>
                <a:pPr lvl="1"/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US" sz="2000" i="1" dirty="0" smtClean="0">
                    <a:latin typeface="Cambria Math" panose="02040503050406030204" pitchFamily="18" charset="0"/>
                  </a:rPr>
                  <a:t>D</a:t>
                </a:r>
                <a:r>
                  <a:rPr lang="en-US" sz="2000" i="1" baseline="-25000" dirty="0" smtClean="0">
                    <a:latin typeface="Cambria Math" panose="02040503050406030204" pitchFamily="18" charset="0"/>
                  </a:rPr>
                  <a:t>i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𝑥𝑒𝑓𝑓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/>
                  <a:t> =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0" dirty="0" smtClean="0"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m:rPr>
                                <m:sty m:val="p"/>
                              </m:rPr>
                              <a:rPr lang="en-US" sz="2000" b="0" i="0" baseline="-25000" dirty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l-GR" sz="2000" b="1" i="0" dirty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b="1" i="0" dirty="0" smtClean="0"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l-GR" sz="2000" b="1" i="1" dirty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</m:nary>
                  </m:oMath>
                </a14:m>
                <a:endParaRPr lang="en-US" sz="2000" dirty="0" smtClean="0"/>
              </a:p>
              <a:p>
                <a:pPr lvl="1"/>
                <a:r>
                  <a:rPr lang="en-US" sz="2000" dirty="0" smtClean="0"/>
                  <a:t>Determine </a:t>
                </a:r>
                <a:r>
                  <a:rPr lang="en-US" sz="2000" i="1" dirty="0" err="1" smtClean="0"/>
                  <a:t>x</a:t>
                </a:r>
                <a:r>
                  <a:rPr lang="en-US" sz="2000" i="1" baseline="-25000" dirty="0" err="1" smtClean="0"/>
                  <a:t>eff</a:t>
                </a:r>
                <a:r>
                  <a:rPr lang="en-US" sz="2000" dirty="0" smtClean="0"/>
                  <a:t> and </a:t>
                </a:r>
                <a:r>
                  <a:rPr lang="en-US" sz="2000" i="1" dirty="0" smtClean="0">
                    <a:sym typeface="Symbol" panose="05050102010706020507" pitchFamily="18" charset="2"/>
                  </a:rPr>
                  <a:t>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 from large database of SEP simulations and fit </a:t>
                </a:r>
                <a:r>
                  <a:rPr lang="en-US" sz="2000" i="1" dirty="0" err="1" smtClean="0">
                    <a:sym typeface="Symbol" panose="05050102010706020507" pitchFamily="18" charset="2"/>
                  </a:rPr>
                  <a:t>x</a:t>
                </a:r>
                <a:r>
                  <a:rPr lang="en-US" sz="2000" i="1" baseline="-25000" dirty="0" err="1" smtClean="0">
                    <a:sym typeface="Symbol" panose="05050102010706020507" pitchFamily="18" charset="2"/>
                  </a:rPr>
                  <a:t>eff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 to polynomial in </a:t>
                </a:r>
                <a:endParaRPr lang="en-US" sz="2000" baseline="-25000" dirty="0" smtClean="0"/>
              </a:p>
              <a:p>
                <a:endParaRPr lang="en-US" sz="2000" dirty="0" smtClean="0"/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en-US" sz="2000" dirty="0" smtClean="0"/>
                  <a:t>Power-Law Parameters (A, 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):</a:t>
                </a:r>
                <a:r>
                  <a:rPr lang="en-US" sz="2000" dirty="0" smtClean="0"/>
                  <a:t>  </a:t>
                </a:r>
              </a:p>
              <a:p>
                <a:pPr lvl="1"/>
                <a:endParaRPr lang="en-US" sz="2000" dirty="0"/>
              </a:p>
              <a:p>
                <a:pPr lvl="1"/>
                <a:r>
                  <a:rPr lang="en-US" sz="2000" dirty="0" smtClean="0"/>
                  <a:t>Real-time fit to D(i) measurements using Bayesian statistical inversion</a:t>
                </a:r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55" y="3163332"/>
                <a:ext cx="7892632" cy="3248756"/>
              </a:xfrm>
              <a:prstGeom prst="rect">
                <a:avLst/>
              </a:prstGeom>
              <a:blipFill rotWithShape="0">
                <a:blip r:embed="rId5"/>
                <a:stretch>
                  <a:fillRect l="-850" t="-1126" b="-1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1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Inverse Problem  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773120"/>
              </p:ext>
            </p:extLst>
          </p:nvPr>
        </p:nvGraphicFramePr>
        <p:xfrm>
          <a:off x="3219357" y="1479719"/>
          <a:ext cx="2575575" cy="503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" name="Equation" r:id="rId3" imgW="749160" imgH="203040" progId="Equation.DSMT4">
                  <p:embed/>
                </p:oleObj>
              </mc:Choice>
              <mc:Fallback>
                <p:oleObj name="Equation" r:id="rId3" imgW="749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9357" y="1479719"/>
                        <a:ext cx="2575575" cy="503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974744"/>
              </p:ext>
            </p:extLst>
          </p:nvPr>
        </p:nvGraphicFramePr>
        <p:xfrm>
          <a:off x="2169506" y="5145889"/>
          <a:ext cx="4483865" cy="525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" name="Equation" r:id="rId5" imgW="1790640" imgH="203040" progId="Equation.DSMT4">
                  <p:embed/>
                </p:oleObj>
              </mc:Choice>
              <mc:Fallback>
                <p:oleObj name="Equation" r:id="rId5" imgW="1790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9506" y="5145889"/>
                        <a:ext cx="4483865" cy="5253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7961" y="2412417"/>
            <a:ext cx="2506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Vector of Measurements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55194" y="2412417"/>
            <a:ext cx="241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of Measurement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16057" y="2412417"/>
            <a:ext cx="2032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Error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0"/>
          </p:cNvCxnSpPr>
          <p:nvPr/>
        </p:nvCxnSpPr>
        <p:spPr>
          <a:xfrm flipV="1">
            <a:off x="1881061" y="1890134"/>
            <a:ext cx="1253099" cy="52228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H="1" flipV="1">
            <a:off x="4197435" y="1890135"/>
            <a:ext cx="465622" cy="52228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794932" y="1890134"/>
            <a:ext cx="1211796" cy="52228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1719" y="3021556"/>
            <a:ext cx="710370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Statement of inverse problem</a:t>
            </a:r>
            <a:r>
              <a:rPr lang="en-US" dirty="0" smtClean="0"/>
              <a:t>: Find model parameters </a:t>
            </a:r>
            <a:r>
              <a:rPr lang="en-US" b="1" dirty="0" smtClean="0"/>
              <a:t>x</a:t>
            </a:r>
            <a:r>
              <a:rPr lang="en-US" dirty="0" smtClean="0"/>
              <a:t> that “optimally estimate” the measurements </a:t>
            </a:r>
            <a:r>
              <a:rPr lang="en-US" b="1" dirty="0" smtClean="0"/>
              <a:t>y</a:t>
            </a:r>
            <a:r>
              <a:rPr lang="en-US" dirty="0" smtClean="0"/>
              <a:t> to within the measurements error </a:t>
            </a:r>
            <a:r>
              <a:rPr lang="en-US" b="1" dirty="0" smtClean="0">
                <a:sym typeface="Symbol" panose="05050102010706020507" pitchFamily="18" charset="2"/>
              </a:rPr>
              <a:t>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1719" y="3992320"/>
            <a:ext cx="710370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 of inverse problem</a:t>
            </a:r>
            <a:r>
              <a:rPr lang="en-US" dirty="0" smtClean="0"/>
              <a:t>: Find model parameters </a:t>
            </a:r>
            <a:r>
              <a:rPr lang="en-US" b="1" dirty="0" smtClean="0"/>
              <a:t>x,</a:t>
            </a:r>
            <a:r>
              <a:rPr lang="en-US" dirty="0" smtClean="0"/>
              <a:t> given the measurements </a:t>
            </a:r>
            <a:r>
              <a:rPr lang="en-US" b="1" dirty="0" smtClean="0"/>
              <a:t>y,</a:t>
            </a:r>
            <a:r>
              <a:rPr lang="en-US" dirty="0" smtClean="0"/>
              <a:t> that maximize the posteriori pdf P(</a:t>
            </a:r>
            <a:r>
              <a:rPr lang="en-US" b="1" dirty="0" err="1" smtClean="0"/>
              <a:t>x</a:t>
            </a:r>
            <a:r>
              <a:rPr lang="en-US" dirty="0" err="1" smtClean="0"/>
              <a:t>|</a:t>
            </a:r>
            <a:r>
              <a:rPr lang="en-US" b="1" dirty="0" err="1" smtClean="0"/>
              <a:t>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02707" y="5672752"/>
            <a:ext cx="406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(Bayes’ theorem on inverse probabilities)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Inverse Problem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105298"/>
              </p:ext>
            </p:extLst>
          </p:nvPr>
        </p:nvGraphicFramePr>
        <p:xfrm>
          <a:off x="627961" y="2126249"/>
          <a:ext cx="8086381" cy="550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4" name="Equation" r:id="rId3" imgW="4254480" imgH="253800" progId="Equation.DSMT4">
                  <p:embed/>
                </p:oleObj>
              </mc:Choice>
              <mc:Fallback>
                <p:oleObj name="Equation" r:id="rId3" imgW="4254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7961" y="2126249"/>
                        <a:ext cx="8086381" cy="550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7961" y="1597446"/>
            <a:ext cx="3289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Assuming Gaussian Statistics 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83775" y="3076336"/>
            <a:ext cx="3559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noise variance matrix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58925" y="30763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a-priori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8767" y="3076336"/>
            <a:ext cx="237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a-priori variance matrix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64386" y="2566930"/>
            <a:ext cx="826265" cy="50940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0"/>
          </p:cNvCxnSpPr>
          <p:nvPr/>
        </p:nvCxnSpPr>
        <p:spPr>
          <a:xfrm flipV="1">
            <a:off x="5123155" y="2677093"/>
            <a:ext cx="847987" cy="39924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0"/>
          </p:cNvCxnSpPr>
          <p:nvPr/>
        </p:nvCxnSpPr>
        <p:spPr>
          <a:xfrm flipH="1" flipV="1">
            <a:off x="6808426" y="2677094"/>
            <a:ext cx="757173" cy="39924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719245"/>
              </p:ext>
            </p:extLst>
          </p:nvPr>
        </p:nvGraphicFramePr>
        <p:xfrm>
          <a:off x="1222375" y="4107722"/>
          <a:ext cx="627538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5" name="Equation" r:id="rId5" imgW="3301920" imgH="253800" progId="Equation.DSMT4">
                  <p:embed/>
                </p:oleObj>
              </mc:Choice>
              <mc:Fallback>
                <p:oleObj name="Equation" r:id="rId5" imgW="33019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2375" y="4107722"/>
                        <a:ext cx="6275388" cy="55086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27961" y="3610379"/>
            <a:ext cx="2738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Define the cost function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17855" y="4867360"/>
            <a:ext cx="819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</a:t>
            </a:r>
            <a:r>
              <a:rPr lang="en-US" dirty="0" smtClean="0"/>
              <a:t>: the maximum likelihood solution 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s</a:t>
            </a:r>
            <a:r>
              <a:rPr lang="en-US" dirty="0" smtClean="0"/>
              <a:t> to the Bayesian statistical inverse problem satisfies (i.e., minimizes the cost function): 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173551"/>
              </p:ext>
            </p:extLst>
          </p:nvPr>
        </p:nvGraphicFramePr>
        <p:xfrm>
          <a:off x="3382178" y="5704665"/>
          <a:ext cx="2390660" cy="552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6" name="Equation" r:id="rId7" imgW="749160" imgH="228600" progId="Equation.DSMT4">
                  <p:embed/>
                </p:oleObj>
              </mc:Choice>
              <mc:Fallback>
                <p:oleObj name="Equation" r:id="rId7" imgW="749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82178" y="5704665"/>
                        <a:ext cx="2390660" cy="552915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04/24/2017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AMS-02 Workshop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95810-BD0D-4F30-ACEA-A195648CC6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1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5619</TotalTime>
  <Words>1542</Words>
  <Application>Microsoft Office PowerPoint</Application>
  <PresentationFormat>On-screen Show (4:3)</PresentationFormat>
  <Paragraphs>294</Paragraphs>
  <Slides>36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Courier New</vt:lpstr>
      <vt:lpstr>Symbol</vt:lpstr>
      <vt:lpstr>Office Theme</vt:lpstr>
      <vt:lpstr>Equation</vt:lpstr>
      <vt:lpstr>Methodology of Real-Time Space Radiation Dose Estimates Using Onboard Vehicle Dosimeters</vt:lpstr>
      <vt:lpstr>Motivation </vt:lpstr>
      <vt:lpstr>Main Objective &amp; Assumptions </vt:lpstr>
      <vt:lpstr>Outline</vt:lpstr>
      <vt:lpstr>Description of Method 1: Dose-Depth Fit </vt:lpstr>
      <vt:lpstr>Dose-Depth Fit: Basic Approach</vt:lpstr>
      <vt:lpstr>Dose-Depth Fit: Basic Approach  </vt:lpstr>
      <vt:lpstr>The Inverse Problem  </vt:lpstr>
      <vt:lpstr>The Inverse Problem</vt:lpstr>
      <vt:lpstr>Optimal Solution of Inverse Problem</vt:lpstr>
      <vt:lpstr>Develop Effective Depth Parameterizations for EM-1 Vehicle </vt:lpstr>
      <vt:lpstr>EM-1 Effective Depth </vt:lpstr>
      <vt:lpstr>EM-1 Cumulative Depth Distribution  </vt:lpstr>
      <vt:lpstr>Effective Depth: EM-1 Detectors</vt:lpstr>
      <vt:lpstr>Effective Depth: EM1 Crew Locations</vt:lpstr>
      <vt:lpstr>Test Dosimeter Dose-Depth Fit Approach for EM-1 Vehicle</vt:lpstr>
      <vt:lpstr>Test Set-Up -1 </vt:lpstr>
      <vt:lpstr>SEP Spectra for Algorithm Testing</vt:lpstr>
      <vt:lpstr>Estimated vs “True” Si-Dose</vt:lpstr>
      <vt:lpstr>Estimated vs “True” Si-Dose Diff</vt:lpstr>
      <vt:lpstr>Test Set-Up -2 </vt:lpstr>
      <vt:lpstr>Estimated vs “True” Si-Dose Diff</vt:lpstr>
      <vt:lpstr>Description of Method 2: Dose-Database Fit </vt:lpstr>
      <vt:lpstr>Dose-Database Fit: Basic Approach</vt:lpstr>
      <vt:lpstr>Optimal Solution for General LSQ</vt:lpstr>
      <vt:lpstr>Test Dosimeter Dose-Database Fit Approach for EM-1 Vehicle</vt:lpstr>
      <vt:lpstr>Estimated vs “True” Si-Dose Diff</vt:lpstr>
      <vt:lpstr>Estimated vs “True” Si-Dose Diff</vt:lpstr>
      <vt:lpstr>SEP Database with Time Evolution </vt:lpstr>
      <vt:lpstr>Estimated vs “True” Si-Dose</vt:lpstr>
      <vt:lpstr>Estimated vs “True” Si-Dose Diff</vt:lpstr>
      <vt:lpstr>Example SEP Anisotropy: GLE69</vt:lpstr>
      <vt:lpstr>Summary   </vt:lpstr>
      <vt:lpstr>Next Steps </vt:lpstr>
      <vt:lpstr>Backup Slides</vt:lpstr>
      <vt:lpstr>Solution Diagnostics</vt:lpstr>
    </vt:vector>
  </TitlesOfParts>
  <Company>HPES ACES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Mertens, Christopher J. (LARC-E303)</dc:creator>
  <cp:lastModifiedBy>Mertens, Christopher J. (LARC-E303)</cp:lastModifiedBy>
  <cp:revision>214</cp:revision>
  <dcterms:created xsi:type="dcterms:W3CDTF">2015-10-28T14:08:24Z</dcterms:created>
  <dcterms:modified xsi:type="dcterms:W3CDTF">2017-04-24T15:03:33Z</dcterms:modified>
</cp:coreProperties>
</file>