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76" r:id="rId6"/>
    <p:sldId id="261" r:id="rId7"/>
    <p:sldId id="262" r:id="rId8"/>
    <p:sldId id="277" r:id="rId9"/>
    <p:sldId id="259" r:id="rId10"/>
    <p:sldId id="263" r:id="rId11"/>
    <p:sldId id="264" r:id="rId12"/>
    <p:sldId id="278" r:id="rId13"/>
    <p:sldId id="265" r:id="rId14"/>
    <p:sldId id="266" r:id="rId15"/>
    <p:sldId id="267" r:id="rId16"/>
    <p:sldId id="269" r:id="rId17"/>
    <p:sldId id="270" r:id="rId18"/>
    <p:sldId id="273" r:id="rId19"/>
    <p:sldId id="272" r:id="rId20"/>
    <p:sldId id="274" r:id="rId21"/>
    <p:sldId id="279" r:id="rId22"/>
    <p:sldId id="275" r:id="rId23"/>
    <p:sldId id="268" r:id="rId24"/>
    <p:sldId id="280" r:id="rId25"/>
    <p:sldId id="281" r:id="rId26"/>
    <p:sldId id="282" r:id="rId27"/>
    <p:sldId id="27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C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2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92905"/>
            <a:ext cx="9251462" cy="93395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0955" y="127732"/>
            <a:ext cx="7772400" cy="1470025"/>
          </a:xfrm>
        </p:spPr>
        <p:txBody>
          <a:bodyPr/>
          <a:lstStyle/>
          <a:p>
            <a:pPr algn="r"/>
            <a:r>
              <a:rPr lang="en-US" b="1" dirty="0" smtClean="0"/>
              <a:t>The </a:t>
            </a:r>
            <a:r>
              <a:rPr lang="en-US" b="1" dirty="0" err="1" smtClean="0"/>
              <a:t>GeV-TeV</a:t>
            </a:r>
            <a:r>
              <a:rPr lang="en-US" b="1" dirty="0" smtClean="0"/>
              <a:t> Sun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902188"/>
            <a:ext cx="7078785" cy="1752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Annika Peter</a:t>
            </a:r>
          </a:p>
          <a:p>
            <a:pPr algn="l"/>
            <a:r>
              <a:rPr lang="en-US" sz="2600" dirty="0" smtClean="0"/>
              <a:t>Center for Cosmology and </a:t>
            </a:r>
            <a:r>
              <a:rPr lang="en-US" sz="2600" dirty="0" err="1" smtClean="0"/>
              <a:t>AstroParticle</a:t>
            </a:r>
            <a:r>
              <a:rPr lang="en-US" sz="2600" dirty="0" smtClean="0"/>
              <a:t> Physics</a:t>
            </a:r>
          </a:p>
          <a:p>
            <a:pPr algn="l"/>
            <a:r>
              <a:rPr lang="en-US" sz="2600" dirty="0" smtClean="0"/>
              <a:t>The Ohio State University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849871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If magnetic fields &lt; 1 AU unimportant</a:t>
            </a:r>
            <a:r>
              <a:rPr lang="is-IS" sz="3600" dirty="0" smtClean="0"/>
              <a:t>…</a:t>
            </a:r>
            <a:endParaRPr lang="en-US" sz="3600" dirty="0"/>
          </a:p>
        </p:txBody>
      </p:sp>
      <p:pic>
        <p:nvPicPr>
          <p:cNvPr id="4" name="Content Placeholder 3" descr="Fig-detectability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286" r="-36286"/>
          <a:stretch>
            <a:fillRect/>
          </a:stretch>
        </p:blipFill>
        <p:spPr>
          <a:xfrm>
            <a:off x="1213823" y="1221154"/>
            <a:ext cx="9727715" cy="5349868"/>
          </a:xfrm>
        </p:spPr>
      </p:pic>
      <p:sp>
        <p:nvSpPr>
          <p:cNvPr id="6" name="TextBox 5"/>
          <p:cNvSpPr txBox="1"/>
          <p:nvPr/>
        </p:nvSpPr>
        <p:spPr>
          <a:xfrm>
            <a:off x="810022" y="1811528"/>
            <a:ext cx="1825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Gamma rays</a:t>
            </a:r>
            <a:endParaRPr lang="en-US" sz="2400" b="1" dirty="0">
              <a:solidFill>
                <a:srgbClr val="FFFF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38317" y="2447053"/>
            <a:ext cx="2444263" cy="2471245"/>
            <a:chOff x="1222164" y="2920953"/>
            <a:chExt cx="2444263" cy="2471245"/>
          </a:xfrm>
        </p:grpSpPr>
        <p:sp>
          <p:nvSpPr>
            <p:cNvPr id="8" name="Oval 7"/>
            <p:cNvSpPr/>
            <p:nvPr/>
          </p:nvSpPr>
          <p:spPr>
            <a:xfrm>
              <a:off x="1906717" y="3643714"/>
              <a:ext cx="1070029" cy="1040076"/>
            </a:xfrm>
            <a:prstGeom prst="ellipse">
              <a:avLst/>
            </a:prstGeom>
            <a:noFill/>
            <a:ln w="76200" cmpd="sng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onut 8"/>
            <p:cNvSpPr/>
            <p:nvPr/>
          </p:nvSpPr>
          <p:spPr>
            <a:xfrm>
              <a:off x="1222164" y="2920953"/>
              <a:ext cx="2444263" cy="2471245"/>
            </a:xfrm>
            <a:prstGeom prst="donut">
              <a:avLst>
                <a:gd name="adj" fmla="val 40399"/>
              </a:avLst>
            </a:prstGeom>
            <a:gradFill flip="none" rotWithShape="1">
              <a:gsLst>
                <a:gs pos="5000">
                  <a:srgbClr val="FFFF00">
                    <a:alpha val="95000"/>
                  </a:srgbClr>
                </a:gs>
                <a:gs pos="100000">
                  <a:srgbClr val="FFFFFF">
                    <a:alpha val="7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42575" y="2779025"/>
            <a:ext cx="2172197" cy="753180"/>
            <a:chOff x="4542575" y="2779025"/>
            <a:chExt cx="2172197" cy="753180"/>
          </a:xfrm>
        </p:grpSpPr>
        <p:sp>
          <p:nvSpPr>
            <p:cNvPr id="3" name="Rectangle 2"/>
            <p:cNvSpPr/>
            <p:nvPr/>
          </p:nvSpPr>
          <p:spPr>
            <a:xfrm rot="2229730">
              <a:off x="4542575" y="3212181"/>
              <a:ext cx="1661372" cy="320024"/>
            </a:xfrm>
            <a:prstGeom prst="rect">
              <a:avLst/>
            </a:prstGeom>
            <a:noFill/>
            <a:ln w="38100" cmpd="sng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 rot="2229730">
              <a:off x="4899339" y="2779025"/>
              <a:ext cx="1815433" cy="320024"/>
            </a:xfrm>
            <a:prstGeom prst="rect">
              <a:avLst/>
            </a:prstGeom>
            <a:noFill/>
            <a:ln w="381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1381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If magnetic fields &lt; 1 AU unimportant</a:t>
            </a:r>
            <a:r>
              <a:rPr lang="is-IS" sz="3600" dirty="0" smtClean="0"/>
              <a:t>…</a:t>
            </a:r>
            <a:endParaRPr lang="en-US" sz="3600" dirty="0"/>
          </a:p>
        </p:txBody>
      </p:sp>
      <p:pic>
        <p:nvPicPr>
          <p:cNvPr id="4" name="Content Placeholder 3" descr="Fig-detectability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286" r="-36286"/>
          <a:stretch>
            <a:fillRect/>
          </a:stretch>
        </p:blipFill>
        <p:spPr>
          <a:xfrm>
            <a:off x="1213823" y="1221154"/>
            <a:ext cx="9727715" cy="5349868"/>
          </a:xfrm>
        </p:spPr>
      </p:pic>
      <p:sp>
        <p:nvSpPr>
          <p:cNvPr id="6" name="TextBox 5"/>
          <p:cNvSpPr txBox="1"/>
          <p:nvPr/>
        </p:nvSpPr>
        <p:spPr>
          <a:xfrm>
            <a:off x="810022" y="1811528"/>
            <a:ext cx="1825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Gamma rays</a:t>
            </a:r>
            <a:endParaRPr lang="en-US" sz="2400" b="1" dirty="0">
              <a:solidFill>
                <a:srgbClr val="FFFF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38317" y="2447053"/>
            <a:ext cx="2444263" cy="2471245"/>
            <a:chOff x="1222164" y="2920953"/>
            <a:chExt cx="2444263" cy="2471245"/>
          </a:xfrm>
        </p:grpSpPr>
        <p:sp>
          <p:nvSpPr>
            <p:cNvPr id="8" name="Oval 7"/>
            <p:cNvSpPr/>
            <p:nvPr/>
          </p:nvSpPr>
          <p:spPr>
            <a:xfrm>
              <a:off x="1906717" y="3643714"/>
              <a:ext cx="1070029" cy="1040076"/>
            </a:xfrm>
            <a:prstGeom prst="ellipse">
              <a:avLst/>
            </a:prstGeom>
            <a:noFill/>
            <a:ln w="76200" cmpd="sng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onut 8"/>
            <p:cNvSpPr/>
            <p:nvPr/>
          </p:nvSpPr>
          <p:spPr>
            <a:xfrm>
              <a:off x="1222164" y="2920953"/>
              <a:ext cx="2444263" cy="2471245"/>
            </a:xfrm>
            <a:prstGeom prst="donut">
              <a:avLst>
                <a:gd name="adj" fmla="val 40399"/>
              </a:avLst>
            </a:prstGeom>
            <a:gradFill flip="none" rotWithShape="1">
              <a:gsLst>
                <a:gs pos="5000">
                  <a:srgbClr val="FFFF00">
                    <a:alpha val="95000"/>
                  </a:srgbClr>
                </a:gs>
                <a:gs pos="100000">
                  <a:srgbClr val="FFFFFF">
                    <a:alpha val="7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Right Brace 9"/>
          <p:cNvSpPr/>
          <p:nvPr/>
        </p:nvSpPr>
        <p:spPr>
          <a:xfrm>
            <a:off x="5910162" y="1560114"/>
            <a:ext cx="190005" cy="1030075"/>
          </a:xfrm>
          <a:prstGeom prst="rightBrace">
            <a:avLst/>
          </a:prstGeom>
          <a:ln w="5715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110167" y="1811528"/>
            <a:ext cx="7109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Data</a:t>
            </a:r>
            <a:endParaRPr lang="en-US" sz="2000" b="1" dirty="0">
              <a:solidFill>
                <a:schemeClr val="bg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390120" y="2590189"/>
            <a:ext cx="2110336" cy="2009034"/>
            <a:chOff x="4390120" y="2590189"/>
            <a:chExt cx="2110336" cy="2009034"/>
          </a:xfrm>
        </p:grpSpPr>
        <p:cxnSp>
          <p:nvCxnSpPr>
            <p:cNvPr id="15" name="Straight Arrow Connector 14"/>
            <p:cNvCxnSpPr/>
            <p:nvPr/>
          </p:nvCxnSpPr>
          <p:spPr>
            <a:xfrm flipV="1">
              <a:off x="4510123" y="2590189"/>
              <a:ext cx="0" cy="1619701"/>
            </a:xfrm>
            <a:prstGeom prst="straightConnector1">
              <a:avLst/>
            </a:prstGeom>
            <a:ln>
              <a:solidFill>
                <a:srgbClr val="50C3AA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390120" y="4229891"/>
              <a:ext cx="21103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50C3AA"/>
                  </a:solidFill>
                </a:rPr>
                <a:t>Prediction w/B fields</a:t>
              </a:r>
              <a:endParaRPr lang="en-US" dirty="0">
                <a:solidFill>
                  <a:srgbClr val="50C3AA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4272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What’s going on? 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 </a:t>
            </a:r>
            <a:r>
              <a:rPr lang="en-US" dirty="0" err="1"/>
              <a:t>m</a:t>
            </a:r>
            <a:r>
              <a:rPr lang="en-US" dirty="0" err="1" smtClean="0"/>
              <a:t>ultimessenger</a:t>
            </a:r>
            <a:r>
              <a:rPr lang="en-US" dirty="0" smtClean="0"/>
              <a:t> approach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187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What’s going on?</a:t>
            </a:r>
            <a:endParaRPr lang="en-US" sz="3600" dirty="0"/>
          </a:p>
        </p:txBody>
      </p:sp>
      <p:pic>
        <p:nvPicPr>
          <p:cNvPr id="4" name="Content Placeholder 3" descr="sun1-580x477_nasaAndEs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770" r="-24770"/>
          <a:stretch>
            <a:fillRect/>
          </a:stretch>
        </p:blipFill>
        <p:spPr>
          <a:xfrm>
            <a:off x="-4114800" y="1600200"/>
            <a:ext cx="8229600" cy="4525963"/>
          </a:xfrm>
          <a:prstGeom prst="rect">
            <a:avLst/>
          </a:prstGeom>
        </p:spPr>
      </p:pic>
      <p:pic>
        <p:nvPicPr>
          <p:cNvPr id="5" name="Picture 4" descr="Earth-view-from-Apollo-11-e14174847543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161" y="2781458"/>
            <a:ext cx="3440094" cy="2396420"/>
          </a:xfrm>
          <a:prstGeom prst="rect">
            <a:avLst/>
          </a:prstGeom>
        </p:spPr>
      </p:pic>
      <p:sp>
        <p:nvSpPr>
          <p:cNvPr id="6" name="Freeform 5"/>
          <p:cNvSpPr/>
          <p:nvPr/>
        </p:nvSpPr>
        <p:spPr>
          <a:xfrm rot="253957">
            <a:off x="1834061" y="1782419"/>
            <a:ext cx="4998295" cy="1637155"/>
          </a:xfrm>
          <a:custGeom>
            <a:avLst/>
            <a:gdLst>
              <a:gd name="connsiteX0" fmla="*/ 0 w 3750102"/>
              <a:gd name="connsiteY0" fmla="*/ 1451380 h 1577018"/>
              <a:gd name="connsiteX1" fmla="*/ 40001 w 3750102"/>
              <a:gd name="connsiteY1" fmla="*/ 1391376 h 1577018"/>
              <a:gd name="connsiteX2" fmla="*/ 110003 w 3750102"/>
              <a:gd name="connsiteY2" fmla="*/ 1351373 h 1577018"/>
              <a:gd name="connsiteX3" fmla="*/ 240006 w 3750102"/>
              <a:gd name="connsiteY3" fmla="*/ 1291368 h 1577018"/>
              <a:gd name="connsiteX4" fmla="*/ 390010 w 3750102"/>
              <a:gd name="connsiteY4" fmla="*/ 1321370 h 1577018"/>
              <a:gd name="connsiteX5" fmla="*/ 440012 w 3750102"/>
              <a:gd name="connsiteY5" fmla="*/ 1401376 h 1577018"/>
              <a:gd name="connsiteX6" fmla="*/ 500013 w 3750102"/>
              <a:gd name="connsiteY6" fmla="*/ 1451380 h 1577018"/>
              <a:gd name="connsiteX7" fmla="*/ 590016 w 3750102"/>
              <a:gd name="connsiteY7" fmla="*/ 1431379 h 1577018"/>
              <a:gd name="connsiteX8" fmla="*/ 670018 w 3750102"/>
              <a:gd name="connsiteY8" fmla="*/ 1391376 h 1577018"/>
              <a:gd name="connsiteX9" fmla="*/ 1020027 w 3750102"/>
              <a:gd name="connsiteY9" fmla="*/ 1131357 h 1577018"/>
              <a:gd name="connsiteX10" fmla="*/ 1080029 w 3750102"/>
              <a:gd name="connsiteY10" fmla="*/ 1091354 h 1577018"/>
              <a:gd name="connsiteX11" fmla="*/ 1150031 w 3750102"/>
              <a:gd name="connsiteY11" fmla="*/ 1031349 h 1577018"/>
              <a:gd name="connsiteX12" fmla="*/ 1210033 w 3750102"/>
              <a:gd name="connsiteY12" fmla="*/ 1091354 h 1577018"/>
              <a:gd name="connsiteX13" fmla="*/ 1260034 w 3750102"/>
              <a:gd name="connsiteY13" fmla="*/ 1121356 h 1577018"/>
              <a:gd name="connsiteX14" fmla="*/ 1460040 w 3750102"/>
              <a:gd name="connsiteY14" fmla="*/ 1191361 h 1577018"/>
              <a:gd name="connsiteX15" fmla="*/ 1490040 w 3750102"/>
              <a:gd name="connsiteY15" fmla="*/ 1181360 h 1577018"/>
              <a:gd name="connsiteX16" fmla="*/ 1560042 w 3750102"/>
              <a:gd name="connsiteY16" fmla="*/ 1111355 h 1577018"/>
              <a:gd name="connsiteX17" fmla="*/ 1600043 w 3750102"/>
              <a:gd name="connsiteY17" fmla="*/ 1031349 h 1577018"/>
              <a:gd name="connsiteX18" fmla="*/ 1630044 w 3750102"/>
              <a:gd name="connsiteY18" fmla="*/ 1011348 h 1577018"/>
              <a:gd name="connsiteX19" fmla="*/ 1710046 w 3750102"/>
              <a:gd name="connsiteY19" fmla="*/ 1091354 h 1577018"/>
              <a:gd name="connsiteX20" fmla="*/ 1750047 w 3750102"/>
              <a:gd name="connsiteY20" fmla="*/ 1151358 h 1577018"/>
              <a:gd name="connsiteX21" fmla="*/ 1810049 w 3750102"/>
              <a:gd name="connsiteY21" fmla="*/ 1201362 h 1577018"/>
              <a:gd name="connsiteX22" fmla="*/ 1870051 w 3750102"/>
              <a:gd name="connsiteY22" fmla="*/ 1261366 h 1577018"/>
              <a:gd name="connsiteX23" fmla="*/ 1950053 w 3750102"/>
              <a:gd name="connsiteY23" fmla="*/ 1321370 h 1577018"/>
              <a:gd name="connsiteX24" fmla="*/ 2180059 w 3750102"/>
              <a:gd name="connsiteY24" fmla="*/ 1181360 h 1577018"/>
              <a:gd name="connsiteX25" fmla="*/ 2270062 w 3750102"/>
              <a:gd name="connsiteY25" fmla="*/ 1121356 h 1577018"/>
              <a:gd name="connsiteX26" fmla="*/ 2350064 w 3750102"/>
              <a:gd name="connsiteY26" fmla="*/ 1151358 h 1577018"/>
              <a:gd name="connsiteX27" fmla="*/ 2390065 w 3750102"/>
              <a:gd name="connsiteY27" fmla="*/ 1211362 h 1577018"/>
              <a:gd name="connsiteX28" fmla="*/ 2490068 w 3750102"/>
              <a:gd name="connsiteY28" fmla="*/ 1341372 h 1577018"/>
              <a:gd name="connsiteX29" fmla="*/ 2540069 w 3750102"/>
              <a:gd name="connsiteY29" fmla="*/ 1401376 h 1577018"/>
              <a:gd name="connsiteX30" fmla="*/ 2580070 w 3750102"/>
              <a:gd name="connsiteY30" fmla="*/ 1461381 h 1577018"/>
              <a:gd name="connsiteX31" fmla="*/ 2630072 w 3750102"/>
              <a:gd name="connsiteY31" fmla="*/ 1521385 h 1577018"/>
              <a:gd name="connsiteX32" fmla="*/ 2640072 w 3750102"/>
              <a:gd name="connsiteY32" fmla="*/ 1551387 h 1577018"/>
              <a:gd name="connsiteX33" fmla="*/ 2800076 w 3750102"/>
              <a:gd name="connsiteY33" fmla="*/ 1541387 h 1577018"/>
              <a:gd name="connsiteX34" fmla="*/ 2880078 w 3750102"/>
              <a:gd name="connsiteY34" fmla="*/ 1491383 h 1577018"/>
              <a:gd name="connsiteX35" fmla="*/ 3010082 w 3750102"/>
              <a:gd name="connsiteY35" fmla="*/ 1321370 h 1577018"/>
              <a:gd name="connsiteX36" fmla="*/ 3000082 w 3750102"/>
              <a:gd name="connsiteY36" fmla="*/ 1111355 h 1577018"/>
              <a:gd name="connsiteX37" fmla="*/ 2860078 w 3750102"/>
              <a:gd name="connsiteY37" fmla="*/ 1001347 h 1577018"/>
              <a:gd name="connsiteX38" fmla="*/ 2620071 w 3750102"/>
              <a:gd name="connsiteY38" fmla="*/ 891339 h 1577018"/>
              <a:gd name="connsiteX39" fmla="*/ 2490068 w 3750102"/>
              <a:gd name="connsiteY39" fmla="*/ 841335 h 1577018"/>
              <a:gd name="connsiteX40" fmla="*/ 2500068 w 3750102"/>
              <a:gd name="connsiteY40" fmla="*/ 791332 h 1577018"/>
              <a:gd name="connsiteX41" fmla="*/ 2590070 w 3750102"/>
              <a:gd name="connsiteY41" fmla="*/ 751329 h 1577018"/>
              <a:gd name="connsiteX42" fmla="*/ 2740075 w 3750102"/>
              <a:gd name="connsiteY42" fmla="*/ 681324 h 1577018"/>
              <a:gd name="connsiteX43" fmla="*/ 2810076 w 3750102"/>
              <a:gd name="connsiteY43" fmla="*/ 631320 h 1577018"/>
              <a:gd name="connsiteX44" fmla="*/ 2950080 w 3750102"/>
              <a:gd name="connsiteY44" fmla="*/ 461308 h 1577018"/>
              <a:gd name="connsiteX45" fmla="*/ 2970081 w 3750102"/>
              <a:gd name="connsiteY45" fmla="*/ 431306 h 1577018"/>
              <a:gd name="connsiteX46" fmla="*/ 3010082 w 3750102"/>
              <a:gd name="connsiteY46" fmla="*/ 381302 h 1577018"/>
              <a:gd name="connsiteX47" fmla="*/ 3020082 w 3750102"/>
              <a:gd name="connsiteY47" fmla="*/ 341299 h 1577018"/>
              <a:gd name="connsiteX48" fmla="*/ 3110085 w 3750102"/>
              <a:gd name="connsiteY48" fmla="*/ 401303 h 1577018"/>
              <a:gd name="connsiteX49" fmla="*/ 3200087 w 3750102"/>
              <a:gd name="connsiteY49" fmla="*/ 391303 h 1577018"/>
              <a:gd name="connsiteX50" fmla="*/ 3210087 w 3750102"/>
              <a:gd name="connsiteY50" fmla="*/ 341299 h 1577018"/>
              <a:gd name="connsiteX51" fmla="*/ 3240088 w 3750102"/>
              <a:gd name="connsiteY51" fmla="*/ 281295 h 1577018"/>
              <a:gd name="connsiteX52" fmla="*/ 3210087 w 3750102"/>
              <a:gd name="connsiteY52" fmla="*/ 171287 h 1577018"/>
              <a:gd name="connsiteX53" fmla="*/ 3160086 w 3750102"/>
              <a:gd name="connsiteY53" fmla="*/ 141284 h 1577018"/>
              <a:gd name="connsiteX54" fmla="*/ 3290090 w 3750102"/>
              <a:gd name="connsiteY54" fmla="*/ 151285 h 1577018"/>
              <a:gd name="connsiteX55" fmla="*/ 3330091 w 3750102"/>
              <a:gd name="connsiteY55" fmla="*/ 161286 h 1577018"/>
              <a:gd name="connsiteX56" fmla="*/ 3360091 w 3750102"/>
              <a:gd name="connsiteY56" fmla="*/ 101282 h 1577018"/>
              <a:gd name="connsiteX57" fmla="*/ 3410093 w 3750102"/>
              <a:gd name="connsiteY57" fmla="*/ 71279 h 1577018"/>
              <a:gd name="connsiteX58" fmla="*/ 3480095 w 3750102"/>
              <a:gd name="connsiteY58" fmla="*/ 81280 h 1577018"/>
              <a:gd name="connsiteX59" fmla="*/ 3510096 w 3750102"/>
              <a:gd name="connsiteY59" fmla="*/ 101282 h 1577018"/>
              <a:gd name="connsiteX60" fmla="*/ 3530096 w 3750102"/>
              <a:gd name="connsiteY60" fmla="*/ 81280 h 1577018"/>
              <a:gd name="connsiteX61" fmla="*/ 3520096 w 3750102"/>
              <a:gd name="connsiteY61" fmla="*/ 31276 h 1577018"/>
              <a:gd name="connsiteX62" fmla="*/ 3510096 w 3750102"/>
              <a:gd name="connsiteY62" fmla="*/ 1274 h 1577018"/>
              <a:gd name="connsiteX63" fmla="*/ 3560097 w 3750102"/>
              <a:gd name="connsiteY63" fmla="*/ 81280 h 1577018"/>
              <a:gd name="connsiteX64" fmla="*/ 3750102 w 3750102"/>
              <a:gd name="connsiteY64" fmla="*/ 91281 h 1577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750102" h="1577018">
                <a:moveTo>
                  <a:pt x="0" y="1451380"/>
                </a:moveTo>
                <a:cubicBezTo>
                  <a:pt x="13334" y="1431379"/>
                  <a:pt x="24031" y="1409343"/>
                  <a:pt x="40001" y="1391376"/>
                </a:cubicBezTo>
                <a:cubicBezTo>
                  <a:pt x="78696" y="1347842"/>
                  <a:pt x="70349" y="1371201"/>
                  <a:pt x="110003" y="1351373"/>
                </a:cubicBezTo>
                <a:cubicBezTo>
                  <a:pt x="243973" y="1284385"/>
                  <a:pt x="54552" y="1360916"/>
                  <a:pt x="240006" y="1291368"/>
                </a:cubicBezTo>
                <a:cubicBezTo>
                  <a:pt x="290007" y="1301369"/>
                  <a:pt x="341635" y="1305244"/>
                  <a:pt x="390010" y="1321370"/>
                </a:cubicBezTo>
                <a:cubicBezTo>
                  <a:pt x="421594" y="1331899"/>
                  <a:pt x="428861" y="1379073"/>
                  <a:pt x="440012" y="1401376"/>
                </a:cubicBezTo>
                <a:cubicBezTo>
                  <a:pt x="458859" y="1439072"/>
                  <a:pt x="460947" y="1431846"/>
                  <a:pt x="500013" y="1451380"/>
                </a:cubicBezTo>
                <a:cubicBezTo>
                  <a:pt x="530014" y="1444713"/>
                  <a:pt x="561035" y="1441608"/>
                  <a:pt x="590016" y="1431379"/>
                </a:cubicBezTo>
                <a:cubicBezTo>
                  <a:pt x="618131" y="1421456"/>
                  <a:pt x="644452" y="1406716"/>
                  <a:pt x="670018" y="1391376"/>
                </a:cubicBezTo>
                <a:cubicBezTo>
                  <a:pt x="900066" y="1253340"/>
                  <a:pt x="693354" y="1349148"/>
                  <a:pt x="1020027" y="1131357"/>
                </a:cubicBezTo>
                <a:cubicBezTo>
                  <a:pt x="1040028" y="1118023"/>
                  <a:pt x="1060589" y="1105493"/>
                  <a:pt x="1080029" y="1091354"/>
                </a:cubicBezTo>
                <a:cubicBezTo>
                  <a:pt x="1122094" y="1060759"/>
                  <a:pt x="1121695" y="1059686"/>
                  <a:pt x="1150031" y="1031349"/>
                </a:cubicBezTo>
                <a:cubicBezTo>
                  <a:pt x="1170032" y="1051351"/>
                  <a:pt x="1188141" y="1073442"/>
                  <a:pt x="1210033" y="1091354"/>
                </a:cubicBezTo>
                <a:cubicBezTo>
                  <a:pt x="1225076" y="1103663"/>
                  <a:pt x="1242468" y="1113035"/>
                  <a:pt x="1260034" y="1121356"/>
                </a:cubicBezTo>
                <a:cubicBezTo>
                  <a:pt x="1395364" y="1185462"/>
                  <a:pt x="1359265" y="1174564"/>
                  <a:pt x="1460040" y="1191361"/>
                </a:cubicBezTo>
                <a:cubicBezTo>
                  <a:pt x="1470040" y="1188027"/>
                  <a:pt x="1480888" y="1186590"/>
                  <a:pt x="1490040" y="1181360"/>
                </a:cubicBezTo>
                <a:cubicBezTo>
                  <a:pt x="1520429" y="1163994"/>
                  <a:pt x="1542987" y="1142055"/>
                  <a:pt x="1560042" y="1111355"/>
                </a:cubicBezTo>
                <a:cubicBezTo>
                  <a:pt x="1577944" y="1079131"/>
                  <a:pt x="1574480" y="1056913"/>
                  <a:pt x="1600043" y="1031349"/>
                </a:cubicBezTo>
                <a:cubicBezTo>
                  <a:pt x="1608541" y="1022850"/>
                  <a:pt x="1620044" y="1018015"/>
                  <a:pt x="1630044" y="1011348"/>
                </a:cubicBezTo>
                <a:cubicBezTo>
                  <a:pt x="1656711" y="1038017"/>
                  <a:pt x="1689127" y="1059973"/>
                  <a:pt x="1710046" y="1091354"/>
                </a:cubicBezTo>
                <a:cubicBezTo>
                  <a:pt x="1723380" y="1111355"/>
                  <a:pt x="1733877" y="1133571"/>
                  <a:pt x="1750047" y="1151358"/>
                </a:cubicBezTo>
                <a:cubicBezTo>
                  <a:pt x="1767560" y="1170623"/>
                  <a:pt x="1790857" y="1183769"/>
                  <a:pt x="1810049" y="1201362"/>
                </a:cubicBezTo>
                <a:cubicBezTo>
                  <a:pt x="1830900" y="1220476"/>
                  <a:pt x="1849122" y="1242339"/>
                  <a:pt x="1870051" y="1261366"/>
                </a:cubicBezTo>
                <a:cubicBezTo>
                  <a:pt x="1902718" y="1291064"/>
                  <a:pt x="1917338" y="1299559"/>
                  <a:pt x="1950053" y="1321370"/>
                </a:cubicBezTo>
                <a:cubicBezTo>
                  <a:pt x="2151420" y="1260958"/>
                  <a:pt x="1946840" y="1336844"/>
                  <a:pt x="2180059" y="1181360"/>
                </a:cubicBezTo>
                <a:lnTo>
                  <a:pt x="2270062" y="1121356"/>
                </a:lnTo>
                <a:cubicBezTo>
                  <a:pt x="2296729" y="1131357"/>
                  <a:pt x="2327280" y="1134269"/>
                  <a:pt x="2350064" y="1151358"/>
                </a:cubicBezTo>
                <a:cubicBezTo>
                  <a:pt x="2369294" y="1165781"/>
                  <a:pt x="2375806" y="1192010"/>
                  <a:pt x="2390065" y="1211362"/>
                </a:cubicBezTo>
                <a:cubicBezTo>
                  <a:pt x="2422497" y="1255378"/>
                  <a:pt x="2456191" y="1298459"/>
                  <a:pt x="2490068" y="1341372"/>
                </a:cubicBezTo>
                <a:cubicBezTo>
                  <a:pt x="2506200" y="1361807"/>
                  <a:pt x="2525628" y="1379713"/>
                  <a:pt x="2540069" y="1401376"/>
                </a:cubicBezTo>
                <a:cubicBezTo>
                  <a:pt x="2553403" y="1421378"/>
                  <a:pt x="2565312" y="1442406"/>
                  <a:pt x="2580070" y="1461381"/>
                </a:cubicBezTo>
                <a:cubicBezTo>
                  <a:pt x="2669917" y="1576905"/>
                  <a:pt x="2558589" y="1414158"/>
                  <a:pt x="2630072" y="1521385"/>
                </a:cubicBezTo>
                <a:cubicBezTo>
                  <a:pt x="2633405" y="1531386"/>
                  <a:pt x="2634649" y="1542347"/>
                  <a:pt x="2640072" y="1551387"/>
                </a:cubicBezTo>
                <a:cubicBezTo>
                  <a:pt x="2674770" y="1609221"/>
                  <a:pt x="2747279" y="1552701"/>
                  <a:pt x="2800076" y="1541387"/>
                </a:cubicBezTo>
                <a:cubicBezTo>
                  <a:pt x="2826743" y="1524719"/>
                  <a:pt x="2858365" y="1514132"/>
                  <a:pt x="2880078" y="1491383"/>
                </a:cubicBezTo>
                <a:cubicBezTo>
                  <a:pt x="2929336" y="1439777"/>
                  <a:pt x="3010082" y="1321370"/>
                  <a:pt x="3010082" y="1321370"/>
                </a:cubicBezTo>
                <a:cubicBezTo>
                  <a:pt x="3014330" y="1274641"/>
                  <a:pt x="3035455" y="1157784"/>
                  <a:pt x="3000082" y="1111355"/>
                </a:cubicBezTo>
                <a:cubicBezTo>
                  <a:pt x="2964114" y="1064145"/>
                  <a:pt x="2909156" y="1034722"/>
                  <a:pt x="2860078" y="1001347"/>
                </a:cubicBezTo>
                <a:cubicBezTo>
                  <a:pt x="2783515" y="949282"/>
                  <a:pt x="2706577" y="922797"/>
                  <a:pt x="2620071" y="891339"/>
                </a:cubicBezTo>
                <a:cubicBezTo>
                  <a:pt x="2492785" y="845051"/>
                  <a:pt x="2569263" y="880935"/>
                  <a:pt x="2490068" y="841335"/>
                </a:cubicBezTo>
                <a:cubicBezTo>
                  <a:pt x="2493401" y="824667"/>
                  <a:pt x="2491635" y="806090"/>
                  <a:pt x="2500068" y="791332"/>
                </a:cubicBezTo>
                <a:cubicBezTo>
                  <a:pt x="2511418" y="771468"/>
                  <a:pt x="2582149" y="754376"/>
                  <a:pt x="2590070" y="751329"/>
                </a:cubicBezTo>
                <a:cubicBezTo>
                  <a:pt x="2626993" y="737127"/>
                  <a:pt x="2708400" y="700330"/>
                  <a:pt x="2740075" y="681324"/>
                </a:cubicBezTo>
                <a:cubicBezTo>
                  <a:pt x="2764664" y="666570"/>
                  <a:pt x="2789113" y="650886"/>
                  <a:pt x="2810076" y="631320"/>
                </a:cubicBezTo>
                <a:cubicBezTo>
                  <a:pt x="2858352" y="586260"/>
                  <a:pt x="2910735" y="515410"/>
                  <a:pt x="2950080" y="461308"/>
                </a:cubicBezTo>
                <a:cubicBezTo>
                  <a:pt x="2957149" y="451587"/>
                  <a:pt x="2962573" y="440692"/>
                  <a:pt x="2970081" y="431306"/>
                </a:cubicBezTo>
                <a:cubicBezTo>
                  <a:pt x="3027079" y="360054"/>
                  <a:pt x="2948520" y="473646"/>
                  <a:pt x="3010082" y="381302"/>
                </a:cubicBezTo>
                <a:cubicBezTo>
                  <a:pt x="3013415" y="367968"/>
                  <a:pt x="3006476" y="343243"/>
                  <a:pt x="3020082" y="341299"/>
                </a:cubicBezTo>
                <a:cubicBezTo>
                  <a:pt x="3051867" y="336758"/>
                  <a:pt x="3090119" y="381336"/>
                  <a:pt x="3110085" y="401303"/>
                </a:cubicBezTo>
                <a:cubicBezTo>
                  <a:pt x="3140086" y="397970"/>
                  <a:pt x="3174204" y="406834"/>
                  <a:pt x="3200087" y="391303"/>
                </a:cubicBezTo>
                <a:cubicBezTo>
                  <a:pt x="3214663" y="382557"/>
                  <a:pt x="3205964" y="357790"/>
                  <a:pt x="3210087" y="341299"/>
                </a:cubicBezTo>
                <a:cubicBezTo>
                  <a:pt x="3218367" y="308178"/>
                  <a:pt x="3220537" y="310624"/>
                  <a:pt x="3240088" y="281295"/>
                </a:cubicBezTo>
                <a:cubicBezTo>
                  <a:pt x="3230088" y="244626"/>
                  <a:pt x="3228944" y="204288"/>
                  <a:pt x="3210087" y="171287"/>
                </a:cubicBezTo>
                <a:cubicBezTo>
                  <a:pt x="3200444" y="154410"/>
                  <a:pt x="3141229" y="145999"/>
                  <a:pt x="3160086" y="141284"/>
                </a:cubicBezTo>
                <a:cubicBezTo>
                  <a:pt x="3202251" y="130742"/>
                  <a:pt x="3246755" y="147951"/>
                  <a:pt x="3290090" y="151285"/>
                </a:cubicBezTo>
                <a:cubicBezTo>
                  <a:pt x="3303424" y="154619"/>
                  <a:pt x="3317052" y="165632"/>
                  <a:pt x="3330091" y="161286"/>
                </a:cubicBezTo>
                <a:cubicBezTo>
                  <a:pt x="3349057" y="154964"/>
                  <a:pt x="3352326" y="114224"/>
                  <a:pt x="3360091" y="101282"/>
                </a:cubicBezTo>
                <a:cubicBezTo>
                  <a:pt x="3373818" y="78402"/>
                  <a:pt x="3386494" y="79146"/>
                  <a:pt x="3410093" y="71279"/>
                </a:cubicBezTo>
                <a:cubicBezTo>
                  <a:pt x="3433427" y="74613"/>
                  <a:pt x="3457518" y="74507"/>
                  <a:pt x="3480095" y="81280"/>
                </a:cubicBezTo>
                <a:cubicBezTo>
                  <a:pt x="3491607" y="84734"/>
                  <a:pt x="3498077" y="101282"/>
                  <a:pt x="3510096" y="101282"/>
                </a:cubicBezTo>
                <a:cubicBezTo>
                  <a:pt x="3519525" y="101282"/>
                  <a:pt x="3523429" y="87947"/>
                  <a:pt x="3530096" y="81280"/>
                </a:cubicBezTo>
                <a:cubicBezTo>
                  <a:pt x="3526763" y="64612"/>
                  <a:pt x="3524218" y="47767"/>
                  <a:pt x="3520096" y="31276"/>
                </a:cubicBezTo>
                <a:cubicBezTo>
                  <a:pt x="3517539" y="21049"/>
                  <a:pt x="3502642" y="-6180"/>
                  <a:pt x="3510096" y="1274"/>
                </a:cubicBezTo>
                <a:cubicBezTo>
                  <a:pt x="3525760" y="16940"/>
                  <a:pt x="3534332" y="73228"/>
                  <a:pt x="3560097" y="81280"/>
                </a:cubicBezTo>
                <a:cubicBezTo>
                  <a:pt x="3597007" y="92815"/>
                  <a:pt x="3698654" y="91281"/>
                  <a:pt x="3750102" y="91281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00088" y="1600199"/>
            <a:ext cx="3672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Propagation in the inner </a:t>
            </a:r>
            <a:r>
              <a:rPr lang="en-US" dirty="0" err="1" smtClean="0"/>
              <a:t>heliosphere</a:t>
            </a:r>
            <a:endParaRPr lang="en-US" dirty="0" smtClean="0"/>
          </a:p>
          <a:p>
            <a:r>
              <a:rPr lang="en-US" dirty="0" smtClean="0"/>
              <a:t>(any additional modulation?)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0088" y="3526526"/>
            <a:ext cx="5134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Propagation and interaction in chromo/photosphere</a:t>
            </a:r>
            <a:endParaRPr lang="en-US" dirty="0"/>
          </a:p>
        </p:txBody>
      </p:sp>
      <p:pic>
        <p:nvPicPr>
          <p:cNvPr id="9" name="Content Placeholder 6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4"/>
          <a:srcRect t="1676" b="-880"/>
          <a:stretch/>
        </p:blipFill>
        <p:spPr>
          <a:xfrm>
            <a:off x="3200088" y="3881239"/>
            <a:ext cx="4900134" cy="272951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780461" y="4000292"/>
            <a:ext cx="239594" cy="4800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2020055" y="3895858"/>
            <a:ext cx="1180033" cy="104434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020055" y="4480327"/>
            <a:ext cx="1180033" cy="2130428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1365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 physics matters?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83668" y="1525344"/>
            <a:ext cx="2903415" cy="639762"/>
          </a:xfrm>
        </p:spPr>
        <p:txBody>
          <a:bodyPr/>
          <a:lstStyle/>
          <a:p>
            <a:r>
              <a:rPr lang="en-US" dirty="0" smtClean="0"/>
              <a:t>Lepton-induced IC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83668" y="2174875"/>
            <a:ext cx="2903415" cy="49212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Only modulation matters (everything else well-quantified).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idx="1"/>
          </p:nvPr>
        </p:nvSpPr>
        <p:spPr>
          <a:xfrm>
            <a:off x="3141793" y="1532549"/>
            <a:ext cx="2903415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Hadron-induced </a:t>
            </a:r>
            <a:r>
              <a:rPr lang="en-US" dirty="0" err="1" smtClean="0"/>
              <a:t>γ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idx="1"/>
          </p:nvPr>
        </p:nvSpPr>
        <p:spPr>
          <a:xfrm>
            <a:off x="6103822" y="1532549"/>
            <a:ext cx="2903415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Hadron-</a:t>
            </a:r>
            <a:r>
              <a:rPr lang="en-US" dirty="0" err="1" smtClean="0"/>
              <a:t>inducedν</a:t>
            </a:r>
            <a:endParaRPr lang="en-US" dirty="0"/>
          </a:p>
        </p:txBody>
      </p:sp>
      <p:pic>
        <p:nvPicPr>
          <p:cNvPr id="16" name="Content Placeholder 15" descr="Screenshot 2017-04-21 16.09.39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373" b="-34373"/>
          <a:stretch>
            <a:fillRect/>
          </a:stretch>
        </p:blipFill>
        <p:spPr>
          <a:xfrm>
            <a:off x="6103938" y="2171700"/>
            <a:ext cx="2903537" cy="3951288"/>
          </a:xfrm>
        </p:spPr>
      </p:pic>
      <p:pic>
        <p:nvPicPr>
          <p:cNvPr id="12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187" t="4872" r="52968" b="17660"/>
          <a:stretch/>
        </p:blipFill>
        <p:spPr>
          <a:xfrm>
            <a:off x="261816" y="2745154"/>
            <a:ext cx="3772877" cy="3292231"/>
          </a:xfrm>
        </p:spPr>
      </p:pic>
      <p:sp>
        <p:nvSpPr>
          <p:cNvPr id="13" name="TextBox 12"/>
          <p:cNvSpPr txBox="1"/>
          <p:nvPr/>
        </p:nvSpPr>
        <p:spPr>
          <a:xfrm>
            <a:off x="261816" y="6037385"/>
            <a:ext cx="28738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Abdo</a:t>
            </a:r>
            <a:r>
              <a:rPr lang="en-US" sz="1600" dirty="0" smtClean="0"/>
              <a:t>+ 2011 Fermi Collaboration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065783" y="3868616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0.3 AU in projection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065783" y="4656016"/>
            <a:ext cx="2126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0.08 AU in projection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89413" y="3161544"/>
            <a:ext cx="17682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No extra modulation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56716" y="1232972"/>
            <a:ext cx="499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Insignificant extra modulation below 10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r>
              <a:rPr lang="en-US" dirty="0" smtClean="0">
                <a:solidFill>
                  <a:srgbClr val="FF0000"/>
                </a:solidFill>
              </a:rPr>
              <a:t> primary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461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 physics matters?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83668" y="1525344"/>
            <a:ext cx="2903415" cy="639762"/>
          </a:xfrm>
        </p:spPr>
        <p:txBody>
          <a:bodyPr/>
          <a:lstStyle/>
          <a:p>
            <a:r>
              <a:rPr lang="en-US" dirty="0" smtClean="0"/>
              <a:t>Lepton-induced IC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83668" y="2174875"/>
            <a:ext cx="2903415" cy="2905125"/>
          </a:xfrm>
        </p:spPr>
        <p:txBody>
          <a:bodyPr>
            <a:normAutofit/>
          </a:bodyPr>
          <a:lstStyle/>
          <a:p>
            <a:r>
              <a:rPr lang="en-US" sz="1500" dirty="0" smtClean="0"/>
              <a:t>Only modulation matters (everything else well-quantified).</a:t>
            </a:r>
          </a:p>
          <a:p>
            <a:endParaRPr lang="en-US" sz="1500" dirty="0"/>
          </a:p>
          <a:p>
            <a:r>
              <a:rPr lang="en-US" sz="1500" dirty="0" smtClean="0"/>
              <a:t>The modulation between the Earth and a few tenths of AU appears small.</a:t>
            </a:r>
          </a:p>
          <a:p>
            <a:endParaRPr lang="en-US" sz="1500" dirty="0"/>
          </a:p>
          <a:p>
            <a:r>
              <a:rPr lang="en-US" sz="1500" dirty="0" smtClean="0"/>
              <a:t>Prediction reasonably consistent with observations, at least for  &lt; 10 </a:t>
            </a:r>
            <a:r>
              <a:rPr lang="en-US" sz="1500" dirty="0" err="1" smtClean="0"/>
              <a:t>GeV</a:t>
            </a:r>
            <a:r>
              <a:rPr lang="en-US" sz="1500" dirty="0" smtClean="0"/>
              <a:t>.</a:t>
            </a:r>
            <a:endParaRPr lang="en-US" sz="150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idx="1"/>
          </p:nvPr>
        </p:nvSpPr>
        <p:spPr>
          <a:xfrm>
            <a:off x="3141793" y="1532549"/>
            <a:ext cx="2903415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Hadron-induced </a:t>
            </a:r>
            <a:r>
              <a:rPr lang="en-US" dirty="0" err="1" smtClean="0"/>
              <a:t>γ</a:t>
            </a:r>
            <a:endParaRPr lang="en-US" dirty="0"/>
          </a:p>
        </p:txBody>
      </p:sp>
      <p:sp>
        <p:nvSpPr>
          <p:cNvPr id="9" name="Content Placeholder 4"/>
          <p:cNvSpPr>
            <a:spLocks noGrp="1"/>
          </p:cNvSpPr>
          <p:nvPr>
            <p:ph sz="half" idx="2"/>
          </p:nvPr>
        </p:nvSpPr>
        <p:spPr>
          <a:xfrm>
            <a:off x="3141793" y="2172311"/>
            <a:ext cx="2903415" cy="395128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idx="1"/>
          </p:nvPr>
        </p:nvSpPr>
        <p:spPr>
          <a:xfrm>
            <a:off x="6103822" y="1532549"/>
            <a:ext cx="2903415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Hadron-</a:t>
            </a:r>
            <a:r>
              <a:rPr lang="en-US" dirty="0" err="1" smtClean="0"/>
              <a:t>inducedν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045208" y="2174875"/>
            <a:ext cx="2962029" cy="395128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34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Hadron-induced </a:t>
            </a:r>
            <a:r>
              <a:rPr lang="en-US" dirty="0" err="1" smtClean="0"/>
              <a:t>γ</a:t>
            </a:r>
            <a:r>
              <a:rPr lang="en-US" dirty="0" smtClean="0"/>
              <a:t>: what to explain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7067" y="1526159"/>
            <a:ext cx="2608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1. High level of flux</a:t>
            </a:r>
            <a:endParaRPr lang="en-US" sz="2400" dirty="0"/>
          </a:p>
        </p:txBody>
      </p:sp>
      <p:pic>
        <p:nvPicPr>
          <p:cNvPr id="8" name="Picture 7" descr="_plot_fd_6y_result_combine_run_modi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008" y="1231266"/>
            <a:ext cx="5486400" cy="54864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6270949" y="2167838"/>
            <a:ext cx="1829272" cy="623230"/>
            <a:chOff x="4839286" y="2607846"/>
            <a:chExt cx="1829272" cy="623230"/>
          </a:xfrm>
        </p:grpSpPr>
        <p:sp>
          <p:nvSpPr>
            <p:cNvPr id="10" name="Left Arrow 9"/>
            <p:cNvSpPr/>
            <p:nvPr/>
          </p:nvSpPr>
          <p:spPr>
            <a:xfrm>
              <a:off x="4839286" y="3038176"/>
              <a:ext cx="1829272" cy="192900"/>
            </a:xfrm>
            <a:prstGeom prst="leftArrow">
              <a:avLst/>
            </a:prstGeom>
            <a:solidFill>
              <a:schemeClr val="accent2"/>
            </a:solidFill>
            <a:ln w="28575" cmpd="sng">
              <a:solidFill>
                <a:schemeClr val="accent2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29475" y="2607846"/>
              <a:ext cx="7443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accent2"/>
                  </a:solidFill>
                </a:rPr>
                <a:t>???</a:t>
              </a:r>
              <a:endParaRPr lang="en-US" sz="28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628099" y="2970024"/>
            <a:ext cx="142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3366FF"/>
                </a:solidFill>
              </a:rPr>
              <a:t>Solar disk</a:t>
            </a:r>
            <a:endParaRPr lang="en-US" sz="2400" dirty="0">
              <a:solidFill>
                <a:srgbClr val="3366FF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452807" y="3968751"/>
            <a:ext cx="1773104" cy="1925081"/>
            <a:chOff x="4794250" y="3762376"/>
            <a:chExt cx="1773104" cy="1925081"/>
          </a:xfrm>
        </p:grpSpPr>
        <p:sp>
          <p:nvSpPr>
            <p:cNvPr id="14" name="TextBox 13"/>
            <p:cNvSpPr txBox="1"/>
            <p:nvPr/>
          </p:nvSpPr>
          <p:spPr>
            <a:xfrm>
              <a:off x="4794250" y="5318125"/>
              <a:ext cx="17731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~1 </a:t>
              </a:r>
              <a:r>
                <a:rPr lang="en-US" dirty="0" err="1">
                  <a:solidFill>
                    <a:schemeClr val="bg1"/>
                  </a:solidFill>
                </a:rPr>
                <a:t>T</a:t>
              </a:r>
              <a:r>
                <a:rPr lang="en-US" dirty="0" err="1" smtClean="0">
                  <a:solidFill>
                    <a:schemeClr val="bg1"/>
                  </a:solidFill>
                </a:rPr>
                <a:t>eV</a:t>
              </a:r>
              <a:r>
                <a:rPr lang="en-US" dirty="0" smtClean="0">
                  <a:solidFill>
                    <a:schemeClr val="bg1"/>
                  </a:solidFill>
                </a:rPr>
                <a:t> primaries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 flipV="1">
              <a:off x="6365875" y="3762376"/>
              <a:ext cx="31750" cy="1555749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4984750" y="5080000"/>
            <a:ext cx="66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Limb</a:t>
            </a:r>
            <a:endParaRPr lang="en-US" dirty="0">
              <a:solidFill>
                <a:schemeClr val="accent4"/>
              </a:solidFill>
            </a:endParaRPr>
          </a:p>
        </p:txBody>
      </p:sp>
      <p:cxnSp>
        <p:nvCxnSpPr>
          <p:cNvPr id="5" name="Straight Arrow Connector 4"/>
          <p:cNvCxnSpPr>
            <a:stCxn id="3" idx="2"/>
          </p:cNvCxnSpPr>
          <p:nvPr/>
        </p:nvCxnSpPr>
        <p:spPr>
          <a:xfrm>
            <a:off x="5317496" y="5449332"/>
            <a:ext cx="629" cy="2063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009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Hadron-induced </a:t>
            </a:r>
            <a:r>
              <a:rPr lang="en-US" dirty="0" err="1"/>
              <a:t>γ</a:t>
            </a:r>
            <a:r>
              <a:rPr lang="en-US" dirty="0"/>
              <a:t>: what to explain</a:t>
            </a:r>
          </a:p>
        </p:txBody>
      </p:sp>
      <p:pic>
        <p:nvPicPr>
          <p:cNvPr id="6" name="Picture 5" descr="_plot_fd_2y_result_modic_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538" y="1231266"/>
            <a:ext cx="5486400" cy="5486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067" y="1526159"/>
            <a:ext cx="2608406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1. High level of flux</a:t>
            </a:r>
          </a:p>
          <a:p>
            <a:pPr marL="457200" indent="-457200">
              <a:buAutoNum type="arabicPeriod"/>
            </a:pPr>
            <a:endParaRPr lang="en-US" sz="2400" dirty="0"/>
          </a:p>
          <a:p>
            <a:r>
              <a:rPr lang="en-US" sz="2400" dirty="0" smtClean="0"/>
              <a:t>2. Time variability</a:t>
            </a:r>
            <a:endParaRPr lang="en-US" sz="2400" dirty="0"/>
          </a:p>
        </p:txBody>
      </p:sp>
      <p:grpSp>
        <p:nvGrpSpPr>
          <p:cNvPr id="9" name="Group 8"/>
          <p:cNvGrpSpPr/>
          <p:nvPr/>
        </p:nvGrpSpPr>
        <p:grpSpPr>
          <a:xfrm>
            <a:off x="5127625" y="3762376"/>
            <a:ext cx="2038539" cy="1925081"/>
            <a:chOff x="5127625" y="3762376"/>
            <a:chExt cx="2038539" cy="1925081"/>
          </a:xfrm>
        </p:grpSpPr>
        <p:sp>
          <p:nvSpPr>
            <p:cNvPr id="3" name="TextBox 2"/>
            <p:cNvSpPr txBox="1"/>
            <p:nvPr/>
          </p:nvSpPr>
          <p:spPr>
            <a:xfrm>
              <a:off x="5127625" y="5318125"/>
              <a:ext cx="20385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~100 </a:t>
              </a:r>
              <a:r>
                <a:rPr lang="en-US" dirty="0" err="1" smtClean="0">
                  <a:solidFill>
                    <a:schemeClr val="bg1"/>
                  </a:solidFill>
                </a:rPr>
                <a:t>GeV</a:t>
              </a:r>
              <a:r>
                <a:rPr lang="en-US" dirty="0" smtClean="0">
                  <a:solidFill>
                    <a:schemeClr val="bg1"/>
                  </a:solidFill>
                </a:rPr>
                <a:t> primaries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 flipV="1">
              <a:off x="6365875" y="3762376"/>
              <a:ext cx="31750" cy="1555749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4222750" y="187325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Solar min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83749" y="3393044"/>
            <a:ext cx="1071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Solar max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601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 physics matters?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83668" y="1525344"/>
            <a:ext cx="2903415" cy="639762"/>
          </a:xfrm>
        </p:spPr>
        <p:txBody>
          <a:bodyPr/>
          <a:lstStyle/>
          <a:p>
            <a:r>
              <a:rPr lang="en-US" dirty="0" smtClean="0"/>
              <a:t>Lepton-induced IC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83668" y="2174875"/>
            <a:ext cx="2903415" cy="3302000"/>
          </a:xfrm>
        </p:spPr>
        <p:txBody>
          <a:bodyPr>
            <a:normAutofit/>
          </a:bodyPr>
          <a:lstStyle/>
          <a:p>
            <a:r>
              <a:rPr lang="en-US" sz="1500" dirty="0" smtClean="0"/>
              <a:t>Only modulation matters (everything else well-quantified).</a:t>
            </a:r>
          </a:p>
          <a:p>
            <a:endParaRPr lang="en-US" sz="1500" dirty="0"/>
          </a:p>
          <a:p>
            <a:r>
              <a:rPr lang="en-US" sz="1500" dirty="0" smtClean="0"/>
              <a:t>The modulation between the Earth and a few tenths of AU appears small.</a:t>
            </a:r>
          </a:p>
          <a:p>
            <a:endParaRPr lang="en-US" sz="1500" dirty="0"/>
          </a:p>
          <a:p>
            <a:r>
              <a:rPr lang="en-US" sz="1500" dirty="0"/>
              <a:t>Prediction reasonably consistent with observations, at least for  &lt; 10 </a:t>
            </a:r>
            <a:r>
              <a:rPr lang="en-US" sz="1500" dirty="0" err="1"/>
              <a:t>GeV</a:t>
            </a:r>
            <a:r>
              <a:rPr lang="en-US" sz="1500" dirty="0"/>
              <a:t>.</a:t>
            </a:r>
          </a:p>
          <a:p>
            <a:endParaRPr lang="en-US" sz="150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idx="1"/>
          </p:nvPr>
        </p:nvSpPr>
        <p:spPr>
          <a:xfrm>
            <a:off x="3141793" y="1532549"/>
            <a:ext cx="2903415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Hadron-induced </a:t>
            </a:r>
            <a:r>
              <a:rPr lang="en-US" dirty="0" err="1" smtClean="0"/>
              <a:t>γ</a:t>
            </a:r>
            <a:endParaRPr lang="en-US" dirty="0"/>
          </a:p>
        </p:txBody>
      </p:sp>
      <p:sp>
        <p:nvSpPr>
          <p:cNvPr id="9" name="Content Placeholder 4"/>
          <p:cNvSpPr>
            <a:spLocks noGrp="1"/>
          </p:cNvSpPr>
          <p:nvPr>
            <p:ph sz="half" idx="2"/>
          </p:nvPr>
        </p:nvSpPr>
        <p:spPr>
          <a:xfrm>
            <a:off x="3141793" y="2172311"/>
            <a:ext cx="2903415" cy="3951288"/>
          </a:xfrm>
        </p:spPr>
        <p:txBody>
          <a:bodyPr>
            <a:normAutofit/>
          </a:bodyPr>
          <a:lstStyle/>
          <a:p>
            <a:r>
              <a:rPr lang="en-US" sz="1500" dirty="0" smtClean="0"/>
              <a:t>Need to explain high flux to at least 100 </a:t>
            </a:r>
            <a:r>
              <a:rPr lang="en-US" sz="1500" dirty="0" err="1" smtClean="0"/>
              <a:t>GeV</a:t>
            </a:r>
            <a:r>
              <a:rPr lang="en-US" sz="1500" dirty="0" smtClean="0"/>
              <a:t> (1 </a:t>
            </a:r>
            <a:r>
              <a:rPr lang="en-US" sz="1500" dirty="0" err="1" smtClean="0"/>
              <a:t>TeV</a:t>
            </a:r>
            <a:r>
              <a:rPr lang="en-US" sz="1500" dirty="0" smtClean="0"/>
              <a:t> primaries).</a:t>
            </a:r>
          </a:p>
          <a:p>
            <a:endParaRPr lang="en-US" sz="1500" dirty="0" smtClean="0"/>
          </a:p>
          <a:p>
            <a:r>
              <a:rPr lang="en-US" sz="1500" dirty="0" smtClean="0"/>
              <a:t>Need to explain the strong time </a:t>
            </a:r>
            <a:r>
              <a:rPr lang="en-US" sz="1500" dirty="0" err="1" smtClean="0"/>
              <a:t>varaibility</a:t>
            </a:r>
            <a:r>
              <a:rPr lang="en-US" sz="1500" dirty="0" smtClean="0"/>
              <a:t> below ~ 10 </a:t>
            </a:r>
            <a:r>
              <a:rPr lang="en-US" sz="1500" dirty="0" err="1" smtClean="0"/>
              <a:t>GeV</a:t>
            </a:r>
            <a:r>
              <a:rPr lang="en-US" sz="1500" dirty="0" smtClean="0"/>
              <a:t> (100 </a:t>
            </a:r>
            <a:r>
              <a:rPr lang="en-US" sz="1500" dirty="0" err="1" smtClean="0"/>
              <a:t>GeV</a:t>
            </a:r>
            <a:r>
              <a:rPr lang="en-US" sz="1500" dirty="0" smtClean="0"/>
              <a:t> primaries).</a:t>
            </a:r>
          </a:p>
          <a:p>
            <a:endParaRPr lang="en-US" sz="1500" dirty="0"/>
          </a:p>
          <a:p>
            <a:r>
              <a:rPr lang="en-US" sz="1500" dirty="0" smtClean="0"/>
              <a:t>Modulation can’t do it.</a:t>
            </a:r>
          </a:p>
          <a:p>
            <a:endParaRPr lang="en-US" sz="1500" dirty="0"/>
          </a:p>
          <a:p>
            <a:r>
              <a:rPr lang="en-US" sz="1500" dirty="0" smtClean="0"/>
              <a:t>We’re left with the interplay between coronal/</a:t>
            </a:r>
            <a:r>
              <a:rPr lang="en-US" sz="1500" dirty="0" err="1" smtClean="0"/>
              <a:t>chromospheric</a:t>
            </a:r>
            <a:r>
              <a:rPr lang="en-US" sz="1500" dirty="0" smtClean="0"/>
              <a:t> fields and the interplay with interaction probability</a:t>
            </a:r>
            <a:endParaRPr lang="en-US" sz="150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idx="1"/>
          </p:nvPr>
        </p:nvSpPr>
        <p:spPr>
          <a:xfrm>
            <a:off x="6103822" y="1532549"/>
            <a:ext cx="2903415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Hadron-</a:t>
            </a:r>
            <a:r>
              <a:rPr lang="en-US" dirty="0" err="1" smtClean="0"/>
              <a:t>inducedν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045208" y="2174875"/>
            <a:ext cx="2962029" cy="395128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569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err="1" smtClean="0"/>
              <a:t>Hadronic</a:t>
            </a:r>
            <a:r>
              <a:rPr lang="en-US" sz="3600" dirty="0" smtClean="0"/>
              <a:t> Cosmic Rays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3143250" y="1165781"/>
            <a:ext cx="5543550" cy="5944227"/>
            <a:chOff x="1309304" y="874619"/>
            <a:chExt cx="6375679" cy="6235389"/>
          </a:xfrm>
        </p:grpSpPr>
        <p:pic>
          <p:nvPicPr>
            <p:cNvPr id="7" name="Content Placeholder 8"/>
            <p:cNvPicPr>
              <a:picLocks noChangeAspect="1"/>
            </p:cNvPicPr>
            <p:nvPr/>
          </p:nvPicPr>
          <p:blipFill>
            <a:blip r:embed="rId2"/>
            <a:srcRect t="-12171" b="-12171"/>
            <a:stretch>
              <a:fillRect/>
            </a:stretch>
          </p:blipFill>
          <p:spPr>
            <a:xfrm>
              <a:off x="1309304" y="874619"/>
              <a:ext cx="6375679" cy="6235389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891979" y="3536502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F72444"/>
                  </a:solidFill>
                </a:rPr>
                <a:t>ν</a:t>
              </a:r>
              <a:endParaRPr lang="en-US" dirty="0">
                <a:solidFill>
                  <a:srgbClr val="F72444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128677" y="2419485"/>
              <a:ext cx="8263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F72444"/>
                  </a:solidFill>
                </a:rPr>
                <a:t>ν</a:t>
              </a:r>
              <a:endParaRPr lang="en-US" dirty="0">
                <a:solidFill>
                  <a:srgbClr val="F72444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39572" y="3761436"/>
              <a:ext cx="8263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F72444"/>
                  </a:solidFill>
                </a:rPr>
                <a:t>ν</a:t>
              </a:r>
              <a:endParaRPr lang="en-US" dirty="0">
                <a:solidFill>
                  <a:srgbClr val="F72444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647988" y="3005911"/>
              <a:ext cx="1028949" cy="755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471141" y="2419485"/>
              <a:ext cx="4983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F72444"/>
                  </a:solidFill>
                </a:rPr>
                <a:t>ν</a:t>
              </a:r>
              <a:endParaRPr lang="en-US" dirty="0">
                <a:solidFill>
                  <a:srgbClr val="F72444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533877" y="1165781"/>
            <a:ext cx="3270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Seckel</a:t>
            </a:r>
            <a:r>
              <a:rPr lang="en-US" dirty="0" smtClean="0"/>
              <a:t>, </a:t>
            </a:r>
            <a:r>
              <a:rPr lang="en-US" dirty="0" err="1" smtClean="0"/>
              <a:t>Stanev</a:t>
            </a:r>
            <a:r>
              <a:rPr lang="en-US" dirty="0" smtClean="0"/>
              <a:t>, </a:t>
            </a:r>
            <a:r>
              <a:rPr lang="en-US" dirty="0" err="1" smtClean="0"/>
              <a:t>Gaisser</a:t>
            </a:r>
            <a:r>
              <a:rPr lang="en-US" dirty="0" smtClean="0"/>
              <a:t> (SSG) 1991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" y="2496919"/>
            <a:ext cx="2311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Magnetic fields = illumination of the disk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457200" y="3582871"/>
            <a:ext cx="2444263" cy="2471245"/>
            <a:chOff x="1222164" y="2920953"/>
            <a:chExt cx="2444263" cy="2471245"/>
          </a:xfrm>
        </p:grpSpPr>
        <p:sp>
          <p:nvSpPr>
            <p:cNvPr id="17" name="Oval 16"/>
            <p:cNvSpPr/>
            <p:nvPr/>
          </p:nvSpPr>
          <p:spPr>
            <a:xfrm>
              <a:off x="1906717" y="3643714"/>
              <a:ext cx="1070029" cy="1040076"/>
            </a:xfrm>
            <a:prstGeom prst="ellipse">
              <a:avLst/>
            </a:prstGeom>
            <a:noFill/>
            <a:ln w="76200" cmpd="sng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Donut 17"/>
            <p:cNvSpPr/>
            <p:nvPr/>
          </p:nvSpPr>
          <p:spPr>
            <a:xfrm>
              <a:off x="1222164" y="2920953"/>
              <a:ext cx="2444263" cy="2471245"/>
            </a:xfrm>
            <a:prstGeom prst="donut">
              <a:avLst>
                <a:gd name="adj" fmla="val 40399"/>
              </a:avLst>
            </a:prstGeom>
            <a:gradFill flip="none" rotWithShape="1">
              <a:gsLst>
                <a:gs pos="5000">
                  <a:srgbClr val="FFFF00">
                    <a:alpha val="95000"/>
                  </a:srgbClr>
                </a:gs>
                <a:gs pos="100000">
                  <a:srgbClr val="FFFFFF">
                    <a:alpha val="7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Oval 18"/>
          <p:cNvSpPr/>
          <p:nvPr/>
        </p:nvSpPr>
        <p:spPr>
          <a:xfrm>
            <a:off x="1141753" y="4301634"/>
            <a:ext cx="1047750" cy="1040076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86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Sun as a source of cosmic rays</a:t>
            </a:r>
            <a:endParaRPr lang="en-US" sz="3600" dirty="0"/>
          </a:p>
        </p:txBody>
      </p:sp>
      <p:pic>
        <p:nvPicPr>
          <p:cNvPr id="4" name="Content Placeholder 3" descr="sun1-580x477_nasaAndEs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770" r="-24770"/>
          <a:stretch>
            <a:fillRect/>
          </a:stretch>
        </p:blipFill>
        <p:spPr>
          <a:xfrm>
            <a:off x="-4114800" y="160020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0" y="6145796"/>
            <a:ext cx="1319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NASA/ESA</a:t>
            </a:r>
            <a:endParaRPr lang="en-US" dirty="0"/>
          </a:p>
        </p:txBody>
      </p:sp>
      <p:pic>
        <p:nvPicPr>
          <p:cNvPr id="7" name="Picture 6" descr="Earth-view-from-Apollo-11-e14174847543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161" y="2781458"/>
            <a:ext cx="3440094" cy="2396420"/>
          </a:xfrm>
          <a:prstGeom prst="rect">
            <a:avLst/>
          </a:prstGeom>
        </p:spPr>
      </p:pic>
      <p:pic>
        <p:nvPicPr>
          <p:cNvPr id="8" name="Picture 7" descr="ulyss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521" y="1178310"/>
            <a:ext cx="1358653" cy="1020697"/>
          </a:xfrm>
          <a:prstGeom prst="rect">
            <a:avLst/>
          </a:prstGeom>
        </p:spPr>
      </p:pic>
      <p:pic>
        <p:nvPicPr>
          <p:cNvPr id="9" name="Picture 8" descr="soh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162" y="3468754"/>
            <a:ext cx="728692" cy="771556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2950081" y="3080225"/>
            <a:ext cx="1164719" cy="100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950081" y="4022683"/>
            <a:ext cx="1164719" cy="100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532440" y="3582650"/>
            <a:ext cx="1164719" cy="100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02426" y="2596792"/>
            <a:ext cx="925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photons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2070057" y="1318822"/>
            <a:ext cx="3750102" cy="1577018"/>
          </a:xfrm>
          <a:custGeom>
            <a:avLst/>
            <a:gdLst>
              <a:gd name="connsiteX0" fmla="*/ 0 w 3750102"/>
              <a:gd name="connsiteY0" fmla="*/ 1451380 h 1577018"/>
              <a:gd name="connsiteX1" fmla="*/ 40001 w 3750102"/>
              <a:gd name="connsiteY1" fmla="*/ 1391376 h 1577018"/>
              <a:gd name="connsiteX2" fmla="*/ 110003 w 3750102"/>
              <a:gd name="connsiteY2" fmla="*/ 1351373 h 1577018"/>
              <a:gd name="connsiteX3" fmla="*/ 240006 w 3750102"/>
              <a:gd name="connsiteY3" fmla="*/ 1291368 h 1577018"/>
              <a:gd name="connsiteX4" fmla="*/ 390010 w 3750102"/>
              <a:gd name="connsiteY4" fmla="*/ 1321370 h 1577018"/>
              <a:gd name="connsiteX5" fmla="*/ 440012 w 3750102"/>
              <a:gd name="connsiteY5" fmla="*/ 1401376 h 1577018"/>
              <a:gd name="connsiteX6" fmla="*/ 500013 w 3750102"/>
              <a:gd name="connsiteY6" fmla="*/ 1451380 h 1577018"/>
              <a:gd name="connsiteX7" fmla="*/ 590016 w 3750102"/>
              <a:gd name="connsiteY7" fmla="*/ 1431379 h 1577018"/>
              <a:gd name="connsiteX8" fmla="*/ 670018 w 3750102"/>
              <a:gd name="connsiteY8" fmla="*/ 1391376 h 1577018"/>
              <a:gd name="connsiteX9" fmla="*/ 1020027 w 3750102"/>
              <a:gd name="connsiteY9" fmla="*/ 1131357 h 1577018"/>
              <a:gd name="connsiteX10" fmla="*/ 1080029 w 3750102"/>
              <a:gd name="connsiteY10" fmla="*/ 1091354 h 1577018"/>
              <a:gd name="connsiteX11" fmla="*/ 1150031 w 3750102"/>
              <a:gd name="connsiteY11" fmla="*/ 1031349 h 1577018"/>
              <a:gd name="connsiteX12" fmla="*/ 1210033 w 3750102"/>
              <a:gd name="connsiteY12" fmla="*/ 1091354 h 1577018"/>
              <a:gd name="connsiteX13" fmla="*/ 1260034 w 3750102"/>
              <a:gd name="connsiteY13" fmla="*/ 1121356 h 1577018"/>
              <a:gd name="connsiteX14" fmla="*/ 1460040 w 3750102"/>
              <a:gd name="connsiteY14" fmla="*/ 1191361 h 1577018"/>
              <a:gd name="connsiteX15" fmla="*/ 1490040 w 3750102"/>
              <a:gd name="connsiteY15" fmla="*/ 1181360 h 1577018"/>
              <a:gd name="connsiteX16" fmla="*/ 1560042 w 3750102"/>
              <a:gd name="connsiteY16" fmla="*/ 1111355 h 1577018"/>
              <a:gd name="connsiteX17" fmla="*/ 1600043 w 3750102"/>
              <a:gd name="connsiteY17" fmla="*/ 1031349 h 1577018"/>
              <a:gd name="connsiteX18" fmla="*/ 1630044 w 3750102"/>
              <a:gd name="connsiteY18" fmla="*/ 1011348 h 1577018"/>
              <a:gd name="connsiteX19" fmla="*/ 1710046 w 3750102"/>
              <a:gd name="connsiteY19" fmla="*/ 1091354 h 1577018"/>
              <a:gd name="connsiteX20" fmla="*/ 1750047 w 3750102"/>
              <a:gd name="connsiteY20" fmla="*/ 1151358 h 1577018"/>
              <a:gd name="connsiteX21" fmla="*/ 1810049 w 3750102"/>
              <a:gd name="connsiteY21" fmla="*/ 1201362 h 1577018"/>
              <a:gd name="connsiteX22" fmla="*/ 1870051 w 3750102"/>
              <a:gd name="connsiteY22" fmla="*/ 1261366 h 1577018"/>
              <a:gd name="connsiteX23" fmla="*/ 1950053 w 3750102"/>
              <a:gd name="connsiteY23" fmla="*/ 1321370 h 1577018"/>
              <a:gd name="connsiteX24" fmla="*/ 2180059 w 3750102"/>
              <a:gd name="connsiteY24" fmla="*/ 1181360 h 1577018"/>
              <a:gd name="connsiteX25" fmla="*/ 2270062 w 3750102"/>
              <a:gd name="connsiteY25" fmla="*/ 1121356 h 1577018"/>
              <a:gd name="connsiteX26" fmla="*/ 2350064 w 3750102"/>
              <a:gd name="connsiteY26" fmla="*/ 1151358 h 1577018"/>
              <a:gd name="connsiteX27" fmla="*/ 2390065 w 3750102"/>
              <a:gd name="connsiteY27" fmla="*/ 1211362 h 1577018"/>
              <a:gd name="connsiteX28" fmla="*/ 2490068 w 3750102"/>
              <a:gd name="connsiteY28" fmla="*/ 1341372 h 1577018"/>
              <a:gd name="connsiteX29" fmla="*/ 2540069 w 3750102"/>
              <a:gd name="connsiteY29" fmla="*/ 1401376 h 1577018"/>
              <a:gd name="connsiteX30" fmla="*/ 2580070 w 3750102"/>
              <a:gd name="connsiteY30" fmla="*/ 1461381 h 1577018"/>
              <a:gd name="connsiteX31" fmla="*/ 2630072 w 3750102"/>
              <a:gd name="connsiteY31" fmla="*/ 1521385 h 1577018"/>
              <a:gd name="connsiteX32" fmla="*/ 2640072 w 3750102"/>
              <a:gd name="connsiteY32" fmla="*/ 1551387 h 1577018"/>
              <a:gd name="connsiteX33" fmla="*/ 2800076 w 3750102"/>
              <a:gd name="connsiteY33" fmla="*/ 1541387 h 1577018"/>
              <a:gd name="connsiteX34" fmla="*/ 2880078 w 3750102"/>
              <a:gd name="connsiteY34" fmla="*/ 1491383 h 1577018"/>
              <a:gd name="connsiteX35" fmla="*/ 3010082 w 3750102"/>
              <a:gd name="connsiteY35" fmla="*/ 1321370 h 1577018"/>
              <a:gd name="connsiteX36" fmla="*/ 3000082 w 3750102"/>
              <a:gd name="connsiteY36" fmla="*/ 1111355 h 1577018"/>
              <a:gd name="connsiteX37" fmla="*/ 2860078 w 3750102"/>
              <a:gd name="connsiteY37" fmla="*/ 1001347 h 1577018"/>
              <a:gd name="connsiteX38" fmla="*/ 2620071 w 3750102"/>
              <a:gd name="connsiteY38" fmla="*/ 891339 h 1577018"/>
              <a:gd name="connsiteX39" fmla="*/ 2490068 w 3750102"/>
              <a:gd name="connsiteY39" fmla="*/ 841335 h 1577018"/>
              <a:gd name="connsiteX40" fmla="*/ 2500068 w 3750102"/>
              <a:gd name="connsiteY40" fmla="*/ 791332 h 1577018"/>
              <a:gd name="connsiteX41" fmla="*/ 2590070 w 3750102"/>
              <a:gd name="connsiteY41" fmla="*/ 751329 h 1577018"/>
              <a:gd name="connsiteX42" fmla="*/ 2740075 w 3750102"/>
              <a:gd name="connsiteY42" fmla="*/ 681324 h 1577018"/>
              <a:gd name="connsiteX43" fmla="*/ 2810076 w 3750102"/>
              <a:gd name="connsiteY43" fmla="*/ 631320 h 1577018"/>
              <a:gd name="connsiteX44" fmla="*/ 2950080 w 3750102"/>
              <a:gd name="connsiteY44" fmla="*/ 461308 h 1577018"/>
              <a:gd name="connsiteX45" fmla="*/ 2970081 w 3750102"/>
              <a:gd name="connsiteY45" fmla="*/ 431306 h 1577018"/>
              <a:gd name="connsiteX46" fmla="*/ 3010082 w 3750102"/>
              <a:gd name="connsiteY46" fmla="*/ 381302 h 1577018"/>
              <a:gd name="connsiteX47" fmla="*/ 3020082 w 3750102"/>
              <a:gd name="connsiteY47" fmla="*/ 341299 h 1577018"/>
              <a:gd name="connsiteX48" fmla="*/ 3110085 w 3750102"/>
              <a:gd name="connsiteY48" fmla="*/ 401303 h 1577018"/>
              <a:gd name="connsiteX49" fmla="*/ 3200087 w 3750102"/>
              <a:gd name="connsiteY49" fmla="*/ 391303 h 1577018"/>
              <a:gd name="connsiteX50" fmla="*/ 3210087 w 3750102"/>
              <a:gd name="connsiteY50" fmla="*/ 341299 h 1577018"/>
              <a:gd name="connsiteX51" fmla="*/ 3240088 w 3750102"/>
              <a:gd name="connsiteY51" fmla="*/ 281295 h 1577018"/>
              <a:gd name="connsiteX52" fmla="*/ 3210087 w 3750102"/>
              <a:gd name="connsiteY52" fmla="*/ 171287 h 1577018"/>
              <a:gd name="connsiteX53" fmla="*/ 3160086 w 3750102"/>
              <a:gd name="connsiteY53" fmla="*/ 141284 h 1577018"/>
              <a:gd name="connsiteX54" fmla="*/ 3290090 w 3750102"/>
              <a:gd name="connsiteY54" fmla="*/ 151285 h 1577018"/>
              <a:gd name="connsiteX55" fmla="*/ 3330091 w 3750102"/>
              <a:gd name="connsiteY55" fmla="*/ 161286 h 1577018"/>
              <a:gd name="connsiteX56" fmla="*/ 3360091 w 3750102"/>
              <a:gd name="connsiteY56" fmla="*/ 101282 h 1577018"/>
              <a:gd name="connsiteX57" fmla="*/ 3410093 w 3750102"/>
              <a:gd name="connsiteY57" fmla="*/ 71279 h 1577018"/>
              <a:gd name="connsiteX58" fmla="*/ 3480095 w 3750102"/>
              <a:gd name="connsiteY58" fmla="*/ 81280 h 1577018"/>
              <a:gd name="connsiteX59" fmla="*/ 3510096 w 3750102"/>
              <a:gd name="connsiteY59" fmla="*/ 101282 h 1577018"/>
              <a:gd name="connsiteX60" fmla="*/ 3530096 w 3750102"/>
              <a:gd name="connsiteY60" fmla="*/ 81280 h 1577018"/>
              <a:gd name="connsiteX61" fmla="*/ 3520096 w 3750102"/>
              <a:gd name="connsiteY61" fmla="*/ 31276 h 1577018"/>
              <a:gd name="connsiteX62" fmla="*/ 3510096 w 3750102"/>
              <a:gd name="connsiteY62" fmla="*/ 1274 h 1577018"/>
              <a:gd name="connsiteX63" fmla="*/ 3560097 w 3750102"/>
              <a:gd name="connsiteY63" fmla="*/ 81280 h 1577018"/>
              <a:gd name="connsiteX64" fmla="*/ 3750102 w 3750102"/>
              <a:gd name="connsiteY64" fmla="*/ 91281 h 1577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750102" h="1577018">
                <a:moveTo>
                  <a:pt x="0" y="1451380"/>
                </a:moveTo>
                <a:cubicBezTo>
                  <a:pt x="13334" y="1431379"/>
                  <a:pt x="24031" y="1409343"/>
                  <a:pt x="40001" y="1391376"/>
                </a:cubicBezTo>
                <a:cubicBezTo>
                  <a:pt x="78696" y="1347842"/>
                  <a:pt x="70349" y="1371201"/>
                  <a:pt x="110003" y="1351373"/>
                </a:cubicBezTo>
                <a:cubicBezTo>
                  <a:pt x="243973" y="1284385"/>
                  <a:pt x="54552" y="1360916"/>
                  <a:pt x="240006" y="1291368"/>
                </a:cubicBezTo>
                <a:cubicBezTo>
                  <a:pt x="290007" y="1301369"/>
                  <a:pt x="341635" y="1305244"/>
                  <a:pt x="390010" y="1321370"/>
                </a:cubicBezTo>
                <a:cubicBezTo>
                  <a:pt x="421594" y="1331899"/>
                  <a:pt x="428861" y="1379073"/>
                  <a:pt x="440012" y="1401376"/>
                </a:cubicBezTo>
                <a:cubicBezTo>
                  <a:pt x="458859" y="1439072"/>
                  <a:pt x="460947" y="1431846"/>
                  <a:pt x="500013" y="1451380"/>
                </a:cubicBezTo>
                <a:cubicBezTo>
                  <a:pt x="530014" y="1444713"/>
                  <a:pt x="561035" y="1441608"/>
                  <a:pt x="590016" y="1431379"/>
                </a:cubicBezTo>
                <a:cubicBezTo>
                  <a:pt x="618131" y="1421456"/>
                  <a:pt x="644452" y="1406716"/>
                  <a:pt x="670018" y="1391376"/>
                </a:cubicBezTo>
                <a:cubicBezTo>
                  <a:pt x="900066" y="1253340"/>
                  <a:pt x="693354" y="1349148"/>
                  <a:pt x="1020027" y="1131357"/>
                </a:cubicBezTo>
                <a:cubicBezTo>
                  <a:pt x="1040028" y="1118023"/>
                  <a:pt x="1060589" y="1105493"/>
                  <a:pt x="1080029" y="1091354"/>
                </a:cubicBezTo>
                <a:cubicBezTo>
                  <a:pt x="1122094" y="1060759"/>
                  <a:pt x="1121695" y="1059686"/>
                  <a:pt x="1150031" y="1031349"/>
                </a:cubicBezTo>
                <a:cubicBezTo>
                  <a:pt x="1170032" y="1051351"/>
                  <a:pt x="1188141" y="1073442"/>
                  <a:pt x="1210033" y="1091354"/>
                </a:cubicBezTo>
                <a:cubicBezTo>
                  <a:pt x="1225076" y="1103663"/>
                  <a:pt x="1242468" y="1113035"/>
                  <a:pt x="1260034" y="1121356"/>
                </a:cubicBezTo>
                <a:cubicBezTo>
                  <a:pt x="1395364" y="1185462"/>
                  <a:pt x="1359265" y="1174564"/>
                  <a:pt x="1460040" y="1191361"/>
                </a:cubicBezTo>
                <a:cubicBezTo>
                  <a:pt x="1470040" y="1188027"/>
                  <a:pt x="1480888" y="1186590"/>
                  <a:pt x="1490040" y="1181360"/>
                </a:cubicBezTo>
                <a:cubicBezTo>
                  <a:pt x="1520429" y="1163994"/>
                  <a:pt x="1542987" y="1142055"/>
                  <a:pt x="1560042" y="1111355"/>
                </a:cubicBezTo>
                <a:cubicBezTo>
                  <a:pt x="1577944" y="1079131"/>
                  <a:pt x="1574480" y="1056913"/>
                  <a:pt x="1600043" y="1031349"/>
                </a:cubicBezTo>
                <a:cubicBezTo>
                  <a:pt x="1608541" y="1022850"/>
                  <a:pt x="1620044" y="1018015"/>
                  <a:pt x="1630044" y="1011348"/>
                </a:cubicBezTo>
                <a:cubicBezTo>
                  <a:pt x="1656711" y="1038017"/>
                  <a:pt x="1689127" y="1059973"/>
                  <a:pt x="1710046" y="1091354"/>
                </a:cubicBezTo>
                <a:cubicBezTo>
                  <a:pt x="1723380" y="1111355"/>
                  <a:pt x="1733877" y="1133571"/>
                  <a:pt x="1750047" y="1151358"/>
                </a:cubicBezTo>
                <a:cubicBezTo>
                  <a:pt x="1767560" y="1170623"/>
                  <a:pt x="1790857" y="1183769"/>
                  <a:pt x="1810049" y="1201362"/>
                </a:cubicBezTo>
                <a:cubicBezTo>
                  <a:pt x="1830900" y="1220476"/>
                  <a:pt x="1849122" y="1242339"/>
                  <a:pt x="1870051" y="1261366"/>
                </a:cubicBezTo>
                <a:cubicBezTo>
                  <a:pt x="1902718" y="1291064"/>
                  <a:pt x="1917338" y="1299559"/>
                  <a:pt x="1950053" y="1321370"/>
                </a:cubicBezTo>
                <a:cubicBezTo>
                  <a:pt x="2151420" y="1260958"/>
                  <a:pt x="1946840" y="1336844"/>
                  <a:pt x="2180059" y="1181360"/>
                </a:cubicBezTo>
                <a:lnTo>
                  <a:pt x="2270062" y="1121356"/>
                </a:lnTo>
                <a:cubicBezTo>
                  <a:pt x="2296729" y="1131357"/>
                  <a:pt x="2327280" y="1134269"/>
                  <a:pt x="2350064" y="1151358"/>
                </a:cubicBezTo>
                <a:cubicBezTo>
                  <a:pt x="2369294" y="1165781"/>
                  <a:pt x="2375806" y="1192010"/>
                  <a:pt x="2390065" y="1211362"/>
                </a:cubicBezTo>
                <a:cubicBezTo>
                  <a:pt x="2422497" y="1255378"/>
                  <a:pt x="2456191" y="1298459"/>
                  <a:pt x="2490068" y="1341372"/>
                </a:cubicBezTo>
                <a:cubicBezTo>
                  <a:pt x="2506200" y="1361807"/>
                  <a:pt x="2525628" y="1379713"/>
                  <a:pt x="2540069" y="1401376"/>
                </a:cubicBezTo>
                <a:cubicBezTo>
                  <a:pt x="2553403" y="1421378"/>
                  <a:pt x="2565312" y="1442406"/>
                  <a:pt x="2580070" y="1461381"/>
                </a:cubicBezTo>
                <a:cubicBezTo>
                  <a:pt x="2669917" y="1576905"/>
                  <a:pt x="2558589" y="1414158"/>
                  <a:pt x="2630072" y="1521385"/>
                </a:cubicBezTo>
                <a:cubicBezTo>
                  <a:pt x="2633405" y="1531386"/>
                  <a:pt x="2634649" y="1542347"/>
                  <a:pt x="2640072" y="1551387"/>
                </a:cubicBezTo>
                <a:cubicBezTo>
                  <a:pt x="2674770" y="1609221"/>
                  <a:pt x="2747279" y="1552701"/>
                  <a:pt x="2800076" y="1541387"/>
                </a:cubicBezTo>
                <a:cubicBezTo>
                  <a:pt x="2826743" y="1524719"/>
                  <a:pt x="2858365" y="1514132"/>
                  <a:pt x="2880078" y="1491383"/>
                </a:cubicBezTo>
                <a:cubicBezTo>
                  <a:pt x="2929336" y="1439777"/>
                  <a:pt x="3010082" y="1321370"/>
                  <a:pt x="3010082" y="1321370"/>
                </a:cubicBezTo>
                <a:cubicBezTo>
                  <a:pt x="3014330" y="1274641"/>
                  <a:pt x="3035455" y="1157784"/>
                  <a:pt x="3000082" y="1111355"/>
                </a:cubicBezTo>
                <a:cubicBezTo>
                  <a:pt x="2964114" y="1064145"/>
                  <a:pt x="2909156" y="1034722"/>
                  <a:pt x="2860078" y="1001347"/>
                </a:cubicBezTo>
                <a:cubicBezTo>
                  <a:pt x="2783515" y="949282"/>
                  <a:pt x="2706577" y="922797"/>
                  <a:pt x="2620071" y="891339"/>
                </a:cubicBezTo>
                <a:cubicBezTo>
                  <a:pt x="2492785" y="845051"/>
                  <a:pt x="2569263" y="880935"/>
                  <a:pt x="2490068" y="841335"/>
                </a:cubicBezTo>
                <a:cubicBezTo>
                  <a:pt x="2493401" y="824667"/>
                  <a:pt x="2491635" y="806090"/>
                  <a:pt x="2500068" y="791332"/>
                </a:cubicBezTo>
                <a:cubicBezTo>
                  <a:pt x="2511418" y="771468"/>
                  <a:pt x="2582149" y="754376"/>
                  <a:pt x="2590070" y="751329"/>
                </a:cubicBezTo>
                <a:cubicBezTo>
                  <a:pt x="2626993" y="737127"/>
                  <a:pt x="2708400" y="700330"/>
                  <a:pt x="2740075" y="681324"/>
                </a:cubicBezTo>
                <a:cubicBezTo>
                  <a:pt x="2764664" y="666570"/>
                  <a:pt x="2789113" y="650886"/>
                  <a:pt x="2810076" y="631320"/>
                </a:cubicBezTo>
                <a:cubicBezTo>
                  <a:pt x="2858352" y="586260"/>
                  <a:pt x="2910735" y="515410"/>
                  <a:pt x="2950080" y="461308"/>
                </a:cubicBezTo>
                <a:cubicBezTo>
                  <a:pt x="2957149" y="451587"/>
                  <a:pt x="2962573" y="440692"/>
                  <a:pt x="2970081" y="431306"/>
                </a:cubicBezTo>
                <a:cubicBezTo>
                  <a:pt x="3027079" y="360054"/>
                  <a:pt x="2948520" y="473646"/>
                  <a:pt x="3010082" y="381302"/>
                </a:cubicBezTo>
                <a:cubicBezTo>
                  <a:pt x="3013415" y="367968"/>
                  <a:pt x="3006476" y="343243"/>
                  <a:pt x="3020082" y="341299"/>
                </a:cubicBezTo>
                <a:cubicBezTo>
                  <a:pt x="3051867" y="336758"/>
                  <a:pt x="3090119" y="381336"/>
                  <a:pt x="3110085" y="401303"/>
                </a:cubicBezTo>
                <a:cubicBezTo>
                  <a:pt x="3140086" y="397970"/>
                  <a:pt x="3174204" y="406834"/>
                  <a:pt x="3200087" y="391303"/>
                </a:cubicBezTo>
                <a:cubicBezTo>
                  <a:pt x="3214663" y="382557"/>
                  <a:pt x="3205964" y="357790"/>
                  <a:pt x="3210087" y="341299"/>
                </a:cubicBezTo>
                <a:cubicBezTo>
                  <a:pt x="3218367" y="308178"/>
                  <a:pt x="3220537" y="310624"/>
                  <a:pt x="3240088" y="281295"/>
                </a:cubicBezTo>
                <a:cubicBezTo>
                  <a:pt x="3230088" y="244626"/>
                  <a:pt x="3228944" y="204288"/>
                  <a:pt x="3210087" y="171287"/>
                </a:cubicBezTo>
                <a:cubicBezTo>
                  <a:pt x="3200444" y="154410"/>
                  <a:pt x="3141229" y="145999"/>
                  <a:pt x="3160086" y="141284"/>
                </a:cubicBezTo>
                <a:cubicBezTo>
                  <a:pt x="3202251" y="130742"/>
                  <a:pt x="3246755" y="147951"/>
                  <a:pt x="3290090" y="151285"/>
                </a:cubicBezTo>
                <a:cubicBezTo>
                  <a:pt x="3303424" y="154619"/>
                  <a:pt x="3317052" y="165632"/>
                  <a:pt x="3330091" y="161286"/>
                </a:cubicBezTo>
                <a:cubicBezTo>
                  <a:pt x="3349057" y="154964"/>
                  <a:pt x="3352326" y="114224"/>
                  <a:pt x="3360091" y="101282"/>
                </a:cubicBezTo>
                <a:cubicBezTo>
                  <a:pt x="3373818" y="78402"/>
                  <a:pt x="3386494" y="79146"/>
                  <a:pt x="3410093" y="71279"/>
                </a:cubicBezTo>
                <a:cubicBezTo>
                  <a:pt x="3433427" y="74613"/>
                  <a:pt x="3457518" y="74507"/>
                  <a:pt x="3480095" y="81280"/>
                </a:cubicBezTo>
                <a:cubicBezTo>
                  <a:pt x="3491607" y="84734"/>
                  <a:pt x="3498077" y="101282"/>
                  <a:pt x="3510096" y="101282"/>
                </a:cubicBezTo>
                <a:cubicBezTo>
                  <a:pt x="3519525" y="101282"/>
                  <a:pt x="3523429" y="87947"/>
                  <a:pt x="3530096" y="81280"/>
                </a:cubicBezTo>
                <a:cubicBezTo>
                  <a:pt x="3526763" y="64612"/>
                  <a:pt x="3524218" y="47767"/>
                  <a:pt x="3520096" y="31276"/>
                </a:cubicBezTo>
                <a:cubicBezTo>
                  <a:pt x="3517539" y="21049"/>
                  <a:pt x="3502642" y="-6180"/>
                  <a:pt x="3510096" y="1274"/>
                </a:cubicBezTo>
                <a:cubicBezTo>
                  <a:pt x="3525760" y="16940"/>
                  <a:pt x="3534332" y="73228"/>
                  <a:pt x="3560097" y="81280"/>
                </a:cubicBezTo>
                <a:cubicBezTo>
                  <a:pt x="3597007" y="92815"/>
                  <a:pt x="3698654" y="91281"/>
                  <a:pt x="3750102" y="91281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870051" y="3600262"/>
            <a:ext cx="5550425" cy="2600190"/>
          </a:xfrm>
          <a:custGeom>
            <a:avLst/>
            <a:gdLst>
              <a:gd name="connsiteX0" fmla="*/ 0 w 5550425"/>
              <a:gd name="connsiteY0" fmla="*/ 770057 h 2600190"/>
              <a:gd name="connsiteX1" fmla="*/ 140004 w 5550425"/>
              <a:gd name="connsiteY1" fmla="*/ 910067 h 2600190"/>
              <a:gd name="connsiteX2" fmla="*/ 200006 w 5550425"/>
              <a:gd name="connsiteY2" fmla="*/ 970071 h 2600190"/>
              <a:gd name="connsiteX3" fmla="*/ 410011 w 5550425"/>
              <a:gd name="connsiteY3" fmla="*/ 1130083 h 2600190"/>
              <a:gd name="connsiteX4" fmla="*/ 780021 w 5550425"/>
              <a:gd name="connsiteY4" fmla="*/ 1360100 h 2600190"/>
              <a:gd name="connsiteX5" fmla="*/ 880024 w 5550425"/>
              <a:gd name="connsiteY5" fmla="*/ 1370100 h 2600190"/>
              <a:gd name="connsiteX6" fmla="*/ 950026 w 5550425"/>
              <a:gd name="connsiteY6" fmla="*/ 1390102 h 2600190"/>
              <a:gd name="connsiteX7" fmla="*/ 1180032 w 5550425"/>
              <a:gd name="connsiteY7" fmla="*/ 1360100 h 2600190"/>
              <a:gd name="connsiteX8" fmla="*/ 1500041 w 5550425"/>
              <a:gd name="connsiteY8" fmla="*/ 1190087 h 2600190"/>
              <a:gd name="connsiteX9" fmla="*/ 1550043 w 5550425"/>
              <a:gd name="connsiteY9" fmla="*/ 1160085 h 2600190"/>
              <a:gd name="connsiteX10" fmla="*/ 1670046 w 5550425"/>
              <a:gd name="connsiteY10" fmla="*/ 1290095 h 2600190"/>
              <a:gd name="connsiteX11" fmla="*/ 1740048 w 5550425"/>
              <a:gd name="connsiteY11" fmla="*/ 1380101 h 2600190"/>
              <a:gd name="connsiteX12" fmla="*/ 1890052 w 5550425"/>
              <a:gd name="connsiteY12" fmla="*/ 1500110 h 2600190"/>
              <a:gd name="connsiteX13" fmla="*/ 1960054 w 5550425"/>
              <a:gd name="connsiteY13" fmla="*/ 1560114 h 2600190"/>
              <a:gd name="connsiteX14" fmla="*/ 2050056 w 5550425"/>
              <a:gd name="connsiteY14" fmla="*/ 1570115 h 2600190"/>
              <a:gd name="connsiteX15" fmla="*/ 2120058 w 5550425"/>
              <a:gd name="connsiteY15" fmla="*/ 1560114 h 2600190"/>
              <a:gd name="connsiteX16" fmla="*/ 2260062 w 5550425"/>
              <a:gd name="connsiteY16" fmla="*/ 1390102 h 2600190"/>
              <a:gd name="connsiteX17" fmla="*/ 2310063 w 5550425"/>
              <a:gd name="connsiteY17" fmla="*/ 1250092 h 2600190"/>
              <a:gd name="connsiteX18" fmla="*/ 2350064 w 5550425"/>
              <a:gd name="connsiteY18" fmla="*/ 1090080 h 2600190"/>
              <a:gd name="connsiteX19" fmla="*/ 2390065 w 5550425"/>
              <a:gd name="connsiteY19" fmla="*/ 1200088 h 2600190"/>
              <a:gd name="connsiteX20" fmla="*/ 2870079 w 5550425"/>
              <a:gd name="connsiteY20" fmla="*/ 1880138 h 2600190"/>
              <a:gd name="connsiteX21" fmla="*/ 3200088 w 5550425"/>
              <a:gd name="connsiteY21" fmla="*/ 2250165 h 2600190"/>
              <a:gd name="connsiteX22" fmla="*/ 3310091 w 5550425"/>
              <a:gd name="connsiteY22" fmla="*/ 2420177 h 2600190"/>
              <a:gd name="connsiteX23" fmla="*/ 3300090 w 5550425"/>
              <a:gd name="connsiteY23" fmla="*/ 2540186 h 2600190"/>
              <a:gd name="connsiteX24" fmla="*/ 3190087 w 5550425"/>
              <a:gd name="connsiteY24" fmla="*/ 2590189 h 2600190"/>
              <a:gd name="connsiteX25" fmla="*/ 2990082 w 5550425"/>
              <a:gd name="connsiteY25" fmla="*/ 2600190 h 2600190"/>
              <a:gd name="connsiteX26" fmla="*/ 2660073 w 5550425"/>
              <a:gd name="connsiteY26" fmla="*/ 2580189 h 2600190"/>
              <a:gd name="connsiteX27" fmla="*/ 2260062 w 5550425"/>
              <a:gd name="connsiteY27" fmla="*/ 2500183 h 2600190"/>
              <a:gd name="connsiteX28" fmla="*/ 2160059 w 5550425"/>
              <a:gd name="connsiteY28" fmla="*/ 2430178 h 2600190"/>
              <a:gd name="connsiteX29" fmla="*/ 2140059 w 5550425"/>
              <a:gd name="connsiteY29" fmla="*/ 2380174 h 2600190"/>
              <a:gd name="connsiteX30" fmla="*/ 2160059 w 5550425"/>
              <a:gd name="connsiteY30" fmla="*/ 2270166 h 2600190"/>
              <a:gd name="connsiteX31" fmla="*/ 2520069 w 5550425"/>
              <a:gd name="connsiteY31" fmla="*/ 2080152 h 2600190"/>
              <a:gd name="connsiteX32" fmla="*/ 3250089 w 5550425"/>
              <a:gd name="connsiteY32" fmla="*/ 1850135 h 2600190"/>
              <a:gd name="connsiteX33" fmla="*/ 3750103 w 5550425"/>
              <a:gd name="connsiteY33" fmla="*/ 1760129 h 2600190"/>
              <a:gd name="connsiteX34" fmla="*/ 4510123 w 5550425"/>
              <a:gd name="connsiteY34" fmla="*/ 1740127 h 2600190"/>
              <a:gd name="connsiteX35" fmla="*/ 4560125 w 5550425"/>
              <a:gd name="connsiteY35" fmla="*/ 1610118 h 2600190"/>
              <a:gd name="connsiteX36" fmla="*/ 4580125 w 5550425"/>
              <a:gd name="connsiteY36" fmla="*/ 1480108 h 2600190"/>
              <a:gd name="connsiteX37" fmla="*/ 4590126 w 5550425"/>
              <a:gd name="connsiteY37" fmla="*/ 1440105 h 2600190"/>
              <a:gd name="connsiteX38" fmla="*/ 4600126 w 5550425"/>
              <a:gd name="connsiteY38" fmla="*/ 1340098 h 2600190"/>
              <a:gd name="connsiteX39" fmla="*/ 4610126 w 5550425"/>
              <a:gd name="connsiteY39" fmla="*/ 1300095 h 2600190"/>
              <a:gd name="connsiteX40" fmla="*/ 4660128 w 5550425"/>
              <a:gd name="connsiteY40" fmla="*/ 1270093 h 2600190"/>
              <a:gd name="connsiteX41" fmla="*/ 5190142 w 5550425"/>
              <a:gd name="connsiteY41" fmla="*/ 1460107 h 2600190"/>
              <a:gd name="connsiteX42" fmla="*/ 5380147 w 5550425"/>
              <a:gd name="connsiteY42" fmla="*/ 1590116 h 2600190"/>
              <a:gd name="connsiteX43" fmla="*/ 5440149 w 5550425"/>
              <a:gd name="connsiteY43" fmla="*/ 1680123 h 2600190"/>
              <a:gd name="connsiteX44" fmla="*/ 5520151 w 5550425"/>
              <a:gd name="connsiteY44" fmla="*/ 1890138 h 2600190"/>
              <a:gd name="connsiteX45" fmla="*/ 5540152 w 5550425"/>
              <a:gd name="connsiteY45" fmla="*/ 1980145 h 2600190"/>
              <a:gd name="connsiteX46" fmla="*/ 5550152 w 5550425"/>
              <a:gd name="connsiteY46" fmla="*/ 2040149 h 2600190"/>
              <a:gd name="connsiteX47" fmla="*/ 5380147 w 5550425"/>
              <a:gd name="connsiteY47" fmla="*/ 1310096 h 2600190"/>
              <a:gd name="connsiteX48" fmla="*/ 4690128 w 5550425"/>
              <a:gd name="connsiteY48" fmla="*/ 860063 h 2600190"/>
              <a:gd name="connsiteX49" fmla="*/ 4410121 w 5550425"/>
              <a:gd name="connsiteY49" fmla="*/ 640047 h 2600190"/>
              <a:gd name="connsiteX50" fmla="*/ 4370120 w 5550425"/>
              <a:gd name="connsiteY50" fmla="*/ 570042 h 2600190"/>
              <a:gd name="connsiteX51" fmla="*/ 4360119 w 5550425"/>
              <a:gd name="connsiteY51" fmla="*/ 520038 h 2600190"/>
              <a:gd name="connsiteX52" fmla="*/ 4430121 w 5550425"/>
              <a:gd name="connsiteY52" fmla="*/ 390029 h 2600190"/>
              <a:gd name="connsiteX53" fmla="*/ 4630127 w 5550425"/>
              <a:gd name="connsiteY53" fmla="*/ 310023 h 2600190"/>
              <a:gd name="connsiteX54" fmla="*/ 4800131 w 5550425"/>
              <a:gd name="connsiteY54" fmla="*/ 260019 h 2600190"/>
              <a:gd name="connsiteX55" fmla="*/ 4980136 w 5550425"/>
              <a:gd name="connsiteY55" fmla="*/ 220017 h 2600190"/>
              <a:gd name="connsiteX56" fmla="*/ 5210143 w 5550425"/>
              <a:gd name="connsiteY56" fmla="*/ 110009 h 2600190"/>
              <a:gd name="connsiteX57" fmla="*/ 5290145 w 5550425"/>
              <a:gd name="connsiteY57" fmla="*/ 50004 h 2600190"/>
              <a:gd name="connsiteX58" fmla="*/ 5310145 w 5550425"/>
              <a:gd name="connsiteY58" fmla="*/ 0 h 2600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550425" h="2600190">
                <a:moveTo>
                  <a:pt x="0" y="770057"/>
                </a:moveTo>
                <a:cubicBezTo>
                  <a:pt x="40983" y="872516"/>
                  <a:pt x="-1078" y="792493"/>
                  <a:pt x="140004" y="910067"/>
                </a:cubicBezTo>
                <a:cubicBezTo>
                  <a:pt x="161733" y="928176"/>
                  <a:pt x="179328" y="950771"/>
                  <a:pt x="200006" y="970071"/>
                </a:cubicBezTo>
                <a:cubicBezTo>
                  <a:pt x="347068" y="1107335"/>
                  <a:pt x="231304" y="997488"/>
                  <a:pt x="410011" y="1130083"/>
                </a:cubicBezTo>
                <a:cubicBezTo>
                  <a:pt x="502109" y="1198417"/>
                  <a:pt x="647878" y="1346886"/>
                  <a:pt x="780021" y="1360100"/>
                </a:cubicBezTo>
                <a:lnTo>
                  <a:pt x="880024" y="1370100"/>
                </a:lnTo>
                <a:cubicBezTo>
                  <a:pt x="903358" y="1376767"/>
                  <a:pt x="925772" y="1390910"/>
                  <a:pt x="950026" y="1390102"/>
                </a:cubicBezTo>
                <a:cubicBezTo>
                  <a:pt x="1027301" y="1387526"/>
                  <a:pt x="1104555" y="1376873"/>
                  <a:pt x="1180032" y="1360100"/>
                </a:cubicBezTo>
                <a:cubicBezTo>
                  <a:pt x="1300861" y="1333248"/>
                  <a:pt x="1398748" y="1255207"/>
                  <a:pt x="1500041" y="1190087"/>
                </a:cubicBezTo>
                <a:cubicBezTo>
                  <a:pt x="1516391" y="1179576"/>
                  <a:pt x="1533376" y="1170086"/>
                  <a:pt x="1550043" y="1160085"/>
                </a:cubicBezTo>
                <a:cubicBezTo>
                  <a:pt x="1581254" y="1066446"/>
                  <a:pt x="1549502" y="1135104"/>
                  <a:pt x="1670046" y="1290095"/>
                </a:cubicBezTo>
                <a:cubicBezTo>
                  <a:pt x="1693380" y="1320097"/>
                  <a:pt x="1714053" y="1352372"/>
                  <a:pt x="1740048" y="1380101"/>
                </a:cubicBezTo>
                <a:cubicBezTo>
                  <a:pt x="1803381" y="1447659"/>
                  <a:pt x="1822169" y="1446771"/>
                  <a:pt x="1890052" y="1500110"/>
                </a:cubicBezTo>
                <a:cubicBezTo>
                  <a:pt x="1914218" y="1519098"/>
                  <a:pt x="1931898" y="1547795"/>
                  <a:pt x="1960054" y="1560114"/>
                </a:cubicBezTo>
                <a:cubicBezTo>
                  <a:pt x="1987708" y="1572213"/>
                  <a:pt x="2020055" y="1566781"/>
                  <a:pt x="2050056" y="1570115"/>
                </a:cubicBezTo>
                <a:cubicBezTo>
                  <a:pt x="2073390" y="1566781"/>
                  <a:pt x="2098976" y="1570656"/>
                  <a:pt x="2120058" y="1560114"/>
                </a:cubicBezTo>
                <a:cubicBezTo>
                  <a:pt x="2180051" y="1530116"/>
                  <a:pt x="2234384" y="1443599"/>
                  <a:pt x="2260062" y="1390102"/>
                </a:cubicBezTo>
                <a:cubicBezTo>
                  <a:pt x="2281506" y="1345425"/>
                  <a:pt x="2294392" y="1297106"/>
                  <a:pt x="2310063" y="1250092"/>
                </a:cubicBezTo>
                <a:cubicBezTo>
                  <a:pt x="2341910" y="1154547"/>
                  <a:pt x="2336662" y="1170498"/>
                  <a:pt x="2350064" y="1090080"/>
                </a:cubicBezTo>
                <a:cubicBezTo>
                  <a:pt x="2363398" y="1126749"/>
                  <a:pt x="2372616" y="1165189"/>
                  <a:pt x="2390065" y="1200088"/>
                </a:cubicBezTo>
                <a:cubicBezTo>
                  <a:pt x="2494712" y="1409392"/>
                  <a:pt x="2757742" y="1773146"/>
                  <a:pt x="2870079" y="1880138"/>
                </a:cubicBezTo>
                <a:cubicBezTo>
                  <a:pt x="3171380" y="2167104"/>
                  <a:pt x="2994870" y="1973109"/>
                  <a:pt x="3200088" y="2250165"/>
                </a:cubicBezTo>
                <a:cubicBezTo>
                  <a:pt x="3305698" y="2392744"/>
                  <a:pt x="3257477" y="2297406"/>
                  <a:pt x="3310091" y="2420177"/>
                </a:cubicBezTo>
                <a:cubicBezTo>
                  <a:pt x="3306757" y="2460180"/>
                  <a:pt x="3310433" y="2501400"/>
                  <a:pt x="3300090" y="2540186"/>
                </a:cubicBezTo>
                <a:cubicBezTo>
                  <a:pt x="3289864" y="2578536"/>
                  <a:pt x="3207599" y="2588313"/>
                  <a:pt x="3190087" y="2590189"/>
                </a:cubicBezTo>
                <a:cubicBezTo>
                  <a:pt x="3123715" y="2597301"/>
                  <a:pt x="3056750" y="2596856"/>
                  <a:pt x="2990082" y="2600190"/>
                </a:cubicBezTo>
                <a:cubicBezTo>
                  <a:pt x="2880079" y="2593523"/>
                  <a:pt x="2769693" y="2591529"/>
                  <a:pt x="2660073" y="2580189"/>
                </a:cubicBezTo>
                <a:cubicBezTo>
                  <a:pt x="2463295" y="2559832"/>
                  <a:pt x="2427641" y="2544873"/>
                  <a:pt x="2260062" y="2500183"/>
                </a:cubicBezTo>
                <a:cubicBezTo>
                  <a:pt x="2232103" y="2484206"/>
                  <a:pt x="2180477" y="2462848"/>
                  <a:pt x="2160059" y="2430178"/>
                </a:cubicBezTo>
                <a:cubicBezTo>
                  <a:pt x="2150545" y="2414955"/>
                  <a:pt x="2146726" y="2396842"/>
                  <a:pt x="2140059" y="2380174"/>
                </a:cubicBezTo>
                <a:cubicBezTo>
                  <a:pt x="2146726" y="2343505"/>
                  <a:pt x="2140158" y="2301678"/>
                  <a:pt x="2160059" y="2270166"/>
                </a:cubicBezTo>
                <a:cubicBezTo>
                  <a:pt x="2215591" y="2182236"/>
                  <a:pt x="2480774" y="2094662"/>
                  <a:pt x="2520069" y="2080152"/>
                </a:cubicBezTo>
                <a:cubicBezTo>
                  <a:pt x="2675267" y="2022846"/>
                  <a:pt x="3077659" y="1893929"/>
                  <a:pt x="3250089" y="1850135"/>
                </a:cubicBezTo>
                <a:cubicBezTo>
                  <a:pt x="3332012" y="1829328"/>
                  <a:pt x="3641030" y="1765752"/>
                  <a:pt x="3750103" y="1760129"/>
                </a:cubicBezTo>
                <a:cubicBezTo>
                  <a:pt x="4003195" y="1747082"/>
                  <a:pt x="4256783" y="1746794"/>
                  <a:pt x="4510123" y="1740127"/>
                </a:cubicBezTo>
                <a:cubicBezTo>
                  <a:pt x="4578284" y="1717407"/>
                  <a:pt x="4539599" y="1740122"/>
                  <a:pt x="4560125" y="1610118"/>
                </a:cubicBezTo>
                <a:cubicBezTo>
                  <a:pt x="4567328" y="1564497"/>
                  <a:pt x="4571123" y="1525120"/>
                  <a:pt x="4580125" y="1480108"/>
                </a:cubicBezTo>
                <a:cubicBezTo>
                  <a:pt x="4582820" y="1466630"/>
                  <a:pt x="4586792" y="1453439"/>
                  <a:pt x="4590126" y="1440105"/>
                </a:cubicBezTo>
                <a:cubicBezTo>
                  <a:pt x="4593459" y="1406769"/>
                  <a:pt x="4595388" y="1373263"/>
                  <a:pt x="4600126" y="1340098"/>
                </a:cubicBezTo>
                <a:cubicBezTo>
                  <a:pt x="4602070" y="1326491"/>
                  <a:pt x="4601181" y="1310531"/>
                  <a:pt x="4610126" y="1300095"/>
                </a:cubicBezTo>
                <a:cubicBezTo>
                  <a:pt x="4622775" y="1285337"/>
                  <a:pt x="4643461" y="1280094"/>
                  <a:pt x="4660128" y="1270093"/>
                </a:cubicBezTo>
                <a:cubicBezTo>
                  <a:pt x="4985851" y="1353855"/>
                  <a:pt x="4956548" y="1314894"/>
                  <a:pt x="5190142" y="1460107"/>
                </a:cubicBezTo>
                <a:cubicBezTo>
                  <a:pt x="5255317" y="1500623"/>
                  <a:pt x="5380147" y="1590116"/>
                  <a:pt x="5380147" y="1590116"/>
                </a:cubicBezTo>
                <a:cubicBezTo>
                  <a:pt x="5400148" y="1620118"/>
                  <a:pt x="5423419" y="1648182"/>
                  <a:pt x="5440149" y="1680123"/>
                </a:cubicBezTo>
                <a:cubicBezTo>
                  <a:pt x="5463013" y="1723774"/>
                  <a:pt x="5505126" y="1836045"/>
                  <a:pt x="5520151" y="1890138"/>
                </a:cubicBezTo>
                <a:cubicBezTo>
                  <a:pt x="5528377" y="1919751"/>
                  <a:pt x="5534125" y="1950008"/>
                  <a:pt x="5540152" y="1980145"/>
                </a:cubicBezTo>
                <a:cubicBezTo>
                  <a:pt x="5544129" y="2000028"/>
                  <a:pt x="5551988" y="2060343"/>
                  <a:pt x="5550152" y="2040149"/>
                </a:cubicBezTo>
                <a:cubicBezTo>
                  <a:pt x="5510494" y="1603896"/>
                  <a:pt x="5621403" y="1520232"/>
                  <a:pt x="5380147" y="1310096"/>
                </a:cubicBezTo>
                <a:cubicBezTo>
                  <a:pt x="5147266" y="1107255"/>
                  <a:pt x="4974655" y="1060916"/>
                  <a:pt x="4690128" y="860063"/>
                </a:cubicBezTo>
                <a:cubicBezTo>
                  <a:pt x="4598105" y="795102"/>
                  <a:pt x="4486814" y="726970"/>
                  <a:pt x="4410121" y="640047"/>
                </a:cubicBezTo>
                <a:cubicBezTo>
                  <a:pt x="4392340" y="619894"/>
                  <a:pt x="4383454" y="593377"/>
                  <a:pt x="4370120" y="570042"/>
                </a:cubicBezTo>
                <a:cubicBezTo>
                  <a:pt x="4366786" y="553374"/>
                  <a:pt x="4357534" y="536838"/>
                  <a:pt x="4360119" y="520038"/>
                </a:cubicBezTo>
                <a:cubicBezTo>
                  <a:pt x="4366310" y="479797"/>
                  <a:pt x="4395789" y="417496"/>
                  <a:pt x="4430121" y="390029"/>
                </a:cubicBezTo>
                <a:cubicBezTo>
                  <a:pt x="4463627" y="363223"/>
                  <a:pt x="4626005" y="311353"/>
                  <a:pt x="4630127" y="310023"/>
                </a:cubicBezTo>
                <a:cubicBezTo>
                  <a:pt x="4686343" y="291888"/>
                  <a:pt x="4742924" y="274730"/>
                  <a:pt x="4800131" y="260019"/>
                </a:cubicBezTo>
                <a:cubicBezTo>
                  <a:pt x="4859660" y="244711"/>
                  <a:pt x="4920134" y="233351"/>
                  <a:pt x="4980136" y="220017"/>
                </a:cubicBezTo>
                <a:cubicBezTo>
                  <a:pt x="5056805" y="183348"/>
                  <a:pt x="5143781" y="163102"/>
                  <a:pt x="5210143" y="110009"/>
                </a:cubicBezTo>
                <a:cubicBezTo>
                  <a:pt x="5269529" y="62497"/>
                  <a:pt x="5242385" y="81846"/>
                  <a:pt x="5290145" y="50004"/>
                </a:cubicBezTo>
                <a:cubicBezTo>
                  <a:pt x="5311636" y="7019"/>
                  <a:pt x="5310145" y="24909"/>
                  <a:pt x="5310145" y="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360147" y="537573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</a:t>
            </a:r>
            <a:r>
              <a:rPr lang="en-US" dirty="0" smtClean="0">
                <a:solidFill>
                  <a:schemeClr val="accent1"/>
                </a:solidFill>
              </a:rPr>
              <a:t>harged particles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915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Magnetic fields and interactions</a:t>
            </a:r>
            <a:endParaRPr lang="en-US" dirty="0"/>
          </a:p>
        </p:txBody>
      </p:sp>
      <p:pic>
        <p:nvPicPr>
          <p:cNvPr id="8" name="Content Placeholder 6"/>
          <p:cNvPicPr>
            <a:picLocks noChangeAspect="1"/>
          </p:cNvPicPr>
          <p:nvPr/>
        </p:nvPicPr>
        <p:blipFill rotWithShape="1">
          <a:blip r:embed="rId2"/>
          <a:srcRect t="1676" b="-880"/>
          <a:stretch/>
        </p:blipFill>
        <p:spPr>
          <a:xfrm>
            <a:off x="283308" y="1807680"/>
            <a:ext cx="8403492" cy="46809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3308" y="3933871"/>
            <a:ext cx="2149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 do particles get mirrored?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907692" y="1232972"/>
            <a:ext cx="5129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Optical depth for protons ~ optical depth for gammas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320191" y="2698750"/>
            <a:ext cx="4204433" cy="1485315"/>
          </a:xfrm>
          <a:custGeom>
            <a:avLst/>
            <a:gdLst>
              <a:gd name="connsiteX0" fmla="*/ 0 w 2696308"/>
              <a:gd name="connsiteY0" fmla="*/ 0 h 947941"/>
              <a:gd name="connsiteX1" fmla="*/ 68385 w 2696308"/>
              <a:gd name="connsiteY1" fmla="*/ 39077 h 947941"/>
              <a:gd name="connsiteX2" fmla="*/ 97693 w 2696308"/>
              <a:gd name="connsiteY2" fmla="*/ 58615 h 947941"/>
              <a:gd name="connsiteX3" fmla="*/ 146539 w 2696308"/>
              <a:gd name="connsiteY3" fmla="*/ 68384 h 947941"/>
              <a:gd name="connsiteX4" fmla="*/ 175846 w 2696308"/>
              <a:gd name="connsiteY4" fmla="*/ 87923 h 947941"/>
              <a:gd name="connsiteX5" fmla="*/ 214923 w 2696308"/>
              <a:gd name="connsiteY5" fmla="*/ 117230 h 947941"/>
              <a:gd name="connsiteX6" fmla="*/ 263770 w 2696308"/>
              <a:gd name="connsiteY6" fmla="*/ 146538 h 947941"/>
              <a:gd name="connsiteX7" fmla="*/ 322385 w 2696308"/>
              <a:gd name="connsiteY7" fmla="*/ 185615 h 947941"/>
              <a:gd name="connsiteX8" fmla="*/ 381000 w 2696308"/>
              <a:gd name="connsiteY8" fmla="*/ 205154 h 947941"/>
              <a:gd name="connsiteX9" fmla="*/ 410308 w 2696308"/>
              <a:gd name="connsiteY9" fmla="*/ 214923 h 947941"/>
              <a:gd name="connsiteX10" fmla="*/ 478693 w 2696308"/>
              <a:gd name="connsiteY10" fmla="*/ 254000 h 947941"/>
              <a:gd name="connsiteX11" fmla="*/ 527539 w 2696308"/>
              <a:gd name="connsiteY11" fmla="*/ 273538 h 947941"/>
              <a:gd name="connsiteX12" fmla="*/ 586154 w 2696308"/>
              <a:gd name="connsiteY12" fmla="*/ 293077 h 947941"/>
              <a:gd name="connsiteX13" fmla="*/ 615462 w 2696308"/>
              <a:gd name="connsiteY13" fmla="*/ 312615 h 947941"/>
              <a:gd name="connsiteX14" fmla="*/ 674077 w 2696308"/>
              <a:gd name="connsiteY14" fmla="*/ 332154 h 947941"/>
              <a:gd name="connsiteX15" fmla="*/ 703385 w 2696308"/>
              <a:gd name="connsiteY15" fmla="*/ 341923 h 947941"/>
              <a:gd name="connsiteX16" fmla="*/ 752231 w 2696308"/>
              <a:gd name="connsiteY16" fmla="*/ 371230 h 947941"/>
              <a:gd name="connsiteX17" fmla="*/ 781539 w 2696308"/>
              <a:gd name="connsiteY17" fmla="*/ 381000 h 947941"/>
              <a:gd name="connsiteX18" fmla="*/ 879231 w 2696308"/>
              <a:gd name="connsiteY18" fmla="*/ 429846 h 947941"/>
              <a:gd name="connsiteX19" fmla="*/ 937846 w 2696308"/>
              <a:gd name="connsiteY19" fmla="*/ 459154 h 947941"/>
              <a:gd name="connsiteX20" fmla="*/ 996462 w 2696308"/>
              <a:gd name="connsiteY20" fmla="*/ 478692 h 947941"/>
              <a:gd name="connsiteX21" fmla="*/ 1103923 w 2696308"/>
              <a:gd name="connsiteY21" fmla="*/ 517769 h 947941"/>
              <a:gd name="connsiteX22" fmla="*/ 1172308 w 2696308"/>
              <a:gd name="connsiteY22" fmla="*/ 547077 h 947941"/>
              <a:gd name="connsiteX23" fmla="*/ 1240693 w 2696308"/>
              <a:gd name="connsiteY23" fmla="*/ 586154 h 947941"/>
              <a:gd name="connsiteX24" fmla="*/ 1260231 w 2696308"/>
              <a:gd name="connsiteY24" fmla="*/ 625230 h 947941"/>
              <a:gd name="connsiteX25" fmla="*/ 1279770 w 2696308"/>
              <a:gd name="connsiteY25" fmla="*/ 693615 h 947941"/>
              <a:gd name="connsiteX26" fmla="*/ 1289539 w 2696308"/>
              <a:gd name="connsiteY26" fmla="*/ 722923 h 947941"/>
              <a:gd name="connsiteX27" fmla="*/ 1318846 w 2696308"/>
              <a:gd name="connsiteY27" fmla="*/ 859692 h 947941"/>
              <a:gd name="connsiteX28" fmla="*/ 1328616 w 2696308"/>
              <a:gd name="connsiteY28" fmla="*/ 898769 h 947941"/>
              <a:gd name="connsiteX29" fmla="*/ 1367693 w 2696308"/>
              <a:gd name="connsiteY29" fmla="*/ 908538 h 947941"/>
              <a:gd name="connsiteX30" fmla="*/ 1406770 w 2696308"/>
              <a:gd name="connsiteY30" fmla="*/ 928077 h 947941"/>
              <a:gd name="connsiteX31" fmla="*/ 1436077 w 2696308"/>
              <a:gd name="connsiteY31" fmla="*/ 947615 h 947941"/>
              <a:gd name="connsiteX32" fmla="*/ 1445846 w 2696308"/>
              <a:gd name="connsiteY32" fmla="*/ 918307 h 947941"/>
              <a:gd name="connsiteX33" fmla="*/ 1465385 w 2696308"/>
              <a:gd name="connsiteY33" fmla="*/ 810846 h 947941"/>
              <a:gd name="connsiteX34" fmla="*/ 1475154 w 2696308"/>
              <a:gd name="connsiteY34" fmla="*/ 762000 h 947941"/>
              <a:gd name="connsiteX35" fmla="*/ 1504462 w 2696308"/>
              <a:gd name="connsiteY35" fmla="*/ 635000 h 947941"/>
              <a:gd name="connsiteX36" fmla="*/ 1524000 w 2696308"/>
              <a:gd name="connsiteY36" fmla="*/ 586154 h 947941"/>
              <a:gd name="connsiteX37" fmla="*/ 1543539 w 2696308"/>
              <a:gd name="connsiteY37" fmla="*/ 566615 h 947941"/>
              <a:gd name="connsiteX38" fmla="*/ 1572846 w 2696308"/>
              <a:gd name="connsiteY38" fmla="*/ 527538 h 947941"/>
              <a:gd name="connsiteX39" fmla="*/ 1611923 w 2696308"/>
              <a:gd name="connsiteY39" fmla="*/ 449384 h 947941"/>
              <a:gd name="connsiteX40" fmla="*/ 1631462 w 2696308"/>
              <a:gd name="connsiteY40" fmla="*/ 429846 h 947941"/>
              <a:gd name="connsiteX41" fmla="*/ 1670539 w 2696308"/>
              <a:gd name="connsiteY41" fmla="*/ 371230 h 947941"/>
              <a:gd name="connsiteX42" fmla="*/ 1758462 w 2696308"/>
              <a:gd name="connsiteY42" fmla="*/ 293077 h 947941"/>
              <a:gd name="connsiteX43" fmla="*/ 1787770 w 2696308"/>
              <a:gd name="connsiteY43" fmla="*/ 263769 h 947941"/>
              <a:gd name="connsiteX44" fmla="*/ 1817077 w 2696308"/>
              <a:gd name="connsiteY44" fmla="*/ 244230 h 947941"/>
              <a:gd name="connsiteX45" fmla="*/ 1875693 w 2696308"/>
              <a:gd name="connsiteY45" fmla="*/ 195384 h 947941"/>
              <a:gd name="connsiteX46" fmla="*/ 1963616 w 2696308"/>
              <a:gd name="connsiteY46" fmla="*/ 166077 h 947941"/>
              <a:gd name="connsiteX47" fmla="*/ 2080846 w 2696308"/>
              <a:gd name="connsiteY47" fmla="*/ 127000 h 947941"/>
              <a:gd name="connsiteX48" fmla="*/ 2461846 w 2696308"/>
              <a:gd name="connsiteY48" fmla="*/ 107461 h 947941"/>
              <a:gd name="connsiteX49" fmla="*/ 2696308 w 2696308"/>
              <a:gd name="connsiteY49" fmla="*/ 97692 h 947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2696308" h="947941">
                <a:moveTo>
                  <a:pt x="0" y="0"/>
                </a:moveTo>
                <a:cubicBezTo>
                  <a:pt x="22795" y="13026"/>
                  <a:pt x="45872" y="25569"/>
                  <a:pt x="68385" y="39077"/>
                </a:cubicBezTo>
                <a:cubicBezTo>
                  <a:pt x="78453" y="45118"/>
                  <a:pt x="86699" y="54492"/>
                  <a:pt x="97693" y="58615"/>
                </a:cubicBezTo>
                <a:cubicBezTo>
                  <a:pt x="113240" y="64445"/>
                  <a:pt x="130257" y="65128"/>
                  <a:pt x="146539" y="68384"/>
                </a:cubicBezTo>
                <a:cubicBezTo>
                  <a:pt x="156308" y="74897"/>
                  <a:pt x="166292" y="81099"/>
                  <a:pt x="175846" y="87923"/>
                </a:cubicBezTo>
                <a:cubicBezTo>
                  <a:pt x="189095" y="97387"/>
                  <a:pt x="201376" y="108199"/>
                  <a:pt x="214923" y="117230"/>
                </a:cubicBezTo>
                <a:cubicBezTo>
                  <a:pt x="230722" y="127763"/>
                  <a:pt x="247750" y="136344"/>
                  <a:pt x="263770" y="146538"/>
                </a:cubicBezTo>
                <a:cubicBezTo>
                  <a:pt x="283581" y="159145"/>
                  <a:pt x="300108" y="178189"/>
                  <a:pt x="322385" y="185615"/>
                </a:cubicBezTo>
                <a:lnTo>
                  <a:pt x="381000" y="205154"/>
                </a:lnTo>
                <a:cubicBezTo>
                  <a:pt x="390769" y="208410"/>
                  <a:pt x="401740" y="209211"/>
                  <a:pt x="410308" y="214923"/>
                </a:cubicBezTo>
                <a:cubicBezTo>
                  <a:pt x="441737" y="235875"/>
                  <a:pt x="441513" y="237476"/>
                  <a:pt x="478693" y="254000"/>
                </a:cubicBezTo>
                <a:cubicBezTo>
                  <a:pt x="494718" y="261122"/>
                  <a:pt x="511059" y="267545"/>
                  <a:pt x="527539" y="273538"/>
                </a:cubicBezTo>
                <a:cubicBezTo>
                  <a:pt x="546894" y="280576"/>
                  <a:pt x="569018" y="281653"/>
                  <a:pt x="586154" y="293077"/>
                </a:cubicBezTo>
                <a:cubicBezTo>
                  <a:pt x="595923" y="299590"/>
                  <a:pt x="604733" y="307846"/>
                  <a:pt x="615462" y="312615"/>
                </a:cubicBezTo>
                <a:cubicBezTo>
                  <a:pt x="634282" y="320980"/>
                  <a:pt x="654539" y="325641"/>
                  <a:pt x="674077" y="332154"/>
                </a:cubicBezTo>
                <a:cubicBezTo>
                  <a:pt x="683846" y="335410"/>
                  <a:pt x="694555" y="336625"/>
                  <a:pt x="703385" y="341923"/>
                </a:cubicBezTo>
                <a:cubicBezTo>
                  <a:pt x="719667" y="351692"/>
                  <a:pt x="735248" y="362738"/>
                  <a:pt x="752231" y="371230"/>
                </a:cubicBezTo>
                <a:cubicBezTo>
                  <a:pt x="761442" y="375835"/>
                  <a:pt x="772189" y="376685"/>
                  <a:pt x="781539" y="381000"/>
                </a:cubicBezTo>
                <a:cubicBezTo>
                  <a:pt x="814596" y="396257"/>
                  <a:pt x="846667" y="413564"/>
                  <a:pt x="879231" y="429846"/>
                </a:cubicBezTo>
                <a:cubicBezTo>
                  <a:pt x="898769" y="439615"/>
                  <a:pt x="917122" y="452246"/>
                  <a:pt x="937846" y="459154"/>
                </a:cubicBezTo>
                <a:cubicBezTo>
                  <a:pt x="957385" y="465667"/>
                  <a:pt x="977451" y="470771"/>
                  <a:pt x="996462" y="478692"/>
                </a:cubicBezTo>
                <a:cubicBezTo>
                  <a:pt x="1098188" y="521078"/>
                  <a:pt x="1012176" y="499420"/>
                  <a:pt x="1103923" y="517769"/>
                </a:cubicBezTo>
                <a:cubicBezTo>
                  <a:pt x="1233523" y="582567"/>
                  <a:pt x="1071687" y="503953"/>
                  <a:pt x="1172308" y="547077"/>
                </a:cubicBezTo>
                <a:cubicBezTo>
                  <a:pt x="1207017" y="561952"/>
                  <a:pt x="1211257" y="566529"/>
                  <a:pt x="1240693" y="586154"/>
                </a:cubicBezTo>
                <a:cubicBezTo>
                  <a:pt x="1247206" y="599179"/>
                  <a:pt x="1255254" y="611544"/>
                  <a:pt x="1260231" y="625230"/>
                </a:cubicBezTo>
                <a:cubicBezTo>
                  <a:pt x="1268333" y="647510"/>
                  <a:pt x="1272958" y="670908"/>
                  <a:pt x="1279770" y="693615"/>
                </a:cubicBezTo>
                <a:cubicBezTo>
                  <a:pt x="1282729" y="703478"/>
                  <a:pt x="1286283" y="713154"/>
                  <a:pt x="1289539" y="722923"/>
                </a:cubicBezTo>
                <a:cubicBezTo>
                  <a:pt x="1310731" y="892460"/>
                  <a:pt x="1284049" y="720516"/>
                  <a:pt x="1318846" y="859692"/>
                </a:cubicBezTo>
                <a:cubicBezTo>
                  <a:pt x="1322103" y="872718"/>
                  <a:pt x="1319122" y="889275"/>
                  <a:pt x="1328616" y="898769"/>
                </a:cubicBezTo>
                <a:cubicBezTo>
                  <a:pt x="1338110" y="908263"/>
                  <a:pt x="1354667" y="905282"/>
                  <a:pt x="1367693" y="908538"/>
                </a:cubicBezTo>
                <a:cubicBezTo>
                  <a:pt x="1380719" y="915051"/>
                  <a:pt x="1394126" y="920852"/>
                  <a:pt x="1406770" y="928077"/>
                </a:cubicBezTo>
                <a:cubicBezTo>
                  <a:pt x="1416964" y="933902"/>
                  <a:pt x="1424687" y="950463"/>
                  <a:pt x="1436077" y="947615"/>
                </a:cubicBezTo>
                <a:cubicBezTo>
                  <a:pt x="1446067" y="945117"/>
                  <a:pt x="1443348" y="928297"/>
                  <a:pt x="1445846" y="918307"/>
                </a:cubicBezTo>
                <a:cubicBezTo>
                  <a:pt x="1453894" y="886117"/>
                  <a:pt x="1459575" y="842800"/>
                  <a:pt x="1465385" y="810846"/>
                </a:cubicBezTo>
                <a:cubicBezTo>
                  <a:pt x="1468355" y="794509"/>
                  <a:pt x="1472184" y="778337"/>
                  <a:pt x="1475154" y="762000"/>
                </a:cubicBezTo>
                <a:cubicBezTo>
                  <a:pt x="1487380" y="694754"/>
                  <a:pt x="1481205" y="704772"/>
                  <a:pt x="1504462" y="635000"/>
                </a:cubicBezTo>
                <a:cubicBezTo>
                  <a:pt x="1510007" y="618364"/>
                  <a:pt x="1515300" y="601380"/>
                  <a:pt x="1524000" y="586154"/>
                </a:cubicBezTo>
                <a:cubicBezTo>
                  <a:pt x="1528570" y="578157"/>
                  <a:pt x="1537642" y="573691"/>
                  <a:pt x="1543539" y="566615"/>
                </a:cubicBezTo>
                <a:cubicBezTo>
                  <a:pt x="1553962" y="554107"/>
                  <a:pt x="1563077" y="540564"/>
                  <a:pt x="1572846" y="527538"/>
                </a:cubicBezTo>
                <a:cubicBezTo>
                  <a:pt x="1585492" y="489603"/>
                  <a:pt x="1583087" y="489754"/>
                  <a:pt x="1611923" y="449384"/>
                </a:cubicBezTo>
                <a:cubicBezTo>
                  <a:pt x="1617277" y="441889"/>
                  <a:pt x="1625936" y="437214"/>
                  <a:pt x="1631462" y="429846"/>
                </a:cubicBezTo>
                <a:cubicBezTo>
                  <a:pt x="1645552" y="411060"/>
                  <a:pt x="1653934" y="387835"/>
                  <a:pt x="1670539" y="371230"/>
                </a:cubicBezTo>
                <a:cubicBezTo>
                  <a:pt x="1860535" y="181234"/>
                  <a:pt x="1653864" y="380241"/>
                  <a:pt x="1758462" y="293077"/>
                </a:cubicBezTo>
                <a:cubicBezTo>
                  <a:pt x="1769076" y="284232"/>
                  <a:pt x="1777156" y="272614"/>
                  <a:pt x="1787770" y="263769"/>
                </a:cubicBezTo>
                <a:cubicBezTo>
                  <a:pt x="1796790" y="256252"/>
                  <a:pt x="1807909" y="251565"/>
                  <a:pt x="1817077" y="244230"/>
                </a:cubicBezTo>
                <a:cubicBezTo>
                  <a:pt x="1852629" y="215788"/>
                  <a:pt x="1821294" y="225606"/>
                  <a:pt x="1875693" y="195384"/>
                </a:cubicBezTo>
                <a:cubicBezTo>
                  <a:pt x="1916603" y="172656"/>
                  <a:pt x="1923147" y="178724"/>
                  <a:pt x="1963616" y="166077"/>
                </a:cubicBezTo>
                <a:cubicBezTo>
                  <a:pt x="2002931" y="153791"/>
                  <a:pt x="2039908" y="131549"/>
                  <a:pt x="2080846" y="127000"/>
                </a:cubicBezTo>
                <a:cubicBezTo>
                  <a:pt x="2282134" y="104633"/>
                  <a:pt x="2085549" y="124185"/>
                  <a:pt x="2461846" y="107461"/>
                </a:cubicBezTo>
                <a:cubicBezTo>
                  <a:pt x="2725517" y="95743"/>
                  <a:pt x="2506813" y="97692"/>
                  <a:pt x="2696308" y="97692"/>
                </a:cubicBezTo>
              </a:path>
            </a:pathLst>
          </a:cu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479820" y="2035254"/>
            <a:ext cx="31373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Solar Maximum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Strong field = few interactions</a:t>
            </a:r>
            <a:endParaRPr lang="en-US" b="1" dirty="0">
              <a:solidFill>
                <a:schemeClr val="accent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46075" y="1960086"/>
            <a:ext cx="5575300" cy="2802029"/>
            <a:chOff x="1409700" y="3247182"/>
            <a:chExt cx="5575300" cy="2802029"/>
          </a:xfrm>
        </p:grpSpPr>
        <p:sp>
          <p:nvSpPr>
            <p:cNvPr id="11" name="Freeform 10"/>
            <p:cNvSpPr/>
            <p:nvPr/>
          </p:nvSpPr>
          <p:spPr>
            <a:xfrm>
              <a:off x="3800231" y="3985846"/>
              <a:ext cx="3184769" cy="2063365"/>
            </a:xfrm>
            <a:custGeom>
              <a:avLst/>
              <a:gdLst>
                <a:gd name="connsiteX0" fmla="*/ 0 w 3184769"/>
                <a:gd name="connsiteY0" fmla="*/ 0 h 2063365"/>
                <a:gd name="connsiteX1" fmla="*/ 87923 w 3184769"/>
                <a:gd name="connsiteY1" fmla="*/ 29308 h 2063365"/>
                <a:gd name="connsiteX2" fmla="*/ 127000 w 3184769"/>
                <a:gd name="connsiteY2" fmla="*/ 48846 h 2063365"/>
                <a:gd name="connsiteX3" fmla="*/ 156307 w 3184769"/>
                <a:gd name="connsiteY3" fmla="*/ 58616 h 2063365"/>
                <a:gd name="connsiteX4" fmla="*/ 214923 w 3184769"/>
                <a:gd name="connsiteY4" fmla="*/ 87923 h 2063365"/>
                <a:gd name="connsiteX5" fmla="*/ 273538 w 3184769"/>
                <a:gd name="connsiteY5" fmla="*/ 117231 h 2063365"/>
                <a:gd name="connsiteX6" fmla="*/ 302846 w 3184769"/>
                <a:gd name="connsiteY6" fmla="*/ 136769 h 2063365"/>
                <a:gd name="connsiteX7" fmla="*/ 332154 w 3184769"/>
                <a:gd name="connsiteY7" fmla="*/ 146539 h 2063365"/>
                <a:gd name="connsiteX8" fmla="*/ 390769 w 3184769"/>
                <a:gd name="connsiteY8" fmla="*/ 175846 h 2063365"/>
                <a:gd name="connsiteX9" fmla="*/ 468923 w 3184769"/>
                <a:gd name="connsiteY9" fmla="*/ 214923 h 2063365"/>
                <a:gd name="connsiteX10" fmla="*/ 498231 w 3184769"/>
                <a:gd name="connsiteY10" fmla="*/ 224692 h 2063365"/>
                <a:gd name="connsiteX11" fmla="*/ 576384 w 3184769"/>
                <a:gd name="connsiteY11" fmla="*/ 254000 h 2063365"/>
                <a:gd name="connsiteX12" fmla="*/ 644769 w 3184769"/>
                <a:gd name="connsiteY12" fmla="*/ 302846 h 2063365"/>
                <a:gd name="connsiteX13" fmla="*/ 703384 w 3184769"/>
                <a:gd name="connsiteY13" fmla="*/ 332154 h 2063365"/>
                <a:gd name="connsiteX14" fmla="*/ 762000 w 3184769"/>
                <a:gd name="connsiteY14" fmla="*/ 390769 h 2063365"/>
                <a:gd name="connsiteX15" fmla="*/ 830384 w 3184769"/>
                <a:gd name="connsiteY15" fmla="*/ 429846 h 2063365"/>
                <a:gd name="connsiteX16" fmla="*/ 859692 w 3184769"/>
                <a:gd name="connsiteY16" fmla="*/ 439616 h 2063365"/>
                <a:gd name="connsiteX17" fmla="*/ 908538 w 3184769"/>
                <a:gd name="connsiteY17" fmla="*/ 498231 h 2063365"/>
                <a:gd name="connsiteX18" fmla="*/ 947615 w 3184769"/>
                <a:gd name="connsiteY18" fmla="*/ 556846 h 2063365"/>
                <a:gd name="connsiteX19" fmla="*/ 957384 w 3184769"/>
                <a:gd name="connsiteY19" fmla="*/ 586154 h 2063365"/>
                <a:gd name="connsiteX20" fmla="*/ 1045307 w 3184769"/>
                <a:gd name="connsiteY20" fmla="*/ 683846 h 2063365"/>
                <a:gd name="connsiteX21" fmla="*/ 1074615 w 3184769"/>
                <a:gd name="connsiteY21" fmla="*/ 703385 h 2063365"/>
                <a:gd name="connsiteX22" fmla="*/ 1123461 w 3184769"/>
                <a:gd name="connsiteY22" fmla="*/ 732692 h 2063365"/>
                <a:gd name="connsiteX23" fmla="*/ 1172307 w 3184769"/>
                <a:gd name="connsiteY23" fmla="*/ 771769 h 2063365"/>
                <a:gd name="connsiteX24" fmla="*/ 1211384 w 3184769"/>
                <a:gd name="connsiteY24" fmla="*/ 791308 h 2063365"/>
                <a:gd name="connsiteX25" fmla="*/ 1240692 w 3184769"/>
                <a:gd name="connsiteY25" fmla="*/ 810846 h 2063365"/>
                <a:gd name="connsiteX26" fmla="*/ 1270000 w 3184769"/>
                <a:gd name="connsiteY26" fmla="*/ 840154 h 2063365"/>
                <a:gd name="connsiteX27" fmla="*/ 1318846 w 3184769"/>
                <a:gd name="connsiteY27" fmla="*/ 849923 h 2063365"/>
                <a:gd name="connsiteX28" fmla="*/ 1357923 w 3184769"/>
                <a:gd name="connsiteY28" fmla="*/ 889000 h 2063365"/>
                <a:gd name="connsiteX29" fmla="*/ 1377461 w 3184769"/>
                <a:gd name="connsiteY29" fmla="*/ 918308 h 2063365"/>
                <a:gd name="connsiteX30" fmla="*/ 1416538 w 3184769"/>
                <a:gd name="connsiteY30" fmla="*/ 947616 h 2063365"/>
                <a:gd name="connsiteX31" fmla="*/ 1436077 w 3184769"/>
                <a:gd name="connsiteY31" fmla="*/ 976923 h 2063365"/>
                <a:gd name="connsiteX32" fmla="*/ 1465384 w 3184769"/>
                <a:gd name="connsiteY32" fmla="*/ 1006231 h 2063365"/>
                <a:gd name="connsiteX33" fmla="*/ 1494692 w 3184769"/>
                <a:gd name="connsiteY33" fmla="*/ 1064846 h 2063365"/>
                <a:gd name="connsiteX34" fmla="*/ 1524000 w 3184769"/>
                <a:gd name="connsiteY34" fmla="*/ 1113692 h 2063365"/>
                <a:gd name="connsiteX35" fmla="*/ 1533769 w 3184769"/>
                <a:gd name="connsiteY35" fmla="*/ 1162539 h 2063365"/>
                <a:gd name="connsiteX36" fmla="*/ 1553307 w 3184769"/>
                <a:gd name="connsiteY36" fmla="*/ 1221154 h 2063365"/>
                <a:gd name="connsiteX37" fmla="*/ 1563077 w 3184769"/>
                <a:gd name="connsiteY37" fmla="*/ 1250462 h 2063365"/>
                <a:gd name="connsiteX38" fmla="*/ 1582615 w 3184769"/>
                <a:gd name="connsiteY38" fmla="*/ 1367692 h 2063365"/>
                <a:gd name="connsiteX39" fmla="*/ 1602154 w 3184769"/>
                <a:gd name="connsiteY39" fmla="*/ 1524000 h 2063365"/>
                <a:gd name="connsiteX40" fmla="*/ 1621692 w 3184769"/>
                <a:gd name="connsiteY40" fmla="*/ 1582616 h 2063365"/>
                <a:gd name="connsiteX41" fmla="*/ 1641231 w 3184769"/>
                <a:gd name="connsiteY41" fmla="*/ 1690077 h 2063365"/>
                <a:gd name="connsiteX42" fmla="*/ 1651000 w 3184769"/>
                <a:gd name="connsiteY42" fmla="*/ 1807308 h 2063365"/>
                <a:gd name="connsiteX43" fmla="*/ 1660769 w 3184769"/>
                <a:gd name="connsiteY43" fmla="*/ 2061308 h 2063365"/>
                <a:gd name="connsiteX44" fmla="*/ 1670538 w 3184769"/>
                <a:gd name="connsiteY44" fmla="*/ 2032000 h 2063365"/>
                <a:gd name="connsiteX45" fmla="*/ 1699846 w 3184769"/>
                <a:gd name="connsiteY45" fmla="*/ 2002692 h 2063365"/>
                <a:gd name="connsiteX46" fmla="*/ 1709615 w 3184769"/>
                <a:gd name="connsiteY46" fmla="*/ 1973385 h 2063365"/>
                <a:gd name="connsiteX47" fmla="*/ 1748692 w 3184769"/>
                <a:gd name="connsiteY47" fmla="*/ 1875692 h 2063365"/>
                <a:gd name="connsiteX48" fmla="*/ 1768231 w 3184769"/>
                <a:gd name="connsiteY48" fmla="*/ 1807308 h 2063365"/>
                <a:gd name="connsiteX49" fmla="*/ 1787769 w 3184769"/>
                <a:gd name="connsiteY49" fmla="*/ 1758462 h 2063365"/>
                <a:gd name="connsiteX50" fmla="*/ 1797538 w 3184769"/>
                <a:gd name="connsiteY50" fmla="*/ 1709616 h 2063365"/>
                <a:gd name="connsiteX51" fmla="*/ 1817077 w 3184769"/>
                <a:gd name="connsiteY51" fmla="*/ 1651000 h 2063365"/>
                <a:gd name="connsiteX52" fmla="*/ 1836615 w 3184769"/>
                <a:gd name="connsiteY52" fmla="*/ 1592385 h 2063365"/>
                <a:gd name="connsiteX53" fmla="*/ 1846384 w 3184769"/>
                <a:gd name="connsiteY53" fmla="*/ 1533769 h 2063365"/>
                <a:gd name="connsiteX54" fmla="*/ 1865923 w 3184769"/>
                <a:gd name="connsiteY54" fmla="*/ 1397000 h 2063365"/>
                <a:gd name="connsiteX55" fmla="*/ 1885461 w 3184769"/>
                <a:gd name="connsiteY55" fmla="*/ 1348154 h 2063365"/>
                <a:gd name="connsiteX56" fmla="*/ 1914769 w 3184769"/>
                <a:gd name="connsiteY56" fmla="*/ 1162539 h 2063365"/>
                <a:gd name="connsiteX57" fmla="*/ 1924538 w 3184769"/>
                <a:gd name="connsiteY57" fmla="*/ 1123462 h 2063365"/>
                <a:gd name="connsiteX58" fmla="*/ 1983154 w 3184769"/>
                <a:gd name="connsiteY58" fmla="*/ 859692 h 2063365"/>
                <a:gd name="connsiteX59" fmla="*/ 2002692 w 3184769"/>
                <a:gd name="connsiteY59" fmla="*/ 830385 h 2063365"/>
                <a:gd name="connsiteX60" fmla="*/ 2032000 w 3184769"/>
                <a:gd name="connsiteY60" fmla="*/ 762000 h 2063365"/>
                <a:gd name="connsiteX61" fmla="*/ 2061307 w 3184769"/>
                <a:gd name="connsiteY61" fmla="*/ 713154 h 2063365"/>
                <a:gd name="connsiteX62" fmla="*/ 2100384 w 3184769"/>
                <a:gd name="connsiteY62" fmla="*/ 683846 h 2063365"/>
                <a:gd name="connsiteX63" fmla="*/ 2139461 w 3184769"/>
                <a:gd name="connsiteY63" fmla="*/ 635000 h 2063365"/>
                <a:gd name="connsiteX64" fmla="*/ 2178538 w 3184769"/>
                <a:gd name="connsiteY64" fmla="*/ 605692 h 2063365"/>
                <a:gd name="connsiteX65" fmla="*/ 2207846 w 3184769"/>
                <a:gd name="connsiteY65" fmla="*/ 566616 h 2063365"/>
                <a:gd name="connsiteX66" fmla="*/ 2256692 w 3184769"/>
                <a:gd name="connsiteY66" fmla="*/ 517769 h 2063365"/>
                <a:gd name="connsiteX67" fmla="*/ 2286000 w 3184769"/>
                <a:gd name="connsiteY67" fmla="*/ 488462 h 2063365"/>
                <a:gd name="connsiteX68" fmla="*/ 2315307 w 3184769"/>
                <a:gd name="connsiteY68" fmla="*/ 478692 h 2063365"/>
                <a:gd name="connsiteX69" fmla="*/ 2344615 w 3184769"/>
                <a:gd name="connsiteY69" fmla="*/ 449385 h 2063365"/>
                <a:gd name="connsiteX70" fmla="*/ 2403231 w 3184769"/>
                <a:gd name="connsiteY70" fmla="*/ 410308 h 2063365"/>
                <a:gd name="connsiteX71" fmla="*/ 2481384 w 3184769"/>
                <a:gd name="connsiteY71" fmla="*/ 381000 h 2063365"/>
                <a:gd name="connsiteX72" fmla="*/ 2510692 w 3184769"/>
                <a:gd name="connsiteY72" fmla="*/ 351692 h 2063365"/>
                <a:gd name="connsiteX73" fmla="*/ 2549769 w 3184769"/>
                <a:gd name="connsiteY73" fmla="*/ 341923 h 2063365"/>
                <a:gd name="connsiteX74" fmla="*/ 2627923 w 3184769"/>
                <a:gd name="connsiteY74" fmla="*/ 312616 h 2063365"/>
                <a:gd name="connsiteX75" fmla="*/ 2735384 w 3184769"/>
                <a:gd name="connsiteY75" fmla="*/ 263769 h 2063365"/>
                <a:gd name="connsiteX76" fmla="*/ 2735384 w 3184769"/>
                <a:gd name="connsiteY76" fmla="*/ 263769 h 2063365"/>
                <a:gd name="connsiteX77" fmla="*/ 2764692 w 3184769"/>
                <a:gd name="connsiteY77" fmla="*/ 244231 h 2063365"/>
                <a:gd name="connsiteX78" fmla="*/ 2842846 w 3184769"/>
                <a:gd name="connsiteY78" fmla="*/ 224692 h 2063365"/>
                <a:gd name="connsiteX79" fmla="*/ 2872154 w 3184769"/>
                <a:gd name="connsiteY79" fmla="*/ 214923 h 2063365"/>
                <a:gd name="connsiteX80" fmla="*/ 2930769 w 3184769"/>
                <a:gd name="connsiteY80" fmla="*/ 205154 h 2063365"/>
                <a:gd name="connsiteX81" fmla="*/ 2960077 w 3184769"/>
                <a:gd name="connsiteY81" fmla="*/ 195385 h 2063365"/>
                <a:gd name="connsiteX82" fmla="*/ 3038231 w 3184769"/>
                <a:gd name="connsiteY82" fmla="*/ 185616 h 2063365"/>
                <a:gd name="connsiteX83" fmla="*/ 3096846 w 3184769"/>
                <a:gd name="connsiteY83" fmla="*/ 166077 h 2063365"/>
                <a:gd name="connsiteX84" fmla="*/ 3184769 w 3184769"/>
                <a:gd name="connsiteY84" fmla="*/ 156308 h 2063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184769" h="2063365">
                  <a:moveTo>
                    <a:pt x="0" y="0"/>
                  </a:moveTo>
                  <a:cubicBezTo>
                    <a:pt x="29308" y="9769"/>
                    <a:pt x="60291" y="15493"/>
                    <a:pt x="87923" y="29308"/>
                  </a:cubicBezTo>
                  <a:cubicBezTo>
                    <a:pt x="100949" y="35821"/>
                    <a:pt x="113614" y="43109"/>
                    <a:pt x="127000" y="48846"/>
                  </a:cubicBezTo>
                  <a:cubicBezTo>
                    <a:pt x="136465" y="52902"/>
                    <a:pt x="147097" y="54011"/>
                    <a:pt x="156307" y="58616"/>
                  </a:cubicBezTo>
                  <a:cubicBezTo>
                    <a:pt x="232048" y="96487"/>
                    <a:pt x="141267" y="63372"/>
                    <a:pt x="214923" y="87923"/>
                  </a:cubicBezTo>
                  <a:cubicBezTo>
                    <a:pt x="298908" y="143914"/>
                    <a:pt x="192653" y="76789"/>
                    <a:pt x="273538" y="117231"/>
                  </a:cubicBezTo>
                  <a:cubicBezTo>
                    <a:pt x="284040" y="122482"/>
                    <a:pt x="292344" y="131518"/>
                    <a:pt x="302846" y="136769"/>
                  </a:cubicBezTo>
                  <a:cubicBezTo>
                    <a:pt x="312057" y="141374"/>
                    <a:pt x="322943" y="141934"/>
                    <a:pt x="332154" y="146539"/>
                  </a:cubicBezTo>
                  <a:cubicBezTo>
                    <a:pt x="407898" y="184412"/>
                    <a:pt x="317108" y="151293"/>
                    <a:pt x="390769" y="175846"/>
                  </a:cubicBezTo>
                  <a:cubicBezTo>
                    <a:pt x="424870" y="209949"/>
                    <a:pt x="401569" y="192472"/>
                    <a:pt x="468923" y="214923"/>
                  </a:cubicBezTo>
                  <a:lnTo>
                    <a:pt x="498231" y="224692"/>
                  </a:lnTo>
                  <a:cubicBezTo>
                    <a:pt x="539645" y="266108"/>
                    <a:pt x="491759" y="225791"/>
                    <a:pt x="576384" y="254000"/>
                  </a:cubicBezTo>
                  <a:cubicBezTo>
                    <a:pt x="585015" y="256877"/>
                    <a:pt x="643759" y="302124"/>
                    <a:pt x="644769" y="302846"/>
                  </a:cubicBezTo>
                  <a:cubicBezTo>
                    <a:pt x="677912" y="326519"/>
                    <a:pt x="667089" y="320056"/>
                    <a:pt x="703384" y="332154"/>
                  </a:cubicBezTo>
                  <a:cubicBezTo>
                    <a:pt x="722923" y="351692"/>
                    <a:pt x="739009" y="375441"/>
                    <a:pt x="762000" y="390769"/>
                  </a:cubicBezTo>
                  <a:cubicBezTo>
                    <a:pt x="791437" y="410394"/>
                    <a:pt x="795674" y="414970"/>
                    <a:pt x="830384" y="429846"/>
                  </a:cubicBezTo>
                  <a:cubicBezTo>
                    <a:pt x="839849" y="433903"/>
                    <a:pt x="849923" y="436359"/>
                    <a:pt x="859692" y="439616"/>
                  </a:cubicBezTo>
                  <a:cubicBezTo>
                    <a:pt x="886367" y="466290"/>
                    <a:pt x="881442" y="459523"/>
                    <a:pt x="908538" y="498231"/>
                  </a:cubicBezTo>
                  <a:cubicBezTo>
                    <a:pt x="922004" y="517468"/>
                    <a:pt x="947615" y="556846"/>
                    <a:pt x="947615" y="556846"/>
                  </a:cubicBezTo>
                  <a:cubicBezTo>
                    <a:pt x="950871" y="566615"/>
                    <a:pt x="952275" y="577213"/>
                    <a:pt x="957384" y="586154"/>
                  </a:cubicBezTo>
                  <a:cubicBezTo>
                    <a:pt x="972907" y="613319"/>
                    <a:pt x="1026708" y="671447"/>
                    <a:pt x="1045307" y="683846"/>
                  </a:cubicBezTo>
                  <a:cubicBezTo>
                    <a:pt x="1055076" y="690359"/>
                    <a:pt x="1065446" y="696050"/>
                    <a:pt x="1074615" y="703385"/>
                  </a:cubicBezTo>
                  <a:cubicBezTo>
                    <a:pt x="1112928" y="734035"/>
                    <a:pt x="1072567" y="715727"/>
                    <a:pt x="1123461" y="732692"/>
                  </a:cubicBezTo>
                  <a:cubicBezTo>
                    <a:pt x="1144857" y="754088"/>
                    <a:pt x="1143551" y="755337"/>
                    <a:pt x="1172307" y="771769"/>
                  </a:cubicBezTo>
                  <a:cubicBezTo>
                    <a:pt x="1184951" y="778994"/>
                    <a:pt x="1198740" y="784083"/>
                    <a:pt x="1211384" y="791308"/>
                  </a:cubicBezTo>
                  <a:cubicBezTo>
                    <a:pt x="1221578" y="797133"/>
                    <a:pt x="1231672" y="803330"/>
                    <a:pt x="1240692" y="810846"/>
                  </a:cubicBezTo>
                  <a:cubicBezTo>
                    <a:pt x="1251306" y="819691"/>
                    <a:pt x="1257643" y="833975"/>
                    <a:pt x="1270000" y="840154"/>
                  </a:cubicBezTo>
                  <a:cubicBezTo>
                    <a:pt x="1284851" y="847580"/>
                    <a:pt x="1302564" y="846667"/>
                    <a:pt x="1318846" y="849923"/>
                  </a:cubicBezTo>
                  <a:cubicBezTo>
                    <a:pt x="1331872" y="862949"/>
                    <a:pt x="1347705" y="873673"/>
                    <a:pt x="1357923" y="889000"/>
                  </a:cubicBezTo>
                  <a:cubicBezTo>
                    <a:pt x="1364436" y="898769"/>
                    <a:pt x="1369159" y="910006"/>
                    <a:pt x="1377461" y="918308"/>
                  </a:cubicBezTo>
                  <a:cubicBezTo>
                    <a:pt x="1388974" y="929821"/>
                    <a:pt x="1405025" y="936103"/>
                    <a:pt x="1416538" y="947616"/>
                  </a:cubicBezTo>
                  <a:cubicBezTo>
                    <a:pt x="1424840" y="955918"/>
                    <a:pt x="1428561" y="967903"/>
                    <a:pt x="1436077" y="976923"/>
                  </a:cubicBezTo>
                  <a:cubicBezTo>
                    <a:pt x="1444922" y="987536"/>
                    <a:pt x="1455615" y="996462"/>
                    <a:pt x="1465384" y="1006231"/>
                  </a:cubicBezTo>
                  <a:cubicBezTo>
                    <a:pt x="1489944" y="1079905"/>
                    <a:pt x="1456813" y="989086"/>
                    <a:pt x="1494692" y="1064846"/>
                  </a:cubicBezTo>
                  <a:cubicBezTo>
                    <a:pt x="1520055" y="1115573"/>
                    <a:pt x="1485837" y="1075531"/>
                    <a:pt x="1524000" y="1113692"/>
                  </a:cubicBezTo>
                  <a:cubicBezTo>
                    <a:pt x="1527256" y="1129974"/>
                    <a:pt x="1529400" y="1146519"/>
                    <a:pt x="1533769" y="1162539"/>
                  </a:cubicBezTo>
                  <a:cubicBezTo>
                    <a:pt x="1539188" y="1182409"/>
                    <a:pt x="1546794" y="1201616"/>
                    <a:pt x="1553307" y="1221154"/>
                  </a:cubicBezTo>
                  <a:cubicBezTo>
                    <a:pt x="1556564" y="1230923"/>
                    <a:pt x="1561057" y="1240364"/>
                    <a:pt x="1563077" y="1250462"/>
                  </a:cubicBezTo>
                  <a:cubicBezTo>
                    <a:pt x="1575178" y="1310967"/>
                    <a:pt x="1573526" y="1298014"/>
                    <a:pt x="1582615" y="1367692"/>
                  </a:cubicBezTo>
                  <a:cubicBezTo>
                    <a:pt x="1589406" y="1419759"/>
                    <a:pt x="1585550" y="1474186"/>
                    <a:pt x="1602154" y="1524000"/>
                  </a:cubicBezTo>
                  <a:cubicBezTo>
                    <a:pt x="1608667" y="1543539"/>
                    <a:pt x="1616273" y="1562746"/>
                    <a:pt x="1621692" y="1582616"/>
                  </a:cubicBezTo>
                  <a:cubicBezTo>
                    <a:pt x="1627541" y="1604065"/>
                    <a:pt x="1638041" y="1670937"/>
                    <a:pt x="1641231" y="1690077"/>
                  </a:cubicBezTo>
                  <a:cubicBezTo>
                    <a:pt x="1644487" y="1729154"/>
                    <a:pt x="1648939" y="1768150"/>
                    <a:pt x="1651000" y="1807308"/>
                  </a:cubicBezTo>
                  <a:cubicBezTo>
                    <a:pt x="1655453" y="1891920"/>
                    <a:pt x="1653429" y="1976897"/>
                    <a:pt x="1660769" y="2061308"/>
                  </a:cubicBezTo>
                  <a:cubicBezTo>
                    <a:pt x="1661661" y="2071567"/>
                    <a:pt x="1664826" y="2040568"/>
                    <a:pt x="1670538" y="2032000"/>
                  </a:cubicBezTo>
                  <a:cubicBezTo>
                    <a:pt x="1678202" y="2020504"/>
                    <a:pt x="1690077" y="2012461"/>
                    <a:pt x="1699846" y="2002692"/>
                  </a:cubicBezTo>
                  <a:cubicBezTo>
                    <a:pt x="1703102" y="1992923"/>
                    <a:pt x="1705918" y="1982996"/>
                    <a:pt x="1709615" y="1973385"/>
                  </a:cubicBezTo>
                  <a:cubicBezTo>
                    <a:pt x="1722205" y="1940650"/>
                    <a:pt x="1740186" y="1909718"/>
                    <a:pt x="1748692" y="1875692"/>
                  </a:cubicBezTo>
                  <a:cubicBezTo>
                    <a:pt x="1756393" y="1844889"/>
                    <a:pt x="1757717" y="1835345"/>
                    <a:pt x="1768231" y="1807308"/>
                  </a:cubicBezTo>
                  <a:cubicBezTo>
                    <a:pt x="1774388" y="1790888"/>
                    <a:pt x="1782730" y="1775259"/>
                    <a:pt x="1787769" y="1758462"/>
                  </a:cubicBezTo>
                  <a:cubicBezTo>
                    <a:pt x="1792540" y="1742558"/>
                    <a:pt x="1793169" y="1725635"/>
                    <a:pt x="1797538" y="1709616"/>
                  </a:cubicBezTo>
                  <a:cubicBezTo>
                    <a:pt x="1802957" y="1689746"/>
                    <a:pt x="1810564" y="1670539"/>
                    <a:pt x="1817077" y="1651000"/>
                  </a:cubicBezTo>
                  <a:lnTo>
                    <a:pt x="1836615" y="1592385"/>
                  </a:lnTo>
                  <a:cubicBezTo>
                    <a:pt x="1839871" y="1572846"/>
                    <a:pt x="1843446" y="1553358"/>
                    <a:pt x="1846384" y="1533769"/>
                  </a:cubicBezTo>
                  <a:cubicBezTo>
                    <a:pt x="1853216" y="1488226"/>
                    <a:pt x="1848820" y="1439759"/>
                    <a:pt x="1865923" y="1397000"/>
                  </a:cubicBezTo>
                  <a:lnTo>
                    <a:pt x="1885461" y="1348154"/>
                  </a:lnTo>
                  <a:cubicBezTo>
                    <a:pt x="1891794" y="1303824"/>
                    <a:pt x="1906998" y="1193625"/>
                    <a:pt x="1914769" y="1162539"/>
                  </a:cubicBezTo>
                  <a:cubicBezTo>
                    <a:pt x="1918025" y="1149513"/>
                    <a:pt x="1922136" y="1136672"/>
                    <a:pt x="1924538" y="1123462"/>
                  </a:cubicBezTo>
                  <a:cubicBezTo>
                    <a:pt x="1928528" y="1101519"/>
                    <a:pt x="1950857" y="908137"/>
                    <a:pt x="1983154" y="859692"/>
                  </a:cubicBezTo>
                  <a:lnTo>
                    <a:pt x="2002692" y="830385"/>
                  </a:lnTo>
                  <a:cubicBezTo>
                    <a:pt x="2016595" y="774772"/>
                    <a:pt x="2003888" y="806979"/>
                    <a:pt x="2032000" y="762000"/>
                  </a:cubicBezTo>
                  <a:cubicBezTo>
                    <a:pt x="2042063" y="745898"/>
                    <a:pt x="2048804" y="727444"/>
                    <a:pt x="2061307" y="713154"/>
                  </a:cubicBezTo>
                  <a:cubicBezTo>
                    <a:pt x="2072029" y="700900"/>
                    <a:pt x="2088871" y="695359"/>
                    <a:pt x="2100384" y="683846"/>
                  </a:cubicBezTo>
                  <a:cubicBezTo>
                    <a:pt x="2163481" y="620750"/>
                    <a:pt x="2081459" y="683336"/>
                    <a:pt x="2139461" y="635000"/>
                  </a:cubicBezTo>
                  <a:cubicBezTo>
                    <a:pt x="2151969" y="624576"/>
                    <a:pt x="2167025" y="617205"/>
                    <a:pt x="2178538" y="605692"/>
                  </a:cubicBezTo>
                  <a:cubicBezTo>
                    <a:pt x="2190051" y="594179"/>
                    <a:pt x="2197029" y="578785"/>
                    <a:pt x="2207846" y="566616"/>
                  </a:cubicBezTo>
                  <a:cubicBezTo>
                    <a:pt x="2223144" y="549406"/>
                    <a:pt x="2240410" y="534051"/>
                    <a:pt x="2256692" y="517769"/>
                  </a:cubicBezTo>
                  <a:cubicBezTo>
                    <a:pt x="2266461" y="508000"/>
                    <a:pt x="2272893" y="492831"/>
                    <a:pt x="2286000" y="488462"/>
                  </a:cubicBezTo>
                  <a:lnTo>
                    <a:pt x="2315307" y="478692"/>
                  </a:lnTo>
                  <a:cubicBezTo>
                    <a:pt x="2325076" y="468923"/>
                    <a:pt x="2333709" y="457867"/>
                    <a:pt x="2344615" y="449385"/>
                  </a:cubicBezTo>
                  <a:cubicBezTo>
                    <a:pt x="2363151" y="434968"/>
                    <a:pt x="2381428" y="419029"/>
                    <a:pt x="2403231" y="410308"/>
                  </a:cubicBezTo>
                  <a:cubicBezTo>
                    <a:pt x="2461638" y="386945"/>
                    <a:pt x="2435441" y="396314"/>
                    <a:pt x="2481384" y="381000"/>
                  </a:cubicBezTo>
                  <a:cubicBezTo>
                    <a:pt x="2491153" y="371231"/>
                    <a:pt x="2498696" y="358547"/>
                    <a:pt x="2510692" y="351692"/>
                  </a:cubicBezTo>
                  <a:cubicBezTo>
                    <a:pt x="2522350" y="345031"/>
                    <a:pt x="2537197" y="346637"/>
                    <a:pt x="2549769" y="341923"/>
                  </a:cubicBezTo>
                  <a:cubicBezTo>
                    <a:pt x="2651941" y="303609"/>
                    <a:pt x="2527618" y="337691"/>
                    <a:pt x="2627923" y="312616"/>
                  </a:cubicBezTo>
                  <a:cubicBezTo>
                    <a:pt x="2669305" y="271232"/>
                    <a:pt x="2638723" y="295990"/>
                    <a:pt x="2735384" y="263769"/>
                  </a:cubicBezTo>
                  <a:lnTo>
                    <a:pt x="2735384" y="263769"/>
                  </a:lnTo>
                  <a:cubicBezTo>
                    <a:pt x="2745153" y="257256"/>
                    <a:pt x="2754190" y="249482"/>
                    <a:pt x="2764692" y="244231"/>
                  </a:cubicBezTo>
                  <a:cubicBezTo>
                    <a:pt x="2787021" y="233067"/>
                    <a:pt x="2820556" y="230265"/>
                    <a:pt x="2842846" y="224692"/>
                  </a:cubicBezTo>
                  <a:cubicBezTo>
                    <a:pt x="2852836" y="222194"/>
                    <a:pt x="2862101" y="217157"/>
                    <a:pt x="2872154" y="214923"/>
                  </a:cubicBezTo>
                  <a:cubicBezTo>
                    <a:pt x="2891490" y="210626"/>
                    <a:pt x="2911433" y="209451"/>
                    <a:pt x="2930769" y="205154"/>
                  </a:cubicBezTo>
                  <a:cubicBezTo>
                    <a:pt x="2940822" y="202920"/>
                    <a:pt x="2949945" y="197227"/>
                    <a:pt x="2960077" y="195385"/>
                  </a:cubicBezTo>
                  <a:cubicBezTo>
                    <a:pt x="2985908" y="190689"/>
                    <a:pt x="3012180" y="188872"/>
                    <a:pt x="3038231" y="185616"/>
                  </a:cubicBezTo>
                  <a:cubicBezTo>
                    <a:pt x="3057769" y="179103"/>
                    <a:pt x="3076866" y="171072"/>
                    <a:pt x="3096846" y="166077"/>
                  </a:cubicBezTo>
                  <a:cubicBezTo>
                    <a:pt x="3142345" y="154702"/>
                    <a:pt x="3146875" y="156308"/>
                    <a:pt x="3184769" y="156308"/>
                  </a:cubicBezTo>
                </a:path>
              </a:pathLst>
            </a:custGeom>
            <a:ln w="57150" cmpd="sng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409700" y="3247182"/>
              <a:ext cx="3236784" cy="1015663"/>
            </a:xfrm>
            <a:prstGeom prst="rect">
              <a:avLst/>
            </a:prstGeom>
            <a:solidFill>
              <a:schemeClr val="tx1"/>
            </a:solidFill>
            <a:ln w="57150" cmpd="sng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chemeClr val="accent6"/>
                  </a:solidFill>
                </a:rPr>
                <a:t>Solar Minimum</a:t>
              </a:r>
            </a:p>
            <a:p>
              <a:r>
                <a:rPr lang="en-US" b="1" dirty="0" smtClean="0">
                  <a:solidFill>
                    <a:schemeClr val="accent6"/>
                  </a:solidFill>
                </a:rPr>
                <a:t>Weak field = many interactions</a:t>
              </a:r>
            </a:p>
            <a:p>
              <a:r>
                <a:rPr lang="en-US" b="1" dirty="0" smtClean="0">
                  <a:solidFill>
                    <a:schemeClr val="accent6"/>
                  </a:solidFill>
                </a:rPr>
                <a:t>fewer gammas escape?</a:t>
              </a:r>
              <a:endParaRPr lang="en-US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6032500" y="5984875"/>
            <a:ext cx="2413000" cy="4561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1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Magnetic fields and interactions</a:t>
            </a:r>
            <a:endParaRPr lang="en-US" dirty="0"/>
          </a:p>
        </p:txBody>
      </p:sp>
      <p:pic>
        <p:nvPicPr>
          <p:cNvPr id="3" name="Picture 2" descr="solar_min-max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4067"/>
            <a:ext cx="9144000" cy="25306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3375" y="5349875"/>
            <a:ext cx="2013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credit: NASA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64000" y="5476875"/>
            <a:ext cx="49928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Where do cosmic rays hit the Sun?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39339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Magnetic fields and interactions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616729" y="5463147"/>
            <a:ext cx="3070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Tibet Air Shower array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809132"/>
            <a:ext cx="3377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Protons 0.3-100 </a:t>
            </a:r>
            <a:r>
              <a:rPr lang="en-US" sz="2800" dirty="0" err="1" smtClean="0"/>
              <a:t>TeV</a:t>
            </a:r>
            <a:endParaRPr lang="en-US" sz="2800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/>
          <a:srcRect t="-7305" b="-6307"/>
          <a:stretch/>
        </p:blipFill>
        <p:spPr>
          <a:xfrm>
            <a:off x="457200" y="2346951"/>
            <a:ext cx="8229600" cy="3006026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2318867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 physics matters?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83668" y="1525344"/>
            <a:ext cx="2903415" cy="639762"/>
          </a:xfrm>
        </p:spPr>
        <p:txBody>
          <a:bodyPr/>
          <a:lstStyle/>
          <a:p>
            <a:r>
              <a:rPr lang="en-US" dirty="0" smtClean="0"/>
              <a:t>Lepton-induced IC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83668" y="2174875"/>
            <a:ext cx="2903415" cy="2841625"/>
          </a:xfrm>
        </p:spPr>
        <p:txBody>
          <a:bodyPr>
            <a:normAutofit/>
          </a:bodyPr>
          <a:lstStyle/>
          <a:p>
            <a:r>
              <a:rPr lang="en-US" sz="1500" dirty="0" smtClean="0"/>
              <a:t>Only modulation matters (everything else well-quantified).</a:t>
            </a:r>
          </a:p>
          <a:p>
            <a:endParaRPr lang="en-US" sz="1500" dirty="0"/>
          </a:p>
          <a:p>
            <a:r>
              <a:rPr lang="en-US" sz="1500" dirty="0" smtClean="0"/>
              <a:t>The modulation between the Earth and a few tenths of AU appears small.</a:t>
            </a:r>
          </a:p>
          <a:p>
            <a:endParaRPr lang="en-US" sz="1500" dirty="0"/>
          </a:p>
          <a:p>
            <a:r>
              <a:rPr lang="en-US" sz="1500" dirty="0"/>
              <a:t>Prediction reasonably consistent with observations, at least for  &lt; 10 </a:t>
            </a:r>
            <a:r>
              <a:rPr lang="en-US" sz="1500" dirty="0" err="1"/>
              <a:t>GeV</a:t>
            </a:r>
            <a:r>
              <a:rPr lang="en-US" sz="1500" dirty="0"/>
              <a:t>.</a:t>
            </a:r>
          </a:p>
          <a:p>
            <a:endParaRPr lang="en-US" sz="150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idx="1"/>
          </p:nvPr>
        </p:nvSpPr>
        <p:spPr>
          <a:xfrm>
            <a:off x="3141793" y="1532549"/>
            <a:ext cx="2903415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Hadron-induced </a:t>
            </a:r>
            <a:r>
              <a:rPr lang="en-US" dirty="0" err="1" smtClean="0"/>
              <a:t>γ</a:t>
            </a:r>
            <a:endParaRPr lang="en-US" dirty="0"/>
          </a:p>
        </p:txBody>
      </p:sp>
      <p:sp>
        <p:nvSpPr>
          <p:cNvPr id="9" name="Content Placeholder 4"/>
          <p:cNvSpPr>
            <a:spLocks noGrp="1"/>
          </p:cNvSpPr>
          <p:nvPr>
            <p:ph sz="half" idx="2"/>
          </p:nvPr>
        </p:nvSpPr>
        <p:spPr>
          <a:xfrm>
            <a:off x="3141793" y="2172311"/>
            <a:ext cx="2903415" cy="395128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Need to explain high flux to at least 100 </a:t>
            </a:r>
            <a:r>
              <a:rPr lang="en-US" dirty="0" err="1"/>
              <a:t>GeV</a:t>
            </a:r>
            <a:r>
              <a:rPr lang="en-US" dirty="0"/>
              <a:t> (1 </a:t>
            </a:r>
            <a:r>
              <a:rPr lang="en-US" dirty="0" err="1"/>
              <a:t>TeV</a:t>
            </a:r>
            <a:r>
              <a:rPr lang="en-US" dirty="0"/>
              <a:t> primaries).</a:t>
            </a:r>
          </a:p>
          <a:p>
            <a:endParaRPr lang="en-US" dirty="0"/>
          </a:p>
          <a:p>
            <a:r>
              <a:rPr lang="en-US" dirty="0"/>
              <a:t>Need to explain the strong time </a:t>
            </a:r>
            <a:r>
              <a:rPr lang="en-US" dirty="0" err="1"/>
              <a:t>varaibility</a:t>
            </a:r>
            <a:r>
              <a:rPr lang="en-US" dirty="0"/>
              <a:t> below ~ 10 </a:t>
            </a:r>
            <a:r>
              <a:rPr lang="en-US" dirty="0" err="1"/>
              <a:t>GeV</a:t>
            </a:r>
            <a:r>
              <a:rPr lang="en-US" dirty="0"/>
              <a:t> (100 </a:t>
            </a:r>
            <a:r>
              <a:rPr lang="en-US" dirty="0" err="1"/>
              <a:t>GeV</a:t>
            </a:r>
            <a:r>
              <a:rPr lang="en-US" dirty="0"/>
              <a:t> primaries).</a:t>
            </a:r>
          </a:p>
          <a:p>
            <a:endParaRPr lang="en-US" dirty="0"/>
          </a:p>
          <a:p>
            <a:r>
              <a:rPr lang="en-US" dirty="0"/>
              <a:t>Modulation can’t do it.</a:t>
            </a:r>
          </a:p>
          <a:p>
            <a:endParaRPr lang="en-US" dirty="0"/>
          </a:p>
          <a:p>
            <a:r>
              <a:rPr lang="en-US" dirty="0"/>
              <a:t>We’re left with the interplay between coronal/</a:t>
            </a:r>
            <a:r>
              <a:rPr lang="en-US" dirty="0" err="1"/>
              <a:t>chromospheric</a:t>
            </a:r>
            <a:r>
              <a:rPr lang="en-US" dirty="0"/>
              <a:t> fields and the interplay with interaction </a:t>
            </a:r>
            <a:r>
              <a:rPr lang="en-US" dirty="0" smtClean="0"/>
              <a:t>probability.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idx="1"/>
          </p:nvPr>
        </p:nvSpPr>
        <p:spPr>
          <a:xfrm>
            <a:off x="6103822" y="1532549"/>
            <a:ext cx="2903415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Hadron-</a:t>
            </a:r>
            <a:r>
              <a:rPr lang="en-US" dirty="0" err="1" smtClean="0"/>
              <a:t>inducedν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045208" y="2174875"/>
            <a:ext cx="2962029" cy="395128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90728" y="5969000"/>
            <a:ext cx="2754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Learn about magnetic fields?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808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Hadron-</a:t>
            </a:r>
            <a:r>
              <a:rPr lang="en-US" dirty="0" err="1" smtClean="0"/>
              <a:t>inducedν</a:t>
            </a:r>
            <a:endParaRPr lang="en-US" dirty="0"/>
          </a:p>
        </p:txBody>
      </p:sp>
      <p:pic>
        <p:nvPicPr>
          <p:cNvPr id="7" name="Picture 6" descr="1_plot_it_flu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181613"/>
            <a:ext cx="5486400" cy="54864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3778250" y="2714624"/>
            <a:ext cx="3398737" cy="1708667"/>
            <a:chOff x="3778250" y="2714624"/>
            <a:chExt cx="3398737" cy="1708667"/>
          </a:xfrm>
        </p:grpSpPr>
        <p:sp>
          <p:nvSpPr>
            <p:cNvPr id="8" name="TextBox 7"/>
            <p:cNvSpPr txBox="1"/>
            <p:nvPr/>
          </p:nvSpPr>
          <p:spPr>
            <a:xfrm rot="2300752">
              <a:off x="3778250" y="2714624"/>
              <a:ext cx="33987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50C3AA"/>
                  </a:solidFill>
                </a:rPr>
                <a:t>No modulation, all particles interact</a:t>
              </a:r>
              <a:endParaRPr lang="en-US" dirty="0">
                <a:solidFill>
                  <a:srgbClr val="50C3AA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20568870">
              <a:off x="4413250" y="4053959"/>
              <a:ext cx="13723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50C3AA"/>
                  </a:solidFill>
                </a:rPr>
                <a:t>SSG nominal</a:t>
              </a:r>
              <a:endParaRPr lang="en-US" dirty="0">
                <a:solidFill>
                  <a:srgbClr val="50C3AA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809482" y="5177921"/>
            <a:ext cx="15381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sym typeface="Wingdings"/>
              </a:rPr>
              <a:t>     </a:t>
            </a:r>
          </a:p>
          <a:p>
            <a:r>
              <a:rPr lang="en-US" dirty="0" smtClean="0">
                <a:solidFill>
                  <a:schemeClr val="bg1"/>
                </a:solidFill>
                <a:sym typeface="Wingdings"/>
              </a:rPr>
              <a:t>Magnetic fields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000500" y="1181613"/>
            <a:ext cx="2486678" cy="369332"/>
            <a:chOff x="4000500" y="1181613"/>
            <a:chExt cx="2486678" cy="369332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4143375" y="1549401"/>
              <a:ext cx="2270125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000500" y="1181613"/>
              <a:ext cx="24866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</a:rPr>
                <a:t>Limited energy resolution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503053" y="1180069"/>
            <a:ext cx="1969882" cy="369332"/>
            <a:chOff x="6503053" y="1180069"/>
            <a:chExt cx="1969882" cy="369332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6503053" y="1549401"/>
              <a:ext cx="1942447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683375" y="1180069"/>
              <a:ext cx="17895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</a:rPr>
                <a:t>Energy resolution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2320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 physics matters?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83668" y="1525344"/>
            <a:ext cx="2903415" cy="639762"/>
          </a:xfrm>
        </p:spPr>
        <p:txBody>
          <a:bodyPr/>
          <a:lstStyle/>
          <a:p>
            <a:r>
              <a:rPr lang="en-US" dirty="0" smtClean="0"/>
              <a:t>Lepton-induced IC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83668" y="2174875"/>
            <a:ext cx="2903415" cy="1986817"/>
          </a:xfrm>
        </p:spPr>
        <p:txBody>
          <a:bodyPr>
            <a:noAutofit/>
          </a:bodyPr>
          <a:lstStyle/>
          <a:p>
            <a:r>
              <a:rPr lang="en-US" sz="1700" dirty="0" smtClean="0"/>
              <a:t>Only modulation matters (everything else well-quantified).</a:t>
            </a:r>
          </a:p>
          <a:p>
            <a:endParaRPr lang="en-US" sz="1700" dirty="0"/>
          </a:p>
          <a:p>
            <a:r>
              <a:rPr lang="en-US" sz="1700" dirty="0" smtClean="0"/>
              <a:t>The modulation between the Earth and a few tenths of AU appears small.</a:t>
            </a:r>
          </a:p>
          <a:p>
            <a:endParaRPr lang="en-US" sz="1700" dirty="0"/>
          </a:p>
          <a:p>
            <a:r>
              <a:rPr lang="en-US" sz="1700" dirty="0"/>
              <a:t>Prediction reasonably consistent with observations, at least for  &lt; 10 </a:t>
            </a:r>
            <a:r>
              <a:rPr lang="en-US" sz="1700" dirty="0" err="1"/>
              <a:t>GeV</a:t>
            </a:r>
            <a:r>
              <a:rPr lang="en-US" sz="1700" dirty="0"/>
              <a:t>.</a:t>
            </a:r>
          </a:p>
          <a:p>
            <a:endParaRPr lang="en-US" sz="170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idx="1"/>
          </p:nvPr>
        </p:nvSpPr>
        <p:spPr>
          <a:xfrm>
            <a:off x="3141793" y="1532549"/>
            <a:ext cx="2903415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Hadron-induced </a:t>
            </a:r>
            <a:r>
              <a:rPr lang="en-US" dirty="0" err="1" smtClean="0"/>
              <a:t>γ</a:t>
            </a:r>
            <a:endParaRPr lang="en-US" dirty="0"/>
          </a:p>
        </p:txBody>
      </p:sp>
      <p:sp>
        <p:nvSpPr>
          <p:cNvPr id="9" name="Content Placeholder 4"/>
          <p:cNvSpPr>
            <a:spLocks noGrp="1"/>
          </p:cNvSpPr>
          <p:nvPr>
            <p:ph sz="half" idx="2"/>
          </p:nvPr>
        </p:nvSpPr>
        <p:spPr>
          <a:xfrm>
            <a:off x="3141793" y="2172311"/>
            <a:ext cx="2903415" cy="3951288"/>
          </a:xfrm>
        </p:spPr>
        <p:txBody>
          <a:bodyPr>
            <a:normAutofit fontScale="77500" lnSpcReduction="20000"/>
          </a:bodyPr>
          <a:lstStyle/>
          <a:p>
            <a:r>
              <a:rPr lang="en-US" sz="2300" dirty="0"/>
              <a:t>Need to explain high flux to at least 100 </a:t>
            </a:r>
            <a:r>
              <a:rPr lang="en-US" sz="2300" dirty="0" err="1"/>
              <a:t>GeV</a:t>
            </a:r>
            <a:r>
              <a:rPr lang="en-US" sz="2300" dirty="0"/>
              <a:t> (1 </a:t>
            </a:r>
            <a:r>
              <a:rPr lang="en-US" sz="2300" dirty="0" err="1"/>
              <a:t>TeV</a:t>
            </a:r>
            <a:r>
              <a:rPr lang="en-US" sz="2300" dirty="0"/>
              <a:t> primaries).</a:t>
            </a:r>
          </a:p>
          <a:p>
            <a:endParaRPr lang="en-US" sz="2300" dirty="0"/>
          </a:p>
          <a:p>
            <a:r>
              <a:rPr lang="en-US" sz="2300" dirty="0"/>
              <a:t>Need to explain the strong time </a:t>
            </a:r>
            <a:r>
              <a:rPr lang="en-US" sz="2300" dirty="0" err="1"/>
              <a:t>varaibility</a:t>
            </a:r>
            <a:r>
              <a:rPr lang="en-US" sz="2300" dirty="0"/>
              <a:t> below ~ 10 </a:t>
            </a:r>
            <a:r>
              <a:rPr lang="en-US" sz="2300" dirty="0" err="1"/>
              <a:t>GeV</a:t>
            </a:r>
            <a:r>
              <a:rPr lang="en-US" sz="2300" dirty="0"/>
              <a:t> (100 </a:t>
            </a:r>
            <a:r>
              <a:rPr lang="en-US" sz="2300" dirty="0" err="1"/>
              <a:t>GeV</a:t>
            </a:r>
            <a:r>
              <a:rPr lang="en-US" sz="2300" dirty="0"/>
              <a:t> primaries).</a:t>
            </a:r>
          </a:p>
          <a:p>
            <a:endParaRPr lang="en-US" sz="2300" dirty="0"/>
          </a:p>
          <a:p>
            <a:r>
              <a:rPr lang="en-US" sz="2300" dirty="0"/>
              <a:t>Modulation can’t do it.</a:t>
            </a:r>
          </a:p>
          <a:p>
            <a:endParaRPr lang="en-US" sz="2300" dirty="0"/>
          </a:p>
          <a:p>
            <a:r>
              <a:rPr lang="en-US" sz="2300" dirty="0"/>
              <a:t>We’re left with the interplay between coronal/</a:t>
            </a:r>
            <a:r>
              <a:rPr lang="en-US" sz="2300" dirty="0" err="1"/>
              <a:t>chromospheric</a:t>
            </a:r>
            <a:r>
              <a:rPr lang="en-US" sz="2300" dirty="0"/>
              <a:t> fields and the interplay with interaction </a:t>
            </a:r>
            <a:r>
              <a:rPr lang="en-US" sz="2300" dirty="0" smtClean="0"/>
              <a:t>probability.</a:t>
            </a:r>
            <a:endParaRPr lang="en-US" sz="2300" dirty="0"/>
          </a:p>
          <a:p>
            <a:endParaRPr lang="en-US" sz="2300" dirty="0" smtClean="0"/>
          </a:p>
          <a:p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idx="1"/>
          </p:nvPr>
        </p:nvSpPr>
        <p:spPr>
          <a:xfrm>
            <a:off x="6103822" y="1532549"/>
            <a:ext cx="2903415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Hadron-</a:t>
            </a:r>
            <a:r>
              <a:rPr lang="en-US" dirty="0" err="1" smtClean="0"/>
              <a:t>inducedν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045208" y="2174875"/>
            <a:ext cx="3098792" cy="395128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Modulation.</a:t>
            </a:r>
          </a:p>
          <a:p>
            <a:endParaRPr lang="en-US" sz="1800" dirty="0" smtClean="0"/>
          </a:p>
          <a:p>
            <a:r>
              <a:rPr lang="en-US" sz="1800" dirty="0" smtClean="0"/>
              <a:t>Total interaction probability.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3290728" y="5969000"/>
            <a:ext cx="2754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Learn about magnetic fields?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910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72178" y="856243"/>
            <a:ext cx="4165523" cy="4057943"/>
            <a:chOff x="1309304" y="874619"/>
            <a:chExt cx="6375679" cy="6235389"/>
          </a:xfrm>
        </p:grpSpPr>
        <p:pic>
          <p:nvPicPr>
            <p:cNvPr id="8" name="Content Placeholder 8"/>
            <p:cNvPicPr>
              <a:picLocks noChangeAspect="1"/>
            </p:cNvPicPr>
            <p:nvPr/>
          </p:nvPicPr>
          <p:blipFill>
            <a:blip r:embed="rId2"/>
            <a:srcRect t="-12171" b="-12171"/>
            <a:stretch>
              <a:fillRect/>
            </a:stretch>
          </p:blipFill>
          <p:spPr>
            <a:xfrm>
              <a:off x="1309304" y="874619"/>
              <a:ext cx="6375679" cy="623538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891979" y="3536502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F72444"/>
                  </a:solidFill>
                </a:rPr>
                <a:t>ν</a:t>
              </a:r>
              <a:endParaRPr lang="en-US" dirty="0">
                <a:solidFill>
                  <a:srgbClr val="F72444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128677" y="2419485"/>
              <a:ext cx="8263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F72444"/>
                  </a:solidFill>
                </a:rPr>
                <a:t>ν</a:t>
              </a:r>
              <a:endParaRPr lang="en-US" dirty="0">
                <a:solidFill>
                  <a:srgbClr val="F72444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39572" y="3761436"/>
              <a:ext cx="8263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F72444"/>
                  </a:solidFill>
                </a:rPr>
                <a:t>ν</a:t>
              </a:r>
              <a:endParaRPr lang="en-US" dirty="0">
                <a:solidFill>
                  <a:srgbClr val="F72444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647988" y="3005911"/>
              <a:ext cx="1028949" cy="755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71141" y="2419485"/>
              <a:ext cx="4983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F72444"/>
                  </a:solidFill>
                </a:rPr>
                <a:t>ν</a:t>
              </a:r>
              <a:endParaRPr lang="en-US" dirty="0">
                <a:solidFill>
                  <a:srgbClr val="F72444"/>
                </a:solidFill>
              </a:endParaRPr>
            </a:p>
          </p:txBody>
        </p:sp>
      </p:grpSp>
      <p:pic>
        <p:nvPicPr>
          <p:cNvPr id="14" name="Content Placeholder 8"/>
          <p:cNvPicPr>
            <a:picLocks noChangeAspect="1"/>
          </p:cNvPicPr>
          <p:nvPr/>
        </p:nvPicPr>
        <p:blipFill>
          <a:blip r:embed="rId3"/>
          <a:srcRect t="-20155" b="-20155"/>
          <a:stretch>
            <a:fillRect/>
          </a:stretch>
        </p:blipFill>
        <p:spPr>
          <a:xfrm>
            <a:off x="172178" y="4060735"/>
            <a:ext cx="5358972" cy="294722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531150" y="1666875"/>
            <a:ext cx="361285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Lepton-induced IC matches predictions reasonably well—little extra modulation between 0.1 and 1 AU. (Fermi </a:t>
            </a:r>
            <a:r>
              <a:rPr lang="en-US" dirty="0" err="1" smtClean="0"/>
              <a:t>collab</a:t>
            </a:r>
            <a:r>
              <a:rPr lang="en-US" dirty="0" smtClean="0"/>
              <a:t>. 2011)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Hadron-induced </a:t>
            </a:r>
            <a:r>
              <a:rPr lang="en-US" dirty="0" err="1" smtClean="0"/>
              <a:t>γ’s</a:t>
            </a:r>
            <a:r>
              <a:rPr lang="en-US" dirty="0" smtClean="0"/>
              <a:t> a poor fit to theory models—sensitive to propagation in corona/chromosphere, partial interaction probability. (</a:t>
            </a:r>
            <a:r>
              <a:rPr lang="en-US" dirty="0" err="1" smtClean="0"/>
              <a:t>Ng+,Zhou</a:t>
            </a:r>
            <a:r>
              <a:rPr lang="en-US" dirty="0" smtClean="0"/>
              <a:t>+ 2016)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Hadron-induced </a:t>
            </a:r>
            <a:r>
              <a:rPr lang="en-US" dirty="0" err="1" smtClean="0"/>
              <a:t>ν’s</a:t>
            </a:r>
            <a:r>
              <a:rPr lang="en-US" dirty="0" smtClean="0"/>
              <a:t> should be detected in km^3 experiments soon, sensitive to </a:t>
            </a:r>
            <a:r>
              <a:rPr lang="en-US" dirty="0"/>
              <a:t>corona/</a:t>
            </a:r>
            <a:r>
              <a:rPr lang="en-US" dirty="0" smtClean="0"/>
              <a:t>chromosphere and the TOTAL interaction probability. (Ng+2017)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079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Hadron-induced </a:t>
            </a:r>
            <a:r>
              <a:rPr lang="en-US" dirty="0" err="1"/>
              <a:t>γ</a:t>
            </a:r>
            <a:r>
              <a:rPr lang="en-US" dirty="0"/>
              <a:t>: what to explain</a:t>
            </a:r>
          </a:p>
        </p:txBody>
      </p:sp>
      <p:pic>
        <p:nvPicPr>
          <p:cNvPr id="6" name="Picture 5" descr="_plot_fd_flux_ratio_modic_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5" y="1415649"/>
            <a:ext cx="4572000" cy="4572000"/>
          </a:xfrm>
          <a:prstGeom prst="rect">
            <a:avLst/>
          </a:prstGeom>
        </p:spPr>
      </p:pic>
      <p:pic>
        <p:nvPicPr>
          <p:cNvPr id="7" name="Picture 6" descr="_plot_fd_flux_ratio_modic_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515" y="1417638"/>
            <a:ext cx="4572000" cy="4572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5400000">
            <a:off x="3382343" y="3557121"/>
            <a:ext cx="2212382" cy="2079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3657653" y="3648060"/>
            <a:ext cx="2212382" cy="2079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  <a:scene3d>
            <a:camera prst="obliqueTopLeft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855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Sun as a nuisance for (Galactic) cosmic rays</a:t>
            </a:r>
            <a:endParaRPr lang="en-US" sz="3600" dirty="0"/>
          </a:p>
        </p:txBody>
      </p:sp>
      <p:pic>
        <p:nvPicPr>
          <p:cNvPr id="4" name="Content Placeholder 3" descr="sun1-580x477_nasaAndEs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770" r="-24770"/>
          <a:stretch>
            <a:fillRect/>
          </a:stretch>
        </p:blipFill>
        <p:spPr>
          <a:xfrm>
            <a:off x="-4114800" y="160020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0" y="6145796"/>
            <a:ext cx="1319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NASA/ESA</a:t>
            </a:r>
            <a:endParaRPr lang="en-US" dirty="0"/>
          </a:p>
        </p:txBody>
      </p:sp>
      <p:pic>
        <p:nvPicPr>
          <p:cNvPr id="7" name="Picture 6" descr="Earth-view-from-Apollo-11-e14174847543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161" y="2781458"/>
            <a:ext cx="3440094" cy="2396420"/>
          </a:xfrm>
          <a:prstGeom prst="rect">
            <a:avLst/>
          </a:prstGeom>
        </p:spPr>
      </p:pic>
      <p:sp>
        <p:nvSpPr>
          <p:cNvPr id="15" name="Freeform 14"/>
          <p:cNvSpPr/>
          <p:nvPr/>
        </p:nvSpPr>
        <p:spPr>
          <a:xfrm rot="19859174">
            <a:off x="5910161" y="-401305"/>
            <a:ext cx="2923830" cy="2891485"/>
          </a:xfrm>
          <a:custGeom>
            <a:avLst/>
            <a:gdLst>
              <a:gd name="connsiteX0" fmla="*/ 0 w 3750102"/>
              <a:gd name="connsiteY0" fmla="*/ 1451380 h 1577018"/>
              <a:gd name="connsiteX1" fmla="*/ 40001 w 3750102"/>
              <a:gd name="connsiteY1" fmla="*/ 1391376 h 1577018"/>
              <a:gd name="connsiteX2" fmla="*/ 110003 w 3750102"/>
              <a:gd name="connsiteY2" fmla="*/ 1351373 h 1577018"/>
              <a:gd name="connsiteX3" fmla="*/ 240006 w 3750102"/>
              <a:gd name="connsiteY3" fmla="*/ 1291368 h 1577018"/>
              <a:gd name="connsiteX4" fmla="*/ 390010 w 3750102"/>
              <a:gd name="connsiteY4" fmla="*/ 1321370 h 1577018"/>
              <a:gd name="connsiteX5" fmla="*/ 440012 w 3750102"/>
              <a:gd name="connsiteY5" fmla="*/ 1401376 h 1577018"/>
              <a:gd name="connsiteX6" fmla="*/ 500013 w 3750102"/>
              <a:gd name="connsiteY6" fmla="*/ 1451380 h 1577018"/>
              <a:gd name="connsiteX7" fmla="*/ 590016 w 3750102"/>
              <a:gd name="connsiteY7" fmla="*/ 1431379 h 1577018"/>
              <a:gd name="connsiteX8" fmla="*/ 670018 w 3750102"/>
              <a:gd name="connsiteY8" fmla="*/ 1391376 h 1577018"/>
              <a:gd name="connsiteX9" fmla="*/ 1020027 w 3750102"/>
              <a:gd name="connsiteY9" fmla="*/ 1131357 h 1577018"/>
              <a:gd name="connsiteX10" fmla="*/ 1080029 w 3750102"/>
              <a:gd name="connsiteY10" fmla="*/ 1091354 h 1577018"/>
              <a:gd name="connsiteX11" fmla="*/ 1150031 w 3750102"/>
              <a:gd name="connsiteY11" fmla="*/ 1031349 h 1577018"/>
              <a:gd name="connsiteX12" fmla="*/ 1210033 w 3750102"/>
              <a:gd name="connsiteY12" fmla="*/ 1091354 h 1577018"/>
              <a:gd name="connsiteX13" fmla="*/ 1260034 w 3750102"/>
              <a:gd name="connsiteY13" fmla="*/ 1121356 h 1577018"/>
              <a:gd name="connsiteX14" fmla="*/ 1460040 w 3750102"/>
              <a:gd name="connsiteY14" fmla="*/ 1191361 h 1577018"/>
              <a:gd name="connsiteX15" fmla="*/ 1490040 w 3750102"/>
              <a:gd name="connsiteY15" fmla="*/ 1181360 h 1577018"/>
              <a:gd name="connsiteX16" fmla="*/ 1560042 w 3750102"/>
              <a:gd name="connsiteY16" fmla="*/ 1111355 h 1577018"/>
              <a:gd name="connsiteX17" fmla="*/ 1600043 w 3750102"/>
              <a:gd name="connsiteY17" fmla="*/ 1031349 h 1577018"/>
              <a:gd name="connsiteX18" fmla="*/ 1630044 w 3750102"/>
              <a:gd name="connsiteY18" fmla="*/ 1011348 h 1577018"/>
              <a:gd name="connsiteX19" fmla="*/ 1710046 w 3750102"/>
              <a:gd name="connsiteY19" fmla="*/ 1091354 h 1577018"/>
              <a:gd name="connsiteX20" fmla="*/ 1750047 w 3750102"/>
              <a:gd name="connsiteY20" fmla="*/ 1151358 h 1577018"/>
              <a:gd name="connsiteX21" fmla="*/ 1810049 w 3750102"/>
              <a:gd name="connsiteY21" fmla="*/ 1201362 h 1577018"/>
              <a:gd name="connsiteX22" fmla="*/ 1870051 w 3750102"/>
              <a:gd name="connsiteY22" fmla="*/ 1261366 h 1577018"/>
              <a:gd name="connsiteX23" fmla="*/ 1950053 w 3750102"/>
              <a:gd name="connsiteY23" fmla="*/ 1321370 h 1577018"/>
              <a:gd name="connsiteX24" fmla="*/ 2180059 w 3750102"/>
              <a:gd name="connsiteY24" fmla="*/ 1181360 h 1577018"/>
              <a:gd name="connsiteX25" fmla="*/ 2270062 w 3750102"/>
              <a:gd name="connsiteY25" fmla="*/ 1121356 h 1577018"/>
              <a:gd name="connsiteX26" fmla="*/ 2350064 w 3750102"/>
              <a:gd name="connsiteY26" fmla="*/ 1151358 h 1577018"/>
              <a:gd name="connsiteX27" fmla="*/ 2390065 w 3750102"/>
              <a:gd name="connsiteY27" fmla="*/ 1211362 h 1577018"/>
              <a:gd name="connsiteX28" fmla="*/ 2490068 w 3750102"/>
              <a:gd name="connsiteY28" fmla="*/ 1341372 h 1577018"/>
              <a:gd name="connsiteX29" fmla="*/ 2540069 w 3750102"/>
              <a:gd name="connsiteY29" fmla="*/ 1401376 h 1577018"/>
              <a:gd name="connsiteX30" fmla="*/ 2580070 w 3750102"/>
              <a:gd name="connsiteY30" fmla="*/ 1461381 h 1577018"/>
              <a:gd name="connsiteX31" fmla="*/ 2630072 w 3750102"/>
              <a:gd name="connsiteY31" fmla="*/ 1521385 h 1577018"/>
              <a:gd name="connsiteX32" fmla="*/ 2640072 w 3750102"/>
              <a:gd name="connsiteY32" fmla="*/ 1551387 h 1577018"/>
              <a:gd name="connsiteX33" fmla="*/ 2800076 w 3750102"/>
              <a:gd name="connsiteY33" fmla="*/ 1541387 h 1577018"/>
              <a:gd name="connsiteX34" fmla="*/ 2880078 w 3750102"/>
              <a:gd name="connsiteY34" fmla="*/ 1491383 h 1577018"/>
              <a:gd name="connsiteX35" fmla="*/ 3010082 w 3750102"/>
              <a:gd name="connsiteY35" fmla="*/ 1321370 h 1577018"/>
              <a:gd name="connsiteX36" fmla="*/ 3000082 w 3750102"/>
              <a:gd name="connsiteY36" fmla="*/ 1111355 h 1577018"/>
              <a:gd name="connsiteX37" fmla="*/ 2860078 w 3750102"/>
              <a:gd name="connsiteY37" fmla="*/ 1001347 h 1577018"/>
              <a:gd name="connsiteX38" fmla="*/ 2620071 w 3750102"/>
              <a:gd name="connsiteY38" fmla="*/ 891339 h 1577018"/>
              <a:gd name="connsiteX39" fmla="*/ 2490068 w 3750102"/>
              <a:gd name="connsiteY39" fmla="*/ 841335 h 1577018"/>
              <a:gd name="connsiteX40" fmla="*/ 2500068 w 3750102"/>
              <a:gd name="connsiteY40" fmla="*/ 791332 h 1577018"/>
              <a:gd name="connsiteX41" fmla="*/ 2590070 w 3750102"/>
              <a:gd name="connsiteY41" fmla="*/ 751329 h 1577018"/>
              <a:gd name="connsiteX42" fmla="*/ 2740075 w 3750102"/>
              <a:gd name="connsiteY42" fmla="*/ 681324 h 1577018"/>
              <a:gd name="connsiteX43" fmla="*/ 2810076 w 3750102"/>
              <a:gd name="connsiteY43" fmla="*/ 631320 h 1577018"/>
              <a:gd name="connsiteX44" fmla="*/ 2950080 w 3750102"/>
              <a:gd name="connsiteY44" fmla="*/ 461308 h 1577018"/>
              <a:gd name="connsiteX45" fmla="*/ 2970081 w 3750102"/>
              <a:gd name="connsiteY45" fmla="*/ 431306 h 1577018"/>
              <a:gd name="connsiteX46" fmla="*/ 3010082 w 3750102"/>
              <a:gd name="connsiteY46" fmla="*/ 381302 h 1577018"/>
              <a:gd name="connsiteX47" fmla="*/ 3020082 w 3750102"/>
              <a:gd name="connsiteY47" fmla="*/ 341299 h 1577018"/>
              <a:gd name="connsiteX48" fmla="*/ 3110085 w 3750102"/>
              <a:gd name="connsiteY48" fmla="*/ 401303 h 1577018"/>
              <a:gd name="connsiteX49" fmla="*/ 3200087 w 3750102"/>
              <a:gd name="connsiteY49" fmla="*/ 391303 h 1577018"/>
              <a:gd name="connsiteX50" fmla="*/ 3210087 w 3750102"/>
              <a:gd name="connsiteY50" fmla="*/ 341299 h 1577018"/>
              <a:gd name="connsiteX51" fmla="*/ 3240088 w 3750102"/>
              <a:gd name="connsiteY51" fmla="*/ 281295 h 1577018"/>
              <a:gd name="connsiteX52" fmla="*/ 3210087 w 3750102"/>
              <a:gd name="connsiteY52" fmla="*/ 171287 h 1577018"/>
              <a:gd name="connsiteX53" fmla="*/ 3160086 w 3750102"/>
              <a:gd name="connsiteY53" fmla="*/ 141284 h 1577018"/>
              <a:gd name="connsiteX54" fmla="*/ 3290090 w 3750102"/>
              <a:gd name="connsiteY54" fmla="*/ 151285 h 1577018"/>
              <a:gd name="connsiteX55" fmla="*/ 3330091 w 3750102"/>
              <a:gd name="connsiteY55" fmla="*/ 161286 h 1577018"/>
              <a:gd name="connsiteX56" fmla="*/ 3360091 w 3750102"/>
              <a:gd name="connsiteY56" fmla="*/ 101282 h 1577018"/>
              <a:gd name="connsiteX57" fmla="*/ 3410093 w 3750102"/>
              <a:gd name="connsiteY57" fmla="*/ 71279 h 1577018"/>
              <a:gd name="connsiteX58" fmla="*/ 3480095 w 3750102"/>
              <a:gd name="connsiteY58" fmla="*/ 81280 h 1577018"/>
              <a:gd name="connsiteX59" fmla="*/ 3510096 w 3750102"/>
              <a:gd name="connsiteY59" fmla="*/ 101282 h 1577018"/>
              <a:gd name="connsiteX60" fmla="*/ 3530096 w 3750102"/>
              <a:gd name="connsiteY60" fmla="*/ 81280 h 1577018"/>
              <a:gd name="connsiteX61" fmla="*/ 3520096 w 3750102"/>
              <a:gd name="connsiteY61" fmla="*/ 31276 h 1577018"/>
              <a:gd name="connsiteX62" fmla="*/ 3510096 w 3750102"/>
              <a:gd name="connsiteY62" fmla="*/ 1274 h 1577018"/>
              <a:gd name="connsiteX63" fmla="*/ 3560097 w 3750102"/>
              <a:gd name="connsiteY63" fmla="*/ 81280 h 1577018"/>
              <a:gd name="connsiteX64" fmla="*/ 3750102 w 3750102"/>
              <a:gd name="connsiteY64" fmla="*/ 91281 h 1577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750102" h="1577018">
                <a:moveTo>
                  <a:pt x="0" y="1451380"/>
                </a:moveTo>
                <a:cubicBezTo>
                  <a:pt x="13334" y="1431379"/>
                  <a:pt x="24031" y="1409343"/>
                  <a:pt x="40001" y="1391376"/>
                </a:cubicBezTo>
                <a:cubicBezTo>
                  <a:pt x="78696" y="1347842"/>
                  <a:pt x="70349" y="1371201"/>
                  <a:pt x="110003" y="1351373"/>
                </a:cubicBezTo>
                <a:cubicBezTo>
                  <a:pt x="243973" y="1284385"/>
                  <a:pt x="54552" y="1360916"/>
                  <a:pt x="240006" y="1291368"/>
                </a:cubicBezTo>
                <a:cubicBezTo>
                  <a:pt x="290007" y="1301369"/>
                  <a:pt x="341635" y="1305244"/>
                  <a:pt x="390010" y="1321370"/>
                </a:cubicBezTo>
                <a:cubicBezTo>
                  <a:pt x="421594" y="1331899"/>
                  <a:pt x="428861" y="1379073"/>
                  <a:pt x="440012" y="1401376"/>
                </a:cubicBezTo>
                <a:cubicBezTo>
                  <a:pt x="458859" y="1439072"/>
                  <a:pt x="460947" y="1431846"/>
                  <a:pt x="500013" y="1451380"/>
                </a:cubicBezTo>
                <a:cubicBezTo>
                  <a:pt x="530014" y="1444713"/>
                  <a:pt x="561035" y="1441608"/>
                  <a:pt x="590016" y="1431379"/>
                </a:cubicBezTo>
                <a:cubicBezTo>
                  <a:pt x="618131" y="1421456"/>
                  <a:pt x="644452" y="1406716"/>
                  <a:pt x="670018" y="1391376"/>
                </a:cubicBezTo>
                <a:cubicBezTo>
                  <a:pt x="900066" y="1253340"/>
                  <a:pt x="693354" y="1349148"/>
                  <a:pt x="1020027" y="1131357"/>
                </a:cubicBezTo>
                <a:cubicBezTo>
                  <a:pt x="1040028" y="1118023"/>
                  <a:pt x="1060589" y="1105493"/>
                  <a:pt x="1080029" y="1091354"/>
                </a:cubicBezTo>
                <a:cubicBezTo>
                  <a:pt x="1122094" y="1060759"/>
                  <a:pt x="1121695" y="1059686"/>
                  <a:pt x="1150031" y="1031349"/>
                </a:cubicBezTo>
                <a:cubicBezTo>
                  <a:pt x="1170032" y="1051351"/>
                  <a:pt x="1188141" y="1073442"/>
                  <a:pt x="1210033" y="1091354"/>
                </a:cubicBezTo>
                <a:cubicBezTo>
                  <a:pt x="1225076" y="1103663"/>
                  <a:pt x="1242468" y="1113035"/>
                  <a:pt x="1260034" y="1121356"/>
                </a:cubicBezTo>
                <a:cubicBezTo>
                  <a:pt x="1395364" y="1185462"/>
                  <a:pt x="1359265" y="1174564"/>
                  <a:pt x="1460040" y="1191361"/>
                </a:cubicBezTo>
                <a:cubicBezTo>
                  <a:pt x="1470040" y="1188027"/>
                  <a:pt x="1480888" y="1186590"/>
                  <a:pt x="1490040" y="1181360"/>
                </a:cubicBezTo>
                <a:cubicBezTo>
                  <a:pt x="1520429" y="1163994"/>
                  <a:pt x="1542987" y="1142055"/>
                  <a:pt x="1560042" y="1111355"/>
                </a:cubicBezTo>
                <a:cubicBezTo>
                  <a:pt x="1577944" y="1079131"/>
                  <a:pt x="1574480" y="1056913"/>
                  <a:pt x="1600043" y="1031349"/>
                </a:cubicBezTo>
                <a:cubicBezTo>
                  <a:pt x="1608541" y="1022850"/>
                  <a:pt x="1620044" y="1018015"/>
                  <a:pt x="1630044" y="1011348"/>
                </a:cubicBezTo>
                <a:cubicBezTo>
                  <a:pt x="1656711" y="1038017"/>
                  <a:pt x="1689127" y="1059973"/>
                  <a:pt x="1710046" y="1091354"/>
                </a:cubicBezTo>
                <a:cubicBezTo>
                  <a:pt x="1723380" y="1111355"/>
                  <a:pt x="1733877" y="1133571"/>
                  <a:pt x="1750047" y="1151358"/>
                </a:cubicBezTo>
                <a:cubicBezTo>
                  <a:pt x="1767560" y="1170623"/>
                  <a:pt x="1790857" y="1183769"/>
                  <a:pt x="1810049" y="1201362"/>
                </a:cubicBezTo>
                <a:cubicBezTo>
                  <a:pt x="1830900" y="1220476"/>
                  <a:pt x="1849122" y="1242339"/>
                  <a:pt x="1870051" y="1261366"/>
                </a:cubicBezTo>
                <a:cubicBezTo>
                  <a:pt x="1902718" y="1291064"/>
                  <a:pt x="1917338" y="1299559"/>
                  <a:pt x="1950053" y="1321370"/>
                </a:cubicBezTo>
                <a:cubicBezTo>
                  <a:pt x="2151420" y="1260958"/>
                  <a:pt x="1946840" y="1336844"/>
                  <a:pt x="2180059" y="1181360"/>
                </a:cubicBezTo>
                <a:lnTo>
                  <a:pt x="2270062" y="1121356"/>
                </a:lnTo>
                <a:cubicBezTo>
                  <a:pt x="2296729" y="1131357"/>
                  <a:pt x="2327280" y="1134269"/>
                  <a:pt x="2350064" y="1151358"/>
                </a:cubicBezTo>
                <a:cubicBezTo>
                  <a:pt x="2369294" y="1165781"/>
                  <a:pt x="2375806" y="1192010"/>
                  <a:pt x="2390065" y="1211362"/>
                </a:cubicBezTo>
                <a:cubicBezTo>
                  <a:pt x="2422497" y="1255378"/>
                  <a:pt x="2456191" y="1298459"/>
                  <a:pt x="2490068" y="1341372"/>
                </a:cubicBezTo>
                <a:cubicBezTo>
                  <a:pt x="2506200" y="1361807"/>
                  <a:pt x="2525628" y="1379713"/>
                  <a:pt x="2540069" y="1401376"/>
                </a:cubicBezTo>
                <a:cubicBezTo>
                  <a:pt x="2553403" y="1421378"/>
                  <a:pt x="2565312" y="1442406"/>
                  <a:pt x="2580070" y="1461381"/>
                </a:cubicBezTo>
                <a:cubicBezTo>
                  <a:pt x="2669917" y="1576905"/>
                  <a:pt x="2558589" y="1414158"/>
                  <a:pt x="2630072" y="1521385"/>
                </a:cubicBezTo>
                <a:cubicBezTo>
                  <a:pt x="2633405" y="1531386"/>
                  <a:pt x="2634649" y="1542347"/>
                  <a:pt x="2640072" y="1551387"/>
                </a:cubicBezTo>
                <a:cubicBezTo>
                  <a:pt x="2674770" y="1609221"/>
                  <a:pt x="2747279" y="1552701"/>
                  <a:pt x="2800076" y="1541387"/>
                </a:cubicBezTo>
                <a:cubicBezTo>
                  <a:pt x="2826743" y="1524719"/>
                  <a:pt x="2858365" y="1514132"/>
                  <a:pt x="2880078" y="1491383"/>
                </a:cubicBezTo>
                <a:cubicBezTo>
                  <a:pt x="2929336" y="1439777"/>
                  <a:pt x="3010082" y="1321370"/>
                  <a:pt x="3010082" y="1321370"/>
                </a:cubicBezTo>
                <a:cubicBezTo>
                  <a:pt x="3014330" y="1274641"/>
                  <a:pt x="3035455" y="1157784"/>
                  <a:pt x="3000082" y="1111355"/>
                </a:cubicBezTo>
                <a:cubicBezTo>
                  <a:pt x="2964114" y="1064145"/>
                  <a:pt x="2909156" y="1034722"/>
                  <a:pt x="2860078" y="1001347"/>
                </a:cubicBezTo>
                <a:cubicBezTo>
                  <a:pt x="2783515" y="949282"/>
                  <a:pt x="2706577" y="922797"/>
                  <a:pt x="2620071" y="891339"/>
                </a:cubicBezTo>
                <a:cubicBezTo>
                  <a:pt x="2492785" y="845051"/>
                  <a:pt x="2569263" y="880935"/>
                  <a:pt x="2490068" y="841335"/>
                </a:cubicBezTo>
                <a:cubicBezTo>
                  <a:pt x="2493401" y="824667"/>
                  <a:pt x="2491635" y="806090"/>
                  <a:pt x="2500068" y="791332"/>
                </a:cubicBezTo>
                <a:cubicBezTo>
                  <a:pt x="2511418" y="771468"/>
                  <a:pt x="2582149" y="754376"/>
                  <a:pt x="2590070" y="751329"/>
                </a:cubicBezTo>
                <a:cubicBezTo>
                  <a:pt x="2626993" y="737127"/>
                  <a:pt x="2708400" y="700330"/>
                  <a:pt x="2740075" y="681324"/>
                </a:cubicBezTo>
                <a:cubicBezTo>
                  <a:pt x="2764664" y="666570"/>
                  <a:pt x="2789113" y="650886"/>
                  <a:pt x="2810076" y="631320"/>
                </a:cubicBezTo>
                <a:cubicBezTo>
                  <a:pt x="2858352" y="586260"/>
                  <a:pt x="2910735" y="515410"/>
                  <a:pt x="2950080" y="461308"/>
                </a:cubicBezTo>
                <a:cubicBezTo>
                  <a:pt x="2957149" y="451587"/>
                  <a:pt x="2962573" y="440692"/>
                  <a:pt x="2970081" y="431306"/>
                </a:cubicBezTo>
                <a:cubicBezTo>
                  <a:pt x="3027079" y="360054"/>
                  <a:pt x="2948520" y="473646"/>
                  <a:pt x="3010082" y="381302"/>
                </a:cubicBezTo>
                <a:cubicBezTo>
                  <a:pt x="3013415" y="367968"/>
                  <a:pt x="3006476" y="343243"/>
                  <a:pt x="3020082" y="341299"/>
                </a:cubicBezTo>
                <a:cubicBezTo>
                  <a:pt x="3051867" y="336758"/>
                  <a:pt x="3090119" y="381336"/>
                  <a:pt x="3110085" y="401303"/>
                </a:cubicBezTo>
                <a:cubicBezTo>
                  <a:pt x="3140086" y="397970"/>
                  <a:pt x="3174204" y="406834"/>
                  <a:pt x="3200087" y="391303"/>
                </a:cubicBezTo>
                <a:cubicBezTo>
                  <a:pt x="3214663" y="382557"/>
                  <a:pt x="3205964" y="357790"/>
                  <a:pt x="3210087" y="341299"/>
                </a:cubicBezTo>
                <a:cubicBezTo>
                  <a:pt x="3218367" y="308178"/>
                  <a:pt x="3220537" y="310624"/>
                  <a:pt x="3240088" y="281295"/>
                </a:cubicBezTo>
                <a:cubicBezTo>
                  <a:pt x="3230088" y="244626"/>
                  <a:pt x="3228944" y="204288"/>
                  <a:pt x="3210087" y="171287"/>
                </a:cubicBezTo>
                <a:cubicBezTo>
                  <a:pt x="3200444" y="154410"/>
                  <a:pt x="3141229" y="145999"/>
                  <a:pt x="3160086" y="141284"/>
                </a:cubicBezTo>
                <a:cubicBezTo>
                  <a:pt x="3202251" y="130742"/>
                  <a:pt x="3246755" y="147951"/>
                  <a:pt x="3290090" y="151285"/>
                </a:cubicBezTo>
                <a:cubicBezTo>
                  <a:pt x="3303424" y="154619"/>
                  <a:pt x="3317052" y="165632"/>
                  <a:pt x="3330091" y="161286"/>
                </a:cubicBezTo>
                <a:cubicBezTo>
                  <a:pt x="3349057" y="154964"/>
                  <a:pt x="3352326" y="114224"/>
                  <a:pt x="3360091" y="101282"/>
                </a:cubicBezTo>
                <a:cubicBezTo>
                  <a:pt x="3373818" y="78402"/>
                  <a:pt x="3386494" y="79146"/>
                  <a:pt x="3410093" y="71279"/>
                </a:cubicBezTo>
                <a:cubicBezTo>
                  <a:pt x="3433427" y="74613"/>
                  <a:pt x="3457518" y="74507"/>
                  <a:pt x="3480095" y="81280"/>
                </a:cubicBezTo>
                <a:cubicBezTo>
                  <a:pt x="3491607" y="84734"/>
                  <a:pt x="3498077" y="101282"/>
                  <a:pt x="3510096" y="101282"/>
                </a:cubicBezTo>
                <a:cubicBezTo>
                  <a:pt x="3519525" y="101282"/>
                  <a:pt x="3523429" y="87947"/>
                  <a:pt x="3530096" y="81280"/>
                </a:cubicBezTo>
                <a:cubicBezTo>
                  <a:pt x="3526763" y="64612"/>
                  <a:pt x="3524218" y="47767"/>
                  <a:pt x="3520096" y="31276"/>
                </a:cubicBezTo>
                <a:cubicBezTo>
                  <a:pt x="3517539" y="21049"/>
                  <a:pt x="3502642" y="-6180"/>
                  <a:pt x="3510096" y="1274"/>
                </a:cubicBezTo>
                <a:cubicBezTo>
                  <a:pt x="3525760" y="16940"/>
                  <a:pt x="3534332" y="73228"/>
                  <a:pt x="3560097" y="81280"/>
                </a:cubicBezTo>
                <a:cubicBezTo>
                  <a:pt x="3597007" y="92815"/>
                  <a:pt x="3698654" y="91281"/>
                  <a:pt x="3750102" y="91281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 rot="3870121">
            <a:off x="4490123" y="3864933"/>
            <a:ext cx="5125276" cy="3760274"/>
          </a:xfrm>
          <a:custGeom>
            <a:avLst/>
            <a:gdLst>
              <a:gd name="connsiteX0" fmla="*/ 0 w 5550425"/>
              <a:gd name="connsiteY0" fmla="*/ 770057 h 2600190"/>
              <a:gd name="connsiteX1" fmla="*/ 140004 w 5550425"/>
              <a:gd name="connsiteY1" fmla="*/ 910067 h 2600190"/>
              <a:gd name="connsiteX2" fmla="*/ 200006 w 5550425"/>
              <a:gd name="connsiteY2" fmla="*/ 970071 h 2600190"/>
              <a:gd name="connsiteX3" fmla="*/ 410011 w 5550425"/>
              <a:gd name="connsiteY3" fmla="*/ 1130083 h 2600190"/>
              <a:gd name="connsiteX4" fmla="*/ 780021 w 5550425"/>
              <a:gd name="connsiteY4" fmla="*/ 1360100 h 2600190"/>
              <a:gd name="connsiteX5" fmla="*/ 880024 w 5550425"/>
              <a:gd name="connsiteY5" fmla="*/ 1370100 h 2600190"/>
              <a:gd name="connsiteX6" fmla="*/ 950026 w 5550425"/>
              <a:gd name="connsiteY6" fmla="*/ 1390102 h 2600190"/>
              <a:gd name="connsiteX7" fmla="*/ 1180032 w 5550425"/>
              <a:gd name="connsiteY7" fmla="*/ 1360100 h 2600190"/>
              <a:gd name="connsiteX8" fmla="*/ 1500041 w 5550425"/>
              <a:gd name="connsiteY8" fmla="*/ 1190087 h 2600190"/>
              <a:gd name="connsiteX9" fmla="*/ 1550043 w 5550425"/>
              <a:gd name="connsiteY9" fmla="*/ 1160085 h 2600190"/>
              <a:gd name="connsiteX10" fmla="*/ 1670046 w 5550425"/>
              <a:gd name="connsiteY10" fmla="*/ 1290095 h 2600190"/>
              <a:gd name="connsiteX11" fmla="*/ 1740048 w 5550425"/>
              <a:gd name="connsiteY11" fmla="*/ 1380101 h 2600190"/>
              <a:gd name="connsiteX12" fmla="*/ 1890052 w 5550425"/>
              <a:gd name="connsiteY12" fmla="*/ 1500110 h 2600190"/>
              <a:gd name="connsiteX13" fmla="*/ 1960054 w 5550425"/>
              <a:gd name="connsiteY13" fmla="*/ 1560114 h 2600190"/>
              <a:gd name="connsiteX14" fmla="*/ 2050056 w 5550425"/>
              <a:gd name="connsiteY14" fmla="*/ 1570115 h 2600190"/>
              <a:gd name="connsiteX15" fmla="*/ 2120058 w 5550425"/>
              <a:gd name="connsiteY15" fmla="*/ 1560114 h 2600190"/>
              <a:gd name="connsiteX16" fmla="*/ 2260062 w 5550425"/>
              <a:gd name="connsiteY16" fmla="*/ 1390102 h 2600190"/>
              <a:gd name="connsiteX17" fmla="*/ 2310063 w 5550425"/>
              <a:gd name="connsiteY17" fmla="*/ 1250092 h 2600190"/>
              <a:gd name="connsiteX18" fmla="*/ 2350064 w 5550425"/>
              <a:gd name="connsiteY18" fmla="*/ 1090080 h 2600190"/>
              <a:gd name="connsiteX19" fmla="*/ 2390065 w 5550425"/>
              <a:gd name="connsiteY19" fmla="*/ 1200088 h 2600190"/>
              <a:gd name="connsiteX20" fmla="*/ 2870079 w 5550425"/>
              <a:gd name="connsiteY20" fmla="*/ 1880138 h 2600190"/>
              <a:gd name="connsiteX21" fmla="*/ 3200088 w 5550425"/>
              <a:gd name="connsiteY21" fmla="*/ 2250165 h 2600190"/>
              <a:gd name="connsiteX22" fmla="*/ 3310091 w 5550425"/>
              <a:gd name="connsiteY22" fmla="*/ 2420177 h 2600190"/>
              <a:gd name="connsiteX23" fmla="*/ 3300090 w 5550425"/>
              <a:gd name="connsiteY23" fmla="*/ 2540186 h 2600190"/>
              <a:gd name="connsiteX24" fmla="*/ 3190087 w 5550425"/>
              <a:gd name="connsiteY24" fmla="*/ 2590189 h 2600190"/>
              <a:gd name="connsiteX25" fmla="*/ 2990082 w 5550425"/>
              <a:gd name="connsiteY25" fmla="*/ 2600190 h 2600190"/>
              <a:gd name="connsiteX26" fmla="*/ 2660073 w 5550425"/>
              <a:gd name="connsiteY26" fmla="*/ 2580189 h 2600190"/>
              <a:gd name="connsiteX27" fmla="*/ 2260062 w 5550425"/>
              <a:gd name="connsiteY27" fmla="*/ 2500183 h 2600190"/>
              <a:gd name="connsiteX28" fmla="*/ 2160059 w 5550425"/>
              <a:gd name="connsiteY28" fmla="*/ 2430178 h 2600190"/>
              <a:gd name="connsiteX29" fmla="*/ 2140059 w 5550425"/>
              <a:gd name="connsiteY29" fmla="*/ 2380174 h 2600190"/>
              <a:gd name="connsiteX30" fmla="*/ 2160059 w 5550425"/>
              <a:gd name="connsiteY30" fmla="*/ 2270166 h 2600190"/>
              <a:gd name="connsiteX31" fmla="*/ 2520069 w 5550425"/>
              <a:gd name="connsiteY31" fmla="*/ 2080152 h 2600190"/>
              <a:gd name="connsiteX32" fmla="*/ 3250089 w 5550425"/>
              <a:gd name="connsiteY32" fmla="*/ 1850135 h 2600190"/>
              <a:gd name="connsiteX33" fmla="*/ 3750103 w 5550425"/>
              <a:gd name="connsiteY33" fmla="*/ 1760129 h 2600190"/>
              <a:gd name="connsiteX34" fmla="*/ 4510123 w 5550425"/>
              <a:gd name="connsiteY34" fmla="*/ 1740127 h 2600190"/>
              <a:gd name="connsiteX35" fmla="*/ 4560125 w 5550425"/>
              <a:gd name="connsiteY35" fmla="*/ 1610118 h 2600190"/>
              <a:gd name="connsiteX36" fmla="*/ 4580125 w 5550425"/>
              <a:gd name="connsiteY36" fmla="*/ 1480108 h 2600190"/>
              <a:gd name="connsiteX37" fmla="*/ 4590126 w 5550425"/>
              <a:gd name="connsiteY37" fmla="*/ 1440105 h 2600190"/>
              <a:gd name="connsiteX38" fmla="*/ 4600126 w 5550425"/>
              <a:gd name="connsiteY38" fmla="*/ 1340098 h 2600190"/>
              <a:gd name="connsiteX39" fmla="*/ 4610126 w 5550425"/>
              <a:gd name="connsiteY39" fmla="*/ 1300095 h 2600190"/>
              <a:gd name="connsiteX40" fmla="*/ 4660128 w 5550425"/>
              <a:gd name="connsiteY40" fmla="*/ 1270093 h 2600190"/>
              <a:gd name="connsiteX41" fmla="*/ 5190142 w 5550425"/>
              <a:gd name="connsiteY41" fmla="*/ 1460107 h 2600190"/>
              <a:gd name="connsiteX42" fmla="*/ 5380147 w 5550425"/>
              <a:gd name="connsiteY42" fmla="*/ 1590116 h 2600190"/>
              <a:gd name="connsiteX43" fmla="*/ 5440149 w 5550425"/>
              <a:gd name="connsiteY43" fmla="*/ 1680123 h 2600190"/>
              <a:gd name="connsiteX44" fmla="*/ 5520151 w 5550425"/>
              <a:gd name="connsiteY44" fmla="*/ 1890138 h 2600190"/>
              <a:gd name="connsiteX45" fmla="*/ 5540152 w 5550425"/>
              <a:gd name="connsiteY45" fmla="*/ 1980145 h 2600190"/>
              <a:gd name="connsiteX46" fmla="*/ 5550152 w 5550425"/>
              <a:gd name="connsiteY46" fmla="*/ 2040149 h 2600190"/>
              <a:gd name="connsiteX47" fmla="*/ 5380147 w 5550425"/>
              <a:gd name="connsiteY47" fmla="*/ 1310096 h 2600190"/>
              <a:gd name="connsiteX48" fmla="*/ 4690128 w 5550425"/>
              <a:gd name="connsiteY48" fmla="*/ 860063 h 2600190"/>
              <a:gd name="connsiteX49" fmla="*/ 4410121 w 5550425"/>
              <a:gd name="connsiteY49" fmla="*/ 640047 h 2600190"/>
              <a:gd name="connsiteX50" fmla="*/ 4370120 w 5550425"/>
              <a:gd name="connsiteY50" fmla="*/ 570042 h 2600190"/>
              <a:gd name="connsiteX51" fmla="*/ 4360119 w 5550425"/>
              <a:gd name="connsiteY51" fmla="*/ 520038 h 2600190"/>
              <a:gd name="connsiteX52" fmla="*/ 4430121 w 5550425"/>
              <a:gd name="connsiteY52" fmla="*/ 390029 h 2600190"/>
              <a:gd name="connsiteX53" fmla="*/ 4630127 w 5550425"/>
              <a:gd name="connsiteY53" fmla="*/ 310023 h 2600190"/>
              <a:gd name="connsiteX54" fmla="*/ 4800131 w 5550425"/>
              <a:gd name="connsiteY54" fmla="*/ 260019 h 2600190"/>
              <a:gd name="connsiteX55" fmla="*/ 4980136 w 5550425"/>
              <a:gd name="connsiteY55" fmla="*/ 220017 h 2600190"/>
              <a:gd name="connsiteX56" fmla="*/ 5210143 w 5550425"/>
              <a:gd name="connsiteY56" fmla="*/ 110009 h 2600190"/>
              <a:gd name="connsiteX57" fmla="*/ 5290145 w 5550425"/>
              <a:gd name="connsiteY57" fmla="*/ 50004 h 2600190"/>
              <a:gd name="connsiteX58" fmla="*/ 5310145 w 5550425"/>
              <a:gd name="connsiteY58" fmla="*/ 0 h 2600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550425" h="2600190">
                <a:moveTo>
                  <a:pt x="0" y="770057"/>
                </a:moveTo>
                <a:cubicBezTo>
                  <a:pt x="40983" y="872516"/>
                  <a:pt x="-1078" y="792493"/>
                  <a:pt x="140004" y="910067"/>
                </a:cubicBezTo>
                <a:cubicBezTo>
                  <a:pt x="161733" y="928176"/>
                  <a:pt x="179328" y="950771"/>
                  <a:pt x="200006" y="970071"/>
                </a:cubicBezTo>
                <a:cubicBezTo>
                  <a:pt x="347068" y="1107335"/>
                  <a:pt x="231304" y="997488"/>
                  <a:pt x="410011" y="1130083"/>
                </a:cubicBezTo>
                <a:cubicBezTo>
                  <a:pt x="502109" y="1198417"/>
                  <a:pt x="647878" y="1346886"/>
                  <a:pt x="780021" y="1360100"/>
                </a:cubicBezTo>
                <a:lnTo>
                  <a:pt x="880024" y="1370100"/>
                </a:lnTo>
                <a:cubicBezTo>
                  <a:pt x="903358" y="1376767"/>
                  <a:pt x="925772" y="1390910"/>
                  <a:pt x="950026" y="1390102"/>
                </a:cubicBezTo>
                <a:cubicBezTo>
                  <a:pt x="1027301" y="1387526"/>
                  <a:pt x="1104555" y="1376873"/>
                  <a:pt x="1180032" y="1360100"/>
                </a:cubicBezTo>
                <a:cubicBezTo>
                  <a:pt x="1300861" y="1333248"/>
                  <a:pt x="1398748" y="1255207"/>
                  <a:pt x="1500041" y="1190087"/>
                </a:cubicBezTo>
                <a:cubicBezTo>
                  <a:pt x="1516391" y="1179576"/>
                  <a:pt x="1533376" y="1170086"/>
                  <a:pt x="1550043" y="1160085"/>
                </a:cubicBezTo>
                <a:cubicBezTo>
                  <a:pt x="1581254" y="1066446"/>
                  <a:pt x="1549502" y="1135104"/>
                  <a:pt x="1670046" y="1290095"/>
                </a:cubicBezTo>
                <a:cubicBezTo>
                  <a:pt x="1693380" y="1320097"/>
                  <a:pt x="1714053" y="1352372"/>
                  <a:pt x="1740048" y="1380101"/>
                </a:cubicBezTo>
                <a:cubicBezTo>
                  <a:pt x="1803381" y="1447659"/>
                  <a:pt x="1822169" y="1446771"/>
                  <a:pt x="1890052" y="1500110"/>
                </a:cubicBezTo>
                <a:cubicBezTo>
                  <a:pt x="1914218" y="1519098"/>
                  <a:pt x="1931898" y="1547795"/>
                  <a:pt x="1960054" y="1560114"/>
                </a:cubicBezTo>
                <a:cubicBezTo>
                  <a:pt x="1987708" y="1572213"/>
                  <a:pt x="2020055" y="1566781"/>
                  <a:pt x="2050056" y="1570115"/>
                </a:cubicBezTo>
                <a:cubicBezTo>
                  <a:pt x="2073390" y="1566781"/>
                  <a:pt x="2098976" y="1570656"/>
                  <a:pt x="2120058" y="1560114"/>
                </a:cubicBezTo>
                <a:cubicBezTo>
                  <a:pt x="2180051" y="1530116"/>
                  <a:pt x="2234384" y="1443599"/>
                  <a:pt x="2260062" y="1390102"/>
                </a:cubicBezTo>
                <a:cubicBezTo>
                  <a:pt x="2281506" y="1345425"/>
                  <a:pt x="2294392" y="1297106"/>
                  <a:pt x="2310063" y="1250092"/>
                </a:cubicBezTo>
                <a:cubicBezTo>
                  <a:pt x="2341910" y="1154547"/>
                  <a:pt x="2336662" y="1170498"/>
                  <a:pt x="2350064" y="1090080"/>
                </a:cubicBezTo>
                <a:cubicBezTo>
                  <a:pt x="2363398" y="1126749"/>
                  <a:pt x="2372616" y="1165189"/>
                  <a:pt x="2390065" y="1200088"/>
                </a:cubicBezTo>
                <a:cubicBezTo>
                  <a:pt x="2494712" y="1409392"/>
                  <a:pt x="2757742" y="1773146"/>
                  <a:pt x="2870079" y="1880138"/>
                </a:cubicBezTo>
                <a:cubicBezTo>
                  <a:pt x="3171380" y="2167104"/>
                  <a:pt x="2994870" y="1973109"/>
                  <a:pt x="3200088" y="2250165"/>
                </a:cubicBezTo>
                <a:cubicBezTo>
                  <a:pt x="3305698" y="2392744"/>
                  <a:pt x="3257477" y="2297406"/>
                  <a:pt x="3310091" y="2420177"/>
                </a:cubicBezTo>
                <a:cubicBezTo>
                  <a:pt x="3306757" y="2460180"/>
                  <a:pt x="3310433" y="2501400"/>
                  <a:pt x="3300090" y="2540186"/>
                </a:cubicBezTo>
                <a:cubicBezTo>
                  <a:pt x="3289864" y="2578536"/>
                  <a:pt x="3207599" y="2588313"/>
                  <a:pt x="3190087" y="2590189"/>
                </a:cubicBezTo>
                <a:cubicBezTo>
                  <a:pt x="3123715" y="2597301"/>
                  <a:pt x="3056750" y="2596856"/>
                  <a:pt x="2990082" y="2600190"/>
                </a:cubicBezTo>
                <a:cubicBezTo>
                  <a:pt x="2880079" y="2593523"/>
                  <a:pt x="2769693" y="2591529"/>
                  <a:pt x="2660073" y="2580189"/>
                </a:cubicBezTo>
                <a:cubicBezTo>
                  <a:pt x="2463295" y="2559832"/>
                  <a:pt x="2427641" y="2544873"/>
                  <a:pt x="2260062" y="2500183"/>
                </a:cubicBezTo>
                <a:cubicBezTo>
                  <a:pt x="2232103" y="2484206"/>
                  <a:pt x="2180477" y="2462848"/>
                  <a:pt x="2160059" y="2430178"/>
                </a:cubicBezTo>
                <a:cubicBezTo>
                  <a:pt x="2150545" y="2414955"/>
                  <a:pt x="2146726" y="2396842"/>
                  <a:pt x="2140059" y="2380174"/>
                </a:cubicBezTo>
                <a:cubicBezTo>
                  <a:pt x="2146726" y="2343505"/>
                  <a:pt x="2140158" y="2301678"/>
                  <a:pt x="2160059" y="2270166"/>
                </a:cubicBezTo>
                <a:cubicBezTo>
                  <a:pt x="2215591" y="2182236"/>
                  <a:pt x="2480774" y="2094662"/>
                  <a:pt x="2520069" y="2080152"/>
                </a:cubicBezTo>
                <a:cubicBezTo>
                  <a:pt x="2675267" y="2022846"/>
                  <a:pt x="3077659" y="1893929"/>
                  <a:pt x="3250089" y="1850135"/>
                </a:cubicBezTo>
                <a:cubicBezTo>
                  <a:pt x="3332012" y="1829328"/>
                  <a:pt x="3641030" y="1765752"/>
                  <a:pt x="3750103" y="1760129"/>
                </a:cubicBezTo>
                <a:cubicBezTo>
                  <a:pt x="4003195" y="1747082"/>
                  <a:pt x="4256783" y="1746794"/>
                  <a:pt x="4510123" y="1740127"/>
                </a:cubicBezTo>
                <a:cubicBezTo>
                  <a:pt x="4578284" y="1717407"/>
                  <a:pt x="4539599" y="1740122"/>
                  <a:pt x="4560125" y="1610118"/>
                </a:cubicBezTo>
                <a:cubicBezTo>
                  <a:pt x="4567328" y="1564497"/>
                  <a:pt x="4571123" y="1525120"/>
                  <a:pt x="4580125" y="1480108"/>
                </a:cubicBezTo>
                <a:cubicBezTo>
                  <a:pt x="4582820" y="1466630"/>
                  <a:pt x="4586792" y="1453439"/>
                  <a:pt x="4590126" y="1440105"/>
                </a:cubicBezTo>
                <a:cubicBezTo>
                  <a:pt x="4593459" y="1406769"/>
                  <a:pt x="4595388" y="1373263"/>
                  <a:pt x="4600126" y="1340098"/>
                </a:cubicBezTo>
                <a:cubicBezTo>
                  <a:pt x="4602070" y="1326491"/>
                  <a:pt x="4601181" y="1310531"/>
                  <a:pt x="4610126" y="1300095"/>
                </a:cubicBezTo>
                <a:cubicBezTo>
                  <a:pt x="4622775" y="1285337"/>
                  <a:pt x="4643461" y="1280094"/>
                  <a:pt x="4660128" y="1270093"/>
                </a:cubicBezTo>
                <a:cubicBezTo>
                  <a:pt x="4985851" y="1353855"/>
                  <a:pt x="4956548" y="1314894"/>
                  <a:pt x="5190142" y="1460107"/>
                </a:cubicBezTo>
                <a:cubicBezTo>
                  <a:pt x="5255317" y="1500623"/>
                  <a:pt x="5380147" y="1590116"/>
                  <a:pt x="5380147" y="1590116"/>
                </a:cubicBezTo>
                <a:cubicBezTo>
                  <a:pt x="5400148" y="1620118"/>
                  <a:pt x="5423419" y="1648182"/>
                  <a:pt x="5440149" y="1680123"/>
                </a:cubicBezTo>
                <a:cubicBezTo>
                  <a:pt x="5463013" y="1723774"/>
                  <a:pt x="5505126" y="1836045"/>
                  <a:pt x="5520151" y="1890138"/>
                </a:cubicBezTo>
                <a:cubicBezTo>
                  <a:pt x="5528377" y="1919751"/>
                  <a:pt x="5534125" y="1950008"/>
                  <a:pt x="5540152" y="1980145"/>
                </a:cubicBezTo>
                <a:cubicBezTo>
                  <a:pt x="5544129" y="2000028"/>
                  <a:pt x="5551988" y="2060343"/>
                  <a:pt x="5550152" y="2040149"/>
                </a:cubicBezTo>
                <a:cubicBezTo>
                  <a:pt x="5510494" y="1603896"/>
                  <a:pt x="5621403" y="1520232"/>
                  <a:pt x="5380147" y="1310096"/>
                </a:cubicBezTo>
                <a:cubicBezTo>
                  <a:pt x="5147266" y="1107255"/>
                  <a:pt x="4974655" y="1060916"/>
                  <a:pt x="4690128" y="860063"/>
                </a:cubicBezTo>
                <a:cubicBezTo>
                  <a:pt x="4598105" y="795102"/>
                  <a:pt x="4486814" y="726970"/>
                  <a:pt x="4410121" y="640047"/>
                </a:cubicBezTo>
                <a:cubicBezTo>
                  <a:pt x="4392340" y="619894"/>
                  <a:pt x="4383454" y="593377"/>
                  <a:pt x="4370120" y="570042"/>
                </a:cubicBezTo>
                <a:cubicBezTo>
                  <a:pt x="4366786" y="553374"/>
                  <a:pt x="4357534" y="536838"/>
                  <a:pt x="4360119" y="520038"/>
                </a:cubicBezTo>
                <a:cubicBezTo>
                  <a:pt x="4366310" y="479797"/>
                  <a:pt x="4395789" y="417496"/>
                  <a:pt x="4430121" y="390029"/>
                </a:cubicBezTo>
                <a:cubicBezTo>
                  <a:pt x="4463627" y="363223"/>
                  <a:pt x="4626005" y="311353"/>
                  <a:pt x="4630127" y="310023"/>
                </a:cubicBezTo>
                <a:cubicBezTo>
                  <a:pt x="4686343" y="291888"/>
                  <a:pt x="4742924" y="274730"/>
                  <a:pt x="4800131" y="260019"/>
                </a:cubicBezTo>
                <a:cubicBezTo>
                  <a:pt x="4859660" y="244711"/>
                  <a:pt x="4920134" y="233351"/>
                  <a:pt x="4980136" y="220017"/>
                </a:cubicBezTo>
                <a:cubicBezTo>
                  <a:pt x="5056805" y="183348"/>
                  <a:pt x="5143781" y="163102"/>
                  <a:pt x="5210143" y="110009"/>
                </a:cubicBezTo>
                <a:cubicBezTo>
                  <a:pt x="5269529" y="62497"/>
                  <a:pt x="5242385" y="81846"/>
                  <a:pt x="5290145" y="50004"/>
                </a:cubicBezTo>
                <a:cubicBezTo>
                  <a:pt x="5311636" y="7019"/>
                  <a:pt x="5310145" y="24909"/>
                  <a:pt x="5310145" y="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202685" y="537573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</a:t>
            </a:r>
            <a:r>
              <a:rPr lang="en-US" dirty="0" smtClean="0">
                <a:solidFill>
                  <a:schemeClr val="accent1"/>
                </a:solidFill>
              </a:rPr>
              <a:t>harged particles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3" name="Picture 2" descr="AMS_on_IS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655330">
            <a:off x="6010540" y="2749293"/>
            <a:ext cx="2284021" cy="1425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5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Sun as a detector of (Galactic) cosmic rays</a:t>
            </a:r>
            <a:endParaRPr lang="en-US" sz="3600" dirty="0"/>
          </a:p>
        </p:txBody>
      </p:sp>
      <p:pic>
        <p:nvPicPr>
          <p:cNvPr id="4" name="Content Placeholder 3" descr="sun1-580x477_nasaAndEs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770" r="-24770"/>
          <a:stretch>
            <a:fillRect/>
          </a:stretch>
        </p:blipFill>
        <p:spPr>
          <a:xfrm>
            <a:off x="-4114800" y="1600200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0" y="6145796"/>
            <a:ext cx="1319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NASA/ESA</a:t>
            </a:r>
            <a:endParaRPr lang="en-US" dirty="0"/>
          </a:p>
        </p:txBody>
      </p:sp>
      <p:pic>
        <p:nvPicPr>
          <p:cNvPr id="7" name="Picture 6" descr="Earth-view-from-Apollo-11-e14174847543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161" y="2781458"/>
            <a:ext cx="3440094" cy="2396420"/>
          </a:xfrm>
          <a:prstGeom prst="rect">
            <a:avLst/>
          </a:prstGeom>
        </p:spPr>
      </p:pic>
      <p:sp>
        <p:nvSpPr>
          <p:cNvPr id="15" name="Freeform 14"/>
          <p:cNvSpPr/>
          <p:nvPr/>
        </p:nvSpPr>
        <p:spPr>
          <a:xfrm rot="19859174">
            <a:off x="1347838" y="1292105"/>
            <a:ext cx="4619178" cy="1637155"/>
          </a:xfrm>
          <a:custGeom>
            <a:avLst/>
            <a:gdLst>
              <a:gd name="connsiteX0" fmla="*/ 0 w 3750102"/>
              <a:gd name="connsiteY0" fmla="*/ 1451380 h 1577018"/>
              <a:gd name="connsiteX1" fmla="*/ 40001 w 3750102"/>
              <a:gd name="connsiteY1" fmla="*/ 1391376 h 1577018"/>
              <a:gd name="connsiteX2" fmla="*/ 110003 w 3750102"/>
              <a:gd name="connsiteY2" fmla="*/ 1351373 h 1577018"/>
              <a:gd name="connsiteX3" fmla="*/ 240006 w 3750102"/>
              <a:gd name="connsiteY3" fmla="*/ 1291368 h 1577018"/>
              <a:gd name="connsiteX4" fmla="*/ 390010 w 3750102"/>
              <a:gd name="connsiteY4" fmla="*/ 1321370 h 1577018"/>
              <a:gd name="connsiteX5" fmla="*/ 440012 w 3750102"/>
              <a:gd name="connsiteY5" fmla="*/ 1401376 h 1577018"/>
              <a:gd name="connsiteX6" fmla="*/ 500013 w 3750102"/>
              <a:gd name="connsiteY6" fmla="*/ 1451380 h 1577018"/>
              <a:gd name="connsiteX7" fmla="*/ 590016 w 3750102"/>
              <a:gd name="connsiteY7" fmla="*/ 1431379 h 1577018"/>
              <a:gd name="connsiteX8" fmla="*/ 670018 w 3750102"/>
              <a:gd name="connsiteY8" fmla="*/ 1391376 h 1577018"/>
              <a:gd name="connsiteX9" fmla="*/ 1020027 w 3750102"/>
              <a:gd name="connsiteY9" fmla="*/ 1131357 h 1577018"/>
              <a:gd name="connsiteX10" fmla="*/ 1080029 w 3750102"/>
              <a:gd name="connsiteY10" fmla="*/ 1091354 h 1577018"/>
              <a:gd name="connsiteX11" fmla="*/ 1150031 w 3750102"/>
              <a:gd name="connsiteY11" fmla="*/ 1031349 h 1577018"/>
              <a:gd name="connsiteX12" fmla="*/ 1210033 w 3750102"/>
              <a:gd name="connsiteY12" fmla="*/ 1091354 h 1577018"/>
              <a:gd name="connsiteX13" fmla="*/ 1260034 w 3750102"/>
              <a:gd name="connsiteY13" fmla="*/ 1121356 h 1577018"/>
              <a:gd name="connsiteX14" fmla="*/ 1460040 w 3750102"/>
              <a:gd name="connsiteY14" fmla="*/ 1191361 h 1577018"/>
              <a:gd name="connsiteX15" fmla="*/ 1490040 w 3750102"/>
              <a:gd name="connsiteY15" fmla="*/ 1181360 h 1577018"/>
              <a:gd name="connsiteX16" fmla="*/ 1560042 w 3750102"/>
              <a:gd name="connsiteY16" fmla="*/ 1111355 h 1577018"/>
              <a:gd name="connsiteX17" fmla="*/ 1600043 w 3750102"/>
              <a:gd name="connsiteY17" fmla="*/ 1031349 h 1577018"/>
              <a:gd name="connsiteX18" fmla="*/ 1630044 w 3750102"/>
              <a:gd name="connsiteY18" fmla="*/ 1011348 h 1577018"/>
              <a:gd name="connsiteX19" fmla="*/ 1710046 w 3750102"/>
              <a:gd name="connsiteY19" fmla="*/ 1091354 h 1577018"/>
              <a:gd name="connsiteX20" fmla="*/ 1750047 w 3750102"/>
              <a:gd name="connsiteY20" fmla="*/ 1151358 h 1577018"/>
              <a:gd name="connsiteX21" fmla="*/ 1810049 w 3750102"/>
              <a:gd name="connsiteY21" fmla="*/ 1201362 h 1577018"/>
              <a:gd name="connsiteX22" fmla="*/ 1870051 w 3750102"/>
              <a:gd name="connsiteY22" fmla="*/ 1261366 h 1577018"/>
              <a:gd name="connsiteX23" fmla="*/ 1950053 w 3750102"/>
              <a:gd name="connsiteY23" fmla="*/ 1321370 h 1577018"/>
              <a:gd name="connsiteX24" fmla="*/ 2180059 w 3750102"/>
              <a:gd name="connsiteY24" fmla="*/ 1181360 h 1577018"/>
              <a:gd name="connsiteX25" fmla="*/ 2270062 w 3750102"/>
              <a:gd name="connsiteY25" fmla="*/ 1121356 h 1577018"/>
              <a:gd name="connsiteX26" fmla="*/ 2350064 w 3750102"/>
              <a:gd name="connsiteY26" fmla="*/ 1151358 h 1577018"/>
              <a:gd name="connsiteX27" fmla="*/ 2390065 w 3750102"/>
              <a:gd name="connsiteY27" fmla="*/ 1211362 h 1577018"/>
              <a:gd name="connsiteX28" fmla="*/ 2490068 w 3750102"/>
              <a:gd name="connsiteY28" fmla="*/ 1341372 h 1577018"/>
              <a:gd name="connsiteX29" fmla="*/ 2540069 w 3750102"/>
              <a:gd name="connsiteY29" fmla="*/ 1401376 h 1577018"/>
              <a:gd name="connsiteX30" fmla="*/ 2580070 w 3750102"/>
              <a:gd name="connsiteY30" fmla="*/ 1461381 h 1577018"/>
              <a:gd name="connsiteX31" fmla="*/ 2630072 w 3750102"/>
              <a:gd name="connsiteY31" fmla="*/ 1521385 h 1577018"/>
              <a:gd name="connsiteX32" fmla="*/ 2640072 w 3750102"/>
              <a:gd name="connsiteY32" fmla="*/ 1551387 h 1577018"/>
              <a:gd name="connsiteX33" fmla="*/ 2800076 w 3750102"/>
              <a:gd name="connsiteY33" fmla="*/ 1541387 h 1577018"/>
              <a:gd name="connsiteX34" fmla="*/ 2880078 w 3750102"/>
              <a:gd name="connsiteY34" fmla="*/ 1491383 h 1577018"/>
              <a:gd name="connsiteX35" fmla="*/ 3010082 w 3750102"/>
              <a:gd name="connsiteY35" fmla="*/ 1321370 h 1577018"/>
              <a:gd name="connsiteX36" fmla="*/ 3000082 w 3750102"/>
              <a:gd name="connsiteY36" fmla="*/ 1111355 h 1577018"/>
              <a:gd name="connsiteX37" fmla="*/ 2860078 w 3750102"/>
              <a:gd name="connsiteY37" fmla="*/ 1001347 h 1577018"/>
              <a:gd name="connsiteX38" fmla="*/ 2620071 w 3750102"/>
              <a:gd name="connsiteY38" fmla="*/ 891339 h 1577018"/>
              <a:gd name="connsiteX39" fmla="*/ 2490068 w 3750102"/>
              <a:gd name="connsiteY39" fmla="*/ 841335 h 1577018"/>
              <a:gd name="connsiteX40" fmla="*/ 2500068 w 3750102"/>
              <a:gd name="connsiteY40" fmla="*/ 791332 h 1577018"/>
              <a:gd name="connsiteX41" fmla="*/ 2590070 w 3750102"/>
              <a:gd name="connsiteY41" fmla="*/ 751329 h 1577018"/>
              <a:gd name="connsiteX42" fmla="*/ 2740075 w 3750102"/>
              <a:gd name="connsiteY42" fmla="*/ 681324 h 1577018"/>
              <a:gd name="connsiteX43" fmla="*/ 2810076 w 3750102"/>
              <a:gd name="connsiteY43" fmla="*/ 631320 h 1577018"/>
              <a:gd name="connsiteX44" fmla="*/ 2950080 w 3750102"/>
              <a:gd name="connsiteY44" fmla="*/ 461308 h 1577018"/>
              <a:gd name="connsiteX45" fmla="*/ 2970081 w 3750102"/>
              <a:gd name="connsiteY45" fmla="*/ 431306 h 1577018"/>
              <a:gd name="connsiteX46" fmla="*/ 3010082 w 3750102"/>
              <a:gd name="connsiteY46" fmla="*/ 381302 h 1577018"/>
              <a:gd name="connsiteX47" fmla="*/ 3020082 w 3750102"/>
              <a:gd name="connsiteY47" fmla="*/ 341299 h 1577018"/>
              <a:gd name="connsiteX48" fmla="*/ 3110085 w 3750102"/>
              <a:gd name="connsiteY48" fmla="*/ 401303 h 1577018"/>
              <a:gd name="connsiteX49" fmla="*/ 3200087 w 3750102"/>
              <a:gd name="connsiteY49" fmla="*/ 391303 h 1577018"/>
              <a:gd name="connsiteX50" fmla="*/ 3210087 w 3750102"/>
              <a:gd name="connsiteY50" fmla="*/ 341299 h 1577018"/>
              <a:gd name="connsiteX51" fmla="*/ 3240088 w 3750102"/>
              <a:gd name="connsiteY51" fmla="*/ 281295 h 1577018"/>
              <a:gd name="connsiteX52" fmla="*/ 3210087 w 3750102"/>
              <a:gd name="connsiteY52" fmla="*/ 171287 h 1577018"/>
              <a:gd name="connsiteX53" fmla="*/ 3160086 w 3750102"/>
              <a:gd name="connsiteY53" fmla="*/ 141284 h 1577018"/>
              <a:gd name="connsiteX54" fmla="*/ 3290090 w 3750102"/>
              <a:gd name="connsiteY54" fmla="*/ 151285 h 1577018"/>
              <a:gd name="connsiteX55" fmla="*/ 3330091 w 3750102"/>
              <a:gd name="connsiteY55" fmla="*/ 161286 h 1577018"/>
              <a:gd name="connsiteX56" fmla="*/ 3360091 w 3750102"/>
              <a:gd name="connsiteY56" fmla="*/ 101282 h 1577018"/>
              <a:gd name="connsiteX57" fmla="*/ 3410093 w 3750102"/>
              <a:gd name="connsiteY57" fmla="*/ 71279 h 1577018"/>
              <a:gd name="connsiteX58" fmla="*/ 3480095 w 3750102"/>
              <a:gd name="connsiteY58" fmla="*/ 81280 h 1577018"/>
              <a:gd name="connsiteX59" fmla="*/ 3510096 w 3750102"/>
              <a:gd name="connsiteY59" fmla="*/ 101282 h 1577018"/>
              <a:gd name="connsiteX60" fmla="*/ 3530096 w 3750102"/>
              <a:gd name="connsiteY60" fmla="*/ 81280 h 1577018"/>
              <a:gd name="connsiteX61" fmla="*/ 3520096 w 3750102"/>
              <a:gd name="connsiteY61" fmla="*/ 31276 h 1577018"/>
              <a:gd name="connsiteX62" fmla="*/ 3510096 w 3750102"/>
              <a:gd name="connsiteY62" fmla="*/ 1274 h 1577018"/>
              <a:gd name="connsiteX63" fmla="*/ 3560097 w 3750102"/>
              <a:gd name="connsiteY63" fmla="*/ 81280 h 1577018"/>
              <a:gd name="connsiteX64" fmla="*/ 3750102 w 3750102"/>
              <a:gd name="connsiteY64" fmla="*/ 91281 h 1577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750102" h="1577018">
                <a:moveTo>
                  <a:pt x="0" y="1451380"/>
                </a:moveTo>
                <a:cubicBezTo>
                  <a:pt x="13334" y="1431379"/>
                  <a:pt x="24031" y="1409343"/>
                  <a:pt x="40001" y="1391376"/>
                </a:cubicBezTo>
                <a:cubicBezTo>
                  <a:pt x="78696" y="1347842"/>
                  <a:pt x="70349" y="1371201"/>
                  <a:pt x="110003" y="1351373"/>
                </a:cubicBezTo>
                <a:cubicBezTo>
                  <a:pt x="243973" y="1284385"/>
                  <a:pt x="54552" y="1360916"/>
                  <a:pt x="240006" y="1291368"/>
                </a:cubicBezTo>
                <a:cubicBezTo>
                  <a:pt x="290007" y="1301369"/>
                  <a:pt x="341635" y="1305244"/>
                  <a:pt x="390010" y="1321370"/>
                </a:cubicBezTo>
                <a:cubicBezTo>
                  <a:pt x="421594" y="1331899"/>
                  <a:pt x="428861" y="1379073"/>
                  <a:pt x="440012" y="1401376"/>
                </a:cubicBezTo>
                <a:cubicBezTo>
                  <a:pt x="458859" y="1439072"/>
                  <a:pt x="460947" y="1431846"/>
                  <a:pt x="500013" y="1451380"/>
                </a:cubicBezTo>
                <a:cubicBezTo>
                  <a:pt x="530014" y="1444713"/>
                  <a:pt x="561035" y="1441608"/>
                  <a:pt x="590016" y="1431379"/>
                </a:cubicBezTo>
                <a:cubicBezTo>
                  <a:pt x="618131" y="1421456"/>
                  <a:pt x="644452" y="1406716"/>
                  <a:pt x="670018" y="1391376"/>
                </a:cubicBezTo>
                <a:cubicBezTo>
                  <a:pt x="900066" y="1253340"/>
                  <a:pt x="693354" y="1349148"/>
                  <a:pt x="1020027" y="1131357"/>
                </a:cubicBezTo>
                <a:cubicBezTo>
                  <a:pt x="1040028" y="1118023"/>
                  <a:pt x="1060589" y="1105493"/>
                  <a:pt x="1080029" y="1091354"/>
                </a:cubicBezTo>
                <a:cubicBezTo>
                  <a:pt x="1122094" y="1060759"/>
                  <a:pt x="1121695" y="1059686"/>
                  <a:pt x="1150031" y="1031349"/>
                </a:cubicBezTo>
                <a:cubicBezTo>
                  <a:pt x="1170032" y="1051351"/>
                  <a:pt x="1188141" y="1073442"/>
                  <a:pt x="1210033" y="1091354"/>
                </a:cubicBezTo>
                <a:cubicBezTo>
                  <a:pt x="1225076" y="1103663"/>
                  <a:pt x="1242468" y="1113035"/>
                  <a:pt x="1260034" y="1121356"/>
                </a:cubicBezTo>
                <a:cubicBezTo>
                  <a:pt x="1395364" y="1185462"/>
                  <a:pt x="1359265" y="1174564"/>
                  <a:pt x="1460040" y="1191361"/>
                </a:cubicBezTo>
                <a:cubicBezTo>
                  <a:pt x="1470040" y="1188027"/>
                  <a:pt x="1480888" y="1186590"/>
                  <a:pt x="1490040" y="1181360"/>
                </a:cubicBezTo>
                <a:cubicBezTo>
                  <a:pt x="1520429" y="1163994"/>
                  <a:pt x="1542987" y="1142055"/>
                  <a:pt x="1560042" y="1111355"/>
                </a:cubicBezTo>
                <a:cubicBezTo>
                  <a:pt x="1577944" y="1079131"/>
                  <a:pt x="1574480" y="1056913"/>
                  <a:pt x="1600043" y="1031349"/>
                </a:cubicBezTo>
                <a:cubicBezTo>
                  <a:pt x="1608541" y="1022850"/>
                  <a:pt x="1620044" y="1018015"/>
                  <a:pt x="1630044" y="1011348"/>
                </a:cubicBezTo>
                <a:cubicBezTo>
                  <a:pt x="1656711" y="1038017"/>
                  <a:pt x="1689127" y="1059973"/>
                  <a:pt x="1710046" y="1091354"/>
                </a:cubicBezTo>
                <a:cubicBezTo>
                  <a:pt x="1723380" y="1111355"/>
                  <a:pt x="1733877" y="1133571"/>
                  <a:pt x="1750047" y="1151358"/>
                </a:cubicBezTo>
                <a:cubicBezTo>
                  <a:pt x="1767560" y="1170623"/>
                  <a:pt x="1790857" y="1183769"/>
                  <a:pt x="1810049" y="1201362"/>
                </a:cubicBezTo>
                <a:cubicBezTo>
                  <a:pt x="1830900" y="1220476"/>
                  <a:pt x="1849122" y="1242339"/>
                  <a:pt x="1870051" y="1261366"/>
                </a:cubicBezTo>
                <a:cubicBezTo>
                  <a:pt x="1902718" y="1291064"/>
                  <a:pt x="1917338" y="1299559"/>
                  <a:pt x="1950053" y="1321370"/>
                </a:cubicBezTo>
                <a:cubicBezTo>
                  <a:pt x="2151420" y="1260958"/>
                  <a:pt x="1946840" y="1336844"/>
                  <a:pt x="2180059" y="1181360"/>
                </a:cubicBezTo>
                <a:lnTo>
                  <a:pt x="2270062" y="1121356"/>
                </a:lnTo>
                <a:cubicBezTo>
                  <a:pt x="2296729" y="1131357"/>
                  <a:pt x="2327280" y="1134269"/>
                  <a:pt x="2350064" y="1151358"/>
                </a:cubicBezTo>
                <a:cubicBezTo>
                  <a:pt x="2369294" y="1165781"/>
                  <a:pt x="2375806" y="1192010"/>
                  <a:pt x="2390065" y="1211362"/>
                </a:cubicBezTo>
                <a:cubicBezTo>
                  <a:pt x="2422497" y="1255378"/>
                  <a:pt x="2456191" y="1298459"/>
                  <a:pt x="2490068" y="1341372"/>
                </a:cubicBezTo>
                <a:cubicBezTo>
                  <a:pt x="2506200" y="1361807"/>
                  <a:pt x="2525628" y="1379713"/>
                  <a:pt x="2540069" y="1401376"/>
                </a:cubicBezTo>
                <a:cubicBezTo>
                  <a:pt x="2553403" y="1421378"/>
                  <a:pt x="2565312" y="1442406"/>
                  <a:pt x="2580070" y="1461381"/>
                </a:cubicBezTo>
                <a:cubicBezTo>
                  <a:pt x="2669917" y="1576905"/>
                  <a:pt x="2558589" y="1414158"/>
                  <a:pt x="2630072" y="1521385"/>
                </a:cubicBezTo>
                <a:cubicBezTo>
                  <a:pt x="2633405" y="1531386"/>
                  <a:pt x="2634649" y="1542347"/>
                  <a:pt x="2640072" y="1551387"/>
                </a:cubicBezTo>
                <a:cubicBezTo>
                  <a:pt x="2674770" y="1609221"/>
                  <a:pt x="2747279" y="1552701"/>
                  <a:pt x="2800076" y="1541387"/>
                </a:cubicBezTo>
                <a:cubicBezTo>
                  <a:pt x="2826743" y="1524719"/>
                  <a:pt x="2858365" y="1514132"/>
                  <a:pt x="2880078" y="1491383"/>
                </a:cubicBezTo>
                <a:cubicBezTo>
                  <a:pt x="2929336" y="1439777"/>
                  <a:pt x="3010082" y="1321370"/>
                  <a:pt x="3010082" y="1321370"/>
                </a:cubicBezTo>
                <a:cubicBezTo>
                  <a:pt x="3014330" y="1274641"/>
                  <a:pt x="3035455" y="1157784"/>
                  <a:pt x="3000082" y="1111355"/>
                </a:cubicBezTo>
                <a:cubicBezTo>
                  <a:pt x="2964114" y="1064145"/>
                  <a:pt x="2909156" y="1034722"/>
                  <a:pt x="2860078" y="1001347"/>
                </a:cubicBezTo>
                <a:cubicBezTo>
                  <a:pt x="2783515" y="949282"/>
                  <a:pt x="2706577" y="922797"/>
                  <a:pt x="2620071" y="891339"/>
                </a:cubicBezTo>
                <a:cubicBezTo>
                  <a:pt x="2492785" y="845051"/>
                  <a:pt x="2569263" y="880935"/>
                  <a:pt x="2490068" y="841335"/>
                </a:cubicBezTo>
                <a:cubicBezTo>
                  <a:pt x="2493401" y="824667"/>
                  <a:pt x="2491635" y="806090"/>
                  <a:pt x="2500068" y="791332"/>
                </a:cubicBezTo>
                <a:cubicBezTo>
                  <a:pt x="2511418" y="771468"/>
                  <a:pt x="2582149" y="754376"/>
                  <a:pt x="2590070" y="751329"/>
                </a:cubicBezTo>
                <a:cubicBezTo>
                  <a:pt x="2626993" y="737127"/>
                  <a:pt x="2708400" y="700330"/>
                  <a:pt x="2740075" y="681324"/>
                </a:cubicBezTo>
                <a:cubicBezTo>
                  <a:pt x="2764664" y="666570"/>
                  <a:pt x="2789113" y="650886"/>
                  <a:pt x="2810076" y="631320"/>
                </a:cubicBezTo>
                <a:cubicBezTo>
                  <a:pt x="2858352" y="586260"/>
                  <a:pt x="2910735" y="515410"/>
                  <a:pt x="2950080" y="461308"/>
                </a:cubicBezTo>
                <a:cubicBezTo>
                  <a:pt x="2957149" y="451587"/>
                  <a:pt x="2962573" y="440692"/>
                  <a:pt x="2970081" y="431306"/>
                </a:cubicBezTo>
                <a:cubicBezTo>
                  <a:pt x="3027079" y="360054"/>
                  <a:pt x="2948520" y="473646"/>
                  <a:pt x="3010082" y="381302"/>
                </a:cubicBezTo>
                <a:cubicBezTo>
                  <a:pt x="3013415" y="367968"/>
                  <a:pt x="3006476" y="343243"/>
                  <a:pt x="3020082" y="341299"/>
                </a:cubicBezTo>
                <a:cubicBezTo>
                  <a:pt x="3051867" y="336758"/>
                  <a:pt x="3090119" y="381336"/>
                  <a:pt x="3110085" y="401303"/>
                </a:cubicBezTo>
                <a:cubicBezTo>
                  <a:pt x="3140086" y="397970"/>
                  <a:pt x="3174204" y="406834"/>
                  <a:pt x="3200087" y="391303"/>
                </a:cubicBezTo>
                <a:cubicBezTo>
                  <a:pt x="3214663" y="382557"/>
                  <a:pt x="3205964" y="357790"/>
                  <a:pt x="3210087" y="341299"/>
                </a:cubicBezTo>
                <a:cubicBezTo>
                  <a:pt x="3218367" y="308178"/>
                  <a:pt x="3220537" y="310624"/>
                  <a:pt x="3240088" y="281295"/>
                </a:cubicBezTo>
                <a:cubicBezTo>
                  <a:pt x="3230088" y="244626"/>
                  <a:pt x="3228944" y="204288"/>
                  <a:pt x="3210087" y="171287"/>
                </a:cubicBezTo>
                <a:cubicBezTo>
                  <a:pt x="3200444" y="154410"/>
                  <a:pt x="3141229" y="145999"/>
                  <a:pt x="3160086" y="141284"/>
                </a:cubicBezTo>
                <a:cubicBezTo>
                  <a:pt x="3202251" y="130742"/>
                  <a:pt x="3246755" y="147951"/>
                  <a:pt x="3290090" y="151285"/>
                </a:cubicBezTo>
                <a:cubicBezTo>
                  <a:pt x="3303424" y="154619"/>
                  <a:pt x="3317052" y="165632"/>
                  <a:pt x="3330091" y="161286"/>
                </a:cubicBezTo>
                <a:cubicBezTo>
                  <a:pt x="3349057" y="154964"/>
                  <a:pt x="3352326" y="114224"/>
                  <a:pt x="3360091" y="101282"/>
                </a:cubicBezTo>
                <a:cubicBezTo>
                  <a:pt x="3373818" y="78402"/>
                  <a:pt x="3386494" y="79146"/>
                  <a:pt x="3410093" y="71279"/>
                </a:cubicBezTo>
                <a:cubicBezTo>
                  <a:pt x="3433427" y="74613"/>
                  <a:pt x="3457518" y="74507"/>
                  <a:pt x="3480095" y="81280"/>
                </a:cubicBezTo>
                <a:cubicBezTo>
                  <a:pt x="3491607" y="84734"/>
                  <a:pt x="3498077" y="101282"/>
                  <a:pt x="3510096" y="101282"/>
                </a:cubicBezTo>
                <a:cubicBezTo>
                  <a:pt x="3519525" y="101282"/>
                  <a:pt x="3523429" y="87947"/>
                  <a:pt x="3530096" y="81280"/>
                </a:cubicBezTo>
                <a:cubicBezTo>
                  <a:pt x="3526763" y="64612"/>
                  <a:pt x="3524218" y="47767"/>
                  <a:pt x="3520096" y="31276"/>
                </a:cubicBezTo>
                <a:cubicBezTo>
                  <a:pt x="3517539" y="21049"/>
                  <a:pt x="3502642" y="-6180"/>
                  <a:pt x="3510096" y="1274"/>
                </a:cubicBezTo>
                <a:cubicBezTo>
                  <a:pt x="3525760" y="16940"/>
                  <a:pt x="3534332" y="73228"/>
                  <a:pt x="3560097" y="81280"/>
                </a:cubicBezTo>
                <a:cubicBezTo>
                  <a:pt x="3597007" y="92815"/>
                  <a:pt x="3698654" y="91281"/>
                  <a:pt x="3750102" y="91281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 rot="9457212">
            <a:off x="2229738" y="2066591"/>
            <a:ext cx="5125276" cy="3760274"/>
          </a:xfrm>
          <a:custGeom>
            <a:avLst/>
            <a:gdLst>
              <a:gd name="connsiteX0" fmla="*/ 0 w 5550425"/>
              <a:gd name="connsiteY0" fmla="*/ 770057 h 2600190"/>
              <a:gd name="connsiteX1" fmla="*/ 140004 w 5550425"/>
              <a:gd name="connsiteY1" fmla="*/ 910067 h 2600190"/>
              <a:gd name="connsiteX2" fmla="*/ 200006 w 5550425"/>
              <a:gd name="connsiteY2" fmla="*/ 970071 h 2600190"/>
              <a:gd name="connsiteX3" fmla="*/ 410011 w 5550425"/>
              <a:gd name="connsiteY3" fmla="*/ 1130083 h 2600190"/>
              <a:gd name="connsiteX4" fmla="*/ 780021 w 5550425"/>
              <a:gd name="connsiteY4" fmla="*/ 1360100 h 2600190"/>
              <a:gd name="connsiteX5" fmla="*/ 880024 w 5550425"/>
              <a:gd name="connsiteY5" fmla="*/ 1370100 h 2600190"/>
              <a:gd name="connsiteX6" fmla="*/ 950026 w 5550425"/>
              <a:gd name="connsiteY6" fmla="*/ 1390102 h 2600190"/>
              <a:gd name="connsiteX7" fmla="*/ 1180032 w 5550425"/>
              <a:gd name="connsiteY7" fmla="*/ 1360100 h 2600190"/>
              <a:gd name="connsiteX8" fmla="*/ 1500041 w 5550425"/>
              <a:gd name="connsiteY8" fmla="*/ 1190087 h 2600190"/>
              <a:gd name="connsiteX9" fmla="*/ 1550043 w 5550425"/>
              <a:gd name="connsiteY9" fmla="*/ 1160085 h 2600190"/>
              <a:gd name="connsiteX10" fmla="*/ 1670046 w 5550425"/>
              <a:gd name="connsiteY10" fmla="*/ 1290095 h 2600190"/>
              <a:gd name="connsiteX11" fmla="*/ 1740048 w 5550425"/>
              <a:gd name="connsiteY11" fmla="*/ 1380101 h 2600190"/>
              <a:gd name="connsiteX12" fmla="*/ 1890052 w 5550425"/>
              <a:gd name="connsiteY12" fmla="*/ 1500110 h 2600190"/>
              <a:gd name="connsiteX13" fmla="*/ 1960054 w 5550425"/>
              <a:gd name="connsiteY13" fmla="*/ 1560114 h 2600190"/>
              <a:gd name="connsiteX14" fmla="*/ 2050056 w 5550425"/>
              <a:gd name="connsiteY14" fmla="*/ 1570115 h 2600190"/>
              <a:gd name="connsiteX15" fmla="*/ 2120058 w 5550425"/>
              <a:gd name="connsiteY15" fmla="*/ 1560114 h 2600190"/>
              <a:gd name="connsiteX16" fmla="*/ 2260062 w 5550425"/>
              <a:gd name="connsiteY16" fmla="*/ 1390102 h 2600190"/>
              <a:gd name="connsiteX17" fmla="*/ 2310063 w 5550425"/>
              <a:gd name="connsiteY17" fmla="*/ 1250092 h 2600190"/>
              <a:gd name="connsiteX18" fmla="*/ 2350064 w 5550425"/>
              <a:gd name="connsiteY18" fmla="*/ 1090080 h 2600190"/>
              <a:gd name="connsiteX19" fmla="*/ 2390065 w 5550425"/>
              <a:gd name="connsiteY19" fmla="*/ 1200088 h 2600190"/>
              <a:gd name="connsiteX20" fmla="*/ 2870079 w 5550425"/>
              <a:gd name="connsiteY20" fmla="*/ 1880138 h 2600190"/>
              <a:gd name="connsiteX21" fmla="*/ 3200088 w 5550425"/>
              <a:gd name="connsiteY21" fmla="*/ 2250165 h 2600190"/>
              <a:gd name="connsiteX22" fmla="*/ 3310091 w 5550425"/>
              <a:gd name="connsiteY22" fmla="*/ 2420177 h 2600190"/>
              <a:gd name="connsiteX23" fmla="*/ 3300090 w 5550425"/>
              <a:gd name="connsiteY23" fmla="*/ 2540186 h 2600190"/>
              <a:gd name="connsiteX24" fmla="*/ 3190087 w 5550425"/>
              <a:gd name="connsiteY24" fmla="*/ 2590189 h 2600190"/>
              <a:gd name="connsiteX25" fmla="*/ 2990082 w 5550425"/>
              <a:gd name="connsiteY25" fmla="*/ 2600190 h 2600190"/>
              <a:gd name="connsiteX26" fmla="*/ 2660073 w 5550425"/>
              <a:gd name="connsiteY26" fmla="*/ 2580189 h 2600190"/>
              <a:gd name="connsiteX27" fmla="*/ 2260062 w 5550425"/>
              <a:gd name="connsiteY27" fmla="*/ 2500183 h 2600190"/>
              <a:gd name="connsiteX28" fmla="*/ 2160059 w 5550425"/>
              <a:gd name="connsiteY28" fmla="*/ 2430178 h 2600190"/>
              <a:gd name="connsiteX29" fmla="*/ 2140059 w 5550425"/>
              <a:gd name="connsiteY29" fmla="*/ 2380174 h 2600190"/>
              <a:gd name="connsiteX30" fmla="*/ 2160059 w 5550425"/>
              <a:gd name="connsiteY30" fmla="*/ 2270166 h 2600190"/>
              <a:gd name="connsiteX31" fmla="*/ 2520069 w 5550425"/>
              <a:gd name="connsiteY31" fmla="*/ 2080152 h 2600190"/>
              <a:gd name="connsiteX32" fmla="*/ 3250089 w 5550425"/>
              <a:gd name="connsiteY32" fmla="*/ 1850135 h 2600190"/>
              <a:gd name="connsiteX33" fmla="*/ 3750103 w 5550425"/>
              <a:gd name="connsiteY33" fmla="*/ 1760129 h 2600190"/>
              <a:gd name="connsiteX34" fmla="*/ 4510123 w 5550425"/>
              <a:gd name="connsiteY34" fmla="*/ 1740127 h 2600190"/>
              <a:gd name="connsiteX35" fmla="*/ 4560125 w 5550425"/>
              <a:gd name="connsiteY35" fmla="*/ 1610118 h 2600190"/>
              <a:gd name="connsiteX36" fmla="*/ 4580125 w 5550425"/>
              <a:gd name="connsiteY36" fmla="*/ 1480108 h 2600190"/>
              <a:gd name="connsiteX37" fmla="*/ 4590126 w 5550425"/>
              <a:gd name="connsiteY37" fmla="*/ 1440105 h 2600190"/>
              <a:gd name="connsiteX38" fmla="*/ 4600126 w 5550425"/>
              <a:gd name="connsiteY38" fmla="*/ 1340098 h 2600190"/>
              <a:gd name="connsiteX39" fmla="*/ 4610126 w 5550425"/>
              <a:gd name="connsiteY39" fmla="*/ 1300095 h 2600190"/>
              <a:gd name="connsiteX40" fmla="*/ 4660128 w 5550425"/>
              <a:gd name="connsiteY40" fmla="*/ 1270093 h 2600190"/>
              <a:gd name="connsiteX41" fmla="*/ 5190142 w 5550425"/>
              <a:gd name="connsiteY41" fmla="*/ 1460107 h 2600190"/>
              <a:gd name="connsiteX42" fmla="*/ 5380147 w 5550425"/>
              <a:gd name="connsiteY42" fmla="*/ 1590116 h 2600190"/>
              <a:gd name="connsiteX43" fmla="*/ 5440149 w 5550425"/>
              <a:gd name="connsiteY43" fmla="*/ 1680123 h 2600190"/>
              <a:gd name="connsiteX44" fmla="*/ 5520151 w 5550425"/>
              <a:gd name="connsiteY44" fmla="*/ 1890138 h 2600190"/>
              <a:gd name="connsiteX45" fmla="*/ 5540152 w 5550425"/>
              <a:gd name="connsiteY45" fmla="*/ 1980145 h 2600190"/>
              <a:gd name="connsiteX46" fmla="*/ 5550152 w 5550425"/>
              <a:gd name="connsiteY46" fmla="*/ 2040149 h 2600190"/>
              <a:gd name="connsiteX47" fmla="*/ 5380147 w 5550425"/>
              <a:gd name="connsiteY47" fmla="*/ 1310096 h 2600190"/>
              <a:gd name="connsiteX48" fmla="*/ 4690128 w 5550425"/>
              <a:gd name="connsiteY48" fmla="*/ 860063 h 2600190"/>
              <a:gd name="connsiteX49" fmla="*/ 4410121 w 5550425"/>
              <a:gd name="connsiteY49" fmla="*/ 640047 h 2600190"/>
              <a:gd name="connsiteX50" fmla="*/ 4370120 w 5550425"/>
              <a:gd name="connsiteY50" fmla="*/ 570042 h 2600190"/>
              <a:gd name="connsiteX51" fmla="*/ 4360119 w 5550425"/>
              <a:gd name="connsiteY51" fmla="*/ 520038 h 2600190"/>
              <a:gd name="connsiteX52" fmla="*/ 4430121 w 5550425"/>
              <a:gd name="connsiteY52" fmla="*/ 390029 h 2600190"/>
              <a:gd name="connsiteX53" fmla="*/ 4630127 w 5550425"/>
              <a:gd name="connsiteY53" fmla="*/ 310023 h 2600190"/>
              <a:gd name="connsiteX54" fmla="*/ 4800131 w 5550425"/>
              <a:gd name="connsiteY54" fmla="*/ 260019 h 2600190"/>
              <a:gd name="connsiteX55" fmla="*/ 4980136 w 5550425"/>
              <a:gd name="connsiteY55" fmla="*/ 220017 h 2600190"/>
              <a:gd name="connsiteX56" fmla="*/ 5210143 w 5550425"/>
              <a:gd name="connsiteY56" fmla="*/ 110009 h 2600190"/>
              <a:gd name="connsiteX57" fmla="*/ 5290145 w 5550425"/>
              <a:gd name="connsiteY57" fmla="*/ 50004 h 2600190"/>
              <a:gd name="connsiteX58" fmla="*/ 5310145 w 5550425"/>
              <a:gd name="connsiteY58" fmla="*/ 0 h 2600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550425" h="2600190">
                <a:moveTo>
                  <a:pt x="0" y="770057"/>
                </a:moveTo>
                <a:cubicBezTo>
                  <a:pt x="40983" y="872516"/>
                  <a:pt x="-1078" y="792493"/>
                  <a:pt x="140004" y="910067"/>
                </a:cubicBezTo>
                <a:cubicBezTo>
                  <a:pt x="161733" y="928176"/>
                  <a:pt x="179328" y="950771"/>
                  <a:pt x="200006" y="970071"/>
                </a:cubicBezTo>
                <a:cubicBezTo>
                  <a:pt x="347068" y="1107335"/>
                  <a:pt x="231304" y="997488"/>
                  <a:pt x="410011" y="1130083"/>
                </a:cubicBezTo>
                <a:cubicBezTo>
                  <a:pt x="502109" y="1198417"/>
                  <a:pt x="647878" y="1346886"/>
                  <a:pt x="780021" y="1360100"/>
                </a:cubicBezTo>
                <a:lnTo>
                  <a:pt x="880024" y="1370100"/>
                </a:lnTo>
                <a:cubicBezTo>
                  <a:pt x="903358" y="1376767"/>
                  <a:pt x="925772" y="1390910"/>
                  <a:pt x="950026" y="1390102"/>
                </a:cubicBezTo>
                <a:cubicBezTo>
                  <a:pt x="1027301" y="1387526"/>
                  <a:pt x="1104555" y="1376873"/>
                  <a:pt x="1180032" y="1360100"/>
                </a:cubicBezTo>
                <a:cubicBezTo>
                  <a:pt x="1300861" y="1333248"/>
                  <a:pt x="1398748" y="1255207"/>
                  <a:pt x="1500041" y="1190087"/>
                </a:cubicBezTo>
                <a:cubicBezTo>
                  <a:pt x="1516391" y="1179576"/>
                  <a:pt x="1533376" y="1170086"/>
                  <a:pt x="1550043" y="1160085"/>
                </a:cubicBezTo>
                <a:cubicBezTo>
                  <a:pt x="1581254" y="1066446"/>
                  <a:pt x="1549502" y="1135104"/>
                  <a:pt x="1670046" y="1290095"/>
                </a:cubicBezTo>
                <a:cubicBezTo>
                  <a:pt x="1693380" y="1320097"/>
                  <a:pt x="1714053" y="1352372"/>
                  <a:pt x="1740048" y="1380101"/>
                </a:cubicBezTo>
                <a:cubicBezTo>
                  <a:pt x="1803381" y="1447659"/>
                  <a:pt x="1822169" y="1446771"/>
                  <a:pt x="1890052" y="1500110"/>
                </a:cubicBezTo>
                <a:cubicBezTo>
                  <a:pt x="1914218" y="1519098"/>
                  <a:pt x="1931898" y="1547795"/>
                  <a:pt x="1960054" y="1560114"/>
                </a:cubicBezTo>
                <a:cubicBezTo>
                  <a:pt x="1987708" y="1572213"/>
                  <a:pt x="2020055" y="1566781"/>
                  <a:pt x="2050056" y="1570115"/>
                </a:cubicBezTo>
                <a:cubicBezTo>
                  <a:pt x="2073390" y="1566781"/>
                  <a:pt x="2098976" y="1570656"/>
                  <a:pt x="2120058" y="1560114"/>
                </a:cubicBezTo>
                <a:cubicBezTo>
                  <a:pt x="2180051" y="1530116"/>
                  <a:pt x="2234384" y="1443599"/>
                  <a:pt x="2260062" y="1390102"/>
                </a:cubicBezTo>
                <a:cubicBezTo>
                  <a:pt x="2281506" y="1345425"/>
                  <a:pt x="2294392" y="1297106"/>
                  <a:pt x="2310063" y="1250092"/>
                </a:cubicBezTo>
                <a:cubicBezTo>
                  <a:pt x="2341910" y="1154547"/>
                  <a:pt x="2336662" y="1170498"/>
                  <a:pt x="2350064" y="1090080"/>
                </a:cubicBezTo>
                <a:cubicBezTo>
                  <a:pt x="2363398" y="1126749"/>
                  <a:pt x="2372616" y="1165189"/>
                  <a:pt x="2390065" y="1200088"/>
                </a:cubicBezTo>
                <a:cubicBezTo>
                  <a:pt x="2494712" y="1409392"/>
                  <a:pt x="2757742" y="1773146"/>
                  <a:pt x="2870079" y="1880138"/>
                </a:cubicBezTo>
                <a:cubicBezTo>
                  <a:pt x="3171380" y="2167104"/>
                  <a:pt x="2994870" y="1973109"/>
                  <a:pt x="3200088" y="2250165"/>
                </a:cubicBezTo>
                <a:cubicBezTo>
                  <a:pt x="3305698" y="2392744"/>
                  <a:pt x="3257477" y="2297406"/>
                  <a:pt x="3310091" y="2420177"/>
                </a:cubicBezTo>
                <a:cubicBezTo>
                  <a:pt x="3306757" y="2460180"/>
                  <a:pt x="3310433" y="2501400"/>
                  <a:pt x="3300090" y="2540186"/>
                </a:cubicBezTo>
                <a:cubicBezTo>
                  <a:pt x="3289864" y="2578536"/>
                  <a:pt x="3207599" y="2588313"/>
                  <a:pt x="3190087" y="2590189"/>
                </a:cubicBezTo>
                <a:cubicBezTo>
                  <a:pt x="3123715" y="2597301"/>
                  <a:pt x="3056750" y="2596856"/>
                  <a:pt x="2990082" y="2600190"/>
                </a:cubicBezTo>
                <a:cubicBezTo>
                  <a:pt x="2880079" y="2593523"/>
                  <a:pt x="2769693" y="2591529"/>
                  <a:pt x="2660073" y="2580189"/>
                </a:cubicBezTo>
                <a:cubicBezTo>
                  <a:pt x="2463295" y="2559832"/>
                  <a:pt x="2427641" y="2544873"/>
                  <a:pt x="2260062" y="2500183"/>
                </a:cubicBezTo>
                <a:cubicBezTo>
                  <a:pt x="2232103" y="2484206"/>
                  <a:pt x="2180477" y="2462848"/>
                  <a:pt x="2160059" y="2430178"/>
                </a:cubicBezTo>
                <a:cubicBezTo>
                  <a:pt x="2150545" y="2414955"/>
                  <a:pt x="2146726" y="2396842"/>
                  <a:pt x="2140059" y="2380174"/>
                </a:cubicBezTo>
                <a:cubicBezTo>
                  <a:pt x="2146726" y="2343505"/>
                  <a:pt x="2140158" y="2301678"/>
                  <a:pt x="2160059" y="2270166"/>
                </a:cubicBezTo>
                <a:cubicBezTo>
                  <a:pt x="2215591" y="2182236"/>
                  <a:pt x="2480774" y="2094662"/>
                  <a:pt x="2520069" y="2080152"/>
                </a:cubicBezTo>
                <a:cubicBezTo>
                  <a:pt x="2675267" y="2022846"/>
                  <a:pt x="3077659" y="1893929"/>
                  <a:pt x="3250089" y="1850135"/>
                </a:cubicBezTo>
                <a:cubicBezTo>
                  <a:pt x="3332012" y="1829328"/>
                  <a:pt x="3641030" y="1765752"/>
                  <a:pt x="3750103" y="1760129"/>
                </a:cubicBezTo>
                <a:cubicBezTo>
                  <a:pt x="4003195" y="1747082"/>
                  <a:pt x="4256783" y="1746794"/>
                  <a:pt x="4510123" y="1740127"/>
                </a:cubicBezTo>
                <a:cubicBezTo>
                  <a:pt x="4578284" y="1717407"/>
                  <a:pt x="4539599" y="1740122"/>
                  <a:pt x="4560125" y="1610118"/>
                </a:cubicBezTo>
                <a:cubicBezTo>
                  <a:pt x="4567328" y="1564497"/>
                  <a:pt x="4571123" y="1525120"/>
                  <a:pt x="4580125" y="1480108"/>
                </a:cubicBezTo>
                <a:cubicBezTo>
                  <a:pt x="4582820" y="1466630"/>
                  <a:pt x="4586792" y="1453439"/>
                  <a:pt x="4590126" y="1440105"/>
                </a:cubicBezTo>
                <a:cubicBezTo>
                  <a:pt x="4593459" y="1406769"/>
                  <a:pt x="4595388" y="1373263"/>
                  <a:pt x="4600126" y="1340098"/>
                </a:cubicBezTo>
                <a:cubicBezTo>
                  <a:pt x="4602070" y="1326491"/>
                  <a:pt x="4601181" y="1310531"/>
                  <a:pt x="4610126" y="1300095"/>
                </a:cubicBezTo>
                <a:cubicBezTo>
                  <a:pt x="4622775" y="1285337"/>
                  <a:pt x="4643461" y="1280094"/>
                  <a:pt x="4660128" y="1270093"/>
                </a:cubicBezTo>
                <a:cubicBezTo>
                  <a:pt x="4985851" y="1353855"/>
                  <a:pt x="4956548" y="1314894"/>
                  <a:pt x="5190142" y="1460107"/>
                </a:cubicBezTo>
                <a:cubicBezTo>
                  <a:pt x="5255317" y="1500623"/>
                  <a:pt x="5380147" y="1590116"/>
                  <a:pt x="5380147" y="1590116"/>
                </a:cubicBezTo>
                <a:cubicBezTo>
                  <a:pt x="5400148" y="1620118"/>
                  <a:pt x="5423419" y="1648182"/>
                  <a:pt x="5440149" y="1680123"/>
                </a:cubicBezTo>
                <a:cubicBezTo>
                  <a:pt x="5463013" y="1723774"/>
                  <a:pt x="5505126" y="1836045"/>
                  <a:pt x="5520151" y="1890138"/>
                </a:cubicBezTo>
                <a:cubicBezTo>
                  <a:pt x="5528377" y="1919751"/>
                  <a:pt x="5534125" y="1950008"/>
                  <a:pt x="5540152" y="1980145"/>
                </a:cubicBezTo>
                <a:cubicBezTo>
                  <a:pt x="5544129" y="2000028"/>
                  <a:pt x="5551988" y="2060343"/>
                  <a:pt x="5550152" y="2040149"/>
                </a:cubicBezTo>
                <a:cubicBezTo>
                  <a:pt x="5510494" y="1603896"/>
                  <a:pt x="5621403" y="1520232"/>
                  <a:pt x="5380147" y="1310096"/>
                </a:cubicBezTo>
                <a:cubicBezTo>
                  <a:pt x="5147266" y="1107255"/>
                  <a:pt x="4974655" y="1060916"/>
                  <a:pt x="4690128" y="860063"/>
                </a:cubicBezTo>
                <a:cubicBezTo>
                  <a:pt x="4598105" y="795102"/>
                  <a:pt x="4486814" y="726970"/>
                  <a:pt x="4410121" y="640047"/>
                </a:cubicBezTo>
                <a:cubicBezTo>
                  <a:pt x="4392340" y="619894"/>
                  <a:pt x="4383454" y="593377"/>
                  <a:pt x="4370120" y="570042"/>
                </a:cubicBezTo>
                <a:cubicBezTo>
                  <a:pt x="4366786" y="553374"/>
                  <a:pt x="4357534" y="536838"/>
                  <a:pt x="4360119" y="520038"/>
                </a:cubicBezTo>
                <a:cubicBezTo>
                  <a:pt x="4366310" y="479797"/>
                  <a:pt x="4395789" y="417496"/>
                  <a:pt x="4430121" y="390029"/>
                </a:cubicBezTo>
                <a:cubicBezTo>
                  <a:pt x="4463627" y="363223"/>
                  <a:pt x="4626005" y="311353"/>
                  <a:pt x="4630127" y="310023"/>
                </a:cubicBezTo>
                <a:cubicBezTo>
                  <a:pt x="4686343" y="291888"/>
                  <a:pt x="4742924" y="274730"/>
                  <a:pt x="4800131" y="260019"/>
                </a:cubicBezTo>
                <a:cubicBezTo>
                  <a:pt x="4859660" y="244711"/>
                  <a:pt x="4920134" y="233351"/>
                  <a:pt x="4980136" y="220017"/>
                </a:cubicBezTo>
                <a:cubicBezTo>
                  <a:pt x="5056805" y="183348"/>
                  <a:pt x="5143781" y="163102"/>
                  <a:pt x="5210143" y="110009"/>
                </a:cubicBezTo>
                <a:cubicBezTo>
                  <a:pt x="5269529" y="62497"/>
                  <a:pt x="5242385" y="81846"/>
                  <a:pt x="5290145" y="50004"/>
                </a:cubicBezTo>
                <a:cubicBezTo>
                  <a:pt x="5311636" y="7019"/>
                  <a:pt x="5310145" y="24909"/>
                  <a:pt x="5310145" y="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225084" y="4503360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</a:t>
            </a:r>
            <a:r>
              <a:rPr lang="en-US" dirty="0" smtClean="0">
                <a:solidFill>
                  <a:schemeClr val="accent1"/>
                </a:solidFill>
              </a:rPr>
              <a:t>harged particles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140058" y="1142486"/>
            <a:ext cx="1400038" cy="0"/>
          </a:xfrm>
          <a:prstGeom prst="line">
            <a:avLst/>
          </a:prstGeom>
          <a:ln w="57150" cmpd="sng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90126" y="5621800"/>
            <a:ext cx="4306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Ng, </a:t>
            </a:r>
            <a:r>
              <a:rPr lang="en-US" dirty="0" err="1" smtClean="0"/>
              <a:t>Beacom</a:t>
            </a:r>
            <a:r>
              <a:rPr lang="en-US" dirty="0" smtClean="0"/>
              <a:t>, Peter, </a:t>
            </a:r>
            <a:r>
              <a:rPr lang="en-US" dirty="0" err="1" smtClean="0"/>
              <a:t>Rott</a:t>
            </a:r>
            <a:r>
              <a:rPr lang="en-US" dirty="0" smtClean="0"/>
              <a:t>	</a:t>
            </a:r>
            <a:r>
              <a:rPr lang="is-IS" dirty="0"/>
              <a:t>1508.06276</a:t>
            </a:r>
            <a:endParaRPr lang="en-US" dirty="0" smtClean="0"/>
          </a:p>
          <a:p>
            <a:r>
              <a:rPr lang="en-US" dirty="0" smtClean="0"/>
              <a:t>Zhou, Ng, </a:t>
            </a:r>
            <a:r>
              <a:rPr lang="en-US" dirty="0" err="1" smtClean="0"/>
              <a:t>Beacom</a:t>
            </a:r>
            <a:r>
              <a:rPr lang="en-US" dirty="0"/>
              <a:t>, Peter	1612.02420</a:t>
            </a:r>
            <a:endParaRPr lang="en-US" dirty="0" smtClean="0"/>
          </a:p>
          <a:p>
            <a:r>
              <a:rPr lang="en-US" dirty="0" smtClean="0"/>
              <a:t>Ng, </a:t>
            </a:r>
            <a:r>
              <a:rPr lang="en-US" dirty="0" err="1" smtClean="0"/>
              <a:t>Beacom</a:t>
            </a:r>
            <a:r>
              <a:rPr lang="en-US" dirty="0" smtClean="0"/>
              <a:t>, Peter, </a:t>
            </a:r>
            <a:r>
              <a:rPr lang="en-US" dirty="0" err="1" smtClean="0"/>
              <a:t>Rott</a:t>
            </a:r>
            <a:r>
              <a:rPr lang="en-US" dirty="0" smtClean="0"/>
              <a:t>	</a:t>
            </a:r>
            <a:r>
              <a:rPr lang="fi-FI" dirty="0" smtClean="0"/>
              <a:t>1703.10280</a:t>
            </a:r>
          </a:p>
          <a:p>
            <a:r>
              <a:rPr lang="fi-FI" dirty="0" err="1" smtClean="0"/>
              <a:t>Tang</a:t>
            </a:r>
            <a:r>
              <a:rPr lang="fi-FI" dirty="0" smtClean="0"/>
              <a:t>, </a:t>
            </a:r>
            <a:r>
              <a:rPr lang="fi-FI" dirty="0" err="1" smtClean="0"/>
              <a:t>Ng</a:t>
            </a:r>
            <a:r>
              <a:rPr lang="fi-FI" dirty="0" smtClean="0"/>
              <a:t>, </a:t>
            </a:r>
            <a:r>
              <a:rPr lang="fi-FI" dirty="0" err="1" smtClean="0"/>
              <a:t>Zhou</a:t>
            </a:r>
            <a:r>
              <a:rPr lang="fi-FI" dirty="0" smtClean="0"/>
              <a:t>, </a:t>
            </a:r>
            <a:r>
              <a:rPr lang="fi-FI" dirty="0" err="1" smtClean="0"/>
              <a:t>Beacom</a:t>
            </a:r>
            <a:r>
              <a:rPr lang="fi-FI" dirty="0" smtClean="0"/>
              <a:t>, Peter, </a:t>
            </a:r>
            <a:r>
              <a:rPr lang="fi-FI" dirty="0" err="1" smtClean="0"/>
              <a:t>Rott</a:t>
            </a:r>
            <a:r>
              <a:rPr lang="fi-FI" dirty="0" smtClean="0"/>
              <a:t> in prep.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28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How do we use the Sun as a GCR detector?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327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err="1" smtClean="0"/>
              <a:t>Hadronic</a:t>
            </a:r>
            <a:r>
              <a:rPr lang="en-US" sz="3600" dirty="0" smtClean="0"/>
              <a:t> Cosmic Rays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311121" y="874619"/>
            <a:ext cx="6375679" cy="6235389"/>
            <a:chOff x="1309304" y="874619"/>
            <a:chExt cx="6375679" cy="6235389"/>
          </a:xfrm>
        </p:grpSpPr>
        <p:pic>
          <p:nvPicPr>
            <p:cNvPr id="7" name="Content Placeholder 8"/>
            <p:cNvPicPr>
              <a:picLocks noChangeAspect="1"/>
            </p:cNvPicPr>
            <p:nvPr/>
          </p:nvPicPr>
          <p:blipFill>
            <a:blip r:embed="rId2"/>
            <a:srcRect t="-12171" b="-12171"/>
            <a:stretch>
              <a:fillRect/>
            </a:stretch>
          </p:blipFill>
          <p:spPr>
            <a:xfrm>
              <a:off x="1309304" y="874619"/>
              <a:ext cx="6375679" cy="6235389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891979" y="3536502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F72444"/>
                  </a:solidFill>
                </a:rPr>
                <a:t>ν</a:t>
              </a:r>
              <a:endParaRPr lang="en-US" dirty="0">
                <a:solidFill>
                  <a:srgbClr val="F72444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128677" y="2419485"/>
              <a:ext cx="8263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F72444"/>
                  </a:solidFill>
                </a:rPr>
                <a:t>ν</a:t>
              </a:r>
              <a:endParaRPr lang="en-US" dirty="0">
                <a:solidFill>
                  <a:srgbClr val="F72444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39572" y="3761436"/>
              <a:ext cx="8263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F72444"/>
                  </a:solidFill>
                </a:rPr>
                <a:t>ν</a:t>
              </a:r>
              <a:endParaRPr lang="en-US" dirty="0">
                <a:solidFill>
                  <a:srgbClr val="F72444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647988" y="3005911"/>
              <a:ext cx="1028949" cy="755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471141" y="2419485"/>
              <a:ext cx="4983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F72444"/>
                  </a:solidFill>
                </a:rPr>
                <a:t>ν</a:t>
              </a:r>
              <a:endParaRPr lang="en-US" dirty="0">
                <a:solidFill>
                  <a:srgbClr val="F72444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533877" y="1165781"/>
            <a:ext cx="3270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Seckel</a:t>
            </a:r>
            <a:r>
              <a:rPr lang="en-US" dirty="0" smtClean="0"/>
              <a:t>, </a:t>
            </a:r>
            <a:r>
              <a:rPr lang="en-US" dirty="0" err="1" smtClean="0"/>
              <a:t>Stanev</a:t>
            </a:r>
            <a:r>
              <a:rPr lang="en-US" dirty="0" smtClean="0"/>
              <a:t>, </a:t>
            </a:r>
            <a:r>
              <a:rPr lang="en-US" dirty="0" err="1" smtClean="0"/>
              <a:t>Gaisser</a:t>
            </a:r>
            <a:r>
              <a:rPr lang="en-US" dirty="0" smtClean="0"/>
              <a:t> (SSG) 1991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01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600" dirty="0" err="1" smtClean="0"/>
              <a:t>Leptonic</a:t>
            </a:r>
            <a:r>
              <a:rPr lang="en-US" sz="3600" dirty="0" smtClean="0"/>
              <a:t> Cosmic Rays: Inverse Compton (IC)</a:t>
            </a:r>
            <a:endParaRPr lang="en-US" sz="36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rcRect t="-20155" b="-20155"/>
          <a:stretch>
            <a:fillRect/>
          </a:stretch>
        </p:blipFill>
        <p:spPr>
          <a:xfrm>
            <a:off x="457200" y="1021500"/>
            <a:ext cx="8229600" cy="4525963"/>
          </a:xfrm>
        </p:spPr>
      </p:pic>
      <p:sp>
        <p:nvSpPr>
          <p:cNvPr id="10" name="TextBox 9"/>
          <p:cNvSpPr txBox="1"/>
          <p:nvPr/>
        </p:nvSpPr>
        <p:spPr>
          <a:xfrm>
            <a:off x="1302266" y="5336903"/>
            <a:ext cx="6340197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Photons only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Extended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1 </a:t>
            </a:r>
            <a:r>
              <a:rPr lang="en-US" sz="2400" dirty="0" err="1" smtClean="0"/>
              <a:t>GeV</a:t>
            </a:r>
            <a:r>
              <a:rPr lang="en-US" sz="2400" dirty="0" smtClean="0"/>
              <a:t>-range peak comes from: E ~γ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E</a:t>
            </a:r>
            <a:r>
              <a:rPr lang="en-US" sz="2400" baseline="-25000" dirty="0" smtClean="0">
                <a:latin typeface="Wingdings"/>
                <a:ea typeface="Wingdings"/>
                <a:cs typeface="Wingdings"/>
                <a:sym typeface="Wingdings"/>
              </a:rPr>
              <a:t></a:t>
            </a:r>
            <a:r>
              <a:rPr lang="en-US" sz="2400" baseline="-25000" dirty="0" smtClean="0">
                <a:sym typeface="Wingdings"/>
              </a:rPr>
              <a:t>,photon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28861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 do we learn?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757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If magnetic fields &lt; 1 AU unimportant</a:t>
            </a:r>
            <a:r>
              <a:rPr lang="is-IS" sz="3600" dirty="0" smtClean="0"/>
              <a:t>…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132406" y="1577067"/>
            <a:ext cx="1825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Gamma rays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222870" y="3169814"/>
            <a:ext cx="1070029" cy="1040076"/>
          </a:xfrm>
          <a:prstGeom prst="ellipse">
            <a:avLst/>
          </a:prstGeom>
          <a:noFill/>
          <a:ln w="762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024923" y="306753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6418384" y="1642180"/>
            <a:ext cx="1505641" cy="2570072"/>
            <a:chOff x="6418384" y="1642180"/>
            <a:chExt cx="1505641" cy="2570072"/>
          </a:xfrm>
        </p:grpSpPr>
        <p:sp>
          <p:nvSpPr>
            <p:cNvPr id="12" name="TextBox 11"/>
            <p:cNvSpPr txBox="1"/>
            <p:nvPr/>
          </p:nvSpPr>
          <p:spPr>
            <a:xfrm>
              <a:off x="6418384" y="1642180"/>
              <a:ext cx="15056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chemeClr val="accent1"/>
                  </a:solidFill>
                </a:rPr>
                <a:t>Neutrinos</a:t>
              </a:r>
              <a:endParaRPr lang="en-US" sz="2400" b="1" dirty="0">
                <a:solidFill>
                  <a:schemeClr val="accent1"/>
                </a:solidFill>
              </a:endParaRPr>
            </a:p>
          </p:txBody>
        </p:sp>
        <p:sp>
          <p:nvSpPr>
            <p:cNvPr id="13" name="Donut 12"/>
            <p:cNvSpPr/>
            <p:nvPr/>
          </p:nvSpPr>
          <p:spPr>
            <a:xfrm>
              <a:off x="6418384" y="3067538"/>
              <a:ext cx="1142999" cy="1144714"/>
            </a:xfrm>
            <a:prstGeom prst="donut">
              <a:avLst>
                <a:gd name="adj" fmla="val 36085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44482" y="4939514"/>
            <a:ext cx="297560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FF00"/>
                </a:solidFill>
              </a:rPr>
              <a:t>Hadronic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smtClean="0">
                <a:solidFill>
                  <a:srgbClr val="FFFF00"/>
                </a:solidFill>
              </a:rPr>
              <a:t>limb</a:t>
            </a:r>
          </a:p>
          <a:p>
            <a:endParaRPr lang="en-US" dirty="0" smtClean="0">
              <a:solidFill>
                <a:schemeClr val="accent3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Inherits spectral shape from primaries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Bright, but small angular extent</a:t>
            </a:r>
            <a:endParaRPr lang="en-US" dirty="0">
              <a:solidFill>
                <a:srgbClr val="FFFF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8317" y="2447053"/>
            <a:ext cx="5557371" cy="2585323"/>
            <a:chOff x="538317" y="2447053"/>
            <a:chExt cx="5557371" cy="2585323"/>
          </a:xfrm>
        </p:grpSpPr>
        <p:sp>
          <p:nvSpPr>
            <p:cNvPr id="8" name="Donut 7"/>
            <p:cNvSpPr/>
            <p:nvPr/>
          </p:nvSpPr>
          <p:spPr>
            <a:xfrm>
              <a:off x="538317" y="2447053"/>
              <a:ext cx="2444263" cy="2471245"/>
            </a:xfrm>
            <a:prstGeom prst="donut">
              <a:avLst>
                <a:gd name="adj" fmla="val 40399"/>
              </a:avLst>
            </a:prstGeom>
            <a:gradFill flip="none" rotWithShape="1">
              <a:gsLst>
                <a:gs pos="5000">
                  <a:srgbClr val="FFFF00">
                    <a:alpha val="95000"/>
                  </a:srgbClr>
                </a:gs>
                <a:gs pos="100000">
                  <a:srgbClr val="FFFFFF">
                    <a:alpha val="7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120085" y="2447053"/>
              <a:ext cx="2975603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>
                  <a:solidFill>
                    <a:srgbClr val="FFFF00"/>
                  </a:solidFill>
                </a:rPr>
                <a:t>Leptonic</a:t>
              </a:r>
              <a:r>
                <a:rPr lang="en-US" b="1" dirty="0" smtClean="0">
                  <a:solidFill>
                    <a:srgbClr val="FFFF00"/>
                  </a:solidFill>
                </a:rPr>
                <a:t> IC</a:t>
              </a:r>
            </a:p>
            <a:p>
              <a:endParaRPr lang="en-US" dirty="0" smtClean="0">
                <a:solidFill>
                  <a:schemeClr val="accent3"/>
                </a:solidFill>
              </a:endParaRPr>
            </a:p>
            <a:p>
              <a:r>
                <a:rPr lang="en-US" dirty="0" smtClean="0">
                  <a:solidFill>
                    <a:srgbClr val="FFFF00"/>
                  </a:solidFill>
                </a:rPr>
                <a:t>Inherits spectral shape from primaries until Klein-</a:t>
              </a:r>
              <a:r>
                <a:rPr lang="en-US" dirty="0" err="1" smtClean="0">
                  <a:solidFill>
                    <a:srgbClr val="FFFF00"/>
                  </a:solidFill>
                </a:rPr>
                <a:t>Nishina</a:t>
              </a:r>
              <a:r>
                <a:rPr lang="en-US" dirty="0" smtClean="0">
                  <a:solidFill>
                    <a:srgbClr val="FFFF00"/>
                  </a:solidFill>
                </a:rPr>
                <a:t> effect kicks in.</a:t>
              </a:r>
            </a:p>
            <a:p>
              <a:endParaRPr lang="en-US" dirty="0">
                <a:solidFill>
                  <a:srgbClr val="FFFF00"/>
                </a:solidFill>
              </a:endParaRPr>
            </a:p>
            <a:p>
              <a:r>
                <a:rPr lang="en-US" dirty="0" smtClean="0">
                  <a:solidFill>
                    <a:srgbClr val="FFFF00"/>
                  </a:solidFill>
                </a:rPr>
                <a:t>Diffuse (10’s of degrees), brightest toward the middle (except for the very middle)</a:t>
              </a:r>
              <a:endParaRPr lang="en-US" dirty="0">
                <a:solidFill>
                  <a:srgbClr val="FFFF0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095688" y="4212252"/>
            <a:ext cx="2844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Disk only</a:t>
            </a:r>
          </a:p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>
                <a:solidFill>
                  <a:schemeClr val="accent1"/>
                </a:solidFill>
              </a:rPr>
              <a:t>Inherits spectral shape from primaries.</a:t>
            </a:r>
          </a:p>
          <a:p>
            <a:endParaRPr lang="en-US" dirty="0">
              <a:solidFill>
                <a:schemeClr val="accent1"/>
              </a:solidFill>
            </a:endParaRPr>
          </a:p>
          <a:p>
            <a:r>
              <a:rPr lang="en-US" dirty="0" smtClean="0">
                <a:solidFill>
                  <a:schemeClr val="accent1"/>
                </a:solidFill>
              </a:rPr>
              <a:t>Angular shape from neutrino absorption, amplitude “calorimetric”.</a:t>
            </a:r>
          </a:p>
          <a:p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251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831</TotalTime>
  <Words>958</Words>
  <Application>Microsoft Macintosh PowerPoint</Application>
  <PresentationFormat>On-screen Show (4:3)</PresentationFormat>
  <Paragraphs>183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 Black </vt:lpstr>
      <vt:lpstr>The GeV-TeV Sun</vt:lpstr>
      <vt:lpstr>Sun as a source of cosmic rays</vt:lpstr>
      <vt:lpstr>Sun as a nuisance for (Galactic) cosmic rays</vt:lpstr>
      <vt:lpstr>Sun as a detector of (Galactic) cosmic rays</vt:lpstr>
      <vt:lpstr>How do we use the Sun as a GCR detector?</vt:lpstr>
      <vt:lpstr>Hadronic Cosmic Rays</vt:lpstr>
      <vt:lpstr>Leptonic Cosmic Rays: Inverse Compton (IC)</vt:lpstr>
      <vt:lpstr>What do we learn?</vt:lpstr>
      <vt:lpstr>If magnetic fields &lt; 1 AU unimportant…</vt:lpstr>
      <vt:lpstr>If magnetic fields &lt; 1 AU unimportant…</vt:lpstr>
      <vt:lpstr>If magnetic fields &lt; 1 AU unimportant…</vt:lpstr>
      <vt:lpstr>What’s going on?   A multimessenger approach</vt:lpstr>
      <vt:lpstr>What’s going on?</vt:lpstr>
      <vt:lpstr>What physics matters?</vt:lpstr>
      <vt:lpstr>What physics matters?</vt:lpstr>
      <vt:lpstr>Hadron-induced γ: what to explain</vt:lpstr>
      <vt:lpstr>Hadron-induced γ: what to explain</vt:lpstr>
      <vt:lpstr>What physics matters?</vt:lpstr>
      <vt:lpstr>Hadronic Cosmic Rays</vt:lpstr>
      <vt:lpstr>Magnetic fields and interactions</vt:lpstr>
      <vt:lpstr>Magnetic fields and interactions</vt:lpstr>
      <vt:lpstr>Magnetic fields and interactions</vt:lpstr>
      <vt:lpstr>What physics matters?</vt:lpstr>
      <vt:lpstr>Hadron-inducedν</vt:lpstr>
      <vt:lpstr>What physics matters?</vt:lpstr>
      <vt:lpstr>Summary</vt:lpstr>
      <vt:lpstr>Hadron-induced γ: what to explain</vt:lpstr>
    </vt:vector>
  </TitlesOfParts>
  <Company>The Ohio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GeV-TeV Sun</dc:title>
  <dc:creator>Annika Peter</dc:creator>
  <cp:lastModifiedBy>Annika Peter</cp:lastModifiedBy>
  <cp:revision>85</cp:revision>
  <dcterms:created xsi:type="dcterms:W3CDTF">2017-04-21T14:21:56Z</dcterms:created>
  <dcterms:modified xsi:type="dcterms:W3CDTF">2017-04-24T15:12:05Z</dcterms:modified>
</cp:coreProperties>
</file>