
<file path=[Content_Types].xml><?xml version="1.0" encoding="utf-8"?>
<Types xmlns="http://schemas.openxmlformats.org/package/2006/content-types">
  <Override PartName="/_rels/.rels" ContentType="application/vnd.openxmlformats-package.relationships+xml"/>
  <Override PartName="/docProps/app.xml" ContentType="application/vnd.openxmlformats-officedocument.extended-properties+xml"/>
  <Override PartName="/docProps/core.xml" ContentType="application/vnd.openxmlformats-package.core-properties+xml"/>
  <Override PartName="/ppt/_rels/presentation.xml.rels" ContentType="application/vnd.openxmlformats-package.relationships+xml"/>
  <Override PartName="/ppt/media/image73.gif" ContentType="image/gif"/>
  <Override PartName="/ppt/media/image72.gif" ContentType="image/gif"/>
  <Override PartName="/ppt/media/image71.gif" ContentType="image/gif"/>
  <Override PartName="/ppt/media/image70.gif" ContentType="image/gif"/>
  <Override PartName="/ppt/media/image55.png" ContentType="image/png"/>
  <Override PartName="/ppt/media/image54.gif" ContentType="image/gif"/>
  <Override PartName="/ppt/media/image53.gif" ContentType="image/gif"/>
  <Override PartName="/ppt/media/image52.gif" ContentType="image/gif"/>
  <Override PartName="/ppt/media/image51.png" ContentType="image/png"/>
  <Override PartName="/ppt/media/image50.png" ContentType="image/png"/>
  <Override PartName="/ppt/media/image69.gif" ContentType="image/gif"/>
  <Override PartName="/ppt/media/image44.gif" ContentType="image/gif"/>
  <Override PartName="/ppt/media/image68.gif" ContentType="image/gif"/>
  <Override PartName="/ppt/media/image43.gif" ContentType="image/gif"/>
  <Override PartName="/ppt/media/image67.gif" ContentType="image/gif"/>
  <Override PartName="/ppt/media/image42.gif" ContentType="image/gif"/>
  <Override PartName="/ppt/media/image66.gif" ContentType="image/gif"/>
  <Override PartName="/ppt/media/image41.gif" ContentType="image/gif"/>
  <Override PartName="/ppt/media/image65.gif" ContentType="image/gif"/>
  <Override PartName="/ppt/media/image40.gif" ContentType="image/gif"/>
  <Override PartName="/ppt/media/image15.gif" ContentType="image/gif"/>
  <Override PartName="/ppt/media/image39.gif" ContentType="image/gif"/>
  <Override PartName="/ppt/media/image14.gif" ContentType="image/gif"/>
  <Override PartName="/ppt/media/image38.gif" ContentType="image/gif"/>
  <Override PartName="/ppt/media/image13.gif" ContentType="image/gif"/>
  <Override PartName="/ppt/media/image16.gif" ContentType="image/gif"/>
  <Override PartName="/ppt/media/image37.gif" ContentType="image/gif"/>
  <Override PartName="/ppt/media/image12.gif" ContentType="image/gif"/>
  <Override PartName="/ppt/media/image17.gif" ContentType="image/gif"/>
  <Override PartName="/ppt/media/image18.gif" ContentType="image/gif"/>
  <Override PartName="/ppt/media/image19.gif" ContentType="image/gif"/>
  <Override PartName="/ppt/media/image45.gif" ContentType="image/gif"/>
  <Override PartName="/ppt/media/image20.gif" ContentType="image/gif"/>
  <Override PartName="/ppt/media/image21.gif" ContentType="image/gif"/>
  <Override PartName="/ppt/media/image22.gif" ContentType="image/gif"/>
  <Override PartName="/ppt/media/image48.gif" ContentType="image/gif"/>
  <Override PartName="/ppt/media/image23.gif" ContentType="image/gif"/>
  <Override PartName="/ppt/media/image24.gif" ContentType="image/gif"/>
  <Override PartName="/ppt/media/image25.gif" ContentType="image/gif"/>
  <Override PartName="/ppt/media/image26.gif" ContentType="image/gif"/>
  <Override PartName="/ppt/media/image27.gif" ContentType="image/gif"/>
  <Override PartName="/ppt/media/image28.gif" ContentType="image/gif"/>
  <Override PartName="/ppt/media/image29.gif" ContentType="image/gif"/>
  <Override PartName="/ppt/media/image30.gif" ContentType="image/gif"/>
  <Override PartName="/ppt/media/image56.gif" ContentType="image/gif"/>
  <Override PartName="/ppt/media/image31.gif" ContentType="image/gif"/>
  <Override PartName="/ppt/media/image57.gif" ContentType="image/gif"/>
  <Override PartName="/ppt/media/image32.gif" ContentType="image/gif"/>
  <Override PartName="/ppt/media/image58.gif" ContentType="image/gif"/>
  <Override PartName="/ppt/media/image33.gif" ContentType="image/gif"/>
  <Override PartName="/ppt/media/image59.gif" ContentType="image/gif"/>
  <Override PartName="/ppt/media/image34.gif" ContentType="image/gif"/>
  <Override PartName="/ppt/media/image10.gif" ContentType="image/gif"/>
  <Override PartName="/ppt/media/image35.gif" ContentType="image/gif"/>
  <Override PartName="/ppt/media/image11.gif" ContentType="image/gif"/>
  <Override PartName="/ppt/media/image36.gif" ContentType="image/gif"/>
  <Override PartName="/ppt/media/image64.gif" ContentType="image/gif"/>
  <Override PartName="/ppt/media/image9.gif" ContentType="image/gif"/>
  <Override PartName="/ppt/media/image63.gif" ContentType="image/gif"/>
  <Override PartName="/ppt/media/image8.gif" ContentType="image/gif"/>
  <Override PartName="/ppt/media/image62.gif" ContentType="image/gif"/>
  <Override PartName="/ppt/media/image49.png" ContentType="image/png"/>
  <Override PartName="/ppt/media/image7.gif" ContentType="image/gif"/>
  <Override PartName="/ppt/media/image2.gif" ContentType="image/gif"/>
  <Override PartName="/ppt/media/image3.gif" ContentType="image/gif"/>
  <Override PartName="/ppt/media/image46.png" ContentType="image/png"/>
  <Override PartName="/ppt/media/image4.gif" ContentType="image/gif"/>
  <Override PartName="/ppt/media/image60.gif" ContentType="image/gif"/>
  <Override PartName="/ppt/media/image47.png" ContentType="image/png"/>
  <Override PartName="/ppt/media/image5.gif" ContentType="image/gif"/>
  <Override PartName="/ppt/media/image61.gif" ContentType="image/gif"/>
  <Override PartName="/ppt/media/image6.gif" ContentType="image/gif"/>
  <Override PartName="/ppt/media/image1.png" ContentType="image/png"/>
  <Override PartName="/ppt/slideMasters/_rels/slideMaster1.xml.rels" ContentType="application/vnd.openxmlformats-package.relationships+xml"/>
  <Override PartName="/ppt/slideMasters/slideMaster1.xml" ContentType="application/vnd.openxmlformats-officedocument.presentationml.slideMaster+xml"/>
  <Override PartName="/ppt/presentation.xml" ContentType="application/vnd.openxmlformats-officedocument.presentationml.presentation.main+xml"/>
  <Override PartName="/ppt/theme/theme1.xml" ContentType="application/vnd.openxmlformats-officedocument.theme+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_rels/slideLayout8.xml.rels" ContentType="application/vnd.openxmlformats-package.relationships+xml"/>
  <Override PartName="/ppt/slideLayouts/_rels/slideLayout7.xml.rels" ContentType="application/vnd.openxmlformats-package.relationships+xml"/>
  <Override PartName="/ppt/slideLayouts/_rels/slideLayout10.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12.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_rels/slide29.xml.rels" ContentType="application/vnd.openxmlformats-package.relationships+xml"/>
  <Override PartName="/ppt/slides/_rels/slide28.xml.rels" ContentType="application/vnd.openxmlformats-package.relationships+xml"/>
  <Override PartName="/ppt/slides/_rels/slide32.xml.rels" ContentType="application/vnd.openxmlformats-package.relationships+xml"/>
  <Override PartName="/ppt/slides/_rels/slide27.xml.rels" ContentType="application/vnd.openxmlformats-package.relationships+xml"/>
  <Override PartName="/ppt/slides/_rels/slide26.xml.rels" ContentType="application/vnd.openxmlformats-package.relationships+xml"/>
  <Override PartName="/ppt/slides/_rels/slide31.xml.rels" ContentType="application/vnd.openxmlformats-package.relationships+xml"/>
  <Override PartName="/ppt/slides/_rels/slide25.xml.rels" ContentType="application/vnd.openxmlformats-package.relationships+xml"/>
  <Override PartName="/ppt/slides/_rels/slide30.xml.rels" ContentType="application/vnd.openxmlformats-package.relationships+xml"/>
  <Override PartName="/ppt/slides/_rels/slide24.xml.rels" ContentType="application/vnd.openxmlformats-package.relationships+xml"/>
  <Override PartName="/ppt/slides/_rels/slide23.xml.rels" ContentType="application/vnd.openxmlformats-package.relationships+xml"/>
  <Override PartName="/ppt/slides/_rels/slide22.xml.rels" ContentType="application/vnd.openxmlformats-package.relationships+xml"/>
  <Override PartName="/ppt/slides/_rels/slide21.xml.rels" ContentType="application/vnd.openxmlformats-package.relationships+xml"/>
  <Override PartName="/ppt/slides/_rels/slide20.xml.rels" ContentType="application/vnd.openxmlformats-package.relationships+xml"/>
  <Override PartName="/ppt/slides/_rels/slide19.xml.rels" ContentType="application/vnd.openxmlformats-package.relationships+xml"/>
  <Override PartName="/ppt/slides/_rels/slide18.xml.rels" ContentType="application/vnd.openxmlformats-package.relationships+xml"/>
  <Override PartName="/ppt/slides/_rels/slide17.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_rels/slide3.xml.rels" ContentType="application/vnd.openxmlformats-package.relationships+xml"/>
  <Override PartName="/ppt/slides/_rels/slide33.xml.rels" ContentType="application/vnd.openxmlformats-package.relationships+xml"/>
  <Override PartName="/ppt/slides/_rels/slide1.xml.rels" ContentType="application/vnd.openxmlformats-package.relationships+xml"/>
  <Override PartName="/ppt/slides/_rels/slide9.xml.rels" ContentType="application/vnd.openxmlformats-package.relationships+xml"/>
  <Override PartName="/ppt/slides/_rels/slide2.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Lst>
  <p:sldSz cx="10080625" cy="567055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504000" y="216000"/>
            <a:ext cx="7020000" cy="936000"/>
          </a:xfrm>
          <a:prstGeom prst="rect">
            <a:avLst/>
          </a:prstGeom>
        </p:spPr>
        <p:txBody>
          <a:bodyPr lIns="0" rIns="0" tIns="0" bIns="0" anchor="ctr"/>
          <a:p>
            <a:endParaRPr b="0" lang="en-GB" sz="3570" spc="-1" strike="noStrike">
              <a:solidFill>
                <a:srgbClr val="ffffff"/>
              </a:solidFill>
              <a:latin typeface="Arial"/>
            </a:endParaRPr>
          </a:p>
        </p:txBody>
      </p:sp>
      <p:sp>
        <p:nvSpPr>
          <p:cNvPr id="28" name="PlaceHolder 2"/>
          <p:cNvSpPr>
            <a:spLocks noGrp="1"/>
          </p:cNvSpPr>
          <p:nvPr>
            <p:ph type="body"/>
          </p:nvPr>
        </p:nvSpPr>
        <p:spPr>
          <a:xfrm>
            <a:off x="504000" y="1368000"/>
            <a:ext cx="9072000" cy="1568160"/>
          </a:xfrm>
          <a:prstGeom prst="rect">
            <a:avLst/>
          </a:prstGeom>
        </p:spPr>
        <p:txBody>
          <a:bodyPr lIns="0" rIns="0" tIns="0" bIns="0">
            <a:normAutofit/>
          </a:bodyPr>
          <a:p>
            <a:endParaRPr b="0" lang="en-GB" sz="2600" spc="-1" strike="noStrike">
              <a:latin typeface="Arial"/>
            </a:endParaRPr>
          </a:p>
        </p:txBody>
      </p:sp>
      <p:sp>
        <p:nvSpPr>
          <p:cNvPr id="29" name="PlaceHolder 3"/>
          <p:cNvSpPr>
            <a:spLocks noGrp="1"/>
          </p:cNvSpPr>
          <p:nvPr>
            <p:ph type="body"/>
          </p:nvPr>
        </p:nvSpPr>
        <p:spPr>
          <a:xfrm>
            <a:off x="504000" y="3085560"/>
            <a:ext cx="9072000" cy="1568160"/>
          </a:xfrm>
          <a:prstGeom prst="rect">
            <a:avLst/>
          </a:prstGeom>
        </p:spPr>
        <p:txBody>
          <a:bodyPr lIns="0" rIns="0" tIns="0" bIns="0">
            <a:normAutofit/>
          </a:bodyPr>
          <a:p>
            <a:endParaRPr b="0" lang="en-GB" sz="26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504000" y="216000"/>
            <a:ext cx="7020000" cy="936000"/>
          </a:xfrm>
          <a:prstGeom prst="rect">
            <a:avLst/>
          </a:prstGeom>
        </p:spPr>
        <p:txBody>
          <a:bodyPr lIns="0" rIns="0" tIns="0" bIns="0" anchor="ctr"/>
          <a:p>
            <a:endParaRPr b="0" lang="en-GB" sz="3570" spc="-1" strike="noStrike">
              <a:solidFill>
                <a:srgbClr val="ffffff"/>
              </a:solidFill>
              <a:latin typeface="Arial"/>
            </a:endParaRPr>
          </a:p>
        </p:txBody>
      </p:sp>
      <p:sp>
        <p:nvSpPr>
          <p:cNvPr id="31" name="PlaceHolder 2"/>
          <p:cNvSpPr>
            <a:spLocks noGrp="1"/>
          </p:cNvSpPr>
          <p:nvPr>
            <p:ph type="body"/>
          </p:nvPr>
        </p:nvSpPr>
        <p:spPr>
          <a:xfrm>
            <a:off x="504000" y="1368000"/>
            <a:ext cx="4426920" cy="1568160"/>
          </a:xfrm>
          <a:prstGeom prst="rect">
            <a:avLst/>
          </a:prstGeom>
        </p:spPr>
        <p:txBody>
          <a:bodyPr lIns="0" rIns="0" tIns="0" bIns="0">
            <a:normAutofit/>
          </a:bodyPr>
          <a:p>
            <a:endParaRPr b="0" lang="en-GB" sz="2600" spc="-1" strike="noStrike">
              <a:latin typeface="Arial"/>
            </a:endParaRPr>
          </a:p>
        </p:txBody>
      </p:sp>
      <p:sp>
        <p:nvSpPr>
          <p:cNvPr id="32" name="PlaceHolder 3"/>
          <p:cNvSpPr>
            <a:spLocks noGrp="1"/>
          </p:cNvSpPr>
          <p:nvPr>
            <p:ph type="body"/>
          </p:nvPr>
        </p:nvSpPr>
        <p:spPr>
          <a:xfrm>
            <a:off x="5152680" y="1368000"/>
            <a:ext cx="4426920" cy="1568160"/>
          </a:xfrm>
          <a:prstGeom prst="rect">
            <a:avLst/>
          </a:prstGeom>
        </p:spPr>
        <p:txBody>
          <a:bodyPr lIns="0" rIns="0" tIns="0" bIns="0">
            <a:normAutofit/>
          </a:bodyPr>
          <a:p>
            <a:endParaRPr b="0" lang="en-GB" sz="2600" spc="-1" strike="noStrike">
              <a:latin typeface="Arial"/>
            </a:endParaRPr>
          </a:p>
        </p:txBody>
      </p:sp>
      <p:sp>
        <p:nvSpPr>
          <p:cNvPr id="33" name="PlaceHolder 4"/>
          <p:cNvSpPr>
            <a:spLocks noGrp="1"/>
          </p:cNvSpPr>
          <p:nvPr>
            <p:ph type="body"/>
          </p:nvPr>
        </p:nvSpPr>
        <p:spPr>
          <a:xfrm>
            <a:off x="5152680" y="3085560"/>
            <a:ext cx="4426920" cy="1568160"/>
          </a:xfrm>
          <a:prstGeom prst="rect">
            <a:avLst/>
          </a:prstGeom>
        </p:spPr>
        <p:txBody>
          <a:bodyPr lIns="0" rIns="0" tIns="0" bIns="0">
            <a:normAutofit/>
          </a:bodyPr>
          <a:p>
            <a:endParaRPr b="0" lang="en-GB" sz="2600" spc="-1" strike="noStrike">
              <a:latin typeface="Arial"/>
            </a:endParaRPr>
          </a:p>
        </p:txBody>
      </p:sp>
      <p:sp>
        <p:nvSpPr>
          <p:cNvPr id="34" name="PlaceHolder 5"/>
          <p:cNvSpPr>
            <a:spLocks noGrp="1"/>
          </p:cNvSpPr>
          <p:nvPr>
            <p:ph type="body"/>
          </p:nvPr>
        </p:nvSpPr>
        <p:spPr>
          <a:xfrm>
            <a:off x="504000" y="3085560"/>
            <a:ext cx="4426920" cy="1568160"/>
          </a:xfrm>
          <a:prstGeom prst="rect">
            <a:avLst/>
          </a:prstGeom>
        </p:spPr>
        <p:txBody>
          <a:bodyPr lIns="0" rIns="0" tIns="0" bIns="0">
            <a:normAutofit/>
          </a:bodyPr>
          <a:p>
            <a:endParaRPr b="0" lang="en-GB" sz="26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504000" y="216000"/>
            <a:ext cx="7020000" cy="936000"/>
          </a:xfrm>
          <a:prstGeom prst="rect">
            <a:avLst/>
          </a:prstGeom>
        </p:spPr>
        <p:txBody>
          <a:bodyPr lIns="0" rIns="0" tIns="0" bIns="0" anchor="ctr"/>
          <a:p>
            <a:endParaRPr b="0" lang="en-GB" sz="3570" spc="-1" strike="noStrike">
              <a:solidFill>
                <a:srgbClr val="ffffff"/>
              </a:solidFill>
              <a:latin typeface="Arial"/>
            </a:endParaRPr>
          </a:p>
        </p:txBody>
      </p:sp>
      <p:sp>
        <p:nvSpPr>
          <p:cNvPr id="36" name="PlaceHolder 2"/>
          <p:cNvSpPr>
            <a:spLocks noGrp="1"/>
          </p:cNvSpPr>
          <p:nvPr>
            <p:ph type="body"/>
          </p:nvPr>
        </p:nvSpPr>
        <p:spPr>
          <a:xfrm>
            <a:off x="504000" y="1368000"/>
            <a:ext cx="2921040" cy="1568160"/>
          </a:xfrm>
          <a:prstGeom prst="rect">
            <a:avLst/>
          </a:prstGeom>
        </p:spPr>
        <p:txBody>
          <a:bodyPr lIns="0" rIns="0" tIns="0" bIns="0">
            <a:normAutofit/>
          </a:bodyPr>
          <a:p>
            <a:endParaRPr b="0" lang="en-GB" sz="2600" spc="-1" strike="noStrike">
              <a:latin typeface="Arial"/>
            </a:endParaRPr>
          </a:p>
        </p:txBody>
      </p:sp>
      <p:sp>
        <p:nvSpPr>
          <p:cNvPr id="37" name="PlaceHolder 3"/>
          <p:cNvSpPr>
            <a:spLocks noGrp="1"/>
          </p:cNvSpPr>
          <p:nvPr>
            <p:ph type="body"/>
          </p:nvPr>
        </p:nvSpPr>
        <p:spPr>
          <a:xfrm>
            <a:off x="3571560" y="1368000"/>
            <a:ext cx="2921040" cy="1568160"/>
          </a:xfrm>
          <a:prstGeom prst="rect">
            <a:avLst/>
          </a:prstGeom>
        </p:spPr>
        <p:txBody>
          <a:bodyPr lIns="0" rIns="0" tIns="0" bIns="0">
            <a:normAutofit/>
          </a:bodyPr>
          <a:p>
            <a:endParaRPr b="0" lang="en-GB" sz="2600" spc="-1" strike="noStrike">
              <a:latin typeface="Arial"/>
            </a:endParaRPr>
          </a:p>
        </p:txBody>
      </p:sp>
      <p:sp>
        <p:nvSpPr>
          <p:cNvPr id="38" name="PlaceHolder 4"/>
          <p:cNvSpPr>
            <a:spLocks noGrp="1"/>
          </p:cNvSpPr>
          <p:nvPr>
            <p:ph type="body"/>
          </p:nvPr>
        </p:nvSpPr>
        <p:spPr>
          <a:xfrm>
            <a:off x="6639120" y="1368000"/>
            <a:ext cx="2921040" cy="1568160"/>
          </a:xfrm>
          <a:prstGeom prst="rect">
            <a:avLst/>
          </a:prstGeom>
        </p:spPr>
        <p:txBody>
          <a:bodyPr lIns="0" rIns="0" tIns="0" bIns="0">
            <a:normAutofit/>
          </a:bodyPr>
          <a:p>
            <a:endParaRPr b="0" lang="en-GB" sz="2600" spc="-1" strike="noStrike">
              <a:latin typeface="Arial"/>
            </a:endParaRPr>
          </a:p>
        </p:txBody>
      </p:sp>
      <p:sp>
        <p:nvSpPr>
          <p:cNvPr id="39" name="PlaceHolder 5"/>
          <p:cNvSpPr>
            <a:spLocks noGrp="1"/>
          </p:cNvSpPr>
          <p:nvPr>
            <p:ph type="body"/>
          </p:nvPr>
        </p:nvSpPr>
        <p:spPr>
          <a:xfrm>
            <a:off x="6639120" y="3085560"/>
            <a:ext cx="2921040" cy="1568160"/>
          </a:xfrm>
          <a:prstGeom prst="rect">
            <a:avLst/>
          </a:prstGeom>
        </p:spPr>
        <p:txBody>
          <a:bodyPr lIns="0" rIns="0" tIns="0" bIns="0">
            <a:normAutofit/>
          </a:bodyPr>
          <a:p>
            <a:endParaRPr b="0" lang="en-GB" sz="2600" spc="-1" strike="noStrike">
              <a:latin typeface="Arial"/>
            </a:endParaRPr>
          </a:p>
        </p:txBody>
      </p:sp>
      <p:sp>
        <p:nvSpPr>
          <p:cNvPr id="40" name="PlaceHolder 6"/>
          <p:cNvSpPr>
            <a:spLocks noGrp="1"/>
          </p:cNvSpPr>
          <p:nvPr>
            <p:ph type="body"/>
          </p:nvPr>
        </p:nvSpPr>
        <p:spPr>
          <a:xfrm>
            <a:off x="3571560" y="3085560"/>
            <a:ext cx="2921040" cy="1568160"/>
          </a:xfrm>
          <a:prstGeom prst="rect">
            <a:avLst/>
          </a:prstGeom>
        </p:spPr>
        <p:txBody>
          <a:bodyPr lIns="0" rIns="0" tIns="0" bIns="0">
            <a:normAutofit/>
          </a:bodyPr>
          <a:p>
            <a:endParaRPr b="0" lang="en-GB" sz="2600" spc="-1" strike="noStrike">
              <a:latin typeface="Arial"/>
            </a:endParaRPr>
          </a:p>
        </p:txBody>
      </p:sp>
      <p:sp>
        <p:nvSpPr>
          <p:cNvPr id="41" name="PlaceHolder 7"/>
          <p:cNvSpPr>
            <a:spLocks noGrp="1"/>
          </p:cNvSpPr>
          <p:nvPr>
            <p:ph type="body"/>
          </p:nvPr>
        </p:nvSpPr>
        <p:spPr>
          <a:xfrm>
            <a:off x="504000" y="3085560"/>
            <a:ext cx="2921040" cy="1568160"/>
          </a:xfrm>
          <a:prstGeom prst="rect">
            <a:avLst/>
          </a:prstGeom>
        </p:spPr>
        <p:txBody>
          <a:bodyPr lIns="0" rIns="0" tIns="0" bIns="0">
            <a:normAutofit/>
          </a:bodyPr>
          <a:p>
            <a:endParaRPr b="0" lang="en-GB" sz="26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216000"/>
            <a:ext cx="7020000" cy="936000"/>
          </a:xfrm>
          <a:prstGeom prst="rect">
            <a:avLst/>
          </a:prstGeom>
        </p:spPr>
        <p:txBody>
          <a:bodyPr lIns="0" rIns="0" tIns="0" bIns="0" anchor="ctr"/>
          <a:p>
            <a:endParaRPr b="0" lang="en-GB" sz="3570" spc="-1" strike="noStrike">
              <a:solidFill>
                <a:srgbClr val="ffffff"/>
              </a:solidFill>
              <a:latin typeface="Arial"/>
            </a:endParaRPr>
          </a:p>
        </p:txBody>
      </p:sp>
      <p:sp>
        <p:nvSpPr>
          <p:cNvPr id="7" name="PlaceHolder 2"/>
          <p:cNvSpPr>
            <a:spLocks noGrp="1"/>
          </p:cNvSpPr>
          <p:nvPr>
            <p:ph type="subTitle"/>
          </p:nvPr>
        </p:nvSpPr>
        <p:spPr>
          <a:xfrm>
            <a:off x="504000" y="1368000"/>
            <a:ext cx="9072000" cy="328824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504000" y="216000"/>
            <a:ext cx="7020000" cy="936000"/>
          </a:xfrm>
          <a:prstGeom prst="rect">
            <a:avLst/>
          </a:prstGeom>
        </p:spPr>
        <p:txBody>
          <a:bodyPr lIns="0" rIns="0" tIns="0" bIns="0" anchor="ctr"/>
          <a:p>
            <a:endParaRPr b="0" lang="en-GB" sz="3570" spc="-1" strike="noStrike">
              <a:solidFill>
                <a:srgbClr val="ffffff"/>
              </a:solidFill>
              <a:latin typeface="Arial"/>
            </a:endParaRPr>
          </a:p>
        </p:txBody>
      </p:sp>
      <p:sp>
        <p:nvSpPr>
          <p:cNvPr id="9" name="PlaceHolder 2"/>
          <p:cNvSpPr>
            <a:spLocks noGrp="1"/>
          </p:cNvSpPr>
          <p:nvPr>
            <p:ph type="body"/>
          </p:nvPr>
        </p:nvSpPr>
        <p:spPr>
          <a:xfrm>
            <a:off x="504000" y="1368000"/>
            <a:ext cx="9072000" cy="3288240"/>
          </a:xfrm>
          <a:prstGeom prst="rect">
            <a:avLst/>
          </a:prstGeom>
        </p:spPr>
        <p:txBody>
          <a:bodyPr lIns="0" rIns="0" tIns="0" bIns="0">
            <a:normAutofit/>
          </a:bodyPr>
          <a:p>
            <a:endParaRPr b="0" lang="en-GB" sz="26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504000" y="216000"/>
            <a:ext cx="7020000" cy="936000"/>
          </a:xfrm>
          <a:prstGeom prst="rect">
            <a:avLst/>
          </a:prstGeom>
        </p:spPr>
        <p:txBody>
          <a:bodyPr lIns="0" rIns="0" tIns="0" bIns="0" anchor="ctr"/>
          <a:p>
            <a:endParaRPr b="0" lang="en-GB" sz="3570" spc="-1" strike="noStrike">
              <a:solidFill>
                <a:srgbClr val="ffffff"/>
              </a:solidFill>
              <a:latin typeface="Arial"/>
            </a:endParaRPr>
          </a:p>
        </p:txBody>
      </p:sp>
      <p:sp>
        <p:nvSpPr>
          <p:cNvPr id="11" name="PlaceHolder 2"/>
          <p:cNvSpPr>
            <a:spLocks noGrp="1"/>
          </p:cNvSpPr>
          <p:nvPr>
            <p:ph type="body"/>
          </p:nvPr>
        </p:nvSpPr>
        <p:spPr>
          <a:xfrm>
            <a:off x="504000" y="1368000"/>
            <a:ext cx="4426920" cy="3288240"/>
          </a:xfrm>
          <a:prstGeom prst="rect">
            <a:avLst/>
          </a:prstGeom>
        </p:spPr>
        <p:txBody>
          <a:bodyPr lIns="0" rIns="0" tIns="0" bIns="0">
            <a:normAutofit/>
          </a:bodyPr>
          <a:p>
            <a:endParaRPr b="0" lang="en-GB" sz="2600" spc="-1" strike="noStrike">
              <a:latin typeface="Arial"/>
            </a:endParaRPr>
          </a:p>
        </p:txBody>
      </p:sp>
      <p:sp>
        <p:nvSpPr>
          <p:cNvPr id="12" name="PlaceHolder 3"/>
          <p:cNvSpPr>
            <a:spLocks noGrp="1"/>
          </p:cNvSpPr>
          <p:nvPr>
            <p:ph type="body"/>
          </p:nvPr>
        </p:nvSpPr>
        <p:spPr>
          <a:xfrm>
            <a:off x="5152680" y="1368000"/>
            <a:ext cx="4426920" cy="3288240"/>
          </a:xfrm>
          <a:prstGeom prst="rect">
            <a:avLst/>
          </a:prstGeom>
        </p:spPr>
        <p:txBody>
          <a:bodyPr lIns="0" rIns="0" tIns="0" bIns="0">
            <a:normAutofit/>
          </a:bodyPr>
          <a:p>
            <a:endParaRPr b="0" lang="en-GB" sz="26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504000" y="216000"/>
            <a:ext cx="7020000" cy="936000"/>
          </a:xfrm>
          <a:prstGeom prst="rect">
            <a:avLst/>
          </a:prstGeom>
        </p:spPr>
        <p:txBody>
          <a:bodyPr lIns="0" rIns="0" tIns="0" bIns="0" anchor="ctr"/>
          <a:p>
            <a:endParaRPr b="0" lang="en-GB" sz="3570" spc="-1" strike="noStrike">
              <a:solidFill>
                <a:srgbClr val="ffffff"/>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504000" y="216000"/>
            <a:ext cx="7020000" cy="4340160"/>
          </a:xfrm>
          <a:prstGeom prst="rect">
            <a:avLst/>
          </a:prstGeom>
        </p:spPr>
        <p:txBody>
          <a:bodyPr lIns="0" rIns="0" tIns="0" bIns="0" anchor="ctr"/>
          <a:p>
            <a:pPr algn="ctr"/>
            <a:endParaRPr b="0" lang="en-GB"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216000"/>
            <a:ext cx="7020000" cy="936000"/>
          </a:xfrm>
          <a:prstGeom prst="rect">
            <a:avLst/>
          </a:prstGeom>
        </p:spPr>
        <p:txBody>
          <a:bodyPr lIns="0" rIns="0" tIns="0" bIns="0" anchor="ctr"/>
          <a:p>
            <a:endParaRPr b="0" lang="en-GB" sz="3570" spc="-1" strike="noStrike">
              <a:solidFill>
                <a:srgbClr val="ffffff"/>
              </a:solidFill>
              <a:latin typeface="Arial"/>
            </a:endParaRPr>
          </a:p>
        </p:txBody>
      </p:sp>
      <p:sp>
        <p:nvSpPr>
          <p:cNvPr id="16" name="PlaceHolder 2"/>
          <p:cNvSpPr>
            <a:spLocks noGrp="1"/>
          </p:cNvSpPr>
          <p:nvPr>
            <p:ph type="body"/>
          </p:nvPr>
        </p:nvSpPr>
        <p:spPr>
          <a:xfrm>
            <a:off x="504000" y="1368000"/>
            <a:ext cx="4426920" cy="1568160"/>
          </a:xfrm>
          <a:prstGeom prst="rect">
            <a:avLst/>
          </a:prstGeom>
        </p:spPr>
        <p:txBody>
          <a:bodyPr lIns="0" rIns="0" tIns="0" bIns="0">
            <a:normAutofit/>
          </a:bodyPr>
          <a:p>
            <a:endParaRPr b="0" lang="en-GB" sz="2600" spc="-1" strike="noStrike">
              <a:latin typeface="Arial"/>
            </a:endParaRPr>
          </a:p>
        </p:txBody>
      </p:sp>
      <p:sp>
        <p:nvSpPr>
          <p:cNvPr id="17" name="PlaceHolder 3"/>
          <p:cNvSpPr>
            <a:spLocks noGrp="1"/>
          </p:cNvSpPr>
          <p:nvPr>
            <p:ph type="body"/>
          </p:nvPr>
        </p:nvSpPr>
        <p:spPr>
          <a:xfrm>
            <a:off x="504000" y="3085560"/>
            <a:ext cx="4426920" cy="1568160"/>
          </a:xfrm>
          <a:prstGeom prst="rect">
            <a:avLst/>
          </a:prstGeom>
        </p:spPr>
        <p:txBody>
          <a:bodyPr lIns="0" rIns="0" tIns="0" bIns="0">
            <a:normAutofit/>
          </a:bodyPr>
          <a:p>
            <a:endParaRPr b="0" lang="en-GB" sz="2600" spc="-1" strike="noStrike">
              <a:latin typeface="Arial"/>
            </a:endParaRPr>
          </a:p>
        </p:txBody>
      </p:sp>
      <p:sp>
        <p:nvSpPr>
          <p:cNvPr id="18" name="PlaceHolder 4"/>
          <p:cNvSpPr>
            <a:spLocks noGrp="1"/>
          </p:cNvSpPr>
          <p:nvPr>
            <p:ph type="body"/>
          </p:nvPr>
        </p:nvSpPr>
        <p:spPr>
          <a:xfrm>
            <a:off x="5152680" y="1368000"/>
            <a:ext cx="4426920" cy="3288240"/>
          </a:xfrm>
          <a:prstGeom prst="rect">
            <a:avLst/>
          </a:prstGeom>
        </p:spPr>
        <p:txBody>
          <a:bodyPr lIns="0" rIns="0" tIns="0" bIns="0">
            <a:normAutofit/>
          </a:bodyPr>
          <a:p>
            <a:endParaRPr b="0" lang="en-GB" sz="26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216000"/>
            <a:ext cx="7020000" cy="936000"/>
          </a:xfrm>
          <a:prstGeom prst="rect">
            <a:avLst/>
          </a:prstGeom>
        </p:spPr>
        <p:txBody>
          <a:bodyPr lIns="0" rIns="0" tIns="0" bIns="0" anchor="ctr"/>
          <a:p>
            <a:endParaRPr b="0" lang="en-GB" sz="3570" spc="-1" strike="noStrike">
              <a:solidFill>
                <a:srgbClr val="ffffff"/>
              </a:solidFill>
              <a:latin typeface="Arial"/>
            </a:endParaRPr>
          </a:p>
        </p:txBody>
      </p:sp>
      <p:sp>
        <p:nvSpPr>
          <p:cNvPr id="20" name="PlaceHolder 2"/>
          <p:cNvSpPr>
            <a:spLocks noGrp="1"/>
          </p:cNvSpPr>
          <p:nvPr>
            <p:ph type="body"/>
          </p:nvPr>
        </p:nvSpPr>
        <p:spPr>
          <a:xfrm>
            <a:off x="504000" y="1368000"/>
            <a:ext cx="4426920" cy="3288240"/>
          </a:xfrm>
          <a:prstGeom prst="rect">
            <a:avLst/>
          </a:prstGeom>
        </p:spPr>
        <p:txBody>
          <a:bodyPr lIns="0" rIns="0" tIns="0" bIns="0">
            <a:normAutofit/>
          </a:bodyPr>
          <a:p>
            <a:endParaRPr b="0" lang="en-GB" sz="2600" spc="-1" strike="noStrike">
              <a:latin typeface="Arial"/>
            </a:endParaRPr>
          </a:p>
        </p:txBody>
      </p:sp>
      <p:sp>
        <p:nvSpPr>
          <p:cNvPr id="21" name="PlaceHolder 3"/>
          <p:cNvSpPr>
            <a:spLocks noGrp="1"/>
          </p:cNvSpPr>
          <p:nvPr>
            <p:ph type="body"/>
          </p:nvPr>
        </p:nvSpPr>
        <p:spPr>
          <a:xfrm>
            <a:off x="5152680" y="1368000"/>
            <a:ext cx="4426920" cy="1568160"/>
          </a:xfrm>
          <a:prstGeom prst="rect">
            <a:avLst/>
          </a:prstGeom>
        </p:spPr>
        <p:txBody>
          <a:bodyPr lIns="0" rIns="0" tIns="0" bIns="0">
            <a:normAutofit/>
          </a:bodyPr>
          <a:p>
            <a:endParaRPr b="0" lang="en-GB" sz="2600" spc="-1" strike="noStrike">
              <a:latin typeface="Arial"/>
            </a:endParaRPr>
          </a:p>
        </p:txBody>
      </p:sp>
      <p:sp>
        <p:nvSpPr>
          <p:cNvPr id="22" name="PlaceHolder 4"/>
          <p:cNvSpPr>
            <a:spLocks noGrp="1"/>
          </p:cNvSpPr>
          <p:nvPr>
            <p:ph type="body"/>
          </p:nvPr>
        </p:nvSpPr>
        <p:spPr>
          <a:xfrm>
            <a:off x="5152680" y="3085560"/>
            <a:ext cx="4426920" cy="1568160"/>
          </a:xfrm>
          <a:prstGeom prst="rect">
            <a:avLst/>
          </a:prstGeom>
        </p:spPr>
        <p:txBody>
          <a:bodyPr lIns="0" rIns="0" tIns="0" bIns="0">
            <a:normAutofit/>
          </a:bodyPr>
          <a:p>
            <a:endParaRPr b="0" lang="en-GB" sz="26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216000"/>
            <a:ext cx="7020000" cy="936000"/>
          </a:xfrm>
          <a:prstGeom prst="rect">
            <a:avLst/>
          </a:prstGeom>
        </p:spPr>
        <p:txBody>
          <a:bodyPr lIns="0" rIns="0" tIns="0" bIns="0" anchor="ctr"/>
          <a:p>
            <a:endParaRPr b="0" lang="en-GB" sz="3570" spc="-1" strike="noStrike">
              <a:solidFill>
                <a:srgbClr val="ffffff"/>
              </a:solidFill>
              <a:latin typeface="Arial"/>
            </a:endParaRPr>
          </a:p>
        </p:txBody>
      </p:sp>
      <p:sp>
        <p:nvSpPr>
          <p:cNvPr id="24" name="PlaceHolder 2"/>
          <p:cNvSpPr>
            <a:spLocks noGrp="1"/>
          </p:cNvSpPr>
          <p:nvPr>
            <p:ph type="body"/>
          </p:nvPr>
        </p:nvSpPr>
        <p:spPr>
          <a:xfrm>
            <a:off x="504000" y="1368000"/>
            <a:ext cx="4426920" cy="1568160"/>
          </a:xfrm>
          <a:prstGeom prst="rect">
            <a:avLst/>
          </a:prstGeom>
        </p:spPr>
        <p:txBody>
          <a:bodyPr lIns="0" rIns="0" tIns="0" bIns="0">
            <a:normAutofit/>
          </a:bodyPr>
          <a:p>
            <a:endParaRPr b="0" lang="en-GB" sz="2600" spc="-1" strike="noStrike">
              <a:latin typeface="Arial"/>
            </a:endParaRPr>
          </a:p>
        </p:txBody>
      </p:sp>
      <p:sp>
        <p:nvSpPr>
          <p:cNvPr id="25" name="PlaceHolder 3"/>
          <p:cNvSpPr>
            <a:spLocks noGrp="1"/>
          </p:cNvSpPr>
          <p:nvPr>
            <p:ph type="body"/>
          </p:nvPr>
        </p:nvSpPr>
        <p:spPr>
          <a:xfrm>
            <a:off x="5152680" y="1368000"/>
            <a:ext cx="4426920" cy="1568160"/>
          </a:xfrm>
          <a:prstGeom prst="rect">
            <a:avLst/>
          </a:prstGeom>
        </p:spPr>
        <p:txBody>
          <a:bodyPr lIns="0" rIns="0" tIns="0" bIns="0">
            <a:normAutofit/>
          </a:bodyPr>
          <a:p>
            <a:endParaRPr b="0" lang="en-GB" sz="2600" spc="-1" strike="noStrike">
              <a:latin typeface="Arial"/>
            </a:endParaRPr>
          </a:p>
        </p:txBody>
      </p:sp>
      <p:sp>
        <p:nvSpPr>
          <p:cNvPr id="26" name="PlaceHolder 4"/>
          <p:cNvSpPr>
            <a:spLocks noGrp="1"/>
          </p:cNvSpPr>
          <p:nvPr>
            <p:ph type="body"/>
          </p:nvPr>
        </p:nvSpPr>
        <p:spPr>
          <a:xfrm>
            <a:off x="504000" y="3085560"/>
            <a:ext cx="9072000" cy="1568160"/>
          </a:xfrm>
          <a:prstGeom prst="rect">
            <a:avLst/>
          </a:prstGeom>
        </p:spPr>
        <p:txBody>
          <a:bodyPr lIns="0" rIns="0" tIns="0" bIns="0">
            <a:normAutofit/>
          </a:bodyPr>
          <a:p>
            <a:endParaRPr b="0" lang="en-GB" sz="26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0" name="" descr=""/>
          <p:cNvPicPr/>
          <p:nvPr/>
        </p:nvPicPr>
        <p:blipFill>
          <a:blip r:embed="rId2"/>
          <a:stretch/>
        </p:blipFill>
        <p:spPr>
          <a:xfrm>
            <a:off x="-58320" y="81000"/>
            <a:ext cx="7794360" cy="1205640"/>
          </a:xfrm>
          <a:prstGeom prst="rect">
            <a:avLst/>
          </a:prstGeom>
          <a:ln>
            <a:noFill/>
          </a:ln>
        </p:spPr>
      </p:pic>
      <p:sp>
        <p:nvSpPr>
          <p:cNvPr id="1" name="PlaceHolder 1"/>
          <p:cNvSpPr>
            <a:spLocks noGrp="1"/>
          </p:cNvSpPr>
          <p:nvPr>
            <p:ph type="title"/>
          </p:nvPr>
        </p:nvSpPr>
        <p:spPr>
          <a:xfrm>
            <a:off x="504000" y="216000"/>
            <a:ext cx="7020000" cy="936000"/>
          </a:xfrm>
          <a:prstGeom prst="rect">
            <a:avLst/>
          </a:prstGeom>
        </p:spPr>
        <p:txBody>
          <a:bodyPr lIns="0" rIns="0" tIns="0" bIns="0" anchor="ctr"/>
          <a:p>
            <a:r>
              <a:rPr b="0" lang="en-GB" sz="3570" spc="-1" strike="noStrike">
                <a:solidFill>
                  <a:srgbClr val="ffffff"/>
                </a:solidFill>
                <a:latin typeface="Arial"/>
              </a:rPr>
              <a:t>Click to edit the title text format</a:t>
            </a:r>
            <a:endParaRPr b="0" lang="en-GB" sz="3570" spc="-1" strike="noStrike">
              <a:solidFill>
                <a:srgbClr val="ffffff"/>
              </a:solidFill>
              <a:latin typeface="Arial"/>
            </a:endParaRPr>
          </a:p>
        </p:txBody>
      </p:sp>
      <p:sp>
        <p:nvSpPr>
          <p:cNvPr id="2" name="PlaceHolder 2"/>
          <p:cNvSpPr>
            <a:spLocks noGrp="1"/>
          </p:cNvSpPr>
          <p:nvPr>
            <p:ph type="body"/>
          </p:nvPr>
        </p:nvSpPr>
        <p:spPr>
          <a:xfrm>
            <a:off x="504000" y="1368000"/>
            <a:ext cx="9072000" cy="3288240"/>
          </a:xfrm>
          <a:prstGeom prst="rect">
            <a:avLst/>
          </a:prstGeom>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Click to edit the outline text format</a:t>
            </a:r>
            <a:endParaRPr b="0" lang="en-GB" sz="2600" spc="-1" strike="noStrike">
              <a:latin typeface="Arial"/>
            </a:endParaRPr>
          </a:p>
          <a:p>
            <a:pPr lvl="1" marL="864000" indent="-324000">
              <a:spcAft>
                <a:spcPts val="918"/>
              </a:spcAft>
              <a:buClr>
                <a:srgbClr val="000000"/>
              </a:buClr>
              <a:buSzPct val="75000"/>
              <a:buFont typeface="Symbol" charset="2"/>
              <a:buChar char=""/>
            </a:pPr>
            <a:r>
              <a:rPr b="0" lang="en-GB" sz="2280" spc="-1" strike="noStrike">
                <a:latin typeface="Arial"/>
              </a:rPr>
              <a:t>Second Outline Level</a:t>
            </a:r>
            <a:endParaRPr b="0" lang="en-GB" sz="2280" spc="-1" strike="noStrike">
              <a:latin typeface="Arial"/>
            </a:endParaRPr>
          </a:p>
          <a:p>
            <a:pPr lvl="2" marL="1296000" indent="-288000">
              <a:spcAft>
                <a:spcPts val="689"/>
              </a:spcAft>
              <a:buClr>
                <a:srgbClr val="000000"/>
              </a:buClr>
              <a:buSzPct val="45000"/>
              <a:buFont typeface="Wingdings" charset="2"/>
              <a:buChar char=""/>
            </a:pPr>
            <a:r>
              <a:rPr b="0" lang="en-GB" sz="1950" spc="-1" strike="noStrike">
                <a:latin typeface="Arial"/>
              </a:rPr>
              <a:t>Third Outline Level</a:t>
            </a:r>
            <a:endParaRPr b="0" lang="en-GB" sz="1950" spc="-1" strike="noStrike">
              <a:latin typeface="Arial"/>
            </a:endParaRPr>
          </a:p>
          <a:p>
            <a:pPr lvl="3" marL="1728000" indent="-216000">
              <a:spcAft>
                <a:spcPts val="459"/>
              </a:spcAft>
              <a:buClr>
                <a:srgbClr val="000000"/>
              </a:buClr>
              <a:buSzPct val="75000"/>
              <a:buFont typeface="Symbol" charset="2"/>
              <a:buChar char=""/>
            </a:pPr>
            <a:r>
              <a:rPr b="0" lang="en-GB" sz="1629" spc="-1" strike="noStrike">
                <a:latin typeface="Arial"/>
              </a:rPr>
              <a:t>Fourth Outline Level</a:t>
            </a:r>
            <a:endParaRPr b="0" lang="en-GB" sz="1629" spc="-1" strike="noStrike">
              <a:latin typeface="Arial"/>
            </a:endParaRPr>
          </a:p>
          <a:p>
            <a:pPr lvl="4" marL="2160000" indent="-216000">
              <a:spcAft>
                <a:spcPts val="230"/>
              </a:spcAft>
              <a:buClr>
                <a:srgbClr val="000000"/>
              </a:buClr>
              <a:buSzPct val="45000"/>
              <a:buFont typeface="Wingdings" charset="2"/>
              <a:buChar char=""/>
            </a:pPr>
            <a:r>
              <a:rPr b="0" lang="en-GB" sz="1629" spc="-1" strike="noStrike">
                <a:latin typeface="Arial"/>
              </a:rPr>
              <a:t>Fifth Outline Level</a:t>
            </a:r>
            <a:endParaRPr b="0" lang="en-GB" sz="1629" spc="-1" strike="noStrike">
              <a:latin typeface="Arial"/>
            </a:endParaRPr>
          </a:p>
          <a:p>
            <a:pPr lvl="5" marL="2592000" indent="-216000">
              <a:spcAft>
                <a:spcPts val="230"/>
              </a:spcAft>
              <a:buClr>
                <a:srgbClr val="000000"/>
              </a:buClr>
              <a:buSzPct val="45000"/>
              <a:buFont typeface="Wingdings" charset="2"/>
              <a:buChar char=""/>
            </a:pPr>
            <a:r>
              <a:rPr b="0" lang="en-GB" sz="1629" spc="-1" strike="noStrike">
                <a:latin typeface="Arial"/>
              </a:rPr>
              <a:t>Sixth Outline Level</a:t>
            </a:r>
            <a:endParaRPr b="0" lang="en-GB" sz="1629" spc="-1" strike="noStrike">
              <a:latin typeface="Arial"/>
            </a:endParaRPr>
          </a:p>
          <a:p>
            <a:pPr lvl="6" marL="3024000" indent="-216000">
              <a:spcAft>
                <a:spcPts val="230"/>
              </a:spcAft>
              <a:buClr>
                <a:srgbClr val="000000"/>
              </a:buClr>
              <a:buSzPct val="45000"/>
              <a:buFont typeface="Wingdings" charset="2"/>
              <a:buChar char=""/>
            </a:pPr>
            <a:r>
              <a:rPr b="0" lang="en-GB" sz="1629" spc="-1" strike="noStrike">
                <a:latin typeface="Arial"/>
              </a:rPr>
              <a:t>Seventh Outline Level</a:t>
            </a:r>
            <a:endParaRPr b="0" lang="en-GB" sz="1629" spc="-1" strike="noStrike">
              <a:latin typeface="Arial"/>
            </a:endParaRPr>
          </a:p>
        </p:txBody>
      </p:sp>
      <p:sp>
        <p:nvSpPr>
          <p:cNvPr id="3" name="PlaceHolder 3"/>
          <p:cNvSpPr>
            <a:spLocks noGrp="1"/>
          </p:cNvSpPr>
          <p:nvPr>
            <p:ph type="dt"/>
          </p:nvPr>
        </p:nvSpPr>
        <p:spPr>
          <a:xfrm>
            <a:off x="504000" y="5164920"/>
            <a:ext cx="2348280" cy="390600"/>
          </a:xfrm>
          <a:prstGeom prst="rect">
            <a:avLst/>
          </a:prstGeom>
        </p:spPr>
        <p:txBody>
          <a:bodyPr lIns="0" rIns="0" tIns="0" bIns="0"/>
          <a:p>
            <a:r>
              <a:rPr b="0" lang="en-GB" sz="1400" spc="-1" strike="noStrike">
                <a:latin typeface="Arial"/>
              </a:rPr>
              <a:t>&lt;date/time&gt;</a:t>
            </a:r>
            <a:endParaRPr b="0" lang="en-GB" sz="1400" spc="-1" strike="noStrike">
              <a:latin typeface="Arial"/>
            </a:endParaRPr>
          </a:p>
        </p:txBody>
      </p:sp>
      <p:sp>
        <p:nvSpPr>
          <p:cNvPr id="4" name="PlaceHolder 4"/>
          <p:cNvSpPr>
            <a:spLocks noGrp="1"/>
          </p:cNvSpPr>
          <p:nvPr>
            <p:ph type="ftr"/>
          </p:nvPr>
        </p:nvSpPr>
        <p:spPr>
          <a:xfrm>
            <a:off x="3447000" y="5164920"/>
            <a:ext cx="3195000" cy="390600"/>
          </a:xfrm>
          <a:prstGeom prst="rect">
            <a:avLst/>
          </a:prstGeom>
        </p:spPr>
        <p:txBody>
          <a:bodyPr lIns="0" rIns="0" tIns="0" bIns="0"/>
          <a:p>
            <a:pPr algn="ctr"/>
            <a:r>
              <a:rPr b="0" lang="en-GB" sz="1400" spc="-1" strike="noStrike">
                <a:latin typeface="Arial"/>
              </a:rPr>
              <a:t>&lt;footer&gt;</a:t>
            </a:r>
            <a:endParaRPr b="0" lang="en-GB" sz="1400" spc="-1" strike="noStrike">
              <a:latin typeface="Arial"/>
            </a:endParaRPr>
          </a:p>
        </p:txBody>
      </p:sp>
      <p:sp>
        <p:nvSpPr>
          <p:cNvPr id="5" name="PlaceHolder 5"/>
          <p:cNvSpPr>
            <a:spLocks noGrp="1"/>
          </p:cNvSpPr>
          <p:nvPr>
            <p:ph type="sldNum"/>
          </p:nvPr>
        </p:nvSpPr>
        <p:spPr>
          <a:xfrm>
            <a:off x="7227000" y="5164920"/>
            <a:ext cx="2348280" cy="390600"/>
          </a:xfrm>
          <a:prstGeom prst="rect">
            <a:avLst/>
          </a:prstGeom>
        </p:spPr>
        <p:txBody>
          <a:bodyPr lIns="0" rIns="0" tIns="0" bIns="0"/>
          <a:p>
            <a:pPr algn="r"/>
            <a:fld id="{F4077CE0-3EF3-4759-8F24-C83AB00CB9B6}" type="slidenum">
              <a:rPr b="0" lang="en-GB" sz="1400" spc="-1" strike="noStrike">
                <a:latin typeface="Arial"/>
              </a:rPr>
              <a:t>&lt;number&gt;</a:t>
            </a:fld>
            <a:endParaRPr b="0" lang="en-GB" sz="14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5.xml.rels><?xml version="1.0" encoding="UTF-8"?>
<Relationships xmlns="http://schemas.openxmlformats.org/package/2006/relationships"><Relationship Id="rId1" Type="http://schemas.openxmlformats.org/officeDocument/2006/relationships/image" Target="../media/image6.gif"/><Relationship Id="rId2" Type="http://schemas.openxmlformats.org/officeDocument/2006/relationships/image" Target="../media/image7.gif"/><Relationship Id="rId3" Type="http://schemas.openxmlformats.org/officeDocument/2006/relationships/slideLayout" Target="../slideLayouts/slideLayout3.xml"/>
</Relationships>
</file>

<file path=ppt/slides/_rels/slide16.xml.rels><?xml version="1.0" encoding="UTF-8"?>
<Relationships xmlns="http://schemas.openxmlformats.org/package/2006/relationships"><Relationship Id="rId1" Type="http://schemas.openxmlformats.org/officeDocument/2006/relationships/image" Target="../media/image8.gif"/><Relationship Id="rId2" Type="http://schemas.openxmlformats.org/officeDocument/2006/relationships/image" Target="../media/image9.gif"/><Relationship Id="rId3" Type="http://schemas.openxmlformats.org/officeDocument/2006/relationships/image" Target="../media/image10.gif"/><Relationship Id="rId4" Type="http://schemas.openxmlformats.org/officeDocument/2006/relationships/slideLayout" Target="../slideLayouts/slideLayout3.xml"/>
</Relationships>
</file>

<file path=ppt/slides/_rels/slide17.xml.rels><?xml version="1.0" encoding="UTF-8"?>
<Relationships xmlns="http://schemas.openxmlformats.org/package/2006/relationships"><Relationship Id="rId1" Type="http://schemas.openxmlformats.org/officeDocument/2006/relationships/image" Target="../media/image11.gif"/><Relationship Id="rId2" Type="http://schemas.openxmlformats.org/officeDocument/2006/relationships/slideLayout" Target="../slideLayouts/slideLayout3.xml"/>
</Relationships>
</file>

<file path=ppt/slides/_rels/slide18.xml.rels><?xml version="1.0" encoding="UTF-8"?>
<Relationships xmlns="http://schemas.openxmlformats.org/package/2006/relationships"><Relationship Id="rId1" Type="http://schemas.openxmlformats.org/officeDocument/2006/relationships/image" Target="../media/image12.gif"/><Relationship Id="rId2" Type="http://schemas.openxmlformats.org/officeDocument/2006/relationships/image" Target="../media/image13.gif"/><Relationship Id="rId3" Type="http://schemas.openxmlformats.org/officeDocument/2006/relationships/image" Target="../media/image14.gif"/><Relationship Id="rId4" Type="http://schemas.openxmlformats.org/officeDocument/2006/relationships/image" Target="../media/image15.gif"/><Relationship Id="rId5" Type="http://schemas.openxmlformats.org/officeDocument/2006/relationships/slideLayout" Target="../slideLayouts/slideLayout3.xml"/>
</Relationships>
</file>

<file path=ppt/slides/_rels/slide19.xml.rels><?xml version="1.0" encoding="UTF-8"?>
<Relationships xmlns="http://schemas.openxmlformats.org/package/2006/relationships"><Relationship Id="rId1" Type="http://schemas.openxmlformats.org/officeDocument/2006/relationships/image" Target="../media/image16.gif"/><Relationship Id="rId2" Type="http://schemas.openxmlformats.org/officeDocument/2006/relationships/image" Target="../media/image17.gif"/><Relationship Id="rId3" Type="http://schemas.openxmlformats.org/officeDocument/2006/relationships/image" Target="../media/image18.gif"/><Relationship Id="rId4" Type="http://schemas.openxmlformats.org/officeDocument/2006/relationships/slideLayout" Target="../slideLayouts/slideLayout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20.xml.rels><?xml version="1.0" encoding="UTF-8"?>
<Relationships xmlns="http://schemas.openxmlformats.org/package/2006/relationships"><Relationship Id="rId1" Type="http://schemas.openxmlformats.org/officeDocument/2006/relationships/image" Target="../media/image19.gif"/><Relationship Id="rId2" Type="http://schemas.openxmlformats.org/officeDocument/2006/relationships/image" Target="../media/image20.gif"/><Relationship Id="rId3" Type="http://schemas.openxmlformats.org/officeDocument/2006/relationships/slideLayout" Target="../slideLayouts/slideLayout3.xml"/>
</Relationships>
</file>

<file path=ppt/slides/_rels/slide21.xml.rels><?xml version="1.0" encoding="UTF-8"?>
<Relationships xmlns="http://schemas.openxmlformats.org/package/2006/relationships"><Relationship Id="rId1" Type="http://schemas.openxmlformats.org/officeDocument/2006/relationships/image" Target="../media/image21.gif"/><Relationship Id="rId2" Type="http://schemas.openxmlformats.org/officeDocument/2006/relationships/image" Target="../media/image22.gif"/><Relationship Id="rId3" Type="http://schemas.openxmlformats.org/officeDocument/2006/relationships/image" Target="../media/image23.gif"/><Relationship Id="rId4" Type="http://schemas.openxmlformats.org/officeDocument/2006/relationships/slideLayout" Target="../slideLayouts/slideLayout3.xml"/>
</Relationships>
</file>

<file path=ppt/slides/_rels/slide22.xml.rels><?xml version="1.0" encoding="UTF-8"?>
<Relationships xmlns="http://schemas.openxmlformats.org/package/2006/relationships"><Relationship Id="rId1" Type="http://schemas.openxmlformats.org/officeDocument/2006/relationships/image" Target="../media/image24.gif"/><Relationship Id="rId2" Type="http://schemas.openxmlformats.org/officeDocument/2006/relationships/image" Target="../media/image25.gif"/><Relationship Id="rId3" Type="http://schemas.openxmlformats.org/officeDocument/2006/relationships/image" Target="../media/image26.gif"/><Relationship Id="rId4" Type="http://schemas.openxmlformats.org/officeDocument/2006/relationships/image" Target="../media/image27.gif"/><Relationship Id="rId5" Type="http://schemas.openxmlformats.org/officeDocument/2006/relationships/image" Target="../media/image28.gif"/><Relationship Id="rId6" Type="http://schemas.openxmlformats.org/officeDocument/2006/relationships/image" Target="../media/image29.gif"/><Relationship Id="rId7" Type="http://schemas.openxmlformats.org/officeDocument/2006/relationships/image" Target="../media/image30.gif"/><Relationship Id="rId8" Type="http://schemas.openxmlformats.org/officeDocument/2006/relationships/image" Target="../media/image31.gif"/><Relationship Id="rId9" Type="http://schemas.openxmlformats.org/officeDocument/2006/relationships/slideLayout" Target="../slideLayouts/slideLayout3.xml"/>
</Relationships>
</file>

<file path=ppt/slides/_rels/slide23.xml.rels><?xml version="1.0" encoding="UTF-8"?>
<Relationships xmlns="http://schemas.openxmlformats.org/package/2006/relationships"><Relationship Id="rId1" Type="http://schemas.openxmlformats.org/officeDocument/2006/relationships/image" Target="../media/image32.gif"/><Relationship Id="rId2" Type="http://schemas.openxmlformats.org/officeDocument/2006/relationships/image" Target="../media/image33.gif"/><Relationship Id="rId3" Type="http://schemas.openxmlformats.org/officeDocument/2006/relationships/image" Target="../media/image34.gif"/><Relationship Id="rId4" Type="http://schemas.openxmlformats.org/officeDocument/2006/relationships/image" Target="../media/image35.gif"/><Relationship Id="rId5" Type="http://schemas.openxmlformats.org/officeDocument/2006/relationships/slideLayout" Target="../slideLayouts/slideLayout3.xml"/>
</Relationships>
</file>

<file path=ppt/slides/_rels/slide24.xml.rels><?xml version="1.0" encoding="UTF-8"?>
<Relationships xmlns="http://schemas.openxmlformats.org/package/2006/relationships"><Relationship Id="rId1" Type="http://schemas.openxmlformats.org/officeDocument/2006/relationships/image" Target="../media/image36.gif"/><Relationship Id="rId2" Type="http://schemas.openxmlformats.org/officeDocument/2006/relationships/image" Target="../media/image37.gif"/><Relationship Id="rId3" Type="http://schemas.openxmlformats.org/officeDocument/2006/relationships/image" Target="../media/image38.gif"/><Relationship Id="rId4" Type="http://schemas.openxmlformats.org/officeDocument/2006/relationships/image" Target="../media/image39.gif"/><Relationship Id="rId5" Type="http://schemas.openxmlformats.org/officeDocument/2006/relationships/slideLayout" Target="../slideLayouts/slideLayout3.xml"/>
</Relationships>
</file>

<file path=ppt/slides/_rels/slide25.xml.rels><?xml version="1.0" encoding="UTF-8"?>
<Relationships xmlns="http://schemas.openxmlformats.org/package/2006/relationships"><Relationship Id="rId1" Type="http://schemas.openxmlformats.org/officeDocument/2006/relationships/image" Target="../media/image40.gif"/><Relationship Id="rId2" Type="http://schemas.openxmlformats.org/officeDocument/2006/relationships/image" Target="../media/image41.gif"/><Relationship Id="rId3" Type="http://schemas.openxmlformats.org/officeDocument/2006/relationships/image" Target="../media/image42.gif"/><Relationship Id="rId4" Type="http://schemas.openxmlformats.org/officeDocument/2006/relationships/image" Target="../media/image43.gif"/><Relationship Id="rId5" Type="http://schemas.openxmlformats.org/officeDocument/2006/relationships/image" Target="../media/image44.gif"/><Relationship Id="rId6" Type="http://schemas.openxmlformats.org/officeDocument/2006/relationships/image" Target="../media/image45.gif"/><Relationship Id="rId7" Type="http://schemas.openxmlformats.org/officeDocument/2006/relationships/slideLayout" Target="../slideLayouts/slideLayout3.xml"/>
</Relationships>
</file>

<file path=ppt/slides/_rels/slide26.xml.rels><?xml version="1.0" encoding="UTF-8"?>
<Relationships xmlns="http://schemas.openxmlformats.org/package/2006/relationships"><Relationship Id="rId1" Type="http://schemas.openxmlformats.org/officeDocument/2006/relationships/image" Target="../media/image46.png"/><Relationship Id="rId2" Type="http://schemas.openxmlformats.org/officeDocument/2006/relationships/image" Target="../media/image47.png"/><Relationship Id="rId3" Type="http://schemas.openxmlformats.org/officeDocument/2006/relationships/image" Target="../media/image48.gif"/><Relationship Id="rId4" Type="http://schemas.openxmlformats.org/officeDocument/2006/relationships/slideLayout" Target="../slideLayouts/slideLayout3.xml"/>
</Relationships>
</file>

<file path=ppt/slides/_rels/slide27.xml.rels><?xml version="1.0" encoding="UTF-8"?>
<Relationships xmlns="http://schemas.openxmlformats.org/package/2006/relationships"><Relationship Id="rId1" Type="http://schemas.openxmlformats.org/officeDocument/2006/relationships/image" Target="../media/image49.png"/><Relationship Id="rId2" Type="http://schemas.openxmlformats.org/officeDocument/2006/relationships/image" Target="../media/image50.png"/><Relationship Id="rId3" Type="http://schemas.openxmlformats.org/officeDocument/2006/relationships/image" Target="../media/image51.png"/><Relationship Id="rId4" Type="http://schemas.openxmlformats.org/officeDocument/2006/relationships/image" Target="../media/image52.gif"/><Relationship Id="rId5" Type="http://schemas.openxmlformats.org/officeDocument/2006/relationships/image" Target="../media/image53.gif"/><Relationship Id="rId6" Type="http://schemas.openxmlformats.org/officeDocument/2006/relationships/image" Target="../media/image54.gif"/><Relationship Id="rId7" Type="http://schemas.openxmlformats.org/officeDocument/2006/relationships/slideLayout" Target="../slideLayouts/slideLayout3.xml"/>
</Relationships>
</file>

<file path=ppt/slides/_rels/slide28.xml.rels><?xml version="1.0" encoding="UTF-8"?>
<Relationships xmlns="http://schemas.openxmlformats.org/package/2006/relationships"><Relationship Id="rId1" Type="http://schemas.openxmlformats.org/officeDocument/2006/relationships/image" Target="../media/image55.png"/><Relationship Id="rId2" Type="http://schemas.openxmlformats.org/officeDocument/2006/relationships/slideLayout" Target="../slideLayouts/slideLayout3.xml"/>
</Relationships>
</file>

<file path=ppt/slides/_rels/slide29.xml.rels><?xml version="1.0" encoding="UTF-8"?>
<Relationships xmlns="http://schemas.openxmlformats.org/package/2006/relationships"><Relationship Id="rId1" Type="http://schemas.openxmlformats.org/officeDocument/2006/relationships/image" Target="../media/image56.gif"/><Relationship Id="rId2" Type="http://schemas.openxmlformats.org/officeDocument/2006/relationships/image" Target="../media/image57.gif"/><Relationship Id="rId3" Type="http://schemas.openxmlformats.org/officeDocument/2006/relationships/image" Target="../media/image58.gif"/><Relationship Id="rId4" Type="http://schemas.openxmlformats.org/officeDocument/2006/relationships/image" Target="../media/image59.gif"/><Relationship Id="rId5" Type="http://schemas.openxmlformats.org/officeDocument/2006/relationships/image" Target="../media/image60.gif"/><Relationship Id="rId6" Type="http://schemas.openxmlformats.org/officeDocument/2006/relationships/slideLayout" Target="../slideLayouts/slideLayout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30.xml.rels><?xml version="1.0" encoding="UTF-8"?>
<Relationships xmlns="http://schemas.openxmlformats.org/package/2006/relationships"><Relationship Id="rId1" Type="http://schemas.openxmlformats.org/officeDocument/2006/relationships/image" Target="../media/image61.gif"/><Relationship Id="rId2" Type="http://schemas.openxmlformats.org/officeDocument/2006/relationships/image" Target="../media/image62.gif"/><Relationship Id="rId3" Type="http://schemas.openxmlformats.org/officeDocument/2006/relationships/image" Target="../media/image63.gif"/><Relationship Id="rId4" Type="http://schemas.openxmlformats.org/officeDocument/2006/relationships/image" Target="../media/image64.gif"/><Relationship Id="rId5" Type="http://schemas.openxmlformats.org/officeDocument/2006/relationships/image" Target="../media/image65.gif"/><Relationship Id="rId6" Type="http://schemas.openxmlformats.org/officeDocument/2006/relationships/slideLayout" Target="../slideLayouts/slideLayout3.xml"/>
</Relationships>
</file>

<file path=ppt/slides/_rels/slide31.xml.rels><?xml version="1.0" encoding="UTF-8"?>
<Relationships xmlns="http://schemas.openxmlformats.org/package/2006/relationships"><Relationship Id="rId1" Type="http://schemas.openxmlformats.org/officeDocument/2006/relationships/image" Target="../media/image66.gif"/><Relationship Id="rId2" Type="http://schemas.openxmlformats.org/officeDocument/2006/relationships/image" Target="../media/image67.gif"/><Relationship Id="rId3" Type="http://schemas.openxmlformats.org/officeDocument/2006/relationships/image" Target="../media/image68.gif"/><Relationship Id="rId4" Type="http://schemas.openxmlformats.org/officeDocument/2006/relationships/image" Target="../media/image69.gif"/><Relationship Id="rId5" Type="http://schemas.openxmlformats.org/officeDocument/2006/relationships/slideLayout" Target="../slideLayouts/slideLayout3.xml"/>
</Relationships>
</file>

<file path=ppt/slides/_rels/slide32.xml.rels><?xml version="1.0" encoding="UTF-8"?>
<Relationships xmlns="http://schemas.openxmlformats.org/package/2006/relationships"><Relationship Id="rId1" Type="http://schemas.openxmlformats.org/officeDocument/2006/relationships/image" Target="../media/image70.gif"/><Relationship Id="rId2" Type="http://schemas.openxmlformats.org/officeDocument/2006/relationships/image" Target="../media/image71.gif"/><Relationship Id="rId3" Type="http://schemas.openxmlformats.org/officeDocument/2006/relationships/image" Target="../media/image72.gif"/><Relationship Id="rId4" Type="http://schemas.openxmlformats.org/officeDocument/2006/relationships/slideLayout" Target="../slideLayouts/slideLayout3.xml"/>
</Relationships>
</file>

<file path=ppt/slides/_rels/slide33.xml.rels><?xml version="1.0" encoding="UTF-8"?>
<Relationships xmlns="http://schemas.openxmlformats.org/package/2006/relationships"><Relationship Id="rId1" Type="http://schemas.openxmlformats.org/officeDocument/2006/relationships/image" Target="../media/image73.gif"/><Relationship Id="rId2" Type="http://schemas.openxmlformats.org/officeDocument/2006/relationships/slideLayout" Target="../slideLayouts/slideLayout3.xml"/>
</Relationships>
</file>

<file path=ppt/slides/_rels/slide4.xml.rels><?xml version="1.0" encoding="UTF-8"?>
<Relationships xmlns="http://schemas.openxmlformats.org/package/2006/relationships"><Relationship Id="rId1" Type="http://schemas.openxmlformats.org/officeDocument/2006/relationships/image" Target="../media/image2.gif"/><Relationship Id="rId2" Type="http://schemas.openxmlformats.org/officeDocument/2006/relationships/image" Target="../media/image3.gif"/><Relationship Id="rId3" Type="http://schemas.openxmlformats.org/officeDocument/2006/relationships/image" Target="../media/image4.gif"/><Relationship Id="rId4" Type="http://schemas.openxmlformats.org/officeDocument/2006/relationships/slideLayout" Target="../slideLayouts/slideLayout3.xml"/>
</Relationships>
</file>

<file path=ppt/slides/_rels/slide5.xml.rels><?xml version="1.0" encoding="UTF-8"?>
<Relationships xmlns="http://schemas.openxmlformats.org/package/2006/relationships"><Relationship Id="rId1" Type="http://schemas.openxmlformats.org/officeDocument/2006/relationships/image" Target="../media/image5.gif"/><Relationship Id="rId2" Type="http://schemas.openxmlformats.org/officeDocument/2006/relationships/slideLayout" Target="../slideLayouts/slideLayout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 name="TextShape 1"/>
          <p:cNvSpPr txBox="1"/>
          <p:nvPr/>
        </p:nvSpPr>
        <p:spPr>
          <a:xfrm>
            <a:off x="504000" y="181080"/>
            <a:ext cx="7020000" cy="1006200"/>
          </a:xfrm>
          <a:prstGeom prst="rect">
            <a:avLst/>
          </a:prstGeom>
          <a:noFill/>
          <a:ln>
            <a:noFill/>
          </a:ln>
        </p:spPr>
        <p:txBody>
          <a:bodyPr lIns="0" rIns="0" tIns="0" bIns="0" anchor="ctr"/>
          <a:p>
            <a:r>
              <a:rPr b="0" lang="en-GB" sz="3570" spc="-1" strike="noStrike">
                <a:solidFill>
                  <a:srgbClr val="ffffff"/>
                </a:solidFill>
                <a:latin typeface="Arial"/>
              </a:rPr>
              <a:t>Lightlike shockwaves in Scalar-Tensor theories</a:t>
            </a:r>
            <a:endParaRPr b="0" lang="en-GB" sz="3570" spc="-1" strike="noStrike">
              <a:solidFill>
                <a:srgbClr val="ffffff"/>
              </a:solidFill>
              <a:latin typeface="Arial"/>
            </a:endParaRPr>
          </a:p>
        </p:txBody>
      </p:sp>
      <p:sp>
        <p:nvSpPr>
          <p:cNvPr id="43" name="TextShape 2"/>
          <p:cNvSpPr txBox="1"/>
          <p:nvPr/>
        </p:nvSpPr>
        <p:spPr>
          <a:xfrm>
            <a:off x="504000" y="1368000"/>
            <a:ext cx="9072000" cy="3288240"/>
          </a:xfrm>
          <a:prstGeom prst="rect">
            <a:avLst/>
          </a:prstGeom>
          <a:noFill/>
          <a:ln>
            <a:noFill/>
          </a:ln>
        </p:spPr>
        <p:txBody>
          <a:bodyPr lIns="0" rIns="0" tIns="0" bIns="0" anchor="ctr"/>
          <a:p>
            <a:pPr algn="ctr"/>
            <a:r>
              <a:rPr b="0" lang="en-GB" sz="3200" spc="-1" strike="noStrike">
                <a:latin typeface="Arial"/>
              </a:rPr>
              <a:t>Bence Racskó</a:t>
            </a:r>
            <a:br/>
            <a:r>
              <a:rPr b="0" lang="en-GB" sz="3200" spc="-1" strike="noStrike">
                <a:latin typeface="Arial"/>
              </a:rPr>
              <a:t>University of Szeged</a:t>
            </a:r>
            <a:endParaRPr b="0" lang="en-GB" sz="3200" spc="-1" strike="noStrike">
              <a:latin typeface="Arial"/>
            </a:endParaRPr>
          </a:p>
          <a:p>
            <a:pPr algn="ctr"/>
            <a:r>
              <a:rPr b="0" lang="en-GB" sz="3200" spc="-1" strike="noStrike">
                <a:latin typeface="Arial"/>
              </a:rPr>
              <a:t>2017</a:t>
            </a:r>
            <a:endParaRPr b="0" lang="en-GB" sz="3200" spc="-1" strike="noStrike">
              <a:latin typeface="Arial"/>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Introduction – Scalar-tensor theory</a:t>
            </a:r>
            <a:endParaRPr b="0" lang="en-GB" sz="3570" spc="-1" strike="noStrike">
              <a:solidFill>
                <a:srgbClr val="ffffff"/>
              </a:solidFill>
              <a:latin typeface="Arial"/>
            </a:endParaRPr>
          </a:p>
        </p:txBody>
      </p:sp>
      <p:sp>
        <p:nvSpPr>
          <p:cNvPr id="65"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Scalar-tensor theories are modified/extended theories of gravity (ETG).</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Why extend gravity? Answer: Dark energy and inflation models, Kaluza-Klein theory, low-energy limits of string theory compactifications.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Scalar-tensor theory: In addition to the metric, a scalar field is also present as a configuration variable. </a:t>
            </a:r>
            <a:endParaRPr b="0" lang="en-GB" sz="2600" spc="-1" strike="noStrike">
              <a:latin typeface="Arial"/>
            </a:endParaRPr>
          </a:p>
        </p:txBody>
      </p:sp>
    </p:spTree>
  </p:cSld>
  <p:timing>
    <p:tnLst>
      <p:par>
        <p:cTn id="19" dur="indefinite" restart="never" nodeType="tmRoot">
          <p:childTnLst>
            <p:seq>
              <p:cTn id="20"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6"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Expectations from ETGs</a:t>
            </a:r>
            <a:endParaRPr b="0" lang="en-GB" sz="3570" spc="-1" strike="noStrike">
              <a:solidFill>
                <a:srgbClr val="ffffff"/>
              </a:solidFill>
              <a:latin typeface="Arial"/>
            </a:endParaRPr>
          </a:p>
        </p:txBody>
      </p:sp>
      <p:sp>
        <p:nvSpPr>
          <p:cNvPr id="67"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Solar system tests: GR is highly accurate on a Solar system scale – ETGs should give no different results.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Ostrogradskij-instability: Lagrangian systems with higher than first derivatives tend to be unstable. Not all higher derivative theories are affected. If EOMs are second order, problems are avoided. ETGs should avoid Ostrogradskij instability.</a:t>
            </a:r>
            <a:endParaRPr b="0" lang="en-GB" sz="2600" spc="-1" strike="noStrike">
              <a:latin typeface="Arial"/>
            </a:endParaRPr>
          </a:p>
        </p:txBody>
      </p:sp>
    </p:spTree>
  </p:cSld>
  <p:timing>
    <p:tnLst>
      <p:par>
        <p:cTn id="21" dur="indefinite" restart="never" nodeType="tmRoot">
          <p:childTnLst>
            <p:seq>
              <p:cTn id="22"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8"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Introduction – Scalar-tensor theory</a:t>
            </a:r>
            <a:endParaRPr b="0" lang="en-GB" sz="3570" spc="-1" strike="noStrike">
              <a:solidFill>
                <a:srgbClr val="ffffff"/>
              </a:solidFill>
              <a:latin typeface="Arial"/>
            </a:endParaRPr>
          </a:p>
        </p:txBody>
      </p:sp>
      <p:sp>
        <p:nvSpPr>
          <p:cNvPr id="69"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Origin: Kaluza-Klein theory, the metric function giving the size of the compactified dimension is a scalar w.r.t. 4D transformations.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Horndeski theory – Discovered in 1974 by G.W. Horndeski, is the most general scalar-tensor theory in 4D with second order field equations.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Rediscovered lately as a generalization of galileon theory.</a:t>
            </a:r>
            <a:endParaRPr b="0" lang="en-GB" sz="2600" spc="-1" strike="noStrike">
              <a:latin typeface="Arial"/>
            </a:endParaRPr>
          </a:p>
        </p:txBody>
      </p:sp>
    </p:spTree>
  </p:cSld>
  <p:timing>
    <p:tnLst>
      <p:par>
        <p:cTn id="23" dur="indefinite" restart="never" nodeType="tmRoot">
          <p:childTnLst>
            <p:seq>
              <p:cTn id="24" nodeType="mainSeq"/>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0"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Introduction – Scalar-tensor theory</a:t>
            </a:r>
            <a:endParaRPr b="0" lang="en-GB" sz="3570" spc="-1" strike="noStrike">
              <a:solidFill>
                <a:srgbClr val="ffffff"/>
              </a:solidFill>
              <a:latin typeface="Arial"/>
            </a:endParaRPr>
          </a:p>
        </p:txBody>
      </p:sp>
      <p:sp>
        <p:nvSpPr>
          <p:cNvPr id="71"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Horndeski contains 4 arbitrary (smooth) functions of the scalar field.</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Contains known scalar-tensor theories as subcases, such as Brans-Dicke theory, flat galileon theory, covariant galileon theory, k-essence etc.</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Studying Horndeski’s theory allows one to make sweeping statements about a very large family of ETGs.</a:t>
            </a:r>
            <a:endParaRPr b="0" lang="en-GB" sz="2600" spc="-1" strike="noStrike">
              <a:latin typeface="Arial"/>
            </a:endParaRPr>
          </a:p>
        </p:txBody>
      </p:sp>
    </p:spTree>
  </p:cSld>
  <p:timing>
    <p:tnLst>
      <p:par>
        <p:cTn id="25" dur="indefinite" restart="never" nodeType="tmRoot">
          <p:childTnLst>
            <p:seq>
              <p:cTn id="26" nodeType="mainSeq"/>
              <p:prevCondLst>
                <p:cond delay="0" evt="onPrev">
                  <p:tgtEl>
                    <p:sldTgt/>
                  </p:tgtEl>
                </p:cond>
              </p:prevCondLst>
              <p:nextCondLst>
                <p:cond delay="0" evt="onNext">
                  <p:tgtEl>
                    <p:sldTgt/>
                  </p:tgtEl>
                </p:cond>
              </p:nextCondLst>
            </p:seq>
          </p:childTnLst>
        </p:cTn>
      </p:par>
    </p:tnLst>
  </p:timing>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2"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Introduction – Horndeski theory</a:t>
            </a:r>
            <a:endParaRPr b="0" lang="en-GB" sz="3570" spc="-1" strike="noStrike">
              <a:solidFill>
                <a:srgbClr val="ffffff"/>
              </a:solidFill>
              <a:latin typeface="Arial"/>
            </a:endParaRPr>
          </a:p>
        </p:txBody>
      </p:sp>
      <p:sp>
        <p:nvSpPr>
          <p:cNvPr id="73"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Junction conditions for Horndeski has been found by Padilla &amp; Sivanesan for the timelike/spacelike cases.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This work aims to find junction conditions in the general case, including null surfaces.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As a test case, we considered generalized Brans-Dicke theory instead of Horndeski, which is less general, but still allow for a considerable amount of cases.</a:t>
            </a:r>
            <a:endParaRPr b="0" lang="en-GB" sz="2600" spc="-1" strike="noStrike">
              <a:latin typeface="Arial"/>
            </a:endParaRPr>
          </a:p>
        </p:txBody>
      </p:sp>
    </p:spTree>
  </p:cSld>
  <p:timing>
    <p:tnLst>
      <p:par>
        <p:cTn id="27" dur="indefinite" restart="never" nodeType="tmRoot">
          <p:childTnLst>
            <p:seq>
              <p:cTn id="28" nodeType="mainSeq"/>
              <p:prevCondLst>
                <p:cond delay="0" evt="onPrev">
                  <p:tgtEl>
                    <p:sldTgt/>
                  </p:tgtEl>
                </p:cond>
              </p:prevCondLst>
              <p:nextCondLst>
                <p:cond delay="0" evt="onNext">
                  <p:tgtEl>
                    <p:sldTgt/>
                  </p:tgtEl>
                </p:cond>
              </p:nextCondLst>
            </p:seq>
          </p:childTnLst>
        </p:cTn>
      </p:par>
    </p:tnLst>
  </p:timing>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4" name="TextShape 1"/>
          <p:cNvSpPr txBox="1"/>
          <p:nvPr/>
        </p:nvSpPr>
        <p:spPr>
          <a:xfrm>
            <a:off x="504000" y="181080"/>
            <a:ext cx="7020000" cy="1006200"/>
          </a:xfrm>
          <a:prstGeom prst="rect">
            <a:avLst/>
          </a:prstGeom>
          <a:noFill/>
          <a:ln>
            <a:noFill/>
          </a:ln>
        </p:spPr>
        <p:txBody>
          <a:bodyPr lIns="0" rIns="0" tIns="0" bIns="0" anchor="ctr"/>
          <a:p>
            <a:r>
              <a:rPr b="0" lang="en-GB" sz="3570" spc="-1" strike="noStrike">
                <a:solidFill>
                  <a:srgbClr val="ffffff"/>
                </a:solidFill>
                <a:latin typeface="Arial"/>
              </a:rPr>
              <a:t>Junction conditions in GR – Matching spacetimes</a:t>
            </a:r>
            <a:endParaRPr b="0" lang="en-GB" sz="3570" spc="-1" strike="noStrike">
              <a:solidFill>
                <a:srgbClr val="ffffff"/>
              </a:solidFill>
              <a:latin typeface="Arial"/>
            </a:endParaRPr>
          </a:p>
        </p:txBody>
      </p:sp>
      <p:sp>
        <p:nvSpPr>
          <p:cNvPr id="75"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Initial situation: We are given two spacetimes, M</a:t>
            </a:r>
            <a:r>
              <a:rPr b="0" lang="en-GB" sz="2600" spc="-1" strike="noStrike" baseline="-33000">
                <a:latin typeface="Arial"/>
              </a:rPr>
              <a:t>1</a:t>
            </a:r>
            <a:r>
              <a:rPr b="0" lang="en-GB" sz="2600" spc="-1" strike="noStrike">
                <a:latin typeface="Arial"/>
              </a:rPr>
              <a:t> and M</a:t>
            </a:r>
            <a:r>
              <a:rPr b="0" lang="en-GB" sz="2600" spc="-1" strike="noStrike" baseline="-33000">
                <a:latin typeface="Arial"/>
              </a:rPr>
              <a:t>2</a:t>
            </a:r>
            <a:r>
              <a:rPr b="0" lang="en-GB" sz="2600" spc="-1" strike="noStrike">
                <a:latin typeface="Arial"/>
              </a:rPr>
              <a:t> with hypersurfaces </a:t>
            </a:r>
            <a:r>
              <a:rPr b="0" lang="en-GB" sz="2600" spc="-1" strike="noStrike">
                <a:latin typeface="Arial"/>
                <a:ea typeface="Arial"/>
              </a:rPr>
              <a:t>Σ</a:t>
            </a:r>
            <a:r>
              <a:rPr b="0" lang="en-GB" sz="2600" spc="-1" strike="noStrike" baseline="-33000">
                <a:latin typeface="Arial"/>
                <a:ea typeface="Arial"/>
              </a:rPr>
              <a:t>1</a:t>
            </a:r>
            <a:r>
              <a:rPr b="0" lang="en-GB" sz="2600" spc="-1" strike="noStrike">
                <a:latin typeface="Arial"/>
                <a:ea typeface="Arial"/>
              </a:rPr>
              <a:t> and </a:t>
            </a:r>
            <a:r>
              <a:rPr b="0" lang="en-GB" sz="2600" spc="-1" strike="noStrike">
                <a:latin typeface="Arial"/>
                <a:ea typeface="Arial"/>
              </a:rPr>
              <a:t>Σ</a:t>
            </a:r>
            <a:r>
              <a:rPr b="0" lang="en-GB" sz="2600" spc="-1" strike="noStrike" baseline="-33000">
                <a:latin typeface="Arial"/>
                <a:ea typeface="Arial"/>
              </a:rPr>
              <a:t>2</a:t>
            </a:r>
            <a:r>
              <a:rPr b="0" lang="en-GB" sz="2600" spc="-1" strike="noStrike">
                <a:latin typeface="Arial"/>
                <a:ea typeface="Arial"/>
              </a:rPr>
              <a:t>. The hypersurfaces cut both manifolds into two subdomains, M</a:t>
            </a:r>
            <a:r>
              <a:rPr b="0" lang="en-GB" sz="2600" spc="-1" strike="noStrike" baseline="-33000">
                <a:latin typeface="Arial"/>
                <a:ea typeface="Arial"/>
              </a:rPr>
              <a:t>1+</a:t>
            </a:r>
            <a:r>
              <a:rPr b="0" lang="en-GB" sz="2600" spc="-1" strike="noStrike">
                <a:latin typeface="Arial"/>
                <a:ea typeface="Arial"/>
              </a:rPr>
              <a:t>, M</a:t>
            </a:r>
            <a:r>
              <a:rPr b="0" lang="en-GB" sz="2600" spc="-1" strike="noStrike" baseline="-33000">
                <a:latin typeface="Arial"/>
                <a:ea typeface="Arial"/>
              </a:rPr>
              <a:t>1-</a:t>
            </a:r>
            <a:r>
              <a:rPr b="0" lang="en-GB" sz="2600" spc="-1" strike="noStrike">
                <a:latin typeface="Arial"/>
                <a:ea typeface="Arial"/>
              </a:rPr>
              <a:t>, M</a:t>
            </a:r>
            <a:r>
              <a:rPr b="0" lang="en-GB" sz="2600" spc="-1" strike="noStrike" baseline="-33000">
                <a:latin typeface="Arial"/>
                <a:ea typeface="Arial"/>
              </a:rPr>
              <a:t>2+</a:t>
            </a:r>
            <a:r>
              <a:rPr b="0" lang="en-GB" sz="2600" spc="-1" strike="noStrike">
                <a:latin typeface="Arial"/>
                <a:ea typeface="Arial"/>
              </a:rPr>
              <a:t> and M</a:t>
            </a:r>
            <a:r>
              <a:rPr b="0" lang="en-GB" sz="2600" spc="-1" strike="noStrike" baseline="-33000">
                <a:latin typeface="Arial"/>
                <a:ea typeface="Arial"/>
              </a:rPr>
              <a:t>2-</a:t>
            </a:r>
            <a:r>
              <a:rPr b="0" lang="en-GB" sz="2600" spc="-1" strike="noStrike">
                <a:latin typeface="Arial"/>
                <a:ea typeface="Arial"/>
              </a:rPr>
              <a:t>.</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ea typeface="Arial"/>
              </a:rPr>
              <a:t>We let                                              , and attempt to create a unified spacetime M, consisting of M</a:t>
            </a:r>
            <a:r>
              <a:rPr b="0" lang="en-GB" sz="2600" spc="-1" strike="noStrike" baseline="33000">
                <a:latin typeface="Arial"/>
                <a:ea typeface="Arial"/>
              </a:rPr>
              <a:t>+</a:t>
            </a:r>
            <a:r>
              <a:rPr b="0" lang="en-GB" sz="2600" spc="-1" strike="noStrike">
                <a:latin typeface="Arial"/>
                <a:ea typeface="Arial"/>
              </a:rPr>
              <a:t> and M</a:t>
            </a:r>
            <a:r>
              <a:rPr b="0" lang="en-GB" sz="2600" spc="-1" strike="noStrike" baseline="33000">
                <a:latin typeface="Arial"/>
                <a:ea typeface="Arial"/>
              </a:rPr>
              <a:t>-</a:t>
            </a:r>
            <a:r>
              <a:rPr b="0" lang="en-GB" sz="2600" spc="-1" strike="noStrike">
                <a:latin typeface="Arial"/>
                <a:ea typeface="Arial"/>
              </a:rPr>
              <a:t> along a common boundar</a:t>
            </a:r>
            <a:r>
              <a:rPr b="0" lang="en-GB" sz="2600" spc="-1" strike="noStrike">
                <a:latin typeface="Arial"/>
                <a:ea typeface="Arial"/>
              </a:rPr>
              <a:t>y.</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ea typeface="Arial"/>
              </a:rPr>
              <a:t>Immediate requirement: existence of diffeomorphism</a:t>
            </a:r>
            <a:br/>
            <a:r>
              <a:rPr b="0" lang="en-GB" sz="2600" spc="-1" strike="noStrike">
                <a:latin typeface="Arial"/>
                <a:ea typeface="Arial"/>
              </a:rPr>
              <a:t>                    identifying the surfaces.</a:t>
            </a:r>
            <a:endParaRPr b="0" lang="en-GB" sz="2600" spc="-1" strike="noStrike">
              <a:latin typeface="Arial"/>
            </a:endParaRPr>
          </a:p>
        </p:txBody>
      </p:sp>
      <p:pic>
        <p:nvPicPr>
          <p:cNvPr id="76" name="" descr=""/>
          <p:cNvPicPr/>
          <p:nvPr/>
        </p:nvPicPr>
        <p:blipFill>
          <a:blip r:embed="rId1"/>
          <a:stretch/>
        </p:blipFill>
        <p:spPr>
          <a:xfrm>
            <a:off x="2016000" y="2711160"/>
            <a:ext cx="4076280" cy="456840"/>
          </a:xfrm>
          <a:prstGeom prst="rect">
            <a:avLst/>
          </a:prstGeom>
          <a:ln>
            <a:noFill/>
          </a:ln>
        </p:spPr>
      </p:pic>
      <p:pic>
        <p:nvPicPr>
          <p:cNvPr id="77" name="" descr=""/>
          <p:cNvPicPr/>
          <p:nvPr/>
        </p:nvPicPr>
        <p:blipFill>
          <a:blip r:embed="rId2"/>
          <a:stretch/>
        </p:blipFill>
        <p:spPr>
          <a:xfrm>
            <a:off x="877680" y="4294080"/>
            <a:ext cx="1714320" cy="313920"/>
          </a:xfrm>
          <a:prstGeom prst="rect">
            <a:avLst/>
          </a:prstGeom>
          <a:ln>
            <a:noFill/>
          </a:ln>
        </p:spPr>
      </p:pic>
    </p:spTree>
  </p:cSld>
  <p:timing>
    <p:tnLst>
      <p:par>
        <p:cTn id="29" dur="indefinite" restart="never" nodeType="tmRoot">
          <p:childTnLst>
            <p:seq>
              <p:cTn id="30" nodeType="mainSeq"/>
              <p:prevCondLst>
                <p:cond delay="0" evt="onPrev">
                  <p:tgtEl>
                    <p:sldTgt/>
                  </p:tgtEl>
                </p:cond>
              </p:prevCondLst>
              <p:nextCondLst>
                <p:cond delay="0" evt="onNext">
                  <p:tgtEl>
                    <p:sldTgt/>
                  </p:tgtEl>
                </p:cond>
              </p:nextCondLst>
            </p:seq>
          </p:childTnLst>
        </p:cTn>
      </p:par>
    </p:tnLst>
  </p:timing>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 name="TextShape 1"/>
          <p:cNvSpPr txBox="1"/>
          <p:nvPr/>
        </p:nvSpPr>
        <p:spPr>
          <a:xfrm>
            <a:off x="504000" y="181080"/>
            <a:ext cx="7020000" cy="1006200"/>
          </a:xfrm>
          <a:prstGeom prst="rect">
            <a:avLst/>
          </a:prstGeom>
          <a:noFill/>
          <a:ln>
            <a:noFill/>
          </a:ln>
        </p:spPr>
        <p:txBody>
          <a:bodyPr lIns="0" rIns="0" tIns="0" bIns="0" anchor="ctr"/>
          <a:p>
            <a:r>
              <a:rPr b="0" lang="en-GB" sz="3570" spc="-1" strike="noStrike">
                <a:solidFill>
                  <a:srgbClr val="ffffff"/>
                </a:solidFill>
                <a:latin typeface="Arial"/>
              </a:rPr>
              <a:t>Junction conditions in GR – Matching spacetimes</a:t>
            </a:r>
            <a:endParaRPr b="0" lang="en-GB" sz="3570" spc="-1" strike="noStrike">
              <a:solidFill>
                <a:srgbClr val="ffffff"/>
              </a:solidFill>
              <a:latin typeface="Arial"/>
            </a:endParaRPr>
          </a:p>
        </p:txBody>
      </p:sp>
      <p:sp>
        <p:nvSpPr>
          <p:cNvPr id="79"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Glueing along the common hypersurface creates a topological manifold. This allows for the identification of the tangent spaces T</a:t>
            </a:r>
            <a:r>
              <a:rPr b="0" lang="en-GB" sz="2600" spc="-1" strike="noStrike" baseline="-33000">
                <a:latin typeface="Arial"/>
              </a:rPr>
              <a:t>x</a:t>
            </a:r>
            <a:r>
              <a:rPr b="0" lang="en-GB" sz="2600" spc="-1" strike="noStrike">
                <a:latin typeface="Arial"/>
                <a:ea typeface="Arial"/>
              </a:rPr>
              <a:t>Σ</a:t>
            </a:r>
            <a:r>
              <a:rPr b="0" lang="en-GB" sz="2600" spc="-1" strike="noStrike" baseline="-33000">
                <a:latin typeface="Arial"/>
                <a:ea typeface="Arial"/>
              </a:rPr>
              <a:t>2</a:t>
            </a:r>
            <a:r>
              <a:rPr b="0" lang="en-GB" sz="2600" spc="-1" strike="noStrike">
                <a:latin typeface="Arial"/>
                <a:ea typeface="Arial"/>
              </a:rPr>
              <a:t> and T</a:t>
            </a:r>
            <a:r>
              <a:rPr b="0" lang="en-GB" sz="2600" spc="-1" strike="noStrike" baseline="-33000">
                <a:latin typeface="Arial"/>
                <a:ea typeface="Arial"/>
              </a:rPr>
              <a:t>i(x)</a:t>
            </a:r>
            <a:r>
              <a:rPr b="0" lang="en-GB" sz="2600" spc="-1" strike="noStrike">
                <a:latin typeface="Arial"/>
                <a:ea typeface="Arial"/>
              </a:rPr>
              <a:t>Σ</a:t>
            </a:r>
            <a:r>
              <a:rPr b="0" lang="en-GB" sz="2600" spc="-1" strike="noStrike" baseline="-33000">
                <a:latin typeface="Arial"/>
                <a:ea typeface="Arial"/>
              </a:rPr>
              <a:t>1</a:t>
            </a:r>
            <a:r>
              <a:rPr b="0" lang="en-GB" sz="2600" spc="-1" strike="noStrike">
                <a:latin typeface="Arial"/>
                <a:ea typeface="Arial"/>
              </a:rPr>
              <a:t>.</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ea typeface="Arial"/>
              </a:rPr>
              <a:t>To obtain a      structure on M, identification of the full tangent spaces of M</a:t>
            </a:r>
            <a:r>
              <a:rPr b="0" lang="en-GB" sz="2600" spc="-1" strike="noStrike" baseline="33000">
                <a:latin typeface="Arial"/>
                <a:ea typeface="Arial"/>
              </a:rPr>
              <a:t>+</a:t>
            </a:r>
            <a:r>
              <a:rPr b="0" lang="en-GB" sz="2600" spc="-1" strike="noStrike">
                <a:latin typeface="Arial"/>
                <a:ea typeface="Arial"/>
              </a:rPr>
              <a:t> and M</a:t>
            </a:r>
            <a:r>
              <a:rPr b="0" lang="en-GB" sz="2600" spc="-1" strike="noStrike" baseline="33000">
                <a:latin typeface="Arial"/>
                <a:ea typeface="Arial"/>
              </a:rPr>
              <a:t>-</a:t>
            </a:r>
            <a:r>
              <a:rPr b="0" lang="en-GB" sz="2600" spc="-1" strike="noStrike">
                <a:latin typeface="Arial"/>
                <a:ea typeface="Arial"/>
              </a:rPr>
              <a:t> are needed. This process is more or less arbitrary. The      structure induces a unique</a:t>
            </a:r>
            <a:br/>
            <a:r>
              <a:rPr b="0" lang="en-GB" sz="2600" spc="-1" strike="noStrike">
                <a:latin typeface="Arial"/>
                <a:ea typeface="Arial"/>
              </a:rPr>
              <a:t>structure on M.</a:t>
            </a:r>
            <a:endParaRPr b="0" lang="en-GB" sz="2600" spc="-1" strike="noStrike">
              <a:latin typeface="Arial"/>
            </a:endParaRPr>
          </a:p>
          <a:p>
            <a:pPr marL="432000" indent="-324000">
              <a:spcAft>
                <a:spcPts val="1148"/>
              </a:spcAft>
              <a:buClr>
                <a:srgbClr val="000000"/>
              </a:buClr>
              <a:buSzPct val="45000"/>
              <a:buFont typeface="Wingdings" charset="2"/>
              <a:buChar char=""/>
            </a:pPr>
            <a:endParaRPr b="0" lang="en-GB" sz="2600" spc="-1" strike="noStrike">
              <a:latin typeface="Arial"/>
            </a:endParaRPr>
          </a:p>
        </p:txBody>
      </p:sp>
      <p:pic>
        <p:nvPicPr>
          <p:cNvPr id="80" name="" descr=""/>
          <p:cNvPicPr/>
          <p:nvPr/>
        </p:nvPicPr>
        <p:blipFill>
          <a:blip r:embed="rId1"/>
          <a:stretch/>
        </p:blipFill>
        <p:spPr>
          <a:xfrm>
            <a:off x="2664000" y="2609280"/>
            <a:ext cx="390240" cy="342720"/>
          </a:xfrm>
          <a:prstGeom prst="rect">
            <a:avLst/>
          </a:prstGeom>
          <a:ln>
            <a:noFill/>
          </a:ln>
        </p:spPr>
      </p:pic>
      <p:pic>
        <p:nvPicPr>
          <p:cNvPr id="81" name="" descr=""/>
          <p:cNvPicPr/>
          <p:nvPr/>
        </p:nvPicPr>
        <p:blipFill>
          <a:blip r:embed="rId2"/>
          <a:stretch/>
        </p:blipFill>
        <p:spPr>
          <a:xfrm>
            <a:off x="4865760" y="3329280"/>
            <a:ext cx="390240" cy="342720"/>
          </a:xfrm>
          <a:prstGeom prst="rect">
            <a:avLst/>
          </a:prstGeom>
          <a:ln>
            <a:noFill/>
          </a:ln>
        </p:spPr>
      </p:pic>
      <p:pic>
        <p:nvPicPr>
          <p:cNvPr id="82" name="" descr=""/>
          <p:cNvPicPr/>
          <p:nvPr/>
        </p:nvPicPr>
        <p:blipFill>
          <a:blip r:embed="rId3"/>
          <a:stretch/>
        </p:blipFill>
        <p:spPr>
          <a:xfrm>
            <a:off x="9321480" y="3378960"/>
            <a:ext cx="552240" cy="275760"/>
          </a:xfrm>
          <a:prstGeom prst="rect">
            <a:avLst/>
          </a:prstGeom>
          <a:ln>
            <a:noFill/>
          </a:ln>
        </p:spPr>
      </p:pic>
    </p:spTree>
  </p:cSld>
  <p:timing>
    <p:tnLst>
      <p:par>
        <p:cTn id="31" dur="indefinite" restart="never" nodeType="tmRoot">
          <p:childTnLst>
            <p:seq>
              <p:cTn id="32" nodeType="mainSeq"/>
              <p:prevCondLst>
                <p:cond delay="0" evt="onPrev">
                  <p:tgtEl>
                    <p:sldTgt/>
                  </p:tgtEl>
                </p:cond>
              </p:prevCondLst>
              <p:nextCondLst>
                <p:cond delay="0" evt="onNext">
                  <p:tgtEl>
                    <p:sldTgt/>
                  </p:tgtEl>
                </p:cond>
              </p:nextCondLst>
            </p:seq>
          </p:childTnLst>
        </p:cTn>
      </p:par>
    </p:tnLst>
  </p:timing>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 name="TextShape 1"/>
          <p:cNvSpPr txBox="1"/>
          <p:nvPr/>
        </p:nvSpPr>
        <p:spPr>
          <a:xfrm>
            <a:off x="504000" y="181080"/>
            <a:ext cx="7020000" cy="1006200"/>
          </a:xfrm>
          <a:prstGeom prst="rect">
            <a:avLst/>
          </a:prstGeom>
          <a:noFill/>
          <a:ln>
            <a:noFill/>
          </a:ln>
        </p:spPr>
        <p:txBody>
          <a:bodyPr lIns="0" rIns="0" tIns="0" bIns="0" anchor="ctr"/>
          <a:p>
            <a:r>
              <a:rPr b="0" lang="en-GB" sz="3570" spc="-1" strike="noStrike">
                <a:solidFill>
                  <a:srgbClr val="ffffff"/>
                </a:solidFill>
                <a:latin typeface="Arial"/>
              </a:rPr>
              <a:t>Junction conditions in GR – Matching spacetimes</a:t>
            </a:r>
            <a:endParaRPr b="0" lang="en-GB" sz="3570" spc="-1" strike="noStrike">
              <a:solidFill>
                <a:srgbClr val="ffffff"/>
              </a:solidFill>
              <a:latin typeface="Arial"/>
            </a:endParaRPr>
          </a:p>
        </p:txBody>
      </p:sp>
      <p:sp>
        <p:nvSpPr>
          <p:cNvPr id="84"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Clarke &amp; Dray: If the induced metrics on Σ agree, then there is a unique      structure on M, in which the full metric is continuous across </a:t>
            </a:r>
            <a:r>
              <a:rPr b="0" lang="en-GB" sz="2600" spc="-1" strike="noStrike">
                <a:latin typeface="Arial"/>
                <a:ea typeface="Arial"/>
              </a:rPr>
              <a:t>Σ</a:t>
            </a:r>
            <a:r>
              <a:rPr b="0" lang="en-GB" sz="2600" spc="-1" strike="noStrike">
                <a:latin typeface="Arial"/>
                <a:ea typeface="Arial"/>
              </a:rPr>
              <a:t>.</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ea typeface="Arial"/>
              </a:rPr>
              <a:t>Proof is based on canonical forms of the metric (Gauss normal coordinates for timelike/spacelike surfaces).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ea typeface="Arial"/>
              </a:rPr>
              <a:t>Continuity of the full metric carries no more information than the agreement of the induced metrics, as the full metric contains no more DoFs than the induced metrics.</a:t>
            </a:r>
            <a:endParaRPr b="0" lang="en-GB" sz="2600" spc="-1" strike="noStrike">
              <a:latin typeface="Arial"/>
            </a:endParaRPr>
          </a:p>
        </p:txBody>
      </p:sp>
      <p:pic>
        <p:nvPicPr>
          <p:cNvPr id="85" name="" descr=""/>
          <p:cNvPicPr/>
          <p:nvPr/>
        </p:nvPicPr>
        <p:blipFill>
          <a:blip r:embed="rId1"/>
          <a:stretch/>
        </p:blipFill>
        <p:spPr>
          <a:xfrm>
            <a:off x="3456000" y="1673280"/>
            <a:ext cx="390240" cy="342720"/>
          </a:xfrm>
          <a:prstGeom prst="rect">
            <a:avLst/>
          </a:prstGeom>
          <a:ln>
            <a:noFill/>
          </a:ln>
        </p:spPr>
      </p:pic>
    </p:spTree>
  </p:cSld>
  <p:timing>
    <p:tnLst>
      <p:par>
        <p:cTn id="33" dur="indefinite" restart="never" nodeType="tmRoot">
          <p:childTnLst>
            <p:seq>
              <p:cTn id="34" nodeType="mainSeq"/>
              <p:prevCondLst>
                <p:cond delay="0" evt="onPrev">
                  <p:tgtEl>
                    <p:sldTgt/>
                  </p:tgtEl>
                </p:cond>
              </p:prevCondLst>
              <p:nextCondLst>
                <p:cond delay="0" evt="onNext">
                  <p:tgtEl>
                    <p:sldTgt/>
                  </p:tgtEl>
                </p:cond>
              </p:nextCondLst>
            </p:seq>
          </p:childTnLst>
        </p:cTn>
      </p:par>
    </p:tnLst>
  </p:timing>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6" name="TextShape 1"/>
          <p:cNvSpPr txBox="1"/>
          <p:nvPr/>
        </p:nvSpPr>
        <p:spPr>
          <a:xfrm>
            <a:off x="504000" y="181080"/>
            <a:ext cx="7020000" cy="1006200"/>
          </a:xfrm>
          <a:prstGeom prst="rect">
            <a:avLst/>
          </a:prstGeom>
          <a:noFill/>
          <a:ln>
            <a:noFill/>
          </a:ln>
        </p:spPr>
        <p:txBody>
          <a:bodyPr lIns="0" rIns="0" tIns="0" bIns="0" anchor="ctr"/>
          <a:p>
            <a:r>
              <a:rPr b="0" lang="en-GB" sz="3570" spc="-1" strike="noStrike">
                <a:solidFill>
                  <a:srgbClr val="ffffff"/>
                </a:solidFill>
                <a:latin typeface="Arial"/>
              </a:rPr>
              <a:t>Junction conditions in GR - Notation</a:t>
            </a:r>
            <a:endParaRPr b="0" lang="en-GB" sz="3570" spc="-1" strike="noStrike">
              <a:solidFill>
                <a:srgbClr val="ffffff"/>
              </a:solidFill>
              <a:latin typeface="Arial"/>
            </a:endParaRPr>
          </a:p>
        </p:txBody>
      </p:sp>
      <p:sp>
        <p:nvSpPr>
          <p:cNvPr id="87"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Let F be a physical quantity. The following notation is used:</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                                  </a:t>
            </a:r>
            <a:r>
              <a:rPr b="0" lang="en-GB" sz="2600" spc="-1" strike="noStrike">
                <a:latin typeface="Arial"/>
              </a:rPr>
              <a:t>- the “jump” of F;</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                                            </a:t>
            </a:r>
            <a:r>
              <a:rPr b="0" lang="en-GB" sz="2600" spc="-1" strike="noStrike">
                <a:latin typeface="Arial"/>
              </a:rPr>
              <a:t>- the “soldering” of F, where </a:t>
            </a:r>
            <a:r>
              <a:rPr b="0" lang="en-GB" sz="2600" spc="-1" strike="noStrike">
                <a:latin typeface="Arial"/>
                <a:ea typeface="Arial"/>
              </a:rPr>
              <a:t>Θ</a:t>
            </a:r>
            <a:r>
              <a:rPr b="0" lang="en-GB" sz="2600" spc="-1" strike="noStrike">
                <a:latin typeface="Arial"/>
                <a:ea typeface="Arial"/>
              </a:rPr>
              <a:t> is the Heaviside step function and </a:t>
            </a:r>
            <a:r>
              <a:rPr b="0" lang="en-GB" sz="2600" spc="-1" strike="noStrike">
                <a:latin typeface="Arial"/>
                <a:ea typeface="Arial"/>
              </a:rPr>
              <a:t>φ is the function whose zeroes generate Σ.</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ea typeface="Arial"/>
              </a:rPr>
              <a:t>Distributionally                                                   , where</a:t>
            </a:r>
            <a:endParaRPr b="0" lang="en-GB" sz="2600" spc="-1" strike="noStrike">
              <a:latin typeface="Arial"/>
            </a:endParaRPr>
          </a:p>
        </p:txBody>
      </p:sp>
      <p:pic>
        <p:nvPicPr>
          <p:cNvPr id="88" name="" descr=""/>
          <p:cNvPicPr/>
          <p:nvPr/>
        </p:nvPicPr>
        <p:blipFill>
          <a:blip r:embed="rId1"/>
          <a:stretch/>
        </p:blipFill>
        <p:spPr>
          <a:xfrm>
            <a:off x="931320" y="1775160"/>
            <a:ext cx="3028680" cy="456840"/>
          </a:xfrm>
          <a:prstGeom prst="rect">
            <a:avLst/>
          </a:prstGeom>
          <a:ln>
            <a:noFill/>
          </a:ln>
        </p:spPr>
      </p:pic>
      <p:pic>
        <p:nvPicPr>
          <p:cNvPr id="89" name="" descr=""/>
          <p:cNvPicPr/>
          <p:nvPr/>
        </p:nvPicPr>
        <p:blipFill>
          <a:blip r:embed="rId2"/>
          <a:stretch/>
        </p:blipFill>
        <p:spPr>
          <a:xfrm>
            <a:off x="919080" y="2298240"/>
            <a:ext cx="3904920" cy="437760"/>
          </a:xfrm>
          <a:prstGeom prst="rect">
            <a:avLst/>
          </a:prstGeom>
          <a:ln>
            <a:noFill/>
          </a:ln>
        </p:spPr>
      </p:pic>
      <p:pic>
        <p:nvPicPr>
          <p:cNvPr id="90" name="" descr=""/>
          <p:cNvPicPr/>
          <p:nvPr/>
        </p:nvPicPr>
        <p:blipFill>
          <a:blip r:embed="rId3"/>
          <a:stretch/>
        </p:blipFill>
        <p:spPr>
          <a:xfrm>
            <a:off x="3168000" y="3528000"/>
            <a:ext cx="4524120" cy="466200"/>
          </a:xfrm>
          <a:prstGeom prst="rect">
            <a:avLst/>
          </a:prstGeom>
          <a:ln>
            <a:noFill/>
          </a:ln>
        </p:spPr>
      </p:pic>
      <p:pic>
        <p:nvPicPr>
          <p:cNvPr id="91" name="" descr=""/>
          <p:cNvPicPr/>
          <p:nvPr/>
        </p:nvPicPr>
        <p:blipFill>
          <a:blip r:embed="rId4"/>
          <a:stretch/>
        </p:blipFill>
        <p:spPr>
          <a:xfrm>
            <a:off x="958320" y="4116240"/>
            <a:ext cx="1561680" cy="275760"/>
          </a:xfrm>
          <a:prstGeom prst="rect">
            <a:avLst/>
          </a:prstGeom>
          <a:ln>
            <a:noFill/>
          </a:ln>
        </p:spPr>
      </p:pic>
    </p:spTree>
  </p:cSld>
  <p:timing>
    <p:tnLst>
      <p:par>
        <p:cTn id="35" dur="indefinite" restart="never" nodeType="tmRoot">
          <p:childTnLst>
            <p:seq>
              <p:cTn id="36" nodeType="mainSeq"/>
              <p:prevCondLst>
                <p:cond delay="0" evt="onPrev">
                  <p:tgtEl>
                    <p:sldTgt/>
                  </p:tgtEl>
                </p:cond>
              </p:prevCondLst>
              <p:nextCondLst>
                <p:cond delay="0" evt="onNext">
                  <p:tgtEl>
                    <p:sldTgt/>
                  </p:tgtEl>
                </p:cond>
              </p:nextCondLst>
            </p:seq>
          </p:childTnLst>
        </p:cTn>
      </p:par>
    </p:tnLst>
  </p:timing>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 name="TextShape 1"/>
          <p:cNvSpPr txBox="1"/>
          <p:nvPr/>
        </p:nvSpPr>
        <p:spPr>
          <a:xfrm>
            <a:off x="504000" y="181080"/>
            <a:ext cx="7020000" cy="1006200"/>
          </a:xfrm>
          <a:prstGeom prst="rect">
            <a:avLst/>
          </a:prstGeom>
          <a:noFill/>
          <a:ln>
            <a:noFill/>
          </a:ln>
        </p:spPr>
        <p:txBody>
          <a:bodyPr lIns="0" rIns="0" tIns="0" bIns="0" anchor="ctr"/>
          <a:p>
            <a:r>
              <a:rPr b="0" lang="en-GB" sz="3570" spc="-1" strike="noStrike">
                <a:solidFill>
                  <a:srgbClr val="ffffff"/>
                </a:solidFill>
                <a:latin typeface="Arial"/>
              </a:rPr>
              <a:t>Junction conditions in GR - Methodology</a:t>
            </a:r>
            <a:endParaRPr b="0" lang="en-GB" sz="3570" spc="-1" strike="noStrike">
              <a:solidFill>
                <a:srgbClr val="ffffff"/>
              </a:solidFill>
              <a:latin typeface="Arial"/>
            </a:endParaRPr>
          </a:p>
        </p:txBody>
      </p:sp>
      <p:sp>
        <p:nvSpPr>
          <p:cNvPr id="93"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Assume that a coordinate system     is given which is smooth across </a:t>
            </a:r>
            <a:r>
              <a:rPr b="0" lang="en-GB" sz="2600" spc="-1" strike="noStrike">
                <a:latin typeface="Arial"/>
                <a:ea typeface="Arial"/>
              </a:rPr>
              <a:t>Σ</a:t>
            </a:r>
            <a:r>
              <a:rPr b="0" lang="en-GB" sz="2600" spc="-1" strike="noStrike">
                <a:latin typeface="Arial"/>
                <a:ea typeface="Arial"/>
              </a:rPr>
              <a:t>.</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ea typeface="Arial"/>
              </a:rPr>
              <a:t>Assume that the preliminary junction condition</a:t>
            </a:r>
            <a:br/>
            <a:r>
              <a:rPr b="0" lang="en-GB" sz="2600" spc="-1" strike="noStrike">
                <a:latin typeface="Arial"/>
                <a:ea typeface="Arial"/>
              </a:rPr>
              <a:t>holds.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ea typeface="Arial"/>
              </a:rPr>
              <a:t>Express the metric as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ea typeface="Arial"/>
              </a:rPr>
              <a:t>Calculate the EFE from this metric. If terms proportional to the delta function remain, the source must also be singular.   </a:t>
            </a:r>
            <a:endParaRPr b="0" lang="en-GB" sz="2600" spc="-1" strike="noStrike">
              <a:latin typeface="Arial"/>
            </a:endParaRPr>
          </a:p>
        </p:txBody>
      </p:sp>
      <p:pic>
        <p:nvPicPr>
          <p:cNvPr id="94" name="" descr=""/>
          <p:cNvPicPr/>
          <p:nvPr/>
        </p:nvPicPr>
        <p:blipFill>
          <a:blip r:embed="rId1"/>
          <a:stretch/>
        </p:blipFill>
        <p:spPr>
          <a:xfrm>
            <a:off x="5758560" y="1380240"/>
            <a:ext cx="361440" cy="275760"/>
          </a:xfrm>
          <a:prstGeom prst="rect">
            <a:avLst/>
          </a:prstGeom>
          <a:ln>
            <a:noFill/>
          </a:ln>
        </p:spPr>
      </p:pic>
      <p:pic>
        <p:nvPicPr>
          <p:cNvPr id="95" name="" descr=""/>
          <p:cNvPicPr/>
          <p:nvPr/>
        </p:nvPicPr>
        <p:blipFill>
          <a:blip r:embed="rId2"/>
          <a:stretch/>
        </p:blipFill>
        <p:spPr>
          <a:xfrm>
            <a:off x="7776000" y="2154240"/>
            <a:ext cx="1361880" cy="437760"/>
          </a:xfrm>
          <a:prstGeom prst="rect">
            <a:avLst/>
          </a:prstGeom>
          <a:ln>
            <a:noFill/>
          </a:ln>
        </p:spPr>
      </p:pic>
      <p:pic>
        <p:nvPicPr>
          <p:cNvPr id="96" name="" descr=""/>
          <p:cNvPicPr/>
          <p:nvPr/>
        </p:nvPicPr>
        <p:blipFill>
          <a:blip r:embed="rId3"/>
          <a:stretch/>
        </p:blipFill>
        <p:spPr>
          <a:xfrm>
            <a:off x="4248000" y="3024000"/>
            <a:ext cx="4171680" cy="475920"/>
          </a:xfrm>
          <a:prstGeom prst="rect">
            <a:avLst/>
          </a:prstGeom>
          <a:ln>
            <a:noFill/>
          </a:ln>
        </p:spPr>
      </p:pic>
    </p:spTree>
  </p:cSld>
  <p:timing>
    <p:tnLst>
      <p:par>
        <p:cTn id="37" dur="indefinite" restart="never" nodeType="tmRoot">
          <p:childTnLst>
            <p:seq>
              <p:cTn id="38"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Introduction - shockwaves</a:t>
            </a:r>
            <a:endParaRPr b="0" lang="en-GB" sz="3570" spc="-1" strike="noStrike">
              <a:solidFill>
                <a:srgbClr val="ffffff"/>
              </a:solidFill>
              <a:latin typeface="Arial"/>
            </a:endParaRPr>
          </a:p>
        </p:txBody>
      </p:sp>
      <p:sp>
        <p:nvSpPr>
          <p:cNvPr id="45"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Shockwaves are ubiquitous in physics and GR (general relativity) is no exception.</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More general case: boundary surfaces.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Examples: Stellar collapse, stellar boundaries, impulsive electromagnetic or gravitational waves, supernovae, cosmological phase transitions.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In all examples, a hypersurface partitions spacetime into two disjoint domains.</a:t>
            </a:r>
            <a:endParaRPr b="0" lang="en-GB" sz="2600" spc="-1" strike="noStrike">
              <a:latin typeface="Arial"/>
            </a:endParaRPr>
          </a:p>
        </p:txBody>
      </p:sp>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Junction conditions in GR</a:t>
            </a:r>
            <a:endParaRPr b="0" lang="en-GB" sz="3570" spc="-1" strike="noStrike">
              <a:solidFill>
                <a:srgbClr val="ffffff"/>
              </a:solidFill>
              <a:latin typeface="Arial"/>
            </a:endParaRPr>
          </a:p>
        </p:txBody>
      </p:sp>
      <p:sp>
        <p:nvSpPr>
          <p:cNvPr id="98" name="TextShape 2"/>
          <p:cNvSpPr txBox="1"/>
          <p:nvPr/>
        </p:nvSpPr>
        <p:spPr>
          <a:xfrm>
            <a:off x="504000" y="1368000"/>
            <a:ext cx="9072000" cy="396000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For timelike/spacelike hypersurfaces,</a:t>
            </a:r>
            <a:br/>
            <a:br/>
            <a:br/>
            <a:r>
              <a:rPr b="0" lang="en-GB" sz="2600" spc="-1" strike="noStrike">
                <a:latin typeface="Arial"/>
              </a:rPr>
              <a:t>where                                                   .</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The equation for S</a:t>
            </a:r>
            <a:r>
              <a:rPr b="0" lang="en-GB" sz="2600" spc="-1" strike="noStrike" baseline="-33000">
                <a:latin typeface="Arial"/>
              </a:rPr>
              <a:t>ab</a:t>
            </a:r>
            <a:r>
              <a:rPr b="0" lang="en-GB" sz="2600" spc="-1" strike="noStrike">
                <a:latin typeface="Arial"/>
              </a:rPr>
              <a:t> is called Lánczos’ equation.</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If the EFE is to be regular, the extrinsic curvatures must agree. This condition is violated if an idealized thin layer of stress-energy is given on </a:t>
            </a:r>
            <a:r>
              <a:rPr b="0" lang="en-GB" sz="2600" spc="-1" strike="noStrike">
                <a:latin typeface="Arial"/>
                <a:ea typeface="Arial"/>
              </a:rPr>
              <a:t>Σ</a:t>
            </a:r>
            <a:r>
              <a:rPr b="0" lang="en-GB" sz="2600" spc="-1" strike="noStrike">
                <a:latin typeface="Arial"/>
                <a:ea typeface="Arial"/>
              </a:rPr>
              <a:t>. The Lánczos eq relates its SEM tensor to the jump in K</a:t>
            </a:r>
            <a:r>
              <a:rPr b="0" lang="en-GB" sz="2600" spc="-1" strike="noStrike" baseline="-33000">
                <a:latin typeface="Arial"/>
                <a:ea typeface="Arial"/>
              </a:rPr>
              <a:t>ab</a:t>
            </a:r>
            <a:r>
              <a:rPr b="0" lang="en-GB" sz="2600" spc="-1" strike="noStrike">
                <a:latin typeface="Arial"/>
                <a:ea typeface="Arial"/>
              </a:rPr>
              <a:t>.</a:t>
            </a:r>
            <a:endParaRPr b="0" lang="en-GB" sz="2600" spc="-1" strike="noStrike">
              <a:latin typeface="Arial"/>
            </a:endParaRPr>
          </a:p>
        </p:txBody>
      </p:sp>
      <p:pic>
        <p:nvPicPr>
          <p:cNvPr id="99" name="" descr=""/>
          <p:cNvPicPr/>
          <p:nvPr/>
        </p:nvPicPr>
        <p:blipFill>
          <a:blip r:embed="rId1"/>
          <a:stretch/>
        </p:blipFill>
        <p:spPr>
          <a:xfrm>
            <a:off x="2678040" y="1756080"/>
            <a:ext cx="4161960" cy="475920"/>
          </a:xfrm>
          <a:prstGeom prst="rect">
            <a:avLst/>
          </a:prstGeom>
          <a:ln>
            <a:noFill/>
          </a:ln>
        </p:spPr>
      </p:pic>
      <p:pic>
        <p:nvPicPr>
          <p:cNvPr id="100" name="" descr=""/>
          <p:cNvPicPr/>
          <p:nvPr/>
        </p:nvPicPr>
        <p:blipFill>
          <a:blip r:embed="rId2"/>
          <a:stretch/>
        </p:blipFill>
        <p:spPr>
          <a:xfrm>
            <a:off x="1931760" y="2137320"/>
            <a:ext cx="4476240" cy="742680"/>
          </a:xfrm>
          <a:prstGeom prst="rect">
            <a:avLst/>
          </a:prstGeom>
          <a:ln>
            <a:noFill/>
          </a:ln>
        </p:spPr>
      </p:pic>
    </p:spTree>
  </p:cSld>
  <p:timing>
    <p:tnLst>
      <p:par>
        <p:cTn id="39" dur="indefinite" restart="never" nodeType="tmRoot">
          <p:childTnLst>
            <p:seq>
              <p:cTn id="40" nodeType="mainSeq"/>
              <p:prevCondLst>
                <p:cond delay="0" evt="onPrev">
                  <p:tgtEl>
                    <p:sldTgt/>
                  </p:tgtEl>
                </p:cond>
              </p:prevCondLst>
              <p:nextCondLst>
                <p:cond delay="0" evt="onNext">
                  <p:tgtEl>
                    <p:sldTgt/>
                  </p:tgtEl>
                </p:cond>
              </p:nextCondLst>
            </p:seq>
          </p:childTnLst>
        </p:cTn>
      </p:par>
    </p:tnLst>
  </p:timing>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1"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Junction conditions in GR</a:t>
            </a:r>
            <a:endParaRPr b="0" lang="en-GB" sz="3570" spc="-1" strike="noStrike">
              <a:solidFill>
                <a:srgbClr val="ffffff"/>
              </a:solidFill>
              <a:latin typeface="Arial"/>
            </a:endParaRPr>
          </a:p>
        </p:txBody>
      </p:sp>
      <p:sp>
        <p:nvSpPr>
          <p:cNvPr id="102"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The equations                and</a:t>
            </a:r>
            <a:br/>
            <a:br/>
            <a:r>
              <a:rPr b="0" lang="en-GB" sz="2600" spc="-1" strike="noStrike">
                <a:latin typeface="Arial"/>
              </a:rPr>
              <a:t>together provide the junction conditions .</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The junction conditions are expressed with the</a:t>
            </a:r>
            <a:br/>
            <a:r>
              <a:rPr b="0" lang="en-GB" sz="2600" spc="-1" strike="noStrike">
                <a:latin typeface="Arial"/>
              </a:rPr>
              <a:t>hypersurface coordinates.</a:t>
            </a:r>
            <a:endParaRPr b="0" lang="en-GB" sz="2600" spc="-1" strike="noStrike">
              <a:latin typeface="Arial"/>
            </a:endParaRPr>
          </a:p>
        </p:txBody>
      </p:sp>
      <p:pic>
        <p:nvPicPr>
          <p:cNvPr id="103" name="" descr=""/>
          <p:cNvPicPr/>
          <p:nvPr/>
        </p:nvPicPr>
        <p:blipFill>
          <a:blip r:embed="rId1"/>
          <a:stretch/>
        </p:blipFill>
        <p:spPr>
          <a:xfrm>
            <a:off x="3144600" y="1347480"/>
            <a:ext cx="1247400" cy="380520"/>
          </a:xfrm>
          <a:prstGeom prst="rect">
            <a:avLst/>
          </a:prstGeom>
          <a:ln>
            <a:noFill/>
          </a:ln>
        </p:spPr>
      </p:pic>
      <p:pic>
        <p:nvPicPr>
          <p:cNvPr id="104" name="" descr=""/>
          <p:cNvPicPr/>
          <p:nvPr/>
        </p:nvPicPr>
        <p:blipFill>
          <a:blip r:embed="rId2"/>
          <a:stretch/>
        </p:blipFill>
        <p:spPr>
          <a:xfrm>
            <a:off x="5184000" y="1273320"/>
            <a:ext cx="4476240" cy="742680"/>
          </a:xfrm>
          <a:prstGeom prst="rect">
            <a:avLst/>
          </a:prstGeom>
          <a:ln>
            <a:noFill/>
          </a:ln>
        </p:spPr>
      </p:pic>
      <p:pic>
        <p:nvPicPr>
          <p:cNvPr id="105" name="" descr=""/>
          <p:cNvPicPr/>
          <p:nvPr/>
        </p:nvPicPr>
        <p:blipFill>
          <a:blip r:embed="rId3"/>
          <a:stretch/>
        </p:blipFill>
        <p:spPr>
          <a:xfrm>
            <a:off x="7812360" y="2592000"/>
            <a:ext cx="323640" cy="352080"/>
          </a:xfrm>
          <a:prstGeom prst="rect">
            <a:avLst/>
          </a:prstGeom>
          <a:ln>
            <a:noFill/>
          </a:ln>
        </p:spPr>
      </p:pic>
    </p:spTree>
  </p:cSld>
  <p:timing>
    <p:tnLst>
      <p:par>
        <p:cTn id="41" dur="indefinite" restart="never" nodeType="tmRoot">
          <p:childTnLst>
            <p:seq>
              <p:cTn id="42" nodeType="mainSeq"/>
              <p:prevCondLst>
                <p:cond delay="0" evt="onPrev">
                  <p:tgtEl>
                    <p:sldTgt/>
                  </p:tgtEl>
                </p:cond>
              </p:prevCondLst>
              <p:nextCondLst>
                <p:cond delay="0" evt="onNext">
                  <p:tgtEl>
                    <p:sldTgt/>
                  </p:tgtEl>
                </p:cond>
              </p:nextCondLst>
            </p:seq>
          </p:childTnLst>
        </p:cTn>
      </p:par>
    </p:tnLst>
  </p:timing>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TextShape 1"/>
          <p:cNvSpPr txBox="1"/>
          <p:nvPr/>
        </p:nvSpPr>
        <p:spPr>
          <a:xfrm>
            <a:off x="504000" y="181080"/>
            <a:ext cx="7020000" cy="1006200"/>
          </a:xfrm>
          <a:prstGeom prst="rect">
            <a:avLst/>
          </a:prstGeom>
          <a:noFill/>
          <a:ln>
            <a:noFill/>
          </a:ln>
        </p:spPr>
        <p:txBody>
          <a:bodyPr lIns="0" rIns="0" tIns="0" bIns="0" anchor="ctr"/>
          <a:p>
            <a:r>
              <a:rPr b="0" lang="en-GB" sz="3570" spc="-1" strike="noStrike">
                <a:solidFill>
                  <a:srgbClr val="ffffff"/>
                </a:solidFill>
                <a:latin typeface="Arial"/>
              </a:rPr>
              <a:t>Junction conditions in GR – The general case</a:t>
            </a:r>
            <a:endParaRPr b="0" lang="en-GB" sz="3570" spc="-1" strike="noStrike">
              <a:solidFill>
                <a:srgbClr val="ffffff"/>
              </a:solidFill>
              <a:latin typeface="Arial"/>
            </a:endParaRPr>
          </a:p>
        </p:txBody>
      </p:sp>
      <p:sp>
        <p:nvSpPr>
          <p:cNvPr id="107" name="TextShape 2"/>
          <p:cNvSpPr txBox="1"/>
          <p:nvPr/>
        </p:nvSpPr>
        <p:spPr>
          <a:xfrm>
            <a:off x="504000" y="1368000"/>
            <a:ext cx="9072000" cy="410400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Here we present a derivation of the </a:t>
            </a:r>
            <a:r>
              <a:rPr b="1" lang="en-GB" sz="2600" spc="-1" strike="noStrike">
                <a:latin typeface="Arial"/>
              </a:rPr>
              <a:t>general case</a:t>
            </a:r>
            <a:r>
              <a:rPr b="0" lang="en-GB" sz="2600" spc="-1" strike="noStrike">
                <a:latin typeface="Arial"/>
              </a:rPr>
              <a:t>.</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Because                 , the linear connexion can be expressed as                      .</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Let     be a </a:t>
            </a:r>
            <a:r>
              <a:rPr b="0" i="1" lang="en-GB" sz="2600" spc="-1" strike="noStrike">
                <a:latin typeface="Arial"/>
              </a:rPr>
              <a:t>transverse</a:t>
            </a:r>
            <a:r>
              <a:rPr b="0" lang="en-GB" sz="2600" spc="-1" strike="noStrike">
                <a:latin typeface="Arial"/>
              </a:rPr>
              <a:t> vector field to </a:t>
            </a:r>
            <a:r>
              <a:rPr b="0" lang="en-GB" sz="2600" spc="-1" strike="noStrike">
                <a:latin typeface="Arial"/>
                <a:ea typeface="Arial"/>
              </a:rPr>
              <a:t>Σ</a:t>
            </a:r>
            <a:r>
              <a:rPr b="0" lang="en-GB" sz="2600" spc="-1" strike="noStrike">
                <a:latin typeface="Arial"/>
                <a:ea typeface="Arial"/>
              </a:rPr>
              <a:t>, normalized as</a:t>
            </a:r>
            <a:br/>
            <a:r>
              <a:rPr b="0" lang="en-GB" sz="2600" spc="-1" strike="noStrike">
                <a:latin typeface="Arial"/>
                <a:ea typeface="Arial"/>
              </a:rPr>
              <a:t>                   .</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ea typeface="Arial"/>
              </a:rPr>
              <a:t>The jump </a:t>
            </a:r>
            <a:r>
              <a:rPr b="0" lang="en-GB" sz="2600" spc="-1" strike="noStrike">
                <a:latin typeface="Arial"/>
              </a:rPr>
              <a:t>            might be nonzero but must be directed normally:                            . This is because the discontinuity must be transversal:</a:t>
            </a:r>
            <a:br/>
            <a:r>
              <a:rPr b="0" lang="en-GB" sz="2600" spc="-1" strike="noStrike">
                <a:latin typeface="Arial"/>
              </a:rPr>
              <a:t>and                         . </a:t>
            </a:r>
            <a:endParaRPr b="0" lang="en-GB" sz="2600" spc="-1" strike="noStrike">
              <a:latin typeface="Arial"/>
            </a:endParaRPr>
          </a:p>
        </p:txBody>
      </p:sp>
      <p:pic>
        <p:nvPicPr>
          <p:cNvPr id="108" name="" descr=""/>
          <p:cNvPicPr/>
          <p:nvPr/>
        </p:nvPicPr>
        <p:blipFill>
          <a:blip r:embed="rId1"/>
          <a:stretch/>
        </p:blipFill>
        <p:spPr>
          <a:xfrm>
            <a:off x="2382120" y="1800000"/>
            <a:ext cx="1361880" cy="437760"/>
          </a:xfrm>
          <a:prstGeom prst="rect">
            <a:avLst/>
          </a:prstGeom>
          <a:ln>
            <a:noFill/>
          </a:ln>
        </p:spPr>
      </p:pic>
      <p:pic>
        <p:nvPicPr>
          <p:cNvPr id="109" name="" descr=""/>
          <p:cNvPicPr/>
          <p:nvPr/>
        </p:nvPicPr>
        <p:blipFill>
          <a:blip r:embed="rId2"/>
          <a:stretch/>
        </p:blipFill>
        <p:spPr>
          <a:xfrm>
            <a:off x="3043080" y="2232000"/>
            <a:ext cx="1780920" cy="485280"/>
          </a:xfrm>
          <a:prstGeom prst="rect">
            <a:avLst/>
          </a:prstGeom>
          <a:ln>
            <a:noFill/>
          </a:ln>
        </p:spPr>
      </p:pic>
      <p:pic>
        <p:nvPicPr>
          <p:cNvPr id="110" name="" descr=""/>
          <p:cNvPicPr/>
          <p:nvPr/>
        </p:nvPicPr>
        <p:blipFill>
          <a:blip r:embed="rId3"/>
          <a:stretch/>
        </p:blipFill>
        <p:spPr>
          <a:xfrm>
            <a:off x="1512000" y="2808000"/>
            <a:ext cx="275760" cy="275760"/>
          </a:xfrm>
          <a:prstGeom prst="rect">
            <a:avLst/>
          </a:prstGeom>
          <a:ln>
            <a:noFill/>
          </a:ln>
        </p:spPr>
      </p:pic>
      <p:pic>
        <p:nvPicPr>
          <p:cNvPr id="111" name="" descr=""/>
          <p:cNvPicPr/>
          <p:nvPr/>
        </p:nvPicPr>
        <p:blipFill>
          <a:blip r:embed="rId4"/>
          <a:stretch/>
        </p:blipFill>
        <p:spPr>
          <a:xfrm>
            <a:off x="968760" y="3143160"/>
            <a:ext cx="1695240" cy="456840"/>
          </a:xfrm>
          <a:prstGeom prst="rect">
            <a:avLst/>
          </a:prstGeom>
          <a:ln>
            <a:noFill/>
          </a:ln>
        </p:spPr>
      </p:pic>
      <p:pic>
        <p:nvPicPr>
          <p:cNvPr id="112" name="" descr=""/>
          <p:cNvPicPr/>
          <p:nvPr/>
        </p:nvPicPr>
        <p:blipFill>
          <a:blip r:embed="rId5"/>
          <a:stretch/>
        </p:blipFill>
        <p:spPr>
          <a:xfrm>
            <a:off x="2327040" y="3594240"/>
            <a:ext cx="1056960" cy="437760"/>
          </a:xfrm>
          <a:prstGeom prst="rect">
            <a:avLst/>
          </a:prstGeom>
          <a:ln>
            <a:noFill/>
          </a:ln>
        </p:spPr>
      </p:pic>
      <p:pic>
        <p:nvPicPr>
          <p:cNvPr id="113" name="" descr=""/>
          <p:cNvPicPr/>
          <p:nvPr/>
        </p:nvPicPr>
        <p:blipFill>
          <a:blip r:embed="rId6"/>
          <a:stretch/>
        </p:blipFill>
        <p:spPr>
          <a:xfrm>
            <a:off x="2327040" y="4026240"/>
            <a:ext cx="2476080" cy="437760"/>
          </a:xfrm>
          <a:prstGeom prst="rect">
            <a:avLst/>
          </a:prstGeom>
          <a:ln>
            <a:noFill/>
          </a:ln>
        </p:spPr>
      </p:pic>
      <p:pic>
        <p:nvPicPr>
          <p:cNvPr id="114" name="" descr=""/>
          <p:cNvPicPr/>
          <p:nvPr/>
        </p:nvPicPr>
        <p:blipFill>
          <a:blip r:embed="rId7"/>
          <a:stretch/>
        </p:blipFill>
        <p:spPr>
          <a:xfrm>
            <a:off x="5933160" y="4320000"/>
            <a:ext cx="3066840" cy="475920"/>
          </a:xfrm>
          <a:prstGeom prst="rect">
            <a:avLst/>
          </a:prstGeom>
          <a:ln>
            <a:noFill/>
          </a:ln>
        </p:spPr>
      </p:pic>
      <p:pic>
        <p:nvPicPr>
          <p:cNvPr id="115" name="" descr=""/>
          <p:cNvPicPr/>
          <p:nvPr/>
        </p:nvPicPr>
        <p:blipFill>
          <a:blip r:embed="rId8"/>
          <a:stretch/>
        </p:blipFill>
        <p:spPr>
          <a:xfrm>
            <a:off x="1544040" y="4680000"/>
            <a:ext cx="2199960" cy="437760"/>
          </a:xfrm>
          <a:prstGeom prst="rect">
            <a:avLst/>
          </a:prstGeom>
          <a:ln>
            <a:noFill/>
          </a:ln>
        </p:spPr>
      </p:pic>
    </p:spTree>
  </p:cSld>
  <p:timing>
    <p:tnLst>
      <p:par>
        <p:cTn id="43" dur="indefinite" restart="never" nodeType="tmRoot">
          <p:childTnLst>
            <p:seq>
              <p:cTn id="44" nodeType="mainSeq"/>
              <p:prevCondLst>
                <p:cond delay="0" evt="onPrev">
                  <p:tgtEl>
                    <p:sldTgt/>
                  </p:tgtEl>
                </p:cond>
              </p:prevCondLst>
              <p:nextCondLst>
                <p:cond delay="0" evt="onNext">
                  <p:tgtEl>
                    <p:sldTgt/>
                  </p:tgtEl>
                </p:cond>
              </p:nextCondLst>
            </p:seq>
          </p:childTnLst>
        </p:cTn>
      </p:par>
    </p:tnLst>
  </p:timing>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6" name="TextShape 1"/>
          <p:cNvSpPr txBox="1"/>
          <p:nvPr/>
        </p:nvSpPr>
        <p:spPr>
          <a:xfrm>
            <a:off x="504000" y="181080"/>
            <a:ext cx="7020000" cy="1006200"/>
          </a:xfrm>
          <a:prstGeom prst="rect">
            <a:avLst/>
          </a:prstGeom>
          <a:noFill/>
          <a:ln>
            <a:noFill/>
          </a:ln>
        </p:spPr>
        <p:txBody>
          <a:bodyPr lIns="0" rIns="0" tIns="0" bIns="0" anchor="ctr"/>
          <a:p>
            <a:r>
              <a:rPr b="0" lang="en-GB" sz="3570" spc="-1" strike="noStrike">
                <a:solidFill>
                  <a:srgbClr val="ffffff"/>
                </a:solidFill>
                <a:latin typeface="Arial"/>
              </a:rPr>
              <a:t>Junction conditions in GR – The general case</a:t>
            </a:r>
            <a:endParaRPr b="0" lang="en-GB" sz="3570" spc="-1" strike="noStrike">
              <a:solidFill>
                <a:srgbClr val="ffffff"/>
              </a:solidFill>
              <a:latin typeface="Arial"/>
            </a:endParaRPr>
          </a:p>
        </p:txBody>
      </p:sp>
      <p:sp>
        <p:nvSpPr>
          <p:cNvPr id="117" name="TextShape 2"/>
          <p:cNvSpPr txBox="1"/>
          <p:nvPr/>
        </p:nvSpPr>
        <p:spPr>
          <a:xfrm>
            <a:off x="504000" y="1368000"/>
            <a:ext cx="9072000" cy="403200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The jump in the linear connexion is then</a:t>
            </a:r>
            <a:br/>
            <a:br/>
            <a:r>
              <a:rPr b="0" lang="en-GB" sz="2600" spc="-1" strike="noStrike">
                <a:latin typeface="Arial"/>
              </a:rPr>
              <a:t> </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The form of the curvature tensor is</a:t>
            </a:r>
            <a:br/>
            <a:br/>
            <a:r>
              <a:rPr b="0" lang="en-GB" sz="2600" spc="-1" strike="noStrike">
                <a:latin typeface="Arial"/>
              </a:rPr>
              <a:t>where</a:t>
            </a:r>
            <a:br/>
            <a:br/>
            <a:r>
              <a:rPr b="0" lang="en-GB" sz="2600" spc="-1" strike="noStrike">
                <a:latin typeface="Arial"/>
              </a:rPr>
              <a:t> </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Notation:</a:t>
            </a:r>
            <a:endParaRPr b="0" lang="en-GB" sz="2600" spc="-1" strike="noStrike">
              <a:latin typeface="Arial"/>
            </a:endParaRPr>
          </a:p>
        </p:txBody>
      </p:sp>
      <p:pic>
        <p:nvPicPr>
          <p:cNvPr id="118" name="" descr=""/>
          <p:cNvPicPr/>
          <p:nvPr/>
        </p:nvPicPr>
        <p:blipFill>
          <a:blip r:embed="rId1"/>
          <a:stretch/>
        </p:blipFill>
        <p:spPr>
          <a:xfrm>
            <a:off x="2154240" y="1787040"/>
            <a:ext cx="5333760" cy="732960"/>
          </a:xfrm>
          <a:prstGeom prst="rect">
            <a:avLst/>
          </a:prstGeom>
          <a:ln>
            <a:noFill/>
          </a:ln>
        </p:spPr>
      </p:pic>
      <p:pic>
        <p:nvPicPr>
          <p:cNvPr id="119" name="" descr=""/>
          <p:cNvPicPr/>
          <p:nvPr/>
        </p:nvPicPr>
        <p:blipFill>
          <a:blip r:embed="rId2"/>
          <a:stretch/>
        </p:blipFill>
        <p:spPr>
          <a:xfrm>
            <a:off x="2160000" y="2999160"/>
            <a:ext cx="4485960" cy="456840"/>
          </a:xfrm>
          <a:prstGeom prst="rect">
            <a:avLst/>
          </a:prstGeom>
          <a:ln>
            <a:noFill/>
          </a:ln>
        </p:spPr>
      </p:pic>
      <p:pic>
        <p:nvPicPr>
          <p:cNvPr id="120" name="" descr=""/>
          <p:cNvPicPr/>
          <p:nvPr/>
        </p:nvPicPr>
        <p:blipFill>
          <a:blip r:embed="rId3"/>
          <a:stretch/>
        </p:blipFill>
        <p:spPr>
          <a:xfrm>
            <a:off x="2088000" y="3686400"/>
            <a:ext cx="4543200" cy="561600"/>
          </a:xfrm>
          <a:prstGeom prst="rect">
            <a:avLst/>
          </a:prstGeom>
          <a:ln>
            <a:noFill/>
          </a:ln>
        </p:spPr>
      </p:pic>
      <p:pic>
        <p:nvPicPr>
          <p:cNvPr id="121" name="" descr=""/>
          <p:cNvPicPr/>
          <p:nvPr/>
        </p:nvPicPr>
        <p:blipFill>
          <a:blip r:embed="rId4"/>
          <a:stretch/>
        </p:blipFill>
        <p:spPr>
          <a:xfrm>
            <a:off x="2376000" y="4608000"/>
            <a:ext cx="4142880" cy="390240"/>
          </a:xfrm>
          <a:prstGeom prst="rect">
            <a:avLst/>
          </a:prstGeom>
          <a:ln>
            <a:noFill/>
          </a:ln>
        </p:spPr>
      </p:pic>
    </p:spTree>
  </p:cSld>
  <p:timing>
    <p:tnLst>
      <p:par>
        <p:cTn id="45" dur="indefinite" restart="never" nodeType="tmRoot">
          <p:childTnLst>
            <p:seq>
              <p:cTn id="46" nodeType="mainSeq"/>
              <p:prevCondLst>
                <p:cond delay="0" evt="onPrev">
                  <p:tgtEl>
                    <p:sldTgt/>
                  </p:tgtEl>
                </p:cond>
              </p:prevCondLst>
              <p:nextCondLst>
                <p:cond delay="0" evt="onNext">
                  <p:tgtEl>
                    <p:sldTgt/>
                  </p:tgtEl>
                </p:cond>
              </p:nextCondLst>
            </p:seq>
          </p:childTnLst>
        </p:cTn>
      </p:par>
    </p:tnLst>
  </p:timing>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 name="TextShape 1"/>
          <p:cNvSpPr txBox="1"/>
          <p:nvPr/>
        </p:nvSpPr>
        <p:spPr>
          <a:xfrm>
            <a:off x="504000" y="181080"/>
            <a:ext cx="7020000" cy="1006200"/>
          </a:xfrm>
          <a:prstGeom prst="rect">
            <a:avLst/>
          </a:prstGeom>
          <a:noFill/>
          <a:ln>
            <a:noFill/>
          </a:ln>
        </p:spPr>
        <p:txBody>
          <a:bodyPr lIns="0" rIns="0" tIns="0" bIns="0" anchor="ctr"/>
          <a:p>
            <a:r>
              <a:rPr b="0" lang="en-GB" sz="3570" spc="-1" strike="noStrike">
                <a:solidFill>
                  <a:srgbClr val="ffffff"/>
                </a:solidFill>
                <a:latin typeface="Arial"/>
              </a:rPr>
              <a:t>Junction conditions in GR – The general case</a:t>
            </a:r>
            <a:endParaRPr b="0" lang="en-GB" sz="3570" spc="-1" strike="noStrike">
              <a:solidFill>
                <a:srgbClr val="ffffff"/>
              </a:solidFill>
              <a:latin typeface="Arial"/>
            </a:endParaRPr>
          </a:p>
        </p:txBody>
      </p:sp>
      <p:sp>
        <p:nvSpPr>
          <p:cNvPr id="123"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The Einstein tensor is                                , where</a:t>
            </a:r>
            <a:br/>
            <a:br/>
            <a:br/>
            <a:r>
              <a:rPr b="0" lang="en-GB" sz="2600" spc="-1" strike="noStrike">
                <a:latin typeface="Arial"/>
              </a:rPr>
              <a:t>and thus                      is the singular part of the SEM tensor.</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This SEM tensor is gauge-invariant and its contraction with the normal vanishes:               .</a:t>
            </a:r>
            <a:endParaRPr b="0" lang="en-GB" sz="2600" spc="-1" strike="noStrike">
              <a:latin typeface="Arial"/>
            </a:endParaRPr>
          </a:p>
        </p:txBody>
      </p:sp>
      <p:pic>
        <p:nvPicPr>
          <p:cNvPr id="124" name="" descr=""/>
          <p:cNvPicPr/>
          <p:nvPr/>
        </p:nvPicPr>
        <p:blipFill>
          <a:blip r:embed="rId1"/>
          <a:stretch/>
        </p:blipFill>
        <p:spPr>
          <a:xfrm>
            <a:off x="4227480" y="1356840"/>
            <a:ext cx="2828520" cy="371160"/>
          </a:xfrm>
          <a:prstGeom prst="rect">
            <a:avLst/>
          </a:prstGeom>
          <a:ln>
            <a:noFill/>
          </a:ln>
        </p:spPr>
      </p:pic>
      <p:pic>
        <p:nvPicPr>
          <p:cNvPr id="125" name="" descr=""/>
          <p:cNvPicPr/>
          <p:nvPr/>
        </p:nvPicPr>
        <p:blipFill>
          <a:blip r:embed="rId2"/>
          <a:stretch/>
        </p:blipFill>
        <p:spPr>
          <a:xfrm>
            <a:off x="1522800" y="1800000"/>
            <a:ext cx="6181200" cy="609120"/>
          </a:xfrm>
          <a:prstGeom prst="rect">
            <a:avLst/>
          </a:prstGeom>
          <a:ln>
            <a:noFill/>
          </a:ln>
        </p:spPr>
      </p:pic>
      <p:pic>
        <p:nvPicPr>
          <p:cNvPr id="126" name="" descr=""/>
          <p:cNvPicPr/>
          <p:nvPr/>
        </p:nvPicPr>
        <p:blipFill>
          <a:blip r:embed="rId3"/>
          <a:stretch/>
        </p:blipFill>
        <p:spPr>
          <a:xfrm>
            <a:off x="2332800" y="2405160"/>
            <a:ext cx="1800000" cy="618840"/>
          </a:xfrm>
          <a:prstGeom prst="rect">
            <a:avLst/>
          </a:prstGeom>
          <a:ln>
            <a:noFill/>
          </a:ln>
        </p:spPr>
      </p:pic>
      <p:pic>
        <p:nvPicPr>
          <p:cNvPr id="127" name="" descr=""/>
          <p:cNvPicPr/>
          <p:nvPr/>
        </p:nvPicPr>
        <p:blipFill>
          <a:blip r:embed="rId4"/>
          <a:stretch/>
        </p:blipFill>
        <p:spPr>
          <a:xfrm>
            <a:off x="4099680" y="3744000"/>
            <a:ext cx="1228320" cy="304560"/>
          </a:xfrm>
          <a:prstGeom prst="rect">
            <a:avLst/>
          </a:prstGeom>
          <a:ln>
            <a:noFill/>
          </a:ln>
        </p:spPr>
      </p:pic>
    </p:spTree>
  </p:cSld>
  <p:timing>
    <p:tnLst>
      <p:par>
        <p:cTn id="47" dur="indefinite" restart="never" nodeType="tmRoot">
          <p:childTnLst>
            <p:seq>
              <p:cTn id="48" nodeType="mainSeq"/>
              <p:prevCondLst>
                <p:cond delay="0" evt="onPrev">
                  <p:tgtEl>
                    <p:sldTgt/>
                  </p:tgtEl>
                </p:cond>
              </p:prevCondLst>
              <p:nextCondLst>
                <p:cond delay="0" evt="onNext">
                  <p:tgtEl>
                    <p:sldTgt/>
                  </p:tgtEl>
                </p:cond>
              </p:nextCondLst>
            </p:seq>
          </p:childTnLst>
        </p:cTn>
      </p:par>
    </p:tnLst>
  </p:timing>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8" name="TextShape 1"/>
          <p:cNvSpPr txBox="1"/>
          <p:nvPr/>
        </p:nvSpPr>
        <p:spPr>
          <a:xfrm>
            <a:off x="504000" y="181080"/>
            <a:ext cx="7020000" cy="1006200"/>
          </a:xfrm>
          <a:prstGeom prst="rect">
            <a:avLst/>
          </a:prstGeom>
          <a:noFill/>
          <a:ln>
            <a:noFill/>
          </a:ln>
        </p:spPr>
        <p:txBody>
          <a:bodyPr lIns="0" rIns="0" tIns="0" bIns="0" anchor="ctr"/>
          <a:p>
            <a:r>
              <a:rPr b="0" lang="en-GB" sz="3570" spc="-1" strike="noStrike">
                <a:solidFill>
                  <a:srgbClr val="ffffff"/>
                </a:solidFill>
                <a:latin typeface="Arial"/>
              </a:rPr>
              <a:t>Junction conditions in GR – The general case</a:t>
            </a:r>
            <a:endParaRPr b="0" lang="en-GB" sz="3570" spc="-1" strike="noStrike">
              <a:solidFill>
                <a:srgbClr val="ffffff"/>
              </a:solidFill>
              <a:latin typeface="Arial"/>
            </a:endParaRPr>
          </a:p>
        </p:txBody>
      </p:sp>
      <p:sp>
        <p:nvSpPr>
          <p:cNvPr id="129" name="TextShape 2"/>
          <p:cNvSpPr txBox="1"/>
          <p:nvPr/>
        </p:nvSpPr>
        <p:spPr>
          <a:xfrm>
            <a:off x="504000" y="1368000"/>
            <a:ext cx="9072000" cy="410400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Because Σ might be null, only the contravariant form of the distributional SEM tensor may be represented as intrinsic </a:t>
            </a:r>
            <a:r>
              <a:rPr b="0" lang="en-GB" sz="2600" spc="-1" strike="noStrike">
                <a:latin typeface="Arial"/>
                <a:ea typeface="Arial"/>
              </a:rPr>
              <a:t>Σ</a:t>
            </a:r>
            <a:r>
              <a:rPr b="0" lang="en-GB" sz="2600" spc="-1" strike="noStrike">
                <a:latin typeface="Arial"/>
                <a:ea typeface="Arial"/>
              </a:rPr>
              <a:t>-tensor as                      .</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ea typeface="Arial"/>
              </a:rPr>
              <a:t>This form is given by</a:t>
            </a:r>
            <a:br/>
            <a:br/>
            <a:br/>
            <a:r>
              <a:rPr b="0" lang="en-GB" sz="2600" spc="-1" strike="noStrike">
                <a:latin typeface="Arial"/>
                <a:ea typeface="Arial"/>
              </a:rPr>
              <a:t>where               ,                    and     is the dual frame to e</a:t>
            </a:r>
            <a:r>
              <a:rPr b="0" lang="en-GB" sz="2600" spc="-1" strike="noStrike" baseline="-33000">
                <a:latin typeface="Arial"/>
                <a:ea typeface="Arial"/>
              </a:rPr>
              <a:t>a</a:t>
            </a:r>
            <a:r>
              <a:rPr b="0" lang="en-GB" sz="2600" spc="-1" strike="noStrike">
                <a:latin typeface="Arial"/>
                <a:ea typeface="Arial"/>
              </a:rPr>
              <a:t>, satisfying                                .</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ea typeface="Arial"/>
              </a:rPr>
              <a:t>The SEM tensor is thus presented in intrinsic components. </a:t>
            </a:r>
            <a:r>
              <a:rPr b="0" lang="en-GB" sz="2600" spc="-1" strike="noStrike">
                <a:latin typeface="Arial"/>
                <a:ea typeface="Arial"/>
              </a:rPr>
              <a:t> </a:t>
            </a:r>
            <a:endParaRPr b="0" lang="en-GB" sz="2600" spc="-1" strike="noStrike">
              <a:latin typeface="Arial"/>
            </a:endParaRPr>
          </a:p>
        </p:txBody>
      </p:sp>
      <p:pic>
        <p:nvPicPr>
          <p:cNvPr id="130" name="" descr=""/>
          <p:cNvPicPr/>
          <p:nvPr/>
        </p:nvPicPr>
        <p:blipFill>
          <a:blip r:embed="rId1"/>
          <a:stretch/>
        </p:blipFill>
        <p:spPr>
          <a:xfrm>
            <a:off x="2808000" y="2095920"/>
            <a:ext cx="1733040" cy="352080"/>
          </a:xfrm>
          <a:prstGeom prst="rect">
            <a:avLst/>
          </a:prstGeom>
          <a:ln>
            <a:noFill/>
          </a:ln>
        </p:spPr>
      </p:pic>
      <p:pic>
        <p:nvPicPr>
          <p:cNvPr id="131" name="" descr=""/>
          <p:cNvPicPr/>
          <p:nvPr/>
        </p:nvPicPr>
        <p:blipFill>
          <a:blip r:embed="rId2"/>
          <a:stretch/>
        </p:blipFill>
        <p:spPr>
          <a:xfrm>
            <a:off x="648000" y="3096000"/>
            <a:ext cx="8857800" cy="571320"/>
          </a:xfrm>
          <a:prstGeom prst="rect">
            <a:avLst/>
          </a:prstGeom>
          <a:ln>
            <a:noFill/>
          </a:ln>
        </p:spPr>
      </p:pic>
      <p:pic>
        <p:nvPicPr>
          <p:cNvPr id="132" name="" descr=""/>
          <p:cNvPicPr/>
          <p:nvPr/>
        </p:nvPicPr>
        <p:blipFill>
          <a:blip r:embed="rId3"/>
          <a:stretch/>
        </p:blipFill>
        <p:spPr>
          <a:xfrm>
            <a:off x="1944000" y="3771000"/>
            <a:ext cx="1238040" cy="333000"/>
          </a:xfrm>
          <a:prstGeom prst="rect">
            <a:avLst/>
          </a:prstGeom>
          <a:ln>
            <a:noFill/>
          </a:ln>
        </p:spPr>
      </p:pic>
      <p:pic>
        <p:nvPicPr>
          <p:cNvPr id="133" name="" descr=""/>
          <p:cNvPicPr/>
          <p:nvPr/>
        </p:nvPicPr>
        <p:blipFill>
          <a:blip r:embed="rId4"/>
          <a:stretch/>
        </p:blipFill>
        <p:spPr>
          <a:xfrm>
            <a:off x="3382920" y="3667320"/>
            <a:ext cx="1657080" cy="399600"/>
          </a:xfrm>
          <a:prstGeom prst="rect">
            <a:avLst/>
          </a:prstGeom>
          <a:ln>
            <a:noFill/>
          </a:ln>
        </p:spPr>
      </p:pic>
      <p:pic>
        <p:nvPicPr>
          <p:cNvPr id="134" name="" descr=""/>
          <p:cNvPicPr/>
          <p:nvPr/>
        </p:nvPicPr>
        <p:blipFill>
          <a:blip r:embed="rId5"/>
          <a:stretch/>
        </p:blipFill>
        <p:spPr>
          <a:xfrm>
            <a:off x="5800680" y="3667320"/>
            <a:ext cx="247320" cy="333000"/>
          </a:xfrm>
          <a:prstGeom prst="rect">
            <a:avLst/>
          </a:prstGeom>
          <a:ln>
            <a:noFill/>
          </a:ln>
        </p:spPr>
      </p:pic>
      <p:pic>
        <p:nvPicPr>
          <p:cNvPr id="135" name="" descr=""/>
          <p:cNvPicPr/>
          <p:nvPr/>
        </p:nvPicPr>
        <p:blipFill>
          <a:blip r:embed="rId6"/>
          <a:stretch/>
        </p:blipFill>
        <p:spPr>
          <a:xfrm>
            <a:off x="2448000" y="4102560"/>
            <a:ext cx="2800080" cy="361440"/>
          </a:xfrm>
          <a:prstGeom prst="rect">
            <a:avLst/>
          </a:prstGeom>
          <a:ln>
            <a:noFill/>
          </a:ln>
        </p:spPr>
      </p:pic>
    </p:spTree>
  </p:cSld>
  <p:timing>
    <p:tnLst>
      <p:par>
        <p:cTn id="49" dur="indefinite" restart="never" nodeType="tmRoot">
          <p:childTnLst>
            <p:seq>
              <p:cTn id="50" nodeType="mainSeq"/>
              <p:prevCondLst>
                <p:cond delay="0" evt="onPrev">
                  <p:tgtEl>
                    <p:sldTgt/>
                  </p:tgtEl>
                </p:cond>
              </p:prevCondLst>
              <p:nextCondLst>
                <p:cond delay="0" evt="onNext">
                  <p:tgtEl>
                    <p:sldTgt/>
                  </p:tgtEl>
                </p:cond>
              </p:nextCondLst>
            </p:seq>
          </p:childTnLst>
        </p:cTn>
      </p:par>
    </p:tnLst>
  </p:timing>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Generalized Brans-Dicke theory</a:t>
            </a:r>
            <a:endParaRPr b="0" lang="en-GB" sz="3570" spc="-1" strike="noStrike">
              <a:solidFill>
                <a:srgbClr val="ffffff"/>
              </a:solidFill>
              <a:latin typeface="Arial"/>
            </a:endParaRPr>
          </a:p>
        </p:txBody>
      </p:sp>
      <p:sp>
        <p:nvSpPr>
          <p:cNvPr id="137"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The action is given by</a:t>
            </a:r>
            <a:br/>
            <a:r>
              <a:rPr b="0" lang="en-GB" sz="2600" spc="-1" strike="noStrike">
                <a:latin typeface="Arial"/>
              </a:rPr>
              <a:t>where S</a:t>
            </a:r>
            <a:r>
              <a:rPr b="0" lang="en-GB" sz="2600" spc="-1" strike="noStrike" baseline="-33000">
                <a:latin typeface="Arial"/>
              </a:rPr>
              <a:t>m</a:t>
            </a:r>
            <a:r>
              <a:rPr b="0" lang="en-GB" sz="2600" spc="-1" strike="noStrike">
                <a:latin typeface="Arial"/>
              </a:rPr>
              <a:t> is the matter action (without scalar field) and S</a:t>
            </a:r>
            <a:r>
              <a:rPr b="0" lang="en-GB" sz="2600" spc="-1" strike="noStrike" baseline="-33000">
                <a:latin typeface="Arial"/>
              </a:rPr>
              <a:t>GBD</a:t>
            </a:r>
            <a:r>
              <a:rPr b="0" lang="en-GB" sz="2600" spc="-1" strike="noStrike">
                <a:latin typeface="Arial"/>
              </a:rPr>
              <a:t> is the generalized Brans-Dicke action.</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 </a:t>
            </a:r>
            <a:br/>
            <a:br/>
            <a:r>
              <a:rPr b="0" lang="en-GB" sz="2600" spc="-1" strike="noStrike">
                <a:latin typeface="Arial"/>
              </a:rPr>
              <a:t>where                       is the kinetic term and F, B and G are arbitrary smooth functions of the scalar field </a:t>
            </a:r>
            <a:r>
              <a:rPr b="0" lang="en-GB" sz="2600" spc="-1" strike="noStrike">
                <a:latin typeface="Arial"/>
                <a:ea typeface="Arial"/>
              </a:rPr>
              <a:t>Φ</a:t>
            </a:r>
            <a:r>
              <a:rPr b="0" lang="en-GB" sz="2600" spc="-1" strike="noStrike">
                <a:latin typeface="Arial"/>
                <a:ea typeface="Arial"/>
              </a:rPr>
              <a:t>.</a:t>
            </a:r>
            <a:r>
              <a:rPr b="0" lang="en-GB" sz="2600" spc="-1" strike="noStrike">
                <a:latin typeface="Arial"/>
              </a:rPr>
              <a:t> </a:t>
            </a:r>
            <a:endParaRPr b="0" lang="en-GB" sz="2600" spc="-1" strike="noStrike">
              <a:latin typeface="Arial"/>
            </a:endParaRPr>
          </a:p>
        </p:txBody>
      </p:sp>
      <p:pic>
        <p:nvPicPr>
          <p:cNvPr id="138" name="" descr=""/>
          <p:cNvPicPr/>
          <p:nvPr/>
        </p:nvPicPr>
        <p:blipFill>
          <a:blip r:embed="rId1"/>
          <a:stretch/>
        </p:blipFill>
        <p:spPr>
          <a:xfrm>
            <a:off x="4223880" y="1368000"/>
            <a:ext cx="4200120" cy="371160"/>
          </a:xfrm>
          <a:prstGeom prst="rect">
            <a:avLst/>
          </a:prstGeom>
          <a:ln>
            <a:noFill/>
          </a:ln>
        </p:spPr>
      </p:pic>
      <p:pic>
        <p:nvPicPr>
          <p:cNvPr id="139" name="" descr=""/>
          <p:cNvPicPr/>
          <p:nvPr/>
        </p:nvPicPr>
        <p:blipFill>
          <a:blip r:embed="rId2"/>
          <a:stretch/>
        </p:blipFill>
        <p:spPr>
          <a:xfrm>
            <a:off x="792000" y="2520000"/>
            <a:ext cx="6019560" cy="666360"/>
          </a:xfrm>
          <a:prstGeom prst="rect">
            <a:avLst/>
          </a:prstGeom>
          <a:ln>
            <a:noFill/>
          </a:ln>
        </p:spPr>
      </p:pic>
      <p:pic>
        <p:nvPicPr>
          <p:cNvPr id="140" name="" descr=""/>
          <p:cNvPicPr/>
          <p:nvPr/>
        </p:nvPicPr>
        <p:blipFill>
          <a:blip r:embed="rId3"/>
          <a:stretch/>
        </p:blipFill>
        <p:spPr>
          <a:xfrm>
            <a:off x="1944000" y="3492360"/>
            <a:ext cx="1875960" cy="323640"/>
          </a:xfrm>
          <a:prstGeom prst="rect">
            <a:avLst/>
          </a:prstGeom>
          <a:ln>
            <a:noFill/>
          </a:ln>
        </p:spPr>
      </p:pic>
    </p:spTree>
  </p:cSld>
  <p:timing>
    <p:tnLst>
      <p:par>
        <p:cTn id="51" dur="indefinite" restart="never" nodeType="tmRoot">
          <p:childTnLst>
            <p:seq>
              <p:cTn id="52" nodeType="mainSeq"/>
              <p:prevCondLst>
                <p:cond delay="0" evt="onPrev">
                  <p:tgtEl>
                    <p:sldTgt/>
                  </p:tgtEl>
                </p:cond>
              </p:prevCondLst>
              <p:nextCondLst>
                <p:cond delay="0" evt="onNext">
                  <p:tgtEl>
                    <p:sldTgt/>
                  </p:tgtEl>
                </p:cond>
              </p:nextCondLst>
            </p:seq>
          </p:childTnLst>
        </p:cTn>
      </p:par>
    </p:tnLst>
  </p:timing>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1"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Generalized Brans-Dicke theory</a:t>
            </a:r>
            <a:endParaRPr b="0" lang="en-GB" sz="3570" spc="-1" strike="noStrike">
              <a:solidFill>
                <a:srgbClr val="ffffff"/>
              </a:solidFill>
              <a:latin typeface="Arial"/>
            </a:endParaRPr>
          </a:p>
        </p:txBody>
      </p:sp>
      <p:sp>
        <p:nvSpPr>
          <p:cNvPr id="142"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Equations of motion are given by functional differentiation.</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The following notation is utilized:</a:t>
            </a:r>
            <a:br/>
            <a:br/>
            <a:br/>
            <a:r>
              <a:rPr b="0" lang="en-GB" sz="2600" spc="-1" strike="noStrike">
                <a:latin typeface="Arial"/>
              </a:rPr>
              <a:t> </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Then, the equations of motion are</a:t>
            </a:r>
            <a:br/>
            <a:r>
              <a:rPr b="0" lang="en-GB" sz="2600" spc="-1" strike="noStrike">
                <a:latin typeface="Arial"/>
              </a:rPr>
              <a:t> </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Let                                       and </a:t>
            </a:r>
            <a:endParaRPr b="0" lang="en-GB" sz="2600" spc="-1" strike="noStrike">
              <a:latin typeface="Arial"/>
            </a:endParaRPr>
          </a:p>
        </p:txBody>
      </p:sp>
      <p:pic>
        <p:nvPicPr>
          <p:cNvPr id="143" name="" descr=""/>
          <p:cNvPicPr/>
          <p:nvPr/>
        </p:nvPicPr>
        <p:blipFill>
          <a:blip r:embed="rId1"/>
          <a:stretch/>
        </p:blipFill>
        <p:spPr>
          <a:xfrm>
            <a:off x="985320" y="2285640"/>
            <a:ext cx="2542680" cy="666360"/>
          </a:xfrm>
          <a:prstGeom prst="rect">
            <a:avLst/>
          </a:prstGeom>
          <a:ln>
            <a:noFill/>
          </a:ln>
        </p:spPr>
      </p:pic>
      <p:pic>
        <p:nvPicPr>
          <p:cNvPr id="144" name="" descr=""/>
          <p:cNvPicPr/>
          <p:nvPr/>
        </p:nvPicPr>
        <p:blipFill>
          <a:blip r:embed="rId2"/>
          <a:stretch/>
        </p:blipFill>
        <p:spPr>
          <a:xfrm>
            <a:off x="3456000" y="2275920"/>
            <a:ext cx="2437920" cy="676080"/>
          </a:xfrm>
          <a:prstGeom prst="rect">
            <a:avLst/>
          </a:prstGeom>
          <a:ln>
            <a:noFill/>
          </a:ln>
        </p:spPr>
      </p:pic>
      <p:pic>
        <p:nvPicPr>
          <p:cNvPr id="145" name="" descr=""/>
          <p:cNvPicPr/>
          <p:nvPr/>
        </p:nvPicPr>
        <p:blipFill>
          <a:blip r:embed="rId3"/>
          <a:stretch/>
        </p:blipFill>
        <p:spPr>
          <a:xfrm>
            <a:off x="6162840" y="2363040"/>
            <a:ext cx="2333160" cy="590040"/>
          </a:xfrm>
          <a:prstGeom prst="rect">
            <a:avLst/>
          </a:prstGeom>
          <a:ln>
            <a:noFill/>
          </a:ln>
        </p:spPr>
      </p:pic>
      <p:pic>
        <p:nvPicPr>
          <p:cNvPr id="146" name="" descr=""/>
          <p:cNvPicPr/>
          <p:nvPr/>
        </p:nvPicPr>
        <p:blipFill>
          <a:blip r:embed="rId4"/>
          <a:stretch/>
        </p:blipFill>
        <p:spPr>
          <a:xfrm>
            <a:off x="6120000" y="3384000"/>
            <a:ext cx="3142800" cy="609120"/>
          </a:xfrm>
          <a:prstGeom prst="rect">
            <a:avLst/>
          </a:prstGeom>
          <a:ln>
            <a:noFill/>
          </a:ln>
        </p:spPr>
      </p:pic>
      <p:pic>
        <p:nvPicPr>
          <p:cNvPr id="147" name="" descr=""/>
          <p:cNvPicPr/>
          <p:nvPr/>
        </p:nvPicPr>
        <p:blipFill>
          <a:blip r:embed="rId5"/>
          <a:stretch/>
        </p:blipFill>
        <p:spPr>
          <a:xfrm>
            <a:off x="1440000" y="4256640"/>
            <a:ext cx="3247560" cy="399600"/>
          </a:xfrm>
          <a:prstGeom prst="rect">
            <a:avLst/>
          </a:prstGeom>
          <a:ln>
            <a:noFill/>
          </a:ln>
        </p:spPr>
      </p:pic>
      <p:pic>
        <p:nvPicPr>
          <p:cNvPr id="148" name="" descr=""/>
          <p:cNvPicPr/>
          <p:nvPr/>
        </p:nvPicPr>
        <p:blipFill>
          <a:blip r:embed="rId6"/>
          <a:stretch/>
        </p:blipFill>
        <p:spPr>
          <a:xfrm>
            <a:off x="5472000" y="4248000"/>
            <a:ext cx="3304800" cy="304560"/>
          </a:xfrm>
          <a:prstGeom prst="rect">
            <a:avLst/>
          </a:prstGeom>
          <a:ln>
            <a:noFill/>
          </a:ln>
        </p:spPr>
      </p:pic>
    </p:spTree>
  </p:cSld>
  <p:timing>
    <p:tnLst>
      <p:par>
        <p:cTn id="53" dur="indefinite" restart="never" nodeType="tmRoot">
          <p:childTnLst>
            <p:seq>
              <p:cTn id="54" nodeType="mainSeq"/>
              <p:prevCondLst>
                <p:cond delay="0" evt="onPrev">
                  <p:tgtEl>
                    <p:sldTgt/>
                  </p:tgtEl>
                </p:cond>
              </p:prevCondLst>
              <p:nextCondLst>
                <p:cond delay="0" evt="onNext">
                  <p:tgtEl>
                    <p:sldTgt/>
                  </p:tgtEl>
                </p:cond>
              </p:nextCondLst>
            </p:seq>
          </p:childTnLst>
        </p:cTn>
      </p:par>
    </p:tnLst>
  </p:timing>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Generalized Brans-Dicke theory</a:t>
            </a:r>
            <a:endParaRPr b="0" lang="en-GB" sz="3570" spc="-1" strike="noStrike">
              <a:solidFill>
                <a:srgbClr val="ffffff"/>
              </a:solidFill>
              <a:latin typeface="Arial"/>
            </a:endParaRPr>
          </a:p>
        </p:txBody>
      </p:sp>
      <p:sp>
        <p:nvSpPr>
          <p:cNvPr id="150"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The concrete form of the EoMs are given by</a:t>
            </a:r>
            <a:endParaRPr b="0" lang="en-GB" sz="2600" spc="-1" strike="noStrike">
              <a:latin typeface="Arial"/>
            </a:endParaRPr>
          </a:p>
        </p:txBody>
      </p:sp>
      <p:pic>
        <p:nvPicPr>
          <p:cNvPr id="151" name="" descr=""/>
          <p:cNvPicPr/>
          <p:nvPr/>
        </p:nvPicPr>
        <p:blipFill>
          <a:blip r:embed="rId1"/>
          <a:stretch/>
        </p:blipFill>
        <p:spPr>
          <a:xfrm>
            <a:off x="803520" y="1766160"/>
            <a:ext cx="5676480" cy="3561840"/>
          </a:xfrm>
          <a:prstGeom prst="rect">
            <a:avLst/>
          </a:prstGeom>
          <a:ln>
            <a:noFill/>
          </a:ln>
        </p:spPr>
      </p:pic>
    </p:spTree>
  </p:cSld>
  <p:timing>
    <p:tnLst>
      <p:par>
        <p:cTn id="55" dur="indefinite" restart="never" nodeType="tmRoot">
          <p:childTnLst>
            <p:seq>
              <p:cTn id="56" nodeType="mainSeq"/>
              <p:prevCondLst>
                <p:cond delay="0" evt="onPrev">
                  <p:tgtEl>
                    <p:sldTgt/>
                  </p:tgtEl>
                </p:cond>
              </p:prevCondLst>
              <p:nextCondLst>
                <p:cond delay="0" evt="onNext">
                  <p:tgtEl>
                    <p:sldTgt/>
                  </p:tgtEl>
                </p:cond>
              </p:nextCondLst>
            </p:seq>
          </p:childTnLst>
        </p:cTn>
      </p:par>
    </p:tnLst>
  </p:timing>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Junction conditions in GBD theory</a:t>
            </a:r>
            <a:endParaRPr b="0" lang="en-GB" sz="3570" spc="-1" strike="noStrike">
              <a:solidFill>
                <a:srgbClr val="ffffff"/>
              </a:solidFill>
              <a:latin typeface="Arial"/>
            </a:endParaRPr>
          </a:p>
        </p:txBody>
      </p:sp>
      <p:sp>
        <p:nvSpPr>
          <p:cNvPr id="153"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We assume the scalar field is continuous: </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First derivatives are normal directed:</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The form of second derivatives are</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The d’Alembertian of the scalar field is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The jump of the kinetic term involves both zeta and the arithmetic mean of the values of the scalar field derivative. For this reason it shall be denoted simply by      .</a:t>
            </a:r>
            <a:endParaRPr b="0" lang="en-GB" sz="2600" spc="-1" strike="noStrike">
              <a:latin typeface="Arial"/>
            </a:endParaRPr>
          </a:p>
        </p:txBody>
      </p:sp>
      <p:pic>
        <p:nvPicPr>
          <p:cNvPr id="154" name="" descr=""/>
          <p:cNvPicPr/>
          <p:nvPr/>
        </p:nvPicPr>
        <p:blipFill>
          <a:blip r:embed="rId1"/>
          <a:stretch/>
        </p:blipFill>
        <p:spPr>
          <a:xfrm>
            <a:off x="7128000" y="1414080"/>
            <a:ext cx="818640" cy="313920"/>
          </a:xfrm>
          <a:prstGeom prst="rect">
            <a:avLst/>
          </a:prstGeom>
          <a:ln>
            <a:noFill/>
          </a:ln>
        </p:spPr>
      </p:pic>
      <p:pic>
        <p:nvPicPr>
          <p:cNvPr id="155" name="" descr=""/>
          <p:cNvPicPr/>
          <p:nvPr/>
        </p:nvPicPr>
        <p:blipFill>
          <a:blip r:embed="rId2"/>
          <a:stretch/>
        </p:blipFill>
        <p:spPr>
          <a:xfrm>
            <a:off x="6336000" y="1872000"/>
            <a:ext cx="1314000" cy="323640"/>
          </a:xfrm>
          <a:prstGeom prst="rect">
            <a:avLst/>
          </a:prstGeom>
          <a:ln>
            <a:noFill/>
          </a:ln>
        </p:spPr>
      </p:pic>
      <p:pic>
        <p:nvPicPr>
          <p:cNvPr id="156" name="" descr=""/>
          <p:cNvPicPr/>
          <p:nvPr/>
        </p:nvPicPr>
        <p:blipFill>
          <a:blip r:embed="rId3"/>
          <a:stretch/>
        </p:blipFill>
        <p:spPr>
          <a:xfrm>
            <a:off x="6120000" y="2412360"/>
            <a:ext cx="3638160" cy="323640"/>
          </a:xfrm>
          <a:prstGeom prst="rect">
            <a:avLst/>
          </a:prstGeom>
          <a:ln>
            <a:noFill/>
          </a:ln>
        </p:spPr>
      </p:pic>
      <p:pic>
        <p:nvPicPr>
          <p:cNvPr id="157" name="" descr=""/>
          <p:cNvPicPr/>
          <p:nvPr/>
        </p:nvPicPr>
        <p:blipFill>
          <a:blip r:embed="rId4"/>
          <a:stretch/>
        </p:blipFill>
        <p:spPr>
          <a:xfrm>
            <a:off x="6696000" y="2935440"/>
            <a:ext cx="2914200" cy="304560"/>
          </a:xfrm>
          <a:prstGeom prst="rect">
            <a:avLst/>
          </a:prstGeom>
          <a:ln>
            <a:noFill/>
          </a:ln>
        </p:spPr>
      </p:pic>
      <p:pic>
        <p:nvPicPr>
          <p:cNvPr id="158" name="" descr=""/>
          <p:cNvPicPr/>
          <p:nvPr/>
        </p:nvPicPr>
        <p:blipFill>
          <a:blip r:embed="rId5"/>
          <a:stretch/>
        </p:blipFill>
        <p:spPr>
          <a:xfrm>
            <a:off x="7486560" y="4176000"/>
            <a:ext cx="361440" cy="313920"/>
          </a:xfrm>
          <a:prstGeom prst="rect">
            <a:avLst/>
          </a:prstGeom>
          <a:ln>
            <a:noFill/>
          </a:ln>
        </p:spPr>
      </p:pic>
    </p:spTree>
  </p:cSld>
  <p:timing>
    <p:tnLst>
      <p:par>
        <p:cTn id="57" dur="indefinite" restart="never" nodeType="tmRoot">
          <p:childTnLst>
            <p:seq>
              <p:cTn id="58"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Introduction – junction conditions</a:t>
            </a:r>
            <a:endParaRPr b="0" lang="en-GB" sz="3570" spc="-1" strike="noStrike">
              <a:solidFill>
                <a:srgbClr val="ffffff"/>
              </a:solidFill>
              <a:latin typeface="Arial"/>
            </a:endParaRPr>
          </a:p>
        </p:txBody>
      </p:sp>
      <p:sp>
        <p:nvSpPr>
          <p:cNvPr id="47"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Physical conditions can be suitably different in the two domains.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The local fields in each domain constitute a solution of the EFE.</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Conditions for the total spacetime to be a solution? → Junction conditions.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Principal work by Lánczos, Darmois and Israel, modern formulation by Israel.</a:t>
            </a:r>
            <a:endParaRPr b="0" lang="en-GB" sz="2600" spc="-1" strike="noStrike">
              <a:latin typeface="Arial"/>
            </a:endParaRPr>
          </a:p>
        </p:txBody>
      </p:sp>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9"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Junction conditions in GBD theory</a:t>
            </a:r>
            <a:endParaRPr b="0" lang="en-GB" sz="3570" spc="-1" strike="noStrike">
              <a:solidFill>
                <a:srgbClr val="ffffff"/>
              </a:solidFill>
              <a:latin typeface="Arial"/>
            </a:endParaRPr>
          </a:p>
        </p:txBody>
      </p:sp>
      <p:sp>
        <p:nvSpPr>
          <p:cNvPr id="160"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For now we assume                   .</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The term         produces no delta function terms.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The term         produces the delta function terms</a:t>
            </a:r>
            <a:br/>
            <a:br/>
            <a:r>
              <a:rPr b="0" lang="en-GB" sz="2600" spc="-1" strike="noStrike">
                <a:latin typeface="Arial"/>
              </a:rPr>
              <a:t> </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This expression is tangential and gives the intrinsic result</a:t>
            </a:r>
            <a:endParaRPr b="0" lang="en-GB" sz="2600" spc="-1" strike="noStrike">
              <a:latin typeface="Arial"/>
            </a:endParaRPr>
          </a:p>
        </p:txBody>
      </p:sp>
      <p:pic>
        <p:nvPicPr>
          <p:cNvPr id="161" name="" descr=""/>
          <p:cNvPicPr/>
          <p:nvPr/>
        </p:nvPicPr>
        <p:blipFill>
          <a:blip r:embed="rId1"/>
          <a:stretch/>
        </p:blipFill>
        <p:spPr>
          <a:xfrm>
            <a:off x="4035240" y="1446840"/>
            <a:ext cx="1580760" cy="209160"/>
          </a:xfrm>
          <a:prstGeom prst="rect">
            <a:avLst/>
          </a:prstGeom>
          <a:ln>
            <a:noFill/>
          </a:ln>
        </p:spPr>
      </p:pic>
      <p:pic>
        <p:nvPicPr>
          <p:cNvPr id="162" name="" descr=""/>
          <p:cNvPicPr/>
          <p:nvPr/>
        </p:nvPicPr>
        <p:blipFill>
          <a:blip r:embed="rId2"/>
          <a:stretch/>
        </p:blipFill>
        <p:spPr>
          <a:xfrm>
            <a:off x="2409480" y="1872000"/>
            <a:ext cx="542520" cy="399600"/>
          </a:xfrm>
          <a:prstGeom prst="rect">
            <a:avLst/>
          </a:prstGeom>
          <a:ln>
            <a:noFill/>
          </a:ln>
        </p:spPr>
      </p:pic>
      <p:pic>
        <p:nvPicPr>
          <p:cNvPr id="163" name="" descr=""/>
          <p:cNvPicPr/>
          <p:nvPr/>
        </p:nvPicPr>
        <p:blipFill>
          <a:blip r:embed="rId3"/>
          <a:stretch/>
        </p:blipFill>
        <p:spPr>
          <a:xfrm>
            <a:off x="2409480" y="2336400"/>
            <a:ext cx="542520" cy="399600"/>
          </a:xfrm>
          <a:prstGeom prst="rect">
            <a:avLst/>
          </a:prstGeom>
          <a:ln>
            <a:noFill/>
          </a:ln>
        </p:spPr>
      </p:pic>
      <p:pic>
        <p:nvPicPr>
          <p:cNvPr id="164" name="" descr=""/>
          <p:cNvPicPr/>
          <p:nvPr/>
        </p:nvPicPr>
        <p:blipFill>
          <a:blip r:embed="rId4"/>
          <a:stretch/>
        </p:blipFill>
        <p:spPr>
          <a:xfrm>
            <a:off x="2232000" y="2840400"/>
            <a:ext cx="4857480" cy="399600"/>
          </a:xfrm>
          <a:prstGeom prst="rect">
            <a:avLst/>
          </a:prstGeom>
          <a:ln>
            <a:noFill/>
          </a:ln>
        </p:spPr>
      </p:pic>
      <p:pic>
        <p:nvPicPr>
          <p:cNvPr id="165" name="" descr=""/>
          <p:cNvPicPr/>
          <p:nvPr/>
        </p:nvPicPr>
        <p:blipFill>
          <a:blip r:embed="rId5"/>
          <a:stretch/>
        </p:blipFill>
        <p:spPr>
          <a:xfrm>
            <a:off x="2016000" y="4032000"/>
            <a:ext cx="5381280" cy="418680"/>
          </a:xfrm>
          <a:prstGeom prst="rect">
            <a:avLst/>
          </a:prstGeom>
          <a:ln>
            <a:noFill/>
          </a:ln>
        </p:spPr>
      </p:pic>
    </p:spTree>
  </p:cSld>
  <p:timing>
    <p:tnLst>
      <p:par>
        <p:cTn id="59" dur="indefinite" restart="never" nodeType="tmRoot">
          <p:childTnLst>
            <p:seq>
              <p:cTn id="60" nodeType="mainSeq"/>
              <p:prevCondLst>
                <p:cond delay="0" evt="onPrev">
                  <p:tgtEl>
                    <p:sldTgt/>
                  </p:tgtEl>
                </p:cond>
              </p:prevCondLst>
              <p:nextCondLst>
                <p:cond delay="0" evt="onNext">
                  <p:tgtEl>
                    <p:sldTgt/>
                  </p:tgtEl>
                </p:cond>
              </p:nextCondLst>
            </p:seq>
          </p:childTnLst>
        </p:cTn>
      </p:par>
    </p:tnLst>
  </p:timing>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6"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Junction conditions in GBD theory</a:t>
            </a:r>
            <a:endParaRPr b="0" lang="en-GB" sz="3570" spc="-1" strike="noStrike">
              <a:solidFill>
                <a:srgbClr val="ffffff"/>
              </a:solidFill>
              <a:latin typeface="Arial"/>
            </a:endParaRPr>
          </a:p>
        </p:txBody>
      </p:sp>
      <p:sp>
        <p:nvSpPr>
          <p:cNvPr id="167"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The next term is given by</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This is also tangential, intrinsic form is</a:t>
            </a:r>
            <a:br/>
            <a:br/>
            <a:r>
              <a:rPr b="0" lang="en-GB" sz="2600" spc="-1" strike="noStrike">
                <a:latin typeface="Arial"/>
              </a:rPr>
              <a:t> </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The first scalar term         is zero.</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The second scalar term is</a:t>
            </a:r>
            <a:endParaRPr b="0" lang="en-GB" sz="2600" spc="-1" strike="noStrike">
              <a:latin typeface="Arial"/>
            </a:endParaRPr>
          </a:p>
        </p:txBody>
      </p:sp>
      <p:pic>
        <p:nvPicPr>
          <p:cNvPr id="168" name="" descr=""/>
          <p:cNvPicPr/>
          <p:nvPr/>
        </p:nvPicPr>
        <p:blipFill>
          <a:blip r:embed="rId1"/>
          <a:stretch/>
        </p:blipFill>
        <p:spPr>
          <a:xfrm>
            <a:off x="4752000" y="1262880"/>
            <a:ext cx="3466800" cy="609120"/>
          </a:xfrm>
          <a:prstGeom prst="rect">
            <a:avLst/>
          </a:prstGeom>
          <a:ln>
            <a:noFill/>
          </a:ln>
        </p:spPr>
      </p:pic>
      <p:pic>
        <p:nvPicPr>
          <p:cNvPr id="169" name="" descr=""/>
          <p:cNvPicPr/>
          <p:nvPr/>
        </p:nvPicPr>
        <p:blipFill>
          <a:blip r:embed="rId2"/>
          <a:stretch/>
        </p:blipFill>
        <p:spPr>
          <a:xfrm>
            <a:off x="3024000" y="2304000"/>
            <a:ext cx="3342960" cy="609120"/>
          </a:xfrm>
          <a:prstGeom prst="rect">
            <a:avLst/>
          </a:prstGeom>
          <a:ln>
            <a:noFill/>
          </a:ln>
        </p:spPr>
      </p:pic>
      <p:pic>
        <p:nvPicPr>
          <p:cNvPr id="170" name="" descr=""/>
          <p:cNvPicPr/>
          <p:nvPr/>
        </p:nvPicPr>
        <p:blipFill>
          <a:blip r:embed="rId3"/>
          <a:stretch/>
        </p:blipFill>
        <p:spPr>
          <a:xfrm>
            <a:off x="3917160" y="3132360"/>
            <a:ext cx="618840" cy="323640"/>
          </a:xfrm>
          <a:prstGeom prst="rect">
            <a:avLst/>
          </a:prstGeom>
          <a:ln>
            <a:noFill/>
          </a:ln>
        </p:spPr>
      </p:pic>
      <p:pic>
        <p:nvPicPr>
          <p:cNvPr id="171" name="" descr=""/>
          <p:cNvPicPr/>
          <p:nvPr/>
        </p:nvPicPr>
        <p:blipFill>
          <a:blip r:embed="rId4"/>
          <a:stretch/>
        </p:blipFill>
        <p:spPr>
          <a:xfrm>
            <a:off x="1298880" y="4104000"/>
            <a:ext cx="7629120" cy="628200"/>
          </a:xfrm>
          <a:prstGeom prst="rect">
            <a:avLst/>
          </a:prstGeom>
          <a:ln>
            <a:noFill/>
          </a:ln>
        </p:spPr>
      </p:pic>
    </p:spTree>
  </p:cSld>
  <p:timing>
    <p:tnLst>
      <p:par>
        <p:cTn id="61" dur="indefinite" restart="never" nodeType="tmRoot">
          <p:childTnLst>
            <p:seq>
              <p:cTn id="62" nodeType="mainSeq"/>
              <p:prevCondLst>
                <p:cond delay="0" evt="onPrev">
                  <p:tgtEl>
                    <p:sldTgt/>
                  </p:tgtEl>
                </p:cond>
              </p:prevCondLst>
              <p:nextCondLst>
                <p:cond delay="0" evt="onNext">
                  <p:tgtEl>
                    <p:sldTgt/>
                  </p:tgtEl>
                </p:cond>
              </p:nextCondLst>
            </p:seq>
          </p:childTnLst>
        </p:cTn>
      </p:par>
    </p:tnLst>
  </p:timing>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2"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Junction conditions in GBD theory</a:t>
            </a:r>
            <a:endParaRPr b="0" lang="en-GB" sz="3570" spc="-1" strike="noStrike">
              <a:solidFill>
                <a:srgbClr val="ffffff"/>
              </a:solidFill>
              <a:latin typeface="Arial"/>
            </a:endParaRPr>
          </a:p>
        </p:txBody>
      </p:sp>
      <p:sp>
        <p:nvSpPr>
          <p:cNvPr id="173"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The final scalar term is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The junction conditions are given by</a:t>
            </a:r>
            <a:br/>
            <a:r>
              <a:rPr b="0" lang="en-GB" sz="2600" spc="-1" strike="noStrike">
                <a:latin typeface="Arial"/>
              </a:rPr>
              <a:t>and                                .</a:t>
            </a:r>
            <a:endParaRPr b="0" lang="en-GB" sz="2600" spc="-1" strike="noStrike">
              <a:latin typeface="Arial"/>
            </a:endParaRPr>
          </a:p>
        </p:txBody>
      </p:sp>
      <p:pic>
        <p:nvPicPr>
          <p:cNvPr id="174" name="" descr=""/>
          <p:cNvPicPr/>
          <p:nvPr/>
        </p:nvPicPr>
        <p:blipFill>
          <a:blip r:embed="rId1"/>
          <a:stretch/>
        </p:blipFill>
        <p:spPr>
          <a:xfrm>
            <a:off x="4392000" y="1262880"/>
            <a:ext cx="1723680" cy="609120"/>
          </a:xfrm>
          <a:prstGeom prst="rect">
            <a:avLst/>
          </a:prstGeom>
          <a:ln>
            <a:noFill/>
          </a:ln>
        </p:spPr>
      </p:pic>
      <p:pic>
        <p:nvPicPr>
          <p:cNvPr id="175" name="" descr=""/>
          <p:cNvPicPr/>
          <p:nvPr/>
        </p:nvPicPr>
        <p:blipFill>
          <a:blip r:embed="rId2"/>
          <a:stretch/>
        </p:blipFill>
        <p:spPr>
          <a:xfrm>
            <a:off x="6350400" y="1766880"/>
            <a:ext cx="3009600" cy="609120"/>
          </a:xfrm>
          <a:prstGeom prst="rect">
            <a:avLst/>
          </a:prstGeom>
          <a:ln>
            <a:noFill/>
          </a:ln>
        </p:spPr>
      </p:pic>
      <p:pic>
        <p:nvPicPr>
          <p:cNvPr id="176" name="" descr=""/>
          <p:cNvPicPr/>
          <p:nvPr/>
        </p:nvPicPr>
        <p:blipFill>
          <a:blip r:embed="rId3"/>
          <a:stretch/>
        </p:blipFill>
        <p:spPr>
          <a:xfrm>
            <a:off x="1634400" y="2278080"/>
            <a:ext cx="2685600" cy="313920"/>
          </a:xfrm>
          <a:prstGeom prst="rect">
            <a:avLst/>
          </a:prstGeom>
          <a:ln>
            <a:noFill/>
          </a:ln>
        </p:spPr>
      </p:pic>
    </p:spTree>
  </p:cSld>
  <p:timing>
    <p:tnLst>
      <p:par>
        <p:cTn id="63" dur="indefinite" restart="never" nodeType="tmRoot">
          <p:childTnLst>
            <p:seq>
              <p:cTn id="64" nodeType="mainSeq"/>
              <p:prevCondLst>
                <p:cond delay="0" evt="onPrev">
                  <p:tgtEl>
                    <p:sldTgt/>
                  </p:tgtEl>
                </p:cond>
              </p:prevCondLst>
              <p:nextCondLst>
                <p:cond delay="0" evt="onNext">
                  <p:tgtEl>
                    <p:sldTgt/>
                  </p:tgtEl>
                </p:cond>
              </p:nextCondLst>
            </p:seq>
          </p:childTnLst>
        </p:cTn>
      </p:par>
    </p:tnLst>
  </p:timing>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7"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Further research</a:t>
            </a:r>
            <a:endParaRPr b="0" lang="en-GB" sz="3570" spc="-1" strike="noStrike">
              <a:solidFill>
                <a:srgbClr val="ffffff"/>
              </a:solidFill>
              <a:latin typeface="Arial"/>
            </a:endParaRPr>
          </a:p>
        </p:txBody>
      </p:sp>
      <p:sp>
        <p:nvSpPr>
          <p:cNvPr id="178" name="TextShape 2"/>
          <p:cNvSpPr txBox="1"/>
          <p:nvPr/>
        </p:nvSpPr>
        <p:spPr>
          <a:xfrm>
            <a:off x="504000" y="1368000"/>
            <a:ext cx="9072000" cy="388800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The                    condition was taken because otherwise </a:t>
            </a:r>
            <a:r>
              <a:rPr b="0" lang="en-GB" sz="2600" spc="-1" strike="noStrike">
                <a:latin typeface="Arial"/>
              </a:rPr>
              <a:t>the equations were not well defined. Why? Need to </a:t>
            </a:r>
            <a:r>
              <a:rPr b="0" lang="en-GB" sz="2600" spc="-1" strike="noStrike">
                <a:latin typeface="Arial"/>
              </a:rPr>
              <a:t>investigate.</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Padilla &amp; Sivanesan derived equations from variational </a:t>
            </a:r>
            <a:r>
              <a:rPr b="0" lang="en-GB" sz="2600" spc="-1" strike="noStrike">
                <a:latin typeface="Arial"/>
              </a:rPr>
              <a:t>principle. Is it possible to do that in the general case?</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Investigation of analogues of Einstein frame, including </a:t>
            </a:r>
            <a:r>
              <a:rPr b="0" lang="en-GB" sz="2600" spc="-1" strike="noStrike">
                <a:latin typeface="Arial"/>
              </a:rPr>
              <a:t>disformal couplings.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General matching conditions to be implemented in full </a:t>
            </a:r>
            <a:r>
              <a:rPr b="0" lang="en-GB" sz="2600" spc="-1" strike="noStrike">
                <a:latin typeface="Arial"/>
              </a:rPr>
              <a:t>Horndeski </a:t>
            </a:r>
            <a:endParaRPr b="0" lang="en-GB" sz="2600" spc="-1" strike="noStrike">
              <a:latin typeface="Arial"/>
            </a:endParaRPr>
          </a:p>
        </p:txBody>
      </p:sp>
      <p:pic>
        <p:nvPicPr>
          <p:cNvPr id="179" name="" descr=""/>
          <p:cNvPicPr/>
          <p:nvPr/>
        </p:nvPicPr>
        <p:blipFill>
          <a:blip r:embed="rId1"/>
          <a:stretch/>
        </p:blipFill>
        <p:spPr>
          <a:xfrm>
            <a:off x="1656000" y="1446840"/>
            <a:ext cx="1580760" cy="209160"/>
          </a:xfrm>
          <a:prstGeom prst="rect">
            <a:avLst/>
          </a:prstGeom>
          <a:ln>
            <a:noFill/>
          </a:ln>
        </p:spPr>
      </p:pic>
    </p:spTree>
  </p:cSld>
  <p:timing>
    <p:tnLst>
      <p:par>
        <p:cTn id="65" dur="indefinite" restart="never" nodeType="tmRoot">
          <p:childTnLst>
            <p:seq>
              <p:cTn id="6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Introduction – junction conditions</a:t>
            </a:r>
            <a:endParaRPr b="0" lang="en-GB" sz="3570" spc="-1" strike="noStrike">
              <a:solidFill>
                <a:srgbClr val="ffffff"/>
              </a:solidFill>
              <a:latin typeface="Arial"/>
            </a:endParaRPr>
          </a:p>
        </p:txBody>
      </p:sp>
      <p:sp>
        <p:nvSpPr>
          <p:cNvPr id="49"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Analogous situation in Maxwell theory – the well-known jump conditions on the </a:t>
            </a:r>
            <a:r>
              <a:rPr b="1" lang="en-GB" sz="2600" spc="-1" strike="noStrike">
                <a:latin typeface="Arial"/>
              </a:rPr>
              <a:t>E</a:t>
            </a:r>
            <a:r>
              <a:rPr b="0" lang="en-GB" sz="2600" spc="-1" strike="noStrike">
                <a:latin typeface="Arial"/>
              </a:rPr>
              <a:t>, </a:t>
            </a:r>
            <a:r>
              <a:rPr b="1" lang="en-GB" sz="2600" spc="-1" strike="noStrike">
                <a:latin typeface="Arial"/>
              </a:rPr>
              <a:t>D</a:t>
            </a:r>
            <a:r>
              <a:rPr b="0" lang="en-GB" sz="2600" spc="-1" strike="noStrike">
                <a:latin typeface="Arial"/>
              </a:rPr>
              <a:t>, </a:t>
            </a:r>
            <a:r>
              <a:rPr b="1" lang="en-GB" sz="2600" spc="-1" strike="noStrike">
                <a:latin typeface="Arial"/>
              </a:rPr>
              <a:t>B</a:t>
            </a:r>
            <a:r>
              <a:rPr b="0" lang="en-GB" sz="2600" spc="-1" strike="noStrike">
                <a:latin typeface="Arial"/>
              </a:rPr>
              <a:t> and </a:t>
            </a:r>
            <a:r>
              <a:rPr b="1" lang="en-GB" sz="2600" spc="-1" strike="noStrike">
                <a:latin typeface="Arial"/>
              </a:rPr>
              <a:t>H</a:t>
            </a:r>
            <a:r>
              <a:rPr b="0" lang="en-GB" sz="2600" spc="-1" strike="noStrike">
                <a:latin typeface="Arial"/>
              </a:rPr>
              <a:t> fields:</a:t>
            </a:r>
            <a:br/>
            <a:br/>
            <a:r>
              <a:rPr b="0" lang="en-GB" sz="2600" spc="-1" strike="noStrike">
                <a:latin typeface="Arial"/>
              </a:rPr>
              <a:t> </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Unlike the relatively simple case in ED, the junction formalism in GR suffers from three complications.</a:t>
            </a:r>
            <a:endParaRPr b="0" lang="en-GB" sz="2600" spc="-1" strike="noStrike">
              <a:latin typeface="Arial"/>
            </a:endParaRPr>
          </a:p>
        </p:txBody>
      </p:sp>
      <p:pic>
        <p:nvPicPr>
          <p:cNvPr id="50" name="" descr=""/>
          <p:cNvPicPr/>
          <p:nvPr/>
        </p:nvPicPr>
        <p:blipFill>
          <a:blip r:embed="rId1"/>
          <a:stretch/>
        </p:blipFill>
        <p:spPr>
          <a:xfrm>
            <a:off x="1584360" y="2232360"/>
            <a:ext cx="1551600" cy="379800"/>
          </a:xfrm>
          <a:prstGeom prst="rect">
            <a:avLst/>
          </a:prstGeom>
          <a:ln>
            <a:noFill/>
          </a:ln>
        </p:spPr>
      </p:pic>
      <p:pic>
        <p:nvPicPr>
          <p:cNvPr id="51" name="" descr=""/>
          <p:cNvPicPr/>
          <p:nvPr/>
        </p:nvPicPr>
        <p:blipFill>
          <a:blip r:embed="rId2"/>
          <a:stretch/>
        </p:blipFill>
        <p:spPr>
          <a:xfrm>
            <a:off x="3318480" y="2232000"/>
            <a:ext cx="2009520" cy="380520"/>
          </a:xfrm>
          <a:prstGeom prst="rect">
            <a:avLst/>
          </a:prstGeom>
          <a:ln>
            <a:noFill/>
          </a:ln>
        </p:spPr>
      </p:pic>
      <p:pic>
        <p:nvPicPr>
          <p:cNvPr id="52" name="" descr=""/>
          <p:cNvPicPr/>
          <p:nvPr/>
        </p:nvPicPr>
        <p:blipFill>
          <a:blip r:embed="rId3"/>
          <a:stretch/>
        </p:blipFill>
        <p:spPr>
          <a:xfrm>
            <a:off x="5452200" y="2211480"/>
            <a:ext cx="4123800" cy="380520"/>
          </a:xfrm>
          <a:prstGeom prst="rect">
            <a:avLst/>
          </a:prstGeom>
          <a:ln>
            <a:noFill/>
          </a:ln>
        </p:spPr>
      </p:pic>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Problem 1 – Matching spacetimes</a:t>
            </a:r>
            <a:endParaRPr b="0" lang="en-GB" sz="3570" spc="-1" strike="noStrike">
              <a:solidFill>
                <a:srgbClr val="ffffff"/>
              </a:solidFill>
              <a:latin typeface="Arial"/>
            </a:endParaRPr>
          </a:p>
        </p:txBody>
      </p:sp>
      <p:sp>
        <p:nvSpPr>
          <p:cNvPr id="54"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Unlike, for example, ED, in GR the spacetime manifolds themselves need to be matched, not just the field variables.</a:t>
            </a:r>
            <a:br/>
            <a:br/>
            <a:r>
              <a:rPr b="0" lang="en-GB" sz="2600" spc="-1" strike="noStrike">
                <a:latin typeface="Arial"/>
              </a:rPr>
              <a:t>This is nontrivial and actually implies the “first” or “preliminary” junction condition:  </a:t>
            </a:r>
            <a:endParaRPr b="0" lang="en-GB" sz="2600" spc="-1" strike="noStrike">
              <a:latin typeface="Arial"/>
            </a:endParaRPr>
          </a:p>
        </p:txBody>
      </p:sp>
      <p:pic>
        <p:nvPicPr>
          <p:cNvPr id="55" name="" descr=""/>
          <p:cNvPicPr/>
          <p:nvPr/>
        </p:nvPicPr>
        <p:blipFill>
          <a:blip r:embed="rId1"/>
          <a:stretch/>
        </p:blipFill>
        <p:spPr>
          <a:xfrm>
            <a:off x="5688000" y="3219480"/>
            <a:ext cx="1247400" cy="380520"/>
          </a:xfrm>
          <a:prstGeom prst="rect">
            <a:avLst/>
          </a:prstGeom>
          <a:ln>
            <a:noFill/>
          </a:ln>
        </p:spPr>
      </p:pic>
    </p:spTree>
  </p:cSld>
  <p:timing>
    <p:tnLst>
      <p:par>
        <p:cTn id="9" dur="indefinite" restart="never" nodeType="tmRoot">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6"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Problem 2 - Coordinates</a:t>
            </a:r>
            <a:endParaRPr b="0" lang="en-GB" sz="3570" spc="-1" strike="noStrike">
              <a:solidFill>
                <a:srgbClr val="ffffff"/>
              </a:solidFill>
              <a:latin typeface="Arial"/>
            </a:endParaRPr>
          </a:p>
        </p:txBody>
      </p:sp>
      <p:sp>
        <p:nvSpPr>
          <p:cNvPr id="57"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GR, like differential geometry, can and should be formulated in a coordinate-free manner.</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Because GR is physics, all things considered should be resolvable into “calculatable numbers” (a subset of reals), hence, coordinates are needed for direct computation.</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Coordinates are adapted to symmetry – which can differ in the two domains – the preferred coordinates might be discontinous.</a:t>
            </a:r>
            <a:endParaRPr b="0" lang="en-GB" sz="2600" spc="-1" strike="noStrike">
              <a:latin typeface="Arial"/>
            </a:endParaRPr>
          </a:p>
        </p:txBody>
      </p:sp>
    </p:spTree>
  </p:cSld>
  <p:timing>
    <p:tnLst>
      <p:par>
        <p:cTn id="11" dur="indefinite" restart="never" nodeType="tmRoot">
          <p:childTnLst>
            <p:seq>
              <p:cTn id="12"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Problem 2 - Coordinates</a:t>
            </a:r>
            <a:endParaRPr b="0" lang="en-GB" sz="3570" spc="-1" strike="noStrike">
              <a:solidFill>
                <a:srgbClr val="ffffff"/>
              </a:solidFill>
              <a:latin typeface="Arial"/>
            </a:endParaRPr>
          </a:p>
        </p:txBody>
      </p:sp>
      <p:sp>
        <p:nvSpPr>
          <p:cNvPr id="59"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Mismatching coordinates make comparison of tensor fields difficult – even smooth tensor fields appear discontinuous if different representations are compared.</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Therefore, expressing junction conditions with intrinsic hypersurface tensors (in intrinsic hypersurface coordinates) is recommended.</a:t>
            </a:r>
            <a:endParaRPr b="0" lang="en-GB" sz="2600" spc="-1" strike="noStrike">
              <a:latin typeface="Arial"/>
            </a:endParaRPr>
          </a:p>
        </p:txBody>
      </p:sp>
    </p:spTree>
  </p:cSld>
  <p:timing>
    <p:tnLst>
      <p:par>
        <p:cTn id="13" dur="indefinite" restart="never" nodeType="tmRoot">
          <p:childTnLst>
            <p:seq>
              <p:cTn id="14"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0"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Problem 3 – Null surfaces</a:t>
            </a:r>
            <a:endParaRPr b="0" lang="en-GB" sz="3570" spc="-1" strike="noStrike">
              <a:solidFill>
                <a:srgbClr val="ffffff"/>
              </a:solidFill>
              <a:latin typeface="Arial"/>
            </a:endParaRPr>
          </a:p>
        </p:txBody>
      </p:sp>
      <p:sp>
        <p:nvSpPr>
          <p:cNvPr id="61"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Israel’s formalism works when the hypersurface is spacelike (sudden phase transitions) or timelike (stellar boundaries, et al).</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It doesn’t work when the surface is null/lightlike.</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The null case is of physical interest – electromagnetic and gravitational wave spacetimes.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Generalization of Israel’s formalism by Barrabés and Israel.</a:t>
            </a:r>
            <a:endParaRPr b="0" lang="en-GB" sz="2600" spc="-1" strike="noStrike">
              <a:latin typeface="Arial"/>
            </a:endParaRPr>
          </a:p>
        </p:txBody>
      </p:sp>
    </p:spTree>
  </p:cSld>
  <p:timing>
    <p:tnLst>
      <p:par>
        <p:cTn id="15" dur="indefinite" restart="never" nodeType="tmRoot">
          <p:childTnLst>
            <p:seq>
              <p:cTn id="16"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2" name="TextShape 1"/>
          <p:cNvSpPr txBox="1"/>
          <p:nvPr/>
        </p:nvSpPr>
        <p:spPr>
          <a:xfrm>
            <a:off x="504000" y="216000"/>
            <a:ext cx="7020000" cy="936000"/>
          </a:xfrm>
          <a:prstGeom prst="rect">
            <a:avLst/>
          </a:prstGeom>
          <a:noFill/>
          <a:ln>
            <a:noFill/>
          </a:ln>
        </p:spPr>
        <p:txBody>
          <a:bodyPr lIns="0" rIns="0" tIns="0" bIns="0" anchor="ctr"/>
          <a:p>
            <a:r>
              <a:rPr b="0" lang="en-GB" sz="3570" spc="-1" strike="noStrike">
                <a:solidFill>
                  <a:srgbClr val="ffffff"/>
                </a:solidFill>
                <a:latin typeface="Arial"/>
              </a:rPr>
              <a:t>Problem 3 – Null surfaces</a:t>
            </a:r>
            <a:endParaRPr b="0" lang="en-GB" sz="3570" spc="-1" strike="noStrike">
              <a:solidFill>
                <a:srgbClr val="ffffff"/>
              </a:solidFill>
              <a:latin typeface="Arial"/>
            </a:endParaRPr>
          </a:p>
        </p:txBody>
      </p:sp>
      <p:sp>
        <p:nvSpPr>
          <p:cNvPr id="63" name="TextShape 2"/>
          <p:cNvSpPr txBox="1"/>
          <p:nvPr/>
        </p:nvSpPr>
        <p:spPr>
          <a:xfrm>
            <a:off x="504000" y="1368000"/>
            <a:ext cx="9072000" cy="3288240"/>
          </a:xfrm>
          <a:prstGeom prst="rect">
            <a:avLst/>
          </a:prstGeom>
          <a:noFill/>
          <a:ln>
            <a:noFill/>
          </a:ln>
        </p:spPr>
        <p:txBody>
          <a:bodyPr lIns="0" rIns="0" tIns="0" bIns="0">
            <a:normAutofit/>
          </a:bodyPr>
          <a:p>
            <a:pPr marL="432000" indent="-324000">
              <a:spcAft>
                <a:spcPts val="1148"/>
              </a:spcAft>
              <a:buClr>
                <a:srgbClr val="000000"/>
              </a:buClr>
              <a:buSzPct val="45000"/>
              <a:buFont typeface="Wingdings" charset="2"/>
              <a:buChar char=""/>
            </a:pPr>
            <a:r>
              <a:rPr b="0" lang="en-GB" sz="2600" spc="-1" strike="noStrike">
                <a:latin typeface="Arial"/>
              </a:rPr>
              <a:t>Normal vector is also tangential for null surfaces.</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Extrinsic curvature is no longer a carrier of transverse information.</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Induced metric is degenerate and a semi-Riemannian structure doesn’t exist.</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Generalization replaces the normal vector with transversal.</a:t>
            </a:r>
            <a:endParaRPr b="0" lang="en-GB" sz="2600" spc="-1" strike="noStrike">
              <a:latin typeface="Arial"/>
            </a:endParaRPr>
          </a:p>
          <a:p>
            <a:pPr marL="432000" indent="-324000">
              <a:spcAft>
                <a:spcPts val="1148"/>
              </a:spcAft>
              <a:buClr>
                <a:srgbClr val="000000"/>
              </a:buClr>
              <a:buSzPct val="45000"/>
              <a:buFont typeface="Wingdings" charset="2"/>
              <a:buChar char=""/>
            </a:pPr>
            <a:r>
              <a:rPr b="0" lang="en-GB" sz="2600" spc="-1" strike="noStrike">
                <a:latin typeface="Arial"/>
              </a:rPr>
              <a:t>Considerable gauge freedom – end result is invariant.</a:t>
            </a:r>
            <a:endParaRPr b="0" lang="en-GB" sz="2600" spc="-1" strike="noStrike">
              <a:latin typeface="Arial"/>
            </a:endParaRPr>
          </a:p>
        </p:txBody>
      </p:sp>
    </p:spTree>
  </p:cSld>
  <p:timing>
    <p:tnLst>
      <p:par>
        <p:cTn id="17" dur="indefinite" restart="never" nodeType="tmRoot">
          <p:childTnLst>
            <p:seq>
              <p:cTn id="18"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LibreOffice/5.4.0.3$Linux_X86_64 LibreOffice_project/40m0$Build-3</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2017-08-21T16:50:34Z</dcterms:created>
  <dc:creator/>
  <dc:description/>
  <dc:language>en-GB</dc:language>
  <cp:lastModifiedBy/>
  <cp:revision>1</cp:revision>
  <dc:subject/>
  <dc:title>Bright Blue</dc:title>
</cp:coreProperties>
</file>