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7" r:id="rId2"/>
    <p:sldId id="278" r:id="rId3"/>
    <p:sldId id="279" r:id="rId4"/>
    <p:sldId id="276" r:id="rId5"/>
    <p:sldId id="267" r:id="rId6"/>
    <p:sldId id="270" r:id="rId7"/>
    <p:sldId id="271" r:id="rId8"/>
    <p:sldId id="269" r:id="rId9"/>
    <p:sldId id="284" r:id="rId10"/>
    <p:sldId id="275" r:id="rId11"/>
    <p:sldId id="265" r:id="rId12"/>
    <p:sldId id="280" r:id="rId13"/>
    <p:sldId id="260" r:id="rId14"/>
    <p:sldId id="258" r:id="rId15"/>
    <p:sldId id="282" r:id="rId16"/>
    <p:sldId id="257" r:id="rId17"/>
    <p:sldId id="259" r:id="rId18"/>
    <p:sldId id="261" r:id="rId19"/>
    <p:sldId id="263" r:id="rId20"/>
    <p:sldId id="264" r:id="rId21"/>
    <p:sldId id="272" r:id="rId22"/>
    <p:sldId id="274" r:id="rId23"/>
    <p:sldId id="287" r:id="rId24"/>
    <p:sldId id="288" r:id="rId25"/>
    <p:sldId id="285" r:id="rId26"/>
    <p:sldId id="290" r:id="rId27"/>
    <p:sldId id="291" r:id="rId28"/>
    <p:sldId id="292" r:id="rId29"/>
    <p:sldId id="293" r:id="rId30"/>
    <p:sldId id="2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90"/>
  </p:normalViewPr>
  <p:slideViewPr>
    <p:cSldViewPr snapToGrid="0" snapToObjects="1">
      <p:cViewPr>
        <p:scale>
          <a:sx n="123" d="100"/>
          <a:sy n="123" d="100"/>
        </p:scale>
        <p:origin x="152" y="-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D60D-6AA5-6B40-B4EE-BDC17D28202D}" type="datetimeFigureOut">
              <a:rPr lang="en-US" smtClean="0"/>
              <a:t>8/23/17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BB28A-D00C-4340-AC28-CD86A8167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25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D60D-6AA5-6B40-B4EE-BDC17D28202D}" type="datetimeFigureOut">
              <a:rPr lang="en-US" smtClean="0"/>
              <a:t>8/23/17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BB28A-D00C-4340-AC28-CD86A8167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63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D60D-6AA5-6B40-B4EE-BDC17D28202D}" type="datetimeFigureOut">
              <a:rPr lang="en-US" smtClean="0"/>
              <a:t>8/23/17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BB28A-D00C-4340-AC28-CD86A8167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970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D60D-6AA5-6B40-B4EE-BDC17D28202D}" type="datetimeFigureOut">
              <a:rPr lang="en-US" smtClean="0"/>
              <a:t>8/23/17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BB28A-D00C-4340-AC28-CD86A8167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D60D-6AA5-6B40-B4EE-BDC17D28202D}" type="datetimeFigureOut">
              <a:rPr lang="en-US" smtClean="0"/>
              <a:t>8/23/17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BB28A-D00C-4340-AC28-CD86A8167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369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D60D-6AA5-6B40-B4EE-BDC17D28202D}" type="datetimeFigureOut">
              <a:rPr lang="en-US" smtClean="0"/>
              <a:t>8/23/17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BB28A-D00C-4340-AC28-CD86A8167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D60D-6AA5-6B40-B4EE-BDC17D28202D}" type="datetimeFigureOut">
              <a:rPr lang="en-US" smtClean="0"/>
              <a:t>8/23/17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BB28A-D00C-4340-AC28-CD86A8167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47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D60D-6AA5-6B40-B4EE-BDC17D28202D}" type="datetimeFigureOut">
              <a:rPr lang="en-US" smtClean="0"/>
              <a:t>8/23/17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BB28A-D00C-4340-AC28-CD86A8167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89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D60D-6AA5-6B40-B4EE-BDC17D28202D}" type="datetimeFigureOut">
              <a:rPr lang="en-US" smtClean="0"/>
              <a:t>8/23/17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BB28A-D00C-4340-AC28-CD86A8167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77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D60D-6AA5-6B40-B4EE-BDC17D28202D}" type="datetimeFigureOut">
              <a:rPr lang="en-US" smtClean="0"/>
              <a:t>8/23/17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BB28A-D00C-4340-AC28-CD86A8167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668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D60D-6AA5-6B40-B4EE-BDC17D28202D}" type="datetimeFigureOut">
              <a:rPr lang="en-US" smtClean="0"/>
              <a:t>8/23/17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BB28A-D00C-4340-AC28-CD86A8167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222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ED60D-6AA5-6B40-B4EE-BDC17D28202D}" type="datetimeFigureOut">
              <a:rPr lang="en-US" smtClean="0"/>
              <a:t>8/23/17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BB28A-D00C-4340-AC28-CD86A8167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1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ro.wikipedia.org/wiki/15_noiembrie" TargetMode="External"/><Relationship Id="rId4" Type="http://schemas.openxmlformats.org/officeDocument/2006/relationships/hyperlink" Target="https://ro.wikipedia.org/wiki/1941" TargetMode="External"/><Relationship Id="rId5" Type="http://schemas.openxmlformats.org/officeDocument/2006/relationships/hyperlink" Target="https://ro.wikipedia.org/wiki/Arhitect" TargetMode="External"/><Relationship Id="rId6" Type="http://schemas.openxmlformats.org/officeDocument/2006/relationships/hyperlink" Target="https://ro.wikipedia.org/wiki/Paris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eg"/><Relationship Id="rId3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219456"/>
            <a:ext cx="9708573" cy="3290507"/>
          </a:xfrm>
        </p:spPr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chemeClr val="accent6">
                    <a:lumMod val="50000"/>
                  </a:schemeClr>
                </a:solidFill>
              </a:rPr>
              <a:t>Hyperboloids in architecture</a:t>
            </a:r>
            <a:br>
              <a:rPr lang="en-US" sz="66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200" b="1" i="1" dirty="0" smtClean="0">
                <a:solidFill>
                  <a:schemeClr val="accent6">
                    <a:lumMod val="50000"/>
                  </a:schemeClr>
                </a:solidFill>
              </a:rPr>
              <a:t>(and in science fiction)</a:t>
            </a:r>
            <a:endParaRPr lang="en-US" sz="3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56138"/>
            <a:ext cx="9144000" cy="1101661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László</a:t>
            </a:r>
            <a:r>
              <a:rPr lang="en-US" sz="3200" dirty="0" smtClean="0"/>
              <a:t> Jenkovszky</a:t>
            </a:r>
          </a:p>
          <a:p>
            <a:r>
              <a:rPr lang="en-US" sz="3200" b="1" i="1" dirty="0" err="1" smtClean="0"/>
              <a:t>jenk@bitp.kiev.ua</a:t>
            </a:r>
            <a:endParaRPr lang="en-US" sz="32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889248" y="865632"/>
            <a:ext cx="47361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BGL-17 in </a:t>
            </a:r>
            <a:r>
              <a:rPr lang="en-US" sz="4400" dirty="0" err="1" smtClean="0">
                <a:solidFill>
                  <a:srgbClr val="C00000"/>
                </a:solidFill>
              </a:rPr>
              <a:t>Gyöngyös</a:t>
            </a:r>
            <a:endParaRPr lang="en-US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7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3745" y="-8380"/>
            <a:ext cx="6117320" cy="686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63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136" y="131700"/>
            <a:ext cx="4068994" cy="6726299"/>
          </a:xfrm>
        </p:spPr>
      </p:pic>
    </p:spTree>
    <p:extLst>
      <p:ext uri="{BB962C8B-B14F-4D97-AF65-F5344CB8AC3E}">
        <p14:creationId xmlns:p14="http://schemas.microsoft.com/office/powerpoint/2010/main" val="83470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9616"/>
            <a:ext cx="11121736" cy="467734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Nizhny Novgorod, May 28, 1896 (patent of the Russian Empire, #1896),</a:t>
            </a:r>
            <a:r>
              <a:rPr lang="en-US" sz="2400" dirty="0"/>
              <a:t> </a:t>
            </a:r>
            <a:r>
              <a:rPr lang="en-US" sz="2400" dirty="0" smtClean="0"/>
              <a:t>25.5 (37) m. high, 123 000 liters reservoir on the top</a:t>
            </a:r>
            <a:r>
              <a:rPr lang="ru-RU" sz="2400" dirty="0" smtClean="0"/>
              <a:t>;</a:t>
            </a:r>
            <a:r>
              <a:rPr lang="en-US" sz="2400" dirty="0" smtClean="0"/>
              <a:t> conserved, moved to</a:t>
            </a:r>
            <a:r>
              <a:rPr lang="is-IS" sz="2400" dirty="0"/>
              <a:t> </a:t>
            </a:r>
            <a:r>
              <a:rPr lang="is-IS" sz="2400" dirty="0" smtClean="0"/>
              <a:t>Polibino, Lipeck (c</a:t>
            </a:r>
            <a:r>
              <a:rPr lang="ru-RU" sz="2400" dirty="0" smtClean="0"/>
              <a:t>ело</a:t>
            </a:r>
            <a:r>
              <a:rPr lang="is-IS" sz="2400" dirty="0" smtClean="0"/>
              <a:t> </a:t>
            </a:r>
            <a:r>
              <a:rPr lang="ru-RU" sz="2400" dirty="0" err="1" smtClean="0"/>
              <a:t>Полибино</a:t>
            </a:r>
            <a:r>
              <a:rPr lang="ru-RU" sz="2400" dirty="0" smtClean="0"/>
              <a:t>, Липецкой обл.)</a:t>
            </a:r>
            <a:r>
              <a:rPr lang="en-US" sz="2400" dirty="0" smtClean="0"/>
              <a:t> </a:t>
            </a:r>
            <a:r>
              <a:rPr lang="ru-RU" sz="2400" dirty="0" smtClean="0"/>
              <a:t>;</a:t>
            </a:r>
          </a:p>
          <a:p>
            <a:r>
              <a:rPr lang="en-US" sz="2400" dirty="0" err="1" smtClean="0"/>
              <a:t>Shukhov’s</a:t>
            </a:r>
            <a:r>
              <a:rPr lang="en-US" sz="2400" dirty="0" smtClean="0"/>
              <a:t> (about 200) towers: Moscow (</a:t>
            </a:r>
            <a:r>
              <a:rPr lang="en-US" sz="2400" dirty="0" err="1" smtClean="0"/>
              <a:t>Shabolovka</a:t>
            </a:r>
            <a:r>
              <a:rPr lang="en-US" sz="2400" dirty="0" smtClean="0"/>
              <a:t>, 1919-1922, 150 m., Russia’s highest construction by that time!), Oka river, Krasnodar, </a:t>
            </a:r>
            <a:r>
              <a:rPr lang="en-US" sz="2400" dirty="0" err="1" smtClean="0"/>
              <a:t>Konotop</a:t>
            </a:r>
            <a:r>
              <a:rPr lang="en-US" sz="2400" dirty="0" smtClean="0"/>
              <a:t>, </a:t>
            </a:r>
            <a:r>
              <a:rPr lang="en-US" sz="2400" dirty="0" err="1" smtClean="0"/>
              <a:t>Petushki</a:t>
            </a:r>
            <a:r>
              <a:rPr lang="en-US" sz="2400" dirty="0" smtClean="0"/>
              <a:t>, </a:t>
            </a:r>
            <a:r>
              <a:rPr lang="en-US" sz="2400" dirty="0" err="1" smtClean="0"/>
              <a:t>lighthous</a:t>
            </a:r>
            <a:r>
              <a:rPr lang="en-US" sz="2400" dirty="0" smtClean="0"/>
              <a:t> in Kherson,</a:t>
            </a:r>
            <a:r>
              <a:rPr lang="is-IS" sz="2400" dirty="0" smtClean="0"/>
              <a:t> Kievskij </a:t>
            </a:r>
            <a:r>
              <a:rPr lang="en-US" sz="2400" dirty="0" smtClean="0"/>
              <a:t>and </a:t>
            </a:r>
            <a:r>
              <a:rPr lang="en-US" sz="2400" dirty="0" err="1" smtClean="0"/>
              <a:t>Kazanskij</a:t>
            </a:r>
            <a:r>
              <a:rPr lang="en-US" sz="2400" dirty="0" smtClean="0"/>
              <a:t> </a:t>
            </a:r>
            <a:r>
              <a:rPr lang="is-IS" sz="2400" dirty="0" smtClean="0"/>
              <a:t>railway stations in Moscow, GUM, high-voltage lines’ supports, 128 m. </a:t>
            </a:r>
            <a:r>
              <a:rPr lang="en-US" sz="2400" dirty="0"/>
              <a:t>h</a:t>
            </a:r>
            <a:r>
              <a:rPr lang="is-IS" sz="2400" dirty="0" smtClean="0"/>
              <a:t>igh (in N. Novgorod), power stations’ coolers,</a:t>
            </a:r>
            <a:r>
              <a:rPr lang="ru-RU" sz="2400" dirty="0" smtClean="0"/>
              <a:t> </a:t>
            </a:r>
            <a:r>
              <a:rPr lang="en-US" sz="2400" dirty="0" smtClean="0"/>
              <a:t>skyscrapers,</a:t>
            </a:r>
            <a:r>
              <a:rPr lang="is-IS" sz="2400" dirty="0" smtClean="0"/>
              <a:t>... ;</a:t>
            </a:r>
          </a:p>
          <a:p>
            <a:r>
              <a:rPr lang="is-IS" sz="2400" dirty="0" smtClean="0"/>
              <a:t>Russian, US and Argentina’s ships; Kobe port tower, 108 m., Japan, resisted the 7 magnitude earthquake in 1995!; Sydney’s TV tower; Guangzhou, 600 m. </a:t>
            </a:r>
            <a:r>
              <a:rPr lang="is-IS" sz="2400" dirty="0"/>
              <a:t>(China</a:t>
            </a:r>
            <a:r>
              <a:rPr lang="is-IS" sz="2400" dirty="0" smtClean="0"/>
              <a:t>); the 318 m. Aspire tower (Doha, </a:t>
            </a:r>
            <a:r>
              <a:rPr lang="en-US" sz="2400" dirty="0" smtClean="0"/>
              <a:t>Qatar), </a:t>
            </a:r>
            <a:r>
              <a:rPr lang="is-IS" sz="2400" dirty="0" smtClean="0"/>
              <a:t>with a swiming pool on its top; Oscar Nymaier (Brazil), Gaudi (Catalunia),  Le Corbousier,  Szekeres Gerő (Marosvásárhely),...</a:t>
            </a:r>
            <a:endParaRPr lang="is-IS" sz="2400" dirty="0"/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513295" y="766296"/>
            <a:ext cx="4279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solidFill>
                  <a:srgbClr val="C00000"/>
                </a:solidFill>
              </a:rPr>
              <a:t>Famous hyperboloids</a:t>
            </a:r>
            <a:r>
              <a:rPr lang="en-US" sz="2800" dirty="0" smtClean="0"/>
              <a:t>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5074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06368" y="-18561"/>
            <a:ext cx="4622898" cy="687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13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9248" y="135847"/>
            <a:ext cx="4048170" cy="604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60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04032" y="278670"/>
            <a:ext cx="4934498" cy="657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33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1264" y="1346080"/>
            <a:ext cx="8549630" cy="520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57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0"/>
            <a:ext cx="3657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2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872" y="486635"/>
            <a:ext cx="4619240" cy="6371365"/>
          </a:xfrm>
        </p:spPr>
      </p:pic>
    </p:spTree>
    <p:extLst>
      <p:ext uri="{BB962C8B-B14F-4D97-AF65-F5344CB8AC3E}">
        <p14:creationId xmlns:p14="http://schemas.microsoft.com/office/powerpoint/2010/main" val="213585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75" y="365125"/>
            <a:ext cx="8535248" cy="6401435"/>
          </a:xfrm>
        </p:spPr>
      </p:pic>
    </p:spTree>
    <p:extLst>
      <p:ext uri="{BB962C8B-B14F-4D97-AF65-F5344CB8AC3E}">
        <p14:creationId xmlns:p14="http://schemas.microsoft.com/office/powerpoint/2010/main" val="21648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Plan: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36016"/>
            <a:ext cx="11017827" cy="4351338"/>
          </a:xfrm>
        </p:spPr>
        <p:txBody>
          <a:bodyPr/>
          <a:lstStyle/>
          <a:p>
            <a:r>
              <a:rPr lang="en-US" dirty="0" smtClean="0"/>
              <a:t>Hyperboloid geometry: the doubly deformed hyperboloid </a:t>
            </a:r>
            <a:r>
              <a:rPr lang="en-US" dirty="0"/>
              <a:t>surface </a:t>
            </a:r>
            <a:r>
              <a:rPr lang="en-US" dirty="0" smtClean="0"/>
              <a:t>is shaped by moving STRAIGHT lines in opposite directions, thus creating a curved surface (instead of a flat one), </a:t>
            </a:r>
            <a:r>
              <a:rPr lang="en-US" dirty="0" err="1"/>
              <a:t>Moire</a:t>
            </a:r>
            <a:r>
              <a:rPr lang="en-US" dirty="0"/>
              <a:t> </a:t>
            </a:r>
            <a:r>
              <a:rPr lang="en-US" dirty="0" smtClean="0"/>
              <a:t>effect;</a:t>
            </a:r>
          </a:p>
          <a:p>
            <a:r>
              <a:rPr lang="en-US" dirty="0" smtClean="0"/>
              <a:t>V.G. </a:t>
            </a:r>
            <a:r>
              <a:rPr lang="en-US" dirty="0" err="1" smtClean="0"/>
              <a:t>Shukhov’s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(</a:t>
            </a:r>
            <a:r>
              <a:rPr lang="ru-RU" b="1" dirty="0" smtClean="0">
                <a:solidFill>
                  <a:srgbClr val="C00000"/>
                </a:solidFill>
              </a:rPr>
              <a:t>Владимир Григорьевич Шухов) 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and his constructions;  double curved surfaces made of straight line elements;</a:t>
            </a:r>
          </a:p>
          <a:p>
            <a:r>
              <a:rPr lang="en-US" dirty="0"/>
              <a:t>I</a:t>
            </a:r>
            <a:r>
              <a:rPr lang="is-IS" dirty="0" smtClean="0"/>
              <a:t>llustrations (constructions);</a:t>
            </a:r>
          </a:p>
          <a:p>
            <a:r>
              <a:rPr lang="is-IS" i="1" dirty="0" smtClean="0">
                <a:solidFill>
                  <a:srgbClr val="00B050"/>
                </a:solidFill>
              </a:rPr>
              <a:t>Appendix:</a:t>
            </a:r>
            <a:r>
              <a:rPr lang="is-IS" i="1" dirty="0" smtClean="0"/>
              <a:t> </a:t>
            </a:r>
            <a:r>
              <a:rPr lang="is-IS" dirty="0" smtClean="0"/>
              <a:t>Garin’s hyperboloid (by A.K. Tolstoi); </a:t>
            </a:r>
            <a:endParaRPr lang="ru-R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99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743" y="65716"/>
            <a:ext cx="3535017" cy="6792284"/>
          </a:xfrm>
        </p:spPr>
      </p:pic>
    </p:spTree>
    <p:extLst>
      <p:ext uri="{BB962C8B-B14F-4D97-AF65-F5344CB8AC3E}">
        <p14:creationId xmlns:p14="http://schemas.microsoft.com/office/powerpoint/2010/main" val="101935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960" y="18574"/>
            <a:ext cx="5120640" cy="6827520"/>
          </a:xfrm>
        </p:spPr>
      </p:pic>
    </p:spTree>
    <p:extLst>
      <p:ext uri="{BB962C8B-B14F-4D97-AF65-F5344CB8AC3E}">
        <p14:creationId xmlns:p14="http://schemas.microsoft.com/office/powerpoint/2010/main" val="63335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9375" y="32636"/>
            <a:ext cx="4654897" cy="682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77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1007436" cy="1690688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APPENDIX: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Science fiction, thriller: novel (1925-1927), movie: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i="1" dirty="0" smtClean="0">
                <a:solidFill>
                  <a:srgbClr val="0070C0"/>
                </a:solidFill>
              </a:rPr>
              <a:t>Engineer </a:t>
            </a:r>
            <a:r>
              <a:rPr lang="en-US" i="1" dirty="0" err="1">
                <a:solidFill>
                  <a:srgbClr val="0070C0"/>
                </a:solidFill>
              </a:rPr>
              <a:t>Garin’s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smtClean="0">
                <a:solidFill>
                  <a:srgbClr val="0070C0"/>
                </a:solidFill>
              </a:rPr>
              <a:t>hyperboloid”, </a:t>
            </a:r>
            <a:r>
              <a:rPr lang="en-US" i="1" dirty="0">
                <a:solidFill>
                  <a:srgbClr val="0070C0"/>
                </a:solidFill>
              </a:rPr>
              <a:t>by A. </a:t>
            </a:r>
            <a:r>
              <a:rPr lang="en-US" i="1" dirty="0" err="1">
                <a:solidFill>
                  <a:srgbClr val="0070C0"/>
                </a:solidFill>
              </a:rPr>
              <a:t>Tolstoi</a:t>
            </a: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736" y="2867891"/>
            <a:ext cx="4534620" cy="3130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7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205345"/>
            <a:ext cx="11038609" cy="4971618"/>
          </a:xfrm>
        </p:spPr>
        <p:txBody>
          <a:bodyPr/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A. </a:t>
            </a:r>
            <a:r>
              <a:rPr lang="en-US" sz="3200" b="1" dirty="0" err="1" smtClean="0">
                <a:solidFill>
                  <a:srgbClr val="C00000"/>
                </a:solidFill>
              </a:rPr>
              <a:t>Tolstoi</a:t>
            </a:r>
            <a:r>
              <a:rPr lang="en-US" sz="3200" b="1" dirty="0" smtClean="0">
                <a:solidFill>
                  <a:srgbClr val="C00000"/>
                </a:solidFill>
              </a:rPr>
              <a:t> (</a:t>
            </a:r>
            <a:r>
              <a:rPr lang="ru-RU" sz="3200" b="1" dirty="0" smtClean="0">
                <a:solidFill>
                  <a:srgbClr val="C00000"/>
                </a:solidFill>
              </a:rPr>
              <a:t>Алексей Николаевич Толстой)</a:t>
            </a:r>
            <a:r>
              <a:rPr lang="en-US" sz="3200" b="1" dirty="0" smtClean="0">
                <a:solidFill>
                  <a:srgbClr val="C00000"/>
                </a:solidFill>
              </a:rPr>
              <a:t>:</a:t>
            </a:r>
          </a:p>
          <a:p>
            <a:endParaRPr lang="en-US" sz="3200" b="1" dirty="0">
              <a:solidFill>
                <a:srgbClr val="C00000"/>
              </a:solidFill>
            </a:endParaRPr>
          </a:p>
          <a:p>
            <a:r>
              <a:rPr lang="en-US" dirty="0" smtClean="0"/>
              <a:t>Born in 1883 (Samara reg. ), died in </a:t>
            </a:r>
            <a:r>
              <a:rPr lang="en-US" dirty="0" err="1" smtClean="0"/>
              <a:t>Febr</a:t>
            </a:r>
            <a:r>
              <a:rPr lang="en-US" dirty="0" smtClean="0"/>
              <a:t>. !945;</a:t>
            </a:r>
          </a:p>
          <a:p>
            <a:r>
              <a:rPr lang="en-US" dirty="0" smtClean="0"/>
              <a:t>Emigrated from Russia between 1918 – 1923 (Turkey, Paris, Germany);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 “Red count” (</a:t>
            </a:r>
            <a:r>
              <a:rPr lang="ru-RU" dirty="0" smtClean="0">
                <a:solidFill>
                  <a:srgbClr val="C00000"/>
                </a:solidFill>
              </a:rPr>
              <a:t>»Красный граф»)</a:t>
            </a:r>
            <a:r>
              <a:rPr lang="en-US" dirty="0" smtClean="0"/>
              <a:t>; prolific writer, </a:t>
            </a:r>
            <a:r>
              <a:rPr lang="en-US" dirty="0" err="1" smtClean="0"/>
              <a:t>bonvivant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merried</a:t>
            </a:r>
            <a:r>
              <a:rPr lang="en-US" dirty="0" smtClean="0"/>
              <a:t> 4 times, 10 children, dozens of grand children); decorated by highest Soviet awards (e.g. 3 highest level Stalin awards (1941, 43 and 46 (post-h.), </a:t>
            </a:r>
            <a:r>
              <a:rPr lang="en-US" sz="2000" dirty="0" smtClean="0"/>
              <a:t>etc.);  </a:t>
            </a:r>
          </a:p>
          <a:p>
            <a:r>
              <a:rPr lang="en-US" dirty="0" smtClean="0"/>
              <a:t>Buried at the </a:t>
            </a:r>
            <a:r>
              <a:rPr lang="en-US" dirty="0" err="1" smtClean="0"/>
              <a:t>Novodevichij</a:t>
            </a:r>
            <a:r>
              <a:rPr lang="en-US" dirty="0" smtClean="0"/>
              <a:t> </a:t>
            </a:r>
            <a:r>
              <a:rPr lang="en-US" dirty="0" err="1"/>
              <a:t>m</a:t>
            </a:r>
            <a:r>
              <a:rPr lang="en-US" dirty="0" err="1" smtClean="0"/>
              <a:t>onastry</a:t>
            </a:r>
            <a:r>
              <a:rPr lang="en-US" dirty="0" smtClean="0"/>
              <a:t> (pantheon), Moscow.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84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1" y="935182"/>
            <a:ext cx="11596254" cy="5241781"/>
          </a:xfrm>
        </p:spPr>
        <p:txBody>
          <a:bodyPr/>
          <a:lstStyle/>
          <a:p>
            <a:pPr algn="ctr"/>
            <a:r>
              <a:rPr lang="en-US" sz="6000" b="1" dirty="0" smtClean="0">
                <a:solidFill>
                  <a:srgbClr val="C00000"/>
                </a:solidFill>
              </a:rPr>
              <a:t>Thanks to: </a:t>
            </a:r>
          </a:p>
          <a:p>
            <a:pPr algn="ctr"/>
            <a:r>
              <a:rPr lang="en-US" sz="4400" b="1" dirty="0" err="1" smtClean="0">
                <a:solidFill>
                  <a:srgbClr val="C00000"/>
                </a:solidFill>
              </a:rPr>
              <a:t>Máté</a:t>
            </a:r>
            <a:r>
              <a:rPr lang="en-US" sz="4400" b="1" dirty="0" smtClean="0">
                <a:solidFill>
                  <a:srgbClr val="C00000"/>
                </a:solidFill>
              </a:rPr>
              <a:t> </a:t>
            </a:r>
            <a:r>
              <a:rPr lang="en-US" sz="4400" b="1" dirty="0" err="1" smtClean="0">
                <a:solidFill>
                  <a:srgbClr val="C00000"/>
                </a:solidFill>
              </a:rPr>
              <a:t>Csanád</a:t>
            </a:r>
            <a:r>
              <a:rPr lang="en-US" sz="4400" b="1" dirty="0" smtClean="0">
                <a:solidFill>
                  <a:srgbClr val="C00000"/>
                </a:solidFill>
              </a:rPr>
              <a:t>, </a:t>
            </a:r>
            <a:r>
              <a:rPr lang="en-US" sz="4400" b="1" dirty="0" err="1" smtClean="0">
                <a:solidFill>
                  <a:srgbClr val="C00000"/>
                </a:solidFill>
              </a:rPr>
              <a:t>Tamás</a:t>
            </a:r>
            <a:r>
              <a:rPr lang="en-US" sz="4400" b="1" dirty="0" smtClean="0">
                <a:solidFill>
                  <a:srgbClr val="C00000"/>
                </a:solidFill>
              </a:rPr>
              <a:t> </a:t>
            </a:r>
            <a:r>
              <a:rPr lang="en-US" sz="4400" b="1" dirty="0" err="1" smtClean="0">
                <a:solidFill>
                  <a:srgbClr val="C00000"/>
                </a:solidFill>
              </a:rPr>
              <a:t>Csörgő</a:t>
            </a:r>
            <a:r>
              <a:rPr lang="en-US" sz="4400" b="1" dirty="0" smtClean="0">
                <a:solidFill>
                  <a:srgbClr val="C00000"/>
                </a:solidFill>
              </a:rPr>
              <a:t>, </a:t>
            </a:r>
            <a:r>
              <a:rPr lang="en-US" sz="4400" b="1" dirty="0">
                <a:solidFill>
                  <a:srgbClr val="C00000"/>
                </a:solidFill>
              </a:rPr>
              <a:t>and </a:t>
            </a:r>
            <a:r>
              <a:rPr lang="en-US" sz="4400" b="1" dirty="0" err="1" smtClean="0">
                <a:solidFill>
                  <a:srgbClr val="C00000"/>
                </a:solidFill>
              </a:rPr>
              <a:t>Máté</a:t>
            </a:r>
            <a:r>
              <a:rPr lang="en-US" sz="4400" b="1" dirty="0" smtClean="0">
                <a:solidFill>
                  <a:srgbClr val="C00000"/>
                </a:solidFill>
              </a:rPr>
              <a:t> </a:t>
            </a:r>
            <a:r>
              <a:rPr lang="en-US" sz="4400" b="1" dirty="0" err="1" smtClean="0">
                <a:solidFill>
                  <a:srgbClr val="C00000"/>
                </a:solidFill>
              </a:rPr>
              <a:t>Novák</a:t>
            </a:r>
            <a:r>
              <a:rPr lang="en-US" sz="4400" b="1" dirty="0" smtClean="0">
                <a:solidFill>
                  <a:srgbClr val="C00000"/>
                </a:solidFill>
              </a:rPr>
              <a:t>!</a:t>
            </a:r>
          </a:p>
          <a:p>
            <a:endParaRPr lang="en-US" dirty="0"/>
          </a:p>
          <a:p>
            <a:pPr algn="ctr"/>
            <a:r>
              <a:rPr lang="en-US" dirty="0" err="1" smtClean="0"/>
              <a:t>jenk@bitp.kiev.ua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41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gre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571481"/>
            <a:ext cx="5603774" cy="3729057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095472" y="4500570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 it an ruled surfaces, (line surface), so its curvature is zero.</a:t>
            </a:r>
          </a:p>
          <a:p>
            <a:r>
              <a:rPr lang="en-US" dirty="0"/>
              <a:t>A parabolic hyperboloid, which also has a zero curvature.</a:t>
            </a:r>
          </a:p>
          <a:p>
            <a:r>
              <a:rPr lang="en-US" dirty="0"/>
              <a:t>designer: </a:t>
            </a:r>
            <a:r>
              <a:rPr lang="hu-HU" dirty="0"/>
              <a:t>Gerő Szekeres (</a:t>
            </a:r>
            <a:r>
              <a:rPr lang="hu-HU" dirty="0" err="1"/>
              <a:t>architect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4" name="Szövegdoboz 3"/>
          <p:cNvSpPr txBox="1"/>
          <p:nvPr/>
        </p:nvSpPr>
        <p:spPr>
          <a:xfrm>
            <a:off x="2166910" y="1000109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Greek-Catholic Church</a:t>
            </a:r>
            <a:r>
              <a:rPr lang="hu-HU" dirty="0"/>
              <a:t> </a:t>
            </a:r>
            <a:r>
              <a:rPr lang="hu-HU" dirty="0" err="1"/>
              <a:t>in</a:t>
            </a:r>
            <a:r>
              <a:rPr lang="hu-HU" dirty="0"/>
              <a:t> </a:t>
            </a:r>
            <a:r>
              <a:rPr lang="hu-HU" dirty="0" err="1"/>
              <a:t>Reghin</a:t>
            </a:r>
            <a:r>
              <a:rPr lang="hu-HU" dirty="0"/>
              <a:t>, </a:t>
            </a:r>
            <a:r>
              <a:rPr lang="hu-HU" dirty="0" err="1"/>
              <a:t>Romania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54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Greco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5588" y="428604"/>
            <a:ext cx="5702616" cy="4857784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881158" y="5500703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natural Euclidean “shape” embedded in the a 3-dimensional spaces. It has nothing to do with </a:t>
            </a:r>
            <a:r>
              <a:rPr lang="en-US" dirty="0" err="1"/>
              <a:t>Bolyai-Lobachevsky's</a:t>
            </a:r>
            <a:r>
              <a:rPr lang="en-US" dirty="0"/>
              <a:t> geometry.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97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Gre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986066"/>
            <a:ext cx="5818480" cy="3871934"/>
          </a:xfrm>
          <a:prstGeom prst="rect">
            <a:avLst/>
          </a:prstGeom>
        </p:spPr>
      </p:pic>
      <p:pic>
        <p:nvPicPr>
          <p:cNvPr id="3" name="Kép 2" descr="grec_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6436" y="0"/>
            <a:ext cx="4361565" cy="292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53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pre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914628"/>
            <a:ext cx="5925832" cy="3943372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309786" y="1928803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They have already been created in Romanian architecture: The railway station </a:t>
            </a:r>
            <a:r>
              <a:rPr lang="en-US" dirty="0" err="1"/>
              <a:t>Predal</a:t>
            </a:r>
            <a:r>
              <a:rPr lang="en-US" dirty="0"/>
              <a:t> building. This is also a zero-curvature line surface.</a:t>
            </a:r>
            <a:endParaRPr lang="hu-HU" dirty="0"/>
          </a:p>
          <a:p>
            <a:r>
              <a:rPr lang="en-US" dirty="0"/>
              <a:t>designer: </a:t>
            </a:r>
            <a:r>
              <a:rPr lang="hu-HU" dirty="0"/>
              <a:t>Irina </a:t>
            </a:r>
            <a:r>
              <a:rPr lang="hu-HU" dirty="0" err="1"/>
              <a:t>Rosetti</a:t>
            </a:r>
            <a:r>
              <a:rPr lang="hu-HU" dirty="0"/>
              <a:t> (</a:t>
            </a:r>
            <a:r>
              <a:rPr lang="hu-HU" dirty="0" err="1"/>
              <a:t>architect</a:t>
            </a:r>
            <a:r>
              <a:rPr lang="hu-HU" dirty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4" name="Szövegdoboz 3"/>
          <p:cNvSpPr txBox="1"/>
          <p:nvPr/>
        </p:nvSpPr>
        <p:spPr>
          <a:xfrm>
            <a:off x="7667636" y="3000372"/>
            <a:ext cx="23574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b="1" dirty="0"/>
              <a:t>Irina C. Rosetti</a:t>
            </a:r>
            <a:r>
              <a:rPr lang="vi-VN" dirty="0"/>
              <a:t> (n. </a:t>
            </a:r>
            <a:r>
              <a:rPr lang="vi-VN" dirty="0">
                <a:hlinkClick r:id="rId3" tooltip="15 noiembrie"/>
              </a:rPr>
              <a:t>15 noiembrie</a:t>
            </a:r>
            <a:r>
              <a:rPr lang="vi-VN" dirty="0"/>
              <a:t> </a:t>
            </a:r>
            <a:r>
              <a:rPr lang="vi-VN" dirty="0">
                <a:hlinkClick r:id="rId4" tooltip="1941"/>
              </a:rPr>
              <a:t>1941</a:t>
            </a:r>
            <a:r>
              <a:rPr lang="vi-VN" dirty="0"/>
              <a:t>, România) este o </a:t>
            </a:r>
            <a:r>
              <a:rPr lang="vi-VN" dirty="0">
                <a:hlinkClick r:id="rId5" tooltip="Arhitect"/>
              </a:rPr>
              <a:t>arhitectă</a:t>
            </a:r>
            <a:r>
              <a:rPr lang="vi-VN" dirty="0"/>
              <a:t> română ce trăiește la </a:t>
            </a:r>
            <a:r>
              <a:rPr lang="vi-VN" dirty="0">
                <a:hlinkClick r:id="rId6" tooltip="Paris"/>
              </a:rPr>
              <a:t>Paris</a:t>
            </a:r>
            <a:r>
              <a:rPr lang="vi-VN" dirty="0"/>
              <a:t>. S-a distins prin clădirile moderne industriale pe care le-a proiectat și construit în anii '70 în România.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26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8" y="0"/>
            <a:ext cx="10134602" cy="86244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By wrapping and sticking a saddle (below) on gets a hyperboloid </a:t>
            </a:r>
            <a:r>
              <a:rPr lang="en-US" sz="2400" smtClean="0"/>
              <a:t>(next slide)</a:t>
            </a:r>
            <a:r>
              <a:rPr lang="en-US" sz="2000" smtClean="0"/>
              <a:t>.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2443" y="706582"/>
            <a:ext cx="8404713" cy="584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87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Pre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143380"/>
            <a:ext cx="6473558" cy="2400308"/>
          </a:xfrm>
          <a:prstGeom prst="rect">
            <a:avLst/>
          </a:prstGeom>
        </p:spPr>
      </p:pic>
      <p:pic>
        <p:nvPicPr>
          <p:cNvPr id="3" name="Kép 2" descr="Pre_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0182" y="0"/>
            <a:ext cx="5262706" cy="394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30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7136" y="85344"/>
            <a:ext cx="9521952" cy="664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97" y="524256"/>
            <a:ext cx="11048608" cy="6047232"/>
          </a:xfrm>
        </p:spPr>
      </p:pic>
    </p:spTree>
    <p:extLst>
      <p:ext uri="{BB962C8B-B14F-4D97-AF65-F5344CB8AC3E}">
        <p14:creationId xmlns:p14="http://schemas.microsoft.com/office/powerpoint/2010/main" val="205082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31" y="365125"/>
            <a:ext cx="6267323" cy="6267323"/>
          </a:xfrm>
        </p:spPr>
      </p:pic>
    </p:spTree>
    <p:extLst>
      <p:ext uri="{BB962C8B-B14F-4D97-AF65-F5344CB8AC3E}">
        <p14:creationId xmlns:p14="http://schemas.microsoft.com/office/powerpoint/2010/main" val="60108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983774"/>
            <a:ext cx="4957820" cy="5453602"/>
          </a:xfrm>
        </p:spPr>
      </p:pic>
    </p:spTree>
    <p:extLst>
      <p:ext uri="{BB962C8B-B14F-4D97-AF65-F5344CB8AC3E}">
        <p14:creationId xmlns:p14="http://schemas.microsoft.com/office/powerpoint/2010/main" val="210735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92" y="245655"/>
            <a:ext cx="5202078" cy="6435561"/>
          </a:xfrm>
        </p:spPr>
      </p:pic>
    </p:spTree>
    <p:extLst>
      <p:ext uri="{BB962C8B-B14F-4D97-AF65-F5344CB8AC3E}">
        <p14:creationId xmlns:p14="http://schemas.microsoft.com/office/powerpoint/2010/main" val="20291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89709"/>
            <a:ext cx="11028218" cy="5387254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Владимир Григорьевич Шухов (</a:t>
            </a:r>
            <a:r>
              <a:rPr lang="en-US" sz="3600" b="1" i="1" dirty="0" smtClean="0">
                <a:solidFill>
                  <a:srgbClr val="C00000"/>
                </a:solidFill>
              </a:rPr>
              <a:t>V.G. </a:t>
            </a:r>
            <a:r>
              <a:rPr lang="en-US" sz="3600" b="1" i="1" dirty="0" err="1" smtClean="0">
                <a:solidFill>
                  <a:srgbClr val="C00000"/>
                </a:solidFill>
              </a:rPr>
              <a:t>Shukhov</a:t>
            </a:r>
            <a:r>
              <a:rPr lang="en-US" sz="3600" b="1" i="1" dirty="0" smtClean="0">
                <a:solidFill>
                  <a:srgbClr val="C00000"/>
                </a:solidFill>
              </a:rPr>
              <a:t>):</a:t>
            </a:r>
          </a:p>
          <a:p>
            <a:endParaRPr lang="en-US" sz="3600" b="1" i="1" dirty="0" smtClean="0"/>
          </a:p>
          <a:p>
            <a:r>
              <a:rPr lang="en-US" dirty="0" smtClean="0"/>
              <a:t>Born: 1853 in </a:t>
            </a:r>
            <a:r>
              <a:rPr lang="ru-RU" dirty="0" smtClean="0"/>
              <a:t>Грайворон</a:t>
            </a:r>
            <a:r>
              <a:rPr lang="en-US" dirty="0" smtClean="0"/>
              <a:t> (Belgorod region), near the present border between Ukraine and Russia;  Died: 1939; </a:t>
            </a:r>
          </a:p>
          <a:p>
            <a:r>
              <a:rPr lang="en-US" dirty="0" smtClean="0"/>
              <a:t>Aristocratic and decent parents;</a:t>
            </a:r>
          </a:p>
          <a:p>
            <a:r>
              <a:rPr lang="en-US" dirty="0" smtClean="0"/>
              <a:t>Outstanding engineer: apart from architecture, contributed also to the constructer of oil pipe-lines and </a:t>
            </a:r>
            <a:r>
              <a:rPr lang="hu-HU" smtClean="0"/>
              <a:t>storag </a:t>
            </a:r>
            <a:r>
              <a:rPr lang="en-US" dirty="0" smtClean="0"/>
              <a:t>(1878, in </a:t>
            </a:r>
            <a:r>
              <a:rPr lang="en-US" dirty="0" err="1" smtClean="0"/>
              <a:t>collab</a:t>
            </a:r>
            <a:r>
              <a:rPr lang="en-US" dirty="0" smtClean="0"/>
              <a:t>. with the Nobel family), cracking (1931); military applications (maritime mines, artillery,</a:t>
            </a:r>
            <a:r>
              <a:rPr lang="is-IS" dirty="0" smtClean="0"/>
              <a:t>…);</a:t>
            </a:r>
            <a:endParaRPr lang="en-US" dirty="0" smtClean="0"/>
          </a:p>
          <a:p>
            <a:r>
              <a:rPr lang="en-US" dirty="0"/>
              <a:t>D</a:t>
            </a:r>
            <a:r>
              <a:rPr lang="en-US" dirty="0" smtClean="0"/>
              <a:t>ecorated with highest State awards; elected corresponding member of the Russian Academy of Sciences (1928).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92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599</Words>
  <Application>Microsoft Macintosh PowerPoint</Application>
  <PresentationFormat>Widescreen</PresentationFormat>
  <Paragraphs>39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Calibri</vt:lpstr>
      <vt:lpstr>Calibri Light</vt:lpstr>
      <vt:lpstr>Arial</vt:lpstr>
      <vt:lpstr>Office Theme</vt:lpstr>
      <vt:lpstr>Hyperboloids in architecture (and in science fiction)</vt:lpstr>
      <vt:lpstr>Plan:</vt:lpstr>
      <vt:lpstr>By wrapping and sticking a saddle (below) on gets a hyperboloid (next slide).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APPENDIX:  Science fiction, thriller: novel (1925-1927), movie: “Engineer Garin’s hyperboloid”, by A. Tolstoi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78</cp:revision>
  <dcterms:created xsi:type="dcterms:W3CDTF">2017-08-20T10:21:24Z</dcterms:created>
  <dcterms:modified xsi:type="dcterms:W3CDTF">2017-08-23T06:08:52Z</dcterms:modified>
</cp:coreProperties>
</file>