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7"/>
  </p:notesMasterIdLst>
  <p:sldIdLst>
    <p:sldId id="256" r:id="rId2"/>
    <p:sldId id="292" r:id="rId3"/>
    <p:sldId id="280" r:id="rId4"/>
    <p:sldId id="281" r:id="rId5"/>
    <p:sldId id="282" r:id="rId6"/>
    <p:sldId id="257" r:id="rId7"/>
    <p:sldId id="283" r:id="rId8"/>
    <p:sldId id="258" r:id="rId9"/>
    <p:sldId id="293" r:id="rId10"/>
    <p:sldId id="288" r:id="rId11"/>
    <p:sldId id="289" r:id="rId12"/>
    <p:sldId id="290" r:id="rId13"/>
    <p:sldId id="291" r:id="rId14"/>
    <p:sldId id="263" r:id="rId15"/>
    <p:sldId id="266" r:id="rId16"/>
    <p:sldId id="273" r:id="rId17"/>
    <p:sldId id="274" r:id="rId18"/>
    <p:sldId id="284" r:id="rId19"/>
    <p:sldId id="267" r:id="rId20"/>
    <p:sldId id="271" r:id="rId21"/>
    <p:sldId id="272" r:id="rId22"/>
    <p:sldId id="269" r:id="rId23"/>
    <p:sldId id="285" r:id="rId24"/>
    <p:sldId id="270" r:id="rId25"/>
    <p:sldId id="279" r:id="rId26"/>
  </p:sldIdLst>
  <p:sldSz cx="9144000" cy="6858000" type="screen4x3"/>
  <p:notesSz cx="6858000" cy="9144000"/>
  <p:defaultTextStyle>
    <a:lvl1pPr marL="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hu-H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Közepesen sötét stílus 1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0" autoAdjust="0"/>
    <p:restoredTop sz="96370" autoAdjust="0"/>
  </p:normalViewPr>
  <p:slideViewPr>
    <p:cSldViewPr>
      <p:cViewPr varScale="1">
        <p:scale>
          <a:sx n="111" d="100"/>
          <a:sy n="111" d="100"/>
        </p:scale>
        <p:origin x="13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hu-HU" sz="1200"/>
            </a:lvl1pPr>
            <a:extLst/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hu-HU" sz="1200"/>
            </a:lvl1pPr>
            <a:extLst/>
          </a:lstStyle>
          <a:p>
            <a:fld id="{A8ADFD5B-A66C-449C-B6E8-FB716D07777D}" type="datetimeFigureOut">
              <a:rPr lang="hu-HU"/>
              <a:pPr/>
              <a:t>2017. 08. 24.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hu-HU" sz="1200"/>
            </a:lvl1pPr>
            <a:extLst/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hu-HU" sz="1200"/>
            </a:lvl1pPr>
            <a:extLst/>
          </a:lstStyle>
          <a:p>
            <a:fld id="{CA5D3BF3-D352-46FC-8343-31F56E6730EA}" type="slidenum">
              <a:rPr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444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hu-H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4112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43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hu-HU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hu-HU"/>
              <a:t>Alcím mintájának szerkesztése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 eaLnBrk="1" latinLnBrk="0" hangingPunct="1">
              <a:defRPr kumimoji="0" lang="hu-HU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r>
              <a:rPr kumimoji="0" lang="hu-HU">
                <a:solidFill>
                  <a:srgbClr val="FFFFFF"/>
                </a:solidFill>
              </a:rPr>
              <a:t>2006. 06. 30.</a:t>
            </a:r>
            <a:endParaRPr kumimoji="0" lang="hu-HU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 eaLnBrk="1" latinLnBrk="0" hangingPunct="1">
              <a:defRPr kumimoji="0" lang="hu-HU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hu-HU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 eaLnBrk="1" latinLnBrk="0" hangingPunct="1">
              <a:defRPr kumimoji="0" lang="hu-H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hu-HU">
                <a:solidFill>
                  <a:schemeClr val="tx2"/>
                </a:solidFill>
              </a:rPr>
              <a:pPr/>
              <a:t>‹#›</a:t>
            </a:fld>
            <a:endParaRPr kumimoji="0" lang="hu-HU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6477000" cy="2717800"/>
          </a:xfrm>
        </p:spPr>
        <p:txBody>
          <a:bodyPr rtlCol="0" anchor="b"/>
          <a:lstStyle>
            <a:lvl1pPr eaLnBrk="1" latinLnBrk="0" hangingPunct="1">
              <a:defRPr kumimoji="0" lang="hu-HU" cap="all" baseline="0"/>
            </a:lvl1pPr>
            <a:extLst/>
          </a:lstStyle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5054600"/>
          </a:xfrm>
        </p:spPr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1673225"/>
          </a:xfrm>
        </p:spPr>
        <p:txBody>
          <a:bodyPr anchor="t"/>
          <a:lstStyle>
            <a:lvl1pPr eaLnBrk="1" latinLnBrk="0" hangingPunct="1">
              <a:buNone/>
              <a:defRPr kumimoji="0" lang="hu-HU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hu-HU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hu-HU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hu-HU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hu-H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hu-HU"/>
              <a:t>Mintaszöveg szerkesztése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 eaLnBrk="1" latinLnBrk="0" hangingPunct="1">
              <a:buNone/>
              <a:defRPr kumimoji="0" lang="hu-HU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hu-HU"/>
              <a:t>Mintacím szerkesztése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295400" cy="701676"/>
          </a:xfrm>
        </p:spPr>
        <p:txBody>
          <a:bodyPr>
            <a:noAutofit/>
          </a:bodyPr>
          <a:lstStyle>
            <a:lvl1pPr eaLnBrk="1" latinLnBrk="0" hangingPunct="1">
              <a:defRPr kumimoji="0" lang="hu-HU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hu-HU" sz="2400" b="1">
                <a:solidFill>
                  <a:srgbClr val="FFFFFF"/>
                </a:solidFill>
              </a:rPr>
              <a:pPr algn="ctr"/>
              <a:t>‹#›</a:t>
            </a:fld>
            <a:endParaRPr kumimoji="0" lang="hu-HU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803402"/>
            <a:ext cx="3886200" cy="4358165"/>
          </a:xfrm>
        </p:spPr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803399"/>
            <a:ext cx="3886200" cy="4358167"/>
          </a:xfrm>
        </p:spPr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beve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57480"/>
            <a:ext cx="8153400" cy="1341120"/>
          </a:xfrm>
        </p:spPr>
        <p:txBody>
          <a:bodyPr anchor="b"/>
          <a:lstStyle>
            <a:lvl1pPr eaLnBrk="1" latinLnBrk="0" hangingPunct="1">
              <a:defRPr kumimoji="0" lang="hu-HU"/>
            </a:lvl1pPr>
            <a:extLst/>
          </a:lstStyle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559757"/>
            <a:ext cx="3886200" cy="3505200"/>
          </a:xfrm>
        </p:spPr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559757"/>
            <a:ext cx="3886200" cy="3505200"/>
          </a:xfrm>
        </p:spPr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hu-H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816383"/>
            <a:ext cx="3886200" cy="707136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hu-H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hu-HU"/>
              <a:t>Mintaszöveg szerkesztése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816383"/>
            <a:ext cx="3886200" cy="707136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hu-H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hu-HU"/>
              <a:t>Mintaszöveg szerkesztése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hu-H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hu-HU">
                <a:solidFill>
                  <a:srgbClr val="FFFFFF"/>
                </a:solidFill>
              </a:rPr>
              <a:pPr/>
              <a:t>‹#›</a:t>
            </a:fld>
            <a:endParaRPr kumimoji="0" lang="hu-H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 eaLnBrk="1" latinLnBrk="0" hangingPunct="1">
              <a:defRPr kumimoji="0" lang="hu-H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hu-HU">
                <a:solidFill>
                  <a:schemeClr val="tx2"/>
                </a:solidFill>
              </a:rPr>
              <a:pPr/>
              <a:t>‹#›</a:t>
            </a:fld>
            <a:endParaRPr kumimoji="0" lang="hu-HU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 anchor="b"/>
          <a:lstStyle>
            <a:lvl1pPr algn="l" eaLnBrk="1" latinLnBrk="0" hangingPunct="1">
              <a:buNone/>
              <a:defRPr kumimoji="0" lang="hu-HU" sz="4200" b="0"/>
            </a:lvl1pPr>
            <a:extLst/>
          </a:lstStyle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hu-H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hu-HU">
                <a:solidFill>
                  <a:srgbClr val="FFFFFF"/>
                </a:solidFill>
              </a:rPr>
              <a:pPr/>
              <a:t>‹#›</a:t>
            </a:fld>
            <a:endParaRPr kumimoji="0" lang="hu-H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05000"/>
            <a:ext cx="16002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hu-HU" sz="1800"/>
            </a:lvl1pPr>
            <a:lvl2pPr eaLnBrk="1" latinLnBrk="0" hangingPunct="1">
              <a:buNone/>
              <a:defRPr kumimoji="0" lang="hu-HU" sz="1200"/>
            </a:lvl2pPr>
            <a:lvl3pPr eaLnBrk="1" latinLnBrk="0" hangingPunct="1">
              <a:buNone/>
              <a:defRPr kumimoji="0" lang="hu-HU" sz="1000"/>
            </a:lvl3pPr>
            <a:lvl4pPr eaLnBrk="1" latinLnBrk="0" hangingPunct="1">
              <a:buNone/>
              <a:defRPr kumimoji="0" lang="hu-HU" sz="900"/>
            </a:lvl4pPr>
            <a:lvl5pPr eaLnBrk="1" latinLnBrk="0" hangingPunct="1">
              <a:buNone/>
              <a:defRPr kumimoji="0" lang="hu-HU" sz="900"/>
            </a:lvl5pPr>
            <a:extLst/>
          </a:lstStyle>
          <a:p>
            <a:pPr lvl="0" eaLnBrk="1" latinLnBrk="0" hangingPunct="1"/>
            <a:r>
              <a:rPr lang="hu-HU"/>
              <a:t>Mintaszöveg szerkesztése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905000"/>
            <a:ext cx="6400800" cy="4267200"/>
          </a:xfrm>
        </p:spPr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hu-HU" sz="3200"/>
            </a:lvl1pPr>
            <a:extLst/>
          </a:lstStyle>
          <a:p>
            <a:r>
              <a:rPr kumimoji="0" lang="hu-HU"/>
              <a:t>Kép beszúrásához kattintson az ikonra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hu-HU" sz="1700"/>
            </a:lvl1pPr>
            <a:lvl2pPr eaLnBrk="1" latinLnBrk="0" hangingPunct="1">
              <a:buFontTx/>
              <a:buNone/>
              <a:defRPr kumimoji="0" lang="hu-HU" sz="1200"/>
            </a:lvl2pPr>
            <a:lvl3pPr eaLnBrk="1" latinLnBrk="0" hangingPunct="1">
              <a:buFontTx/>
              <a:buNone/>
              <a:defRPr kumimoji="0" lang="hu-HU" sz="1000"/>
            </a:lvl3pPr>
            <a:lvl4pPr eaLnBrk="1" latinLnBrk="0" hangingPunct="1">
              <a:buFontTx/>
              <a:buNone/>
              <a:defRPr kumimoji="0" lang="hu-HU" sz="900"/>
            </a:lvl4pPr>
            <a:lvl5pPr eaLnBrk="1" latinLnBrk="0" hangingPunct="1">
              <a:buFontTx/>
              <a:buNone/>
              <a:defRPr kumimoji="0" lang="hu-HU" sz="900"/>
            </a:lvl5pPr>
            <a:extLst/>
          </a:lstStyle>
          <a:p>
            <a:pPr lvl="0" eaLnBrk="1" latinLnBrk="0" hangingPunct="1"/>
            <a:r>
              <a:rPr lang="hu-HU"/>
              <a:t>Mintaszöveg szerkesztése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8952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 anchor="ctr"/>
          <a:lstStyle>
            <a:lvl1pPr algn="l" eaLnBrk="1" latinLnBrk="0" hangingPunct="1">
              <a:buNone/>
              <a:defRPr kumimoji="0" lang="hu-HU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hu-HU"/>
              <a:t>Mintacím szerkesztése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hu-HU"/>
              <a:t>2006. 06. 30.</a:t>
            </a:r>
            <a:endParaRPr kumimoji="0" lang="hu-H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9"/>
          </a:xfrm>
        </p:spPr>
        <p:txBody>
          <a:bodyPr rtlCol="0"/>
          <a:lstStyle>
            <a:lvl1pPr eaLnBrk="1" latinLnBrk="0" hangingPunct="1">
              <a:defRPr kumimoji="0" lang="hu-HU" sz="2800"/>
            </a:lvl1pPr>
            <a:extLst/>
          </a:lstStyle>
          <a:p>
            <a:pPr algn="ctr"/>
            <a:fld id="{8F82E0A0-C266-4798-8C8F-B9F91E9DA37E}" type="slidenum">
              <a:rPr kumimoji="0" lang="hu-HU" sz="2800" b="1">
                <a:solidFill>
                  <a:srgbClr val="FFFFFF"/>
                </a:solidFill>
              </a:rPr>
              <a:pPr algn="ctr"/>
              <a:t>‹#›</a:t>
            </a:fld>
            <a:endParaRPr kumimoji="0" lang="hu-HU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endParaRPr kumimoji="0"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803400"/>
            <a:ext cx="8153400" cy="4323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/>
              <a:t>Mintaszöveg szerkesztése</a:t>
            </a:r>
          </a:p>
          <a:p>
            <a:pPr lvl="1" eaLnBrk="1" latinLnBrk="0" hangingPunct="1"/>
            <a:r>
              <a:rPr kumimoji="0" lang="hu-HU"/>
              <a:t>Második szint</a:t>
            </a:r>
          </a:p>
          <a:p>
            <a:pPr lvl="2" eaLnBrk="1" latinLnBrk="0" hangingPunct="1"/>
            <a:r>
              <a:rPr kumimoji="0" lang="hu-HU"/>
              <a:t>Harmadik szint</a:t>
            </a:r>
          </a:p>
          <a:p>
            <a:pPr lvl="3" eaLnBrk="1" latinLnBrk="0" hangingPunct="1"/>
            <a:r>
              <a:rPr kumimoji="0" lang="hu-HU"/>
              <a:t>Negyedik szint</a:t>
            </a:r>
          </a:p>
          <a:p>
            <a:pPr lvl="4" eaLnBrk="1" latinLnBrk="0" hangingPunct="1"/>
            <a:r>
              <a:rPr kumimoji="0" lang="hu-HU"/>
              <a:t>Ötödik szint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hu-HU" sz="1400">
                <a:solidFill>
                  <a:schemeClr val="tx2"/>
                </a:solidFill>
              </a:defRPr>
            </a:lvl1pPr>
            <a:extLst/>
          </a:lstStyle>
          <a:p>
            <a:r>
              <a:rPr lang="hu-HU"/>
              <a:t>2006. 06. 30.</a:t>
            </a:r>
            <a:endParaRPr kumimoji="0" lang="hu-HU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hu-HU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hu-HU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9" name="Rectangle 8"/>
          <p:cNvSpPr/>
          <p:nvPr/>
        </p:nvSpPr>
        <p:spPr>
          <a:xfrm>
            <a:off x="590550" y="1505947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u-H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hu-HU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eaLnBrk="1" latinLnBrk="0" hangingPunct="1"/>
            <a:r>
              <a:rPr kumimoji="0" lang="hu-HU"/>
              <a:t>Mintacím szerkesztése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lang="hu-HU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hu-HU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hu-HU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hu-HU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hu-H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hu-H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hu-HU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hu-H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cím 1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81800" cy="685800"/>
          </a:xfrm>
        </p:spPr>
        <p:txBody>
          <a:bodyPr>
            <a:normAutofit/>
          </a:bodyPr>
          <a:lstStyle/>
          <a:p>
            <a:r>
              <a:rPr lang="hu-HU" dirty="0"/>
              <a:t>M. Csanád, T. Csörgő, Z-F. </a:t>
            </a:r>
            <a:r>
              <a:rPr lang="hu-HU" dirty="0" err="1"/>
              <a:t>Jiang</a:t>
            </a:r>
            <a:r>
              <a:rPr lang="hu-HU" dirty="0"/>
              <a:t>, C-B. </a:t>
            </a:r>
            <a:r>
              <a:rPr lang="hu-HU" dirty="0" err="1"/>
              <a:t>Yang</a:t>
            </a:r>
            <a:r>
              <a:rPr lang="hu-HU" dirty="0"/>
              <a:t>.</a:t>
            </a:r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2362200" y="3086958"/>
            <a:ext cx="6781800" cy="2755042"/>
          </a:xfrm>
        </p:spPr>
        <p:txBody>
          <a:bodyPr>
            <a:normAutofit/>
          </a:bodyPr>
          <a:lstStyle/>
          <a:p>
            <a:r>
              <a:rPr lang="hu-HU" dirty="0"/>
              <a:t>INITIAL </a:t>
            </a: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density</a:t>
            </a:r>
            <a:r>
              <a:rPr lang="hu-HU" dirty="0"/>
              <a:t> in P+P and A+A </a:t>
            </a:r>
            <a:r>
              <a:rPr lang="hu-HU" dirty="0" err="1"/>
              <a:t>collisions</a:t>
            </a:r>
            <a:br>
              <a:rPr lang="hu-HU" dirty="0"/>
            </a:br>
            <a:r>
              <a:rPr lang="hu-HU" sz="2400" dirty="0" err="1"/>
              <a:t>Universe</a:t>
            </a:r>
            <a:r>
              <a:rPr lang="hu-HU" sz="2400" dirty="0"/>
              <a:t> 3 (2017) 1, 9 arXiv:1609.07176 </a:t>
            </a:r>
            <a:br>
              <a:rPr lang="hu-HU" sz="2400" dirty="0"/>
            </a:br>
            <a:r>
              <a:rPr lang="hu-HU" sz="2400" dirty="0"/>
              <a:t>MANUSCRIPT IN PREPARATION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0" y="6165304"/>
            <a:ext cx="2195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/>
              <a:t>24 Aug </a:t>
            </a:r>
            <a:r>
              <a:rPr lang="en-US" sz="2400" dirty="0"/>
              <a:t>201</a:t>
            </a:r>
            <a:r>
              <a:rPr lang="hu-HU" sz="2400" dirty="0"/>
              <a:t>7</a:t>
            </a:r>
          </a:p>
        </p:txBody>
      </p:sp>
      <p:sp>
        <p:nvSpPr>
          <p:cNvPr id="8" name="Téglalap 7"/>
          <p:cNvSpPr/>
          <p:nvPr/>
        </p:nvSpPr>
        <p:spPr>
          <a:xfrm>
            <a:off x="2592662" y="44624"/>
            <a:ext cx="45116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4000" b="1" dirty="0">
                <a:solidFill>
                  <a:schemeClr val="tx2"/>
                </a:solidFill>
              </a:rPr>
              <a:t>10th Bolyai-Gauss-</a:t>
            </a:r>
            <a:r>
              <a:rPr lang="hu-HU" sz="4000" b="1" dirty="0" err="1">
                <a:solidFill>
                  <a:schemeClr val="tx2"/>
                </a:solidFill>
              </a:rPr>
              <a:t>Lobachevsky</a:t>
            </a:r>
            <a:r>
              <a:rPr lang="hu-HU" sz="4000" b="1" dirty="0">
                <a:solidFill>
                  <a:schemeClr val="tx2"/>
                </a:solidFill>
              </a:rPr>
              <a:t> </a:t>
            </a:r>
            <a:r>
              <a:rPr lang="hu-HU" sz="4000" b="1" dirty="0" err="1">
                <a:solidFill>
                  <a:schemeClr val="tx2"/>
                </a:solidFill>
              </a:rPr>
              <a:t>Conference</a:t>
            </a:r>
            <a:endParaRPr lang="hu-HU" sz="4000" b="1" dirty="0">
              <a:solidFill>
                <a:schemeClr val="tx2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2592662" y="2073622"/>
            <a:ext cx="45716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chemeClr val="tx2"/>
                </a:solidFill>
              </a:rPr>
              <a:t>August 21-25, 2017</a:t>
            </a:r>
            <a:br>
              <a:rPr lang="hu-HU" b="1" dirty="0">
                <a:solidFill>
                  <a:schemeClr val="tx2"/>
                </a:solidFill>
              </a:rPr>
            </a:br>
            <a:r>
              <a:rPr lang="hu-HU" b="1" dirty="0">
                <a:solidFill>
                  <a:schemeClr val="tx2"/>
                </a:solidFill>
              </a:rPr>
              <a:t>Eszterházy University, Károly Robert Campus, Gyöngyös, Hungary</a:t>
            </a:r>
            <a:endParaRPr lang="hu-HU" dirty="0">
              <a:solidFill>
                <a:schemeClr val="tx2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360" y="23912"/>
            <a:ext cx="1988840" cy="1988840"/>
          </a:xfrm>
          <a:prstGeom prst="rect">
            <a:avLst/>
          </a:prstGeom>
        </p:spPr>
      </p:pic>
      <p:pic>
        <p:nvPicPr>
          <p:cNvPr id="23554" name="Picture 2" descr="http://uni-eszterhazy.hu/public/images/logo_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2" r="9018"/>
          <a:stretch/>
        </p:blipFill>
        <p:spPr bwMode="auto">
          <a:xfrm>
            <a:off x="0" y="160958"/>
            <a:ext cx="2654845" cy="1755874"/>
          </a:xfrm>
          <a:prstGeom prst="roundRect">
            <a:avLst>
              <a:gd name="adj" fmla="val 3139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energy density at RHIC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10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700808"/>
                <a:ext cx="8534400" cy="280831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Bjorken estimate from BRAHMS: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hu-HU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3300" dirty="0"/>
                  <a:t> </a:t>
                </a:r>
                <a:r>
                  <a:rPr lang="en-US" dirty="0"/>
                  <a:t>GeV/fm</a:t>
                </a:r>
                <a:r>
                  <a:rPr lang="en-US" baseline="30000" dirty="0"/>
                  <a:t>3</a:t>
                </a:r>
              </a:p>
              <a:p>
                <a:r>
                  <a:rPr lang="en-US" dirty="0"/>
                  <a:t>Advanced estimate: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sz="32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hu-HU" sz="3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sz="3200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d>
                      <m:dPr>
                        <m:ctrlPr>
                          <a:rPr lang="hu-H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hu-H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32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hu-HU" sz="32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hu-HU" sz="3200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hu-HU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32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hu-HU" sz="32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−1)(2−</m:t>
                        </m:r>
                        <m:sSubSup>
                          <m:sSubSupPr>
                            <m:ctrlPr>
                              <a:rPr lang="hu-HU" sz="3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sz="32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sz="3200">
                                <a:latin typeface="Cambria Math" panose="02040503050406030204" pitchFamily="18" charset="0"/>
                              </a:rPr>
                              <m:t>sound</m:t>
                            </m:r>
                          </m:sub>
                          <m:sup>
                            <m:r>
                              <a:rPr lang="hu-HU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Correction: 2-3x, result 15 GeV/fm</a:t>
                </a:r>
                <a:r>
                  <a:rPr lang="en-US" baseline="30000" dirty="0"/>
                  <a:t>3</a:t>
                </a:r>
                <a:r>
                  <a:rPr lang="en-US" dirty="0"/>
                  <a:t>, QCD agreement!</a:t>
                </a:r>
              </a:p>
              <a:p>
                <a:r>
                  <a:rPr lang="en-US" dirty="0"/>
                  <a:t>Corresponds to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ini</a:t>
                </a:r>
                <a:r>
                  <a:rPr lang="en-US" dirty="0"/>
                  <a:t> </a:t>
                </a:r>
                <a:r>
                  <a:rPr lang="en-US" dirty="0">
                    <a:sym typeface="Symbol"/>
                  </a:rPr>
                  <a:t> 2T</a:t>
                </a:r>
                <a:r>
                  <a:rPr lang="en-US" baseline="-25000" dirty="0">
                    <a:sym typeface="Symbol"/>
                  </a:rPr>
                  <a:t>c</a:t>
                </a:r>
                <a:r>
                  <a:rPr lang="en-US" dirty="0">
                    <a:sym typeface="Symbol"/>
                  </a:rPr>
                  <a:t>  340 MeV</a:t>
                </a:r>
                <a:r>
                  <a:rPr lang="hu-HU" dirty="0">
                    <a:sym typeface="Symbol"/>
                  </a:rPr>
                  <a:t>, c</a:t>
                </a:r>
                <a:r>
                  <a:rPr lang="en-US" dirty="0" err="1">
                    <a:sym typeface="Symbol"/>
                  </a:rPr>
                  <a:t>onfirmed</a:t>
                </a:r>
                <a:r>
                  <a:rPr lang="en-US" dirty="0">
                    <a:sym typeface="Symbol"/>
                  </a:rPr>
                  <a:t> by</a:t>
                </a:r>
                <a:r>
                  <a:rPr lang="hu-HU" dirty="0">
                    <a:sym typeface="Symbol"/>
                  </a:rPr>
                  <a:t> </a:t>
                </a:r>
                <a:r>
                  <a:rPr lang="hu-HU" dirty="0">
                    <a:latin typeface="Symbol" panose="05050102010706020507" pitchFamily="18" charset="2"/>
                    <a:sym typeface="Symbol"/>
                  </a:rPr>
                  <a:t>g</a:t>
                </a:r>
                <a:r>
                  <a:rPr lang="hu-HU" dirty="0">
                    <a:sym typeface="Symbol"/>
                  </a:rPr>
                  <a:t> </a:t>
                </a:r>
                <a:r>
                  <a:rPr lang="hu-HU" dirty="0" err="1">
                    <a:sym typeface="Symbol"/>
                  </a:rPr>
                  <a:t>spectra</a:t>
                </a:r>
                <a:endParaRPr lang="hu-HU" dirty="0">
                  <a:sym typeface="Symbol"/>
                </a:endParaRPr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700808"/>
                <a:ext cx="8534400" cy="2808312"/>
              </a:xfrm>
              <a:blipFill>
                <a:blip r:embed="rId2"/>
                <a:stretch>
                  <a:fillRect l="-21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9852"/>
            <a:ext cx="4283968" cy="280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933056"/>
            <a:ext cx="4572001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934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Kép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423" y="4359087"/>
            <a:ext cx="3777025" cy="2520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498600"/>
          </a:xfrm>
        </p:spPr>
        <p:txBody>
          <a:bodyPr>
            <a:normAutofit/>
          </a:bodyPr>
          <a:lstStyle/>
          <a:p>
            <a:r>
              <a:rPr lang="en-US" sz="4400" dirty="0" err="1"/>
              <a:t>Pseudorapity</a:t>
            </a:r>
            <a:r>
              <a:rPr lang="en-US" sz="4400" dirty="0"/>
              <a:t> densities in A+A</a:t>
            </a:r>
            <a:br>
              <a:rPr lang="en-US" sz="4400" dirty="0"/>
            </a:br>
            <a:r>
              <a:rPr lang="en-US" sz="4400" dirty="0"/>
              <a:t>from RHIC to LHC: well described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11</a:t>
            </a:fld>
            <a:endParaRPr kumimoji="0" lang="en-US" dirty="0"/>
          </a:p>
        </p:txBody>
      </p:sp>
      <p:pic>
        <p:nvPicPr>
          <p:cNvPr id="16" name="Tartalom helye 1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65" y="1773096"/>
            <a:ext cx="3680215" cy="2520000"/>
          </a:xfr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433" y="1772816"/>
            <a:ext cx="3700015" cy="2520000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58" y="4291854"/>
            <a:ext cx="3667214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94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densities</a:t>
            </a:r>
            <a:r>
              <a:rPr lang="hu-HU" dirty="0"/>
              <a:t> in AA, RHIC </a:t>
            </a:r>
            <a:r>
              <a:rPr lang="hu-HU" dirty="0" err="1"/>
              <a:t>to</a:t>
            </a:r>
            <a:r>
              <a:rPr lang="hu-HU" dirty="0"/>
              <a:t> LHC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12</a:t>
            </a:fld>
            <a:endParaRPr kumimoji="0"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3"/>
          </p:nvPr>
        </p:nvSpPr>
        <p:spPr>
          <a:xfrm>
            <a:off x="609600" y="1628800"/>
            <a:ext cx="8153400" cy="1152128"/>
          </a:xfrm>
        </p:spPr>
        <p:txBody>
          <a:bodyPr/>
          <a:lstStyle/>
          <a:p>
            <a:r>
              <a:rPr lang="hu-HU" dirty="0" err="1"/>
              <a:t>Effect</a:t>
            </a:r>
            <a:r>
              <a:rPr lang="hu-HU" dirty="0"/>
              <a:t> of </a:t>
            </a:r>
            <a:r>
              <a:rPr lang="hu-HU" dirty="0" err="1"/>
              <a:t>acceleration</a:t>
            </a:r>
            <a:r>
              <a:rPr lang="hu-HU" dirty="0"/>
              <a:t> and </a:t>
            </a:r>
            <a:r>
              <a:rPr lang="hu-HU" dirty="0" err="1"/>
              <a:t>equation</a:t>
            </a:r>
            <a:r>
              <a:rPr lang="hu-HU" dirty="0"/>
              <a:t> of </a:t>
            </a:r>
            <a:r>
              <a:rPr lang="hu-HU" dirty="0" err="1"/>
              <a:t>state</a:t>
            </a:r>
            <a:endParaRPr lang="hu-HU" dirty="0"/>
          </a:p>
          <a:p>
            <a:r>
              <a:rPr lang="hu-HU" dirty="0" err="1"/>
              <a:t>Large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densities</a:t>
            </a:r>
            <a:r>
              <a:rPr lang="hu-HU" dirty="0"/>
              <a:t>, </a:t>
            </a:r>
            <a:r>
              <a:rPr lang="hu-HU" dirty="0" err="1"/>
              <a:t>well</a:t>
            </a:r>
            <a:r>
              <a:rPr lang="hu-HU" dirty="0"/>
              <a:t> </a:t>
            </a:r>
            <a:r>
              <a:rPr lang="hu-HU" dirty="0" err="1"/>
              <a:t>above</a:t>
            </a:r>
            <a:r>
              <a:rPr lang="hu-HU" dirty="0"/>
              <a:t> </a:t>
            </a:r>
            <a:r>
              <a:rPr lang="hu-HU" dirty="0" err="1"/>
              <a:t>critical</a:t>
            </a:r>
            <a:endParaRPr lang="hu-HU" dirty="0"/>
          </a:p>
        </p:txBody>
      </p:sp>
      <p:pic>
        <p:nvPicPr>
          <p:cNvPr id="10" name="Tartalom hely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0928"/>
            <a:ext cx="4466308" cy="3960040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261" y="2780928"/>
            <a:ext cx="4418509" cy="39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69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 hely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err="1"/>
              <a:t>Can</a:t>
            </a:r>
            <a:r>
              <a:rPr lang="hu-HU" dirty="0"/>
              <a:t> an sQGP </a:t>
            </a:r>
            <a:r>
              <a:rPr lang="hu-HU" dirty="0" err="1"/>
              <a:t>created</a:t>
            </a:r>
            <a:r>
              <a:rPr lang="hu-HU" dirty="0"/>
              <a:t> </a:t>
            </a:r>
            <a:r>
              <a:rPr lang="hu-HU" dirty="0" err="1"/>
              <a:t>there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?</a:t>
            </a:r>
          </a:p>
          <a:p>
            <a:r>
              <a:rPr lang="hu-HU" dirty="0" err="1"/>
              <a:t>Yes</a:t>
            </a:r>
            <a:r>
              <a:rPr lang="hu-HU" dirty="0"/>
              <a:t>, </a:t>
            </a:r>
            <a:r>
              <a:rPr lang="hu-HU" dirty="0" err="1"/>
              <a:t>depending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multiplicity</a:t>
            </a:r>
            <a:endParaRPr lang="hu-HU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WHAT ABOUT PP COLLISIONS?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13</a:t>
            </a:fld>
            <a:endParaRPr kumimoji="0" lang="hu-HU"/>
          </a:p>
        </p:txBody>
      </p:sp>
    </p:spTree>
    <p:extLst>
      <p:ext uri="{BB962C8B-B14F-4D97-AF65-F5344CB8AC3E}">
        <p14:creationId xmlns:p14="http://schemas.microsoft.com/office/powerpoint/2010/main" val="3709058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energy density in pp at 7 TeV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14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742486"/>
                <a:ext cx="8534400" cy="511231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Rough estimate via the </a:t>
                </a:r>
                <a:r>
                  <a:rPr lang="en-US" dirty="0" err="1"/>
                  <a:t>Bjorken</a:t>
                </a:r>
                <a:r>
                  <a:rPr lang="en-US" dirty="0"/>
                  <a:t> formula: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r>
                      <a:rPr lang="en-US" sz="3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>
                    <a:sym typeface="Symbol"/>
                  </a:rPr>
                  <a:t>Number of particles at midrapidity: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1.5×5.89</m:t>
                    </m:r>
                  </m:oMath>
                </a14:m>
                <a:endParaRPr lang="en-US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Average energy: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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𝑚</m:t>
                    </m:r>
                    <m:r>
                      <a:rPr lang="en-US" i="1" baseline="-25000">
                        <a:latin typeface="Cambria Math" panose="02040503050406030204" pitchFamily="18" charset="0"/>
                        <a:sym typeface="Symbol"/>
                      </a:rPr>
                      <m:t>𝑡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=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𝐸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=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0.562 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sym typeface="Symbol"/>
                      </a:rPr>
                      <m:t>GeV</m:t>
                    </m:r>
                  </m:oMath>
                </a14:m>
                <a:endParaRPr lang="en-US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Transverse size of the system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R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𝜋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tot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2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/4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el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=9.8 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sym typeface="Symbol"/>
                      </a:rPr>
                      <m:t>fm</m:t>
                    </m:r>
                    <m:r>
                      <a:rPr lang="en-US" i="1" baseline="30000" smtClean="0">
                        <a:latin typeface="Cambria Math" panose="02040503050406030204" pitchFamily="18" charset="0"/>
                        <a:sym typeface="Symbol"/>
                      </a:rPr>
                      <m:t>2</m:t>
                    </m:r>
                  </m:oMath>
                </a14:m>
                <a:endParaRPr lang="en-US" baseline="30000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Formation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1 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  <a:sym typeface="Symbol"/>
                      </a:rPr>
                      <m:t>fm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𝑐</m:t>
                    </m:r>
                  </m:oMath>
                </a14:m>
                <a:r>
                  <a:rPr lang="en-US" dirty="0">
                    <a:sym typeface="Symbol"/>
                  </a:rPr>
                  <a:t> (conservative estimate)</a:t>
                </a:r>
              </a:p>
              <a:p>
                <a:r>
                  <a:rPr lang="en-US" dirty="0">
                    <a:sym typeface="Symbol"/>
                  </a:rPr>
                  <a:t>Energy density from this:</a:t>
                </a:r>
              </a:p>
              <a:p>
                <a:endParaRPr lang="en-US" dirty="0">
                  <a:sym typeface="Symbol"/>
                </a:endParaRPr>
              </a:p>
              <a:p>
                <a:endParaRPr lang="en-US" dirty="0">
                  <a:sym typeface="Symbol"/>
                </a:endParaRPr>
              </a:p>
              <a:p>
                <a:endParaRPr lang="en-US" dirty="0"/>
              </a:p>
              <a:p>
                <a:r>
                  <a:rPr lang="en-US" dirty="0"/>
                  <a:t>Below critical? Important question!</a:t>
                </a:r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742486"/>
                <a:ext cx="8534400" cy="5112314"/>
              </a:xfrm>
              <a:blipFill>
                <a:blip r:embed="rId2"/>
                <a:stretch>
                  <a:fillRect l="-286" b="-286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/>
              <p:cNvSpPr txBox="1"/>
              <p:nvPr/>
            </p:nvSpPr>
            <p:spPr>
              <a:xfrm>
                <a:off x="0" y="4797152"/>
                <a:ext cx="9144000" cy="17640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7 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TeV</m:t>
                          </m:r>
                        </m:e>
                      </m:d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sz="2200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sz="220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0.562×1.5×</m:t>
                          </m:r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5.89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1.76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2200" b="0" i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0.507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22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TeV</m:t>
                          </m:r>
                        </m:e>
                      </m:d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sz="2200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sz="2200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0.5</m:t>
                          </m:r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71</m:t>
                          </m:r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×1.5×</m:t>
                          </m:r>
                          <m:r>
                            <a:rPr lang="en-US" sz="22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6.17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1.</m:t>
                              </m:r>
                              <m:r>
                                <a:rPr lang="en-US" sz="2200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80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2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220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0.5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19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200" dirty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5" name="Szövegdoboz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97152"/>
                <a:ext cx="9144000" cy="176407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366301"/>
            <a:ext cx="3851920" cy="344707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 from initial acceleration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15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742486"/>
                <a:ext cx="8534400" cy="511551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>
                    <a:sym typeface="Symbol"/>
                  </a:rPr>
                  <a:t> Initial acceleration pushes outer volume elements</a:t>
                </a:r>
              </a:p>
              <a:p>
                <a:r>
                  <a:rPr lang="en-US" dirty="0">
                    <a:sym typeface="Symbol"/>
                  </a:rPr>
                  <a:t> This </a:t>
                </a:r>
                <a:r>
                  <a:rPr lang="hu-HU" dirty="0" err="1">
                    <a:sym typeface="Symbol"/>
                  </a:rPr>
                  <a:t>leads</a:t>
                </a:r>
                <a:r>
                  <a:rPr lang="hu-HU" dirty="0">
                    <a:sym typeface="Symbol"/>
                  </a:rPr>
                  <a:t> </a:t>
                </a:r>
                <a:r>
                  <a:rPr lang="hu-HU" dirty="0" err="1">
                    <a:sym typeface="Symbol"/>
                  </a:rPr>
                  <a:t>to</a:t>
                </a:r>
                <a:r>
                  <a:rPr lang="hu-HU" dirty="0">
                    <a:sym typeface="Symbol"/>
                  </a:rPr>
                  <a:t> non-</a:t>
                </a:r>
                <a:r>
                  <a:rPr lang="hu-HU" dirty="0" err="1">
                    <a:sym typeface="Symbol"/>
                  </a:rPr>
                  <a:t>flat</a:t>
                </a:r>
                <a:r>
                  <a:rPr lang="hu-HU" dirty="0"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𝑑𝑁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</m:oMath>
                </a14:m>
                <a:r>
                  <a:rPr lang="en-US" dirty="0">
                    <a:sym typeface="Symbol"/>
                  </a:rPr>
                  <a:t> </a:t>
                </a:r>
                <a:endParaRPr lang="hu-HU" dirty="0">
                  <a:sym typeface="Symbol"/>
                </a:endParaRPr>
              </a:p>
              <a:p>
                <a:r>
                  <a:rPr lang="hu-HU" dirty="0">
                    <a:sym typeface="Symbol"/>
                  </a:rPr>
                  <a:t> </a:t>
                </a:r>
                <a:r>
                  <a:rPr lang="hu-HU" dirty="0" err="1">
                    <a:sym typeface="Symbol"/>
                  </a:rPr>
                  <a:t>Different</a:t>
                </a:r>
                <a:r>
                  <a:rPr lang="en-US" dirty="0"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  <a:sym typeface="Symbol"/>
                      </a:rPr>
                      <m:t>𝜖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↔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𝑑𝑁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</m:oMath>
                </a14:m>
                <a:r>
                  <a:rPr lang="en-US" dirty="0">
                    <a:sym typeface="Symbol"/>
                  </a:rPr>
                  <a:t> </a:t>
                </a:r>
                <a:r>
                  <a:rPr lang="hu-HU" dirty="0" err="1">
                    <a:sym typeface="Symbol"/>
                  </a:rPr>
                  <a:t>connection</a:t>
                </a:r>
                <a:r>
                  <a:rPr lang="hu-HU" dirty="0">
                    <a:sym typeface="Symbol"/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−1)(2−</m:t>
                        </m:r>
                        <m:sSubSup>
                          <m:sSub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hu-HU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dirty="0">
                  <a:sym typeface="Symbol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= 1</m:t>
                    </m:r>
                  </m:oMath>
                </a14:m>
                <a:r>
                  <a:rPr lang="en-US" dirty="0"/>
                  <a:t>:</a:t>
                </a:r>
                <a:r>
                  <a:rPr lang="hu-HU" dirty="0"/>
                  <a:t> </a:t>
                </a:r>
                <a:r>
                  <a:rPr lang="en-US" dirty="0"/>
                  <a:t>no </a:t>
                </a:r>
                <a:r>
                  <a:rPr lang="en-US" dirty="0" err="1"/>
                  <a:t>acc</a:t>
                </a:r>
                <a:r>
                  <a:rPr lang="hu-HU" dirty="0" err="1"/>
                  <a:t>eleration</a:t>
                </a:r>
                <a:r>
                  <a:rPr lang="hu-H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 TOTEM fit</a:t>
                </a:r>
              </a:p>
              <a:p>
                <a:pPr lvl="1"/>
                <a:r>
                  <a:rPr lang="en-US" b="0" dirty="0"/>
                  <a:t>7 TeV: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1.073±0.001</m:t>
                    </m:r>
                  </m:oMath>
                </a14:m>
                <a:endParaRPr lang="en-US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8 TeV: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1.067±0.001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 Corrected estimate:</a:t>
                </a:r>
              </a:p>
              <a:p>
                <a:pPr lvl="1"/>
                <a:r>
                  <a:rPr lang="en-US" dirty="0"/>
                  <a:t>7 TeV: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=0.640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8 TeV: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=0.64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742486"/>
                <a:ext cx="8534400" cy="5115514"/>
              </a:xfrm>
              <a:blipFill>
                <a:blip r:embed="rId3"/>
                <a:stretch>
                  <a:fillRect l="-286" t="-2026" b="-23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zövegdoboz 5"/>
          <p:cNvSpPr txBox="1"/>
          <p:nvPr/>
        </p:nvSpPr>
        <p:spPr>
          <a:xfrm>
            <a:off x="7308304" y="638132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Symbol" panose="05050102010706020507" pitchFamily="18" charset="2"/>
              </a:rPr>
              <a:t>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744713"/>
            <a:ext cx="5676900" cy="411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534400" cy="1341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dirty="0"/>
              <a:t>Comment: </a:t>
            </a:r>
            <a:r>
              <a:rPr lang="hu-HU" dirty="0" err="1"/>
              <a:t>dN</a:t>
            </a:r>
            <a:r>
              <a:rPr lang="hu-HU" dirty="0"/>
              <a:t>/</a:t>
            </a:r>
            <a:r>
              <a:rPr lang="hu-HU" dirty="0" err="1"/>
              <a:t>d</a:t>
            </a:r>
            <a:r>
              <a:rPr lang="hu-HU" sz="4000" dirty="0" err="1">
                <a:latin typeface="Symbol" panose="05050102010706020507" pitchFamily="18" charset="2"/>
              </a:rPr>
              <a:t>h</a:t>
            </a:r>
            <a:r>
              <a:rPr lang="hu-HU" dirty="0"/>
              <a:t> @ LHC is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trivial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trivial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MC </a:t>
            </a:r>
            <a:r>
              <a:rPr lang="hu-HU" dirty="0" err="1"/>
              <a:t>models</a:t>
            </a:r>
            <a:endParaRPr lang="hu-HU" dirty="0"/>
          </a:p>
          <a:p>
            <a:r>
              <a:rPr lang="hu-HU" dirty="0"/>
              <a:t>TOTEM Coll., EPL, 98 (2012) 31002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16</a:t>
            </a:fld>
            <a:endParaRPr kumimoji="0" lang="hu-HU"/>
          </a:p>
        </p:txBody>
      </p:sp>
    </p:spTree>
    <p:extLst>
      <p:ext uri="{BB962C8B-B14F-4D97-AF65-F5344CB8AC3E}">
        <p14:creationId xmlns:p14="http://schemas.microsoft.com/office/powerpoint/2010/main" val="312798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534400" cy="1341120"/>
          </a:xfrm>
        </p:spPr>
        <p:txBody>
          <a:bodyPr>
            <a:normAutofit/>
          </a:bodyPr>
          <a:lstStyle/>
          <a:p>
            <a:r>
              <a:rPr lang="en-US" dirty="0"/>
              <a:t>TOTEM &amp; CMS data combined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17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7 TeV: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=1.076</m:t>
                    </m:r>
                  </m:oMath>
                </a14:m>
                <a:r>
                  <a:rPr lang="en-US" dirty="0"/>
                  <a:t>, 8 TeV: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=1.066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Very small change compared to </a:t>
                </a:r>
                <a:r>
                  <a:rPr lang="hu-HU" dirty="0"/>
                  <a:t>„</a:t>
                </a:r>
                <a:r>
                  <a:rPr lang="en-US" dirty="0"/>
                  <a:t>TOTEM only” fit</a:t>
                </a:r>
              </a:p>
              <a:p>
                <a:r>
                  <a:rPr lang="en-US" dirty="0"/>
                  <a:t>7 TeV: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=0.64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(was 0.640)</a:t>
                </a:r>
              </a:p>
              <a:p>
                <a:r>
                  <a:rPr lang="en-US" dirty="0"/>
                  <a:t>8 TeV: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=0.64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(was 0.644)</a:t>
                </a:r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374" t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276872"/>
            <a:ext cx="6048672" cy="285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355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 err="1"/>
              <a:t>Dependence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initial</a:t>
            </a:r>
            <a:r>
              <a:rPr lang="hu-HU" dirty="0"/>
              <a:t> </a:t>
            </a:r>
            <a:r>
              <a:rPr lang="hu-HU" dirty="0" err="1"/>
              <a:t>time</a:t>
            </a:r>
            <a:r>
              <a:rPr lang="hu-HU" dirty="0"/>
              <a:t> and </a:t>
            </a:r>
            <a:r>
              <a:rPr lang="hu-HU" dirty="0" err="1"/>
              <a:t>c</a:t>
            </a:r>
            <a:r>
              <a:rPr lang="hu-HU" baseline="-25000" dirty="0" err="1"/>
              <a:t>sound</a:t>
            </a:r>
            <a:endParaRPr lang="hu-HU" baseline="-250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18</a:t>
            </a:fld>
            <a:endParaRPr kumimoji="0"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hu-HU" dirty="0"/>
                  <a:t>Recall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correction</a:t>
                </a:r>
                <a:r>
                  <a:rPr lang="hu-HU" dirty="0"/>
                  <a:t> </a:t>
                </a:r>
                <a:r>
                  <a:rPr lang="hu-HU" dirty="0" err="1"/>
                  <a:t>factor</a:t>
                </a:r>
                <a:r>
                  <a:rPr lang="hu-HU" dirty="0"/>
                  <a:t>:</a:t>
                </a:r>
                <a:br>
                  <a:rPr lang="hu-HU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hu-HU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sz="3200" b="0" i="0" smtClean="0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hu-HU" sz="3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sz="3200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d>
                      <m:dPr>
                        <m:ctrlPr>
                          <a:rPr lang="hu-H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hu-H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hu-HU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hu-HU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3200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hu-HU" sz="32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hu-HU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3200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hu-HU" sz="32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−1)(2−</m:t>
                        </m:r>
                        <m:sSubSup>
                          <m:sSubSupPr>
                            <m:ctrlPr>
                              <a:rPr lang="hu-HU" sz="3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sz="32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sz="3200">
                                <a:latin typeface="Cambria Math" panose="02040503050406030204" pitchFamily="18" charset="0"/>
                              </a:rPr>
                              <m:t>sound</m:t>
                            </m:r>
                          </m:sub>
                          <m:sup>
                            <m:r>
                              <a:rPr lang="hu-HU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hu-HU" sz="320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hu-HU" sz="3200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374" t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140968"/>
            <a:ext cx="7115201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62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Dependence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multiplicity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19</a:t>
            </a:fld>
            <a:endParaRPr kumimoji="0"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803400"/>
                <a:ext cx="8534400" cy="5054600"/>
              </a:xfrm>
            </p:spPr>
            <p:txBody>
              <a:bodyPr/>
              <a:lstStyle/>
              <a:p>
                <a:r>
                  <a:rPr lang="hu-HU" dirty="0"/>
                  <a:t>Several </a:t>
                </a:r>
                <a:r>
                  <a:rPr lang="hu-HU" dirty="0" err="1"/>
                  <a:t>multiplicity</a:t>
                </a:r>
                <a:r>
                  <a:rPr lang="hu-HU" dirty="0"/>
                  <a:t> </a:t>
                </a:r>
                <a:r>
                  <a:rPr lang="hu-HU" dirty="0" err="1"/>
                  <a:t>classes</a:t>
                </a:r>
                <a:r>
                  <a:rPr lang="hu-HU" dirty="0"/>
                  <a:t>, 6-20, </a:t>
                </a:r>
                <a:r>
                  <a:rPr lang="hu-HU" dirty="0" err="1"/>
                  <a:t>even</a:t>
                </a:r>
                <a:r>
                  <a:rPr lang="hu-HU" dirty="0"/>
                  <a:t> 40-50 </a:t>
                </a:r>
                <a:r>
                  <a:rPr lang="hu-HU" dirty="0" err="1"/>
                  <a:t>seen</a:t>
                </a:r>
                <a:r>
                  <a:rPr lang="hu-HU" dirty="0"/>
                  <a:t>!</a:t>
                </a:r>
              </a:p>
              <a:p>
                <a:r>
                  <a:rPr lang="hu-HU" dirty="0" err="1"/>
                  <a:t>Initial</a:t>
                </a:r>
                <a:r>
                  <a:rPr lang="hu-HU" dirty="0"/>
                  <a:t> </a:t>
                </a:r>
                <a:r>
                  <a:rPr lang="hu-HU" dirty="0" err="1"/>
                  <a:t>energy</a:t>
                </a:r>
                <a:r>
                  <a:rPr lang="hu-HU" dirty="0"/>
                  <a:t> </a:t>
                </a:r>
                <a:r>
                  <a:rPr lang="hu-HU" dirty="0" err="1"/>
                  <a:t>density</a:t>
                </a:r>
                <a:r>
                  <a:rPr lang="hu-HU" dirty="0"/>
                  <a:t> </a:t>
                </a:r>
                <a:r>
                  <a:rPr lang="hu-HU" dirty="0" err="1"/>
                  <a:t>estimate</a:t>
                </a:r>
                <a:r>
                  <a:rPr lang="hu-HU" dirty="0"/>
                  <a:t> </a:t>
                </a:r>
                <a:r>
                  <a:rPr lang="hu-HU" dirty="0" err="1"/>
                  <a:t>above</a:t>
                </a:r>
                <a:r>
                  <a:rPr lang="hu-HU" dirty="0"/>
                  <a:t> 1 GeV/fm</a:t>
                </a:r>
                <a:r>
                  <a:rPr lang="hu-HU" baseline="30000" dirty="0"/>
                  <a:t>3</a:t>
                </a:r>
                <a:r>
                  <a:rPr lang="hu-HU" dirty="0"/>
                  <a:t>, </a:t>
                </a:r>
                <a:r>
                  <a:rPr lang="hu-HU" dirty="0" err="1"/>
                  <a:t>if</a:t>
                </a:r>
                <a:r>
                  <a:rPr lang="hu-HU" dirty="0"/>
                  <a:t>:</a:t>
                </a:r>
              </a:p>
              <a:p>
                <a:pPr lvl="1"/>
                <a:r>
                  <a:rPr lang="hu-HU" dirty="0" err="1"/>
                  <a:t>Bjorken</a:t>
                </a:r>
                <a:r>
                  <a:rPr lang="hu-HU" dirty="0"/>
                  <a:t> </a:t>
                </a:r>
                <a:r>
                  <a:rPr lang="hu-HU" dirty="0" err="1"/>
                  <a:t>estimate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ch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endParaRPr lang="hu-HU" dirty="0"/>
              </a:p>
              <a:p>
                <a:pPr lvl="1"/>
                <a:r>
                  <a:rPr lang="hu-HU" dirty="0" err="1"/>
                  <a:t>Corrected</a:t>
                </a:r>
                <a:r>
                  <a:rPr lang="hu-HU" dirty="0"/>
                  <a:t> </a:t>
                </a:r>
                <a:r>
                  <a:rPr lang="hu-HU" dirty="0" err="1"/>
                  <a:t>estimate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ch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&gt;9</m:t>
                    </m:r>
                  </m:oMath>
                </a14:m>
                <a:endParaRPr lang="hu-HU" dirty="0"/>
              </a:p>
              <a:p>
                <a:pPr marL="365760" lvl="1" indent="0">
                  <a:buNone/>
                </a:pPr>
                <a:endParaRPr lang="hu-HU" dirty="0"/>
              </a:p>
              <a:p>
                <a:pPr>
                  <a:buNone/>
                </a:pPr>
                <a:endParaRPr lang="hu-HU" dirty="0"/>
              </a:p>
              <a:p>
                <a:endParaRPr lang="hu-HU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803400"/>
                <a:ext cx="8534400" cy="5054600"/>
              </a:xfrm>
              <a:blipFill>
                <a:blip r:embed="rId2"/>
                <a:stretch>
                  <a:fillRect l="-357" t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36" y="3793108"/>
            <a:ext cx="8317218" cy="30402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 hely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err="1"/>
              <a:t>Goals</a:t>
            </a:r>
            <a:r>
              <a:rPr lang="hu-HU" dirty="0"/>
              <a:t> of </a:t>
            </a:r>
            <a:r>
              <a:rPr lang="hu-HU" dirty="0" err="1"/>
              <a:t>high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heavy</a:t>
            </a:r>
            <a:r>
              <a:rPr lang="hu-HU" dirty="0"/>
              <a:t> ion </a:t>
            </a:r>
            <a:r>
              <a:rPr lang="hu-HU" dirty="0" err="1"/>
              <a:t>physics</a:t>
            </a:r>
            <a:endParaRPr lang="hu-HU" dirty="0"/>
          </a:p>
          <a:p>
            <a:r>
              <a:rPr lang="hu-HU" dirty="0"/>
              <a:t>The </a:t>
            </a:r>
            <a:r>
              <a:rPr lang="hu-HU" dirty="0" err="1"/>
              <a:t>Bjorken</a:t>
            </a:r>
            <a:r>
              <a:rPr lang="hu-HU" dirty="0"/>
              <a:t> </a:t>
            </a:r>
            <a:r>
              <a:rPr lang="hu-HU" dirty="0" err="1"/>
              <a:t>estimate</a:t>
            </a:r>
            <a:r>
              <a:rPr lang="hu-HU" dirty="0"/>
              <a:t> of </a:t>
            </a:r>
            <a:r>
              <a:rPr lang="hu-HU" dirty="0" err="1"/>
              <a:t>initial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density</a:t>
            </a:r>
            <a:endParaRPr lang="hu-HU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INTRODUCTION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</a:t>
            </a:fld>
            <a:endParaRPr kumimoji="0" lang="hu-HU"/>
          </a:p>
        </p:txBody>
      </p:sp>
    </p:spTree>
    <p:extLst>
      <p:ext uri="{BB962C8B-B14F-4D97-AF65-F5344CB8AC3E}">
        <p14:creationId xmlns:p14="http://schemas.microsoft.com/office/powerpoint/2010/main" val="4231026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Initial</a:t>
            </a:r>
            <a:r>
              <a:rPr lang="hu-HU" dirty="0"/>
              <a:t> </a:t>
            </a:r>
            <a:r>
              <a:rPr lang="hu-HU" dirty="0" err="1"/>
              <a:t>temperature</a:t>
            </a:r>
            <a:r>
              <a:rPr lang="hu-HU" dirty="0"/>
              <a:t> </a:t>
            </a:r>
            <a:r>
              <a:rPr lang="hu-HU" dirty="0" err="1"/>
              <a:t>estimate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20</a:t>
            </a:fld>
            <a:endParaRPr kumimoji="0"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hu-HU" dirty="0"/>
                  <a:t>Temperature </a:t>
                </a:r>
                <a:r>
                  <a:rPr lang="hu-HU" dirty="0" err="1"/>
                  <a:t>from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hu-HU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hu-HU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hu-HU" i="1" baseline="30000" dirty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hu-HU" baseline="30000" dirty="0"/>
              </a:p>
              <a:p>
                <a:r>
                  <a:rPr lang="hu-HU" dirty="0" err="1"/>
                  <a:t>Values</a:t>
                </a:r>
                <a:r>
                  <a:rPr lang="hu-HU" dirty="0"/>
                  <a:t> </a:t>
                </a:r>
                <a:r>
                  <a:rPr lang="hu-HU" dirty="0" err="1"/>
                  <a:t>above</a:t>
                </a:r>
                <a:r>
                  <a:rPr lang="hu-HU" dirty="0"/>
                  <a:t> 150-170 </a:t>
                </a:r>
                <a:r>
                  <a:rPr lang="hu-HU" dirty="0" err="1"/>
                  <a:t>MeV</a:t>
                </a:r>
                <a:r>
                  <a:rPr lang="hu-HU" dirty="0"/>
                  <a:t> </a:t>
                </a:r>
                <a:r>
                  <a:rPr lang="hu-HU" dirty="0" err="1"/>
                  <a:t>reached</a:t>
                </a:r>
                <a:endParaRPr lang="hu-HU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374" t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0968"/>
            <a:ext cx="9144000" cy="353053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Is </a:t>
            </a:r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unprecedented</a:t>
            </a:r>
            <a:r>
              <a:rPr lang="hu-HU" dirty="0"/>
              <a:t>? </a:t>
            </a:r>
            <a:r>
              <a:rPr lang="hu-HU" dirty="0" err="1"/>
              <a:t>Consequences</a:t>
            </a:r>
            <a:r>
              <a:rPr lang="hu-HU" dirty="0"/>
              <a:t>?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21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628800"/>
            <a:ext cx="8153400" cy="5214906"/>
          </a:xfrm>
        </p:spPr>
        <p:txBody>
          <a:bodyPr>
            <a:normAutofit lnSpcReduction="10000"/>
          </a:bodyPr>
          <a:lstStyle/>
          <a:p>
            <a:r>
              <a:rPr lang="en-US" sz="2800" dirty="0" err="1"/>
              <a:t>Bjorken</a:t>
            </a:r>
            <a:r>
              <a:rPr lang="en-US" sz="2800" dirty="0"/>
              <a:t> and Landau worked out hydro for pp and </a:t>
            </a:r>
            <a:r>
              <a:rPr lang="en-US" sz="2800" dirty="0" err="1"/>
              <a:t>pA</a:t>
            </a:r>
            <a:r>
              <a:rPr lang="en-US" sz="2800" dirty="0"/>
              <a:t> </a:t>
            </a:r>
            <a:endParaRPr lang="hu-HU" sz="2800" dirty="0"/>
          </a:p>
          <a:p>
            <a:r>
              <a:rPr lang="hu-HU" sz="2800" dirty="0"/>
              <a:t>S</a:t>
            </a:r>
            <a:r>
              <a:rPr lang="en-US" sz="2800" dirty="0" err="1"/>
              <a:t>uccess</a:t>
            </a:r>
            <a:r>
              <a:rPr lang="en-US" sz="2800" dirty="0"/>
              <a:t> of hydro to describe </a:t>
            </a:r>
            <a:r>
              <a:rPr lang="en-US" sz="2800" dirty="0" err="1"/>
              <a:t>h+p</a:t>
            </a:r>
            <a:r>
              <a:rPr lang="hu-HU" sz="2800" dirty="0"/>
              <a:t>, </a:t>
            </a:r>
            <a:r>
              <a:rPr lang="en-US" sz="2800" dirty="0"/>
              <a:t>with &lt;n&gt; = 7-8... </a:t>
            </a:r>
            <a:br>
              <a:rPr lang="en-US" sz="2800" dirty="0"/>
            </a:br>
            <a:r>
              <a:rPr lang="en-US" sz="2800" dirty="0"/>
              <a:t>    </a:t>
            </a:r>
            <a:r>
              <a:rPr lang="en-US" sz="2800" dirty="0" err="1"/>
              <a:t>Phys.Lett</a:t>
            </a:r>
            <a:r>
              <a:rPr lang="en-US" sz="2800" dirty="0"/>
              <a:t>. B422 (1998) 359-368 </a:t>
            </a:r>
            <a:endParaRPr lang="hu-HU" sz="2800" dirty="0"/>
          </a:p>
          <a:p>
            <a:r>
              <a:rPr lang="en-US" sz="2800" dirty="0" err="1"/>
              <a:t>Bjorken</a:t>
            </a:r>
            <a:r>
              <a:rPr lang="en-US" sz="2800" dirty="0"/>
              <a:t>: it is not hadrons that play billiard balling</a:t>
            </a:r>
            <a:endParaRPr lang="hu-HU" sz="2800" dirty="0"/>
          </a:p>
          <a:p>
            <a:r>
              <a:rPr lang="hu-HU" sz="2800" dirty="0" err="1"/>
              <a:t>If</a:t>
            </a:r>
            <a:r>
              <a:rPr lang="hu-HU" sz="2800" dirty="0"/>
              <a:t> </a:t>
            </a:r>
            <a:r>
              <a:rPr lang="hu-HU" sz="2800" dirty="0" err="1"/>
              <a:t>p+p</a:t>
            </a:r>
            <a:r>
              <a:rPr lang="hu-HU" sz="2800" dirty="0"/>
              <a:t> is a </a:t>
            </a:r>
            <a:r>
              <a:rPr lang="hu-HU" sz="2800" dirty="0" err="1"/>
              <a:t>complex</a:t>
            </a:r>
            <a:r>
              <a:rPr lang="hu-HU" sz="2800" dirty="0"/>
              <a:t> </a:t>
            </a:r>
            <a:r>
              <a:rPr lang="hu-HU" sz="2800" dirty="0" err="1"/>
              <a:t>system</a:t>
            </a:r>
            <a:r>
              <a:rPr lang="hu-HU" sz="2800" dirty="0"/>
              <a:t>:</a:t>
            </a:r>
          </a:p>
          <a:p>
            <a:pPr lvl="1"/>
            <a:r>
              <a:rPr lang="hu-HU" sz="2300" dirty="0"/>
              <a:t>Gamma/pi0 ratio</a:t>
            </a:r>
          </a:p>
          <a:p>
            <a:pPr lvl="1"/>
            <a:r>
              <a:rPr lang="hu-HU" sz="2300" dirty="0" err="1"/>
              <a:t>Radial</a:t>
            </a:r>
            <a:r>
              <a:rPr lang="hu-HU" sz="2300" dirty="0"/>
              <a:t> flow</a:t>
            </a:r>
          </a:p>
          <a:p>
            <a:pPr lvl="1"/>
            <a:r>
              <a:rPr lang="hu-HU" sz="2300" dirty="0" err="1"/>
              <a:t>Elliptic</a:t>
            </a:r>
            <a:r>
              <a:rPr lang="hu-HU" sz="2300" dirty="0"/>
              <a:t> flow, </a:t>
            </a:r>
            <a:r>
              <a:rPr lang="hu-HU" sz="2300" dirty="0" err="1"/>
              <a:t>scaling</a:t>
            </a:r>
            <a:endParaRPr lang="hu-HU" sz="2300" dirty="0"/>
          </a:p>
          <a:p>
            <a:pPr lvl="1"/>
            <a:r>
              <a:rPr lang="hu-HU" sz="2300" dirty="0"/>
              <a:t>HBT </a:t>
            </a:r>
            <a:r>
              <a:rPr lang="hu-HU" sz="2300" dirty="0" err="1"/>
              <a:t>radii</a:t>
            </a:r>
            <a:r>
              <a:rPr lang="hu-HU" sz="2300" dirty="0"/>
              <a:t>, </a:t>
            </a:r>
            <a:r>
              <a:rPr lang="hu-HU" sz="2300" dirty="0" err="1"/>
              <a:t>scaling</a:t>
            </a:r>
            <a:endParaRPr lang="hu-HU" sz="2300" dirty="0"/>
          </a:p>
          <a:p>
            <a:pPr lvl="1"/>
            <a:r>
              <a:rPr lang="hu-HU" sz="2300" dirty="0" err="1"/>
              <a:t>Low</a:t>
            </a:r>
            <a:r>
              <a:rPr lang="hu-HU" sz="2300" dirty="0"/>
              <a:t> </a:t>
            </a:r>
            <a:r>
              <a:rPr lang="hu-HU" sz="2300" dirty="0" err="1"/>
              <a:t>mass</a:t>
            </a:r>
            <a:r>
              <a:rPr lang="hu-HU" sz="2300" dirty="0"/>
              <a:t> </a:t>
            </a:r>
            <a:r>
              <a:rPr lang="hu-HU" sz="2300" dirty="0" err="1"/>
              <a:t>dilepton</a:t>
            </a:r>
            <a:r>
              <a:rPr lang="hu-HU" sz="2300" dirty="0"/>
              <a:t> </a:t>
            </a:r>
            <a:r>
              <a:rPr lang="hu-HU" sz="2300" dirty="0" err="1"/>
              <a:t>enhancement</a:t>
            </a:r>
            <a:endParaRPr lang="hu-HU" sz="2300" dirty="0"/>
          </a:p>
          <a:p>
            <a:pPr lvl="1"/>
            <a:r>
              <a:rPr lang="hu-HU" sz="2300" dirty="0" err="1"/>
              <a:t>Direct</a:t>
            </a:r>
            <a:r>
              <a:rPr lang="hu-HU" sz="2300" dirty="0"/>
              <a:t> </a:t>
            </a:r>
            <a:r>
              <a:rPr lang="hu-HU" sz="2300" dirty="0" err="1"/>
              <a:t>photon</a:t>
            </a:r>
            <a:r>
              <a:rPr lang="hu-HU" sz="2300" dirty="0"/>
              <a:t> </a:t>
            </a:r>
            <a:r>
              <a:rPr lang="hu-HU" sz="2300" dirty="0" err="1"/>
              <a:t>enhancement</a:t>
            </a:r>
            <a:endParaRPr lang="hu-HU" sz="2300" dirty="0"/>
          </a:p>
          <a:p>
            <a:r>
              <a:rPr lang="hu-HU" sz="2500" dirty="0"/>
              <a:t>R</a:t>
            </a:r>
            <a:r>
              <a:rPr lang="hu-HU" sz="2500" baseline="-25000" dirty="0"/>
              <a:t>AA</a:t>
            </a:r>
            <a:r>
              <a:rPr lang="hu-HU" sz="2500" dirty="0"/>
              <a:t> </a:t>
            </a:r>
            <a:r>
              <a:rPr lang="hu-HU" sz="2500" dirty="0" err="1"/>
              <a:t>might</a:t>
            </a:r>
            <a:r>
              <a:rPr lang="hu-HU" sz="2500" dirty="0"/>
              <a:t> </a:t>
            </a:r>
            <a:r>
              <a:rPr lang="hu-HU" sz="2500" dirty="0" err="1"/>
              <a:t>not</a:t>
            </a:r>
            <a:r>
              <a:rPr lang="hu-HU" sz="2500" dirty="0"/>
              <a:t> be </a:t>
            </a:r>
            <a:r>
              <a:rPr lang="hu-HU" sz="2500" dirty="0" err="1"/>
              <a:t>the</a:t>
            </a:r>
            <a:r>
              <a:rPr lang="hu-HU" sz="2500" dirty="0"/>
              <a:t> </a:t>
            </a:r>
            <a:r>
              <a:rPr lang="hu-HU" sz="2500" dirty="0" err="1"/>
              <a:t>best</a:t>
            </a:r>
            <a:r>
              <a:rPr lang="hu-HU" sz="2500" dirty="0"/>
              <a:t> </a:t>
            </a:r>
            <a:r>
              <a:rPr lang="hu-HU" sz="2500" dirty="0" err="1"/>
              <a:t>measure</a:t>
            </a:r>
            <a:r>
              <a:rPr lang="hu-HU" sz="2500" dirty="0"/>
              <a:t>: </a:t>
            </a:r>
            <a:r>
              <a:rPr lang="hu-HU" sz="2500" dirty="0" err="1"/>
              <a:t>divide</a:t>
            </a:r>
            <a:r>
              <a:rPr lang="hu-HU" sz="2500" dirty="0"/>
              <a:t> </a:t>
            </a:r>
            <a:r>
              <a:rPr lang="hu-HU" sz="2500" dirty="0" err="1"/>
              <a:t>by</a:t>
            </a:r>
            <a:r>
              <a:rPr lang="hu-HU" sz="2500" dirty="0"/>
              <a:t> </a:t>
            </a:r>
            <a:r>
              <a:rPr lang="hu-HU" sz="2500" dirty="0" err="1"/>
              <a:t>length</a:t>
            </a:r>
            <a:r>
              <a:rPr lang="hu-HU" sz="2500" dirty="0"/>
              <a:t> </a:t>
            </a:r>
            <a:r>
              <a:rPr lang="hu-HU" sz="2500" dirty="0" err="1"/>
              <a:t>scale</a:t>
            </a:r>
            <a:r>
              <a:rPr lang="hu-HU" sz="2500" dirty="0"/>
              <a:t>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22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803400"/>
                <a:ext cx="8534400" cy="5054600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/>
                  <a:t>Experimentally widely used </a:t>
                </a:r>
                <a:r>
                  <a:rPr lang="en-US" dirty="0" err="1"/>
                  <a:t>Bjorken</a:t>
                </a:r>
                <a:r>
                  <a:rPr lang="en-US" dirty="0"/>
                  <a:t> estimate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Advanced estimate: acceleration work, 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𝑑𝑁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latin typeface="Symbol" pitchFamily="18" charset="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From TOTEM and CMS </a:t>
                </a:r>
                <a:r>
                  <a:rPr lang="en-US" dirty="0" err="1"/>
                  <a:t>p+p</a:t>
                </a:r>
                <a:r>
                  <a:rPr lang="en-US" dirty="0"/>
                  <a:t> data at 7 TeV: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=(0.64 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 0.01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stat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±0.1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sym typeface="Symbol"/>
                      </a:rPr>
                      <m:t>syst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))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sym typeface="Symbol"/>
                      </a:rPr>
                      <m:t>GeV</m:t>
                    </m:r>
                    <m:r>
                      <a:rPr lang="en-US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sym typeface="Symbol"/>
                      </a:rPr>
                      <m:t>fm</m:t>
                    </m:r>
                    <m:r>
                      <a:rPr lang="en-US" baseline="30000">
                        <a:latin typeface="Cambria Math" panose="02040503050406030204" pitchFamily="18" charset="0"/>
                        <a:sym typeface="Symbol"/>
                      </a:rPr>
                      <m:t>3</m:t>
                    </m:r>
                  </m:oMath>
                </a14:m>
                <a:endParaRPr lang="en-US" dirty="0">
                  <a:sym typeface="Symbol"/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dirty="0">
                    <a:sym typeface="Symbol"/>
                  </a:rPr>
                  <a:t>This at </a:t>
                </a:r>
                <a:r>
                  <a:rPr lang="en-US" dirty="0" err="1">
                    <a:sym typeface="Symbol"/>
                  </a:rPr>
                  <a:t>dN</a:t>
                </a:r>
                <a:r>
                  <a:rPr lang="en-US" dirty="0">
                    <a:sym typeface="Symbol"/>
                  </a:rPr>
                  <a:t>/</a:t>
                </a:r>
                <a:r>
                  <a:rPr lang="en-US" dirty="0" err="1">
                    <a:sym typeface="Symbol"/>
                  </a:rPr>
                  <a:t>dy</a:t>
                </a:r>
                <a:r>
                  <a:rPr lang="en-US" dirty="0">
                    <a:sym typeface="Symbol"/>
                  </a:rPr>
                  <a:t>=6 &amp; linearly rises with multiplicity, up to 60!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Critical energy density: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</a:rPr>
                      <m:t>fm</m:t>
                    </m:r>
                    <m:r>
                      <m:rPr>
                        <m:nor/>
                      </m:rPr>
                      <a:rPr lang="en-US" i="0" baseline="3000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baseline="30000" dirty="0"/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Not incompatible with sQGP phase in high multiplicity </a:t>
                </a:r>
                <a:r>
                  <a:rPr lang="en-US" dirty="0" err="1"/>
                  <a:t>p+p</a:t>
                </a:r>
                <a:endParaRPr lang="en-US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803400"/>
                <a:ext cx="8534400" cy="5054600"/>
              </a:xfrm>
              <a:blipFill>
                <a:blip r:embed="rId2"/>
                <a:stretch>
                  <a:fillRect l="-286" r="-107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Thank</a:t>
            </a:r>
            <a:r>
              <a:rPr lang="hu-HU" dirty="0"/>
              <a:t> </a:t>
            </a:r>
            <a:r>
              <a:rPr lang="hu-HU" dirty="0" err="1"/>
              <a:t>you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your</a:t>
            </a:r>
            <a:r>
              <a:rPr lang="hu-HU" dirty="0"/>
              <a:t> </a:t>
            </a:r>
            <a:r>
              <a:rPr lang="hu-HU" dirty="0" err="1"/>
              <a:t>attention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23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2771800" y="3356992"/>
            <a:ext cx="1825352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9600" dirty="0"/>
              <a:t>@</a:t>
            </a:r>
          </a:p>
        </p:txBody>
      </p:sp>
      <p:pic>
        <p:nvPicPr>
          <p:cNvPr id="24580" name="Picture 4" descr="http://www.foldrajzinapok.hu/images/design/eke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871" y="4645868"/>
            <a:ext cx="614362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19" y="1844824"/>
            <a:ext cx="2469865" cy="246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83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Systematic</a:t>
            </a:r>
            <a:r>
              <a:rPr lang="hu-HU" dirty="0"/>
              <a:t> </a:t>
            </a:r>
            <a:r>
              <a:rPr lang="hu-HU" dirty="0" err="1"/>
              <a:t>uncertainties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24</a:t>
            </a:fld>
            <a:endParaRPr kumimoji="0"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hu-HU" dirty="0"/>
                  <a:t>All </a:t>
                </a:r>
                <a:r>
                  <a:rPr lang="hu-HU" dirty="0" err="1"/>
                  <a:t>sources</a:t>
                </a:r>
                <a:r>
                  <a:rPr lang="hu-HU" dirty="0"/>
                  <a:t> of </a:t>
                </a:r>
                <a:r>
                  <a:rPr lang="hu-HU" dirty="0" err="1"/>
                  <a:t>uncertainties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7 TeV:</a:t>
                </a:r>
              </a:p>
              <a:p>
                <a:endParaRPr lang="hu-HU" dirty="0"/>
              </a:p>
              <a:p>
                <a:endParaRPr lang="hu-HU" dirty="0"/>
              </a:p>
              <a:p>
                <a:endParaRPr lang="hu-HU" dirty="0"/>
              </a:p>
              <a:p>
                <a:endParaRPr lang="hu-HU" dirty="0"/>
              </a:p>
              <a:p>
                <a:endParaRPr lang="hu-HU" dirty="0"/>
              </a:p>
              <a:p>
                <a:endParaRPr lang="hu-HU" dirty="0"/>
              </a:p>
              <a:p>
                <a:r>
                  <a:rPr lang="hu-HU" dirty="0" err="1"/>
                  <a:t>Conclusion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7 TeV: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dirty="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dirty="0" smtClean="0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hu-HU" i="1" dirty="0">
                        <a:latin typeface="Cambria Math" panose="02040503050406030204" pitchFamily="18" charset="0"/>
                      </a:rPr>
                      <m:t>= (</m:t>
                    </m:r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0.64</m:t>
                    </m:r>
                    <m:r>
                      <a:rPr lang="hu-HU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hu-HU" i="1" dirty="0">
                        <a:latin typeface="Cambria Math" panose="02040503050406030204" pitchFamily="18" charset="0"/>
                        <a:sym typeface="Symbol"/>
                      </a:rPr>
                      <m:t> 0.01</m:t>
                    </m:r>
                    <m:sSubSup>
                      <m:sSubSupPr>
                        <m:ctrlPr>
                          <a:rPr lang="hu-HU" b="0" i="1" dirty="0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hu-HU" i="1" dirty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hu-HU" b="0" i="0" dirty="0" smtClean="0">
                                <a:latin typeface="Cambria Math" panose="02040503050406030204" pitchFamily="18" charset="0"/>
                                <a:sym typeface="Symbol"/>
                              </a:rPr>
                              <m:t>stat</m:t>
                            </m:r>
                          </m:e>
                        </m:d>
                      </m:e>
                      <m:sub>
                        <m:r>
                          <a:rPr lang="hu-HU" b="0" i="1" dirty="0" smtClean="0">
                            <a:latin typeface="Cambria Math" panose="02040503050406030204" pitchFamily="18" charset="0"/>
                            <a:sym typeface="Symbol"/>
                          </a:rPr>
                          <m:t>−0.10</m:t>
                        </m:r>
                      </m:sub>
                      <m:sup>
                        <m:r>
                          <a:rPr lang="hu-HU" b="0" i="1" dirty="0" smtClean="0">
                            <a:latin typeface="Cambria Math" panose="02040503050406030204" pitchFamily="18" charset="0"/>
                            <a:sym typeface="Symbol"/>
                          </a:rPr>
                          <m:t>+0.14</m:t>
                        </m:r>
                      </m:sup>
                    </m:sSubSup>
                    <m:r>
                      <a:rPr lang="hu-HU" i="1" dirty="0">
                        <a:latin typeface="Cambria Math" panose="02040503050406030204" pitchFamily="18" charset="0"/>
                        <a:sym typeface="Symbol"/>
                      </a:rPr>
                      <m:t>(</m:t>
                    </m:r>
                    <m:r>
                      <m:rPr>
                        <m:sty m:val="p"/>
                      </m:rPr>
                      <a:rPr lang="hu-HU" i="0" dirty="0" err="1">
                        <a:latin typeface="Cambria Math" panose="02040503050406030204" pitchFamily="18" charset="0"/>
                        <a:sym typeface="Symbol"/>
                      </a:rPr>
                      <m:t>syst</m:t>
                    </m:r>
                    <m:r>
                      <a:rPr lang="hu-HU" i="1" dirty="0">
                        <a:latin typeface="Cambria Math" panose="02040503050406030204" pitchFamily="18" charset="0"/>
                        <a:sym typeface="Symbol"/>
                      </a:rPr>
                      <m:t>)) </m:t>
                    </m:r>
                    <m:r>
                      <m:rPr>
                        <m:sty m:val="p"/>
                      </m:rPr>
                      <a:rPr lang="hu-HU" i="0" dirty="0">
                        <a:latin typeface="Cambria Math" panose="02040503050406030204" pitchFamily="18" charset="0"/>
                        <a:sym typeface="Symbol"/>
                      </a:rPr>
                      <m:t>GeV</m:t>
                    </m:r>
                    <m:r>
                      <a:rPr lang="hu-HU" i="0" dirty="0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m:rPr>
                        <m:sty m:val="p"/>
                      </m:rPr>
                      <a:rPr lang="hu-HU" i="0" dirty="0">
                        <a:latin typeface="Cambria Math" panose="02040503050406030204" pitchFamily="18" charset="0"/>
                        <a:sym typeface="Symbol"/>
                      </a:rPr>
                      <m:t>fm</m:t>
                    </m:r>
                    <m:r>
                      <a:rPr lang="hu-HU" i="0" baseline="30000" dirty="0">
                        <a:latin typeface="Cambria Math" panose="02040503050406030204" pitchFamily="18" charset="0"/>
                        <a:sym typeface="Symbol"/>
                      </a:rPr>
                      <m:t>3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374" t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80" y="2276872"/>
            <a:ext cx="8610600" cy="334351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Sources</a:t>
            </a:r>
            <a:r>
              <a:rPr lang="hu-HU" dirty="0"/>
              <a:t> of </a:t>
            </a:r>
            <a:r>
              <a:rPr lang="hu-HU" dirty="0" err="1"/>
              <a:t>uncertainties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25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534400" cy="5054600"/>
          </a:xfrm>
        </p:spPr>
        <p:txBody>
          <a:bodyPr/>
          <a:lstStyle/>
          <a:p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correction</a:t>
            </a:r>
            <a:r>
              <a:rPr lang="hu-HU" dirty="0"/>
              <a:t> </a:t>
            </a:r>
            <a:r>
              <a:rPr lang="hu-HU" dirty="0" err="1"/>
              <a:t>factor</a:t>
            </a:r>
            <a:r>
              <a:rPr lang="hu-HU" dirty="0"/>
              <a:t> </a:t>
            </a:r>
            <a:r>
              <a:rPr lang="hu-HU" dirty="0">
                <a:latin typeface="Symbol" pitchFamily="18" charset="2"/>
              </a:rPr>
              <a:t>e</a:t>
            </a:r>
            <a:r>
              <a:rPr lang="hu-HU" dirty="0"/>
              <a:t>/</a:t>
            </a:r>
            <a:r>
              <a:rPr lang="hu-HU" dirty="0" err="1">
                <a:latin typeface="Symbol" pitchFamily="18" charset="2"/>
              </a:rPr>
              <a:t>e</a:t>
            </a:r>
            <a:r>
              <a:rPr lang="hu-HU" baseline="-25000" dirty="0" err="1"/>
              <a:t>Bj</a:t>
            </a:r>
            <a:r>
              <a:rPr lang="hu-HU" baseline="-25000" dirty="0"/>
              <a:t> 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Fit </a:t>
            </a:r>
            <a:r>
              <a:rPr lang="hu-HU" dirty="0" err="1"/>
              <a:t>parameter</a:t>
            </a:r>
            <a:r>
              <a:rPr lang="hu-HU" dirty="0"/>
              <a:t> </a:t>
            </a:r>
            <a:r>
              <a:rPr lang="hu-HU" dirty="0">
                <a:latin typeface="Symbol" pitchFamily="18" charset="2"/>
              </a:rPr>
              <a:t>l</a:t>
            </a:r>
            <a:endParaRPr lang="hu-HU" dirty="0"/>
          </a:p>
          <a:p>
            <a:pPr lvl="1"/>
            <a:r>
              <a:rPr lang="hu-HU" dirty="0" err="1"/>
              <a:t>Statistical</a:t>
            </a:r>
            <a:r>
              <a:rPr lang="hu-HU" dirty="0"/>
              <a:t> </a:t>
            </a:r>
            <a:r>
              <a:rPr lang="hu-HU" dirty="0" err="1"/>
              <a:t>error</a:t>
            </a:r>
            <a:r>
              <a:rPr lang="hu-HU" dirty="0"/>
              <a:t> (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data</a:t>
            </a:r>
            <a:r>
              <a:rPr lang="hu-HU" dirty="0"/>
              <a:t>)</a:t>
            </a:r>
          </a:p>
          <a:p>
            <a:pPr lvl="1"/>
            <a:r>
              <a:rPr lang="hu-HU" dirty="0" err="1"/>
              <a:t>Speed</a:t>
            </a:r>
            <a:r>
              <a:rPr lang="hu-HU" dirty="0"/>
              <a:t> of </a:t>
            </a:r>
            <a:r>
              <a:rPr lang="hu-HU" dirty="0" err="1"/>
              <a:t>sound</a:t>
            </a:r>
            <a:r>
              <a:rPr lang="hu-HU" dirty="0"/>
              <a:t> c</a:t>
            </a:r>
            <a:r>
              <a:rPr lang="hu-HU" baseline="-25000" dirty="0"/>
              <a:t>s</a:t>
            </a:r>
            <a:r>
              <a:rPr lang="hu-HU" baseline="30000" dirty="0"/>
              <a:t>2</a:t>
            </a:r>
            <a:endParaRPr lang="hu-HU" dirty="0"/>
          </a:p>
          <a:p>
            <a:pPr lvl="1"/>
            <a:r>
              <a:rPr lang="hu-HU" dirty="0" err="1"/>
              <a:t>Duration</a:t>
            </a:r>
            <a:r>
              <a:rPr lang="hu-HU" dirty="0"/>
              <a:t> </a:t>
            </a:r>
            <a:r>
              <a:rPr lang="hu-HU" dirty="0" err="1">
                <a:latin typeface="Symbol" pitchFamily="18" charset="2"/>
              </a:rPr>
              <a:t>t</a:t>
            </a:r>
            <a:r>
              <a:rPr lang="hu-HU" baseline="-25000" dirty="0" err="1"/>
              <a:t>f</a:t>
            </a:r>
            <a:r>
              <a:rPr lang="hu-HU" dirty="0"/>
              <a:t>/</a:t>
            </a:r>
            <a:r>
              <a:rPr lang="hu-HU" dirty="0">
                <a:latin typeface="Symbol" pitchFamily="18" charset="2"/>
              </a:rPr>
              <a:t>t</a:t>
            </a:r>
            <a:r>
              <a:rPr lang="hu-HU" baseline="-25000" dirty="0"/>
              <a:t>i</a:t>
            </a:r>
            <a:endParaRPr lang="hu-HU" dirty="0"/>
          </a:p>
          <a:p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original</a:t>
            </a:r>
            <a:r>
              <a:rPr lang="hu-HU" dirty="0"/>
              <a:t> </a:t>
            </a:r>
            <a:r>
              <a:rPr lang="hu-HU" dirty="0" err="1"/>
              <a:t>Bjorken-estimate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Main </a:t>
            </a:r>
            <a:r>
              <a:rPr lang="hu-HU" dirty="0" err="1"/>
              <a:t>uncertainty</a:t>
            </a:r>
            <a:r>
              <a:rPr lang="hu-HU" dirty="0"/>
              <a:t> </a:t>
            </a:r>
            <a:r>
              <a:rPr lang="hu-HU" dirty="0" err="1"/>
              <a:t>source</a:t>
            </a:r>
            <a:r>
              <a:rPr lang="hu-HU" dirty="0"/>
              <a:t>: </a:t>
            </a:r>
            <a:r>
              <a:rPr lang="hu-HU" dirty="0" err="1"/>
              <a:t>multiplicity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midrapidity</a:t>
            </a:r>
            <a:r>
              <a:rPr lang="hu-HU" dirty="0"/>
              <a:t> </a:t>
            </a:r>
            <a:r>
              <a:rPr lang="hu-HU" dirty="0" err="1"/>
              <a:t>dN</a:t>
            </a:r>
            <a:r>
              <a:rPr lang="hu-HU" dirty="0"/>
              <a:t>/</a:t>
            </a:r>
            <a:r>
              <a:rPr lang="hu-HU" dirty="0" err="1"/>
              <a:t>dy</a:t>
            </a:r>
            <a:endParaRPr lang="hu-HU" dirty="0"/>
          </a:p>
          <a:p>
            <a:pPr lvl="1"/>
            <a:r>
              <a:rPr lang="hu-HU" dirty="0" err="1"/>
              <a:t>Area</a:t>
            </a:r>
            <a:r>
              <a:rPr lang="hu-HU" dirty="0"/>
              <a:t> (</a:t>
            </a:r>
            <a:r>
              <a:rPr lang="hu-HU" dirty="0" err="1"/>
              <a:t>if</a:t>
            </a:r>
            <a:r>
              <a:rPr lang="hu-HU" dirty="0"/>
              <a:t> </a:t>
            </a:r>
            <a:r>
              <a:rPr lang="hu-HU" dirty="0" err="1"/>
              <a:t>taken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cross-section</a:t>
            </a:r>
            <a:r>
              <a:rPr lang="hu-HU" dirty="0"/>
              <a:t>):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precise</a:t>
            </a:r>
            <a:endParaRPr lang="hu-HU" dirty="0"/>
          </a:p>
          <a:p>
            <a:pPr lvl="1"/>
            <a:r>
              <a:rPr lang="hu-HU" dirty="0" err="1"/>
              <a:t>Formation</a:t>
            </a:r>
            <a:r>
              <a:rPr lang="hu-HU" dirty="0"/>
              <a:t> </a:t>
            </a:r>
            <a:r>
              <a:rPr lang="hu-HU" dirty="0" err="1"/>
              <a:t>time</a:t>
            </a:r>
            <a:endParaRPr lang="hu-HU" dirty="0"/>
          </a:p>
          <a:p>
            <a:pPr lvl="1"/>
            <a:r>
              <a:rPr lang="hu-HU" dirty="0" err="1"/>
              <a:t>Average</a:t>
            </a:r>
            <a:r>
              <a:rPr lang="hu-HU" dirty="0"/>
              <a:t> </a:t>
            </a:r>
            <a:r>
              <a:rPr lang="hu-HU" dirty="0" err="1"/>
              <a:t>transverse</a:t>
            </a:r>
            <a:r>
              <a:rPr lang="hu-HU" dirty="0"/>
              <a:t> </a:t>
            </a:r>
            <a:r>
              <a:rPr lang="hu-HU" dirty="0" err="1"/>
              <a:t>mass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7397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err="1"/>
              <a:t>Heavy</a:t>
            </a:r>
            <a:r>
              <a:rPr lang="hu-HU" sz="4000" dirty="0"/>
              <a:t> ion </a:t>
            </a:r>
            <a:r>
              <a:rPr lang="hu-HU" sz="4000" dirty="0" err="1"/>
              <a:t>physics</a:t>
            </a:r>
            <a:r>
              <a:rPr lang="hu-HU" sz="4000" dirty="0"/>
              <a:t> and </a:t>
            </a:r>
            <a:br>
              <a:rPr lang="hu-HU" sz="4000" dirty="0"/>
            </a:br>
            <a:r>
              <a:rPr lang="hu-HU" sz="4000" dirty="0" err="1"/>
              <a:t>the</a:t>
            </a:r>
            <a:r>
              <a:rPr lang="hu-HU" sz="4000" dirty="0"/>
              <a:t> </a:t>
            </a:r>
            <a:r>
              <a:rPr lang="hu-HU" sz="4000" dirty="0" err="1"/>
              <a:t>early</a:t>
            </a:r>
            <a:r>
              <a:rPr lang="hu-HU" sz="4000" dirty="0"/>
              <a:t> </a:t>
            </a:r>
            <a:r>
              <a:rPr lang="hu-HU" sz="4000" dirty="0" err="1"/>
              <a:t>Universe</a:t>
            </a:r>
            <a:endParaRPr lang="hu-HU" sz="40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3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533400" y="1803400"/>
            <a:ext cx="3246512" cy="5054600"/>
          </a:xfrm>
        </p:spPr>
        <p:txBody>
          <a:bodyPr/>
          <a:lstStyle/>
          <a:p>
            <a:r>
              <a:rPr lang="hu-HU" dirty="0"/>
              <a:t>Time </a:t>
            </a:r>
            <a:r>
              <a:rPr lang="hu-HU" dirty="0" err="1"/>
              <a:t>evolution</a:t>
            </a:r>
            <a:r>
              <a:rPr lang="hu-HU" dirty="0"/>
              <a:t>: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Phase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transitions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crossovers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Atoms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ionize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few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1000 K</a:t>
            </a:r>
          </a:p>
          <a:p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Nuclei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melt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million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K</a:t>
            </a:r>
          </a:p>
          <a:p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Hadrons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melt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: 10</a:t>
            </a:r>
            <a:r>
              <a:rPr lang="hu-HU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K 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46" y="1742486"/>
            <a:ext cx="5705766" cy="511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2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err="1"/>
              <a:t>Phase</a:t>
            </a:r>
            <a:r>
              <a:rPr lang="hu-HU" sz="4000" dirty="0"/>
              <a:t> diagram of </a:t>
            </a:r>
            <a:r>
              <a:rPr lang="hu-HU" sz="4000" dirty="0" err="1"/>
              <a:t>the</a:t>
            </a:r>
            <a:r>
              <a:rPr lang="hu-HU" sz="4000" dirty="0"/>
              <a:t> </a:t>
            </a:r>
            <a:r>
              <a:rPr lang="hu-HU" sz="4000" dirty="0" err="1"/>
              <a:t>strongly</a:t>
            </a:r>
            <a:r>
              <a:rPr lang="hu-HU" sz="4000" dirty="0"/>
              <a:t> </a:t>
            </a:r>
            <a:r>
              <a:rPr lang="hu-HU" sz="4000" dirty="0" err="1"/>
              <a:t>interacting</a:t>
            </a:r>
            <a:r>
              <a:rPr lang="hu-HU" sz="4000" dirty="0"/>
              <a:t> </a:t>
            </a:r>
            <a:r>
              <a:rPr lang="hu-HU" sz="4000" dirty="0" err="1"/>
              <a:t>matter</a:t>
            </a:r>
            <a:endParaRPr lang="hu-HU" sz="40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4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u-HU" dirty="0" err="1"/>
              <a:t>Hadron</a:t>
            </a:r>
            <a:r>
              <a:rPr lang="hu-HU" dirty="0"/>
              <a:t> </a:t>
            </a:r>
            <a:r>
              <a:rPr lang="hu-HU" dirty="0" err="1"/>
              <a:t>gas</a:t>
            </a:r>
            <a:r>
              <a:rPr lang="hu-HU" dirty="0"/>
              <a:t>, </a:t>
            </a:r>
            <a:r>
              <a:rPr lang="hu-HU" dirty="0" err="1"/>
              <a:t>quark</a:t>
            </a:r>
            <a:r>
              <a:rPr lang="hu-HU" dirty="0"/>
              <a:t> </a:t>
            </a:r>
            <a:r>
              <a:rPr lang="hu-HU" dirty="0" err="1"/>
              <a:t>medium</a:t>
            </a:r>
            <a:r>
              <a:rPr lang="hu-HU" dirty="0"/>
              <a:t>, </a:t>
            </a:r>
            <a:r>
              <a:rPr lang="hu-HU" dirty="0" err="1"/>
              <a:t>many</a:t>
            </a:r>
            <a:r>
              <a:rPr lang="hu-HU" dirty="0"/>
              <a:t> </a:t>
            </a:r>
            <a:r>
              <a:rPr lang="hu-HU" dirty="0" err="1"/>
              <a:t>other</a:t>
            </a:r>
            <a:r>
              <a:rPr lang="hu-HU" dirty="0"/>
              <a:t> </a:t>
            </a:r>
            <a:r>
              <a:rPr lang="hu-HU" dirty="0" err="1"/>
              <a:t>phases</a:t>
            </a:r>
            <a:endParaRPr lang="hu-HU" dirty="0"/>
          </a:p>
          <a:p>
            <a:r>
              <a:rPr lang="hu-HU" dirty="0" err="1"/>
              <a:t>Compare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phases</a:t>
            </a:r>
            <a:r>
              <a:rPr lang="hu-HU" dirty="0"/>
              <a:t> of </a:t>
            </a:r>
            <a:r>
              <a:rPr lang="hu-HU" dirty="0" err="1"/>
              <a:t>water</a:t>
            </a:r>
            <a:endParaRPr lang="hu-HU" dirty="0"/>
          </a:p>
        </p:txBody>
      </p:sp>
      <p:pic>
        <p:nvPicPr>
          <p:cNvPr id="23554" name="Picture 2" descr="Image result for Water Phase Diagram T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68203"/>
            <a:ext cx="4581525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s://www.physics.ohio-state.edu/~ntg/6805/figures/qcd_phase_diagra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1" y="2996952"/>
            <a:ext cx="3330070" cy="330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478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Little </a:t>
            </a:r>
            <a:r>
              <a:rPr lang="hu-HU" dirty="0" err="1"/>
              <a:t>Bangs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5</a:t>
            </a:fld>
            <a:endParaRPr kumimoji="0"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534400" cy="5054600"/>
          </a:xfrm>
        </p:spPr>
        <p:txBody>
          <a:bodyPr/>
          <a:lstStyle/>
          <a:p>
            <a:r>
              <a:rPr lang="hu-HU" dirty="0" err="1"/>
              <a:t>How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investigate</a:t>
            </a:r>
            <a:r>
              <a:rPr lang="hu-HU" dirty="0"/>
              <a:t> </a:t>
            </a:r>
            <a:r>
              <a:rPr lang="hu-HU" dirty="0" err="1"/>
              <a:t>these</a:t>
            </a:r>
            <a:r>
              <a:rPr lang="hu-HU" dirty="0"/>
              <a:t> </a:t>
            </a:r>
            <a:r>
              <a:rPr lang="hu-HU" dirty="0" err="1"/>
              <a:t>phases</a:t>
            </a:r>
            <a:r>
              <a:rPr lang="hu-HU" dirty="0"/>
              <a:t>? </a:t>
            </a:r>
            <a:r>
              <a:rPr lang="hu-HU" dirty="0" err="1"/>
              <a:t>Particle</a:t>
            </a:r>
            <a:r>
              <a:rPr lang="hu-HU" dirty="0"/>
              <a:t> </a:t>
            </a:r>
            <a:r>
              <a:rPr lang="hu-HU" dirty="0" err="1"/>
              <a:t>accelerators</a:t>
            </a:r>
            <a:r>
              <a:rPr lang="hu-HU" dirty="0"/>
              <a:t>!</a:t>
            </a:r>
          </a:p>
          <a:p>
            <a:r>
              <a:rPr lang="hu-HU" dirty="0" err="1"/>
              <a:t>High</a:t>
            </a:r>
            <a:r>
              <a:rPr lang="hu-HU" dirty="0"/>
              <a:t> </a:t>
            </a:r>
            <a:r>
              <a:rPr lang="hu-HU" dirty="0" err="1"/>
              <a:t>initial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density</a:t>
            </a:r>
            <a:r>
              <a:rPr lang="hu-HU" dirty="0"/>
              <a:t> and </a:t>
            </a:r>
            <a:r>
              <a:rPr lang="hu-HU" dirty="0" err="1"/>
              <a:t>pressure</a:t>
            </a:r>
            <a:endParaRPr lang="hu-HU" dirty="0"/>
          </a:p>
          <a:p>
            <a:r>
              <a:rPr lang="hu-HU" dirty="0" err="1"/>
              <a:t>Quark</a:t>
            </a:r>
            <a:r>
              <a:rPr lang="hu-HU" dirty="0"/>
              <a:t> </a:t>
            </a:r>
            <a:r>
              <a:rPr lang="hu-HU" dirty="0" err="1"/>
              <a:t>matter</a:t>
            </a:r>
            <a:r>
              <a:rPr lang="hu-HU" dirty="0"/>
              <a:t> </a:t>
            </a:r>
            <a:r>
              <a:rPr lang="hu-HU" dirty="0" err="1"/>
              <a:t>recreated</a:t>
            </a:r>
            <a:r>
              <a:rPr lang="hu-HU" dirty="0"/>
              <a:t> in A+A; </a:t>
            </a:r>
            <a:r>
              <a:rPr lang="hu-HU" dirty="0" err="1"/>
              <a:t>how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p+p</a:t>
            </a:r>
            <a:r>
              <a:rPr lang="hu-HU" dirty="0"/>
              <a:t>?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8" t="2741" r="13089" b="7464"/>
          <a:stretch/>
        </p:blipFill>
        <p:spPr>
          <a:xfrm>
            <a:off x="4782798" y="3566641"/>
            <a:ext cx="4361202" cy="317538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566641"/>
            <a:ext cx="4300140" cy="316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7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3108" y="2924944"/>
            <a:ext cx="4250892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Bjorken</a:t>
            </a:r>
            <a:r>
              <a:rPr lang="en-US" dirty="0"/>
              <a:t>-estimate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803400"/>
                <a:ext cx="8498904" cy="50546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original idea: energy density based on </a:t>
                </a:r>
                <a:r>
                  <a:rPr lang="en-US" dirty="0" err="1"/>
                  <a:t>dE</a:t>
                </a:r>
                <a:r>
                  <a:rPr lang="en-US" dirty="0"/>
                  <a:t>/</a:t>
                </a:r>
                <a:r>
                  <a:rPr lang="en-US" dirty="0" err="1"/>
                  <a:t>dy</a:t>
                </a:r>
                <a:endParaRPr lang="en-US" dirty="0"/>
              </a:p>
              <a:p>
                <a:r>
                  <a:rPr lang="en-US" dirty="0"/>
                  <a:t>QGP critical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𝜖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sym typeface="Symbol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hu-HU" b="0" i="1" smtClean="0">
                        <a:latin typeface="Cambria Math" panose="02040503050406030204" pitchFamily="18" charset="0"/>
                        <a:sym typeface="Symbol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 1</m:t>
                    </m:r>
                  </m:oMath>
                </a14:m>
                <a:r>
                  <a:rPr lang="en-US" dirty="0"/>
                  <a:t> GeV/fm</a:t>
                </a:r>
                <a:r>
                  <a:rPr lang="en-US" baseline="30000" dirty="0"/>
                  <a:t>3</a:t>
                </a:r>
                <a:r>
                  <a:rPr lang="en-US" dirty="0"/>
                  <a:t> (from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800" i="1" baseline="-2500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6−8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800" i="1">
                        <a:latin typeface="Cambria Math" panose="02040503050406030204" pitchFamily="18" charset="0"/>
                        <a:sym typeface="Symbol"/>
                      </a:rPr>
                      <m:t></m:t>
                    </m:r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Result (~2000x cited)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Needs correction!</a:t>
                </a:r>
              </a:p>
              <a:p>
                <a:r>
                  <a:rPr lang="en-US" dirty="0"/>
                  <a:t>Ref.: </a:t>
                </a:r>
                <a:r>
                  <a:rPr lang="en-US" dirty="0" err="1"/>
                  <a:t>Phys.Rev</a:t>
                </a:r>
                <a:r>
                  <a:rPr lang="en-US" dirty="0"/>
                  <a:t>. D27 (1983)</a:t>
                </a:r>
              </a:p>
            </p:txBody>
          </p:sp>
        </mc:Choice>
        <mc:Fallback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803400"/>
                <a:ext cx="8498904" cy="5054600"/>
              </a:xfrm>
              <a:blipFill>
                <a:blip r:embed="rId4"/>
                <a:stretch>
                  <a:fillRect l="-359" t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6</a:t>
            </a:fld>
            <a:endParaRPr kumimoji="0"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/>
              <p:cNvSpPr txBox="1"/>
              <p:nvPr/>
            </p:nvSpPr>
            <p:spPr>
              <a:xfrm>
                <a:off x="564634" y="3652594"/>
                <a:ext cx="4373440" cy="15418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𝐴𝑑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4" name="Szövegdoboz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634" y="3652594"/>
                <a:ext cx="4373440" cy="15418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772816"/>
            <a:ext cx="50040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solution of relativistic hydro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en-US" sz="1400" b="1" smtClean="0">
                <a:solidFill>
                  <a:srgbClr val="FFFFFF"/>
                </a:solidFill>
              </a:rPr>
              <a:pPr algn="ctr"/>
              <a:t>7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803400"/>
                <a:ext cx="8534400" cy="5054600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Velocity: tanh(</a:t>
                </a:r>
                <a:r>
                  <a:rPr lang="en-US" dirty="0" err="1">
                    <a:latin typeface="Symbol" pitchFamily="18" charset="2"/>
                  </a:rPr>
                  <a:t>lh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Acceleration: </a:t>
                </a:r>
                <a:r>
                  <a:rPr lang="en-US" dirty="0">
                    <a:latin typeface="Symbol" pitchFamily="18" charset="2"/>
                  </a:rPr>
                  <a:t>l</a:t>
                </a:r>
                <a:r>
                  <a:rPr lang="en-US" dirty="0">
                    <a:latin typeface="Symbol" pitchFamily="18" charset="2"/>
                    <a:sym typeface="Symbol"/>
                  </a:rPr>
                  <a:t></a:t>
                </a:r>
                <a:r>
                  <a:rPr lang="en-US" dirty="0"/>
                  <a:t>1</a:t>
                </a:r>
              </a:p>
              <a:p>
                <a:r>
                  <a:rPr lang="en-US" dirty="0"/>
                  <a:t>Density: (</a:t>
                </a:r>
                <a:r>
                  <a:rPr lang="en-US" dirty="0">
                    <a:latin typeface="Symbol" pitchFamily="18" charset="2"/>
                  </a:rPr>
                  <a:t>t</a:t>
                </a:r>
                <a:r>
                  <a:rPr lang="en-US" dirty="0"/>
                  <a:t>/</a:t>
                </a:r>
                <a:r>
                  <a:rPr lang="en-US" dirty="0">
                    <a:latin typeface="Symbol" pitchFamily="18" charset="2"/>
                  </a:rPr>
                  <a:t>t</a:t>
                </a:r>
                <a:r>
                  <a:rPr lang="en-US" baseline="-25000" dirty="0"/>
                  <a:t>0</a:t>
                </a:r>
                <a:r>
                  <a:rPr lang="en-US" dirty="0"/>
                  <a:t>)</a:t>
                </a:r>
                <a:r>
                  <a:rPr lang="en-US" baseline="30000" dirty="0">
                    <a:latin typeface="Symbol" pitchFamily="18" charset="2"/>
                  </a:rPr>
                  <a:t>l</a:t>
                </a:r>
                <a:endParaRPr lang="en-US" dirty="0"/>
              </a:p>
              <a:p>
                <a:r>
                  <a:rPr lang="en-US" dirty="0" err="1"/>
                  <a:t>dN</a:t>
                </a:r>
                <a:r>
                  <a:rPr lang="en-US" dirty="0"/>
                  <a:t>/</a:t>
                </a:r>
                <a:r>
                  <a:rPr lang="en-US" dirty="0" err="1"/>
                  <a:t>dy</a:t>
                </a:r>
                <a:r>
                  <a:rPr lang="en-US" dirty="0"/>
                  <a:t> not flat!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 marL="3862388" indent="-268288"/>
                <a:r>
                  <a:rPr lang="en-US" dirty="0"/>
                  <a:t>Compare this to data!</a:t>
                </a:r>
              </a:p>
              <a:p>
                <a:pPr marL="3862388" indent="-268288"/>
                <a:r>
                  <a:rPr lang="en-US" dirty="0" err="1"/>
                  <a:t>dN</a:t>
                </a:r>
                <a:r>
                  <a:rPr lang="en-US" dirty="0"/>
                  <a:t>/</a:t>
                </a:r>
                <a:r>
                  <a:rPr lang="en-US" dirty="0" err="1"/>
                  <a:t>dy</a:t>
                </a:r>
                <a:r>
                  <a:rPr lang="en-US" dirty="0"/>
                  <a:t> measurement yields advanced initial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estimate</a:t>
                </a:r>
              </a:p>
              <a:p>
                <a:pPr marL="3862388" indent="-268288"/>
                <a:r>
                  <a:rPr lang="en-US" dirty="0"/>
                  <a:t>Significant correction at RHIC!</a:t>
                </a:r>
              </a:p>
              <a:p>
                <a:pPr marL="0" indent="0">
                  <a:buNone/>
                </a:pPr>
                <a:r>
                  <a:rPr lang="en-US" sz="2200" dirty="0"/>
                  <a:t>M. Nagy, T. </a:t>
                </a:r>
                <a:r>
                  <a:rPr lang="en-US" sz="2200" dirty="0" err="1"/>
                  <a:t>Csörgő</a:t>
                </a:r>
                <a:r>
                  <a:rPr lang="en-US" sz="2200" dirty="0"/>
                  <a:t>, M. </a:t>
                </a:r>
                <a:r>
                  <a:rPr lang="en-US" sz="2200" dirty="0" err="1"/>
                  <a:t>Csanád</a:t>
                </a:r>
                <a:r>
                  <a:rPr lang="en-US" sz="2200" dirty="0"/>
                  <a:t>: </a:t>
                </a:r>
                <a:r>
                  <a:rPr lang="en-US" sz="2200" dirty="0" err="1"/>
                  <a:t>Phys.Lett</a:t>
                </a:r>
                <a:r>
                  <a:rPr lang="en-US" sz="2200" dirty="0"/>
                  <a:t>. B663 (2008) 306-311 (</a:t>
                </a:r>
                <a:r>
                  <a:rPr lang="en-US" sz="2200" dirty="0" err="1"/>
                  <a:t>nucl-th</a:t>
                </a:r>
                <a:r>
                  <a:rPr lang="en-US" sz="2200" dirty="0"/>
                  <a:t>/0605070)</a:t>
                </a:r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803400"/>
                <a:ext cx="8534400" cy="5054600"/>
              </a:xfrm>
              <a:blipFill>
                <a:blip r:embed="rId3"/>
                <a:stretch>
                  <a:fillRect l="-643" t="-2051" b="-120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3573016"/>
            <a:ext cx="4104456" cy="2857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9068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8195" y="4755096"/>
            <a:ext cx="4595805" cy="205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An </a:t>
            </a:r>
            <a:r>
              <a:rPr lang="hu-HU" dirty="0" err="1"/>
              <a:t>advanced</a:t>
            </a:r>
            <a:r>
              <a:rPr lang="hu-HU" dirty="0"/>
              <a:t> </a:t>
            </a:r>
            <a:r>
              <a:rPr lang="hu-HU" dirty="0" err="1"/>
              <a:t>estimate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8</a:t>
            </a:fld>
            <a:endParaRPr kumimoji="0"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artalom helye 9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39552" y="1700808"/>
                <a:ext cx="8534400" cy="4721944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Fact: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hu-HU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i="1" dirty="0" err="1">
                        <a:latin typeface="Cambria Math" panose="02040503050406030204" pitchFamily="18" charset="0"/>
                      </a:rPr>
                      <m:t>𝑑𝑦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not</a:t>
                </a:r>
                <a:r>
                  <a:rPr lang="hu-HU" dirty="0"/>
                  <a:t> </a:t>
                </a:r>
                <a:r>
                  <a:rPr lang="hu-HU" dirty="0" err="1"/>
                  <a:t>flat</a:t>
                </a:r>
                <a:endParaRPr lang="hu-HU" dirty="0"/>
              </a:p>
              <a:p>
                <a:r>
                  <a:rPr lang="hu-HU" dirty="0" err="1"/>
                  <a:t>Finiteness</a:t>
                </a:r>
                <a:r>
                  <a:rPr lang="hu-HU" dirty="0"/>
                  <a:t> &amp; </a:t>
                </a:r>
                <a:r>
                  <a:rPr lang="hu-HU" dirty="0" err="1"/>
                  <a:t>acceleration</a:t>
                </a:r>
                <a:endParaRPr lang="hu-HU" dirty="0"/>
              </a:p>
              <a:p>
                <a:r>
                  <a:rPr lang="hu-HU" dirty="0" err="1"/>
                  <a:t>Analytical</a:t>
                </a:r>
                <a:r>
                  <a:rPr lang="hu-HU" dirty="0"/>
                  <a:t> </a:t>
                </a:r>
                <a:r>
                  <a:rPr lang="hu-HU" dirty="0" err="1"/>
                  <a:t>investigation</a:t>
                </a:r>
                <a:r>
                  <a:rPr lang="hu-HU" dirty="0"/>
                  <a:t>:</a:t>
                </a:r>
              </a:p>
              <a:p>
                <a:pPr lvl="1"/>
                <a:r>
                  <a:rPr lang="hu-HU" dirty="0" err="1"/>
                  <a:t>Acceleration</a:t>
                </a:r>
                <a:r>
                  <a:rPr lang="hu-HU" dirty="0"/>
                  <a:t> </a:t>
                </a:r>
                <a:r>
                  <a:rPr lang="hu-HU" dirty="0" err="1"/>
                  <a:t>parameter</a:t>
                </a:r>
                <a:r>
                  <a:rPr lang="hu-HU" dirty="0"/>
                  <a:t> </a:t>
                </a:r>
                <a:r>
                  <a:rPr lang="hu-HU" dirty="0">
                    <a:latin typeface="Symbol" panose="05050102010706020507" pitchFamily="18" charset="2"/>
                  </a:rPr>
                  <a:t>l</a:t>
                </a:r>
              </a:p>
              <a:p>
                <a:r>
                  <a:rPr lang="hu-HU" dirty="0" err="1"/>
                  <a:t>Two</a:t>
                </a:r>
                <a:r>
                  <a:rPr lang="hu-HU" dirty="0"/>
                  <a:t> </a:t>
                </a:r>
                <a:r>
                  <a:rPr lang="hu-HU" dirty="0" err="1"/>
                  <a:t>modifications</a:t>
                </a:r>
                <a:r>
                  <a:rPr lang="hu-HU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hu-HU" i="1" dirty="0">
                        <a:latin typeface="Cambria Math" panose="02040503050406030204" pitchFamily="18" charset="0"/>
                        <a:sym typeface="Symbol"/>
                      </a:rPr>
                      <m:t></m:t>
                    </m:r>
                    <m:r>
                      <a:rPr lang="hu-HU" b="0" i="1" dirty="0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</m:oMath>
                </a14:m>
                <a:r>
                  <a:rPr lang="hu-HU" dirty="0">
                    <a:sym typeface="Symbol"/>
                  </a:rPr>
                  <a:t> &amp;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  <m:r>
                      <m:rPr>
                        <m:sty m:val="p"/>
                      </m:rPr>
                      <a:rPr lang="hu-HU" i="0" baseline="-25000" dirty="0" err="1">
                        <a:latin typeface="Cambria Math" panose="02040503050406030204" pitchFamily="18" charset="0"/>
                        <a:sym typeface="Symbol"/>
                      </a:rPr>
                      <m:t>final</m:t>
                    </m:r>
                    <m:r>
                      <a:rPr lang="hu-HU" i="1" dirty="0">
                        <a:latin typeface="Cambria Math" panose="02040503050406030204" pitchFamily="18" charset="0"/>
                        <a:sym typeface="Symbol"/>
                      </a:rPr>
                      <m:t> </m:t>
                    </m:r>
                    <m:r>
                      <a:rPr lang="hu-HU" b="0" i="1" dirty="0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  <m:r>
                      <m:rPr>
                        <m:sty m:val="p"/>
                      </m:rPr>
                      <a:rPr lang="hu-HU" i="0" baseline="-25000" dirty="0" err="1">
                        <a:latin typeface="Cambria Math" panose="02040503050406030204" pitchFamily="18" charset="0"/>
                        <a:sym typeface="Symbol"/>
                      </a:rPr>
                      <m:t>initial</m:t>
                    </m:r>
                  </m:oMath>
                </a14:m>
                <a:endParaRPr lang="hu-HU" dirty="0"/>
              </a:p>
              <a:p>
                <a:r>
                  <a:rPr lang="hu-HU" dirty="0" err="1"/>
                  <a:t>Work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</a:t>
                </a:r>
                <a:r>
                  <a:rPr lang="hu-HU" dirty="0" err="1"/>
                  <a:t>acceleration</a:t>
                </a:r>
                <a:r>
                  <a:rPr lang="hu-HU" dirty="0"/>
                  <a:t>!</a:t>
                </a:r>
              </a:p>
              <a:p>
                <a:r>
                  <a:rPr lang="hu-HU" dirty="0" err="1"/>
                  <a:t>Correction</a:t>
                </a:r>
                <a:r>
                  <a:rPr lang="hu-HU" dirty="0"/>
                  <a:t> </a:t>
                </a:r>
                <a:r>
                  <a:rPr lang="hu-HU" dirty="0" err="1"/>
                  <a:t>w.r.t</a:t>
                </a:r>
                <a:r>
                  <a:rPr lang="hu-HU" dirty="0"/>
                  <a:t>. </a:t>
                </a:r>
                <a:r>
                  <a:rPr lang="hu-HU" dirty="0" err="1"/>
                  <a:t>EoS</a:t>
                </a:r>
                <a:r>
                  <a:rPr lang="hu-HU" dirty="0"/>
                  <a:t>:</a:t>
                </a:r>
              </a:p>
              <a:p>
                <a:pPr lvl="1"/>
                <a:endParaRPr lang="hu-HU" dirty="0"/>
              </a:p>
            </p:txBody>
          </p:sp>
        </mc:Choice>
        <mc:Fallback xmlns="">
          <p:sp>
            <p:nvSpPr>
              <p:cNvPr id="10" name="Tartalom helye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39552" y="1700808"/>
                <a:ext cx="8534400" cy="4721944"/>
              </a:xfrm>
              <a:blipFill>
                <a:blip r:embed="rId3"/>
                <a:stretch>
                  <a:fillRect l="-429" t="-12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2533" y="1742486"/>
            <a:ext cx="4104456" cy="2857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églalap 4"/>
          <p:cNvSpPr/>
          <p:nvPr/>
        </p:nvSpPr>
        <p:spPr>
          <a:xfrm>
            <a:off x="107504" y="6516052"/>
            <a:ext cx="4932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err="1"/>
              <a:t>E.g</a:t>
            </a:r>
            <a:r>
              <a:rPr lang="hu-HU" dirty="0"/>
              <a:t>.: J.Phys.G35 (2008) 104128 (</a:t>
            </a:r>
            <a:r>
              <a:rPr lang="hu-HU" dirty="0" err="1"/>
              <a:t>arXiv</a:t>
            </a:r>
            <a:r>
              <a:rPr lang="hu-HU" dirty="0"/>
              <a:t>:0805.1562)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/>
              <p:cNvSpPr txBox="1"/>
              <p:nvPr/>
            </p:nvSpPr>
            <p:spPr>
              <a:xfrm>
                <a:off x="799518" y="5733257"/>
                <a:ext cx="3916498" cy="8097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hu-HU" sz="2000" b="0" i="0" smtClean="0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d>
                        <m:dPr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sSup>
                        <m:sSupPr>
                          <m:ctrlPr>
                            <a:rPr lang="hu-H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hu-H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u-HU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20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hu-HU" sz="2000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hu-HU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20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hu-HU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−1)(2−</m:t>
                          </m:r>
                          <m:sSubSup>
                            <m:sSubSupPr>
                              <m:ctrlPr>
                                <a:rPr lang="hu-H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hu-HU" sz="2000" b="0" i="0" smtClean="0">
                                  <a:latin typeface="Cambria Math" panose="02040503050406030204" pitchFamily="18" charset="0"/>
                                </a:rPr>
                                <m:t>sound</m:t>
                              </m:r>
                            </m:sub>
                            <m:sup>
                              <m:r>
                                <a:rPr lang="hu-HU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hu-HU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6" name="Szövegdoboz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518" y="5733257"/>
                <a:ext cx="3916498" cy="8097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 hely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In A+A </a:t>
            </a:r>
            <a:r>
              <a:rPr lang="hu-HU" dirty="0" err="1"/>
              <a:t>collisions</a:t>
            </a:r>
            <a:r>
              <a:rPr lang="hu-HU" dirty="0"/>
              <a:t>: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!</a:t>
            </a:r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HOW DOES THIS WORK?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algn="ctr"/>
            <a:fld id="{8F82E0A0-C266-4798-8C8F-B9F91E9DA37E}" type="slidenum">
              <a:rPr kumimoji="0" lang="hu-HU" sz="1400" b="1" smtClean="0">
                <a:solidFill>
                  <a:srgbClr val="FFFFFF"/>
                </a:solidFill>
              </a:rPr>
              <a:pPr algn="ctr"/>
              <a:t>9</a:t>
            </a:fld>
            <a:endParaRPr kumimoji="0" lang="hu-HU"/>
          </a:p>
        </p:txBody>
      </p:sp>
    </p:spTree>
    <p:extLst>
      <p:ext uri="{BB962C8B-B14F-4D97-AF65-F5344CB8AC3E}">
        <p14:creationId xmlns:p14="http://schemas.microsoft.com/office/powerpoint/2010/main" val="4290952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1361</Words>
  <Application>Microsoft Office PowerPoint</Application>
  <PresentationFormat>Diavetítés a képernyőre (4:3 oldalarány)</PresentationFormat>
  <Paragraphs>189</Paragraphs>
  <Slides>25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2" baseType="lpstr">
      <vt:lpstr>Calibri</vt:lpstr>
      <vt:lpstr>Cambria Math</vt:lpstr>
      <vt:lpstr>Symbol</vt:lpstr>
      <vt:lpstr>Tw Cen MT</vt:lpstr>
      <vt:lpstr>Wingdings</vt:lpstr>
      <vt:lpstr>Wingdings 2</vt:lpstr>
      <vt:lpstr>WidescreenPresentation</vt:lpstr>
      <vt:lpstr>INITIAL energy density in P+P and A+A collisions Universe 3 (2017) 1, 9 arXiv:1609.07176  MANUSCRIPT IN PREPARATION</vt:lpstr>
      <vt:lpstr>INTRODUCTION</vt:lpstr>
      <vt:lpstr>Heavy ion physics and  the early Universe</vt:lpstr>
      <vt:lpstr>Phase diagram of the strongly interacting matter</vt:lpstr>
      <vt:lpstr>Little Bangs</vt:lpstr>
      <vt:lpstr>The Bjorken-estimate</vt:lpstr>
      <vt:lpstr>A solution of relativistic hydro</vt:lpstr>
      <vt:lpstr>An advanced estimate</vt:lpstr>
      <vt:lpstr>HOW DOES THIS WORK?</vt:lpstr>
      <vt:lpstr>Initial energy density at RHIC</vt:lpstr>
      <vt:lpstr>Pseudorapity densities in A+A from RHIC to LHC: well described</vt:lpstr>
      <vt:lpstr>Energy densities in AA, RHIC to LHC</vt:lpstr>
      <vt:lpstr>WHAT ABOUT PP COLLISIONS?</vt:lpstr>
      <vt:lpstr>Initial energy density in pp at 7 TeV</vt:lpstr>
      <vt:lpstr>Correction from initial acceleration</vt:lpstr>
      <vt:lpstr>Comment: dN/dh @ LHC is not trivial</vt:lpstr>
      <vt:lpstr>TOTEM &amp; CMS data combined</vt:lpstr>
      <vt:lpstr>Dependence on initial time and csound</vt:lpstr>
      <vt:lpstr>Dependence on multiplicity</vt:lpstr>
      <vt:lpstr>Initial temperature estimate</vt:lpstr>
      <vt:lpstr>Is it unprecedented? Consequences?</vt:lpstr>
      <vt:lpstr>Summary</vt:lpstr>
      <vt:lpstr>Thank you for your attention</vt:lpstr>
      <vt:lpstr>Systematic uncertainties</vt:lpstr>
      <vt:lpstr>Sources of uncertainties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2012-03-05T17:12:49Z</dcterms:created>
  <dcterms:modified xsi:type="dcterms:W3CDTF">2017-08-24T12:08:57Z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1038</vt:i4>
  </property>
  <property fmtid="{D5CDD505-2E9C-101B-9397-08002B2CF9AE}" pid="3" name="_Version">
    <vt:lpwstr>12.0.4518</vt:lpwstr>
  </property>
</Properties>
</file>