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media/image116.jpg" ContentType="image/jpg"/>
  <Override PartName="/ppt/media/image117.jpg" ContentType="image/jpg"/>
  <Override PartName="/ppt/media/image121.jpg" ContentType="image/jpg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55"/>
  </p:notesMasterIdLst>
  <p:handoutMasterIdLst>
    <p:handoutMasterId r:id="rId56"/>
  </p:handoutMasterIdLst>
  <p:sldIdLst>
    <p:sldId id="660" r:id="rId2"/>
    <p:sldId id="875" r:id="rId3"/>
    <p:sldId id="705" r:id="rId4"/>
    <p:sldId id="786" r:id="rId5"/>
    <p:sldId id="904" r:id="rId6"/>
    <p:sldId id="854" r:id="rId7"/>
    <p:sldId id="803" r:id="rId8"/>
    <p:sldId id="713" r:id="rId9"/>
    <p:sldId id="766" r:id="rId10"/>
    <p:sldId id="595" r:id="rId11"/>
    <p:sldId id="813" r:id="rId12"/>
    <p:sldId id="907" r:id="rId13"/>
    <p:sldId id="816" r:id="rId14"/>
    <p:sldId id="817" r:id="rId15"/>
    <p:sldId id="818" r:id="rId16"/>
    <p:sldId id="819" r:id="rId17"/>
    <p:sldId id="862" r:id="rId18"/>
    <p:sldId id="895" r:id="rId19"/>
    <p:sldId id="905" r:id="rId20"/>
    <p:sldId id="906" r:id="rId21"/>
    <p:sldId id="821" r:id="rId22"/>
    <p:sldId id="823" r:id="rId23"/>
    <p:sldId id="825" r:id="rId24"/>
    <p:sldId id="868" r:id="rId25"/>
    <p:sldId id="832" r:id="rId26"/>
    <p:sldId id="828" r:id="rId27"/>
    <p:sldId id="830" r:id="rId28"/>
    <p:sldId id="863" r:id="rId29"/>
    <p:sldId id="884" r:id="rId30"/>
    <p:sldId id="831" r:id="rId31"/>
    <p:sldId id="835" r:id="rId32"/>
    <p:sldId id="841" r:id="rId33"/>
    <p:sldId id="843" r:id="rId34"/>
    <p:sldId id="842" r:id="rId35"/>
    <p:sldId id="844" r:id="rId36"/>
    <p:sldId id="839" r:id="rId37"/>
    <p:sldId id="857" r:id="rId38"/>
    <p:sldId id="869" r:id="rId39"/>
    <p:sldId id="845" r:id="rId40"/>
    <p:sldId id="846" r:id="rId41"/>
    <p:sldId id="847" r:id="rId42"/>
    <p:sldId id="893" r:id="rId43"/>
    <p:sldId id="851" r:id="rId44"/>
    <p:sldId id="885" r:id="rId45"/>
    <p:sldId id="896" r:id="rId46"/>
    <p:sldId id="897" r:id="rId47"/>
    <p:sldId id="898" r:id="rId48"/>
    <p:sldId id="900" r:id="rId49"/>
    <p:sldId id="901" r:id="rId50"/>
    <p:sldId id="902" r:id="rId51"/>
    <p:sldId id="903" r:id="rId52"/>
    <p:sldId id="872" r:id="rId53"/>
    <p:sldId id="870" r:id="rId5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6B66"/>
    <a:srgbClr val="F95EFC"/>
    <a:srgbClr val="38DD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569"/>
    <p:restoredTop sz="99672" autoAdjust="0"/>
  </p:normalViewPr>
  <p:slideViewPr>
    <p:cSldViewPr snapToGrid="0" snapToObjects="1">
      <p:cViewPr>
        <p:scale>
          <a:sx n="103" d="100"/>
          <a:sy n="103" d="100"/>
        </p:scale>
        <p:origin x="1240" y="1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557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notesMaster" Target="notesMasters/notesMaster1.xml"/><Relationship Id="rId56" Type="http://schemas.openxmlformats.org/officeDocument/2006/relationships/handoutMaster" Target="handoutMasters/handoutMaster1.xml"/><Relationship Id="rId57" Type="http://schemas.openxmlformats.org/officeDocument/2006/relationships/presProps" Target="presProps.xml"/><Relationship Id="rId58" Type="http://schemas.openxmlformats.org/officeDocument/2006/relationships/viewProps" Target="viewProps.xml"/><Relationship Id="rId59" Type="http://schemas.openxmlformats.org/officeDocument/2006/relationships/theme" Target="theme/theme1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83D75E-FC8A-BC4F-A9A1-EDC1F0B73FCD}" type="datetimeFigureOut">
              <a:rPr lang="en-US" smtClean="0"/>
              <a:t>12/14/16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0A3C56-85DE-FA4E-B772-0E5C7C2A5D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18477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08EEB3-DDD1-0548-9EE0-00C5036B5C3B}" type="datetimeFigureOut">
              <a:rPr lang="en-US" smtClean="0"/>
              <a:t>12/14/16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5D9329-8883-5541-899D-4AC25BADAC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99657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8B5D158-D9C7-4545-8E11-001E0C456D70}" type="slidenum">
              <a:rPr lang="en-US"/>
              <a:pPr/>
              <a:t>3</a:t>
            </a:fld>
            <a:endParaRPr lang="en-US"/>
          </a:p>
        </p:txBody>
      </p:sp>
      <p:sp>
        <p:nvSpPr>
          <p:cNvPr id="2969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0165" tIns="40083" rIns="80165" bIns="40083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2269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930006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6018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ea typeface="ＭＳ Ｐゴシック" charset="-128"/>
            </a:endParaRPr>
          </a:p>
        </p:txBody>
      </p:sp>
      <p:sp>
        <p:nvSpPr>
          <p:cNvPr id="8601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9pPr>
          </a:lstStyle>
          <a:p>
            <a:fld id="{4B4845DB-BB4F-9648-962D-B622E07812AD}" type="slidenum">
              <a:rPr lang="en-US" altLang="en-US" sz="1200" b="0" i="0">
                <a:solidFill>
                  <a:schemeClr val="tx1"/>
                </a:solidFill>
              </a:rPr>
              <a:pPr/>
              <a:t>49</a:t>
            </a:fld>
            <a:endParaRPr lang="en-US" altLang="en-US" sz="1200" b="0" i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53023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1C63A5A-485E-424F-A42A-3EE311EB35BC}" type="slidenum">
              <a:rPr lang="it-IT">
                <a:latin typeface="Calibri" charset="0"/>
              </a:rPr>
              <a:pPr eaLnBrk="1" hangingPunct="1"/>
              <a:t>4</a:t>
            </a:fld>
            <a:endParaRPr lang="it-IT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77368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8C14C2-4683-4E85-9F13-AB640E293670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0237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D17805D-F278-4743-B27A-C69D5BFC8C3D}" type="slidenum">
              <a:rPr lang="en-US"/>
              <a:pPr/>
              <a:t>6</a:t>
            </a:fld>
            <a:endParaRPr lang="en-US"/>
          </a:p>
        </p:txBody>
      </p:sp>
      <p:sp>
        <p:nvSpPr>
          <p:cNvPr id="31745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67238" cy="34258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31746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1"/>
            <a:ext cx="5484096" cy="411242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3105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789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  <p:sp>
        <p:nvSpPr>
          <p:cNvPr id="3789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7518D56F-EDF7-D94D-87CD-62BDF5D82A73}" type="slidenum">
              <a:rPr lang="en-US" sz="1200">
                <a:latin typeface="Calibri" charset="0"/>
              </a:rPr>
              <a:pPr eaLnBrk="1" hangingPunct="1"/>
              <a:t>11</a:t>
            </a:fld>
            <a:endParaRPr lang="en-US" sz="120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18079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nl-BE">
              <a:latin typeface="Calibri" charset="0"/>
              <a:cs typeface="ＭＳ Ｐゴシック" charset="0"/>
            </a:endParaRPr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85" eaLnBrk="0" hangingPunct="0">
              <a:defRPr sz="1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02756" indent="-270291" defTabSz="914485" eaLnBrk="0" hangingPunct="0">
              <a:defRPr sz="1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081164" indent="-216233" defTabSz="914485" eaLnBrk="0" hangingPunct="0">
              <a:defRPr sz="1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13629" indent="-216233" defTabSz="914485" eaLnBrk="0" hangingPunct="0">
              <a:defRPr sz="1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1946095" indent="-216233" defTabSz="914485" eaLnBrk="0" hangingPunct="0">
              <a:defRPr sz="1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378560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811026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243491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675957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F67A4322-53FE-3248-98A3-F16CF2E4D925}" type="slidenum">
              <a:rPr lang="en-US" sz="1200">
                <a:latin typeface="Calibri" charset="0"/>
                <a:cs typeface="ＭＳ Ｐゴシック" charset="0"/>
              </a:rPr>
              <a:pPr eaLnBrk="1" hangingPunct="1"/>
              <a:t>17</a:t>
            </a:fld>
            <a:endParaRPr lang="en-US" sz="1200">
              <a:latin typeface="Calibri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71024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1E04312D-E1F6-914B-9FF0-0B0A5F2EA8C2}" type="slidenum">
              <a:rPr lang="it-IT">
                <a:latin typeface="Calibri" charset="0"/>
              </a:rPr>
              <a:pPr eaLnBrk="1" hangingPunct="1"/>
              <a:t>25</a:t>
            </a:fld>
            <a:endParaRPr lang="it-IT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51201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8C14C2-4683-4E85-9F13-AB640E293670}" type="slidenum">
              <a:rPr lang="en-US" smtClean="0"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32857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270D24D-9CCC-4918-9455-BDAB25F766AE}" type="slidenum">
              <a:rPr lang="en-US" smtClean="0"/>
              <a:pPr>
                <a:defRPr/>
              </a:pPr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42781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D0565-2989-C249-A0EE-4F84857E6A19}" type="datetime1">
              <a:rPr lang="en-GB" smtClean="0"/>
              <a:t>14/12/2016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8D7C8-BE6C-244F-AA80-1E3FEBD9A8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317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823F0-56E9-794E-B81F-F2659BC9F0D9}" type="datetime1">
              <a:rPr lang="en-GB" smtClean="0"/>
              <a:t>14/12/2016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8D7C8-BE6C-244F-AA80-1E3FEBD9A8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5360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4C08A-3C18-8F44-BDBF-C06717A347CF}" type="datetime1">
              <a:rPr lang="en-GB" smtClean="0"/>
              <a:t>14/12/2016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8D7C8-BE6C-244F-AA80-1E3FEBD9A8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4931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480" y="273629"/>
            <a:ext cx="8223840" cy="1140600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>
          <a:xfrm>
            <a:off x="456480" y="6247376"/>
            <a:ext cx="2125440" cy="4680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>
          <a:xfrm>
            <a:off x="3127680" y="6247376"/>
            <a:ext cx="2894400" cy="4680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>
          <a:xfrm>
            <a:off x="6556320" y="6247376"/>
            <a:ext cx="2125440" cy="468050"/>
          </a:xfrm>
        </p:spPr>
        <p:txBody>
          <a:bodyPr/>
          <a:lstStyle>
            <a:lvl1pPr>
              <a:defRPr/>
            </a:lvl1pPr>
          </a:lstStyle>
          <a:p>
            <a:fld id="{5F9BBA09-FB51-B040-9D36-89E3F9B6834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5011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E202C-F1AF-1B47-99A0-D396003609E9}" type="datetime1">
              <a:rPr lang="en-GB" smtClean="0"/>
              <a:t>14/12/2016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8D7C8-BE6C-244F-AA80-1E3FEBD9A8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010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0CF6B-F763-664D-B6E4-2898752E0099}" type="datetime1">
              <a:rPr lang="en-GB" smtClean="0"/>
              <a:t>14/12/2016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8D7C8-BE6C-244F-AA80-1E3FEBD9A8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957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1BAAF-3506-1B4C-A781-955E756FD0EF}" type="datetime1">
              <a:rPr lang="en-GB" smtClean="0"/>
              <a:t>14/12/2016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8D7C8-BE6C-244F-AA80-1E3FEBD9A8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159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4F60D-D901-8B4A-B540-771BDDF1ED66}" type="datetime1">
              <a:rPr lang="en-GB" smtClean="0"/>
              <a:t>14/12/2016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8D7C8-BE6C-244F-AA80-1E3FEBD9A8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292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03286-BD52-6549-AA7C-37B39984A739}" type="datetime1">
              <a:rPr lang="en-GB" smtClean="0"/>
              <a:t>14/12/2016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8D7C8-BE6C-244F-AA80-1E3FEBD9A8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456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B37EF-8BF5-F34B-B12E-85E4992B3A98}" type="datetime1">
              <a:rPr lang="en-GB" smtClean="0"/>
              <a:t>14/12/2016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8D7C8-BE6C-244F-AA80-1E3FEBD9A8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13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ACE45-A0AE-474B-96D8-B3B74036DCCA}" type="datetime1">
              <a:rPr lang="en-GB" smtClean="0"/>
              <a:t>14/12/2016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8D7C8-BE6C-244F-AA80-1E3FEBD9A8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9150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911F5-92E8-3B41-AFD4-78F2122D2D00}" type="datetime1">
              <a:rPr lang="en-GB" smtClean="0"/>
              <a:t>14/12/2016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8D7C8-BE6C-244F-AA80-1E3FEBD9A8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980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4CE59E-7EA0-1849-A218-C939DB187CCA}" type="datetime1">
              <a:rPr lang="en-GB" smtClean="0"/>
              <a:t>14/12/2016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B8D7C8-BE6C-244F-AA80-1E3FEBD9A8D9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7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16013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8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1013" y="6350"/>
            <a:ext cx="1042987" cy="973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 txBox="1">
            <a:spLocks/>
          </p:cNvSpPr>
          <p:nvPr userDrawn="1"/>
        </p:nvSpPr>
        <p:spPr>
          <a:xfrm>
            <a:off x="1014175" y="59023"/>
            <a:ext cx="7086549" cy="845928"/>
          </a:xfrm>
          <a:prstGeom prst="rect">
            <a:avLst/>
          </a:prstGeom>
          <a:solidFill>
            <a:schemeClr val="tx2">
              <a:lumMod val="60000"/>
              <a:lumOff val="40000"/>
              <a:alpha val="39000"/>
            </a:schemeClr>
          </a:solidFill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560891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emf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Relationship Id="rId3" Type="http://schemas.openxmlformats.org/officeDocument/2006/relationships/image" Target="../media/image3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5" Type="http://schemas.openxmlformats.org/officeDocument/2006/relationships/image" Target="../media/image5.emf"/><Relationship Id="rId6" Type="http://schemas.openxmlformats.org/officeDocument/2006/relationships/image" Target="../media/image29.emf"/><Relationship Id="rId7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2.png"/><Relationship Id="rId3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4" Type="http://schemas.openxmlformats.org/officeDocument/2006/relationships/image" Target="../media/image37.jpeg"/><Relationship Id="rId5" Type="http://schemas.openxmlformats.org/officeDocument/2006/relationships/image" Target="../media/image38.jpeg"/><Relationship Id="rId6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42.jpeg"/><Relationship Id="rId5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4" Type="http://schemas.openxmlformats.org/officeDocument/2006/relationships/image" Target="../media/image46.jpeg"/><Relationship Id="rId5" Type="http://schemas.openxmlformats.org/officeDocument/2006/relationships/image" Target="../media/image47.jpeg"/><Relationship Id="rId6" Type="http://schemas.openxmlformats.org/officeDocument/2006/relationships/image" Target="../media/image48.jpeg"/><Relationship Id="rId7" Type="http://schemas.openxmlformats.org/officeDocument/2006/relationships/image" Target="../media/image49.png"/><Relationship Id="rId8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4" Type="http://schemas.openxmlformats.org/officeDocument/2006/relationships/image" Target="../media/image53.jpeg"/><Relationship Id="rId5" Type="http://schemas.openxmlformats.org/officeDocument/2006/relationships/image" Target="../media/image54.jpeg"/><Relationship Id="rId6" Type="http://schemas.openxmlformats.org/officeDocument/2006/relationships/image" Target="../media/image55.png"/><Relationship Id="rId7" Type="http://schemas.openxmlformats.org/officeDocument/2006/relationships/image" Target="../media/image5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4" Type="http://schemas.openxmlformats.org/officeDocument/2006/relationships/image" Target="../media/image59.jpeg"/><Relationship Id="rId5" Type="http://schemas.openxmlformats.org/officeDocument/2006/relationships/image" Target="../media/image60.png"/><Relationship Id="rId6" Type="http://schemas.openxmlformats.org/officeDocument/2006/relationships/image" Target="../media/image61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4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4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7.png"/><Relationship Id="rId3" Type="http://schemas.openxmlformats.org/officeDocument/2006/relationships/image" Target="../media/image68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4" Type="http://schemas.openxmlformats.org/officeDocument/2006/relationships/image" Target="../media/image72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G"/><Relationship Id="rId4" Type="http://schemas.openxmlformats.org/officeDocument/2006/relationships/image" Target="../media/image75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3.jp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g"/><Relationship Id="rId4" Type="http://schemas.openxmlformats.org/officeDocument/2006/relationships/image" Target="../media/image78.jpeg"/><Relationship Id="rId5" Type="http://schemas.openxmlformats.org/officeDocument/2006/relationships/image" Target="../media/image79.jpeg"/><Relationship Id="rId6" Type="http://schemas.openxmlformats.org/officeDocument/2006/relationships/image" Target="../media/image80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6.jp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G"/><Relationship Id="rId4" Type="http://schemas.openxmlformats.org/officeDocument/2006/relationships/image" Target="../media/image83.jpg"/><Relationship Id="rId5" Type="http://schemas.openxmlformats.org/officeDocument/2006/relationships/image" Target="../media/image84.jpg"/><Relationship Id="rId6" Type="http://schemas.openxmlformats.org/officeDocument/2006/relationships/image" Target="../media/image8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1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6.png"/></Relationships>
</file>

<file path=ppt/slides/_rels/slide3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96.jpeg"/><Relationship Id="rId12" Type="http://schemas.openxmlformats.org/officeDocument/2006/relationships/image" Target="../media/image97.png"/><Relationship Id="rId13" Type="http://schemas.openxmlformats.org/officeDocument/2006/relationships/image" Target="../media/image98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7.jpeg"/><Relationship Id="rId3" Type="http://schemas.openxmlformats.org/officeDocument/2006/relationships/image" Target="../media/image88.emf"/><Relationship Id="rId4" Type="http://schemas.openxmlformats.org/officeDocument/2006/relationships/image" Target="../media/image89.jpeg"/><Relationship Id="rId5" Type="http://schemas.openxmlformats.org/officeDocument/2006/relationships/image" Target="../media/image90.png"/><Relationship Id="rId6" Type="http://schemas.openxmlformats.org/officeDocument/2006/relationships/image" Target="../media/image91.png"/><Relationship Id="rId7" Type="http://schemas.openxmlformats.org/officeDocument/2006/relationships/image" Target="../media/image92.png"/><Relationship Id="rId8" Type="http://schemas.openxmlformats.org/officeDocument/2006/relationships/image" Target="../media/image93.jpeg"/><Relationship Id="rId9" Type="http://schemas.openxmlformats.org/officeDocument/2006/relationships/image" Target="../media/image94.jpeg"/><Relationship Id="rId10" Type="http://schemas.openxmlformats.org/officeDocument/2006/relationships/image" Target="../media/image95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9.jp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4" Type="http://schemas.openxmlformats.org/officeDocument/2006/relationships/image" Target="../media/image10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0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9.jpg"/><Relationship Id="rId3" Type="http://schemas.openxmlformats.org/officeDocument/2006/relationships/image" Target="../media/image103.jp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4.png"/><Relationship Id="rId3" Type="http://schemas.openxmlformats.org/officeDocument/2006/relationships/image" Target="../media/image105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4" Type="http://schemas.openxmlformats.org/officeDocument/2006/relationships/image" Target="../media/image108.png"/><Relationship Id="rId5" Type="http://schemas.openxmlformats.org/officeDocument/2006/relationships/image" Target="../media/image109.png"/><Relationship Id="rId6" Type="http://schemas.openxmlformats.org/officeDocument/2006/relationships/image" Target="../media/image1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6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4" Type="http://schemas.openxmlformats.org/officeDocument/2006/relationships/image" Target="../media/image113.jpeg"/><Relationship Id="rId5" Type="http://schemas.openxmlformats.org/officeDocument/2006/relationships/image" Target="../media/image114.jpeg"/><Relationship Id="rId6" Type="http://schemas.openxmlformats.org/officeDocument/2006/relationships/image" Target="../media/image115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1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3.e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jpg"/><Relationship Id="rId4" Type="http://schemas.openxmlformats.org/officeDocument/2006/relationships/image" Target="../media/image117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2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8.jpeg"/><Relationship Id="rId3" Type="http://schemas.openxmlformats.org/officeDocument/2006/relationships/image" Target="../media/image119.e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jpg"/><Relationship Id="rId4" Type="http://schemas.openxmlformats.org/officeDocument/2006/relationships/hyperlink" Target="http://arxiv.org/abs/1503.05330" TargetMode="Externa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0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2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ng"/><Relationship Id="rId4" Type="http://schemas.openxmlformats.org/officeDocument/2006/relationships/image" Target="../media/image124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5.jpg"/><Relationship Id="rId3" Type="http://schemas.openxmlformats.org/officeDocument/2006/relationships/image" Target="../media/image126.jp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png"/><Relationship Id="rId4" Type="http://schemas.openxmlformats.org/officeDocument/2006/relationships/image" Target="../media/image129.jpeg"/><Relationship Id="rId5" Type="http://schemas.openxmlformats.org/officeDocument/2006/relationships/image" Target="../media/image130.png"/><Relationship Id="rId6" Type="http://schemas.openxmlformats.org/officeDocument/2006/relationships/image" Target="../media/image131.jpeg"/><Relationship Id="rId7" Type="http://schemas.openxmlformats.org/officeDocument/2006/relationships/hyperlink" Target="http://www.economist.com/node/21552169" TargetMode="Externa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7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2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png"/><Relationship Id="rId4" Type="http://schemas.openxmlformats.org/officeDocument/2006/relationships/image" Target="../media/image134.png"/><Relationship Id="rId5" Type="http://schemas.openxmlformats.org/officeDocument/2006/relationships/image" Target="../media/image135.png"/><Relationship Id="rId6" Type="http://schemas.openxmlformats.org/officeDocument/2006/relationships/image" Target="../media/image136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3.emf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7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7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8.jp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emf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5" Type="http://schemas.openxmlformats.org/officeDocument/2006/relationships/image" Target="../media/image24.png"/><Relationship Id="rId6" Type="http://schemas.openxmlformats.org/officeDocument/2006/relationships/image" Target="../media/image25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3149" y="1098693"/>
            <a:ext cx="5645633" cy="261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8496" y="-265997"/>
            <a:ext cx="7772400" cy="1470025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Micro-pattern Gaseous </a:t>
            </a:r>
            <a:r>
              <a:rPr lang="en-US" sz="3200" b="1" dirty="0"/>
              <a:t>D</a:t>
            </a:r>
            <a:r>
              <a:rPr lang="en-US" sz="3200" b="1" dirty="0" smtClean="0"/>
              <a:t>etectors GEM for </a:t>
            </a:r>
            <a:r>
              <a:rPr lang="en-US" sz="3200" b="1" dirty="0"/>
              <a:t>Upgrade of the CMS Muon System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4296" y="1560211"/>
            <a:ext cx="6400800" cy="2519017"/>
          </a:xfrm>
        </p:spPr>
        <p:txBody>
          <a:bodyPr>
            <a:noAutofit/>
          </a:bodyPr>
          <a:lstStyle/>
          <a:p>
            <a:r>
              <a:rPr lang="en-US" sz="2000" dirty="0" smtClean="0">
                <a:solidFill>
                  <a:srgbClr val="000090"/>
                </a:solidFill>
              </a:rPr>
              <a:t>Archana Sharma</a:t>
            </a:r>
          </a:p>
          <a:p>
            <a:r>
              <a:rPr lang="en-US" sz="2000" dirty="0" smtClean="0">
                <a:solidFill>
                  <a:srgbClr val="000090"/>
                </a:solidFill>
              </a:rPr>
              <a:t>CERN</a:t>
            </a:r>
            <a:endParaRPr lang="en-US" sz="1400" dirty="0" smtClean="0">
              <a:solidFill>
                <a:srgbClr val="000090"/>
              </a:solidFill>
            </a:endParaRPr>
          </a:p>
          <a:p>
            <a:r>
              <a:rPr lang="en-US" sz="3600" dirty="0" smtClean="0">
                <a:solidFill>
                  <a:srgbClr val="000090"/>
                </a:solidFill>
              </a:rPr>
              <a:t>Vilnius (Lithuania)</a:t>
            </a:r>
          </a:p>
          <a:p>
            <a:r>
              <a:rPr lang="en-US" sz="3600" dirty="0" smtClean="0">
                <a:solidFill>
                  <a:srgbClr val="000090"/>
                </a:solidFill>
              </a:rPr>
              <a:t> 14-12-2016</a:t>
            </a:r>
            <a:endParaRPr lang="en-US" sz="2400" dirty="0">
              <a:solidFill>
                <a:srgbClr val="00009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5145" y="3593641"/>
            <a:ext cx="3293299" cy="3264359"/>
          </a:xfrm>
          <a:prstGeom prst="rect">
            <a:avLst/>
          </a:prstGeom>
        </p:spPr>
      </p:pic>
      <p:pic>
        <p:nvPicPr>
          <p:cNvPr id="5" name="Picture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93" t="9813" r="10342" b="21402"/>
          <a:stretch>
            <a:fillRect/>
          </a:stretch>
        </p:blipFill>
        <p:spPr bwMode="auto">
          <a:xfrm>
            <a:off x="3587707" y="4506978"/>
            <a:ext cx="2357438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06037" y="4506978"/>
            <a:ext cx="1481670" cy="2159519"/>
          </a:xfrm>
          <a:prstGeom prst="rect">
            <a:avLst/>
          </a:prstGeom>
        </p:spPr>
      </p:pic>
      <p:pic>
        <p:nvPicPr>
          <p:cNvPr id="8" name="Content Placeholder 4" descr="44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8014" y="4296918"/>
            <a:ext cx="1830699" cy="2561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4895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CustomShape 3"/>
          <p:cNvSpPr/>
          <p:nvPr/>
        </p:nvSpPr>
        <p:spPr>
          <a:xfrm>
            <a:off x="118582" y="1196752"/>
            <a:ext cx="4652825" cy="403165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0000" tIns="45000" rIns="90000" bIns="45000"/>
          <a:lstStyle/>
          <a:p>
            <a:pPr>
              <a:defRPr/>
            </a:pPr>
            <a:r>
              <a:rPr lang="it-IT" sz="1800" dirty="0">
                <a:solidFill>
                  <a:srgbClr val="FF0000"/>
                </a:solidFill>
                <a:latin typeface="Calibri (Body)"/>
                <a:cs typeface="Calibri (Body)"/>
              </a:rPr>
              <a:t>• Maximum </a:t>
            </a:r>
            <a:r>
              <a:rPr lang="it-IT" sz="1800" dirty="0" err="1">
                <a:solidFill>
                  <a:srgbClr val="FF0000"/>
                </a:solidFill>
                <a:latin typeface="Calibri (Body)"/>
                <a:cs typeface="Calibri (Body)"/>
              </a:rPr>
              <a:t>geometric</a:t>
            </a:r>
            <a:r>
              <a:rPr lang="it-IT" sz="1800" dirty="0">
                <a:solidFill>
                  <a:srgbClr val="FF0000"/>
                </a:solidFill>
                <a:latin typeface="Calibri (Body)"/>
                <a:cs typeface="Calibri (Body)"/>
              </a:rPr>
              <a:t> </a:t>
            </a:r>
            <a:r>
              <a:rPr lang="it-IT" sz="1800" dirty="0" err="1">
                <a:solidFill>
                  <a:srgbClr val="FF0000"/>
                </a:solidFill>
                <a:latin typeface="Calibri (Body)"/>
                <a:cs typeface="Calibri (Body)"/>
              </a:rPr>
              <a:t>acceptance</a:t>
            </a:r>
            <a:r>
              <a:rPr lang="it-IT" sz="1800" dirty="0">
                <a:solidFill>
                  <a:srgbClr val="FF0000"/>
                </a:solidFill>
                <a:latin typeface="Calibri (Body)"/>
                <a:cs typeface="Calibri (Body)"/>
              </a:rPr>
              <a:t> </a:t>
            </a:r>
            <a:r>
              <a:rPr lang="it-IT" sz="1800" dirty="0" err="1">
                <a:solidFill>
                  <a:srgbClr val="FF0000"/>
                </a:solidFill>
                <a:latin typeface="Calibri (Body)"/>
                <a:cs typeface="Calibri (Body)"/>
              </a:rPr>
              <a:t>within</a:t>
            </a:r>
            <a:r>
              <a:rPr lang="it-IT" sz="1800" dirty="0">
                <a:solidFill>
                  <a:srgbClr val="FF0000"/>
                </a:solidFill>
                <a:latin typeface="Calibri (Body)"/>
                <a:cs typeface="Calibri (Body)"/>
              </a:rPr>
              <a:t> the </a:t>
            </a:r>
            <a:r>
              <a:rPr lang="it-IT" sz="1800" dirty="0" err="1">
                <a:solidFill>
                  <a:srgbClr val="FF0000"/>
                </a:solidFill>
                <a:latin typeface="Calibri (Body)"/>
                <a:cs typeface="Calibri (Body)"/>
              </a:rPr>
              <a:t>given</a:t>
            </a:r>
            <a:r>
              <a:rPr lang="it-IT" sz="1800" dirty="0">
                <a:solidFill>
                  <a:srgbClr val="FF0000"/>
                </a:solidFill>
                <a:latin typeface="Calibri (Body)"/>
                <a:cs typeface="Calibri (Body)"/>
              </a:rPr>
              <a:t> CMS </a:t>
            </a:r>
            <a:r>
              <a:rPr lang="it-IT" sz="1800" dirty="0" err="1">
                <a:solidFill>
                  <a:srgbClr val="FF0000"/>
                </a:solidFill>
                <a:latin typeface="Calibri (Body)"/>
                <a:cs typeface="Calibri (Body)"/>
              </a:rPr>
              <a:t>envelope</a:t>
            </a:r>
            <a:r>
              <a:rPr lang="it-IT" sz="1800" dirty="0">
                <a:solidFill>
                  <a:srgbClr val="FF0000"/>
                </a:solidFill>
                <a:latin typeface="Calibri (Body)"/>
                <a:cs typeface="Calibri (Body)"/>
              </a:rPr>
              <a:t> </a:t>
            </a:r>
            <a:r>
              <a:rPr lang="it-IT" sz="1800" dirty="0" smtClean="0">
                <a:solidFill>
                  <a:srgbClr val="FF0000"/>
                </a:solidFill>
                <a:latin typeface="Calibri (Body)"/>
                <a:cs typeface="Calibri (Body)"/>
              </a:rPr>
              <a:t>:</a:t>
            </a:r>
          </a:p>
          <a:p>
            <a:pPr>
              <a:defRPr/>
            </a:pPr>
            <a:endParaRPr lang="it-IT" sz="1800" dirty="0">
              <a:solidFill>
                <a:srgbClr val="FF0000"/>
              </a:solidFill>
              <a:latin typeface="Calibri (Body)"/>
              <a:cs typeface="Calibri (Body)"/>
            </a:endParaRPr>
          </a:p>
          <a:p>
            <a:pPr>
              <a:defRPr/>
            </a:pPr>
            <a:r>
              <a:rPr lang="it-IT" sz="1800" dirty="0" smtClean="0">
                <a:solidFill>
                  <a:srgbClr val="000090"/>
                </a:solidFill>
                <a:latin typeface="Calibri (Body)"/>
                <a:cs typeface="Calibri (Body)"/>
              </a:rPr>
              <a:t>• </a:t>
            </a:r>
            <a:r>
              <a:rPr lang="it-IT" sz="1800" dirty="0">
                <a:solidFill>
                  <a:srgbClr val="000090"/>
                </a:solidFill>
                <a:latin typeface="Calibri (Body)"/>
                <a:cs typeface="Calibri (Body)"/>
              </a:rPr>
              <a:t>Rate </a:t>
            </a:r>
            <a:r>
              <a:rPr lang="it-IT" sz="1800" dirty="0" err="1" smtClean="0">
                <a:solidFill>
                  <a:srgbClr val="000090"/>
                </a:solidFill>
                <a:latin typeface="Calibri (Body)"/>
                <a:cs typeface="Calibri (Body)"/>
              </a:rPr>
              <a:t>capabilities</a:t>
            </a:r>
            <a:r>
              <a:rPr lang="it-IT" sz="1800" dirty="0" smtClean="0">
                <a:solidFill>
                  <a:srgbClr val="000090"/>
                </a:solidFill>
                <a:latin typeface="Calibri (Body)"/>
                <a:cs typeface="Calibri (Body)"/>
              </a:rPr>
              <a:t> up to 100’s </a:t>
            </a:r>
            <a:r>
              <a:rPr lang="it-IT" sz="1800" dirty="0">
                <a:solidFill>
                  <a:srgbClr val="000090"/>
                </a:solidFill>
                <a:latin typeface="Calibri (Body)"/>
                <a:cs typeface="Calibri (Body)"/>
              </a:rPr>
              <a:t>kHz/cm2 </a:t>
            </a:r>
            <a:r>
              <a:rPr lang="it-IT" sz="1800" dirty="0" smtClean="0">
                <a:solidFill>
                  <a:srgbClr val="000090"/>
                </a:solidFill>
                <a:latin typeface="Calibri (Body)"/>
                <a:cs typeface="Calibri (Body)"/>
              </a:rPr>
              <a:t>.</a:t>
            </a:r>
            <a:endParaRPr lang="en-US" sz="1800" dirty="0">
              <a:solidFill>
                <a:srgbClr val="000090"/>
              </a:solidFill>
              <a:latin typeface="Calibri (Body)"/>
              <a:cs typeface="Calibri (Body)"/>
            </a:endParaRPr>
          </a:p>
          <a:p>
            <a:pPr>
              <a:defRPr/>
            </a:pPr>
            <a:endParaRPr lang="it-IT" sz="1800" dirty="0" smtClean="0">
              <a:solidFill>
                <a:srgbClr val="FF0000"/>
              </a:solidFill>
              <a:latin typeface="Calibri (Body)"/>
              <a:cs typeface="Calibri (Body)"/>
            </a:endParaRPr>
          </a:p>
          <a:p>
            <a:pPr>
              <a:defRPr/>
            </a:pPr>
            <a:r>
              <a:rPr lang="it-IT" sz="1800" dirty="0" smtClean="0">
                <a:solidFill>
                  <a:srgbClr val="FF0000"/>
                </a:solidFill>
                <a:latin typeface="Calibri (Body)"/>
                <a:cs typeface="Calibri (Body)"/>
              </a:rPr>
              <a:t>• </a:t>
            </a:r>
            <a:r>
              <a:rPr lang="it-IT" sz="1800" dirty="0">
                <a:solidFill>
                  <a:srgbClr val="FF0000"/>
                </a:solidFill>
                <a:latin typeface="Calibri (Body)"/>
                <a:cs typeface="Calibri (Body)"/>
              </a:rPr>
              <a:t>Single-</a:t>
            </a:r>
            <a:r>
              <a:rPr lang="it-IT" sz="1800" dirty="0" err="1">
                <a:solidFill>
                  <a:srgbClr val="FF0000"/>
                </a:solidFill>
                <a:latin typeface="Calibri (Body)"/>
                <a:cs typeface="Calibri (Body)"/>
              </a:rPr>
              <a:t>chamber</a:t>
            </a:r>
            <a:r>
              <a:rPr lang="it-IT" sz="1800" dirty="0">
                <a:solidFill>
                  <a:srgbClr val="FF0000"/>
                </a:solidFill>
                <a:latin typeface="Calibri (Body)"/>
                <a:cs typeface="Calibri (Body)"/>
              </a:rPr>
              <a:t> </a:t>
            </a:r>
            <a:r>
              <a:rPr lang="it-IT" sz="1800" dirty="0" err="1">
                <a:solidFill>
                  <a:srgbClr val="FF0000"/>
                </a:solidFill>
                <a:latin typeface="Calibri (Body)"/>
                <a:cs typeface="Calibri (Body)"/>
              </a:rPr>
              <a:t>efficiency</a:t>
            </a:r>
            <a:r>
              <a:rPr lang="it-IT" sz="1800" dirty="0">
                <a:solidFill>
                  <a:srgbClr val="FF0000"/>
                </a:solidFill>
                <a:latin typeface="Calibri (Body)"/>
                <a:cs typeface="Calibri (Body)"/>
              </a:rPr>
              <a:t> &gt; 98 % for </a:t>
            </a:r>
            <a:r>
              <a:rPr lang="it-IT" sz="1800" dirty="0" err="1" smtClean="0">
                <a:solidFill>
                  <a:srgbClr val="FF0000"/>
                </a:solidFill>
                <a:latin typeface="Calibri (Body)"/>
                <a:cs typeface="Calibri (Body)"/>
              </a:rPr>
              <a:t>mips</a:t>
            </a:r>
            <a:endParaRPr lang="it-IT" sz="1800" dirty="0" smtClean="0">
              <a:solidFill>
                <a:srgbClr val="FF0000"/>
              </a:solidFill>
              <a:latin typeface="Calibri (Body)"/>
              <a:cs typeface="Calibri (Body)"/>
            </a:endParaRPr>
          </a:p>
          <a:p>
            <a:pPr>
              <a:defRPr/>
            </a:pPr>
            <a:endParaRPr lang="en-US" sz="1800" dirty="0">
              <a:solidFill>
                <a:srgbClr val="FF0000"/>
              </a:solidFill>
              <a:latin typeface="Calibri (Body)"/>
              <a:cs typeface="Calibri (Body)"/>
            </a:endParaRPr>
          </a:p>
          <a:p>
            <a:pPr>
              <a:defRPr/>
            </a:pPr>
            <a:r>
              <a:rPr lang="it-IT" sz="1800" dirty="0" smtClean="0">
                <a:solidFill>
                  <a:srgbClr val="000090"/>
                </a:solidFill>
                <a:latin typeface="Calibri (Body)"/>
                <a:cs typeface="Calibri (Body)"/>
              </a:rPr>
              <a:t>• </a:t>
            </a:r>
            <a:r>
              <a:rPr lang="it-IT" sz="1800" dirty="0">
                <a:solidFill>
                  <a:srgbClr val="000090"/>
                </a:solidFill>
                <a:latin typeface="Calibri (Body)"/>
                <a:cs typeface="Calibri (Body)"/>
              </a:rPr>
              <a:t>Gain </a:t>
            </a:r>
            <a:r>
              <a:rPr lang="it-IT" sz="1800" dirty="0" err="1">
                <a:solidFill>
                  <a:srgbClr val="000090"/>
                </a:solidFill>
                <a:latin typeface="Calibri (Body)"/>
                <a:cs typeface="Calibri (Body)"/>
              </a:rPr>
              <a:t>uniformity</a:t>
            </a:r>
            <a:r>
              <a:rPr lang="it-IT" sz="1800" dirty="0">
                <a:solidFill>
                  <a:srgbClr val="000090"/>
                </a:solidFill>
                <a:latin typeface="Calibri (Body)"/>
                <a:cs typeface="Calibri (Body)"/>
              </a:rPr>
              <a:t> of 10% or </a:t>
            </a:r>
            <a:r>
              <a:rPr lang="it-IT" sz="1800" dirty="0" err="1">
                <a:solidFill>
                  <a:srgbClr val="000090"/>
                </a:solidFill>
                <a:latin typeface="Calibri (Body)"/>
                <a:cs typeface="Calibri (Body)"/>
              </a:rPr>
              <a:t>better</a:t>
            </a:r>
            <a:r>
              <a:rPr lang="it-IT" sz="1800" dirty="0">
                <a:solidFill>
                  <a:srgbClr val="000090"/>
                </a:solidFill>
                <a:latin typeface="Calibri (Body)"/>
                <a:cs typeface="Calibri (Body)"/>
              </a:rPr>
              <a:t> </a:t>
            </a:r>
            <a:r>
              <a:rPr lang="it-IT" sz="1800" dirty="0" err="1">
                <a:solidFill>
                  <a:srgbClr val="000090"/>
                </a:solidFill>
                <a:latin typeface="Calibri (Body)"/>
                <a:cs typeface="Calibri (Body)"/>
              </a:rPr>
              <a:t>across</a:t>
            </a:r>
            <a:r>
              <a:rPr lang="it-IT" sz="1800" dirty="0">
                <a:solidFill>
                  <a:srgbClr val="000090"/>
                </a:solidFill>
                <a:latin typeface="Calibri (Body)"/>
                <a:cs typeface="Calibri (Body)"/>
              </a:rPr>
              <a:t> a </a:t>
            </a:r>
            <a:r>
              <a:rPr lang="it-IT" sz="1800" dirty="0" err="1">
                <a:solidFill>
                  <a:srgbClr val="000090"/>
                </a:solidFill>
                <a:latin typeface="Calibri (Body)"/>
                <a:cs typeface="Calibri (Body)"/>
              </a:rPr>
              <a:t>chamber</a:t>
            </a:r>
            <a:r>
              <a:rPr lang="it-IT" sz="1800" dirty="0">
                <a:solidFill>
                  <a:srgbClr val="000090"/>
                </a:solidFill>
                <a:latin typeface="Calibri (Body)"/>
                <a:cs typeface="Calibri (Body)"/>
              </a:rPr>
              <a:t> and </a:t>
            </a:r>
            <a:r>
              <a:rPr lang="it-IT" sz="1800" dirty="0" err="1">
                <a:solidFill>
                  <a:srgbClr val="000090"/>
                </a:solidFill>
                <a:latin typeface="Calibri (Body)"/>
                <a:cs typeface="Calibri (Body)"/>
              </a:rPr>
              <a:t>between</a:t>
            </a:r>
            <a:r>
              <a:rPr lang="it-IT" sz="1800" dirty="0">
                <a:solidFill>
                  <a:srgbClr val="000090"/>
                </a:solidFill>
                <a:latin typeface="Calibri (Body)"/>
                <a:cs typeface="Calibri (Body)"/>
              </a:rPr>
              <a:t> </a:t>
            </a:r>
            <a:r>
              <a:rPr lang="it-IT" sz="1800" dirty="0" err="1" smtClean="0">
                <a:solidFill>
                  <a:srgbClr val="000090"/>
                </a:solidFill>
                <a:latin typeface="Calibri (Body)"/>
                <a:cs typeface="Calibri (Body)"/>
              </a:rPr>
              <a:t>chambers</a:t>
            </a:r>
            <a:r>
              <a:rPr lang="it-IT" sz="1800" dirty="0" smtClean="0">
                <a:solidFill>
                  <a:srgbClr val="000090"/>
                </a:solidFill>
                <a:latin typeface="Calibri (Body)"/>
                <a:cs typeface="Calibri (Body)"/>
              </a:rPr>
              <a:t> and no </a:t>
            </a:r>
            <a:r>
              <a:rPr lang="it-IT" sz="1800" dirty="0" err="1" smtClean="0">
                <a:solidFill>
                  <a:srgbClr val="000090"/>
                </a:solidFill>
                <a:latin typeface="Calibri (Body)"/>
                <a:cs typeface="Calibri (Body)"/>
              </a:rPr>
              <a:t>loss</a:t>
            </a:r>
            <a:r>
              <a:rPr lang="it-IT" sz="1800" dirty="0" smtClean="0">
                <a:solidFill>
                  <a:srgbClr val="000090"/>
                </a:solidFill>
                <a:latin typeface="Calibri (Body)"/>
                <a:cs typeface="Calibri (Body)"/>
              </a:rPr>
              <a:t> due to </a:t>
            </a:r>
            <a:r>
              <a:rPr lang="it-IT" sz="1800" dirty="0" err="1" smtClean="0">
                <a:solidFill>
                  <a:srgbClr val="000090"/>
                </a:solidFill>
                <a:latin typeface="Calibri (Body)"/>
                <a:cs typeface="Calibri (Body)"/>
              </a:rPr>
              <a:t>aging</a:t>
            </a:r>
            <a:r>
              <a:rPr lang="it-IT" sz="1800" dirty="0" smtClean="0">
                <a:solidFill>
                  <a:srgbClr val="000090"/>
                </a:solidFill>
                <a:latin typeface="Calibri (Body)"/>
                <a:cs typeface="Calibri (Body)"/>
              </a:rPr>
              <a:t> </a:t>
            </a:r>
            <a:r>
              <a:rPr lang="it-IT" sz="1800" dirty="0" err="1" smtClean="0">
                <a:solidFill>
                  <a:srgbClr val="000090"/>
                </a:solidFill>
                <a:latin typeface="Calibri (Body)"/>
                <a:cs typeface="Calibri (Body)"/>
              </a:rPr>
              <a:t>effect</a:t>
            </a:r>
            <a:r>
              <a:rPr lang="it-IT" sz="1800" dirty="0" smtClean="0">
                <a:solidFill>
                  <a:srgbClr val="000090"/>
                </a:solidFill>
                <a:latin typeface="Calibri (Body)"/>
                <a:cs typeface="Calibri (Body)"/>
              </a:rPr>
              <a:t> </a:t>
            </a:r>
            <a:r>
              <a:rPr lang="it-IT" sz="1800" dirty="0" err="1" smtClean="0">
                <a:solidFill>
                  <a:srgbClr val="000090"/>
                </a:solidFill>
                <a:latin typeface="Calibri (Body)"/>
                <a:cs typeface="Calibri (Body)"/>
              </a:rPr>
              <a:t>after</a:t>
            </a:r>
            <a:r>
              <a:rPr lang="it-IT" sz="1800" dirty="0" smtClean="0">
                <a:solidFill>
                  <a:srgbClr val="000090"/>
                </a:solidFill>
                <a:latin typeface="Calibri (Body)"/>
                <a:cs typeface="Calibri (Body)"/>
              </a:rPr>
              <a:t> 3000 fb</a:t>
            </a:r>
            <a:r>
              <a:rPr lang="it-IT" sz="1800" baseline="30000" dirty="0" smtClean="0">
                <a:solidFill>
                  <a:srgbClr val="000090"/>
                </a:solidFill>
                <a:latin typeface="Calibri (Body)"/>
                <a:cs typeface="Calibri (Body)"/>
              </a:rPr>
              <a:t>-1</a:t>
            </a:r>
          </a:p>
          <a:p>
            <a:pPr>
              <a:defRPr/>
            </a:pPr>
            <a:endParaRPr lang="it-IT" sz="1800" dirty="0" smtClean="0">
              <a:solidFill>
                <a:srgbClr val="000000"/>
              </a:solidFill>
              <a:latin typeface="Calibri (Body)"/>
              <a:cs typeface="Calibri (Body)"/>
            </a:endParaRPr>
          </a:p>
          <a:p>
            <a:pPr>
              <a:defRPr/>
            </a:pPr>
            <a:r>
              <a:rPr lang="it-IT" sz="1800" dirty="0" smtClean="0">
                <a:solidFill>
                  <a:srgbClr val="FF0000"/>
                </a:solidFill>
                <a:latin typeface="Calibri (Body)"/>
                <a:cs typeface="Calibri (Body)"/>
              </a:rPr>
              <a:t>• High </a:t>
            </a:r>
            <a:r>
              <a:rPr lang="it-IT" sz="1800" dirty="0" err="1" smtClean="0">
                <a:solidFill>
                  <a:srgbClr val="FF0000"/>
                </a:solidFill>
                <a:latin typeface="Calibri (Body)"/>
                <a:cs typeface="Calibri (Body)"/>
              </a:rPr>
              <a:t>spatial</a:t>
            </a:r>
            <a:r>
              <a:rPr lang="it-IT" sz="1800" dirty="0" smtClean="0">
                <a:solidFill>
                  <a:srgbClr val="FF0000"/>
                </a:solidFill>
                <a:latin typeface="Calibri (Body)"/>
                <a:cs typeface="Calibri (Body)"/>
              </a:rPr>
              <a:t> and </a:t>
            </a:r>
            <a:r>
              <a:rPr lang="it-IT" sz="1800" dirty="0" err="1" smtClean="0">
                <a:solidFill>
                  <a:srgbClr val="FF0000"/>
                </a:solidFill>
                <a:latin typeface="Calibri (Body)"/>
                <a:cs typeface="Calibri (Body)"/>
              </a:rPr>
              <a:t>good</a:t>
            </a:r>
            <a:r>
              <a:rPr lang="it-IT" sz="1800" dirty="0" smtClean="0">
                <a:solidFill>
                  <a:srgbClr val="FF0000"/>
                </a:solidFill>
                <a:latin typeface="Calibri (Body)"/>
                <a:cs typeface="Calibri (Body)"/>
              </a:rPr>
              <a:t> time </a:t>
            </a:r>
            <a:r>
              <a:rPr lang="it-IT" sz="1800" dirty="0" err="1" smtClean="0">
                <a:solidFill>
                  <a:srgbClr val="FF0000"/>
                </a:solidFill>
                <a:latin typeface="Calibri (Body)"/>
                <a:cs typeface="Calibri (Body)"/>
              </a:rPr>
              <a:t>resolution</a:t>
            </a:r>
            <a:endParaRPr lang="en-US" sz="1800" dirty="0">
              <a:solidFill>
                <a:srgbClr val="FF0000"/>
              </a:solidFill>
              <a:latin typeface="Calibri (Body)"/>
              <a:cs typeface="Calibri (Body)"/>
            </a:endParaRPr>
          </a:p>
        </p:txBody>
      </p:sp>
      <p:sp>
        <p:nvSpPr>
          <p:cNvPr id="39" name="object 4"/>
          <p:cNvSpPr txBox="1"/>
          <p:nvPr/>
        </p:nvSpPr>
        <p:spPr>
          <a:xfrm>
            <a:off x="125761" y="5583651"/>
            <a:ext cx="9025418" cy="113782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99900"/>
              </a:lnSpc>
            </a:pPr>
            <a:r>
              <a:rPr lang="en-US" sz="1800" dirty="0" smtClean="0">
                <a:solidFill>
                  <a:srgbClr val="000090"/>
                </a:solidFill>
                <a:latin typeface="Calibri (Body)"/>
                <a:ea typeface="Adobe Ming Std L" pitchFamily="18" charset="-128"/>
                <a:cs typeface="Calibri (Body)"/>
              </a:rPr>
              <a:t>Micro-Pattern </a:t>
            </a:r>
            <a:r>
              <a:rPr lang="en-US" sz="1800" dirty="0">
                <a:solidFill>
                  <a:srgbClr val="000090"/>
                </a:solidFill>
                <a:latin typeface="Calibri (Body)"/>
                <a:ea typeface="Adobe Ming Std L" pitchFamily="18" charset="-128"/>
                <a:cs typeface="Calibri (Body)"/>
              </a:rPr>
              <a:t>Gas Detectors (MPGD</a:t>
            </a:r>
            <a:r>
              <a:rPr lang="en-US" sz="1800" dirty="0" smtClean="0">
                <a:solidFill>
                  <a:srgbClr val="000090"/>
                </a:solidFill>
                <a:latin typeface="Calibri (Body)"/>
                <a:ea typeface="Adobe Ming Std L" pitchFamily="18" charset="-128"/>
                <a:cs typeface="Calibri (Body)"/>
              </a:rPr>
              <a:t>) due </a:t>
            </a:r>
            <a:r>
              <a:rPr lang="en-US" sz="1800" dirty="0">
                <a:solidFill>
                  <a:srgbClr val="000090"/>
                </a:solidFill>
                <a:latin typeface="Calibri (Body)"/>
                <a:ea typeface="Adobe Ming Std L" pitchFamily="18" charset="-128"/>
                <a:cs typeface="Calibri (Body)"/>
              </a:rPr>
              <a:t>to their </a:t>
            </a:r>
            <a:r>
              <a:rPr lang="en-US" sz="1800" dirty="0" smtClean="0">
                <a:solidFill>
                  <a:srgbClr val="000090"/>
                </a:solidFill>
                <a:latin typeface="Calibri (Body)"/>
                <a:ea typeface="Adobe Ming Std L" pitchFamily="18" charset="-128"/>
                <a:cs typeface="Calibri (Body)"/>
              </a:rPr>
              <a:t>proven performance at HEP experiment (</a:t>
            </a:r>
            <a:r>
              <a:rPr lang="en-US" sz="1800" dirty="0">
                <a:solidFill>
                  <a:srgbClr val="000090"/>
                </a:solidFill>
                <a:latin typeface="Calibri (Body)"/>
                <a:ea typeface="Adobe Ming Std L" pitchFamily="18" charset="-128"/>
                <a:cs typeface="Calibri (Body)"/>
              </a:rPr>
              <a:t>high rate capability and fine space </a:t>
            </a:r>
            <a:r>
              <a:rPr lang="en-US" sz="1800" dirty="0" smtClean="0">
                <a:solidFill>
                  <a:srgbClr val="000090"/>
                </a:solidFill>
                <a:latin typeface="Calibri (Body)"/>
                <a:ea typeface="Adobe Ming Std L" pitchFamily="18" charset="-128"/>
                <a:cs typeface="Calibri (Body)"/>
              </a:rPr>
              <a:t>resolution, high gain stability) </a:t>
            </a:r>
            <a:r>
              <a:rPr lang="en-US" sz="1800" dirty="0">
                <a:solidFill>
                  <a:srgbClr val="000090"/>
                </a:solidFill>
                <a:latin typeface="Calibri (Body)"/>
                <a:ea typeface="Adobe Ming Std L" pitchFamily="18" charset="-128"/>
                <a:cs typeface="Calibri (Body)"/>
              </a:rPr>
              <a:t>are ideal </a:t>
            </a:r>
            <a:r>
              <a:rPr lang="en-US" sz="1800" dirty="0" smtClean="0">
                <a:solidFill>
                  <a:srgbClr val="000090"/>
                </a:solidFill>
                <a:latin typeface="Calibri (Body)"/>
                <a:ea typeface="Adobe Ming Std L" pitchFamily="18" charset="-128"/>
                <a:cs typeface="Calibri (Body)"/>
              </a:rPr>
              <a:t>tools. </a:t>
            </a:r>
            <a:r>
              <a:rPr lang="en-US" sz="1800" dirty="0">
                <a:solidFill>
                  <a:srgbClr val="000090"/>
                </a:solidFill>
                <a:latin typeface="Calibri (Body)"/>
                <a:ea typeface="Adobe Ming Std L" pitchFamily="18" charset="-128"/>
                <a:cs typeface="Calibri (Body)"/>
              </a:rPr>
              <a:t> </a:t>
            </a:r>
            <a:r>
              <a:rPr lang="en-US" sz="1800" dirty="0" smtClean="0">
                <a:solidFill>
                  <a:srgbClr val="000090"/>
                </a:solidFill>
                <a:latin typeface="Calibri (Body)"/>
                <a:ea typeface="Adobe Ming Std L" pitchFamily="18" charset="-128"/>
                <a:cs typeface="Calibri (Body)"/>
              </a:rPr>
              <a:t>Dedicated studies for the large CMS detector:</a:t>
            </a:r>
            <a:endParaRPr lang="en-US" sz="1800" dirty="0" smtClean="0">
              <a:solidFill>
                <a:srgbClr val="000090"/>
              </a:solidFill>
              <a:latin typeface="Calibri (Body)"/>
              <a:cs typeface="Calibri (Body)"/>
            </a:endParaRPr>
          </a:p>
          <a:p>
            <a:pPr marL="12700" marR="5080">
              <a:lnSpc>
                <a:spcPct val="99900"/>
              </a:lnSpc>
            </a:pPr>
            <a:endParaRPr sz="2000" dirty="0">
              <a:solidFill>
                <a:srgbClr val="000090"/>
              </a:solidFill>
              <a:latin typeface="Calibri (Body)"/>
              <a:cs typeface="Calibri (Body)"/>
            </a:endParaRPr>
          </a:p>
        </p:txBody>
      </p:sp>
      <p:sp>
        <p:nvSpPr>
          <p:cNvPr id="43" name="Title 1"/>
          <p:cNvSpPr txBox="1">
            <a:spLocks/>
          </p:cNvSpPr>
          <p:nvPr/>
        </p:nvSpPr>
        <p:spPr>
          <a:xfrm>
            <a:off x="2125065" y="-99392"/>
            <a:ext cx="6036257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00009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Detector requirements</a:t>
            </a:r>
            <a:endParaRPr lang="en-US" dirty="0"/>
          </a:p>
        </p:txBody>
      </p:sp>
      <p:sp>
        <p:nvSpPr>
          <p:cNvPr id="15" name="Slide Number Placeholder 6"/>
          <p:cNvSpPr txBox="1">
            <a:spLocks/>
          </p:cNvSpPr>
          <p:nvPr/>
        </p:nvSpPr>
        <p:spPr>
          <a:xfrm>
            <a:off x="7010400" y="1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r" defTabSz="912813" rtl="0" fontAlgn="base">
              <a:spcBef>
                <a:spcPct val="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1pPr>
            <a:lvl2pPr marL="455613" indent="1588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2pPr>
            <a:lvl3pPr marL="912813" indent="1588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3pPr>
            <a:lvl4pPr marL="1368425" indent="3175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4pPr>
            <a:lvl5pPr marL="1825625" indent="3175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9pPr>
          </a:lstStyle>
          <a:p>
            <a:fld id="{EA428556-150F-5648-9AC1-517B2C1D5CB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8D7C8-BE6C-244F-AA80-1E3FEBD9A8D9}" type="slidenum">
              <a:rPr lang="en-US" smtClean="0"/>
              <a:t>10</a:t>
            </a:fld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4638470" y="3140967"/>
            <a:ext cx="4216984" cy="2220129"/>
            <a:chOff x="4638470" y="3140967"/>
            <a:chExt cx="4216984" cy="2220129"/>
          </a:xfrm>
        </p:grpSpPr>
        <p:pic>
          <p:nvPicPr>
            <p:cNvPr id="41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38470" y="3140967"/>
              <a:ext cx="4216984" cy="22201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xmlns="" w="9525" cap="flat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0" name="CustomShape 1"/>
            <p:cNvSpPr>
              <a:spLocks noChangeArrowheads="1"/>
            </p:cNvSpPr>
            <p:nvPr/>
          </p:nvSpPr>
          <p:spPr bwMode="auto">
            <a:xfrm>
              <a:off x="7793417" y="4893444"/>
              <a:ext cx="1062037" cy="334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5000" rIns="90000" bIns="45000"/>
            <a:lstStyle/>
            <a:p>
              <a:r>
                <a:rPr lang="it-IT" sz="1600" dirty="0">
                  <a:solidFill>
                    <a:srgbClr val="000000"/>
                  </a:solidFill>
                </a:rPr>
                <a:t>Triple </a:t>
              </a:r>
              <a:r>
                <a:rPr lang="it-IT" sz="1600" dirty="0" smtClean="0">
                  <a:solidFill>
                    <a:srgbClr val="000000"/>
                  </a:solidFill>
                </a:rPr>
                <a:t>GEM</a:t>
              </a:r>
              <a:endParaRPr lang="en-US" dirty="0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4736468" y="1186169"/>
            <a:ext cx="4505531" cy="2089248"/>
            <a:chOff x="4736468" y="1186169"/>
            <a:chExt cx="4505531" cy="2089248"/>
          </a:xfrm>
        </p:grpSpPr>
        <p:pic>
          <p:nvPicPr>
            <p:cNvPr id="36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36468" y="1186169"/>
              <a:ext cx="4505531" cy="2089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Rectangle 3"/>
            <p:cNvSpPr/>
            <p:nvPr/>
          </p:nvSpPr>
          <p:spPr>
            <a:xfrm>
              <a:off x="6781237" y="1593334"/>
              <a:ext cx="640357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it-IT" dirty="0">
                  <a:solidFill>
                    <a:srgbClr val="000000"/>
                  </a:solidFill>
                </a:rPr>
                <a:t>GEM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50205653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18" descr="\\cern.ch\dfs\Users\a\aconde\Desktop\Captur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4" t="61243" r="49483" b="1070"/>
          <a:stretch>
            <a:fillRect/>
          </a:stretch>
        </p:blipFill>
        <p:spPr bwMode="auto">
          <a:xfrm>
            <a:off x="1666875" y="1049340"/>
            <a:ext cx="2554288" cy="282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6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41"/>
          <a:stretch>
            <a:fillRect/>
          </a:stretch>
        </p:blipFill>
        <p:spPr bwMode="auto">
          <a:xfrm>
            <a:off x="-36513" y="2925765"/>
            <a:ext cx="1595438" cy="202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Straight Connector 12"/>
          <p:cNvCxnSpPr/>
          <p:nvPr/>
        </p:nvCxnSpPr>
        <p:spPr>
          <a:xfrm flipV="1">
            <a:off x="841376" y="2060577"/>
            <a:ext cx="1755775" cy="1033463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1397001" y="2667002"/>
            <a:ext cx="1401763" cy="1916113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869" name="Picture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93" t="9813" r="10342" b="21402"/>
          <a:stretch>
            <a:fillRect/>
          </a:stretch>
        </p:blipFill>
        <p:spPr bwMode="auto">
          <a:xfrm>
            <a:off x="1825626" y="4219575"/>
            <a:ext cx="2357438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2" name="Straight Arrow Connector 21"/>
          <p:cNvCxnSpPr>
            <a:cxnSpLocks noChangeShapeType="1"/>
          </p:cNvCxnSpPr>
          <p:nvPr/>
        </p:nvCxnSpPr>
        <p:spPr bwMode="auto">
          <a:xfrm flipH="1" flipV="1">
            <a:off x="1244600" y="4483102"/>
            <a:ext cx="869950" cy="206375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36871" name="TextBox 24"/>
          <p:cNvSpPr txBox="1">
            <a:spLocks noChangeArrowheads="1"/>
          </p:cNvSpPr>
          <p:nvPr/>
        </p:nvSpPr>
        <p:spPr bwMode="auto">
          <a:xfrm>
            <a:off x="2098675" y="4918075"/>
            <a:ext cx="517525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100" b="1"/>
              <a:t>10</a:t>
            </a:r>
            <a:r>
              <a:rPr lang="en-US" sz="1100" b="1" baseline="30000"/>
              <a:t>o</a:t>
            </a:r>
            <a:endParaRPr lang="en-US" sz="1100" b="1"/>
          </a:p>
        </p:txBody>
      </p:sp>
      <p:sp>
        <p:nvSpPr>
          <p:cNvPr id="26" name="TextBox 25"/>
          <p:cNvSpPr txBox="1"/>
          <p:nvPr/>
        </p:nvSpPr>
        <p:spPr>
          <a:xfrm rot="17867212">
            <a:off x="2052602" y="4903830"/>
            <a:ext cx="1187523" cy="25391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050" b="1" dirty="0">
                <a:latin typeface="Arial" pitchFamily="34" charset="0"/>
                <a:ea typeface="+mn-ea"/>
                <a:cs typeface="+mn-cs"/>
              </a:rPr>
              <a:t>superchambers</a:t>
            </a:r>
          </a:p>
        </p:txBody>
      </p:sp>
      <p:sp>
        <p:nvSpPr>
          <p:cNvPr id="36873" name="TextBox 26"/>
          <p:cNvSpPr txBox="1">
            <a:spLocks noChangeArrowheads="1"/>
          </p:cNvSpPr>
          <p:nvPr/>
        </p:nvSpPr>
        <p:spPr bwMode="auto">
          <a:xfrm rot="-3231506">
            <a:off x="2699139" y="5080164"/>
            <a:ext cx="543739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100" b="1" dirty="0"/>
              <a:t>short</a:t>
            </a:r>
          </a:p>
        </p:txBody>
      </p:sp>
      <p:sp>
        <p:nvSpPr>
          <p:cNvPr id="36874" name="TextBox 27"/>
          <p:cNvSpPr txBox="1">
            <a:spLocks noChangeArrowheads="1"/>
          </p:cNvSpPr>
          <p:nvPr/>
        </p:nvSpPr>
        <p:spPr bwMode="auto">
          <a:xfrm rot="-2856176">
            <a:off x="3020338" y="5212720"/>
            <a:ext cx="482361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100" b="1"/>
              <a:t>long</a:t>
            </a:r>
            <a:endParaRPr lang="en-US" sz="700" b="1"/>
          </a:p>
        </p:txBody>
      </p:sp>
      <p:sp>
        <p:nvSpPr>
          <p:cNvPr id="36875" name="TextBox 28"/>
          <p:cNvSpPr txBox="1">
            <a:spLocks noChangeArrowheads="1"/>
          </p:cNvSpPr>
          <p:nvPr/>
        </p:nvSpPr>
        <p:spPr bwMode="auto">
          <a:xfrm>
            <a:off x="3973780" y="1138882"/>
            <a:ext cx="5170220" cy="1367041"/>
          </a:xfrm>
          <a:prstGeom prst="rect">
            <a:avLst/>
          </a:prstGeom>
          <a:noFill/>
          <a:ln w="9525">
            <a:solidFill>
              <a:srgbClr val="00009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lvl="1" eaLnBrk="1" hangingPunct="1">
              <a:lnSpc>
                <a:spcPct val="150000"/>
              </a:lnSpc>
            </a:pPr>
            <a:r>
              <a:rPr lang="en-US" sz="1400" b="1" dirty="0">
                <a:solidFill>
                  <a:srgbClr val="FF0000"/>
                </a:solidFill>
              </a:rPr>
              <a:t>GE1/1 </a:t>
            </a:r>
            <a:r>
              <a:rPr lang="en-US" sz="1400" b="1" dirty="0"/>
              <a:t>in </a:t>
            </a:r>
            <a:r>
              <a:rPr lang="en-US" sz="1400" b="1" dirty="0">
                <a:solidFill>
                  <a:srgbClr val="FF0000"/>
                </a:solidFill>
              </a:rPr>
              <a:t>high-</a:t>
            </a:r>
            <a:r>
              <a:rPr lang="el-GR" sz="1400" b="1" dirty="0">
                <a:solidFill>
                  <a:srgbClr val="FF0000"/>
                </a:solidFill>
              </a:rPr>
              <a:t>η </a:t>
            </a:r>
            <a:r>
              <a:rPr lang="en-US" sz="1400" b="1" dirty="0" smtClean="0">
                <a:solidFill>
                  <a:srgbClr val="FF0000"/>
                </a:solidFill>
              </a:rPr>
              <a:t>region 1.5</a:t>
            </a:r>
            <a:r>
              <a:rPr lang="en-US" sz="1400" b="1" dirty="0">
                <a:solidFill>
                  <a:srgbClr val="FF0000"/>
                </a:solidFill>
              </a:rPr>
              <a:t>&lt;|</a:t>
            </a:r>
            <a:r>
              <a:rPr lang="el-GR" sz="1400" b="1" dirty="0">
                <a:solidFill>
                  <a:srgbClr val="FF0000"/>
                </a:solidFill>
              </a:rPr>
              <a:t>η</a:t>
            </a:r>
            <a:r>
              <a:rPr lang="en-US" sz="1400" b="1" dirty="0">
                <a:solidFill>
                  <a:srgbClr val="FF0000"/>
                </a:solidFill>
              </a:rPr>
              <a:t>|&lt;2.2 </a:t>
            </a:r>
          </a:p>
          <a:p>
            <a:pPr lvl="1" eaLnBrk="1" hangingPunct="1">
              <a:lnSpc>
                <a:spcPct val="150000"/>
              </a:lnSpc>
            </a:pPr>
            <a:r>
              <a:rPr lang="en-US" sz="1400" b="1" dirty="0">
                <a:solidFill>
                  <a:srgbClr val="FF0000"/>
                </a:solidFill>
              </a:rPr>
              <a:t>10</a:t>
            </a:r>
            <a:r>
              <a:rPr lang="en-US" sz="1400" b="1" baseline="30000" dirty="0">
                <a:solidFill>
                  <a:srgbClr val="FF0000"/>
                </a:solidFill>
              </a:rPr>
              <a:t>0  </a:t>
            </a:r>
            <a:r>
              <a:rPr lang="en-US" sz="1400" b="1" dirty="0" err="1">
                <a:solidFill>
                  <a:srgbClr val="FF0000"/>
                </a:solidFill>
              </a:rPr>
              <a:t>trapezioidal</a:t>
            </a:r>
            <a:r>
              <a:rPr lang="en-US" sz="1400" b="1" dirty="0">
                <a:solidFill>
                  <a:srgbClr val="FF0000"/>
                </a:solidFill>
              </a:rPr>
              <a:t> triple-GEM </a:t>
            </a:r>
            <a:r>
              <a:rPr lang="en-US" sz="1400" b="1" dirty="0" err="1">
                <a:solidFill>
                  <a:srgbClr val="FF0000"/>
                </a:solidFill>
              </a:rPr>
              <a:t>Superchambers</a:t>
            </a:r>
            <a:endParaRPr lang="en-US" sz="1400" b="1" dirty="0"/>
          </a:p>
          <a:p>
            <a:pPr lvl="1" eaLnBrk="1" hangingPunct="1">
              <a:lnSpc>
                <a:spcPct val="150000"/>
              </a:lnSpc>
            </a:pPr>
            <a:r>
              <a:rPr lang="en-US" sz="1400" b="1" dirty="0"/>
              <a:t>Long (1.5&lt;|</a:t>
            </a:r>
            <a:r>
              <a:rPr lang="el-GR" sz="1400" b="1" dirty="0"/>
              <a:t>η</a:t>
            </a:r>
            <a:r>
              <a:rPr lang="en-US" sz="1400" b="1" dirty="0"/>
              <a:t>|&lt;2.2) and short (1.6&lt;|</a:t>
            </a:r>
            <a:r>
              <a:rPr lang="el-GR" sz="1400" b="1" dirty="0"/>
              <a:t>η</a:t>
            </a:r>
            <a:r>
              <a:rPr lang="en-US" sz="1400" b="1" dirty="0"/>
              <a:t>|&lt;2.2) version</a:t>
            </a:r>
          </a:p>
          <a:p>
            <a:pPr lvl="1" eaLnBrk="1" hangingPunct="1">
              <a:lnSpc>
                <a:spcPct val="150000"/>
              </a:lnSpc>
            </a:pPr>
            <a:r>
              <a:rPr lang="en-US" sz="1400" b="1" dirty="0">
                <a:solidFill>
                  <a:srgbClr val="FF0000"/>
                </a:solidFill>
              </a:rPr>
              <a:t>36 </a:t>
            </a:r>
            <a:r>
              <a:rPr lang="en-US" sz="1400" b="1" dirty="0" err="1">
                <a:solidFill>
                  <a:srgbClr val="FF0000"/>
                </a:solidFill>
              </a:rPr>
              <a:t>superchambers</a:t>
            </a:r>
            <a:r>
              <a:rPr lang="en-US" sz="1400" b="1" dirty="0">
                <a:solidFill>
                  <a:srgbClr val="FF0000"/>
                </a:solidFill>
              </a:rPr>
              <a:t> in each </a:t>
            </a:r>
            <a:r>
              <a:rPr lang="en-US" sz="1400" b="1" dirty="0" err="1">
                <a:solidFill>
                  <a:srgbClr val="FF0000"/>
                </a:solidFill>
              </a:rPr>
              <a:t>endcap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271714" y="1495427"/>
            <a:ext cx="1052512" cy="576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050" b="1" dirty="0">
                <a:solidFill>
                  <a:schemeClr val="bg1"/>
                </a:solidFill>
                <a:latin typeface="Arial" pitchFamily="34" charset="0"/>
                <a:ea typeface="+mn-ea"/>
                <a:cs typeface="+mn-cs"/>
              </a:rPr>
              <a:t>Muon </a:t>
            </a:r>
          </a:p>
          <a:p>
            <a:pPr algn="ctr">
              <a:defRPr/>
            </a:pPr>
            <a:r>
              <a:rPr lang="en-US" sz="1050" b="1" dirty="0">
                <a:solidFill>
                  <a:schemeClr val="bg1"/>
                </a:solidFill>
                <a:latin typeface="Arial" pitchFamily="34" charset="0"/>
                <a:ea typeface="+mn-ea"/>
                <a:cs typeface="+mn-cs"/>
              </a:rPr>
              <a:t>Endcap </a:t>
            </a:r>
          </a:p>
          <a:p>
            <a:pPr algn="ctr">
              <a:defRPr/>
            </a:pPr>
            <a:r>
              <a:rPr lang="en-US" sz="1050" b="1" dirty="0">
                <a:solidFill>
                  <a:schemeClr val="bg1"/>
                </a:solidFill>
                <a:latin typeface="Arial" pitchFamily="34" charset="0"/>
                <a:ea typeface="+mn-ea"/>
                <a:cs typeface="+mn-cs"/>
              </a:rPr>
              <a:t>Station 1</a:t>
            </a:r>
          </a:p>
        </p:txBody>
      </p:sp>
      <p:sp>
        <p:nvSpPr>
          <p:cNvPr id="36877" name="TextBox 30"/>
          <p:cNvSpPr txBox="1">
            <a:spLocks noChangeArrowheads="1"/>
          </p:cNvSpPr>
          <p:nvPr/>
        </p:nvSpPr>
        <p:spPr bwMode="auto">
          <a:xfrm>
            <a:off x="-31749" y="2913065"/>
            <a:ext cx="105251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200" b="1"/>
              <a:t>GE1/1</a:t>
            </a:r>
          </a:p>
        </p:txBody>
      </p:sp>
      <p:sp>
        <p:nvSpPr>
          <p:cNvPr id="36878" name="TextBox 108"/>
          <p:cNvSpPr txBox="1">
            <a:spLocks noChangeArrowheads="1"/>
          </p:cNvSpPr>
          <p:nvPr/>
        </p:nvSpPr>
        <p:spPr bwMode="auto">
          <a:xfrm>
            <a:off x="2092326" y="2997200"/>
            <a:ext cx="18466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US" sz="1600" b="1">
              <a:latin typeface="Calibri" charset="0"/>
            </a:endParaRPr>
          </a:p>
        </p:txBody>
      </p:sp>
      <p:pic>
        <p:nvPicPr>
          <p:cNvPr id="36880" name="Picture 5" descr="Chamber-Chap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5890" y="4048460"/>
            <a:ext cx="3358109" cy="3174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6881" name="Grouper 16"/>
          <p:cNvGrpSpPr>
            <a:grpSpLocks noChangeAspect="1"/>
          </p:cNvGrpSpPr>
          <p:nvPr/>
        </p:nvGrpSpPr>
        <p:grpSpPr bwMode="auto">
          <a:xfrm>
            <a:off x="3419475" y="2636840"/>
            <a:ext cx="3614738" cy="2727325"/>
            <a:chOff x="3967257" y="1175390"/>
            <a:chExt cx="5674288" cy="4806038"/>
          </a:xfrm>
        </p:grpSpPr>
        <p:sp>
          <p:nvSpPr>
            <p:cNvPr id="23" name="Ellipse 18"/>
            <p:cNvSpPr/>
            <p:nvPr/>
          </p:nvSpPr>
          <p:spPr>
            <a:xfrm>
              <a:off x="3967257" y="1175390"/>
              <a:ext cx="5674288" cy="4806038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20000"/>
                    <a:lumOff val="80000"/>
                  </a:schemeClr>
                </a:gs>
                <a:gs pos="67000">
                  <a:srgbClr val="000000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pic>
          <p:nvPicPr>
            <p:cNvPr id="36893" name="Image 20" descr="GE11_III.pn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12306" y="1419850"/>
              <a:ext cx="3735295" cy="39886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27" name="Straight Arrow Connector 26"/>
          <p:cNvCxnSpPr>
            <a:cxnSpLocks noChangeShapeType="1"/>
          </p:cNvCxnSpPr>
          <p:nvPr/>
        </p:nvCxnSpPr>
        <p:spPr bwMode="auto">
          <a:xfrm flipV="1">
            <a:off x="3708400" y="4581525"/>
            <a:ext cx="71438" cy="71438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arrow" w="med" len="med"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29" name="Straight Arrow Connector 28"/>
          <p:cNvCxnSpPr>
            <a:cxnSpLocks noChangeShapeType="1"/>
          </p:cNvCxnSpPr>
          <p:nvPr/>
        </p:nvCxnSpPr>
        <p:spPr bwMode="auto">
          <a:xfrm flipV="1">
            <a:off x="3779838" y="3357565"/>
            <a:ext cx="576262" cy="1150937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arrow" w="med" len="med"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32" name="Straight Arrow Connector 31"/>
          <p:cNvCxnSpPr>
            <a:cxnSpLocks noChangeShapeType="1"/>
          </p:cNvCxnSpPr>
          <p:nvPr/>
        </p:nvCxnSpPr>
        <p:spPr bwMode="auto">
          <a:xfrm flipV="1">
            <a:off x="3995738" y="5013327"/>
            <a:ext cx="1008062" cy="144463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arrow" w="med" len="med"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51" name="Straight Arrow Connector 50"/>
          <p:cNvCxnSpPr>
            <a:cxnSpLocks noChangeShapeType="1"/>
          </p:cNvCxnSpPr>
          <p:nvPr/>
        </p:nvCxnSpPr>
        <p:spPr bwMode="auto">
          <a:xfrm>
            <a:off x="4932364" y="3933827"/>
            <a:ext cx="1368425" cy="2924175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arrow" w="med" len="med"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53" name="Straight Arrow Connector 52"/>
          <p:cNvCxnSpPr>
            <a:cxnSpLocks noChangeShapeType="1"/>
          </p:cNvCxnSpPr>
          <p:nvPr/>
        </p:nvCxnSpPr>
        <p:spPr bwMode="auto">
          <a:xfrm>
            <a:off x="6227764" y="3429000"/>
            <a:ext cx="2916237" cy="720725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arrow" w="med" len="med"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54" name="TextBox 53"/>
          <p:cNvSpPr txBox="1"/>
          <p:nvPr/>
        </p:nvSpPr>
        <p:spPr>
          <a:xfrm>
            <a:off x="8028384" y="4149081"/>
            <a:ext cx="1119605" cy="369332"/>
          </a:xfrm>
          <a:prstGeom prst="rect">
            <a:avLst/>
          </a:prstGeom>
          <a:solidFill>
            <a:schemeClr val="bg2"/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latin typeface="+mj-lt"/>
                <a:ea typeface="+mn-ea"/>
                <a:cs typeface="+mn-cs"/>
              </a:rPr>
              <a:t>Front-end 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6084888" y="2636840"/>
            <a:ext cx="1040594" cy="369332"/>
          </a:xfrm>
          <a:prstGeom prst="rect">
            <a:avLst/>
          </a:prstGeom>
          <a:solidFill>
            <a:schemeClr val="bg2"/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latin typeface="+mj-lt"/>
                <a:ea typeface="+mn-ea"/>
                <a:cs typeface="+mn-cs"/>
              </a:rPr>
              <a:t>Chamber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4473" y="-99392"/>
            <a:ext cx="5105691" cy="1143000"/>
          </a:xfrm>
        </p:spPr>
        <p:txBody>
          <a:bodyPr/>
          <a:lstStyle/>
          <a:p>
            <a:r>
              <a:rPr lang="en-US" dirty="0" smtClean="0"/>
              <a:t>The GE1/1 design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28556-150F-5648-9AC1-517B2C1D5CB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79713" y="6309320"/>
            <a:ext cx="2011839" cy="40011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  <a:latin typeface="Calibri"/>
                <a:cs typeface="Calibri"/>
              </a:rPr>
              <a:t>Installation in LS2</a:t>
            </a:r>
            <a:endParaRPr lang="en-US" sz="2000" dirty="0">
              <a:solidFill>
                <a:srgbClr val="0000FF"/>
              </a:solidFill>
              <a:latin typeface="Calibri"/>
              <a:cs typeface="Calibri"/>
            </a:endParaRPr>
          </a:p>
        </p:txBody>
      </p:sp>
      <p:sp>
        <p:nvSpPr>
          <p:cNvPr id="33" name="Slide Number Placeholder 6"/>
          <p:cNvSpPr txBox="1">
            <a:spLocks/>
          </p:cNvSpPr>
          <p:nvPr/>
        </p:nvSpPr>
        <p:spPr>
          <a:xfrm>
            <a:off x="7010400" y="1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r" defTabSz="912813" rtl="0" fontAlgn="base">
              <a:spcBef>
                <a:spcPct val="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1pPr>
            <a:lvl2pPr marL="455613" indent="1588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2pPr>
            <a:lvl3pPr marL="912813" indent="1588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3pPr>
            <a:lvl4pPr marL="1368425" indent="3175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4pPr>
            <a:lvl5pPr marL="1825625" indent="3175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9pPr>
          </a:lstStyle>
          <a:p>
            <a:fld id="{EA428556-150F-5648-9AC1-517B2C1D5CB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8701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067" y="834546"/>
            <a:ext cx="8208433" cy="602345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132667" y="84666"/>
            <a:ext cx="23640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Challenge 1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673278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74700"/>
            <a:ext cx="9144000" cy="530719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62000"/>
            <a:ext cx="9144000" cy="531211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32667" y="84666"/>
            <a:ext cx="27015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Challenge 1 ..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048002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42332"/>
            <a:ext cx="9144000" cy="503248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32667" y="84666"/>
            <a:ext cx="23640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Challenge 2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867766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931863" y="61913"/>
            <a:ext cx="7216775" cy="838200"/>
          </a:xfrm>
        </p:spPr>
        <p:txBody>
          <a:bodyPr/>
          <a:lstStyle/>
          <a:p>
            <a:r>
              <a:rPr lang="en-US" sz="2400" dirty="0">
                <a:latin typeface="Calibri" charset="0"/>
              </a:rPr>
              <a:t>3</a:t>
            </a:r>
            <a:r>
              <a:rPr lang="en-US" sz="2400" baseline="30000" dirty="0">
                <a:latin typeface="Calibri" charset="0"/>
              </a:rPr>
              <a:t>rd</a:t>
            </a:r>
            <a:r>
              <a:rPr lang="en-US" sz="2400" dirty="0">
                <a:latin typeface="Calibri" charset="0"/>
              </a:rPr>
              <a:t> GE1/1 Prototype</a:t>
            </a:r>
            <a:r>
              <a:rPr lang="en-US" sz="2400" dirty="0" smtClean="0">
                <a:latin typeface="Calibri" charset="0"/>
              </a:rPr>
              <a:t>:: NS2</a:t>
            </a:r>
            <a:endParaRPr lang="en-US" sz="2400" dirty="0">
              <a:latin typeface="Calibri" charset="0"/>
            </a:endParaRPr>
          </a:p>
        </p:txBody>
      </p:sp>
      <p:pic>
        <p:nvPicPr>
          <p:cNvPr id="11267" name="Picture 6" descr="IMG_040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50" y="958850"/>
            <a:ext cx="4460875" cy="291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7" descr="IMG_041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1525" y="958850"/>
            <a:ext cx="4495800" cy="291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8" descr="IMG_0431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50" y="3898900"/>
            <a:ext cx="4460875" cy="268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9" descr="IMG_0440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48"/>
          <a:stretch>
            <a:fillRect/>
          </a:stretch>
        </p:blipFill>
        <p:spPr bwMode="auto">
          <a:xfrm>
            <a:off x="4594225" y="3920737"/>
            <a:ext cx="2174875" cy="268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1" name="Picture 10" descr="IMG_0445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0375" y="3903663"/>
            <a:ext cx="2289175" cy="171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6" name="Straight Arrow Connector 15"/>
          <p:cNvCxnSpPr/>
          <p:nvPr/>
        </p:nvCxnSpPr>
        <p:spPr>
          <a:xfrm flipH="1" flipV="1">
            <a:off x="4881563" y="2495550"/>
            <a:ext cx="538162" cy="5286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73" name="TextBox 17"/>
          <p:cNvSpPr txBox="1">
            <a:spLocks noChangeArrowheads="1"/>
          </p:cNvSpPr>
          <p:nvPr/>
        </p:nvSpPr>
        <p:spPr bwMode="auto">
          <a:xfrm>
            <a:off x="4933950" y="3024188"/>
            <a:ext cx="1346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>
                <a:solidFill>
                  <a:schemeClr val="bg1"/>
                </a:solidFill>
                <a:latin typeface="Calibri" charset="0"/>
                <a:cs typeface="ＭＳ Ｐゴシック" charset="0"/>
              </a:rPr>
              <a:t>GEM tensioning</a:t>
            </a:r>
          </a:p>
        </p:txBody>
      </p:sp>
      <p:sp>
        <p:nvSpPr>
          <p:cNvPr id="11274" name="TextBox 19"/>
          <p:cNvSpPr txBox="1">
            <a:spLocks noChangeArrowheads="1"/>
          </p:cNvSpPr>
          <p:nvPr/>
        </p:nvSpPr>
        <p:spPr bwMode="auto">
          <a:xfrm>
            <a:off x="3175" y="2767013"/>
            <a:ext cx="26495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b="1">
                <a:latin typeface="Calibri" charset="0"/>
                <a:cs typeface="ＭＳ Ｐゴシック" charset="0"/>
              </a:rPr>
              <a:t>GEM foil in inner frame assembly</a:t>
            </a:r>
          </a:p>
        </p:txBody>
      </p:sp>
      <p:sp>
        <p:nvSpPr>
          <p:cNvPr id="11275" name="TextBox 20"/>
          <p:cNvSpPr txBox="1">
            <a:spLocks noChangeArrowheads="1"/>
          </p:cNvSpPr>
          <p:nvPr/>
        </p:nvSpPr>
        <p:spPr bwMode="auto">
          <a:xfrm>
            <a:off x="6248400" y="2362200"/>
            <a:ext cx="26733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>
                <a:solidFill>
                  <a:schemeClr val="bg1"/>
                </a:solidFill>
                <a:latin typeface="Calibri" charset="0"/>
                <a:cs typeface="ＭＳ Ｐゴシック" charset="0"/>
              </a:rPr>
              <a:t>GEM foil with inner &amp; outer frame</a:t>
            </a:r>
          </a:p>
        </p:txBody>
      </p:sp>
      <p:sp>
        <p:nvSpPr>
          <p:cNvPr id="11276" name="TextBox 21"/>
          <p:cNvSpPr txBox="1">
            <a:spLocks noChangeArrowheads="1"/>
          </p:cNvSpPr>
          <p:nvPr/>
        </p:nvSpPr>
        <p:spPr bwMode="auto">
          <a:xfrm>
            <a:off x="82550" y="5957888"/>
            <a:ext cx="31527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b="1">
                <a:latin typeface="Calibri" charset="0"/>
                <a:cs typeface="ＭＳ Ｐゴシック" charset="0"/>
              </a:rPr>
              <a:t>Inside of readout board with O-ring seal</a:t>
            </a:r>
          </a:p>
        </p:txBody>
      </p:sp>
      <p:sp>
        <p:nvSpPr>
          <p:cNvPr id="11277" name="TextBox 22"/>
          <p:cNvSpPr txBox="1">
            <a:spLocks noChangeArrowheads="1"/>
          </p:cNvSpPr>
          <p:nvPr/>
        </p:nvSpPr>
        <p:spPr bwMode="auto">
          <a:xfrm>
            <a:off x="5181600" y="5807075"/>
            <a:ext cx="165417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>
                <a:solidFill>
                  <a:schemeClr val="bg1"/>
                </a:solidFill>
                <a:latin typeface="Calibri" charset="0"/>
                <a:cs typeface="ＭＳ Ｐゴシック" charset="0"/>
              </a:rPr>
              <a:t>Chamber closed by</a:t>
            </a:r>
          </a:p>
          <a:p>
            <a:pPr algn="r" eaLnBrk="1" hangingPunct="1"/>
            <a:r>
              <a:rPr lang="en-US">
                <a:solidFill>
                  <a:schemeClr val="bg1"/>
                </a:solidFill>
                <a:latin typeface="Calibri" charset="0"/>
                <a:cs typeface="ＭＳ Ｐゴシック" charset="0"/>
              </a:rPr>
              <a:t>readout board with</a:t>
            </a:r>
          </a:p>
          <a:p>
            <a:pPr algn="r" eaLnBrk="1" hangingPunct="1"/>
            <a:r>
              <a:rPr lang="en-US">
                <a:solidFill>
                  <a:schemeClr val="bg1"/>
                </a:solidFill>
                <a:latin typeface="Calibri" charset="0"/>
                <a:cs typeface="ＭＳ Ｐゴシック" charset="0"/>
              </a:rPr>
              <a:t>Panasonic connectors</a:t>
            </a:r>
          </a:p>
          <a:p>
            <a:pPr algn="r" eaLnBrk="1" hangingPunct="1"/>
            <a:r>
              <a:rPr lang="en-US">
                <a:solidFill>
                  <a:schemeClr val="bg1"/>
                </a:solidFill>
                <a:latin typeface="Calibri" charset="0"/>
                <a:cs typeface="ＭＳ Ｐゴシック" charset="0"/>
              </a:rPr>
              <a:t>for frontend electronics</a:t>
            </a:r>
          </a:p>
        </p:txBody>
      </p:sp>
      <p:sp>
        <p:nvSpPr>
          <p:cNvPr id="11278" name="TextBox 23"/>
          <p:cNvSpPr txBox="1">
            <a:spLocks noChangeArrowheads="1"/>
          </p:cNvSpPr>
          <p:nvPr/>
        </p:nvSpPr>
        <p:spPr bwMode="auto">
          <a:xfrm>
            <a:off x="7000875" y="4206875"/>
            <a:ext cx="1304925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100">
                <a:latin typeface="Calibri" charset="0"/>
                <a:cs typeface="ＭＳ Ｐゴシック" charset="0"/>
              </a:rPr>
              <a:t>compact HV divider</a:t>
            </a:r>
          </a:p>
        </p:txBody>
      </p:sp>
      <p:cxnSp>
        <p:nvCxnSpPr>
          <p:cNvPr id="26" name="Straight Arrow Connector 25"/>
          <p:cNvCxnSpPr>
            <a:stCxn id="11278" idx="2"/>
          </p:cNvCxnSpPr>
          <p:nvPr/>
        </p:nvCxnSpPr>
        <p:spPr>
          <a:xfrm flipH="1">
            <a:off x="7429500" y="4468813"/>
            <a:ext cx="223838" cy="246062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80" name="TextBox 2"/>
          <p:cNvSpPr txBox="1">
            <a:spLocks noChangeArrowheads="1"/>
          </p:cNvSpPr>
          <p:nvPr/>
        </p:nvSpPr>
        <p:spPr bwMode="auto">
          <a:xfrm>
            <a:off x="5348288" y="3827463"/>
            <a:ext cx="13255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000" b="1">
                <a:solidFill>
                  <a:srgbClr val="FFFFFF"/>
                </a:solidFill>
                <a:latin typeface="Calibri" charset="0"/>
                <a:cs typeface="ＭＳ Ｐゴシック" charset="0"/>
              </a:rPr>
              <a:t>Vias for strips sealed w/ kapton</a:t>
            </a:r>
          </a:p>
        </p:txBody>
      </p:sp>
      <p:sp>
        <p:nvSpPr>
          <p:cNvPr id="11281" name="TextBox 11"/>
          <p:cNvSpPr txBox="1">
            <a:spLocks noChangeArrowheads="1"/>
          </p:cNvSpPr>
          <p:nvPr/>
        </p:nvSpPr>
        <p:spPr bwMode="auto">
          <a:xfrm>
            <a:off x="8343900" y="4816475"/>
            <a:ext cx="823913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>
                <a:solidFill>
                  <a:schemeClr val="bg1"/>
                </a:solidFill>
                <a:latin typeface="Calibri" charset="0"/>
                <a:cs typeface="ＭＳ Ｐゴシック" charset="0"/>
              </a:rPr>
              <a:t>HV noise</a:t>
            </a:r>
          </a:p>
          <a:p>
            <a:pPr eaLnBrk="1" hangingPunct="1"/>
            <a:r>
              <a:rPr lang="en-US" sz="1400">
                <a:solidFill>
                  <a:schemeClr val="bg1"/>
                </a:solidFill>
                <a:latin typeface="Calibri" charset="0"/>
                <a:cs typeface="ＭＳ Ｐゴシック" charset="0"/>
              </a:rPr>
              <a:t>filters</a:t>
            </a:r>
          </a:p>
        </p:txBody>
      </p:sp>
      <p:sp>
        <p:nvSpPr>
          <p:cNvPr id="11282" name="TextBox 12"/>
          <p:cNvSpPr txBox="1">
            <a:spLocks noChangeArrowheads="1"/>
          </p:cNvSpPr>
          <p:nvPr/>
        </p:nvSpPr>
        <p:spPr bwMode="auto">
          <a:xfrm>
            <a:off x="1989138" y="4346575"/>
            <a:ext cx="13716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400" b="1">
                <a:latin typeface="Calibri" charset="0"/>
                <a:cs typeface="ＭＳ Ｐゴシック" charset="0"/>
                <a:sym typeface="Symbol" charset="0"/>
              </a:rPr>
              <a:t>-s</a:t>
            </a:r>
            <a:r>
              <a:rPr lang="en-US" sz="1400" b="1">
                <a:latin typeface="Calibri" charset="0"/>
                <a:cs typeface="ＭＳ Ｐゴシック" charset="0"/>
              </a:rPr>
              <a:t>ector with </a:t>
            </a:r>
          </a:p>
          <a:p>
            <a:pPr algn="ctr" eaLnBrk="1" hangingPunct="1"/>
            <a:r>
              <a:rPr lang="en-US" sz="1400" b="1">
                <a:latin typeface="Calibri" charset="0"/>
                <a:cs typeface="ＭＳ Ｐゴシック" charset="0"/>
              </a:rPr>
              <a:t>384 radial readout strips (12.4 cm long)</a:t>
            </a:r>
          </a:p>
        </p:txBody>
      </p:sp>
      <p:sp>
        <p:nvSpPr>
          <p:cNvPr id="11283" name="TextBox 13"/>
          <p:cNvSpPr txBox="1">
            <a:spLocks noChangeArrowheads="1"/>
          </p:cNvSpPr>
          <p:nvPr/>
        </p:nvSpPr>
        <p:spPr bwMode="auto">
          <a:xfrm rot="1000280">
            <a:off x="6999288" y="3095625"/>
            <a:ext cx="1982787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solidFill>
                  <a:schemeClr val="bg1"/>
                </a:solidFill>
                <a:latin typeface="Calibri" charset="0"/>
                <a:cs typeface="ＭＳ Ｐゴシック" charset="0"/>
              </a:rPr>
              <a:t>base pcb with drift electrode</a:t>
            </a:r>
          </a:p>
        </p:txBody>
      </p:sp>
      <p:sp>
        <p:nvSpPr>
          <p:cNvPr id="11284" name="TextBox 14"/>
          <p:cNvSpPr txBox="1">
            <a:spLocks noChangeArrowheads="1"/>
          </p:cNvSpPr>
          <p:nvPr/>
        </p:nvSpPr>
        <p:spPr bwMode="auto">
          <a:xfrm>
            <a:off x="7240588" y="5781675"/>
            <a:ext cx="1103312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3200" b="1" dirty="0">
                <a:solidFill>
                  <a:srgbClr val="FF0000"/>
                </a:solidFill>
                <a:latin typeface="Calibri" charset="0"/>
                <a:cs typeface="ＭＳ Ｐゴシック" charset="0"/>
              </a:rPr>
              <a:t>CERN </a:t>
            </a:r>
          </a:p>
          <a:p>
            <a:pPr algn="ctr" eaLnBrk="1" hangingPunct="1"/>
            <a:r>
              <a:rPr lang="en-US" sz="3200" b="1" dirty="0">
                <a:solidFill>
                  <a:srgbClr val="FF0000"/>
                </a:solidFill>
                <a:latin typeface="Calibri" charset="0"/>
                <a:cs typeface="ＭＳ Ｐゴシック" charset="0"/>
              </a:rPr>
              <a:t>2012</a:t>
            </a:r>
          </a:p>
        </p:txBody>
      </p:sp>
      <p:cxnSp>
        <p:nvCxnSpPr>
          <p:cNvPr id="19" name="Straight Arrow Connector 18"/>
          <p:cNvCxnSpPr>
            <a:stCxn id="11280" idx="1"/>
          </p:cNvCxnSpPr>
          <p:nvPr/>
        </p:nvCxnSpPr>
        <p:spPr>
          <a:xfrm flipH="1">
            <a:off x="4881563" y="4025900"/>
            <a:ext cx="466725" cy="4587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3071813" y="6167438"/>
            <a:ext cx="266700" cy="301625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87" name="TextBox 16"/>
          <p:cNvSpPr txBox="1">
            <a:spLocks noChangeArrowheads="1"/>
          </p:cNvSpPr>
          <p:nvPr/>
        </p:nvSpPr>
        <p:spPr bwMode="auto">
          <a:xfrm>
            <a:off x="2038350" y="2062163"/>
            <a:ext cx="22574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b="1">
                <a:latin typeface="Calibri" charset="0"/>
                <a:cs typeface="ＭＳ Ｐゴシック" charset="0"/>
              </a:rPr>
              <a:t>No spacers in active volume</a:t>
            </a:r>
          </a:p>
        </p:txBody>
      </p:sp>
      <p:sp>
        <p:nvSpPr>
          <p:cNvPr id="11288" name="Date Placeholder 1"/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/>
              <a:t>1/11/2013</a:t>
            </a:r>
          </a:p>
        </p:txBody>
      </p:sp>
      <p:sp>
        <p:nvSpPr>
          <p:cNvPr id="11289" name="Footer Placeholder 3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/>
              <a:t>GEM Upgrade for CMS Forward Muon System - M. Hohlmann, Snowmass IF meeting, ANL</a:t>
            </a:r>
          </a:p>
        </p:txBody>
      </p:sp>
      <p:sp>
        <p:nvSpPr>
          <p:cNvPr id="1129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DA7638CC-CB95-EF43-B66C-60086B48C5E9}" type="slidenum">
              <a:rPr lang="en-US" sz="1400"/>
              <a:pPr eaLnBrk="1" hangingPunct="1"/>
              <a:t>15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3542428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314257"/>
            <a:ext cx="9104561" cy="619347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399" y="466657"/>
            <a:ext cx="9104561" cy="6193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3351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3035" y="1000126"/>
            <a:ext cx="5850632" cy="2466171"/>
          </a:xfrm>
          <a:prstGeom prst="rect">
            <a:avLst/>
          </a:prstGeom>
        </p:spPr>
      </p:pic>
      <p:sp>
        <p:nvSpPr>
          <p:cNvPr id="12290" name="Title 1"/>
          <p:cNvSpPr txBox="1">
            <a:spLocks/>
          </p:cNvSpPr>
          <p:nvPr/>
        </p:nvSpPr>
        <p:spPr bwMode="auto">
          <a:xfrm>
            <a:off x="-4763" y="152400"/>
            <a:ext cx="9144001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endParaRPr lang="en-US" sz="3200">
              <a:latin typeface="Calibri" charset="0"/>
              <a:cs typeface="ＭＳ Ｐゴシック" charset="0"/>
            </a:endParaRPr>
          </a:p>
        </p:txBody>
      </p:sp>
      <p:sp>
        <p:nvSpPr>
          <p:cNvPr id="5" name="pole tekstowe 81"/>
          <p:cNvSpPr txBox="1"/>
          <p:nvPr/>
        </p:nvSpPr>
        <p:spPr>
          <a:xfrm>
            <a:off x="5919791" y="2933679"/>
            <a:ext cx="3124200" cy="3416300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75000"/>
              </a:schemeClr>
            </a:solidFill>
          </a:ln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 typeface="Wingdings" charset="0"/>
              <a:buChar char="§"/>
            </a:pPr>
            <a:r>
              <a:rPr lang="en-US" sz="1800" b="1" dirty="0">
                <a:solidFill>
                  <a:srgbClr val="17375E"/>
                </a:solidFill>
                <a:latin typeface="Calibri" charset="0"/>
                <a:cs typeface="ＭＳ Ｐゴシック" charset="0"/>
              </a:rPr>
              <a:t> GEM active area: 990</a:t>
            </a:r>
            <a:r>
              <a:rPr lang="pl-PL" sz="1800" b="1" dirty="0">
                <a:solidFill>
                  <a:srgbClr val="17375E"/>
                </a:solidFill>
                <a:latin typeface="Calibri" charset="0"/>
                <a:cs typeface="ＭＳ Ｐゴシック" charset="0"/>
              </a:rPr>
              <a:t> mm</a:t>
            </a:r>
            <a:r>
              <a:rPr lang="en-US" sz="1800" b="1" dirty="0">
                <a:solidFill>
                  <a:srgbClr val="17375E"/>
                </a:solidFill>
                <a:latin typeface="Calibri" charset="0"/>
                <a:cs typeface="ＭＳ Ｐゴシック" charset="0"/>
              </a:rPr>
              <a:t>  </a:t>
            </a:r>
          </a:p>
          <a:p>
            <a:pPr eaLnBrk="1" hangingPunct="1">
              <a:buFont typeface="Wingdings" charset="0"/>
              <a:buNone/>
            </a:pPr>
            <a:r>
              <a:rPr lang="en-US" sz="1800" b="1" dirty="0">
                <a:solidFill>
                  <a:srgbClr val="17375E"/>
                </a:solidFill>
                <a:latin typeface="Calibri" charset="0"/>
                <a:cs typeface="ＭＳ Ｐゴシック" charset="0"/>
              </a:rPr>
              <a:t>   </a:t>
            </a:r>
            <a:r>
              <a:rPr lang="en-US" sz="1800" b="1" dirty="0">
                <a:solidFill>
                  <a:srgbClr val="17375E"/>
                </a:solidFill>
                <a:latin typeface="Calibri" charset="0"/>
                <a:cs typeface="ＭＳ Ｐゴシック" charset="0"/>
                <a:sym typeface="Symbol" charset="0"/>
              </a:rPr>
              <a:t></a:t>
            </a:r>
            <a:r>
              <a:rPr lang="en-US" sz="1800" b="1" dirty="0">
                <a:solidFill>
                  <a:srgbClr val="17375E"/>
                </a:solidFill>
                <a:latin typeface="Calibri" charset="0"/>
                <a:cs typeface="ＭＳ Ｐゴシック" charset="0"/>
              </a:rPr>
              <a:t> (220</a:t>
            </a:r>
            <a:r>
              <a:rPr lang="pl-PL" sz="1800" b="1" dirty="0">
                <a:solidFill>
                  <a:srgbClr val="17375E"/>
                </a:solidFill>
                <a:latin typeface="Calibri" charset="0"/>
                <a:cs typeface="ＭＳ Ｐゴシック" charset="0"/>
              </a:rPr>
              <a:t>-</a:t>
            </a:r>
            <a:r>
              <a:rPr lang="en-US" sz="1800" b="1" dirty="0">
                <a:solidFill>
                  <a:srgbClr val="17375E"/>
                </a:solidFill>
                <a:latin typeface="Calibri" charset="0"/>
                <a:cs typeface="ＭＳ Ｐゴシック" charset="0"/>
              </a:rPr>
              <a:t>445) mm</a:t>
            </a:r>
            <a:endParaRPr lang="nl-BE" sz="1800" b="1" dirty="0">
              <a:solidFill>
                <a:srgbClr val="17375E"/>
              </a:solidFill>
              <a:latin typeface="Calibri" charset="0"/>
              <a:cs typeface="ＭＳ Ｐゴシック" charset="0"/>
            </a:endParaRPr>
          </a:p>
          <a:p>
            <a:pPr eaLnBrk="1" hangingPunct="1">
              <a:buFont typeface="Wingdings" charset="0"/>
              <a:buChar char="§"/>
            </a:pPr>
            <a:r>
              <a:rPr lang="nl-BE" sz="1800" b="1" dirty="0">
                <a:solidFill>
                  <a:srgbClr val="17375E"/>
                </a:solidFill>
                <a:latin typeface="Calibri" charset="0"/>
                <a:cs typeface="ＭＳ Ｐゴシック" charset="0"/>
              </a:rPr>
              <a:t> </a:t>
            </a:r>
            <a:r>
              <a:rPr lang="pl-PL" sz="1800" b="1" dirty="0">
                <a:solidFill>
                  <a:srgbClr val="17375E"/>
                </a:solidFill>
                <a:latin typeface="Calibri" charset="0"/>
                <a:cs typeface="ＭＳ Ｐゴシック" charset="0"/>
              </a:rPr>
              <a:t>Single-</a:t>
            </a:r>
            <a:r>
              <a:rPr lang="pl-PL" sz="1800" b="1" dirty="0" err="1">
                <a:solidFill>
                  <a:srgbClr val="17375E"/>
                </a:solidFill>
                <a:latin typeface="Calibri" charset="0"/>
                <a:cs typeface="ＭＳ Ｐゴシック" charset="0"/>
              </a:rPr>
              <a:t>mask</a:t>
            </a:r>
            <a:r>
              <a:rPr lang="pl-PL" sz="1800" b="1" dirty="0">
                <a:solidFill>
                  <a:srgbClr val="17375E"/>
                </a:solidFill>
                <a:latin typeface="Calibri" charset="0"/>
                <a:cs typeface="ＭＳ Ｐゴシック" charset="0"/>
              </a:rPr>
              <a:t> techn</a:t>
            </a:r>
            <a:r>
              <a:rPr lang="en-US" sz="1800" b="1" dirty="0">
                <a:solidFill>
                  <a:srgbClr val="17375E"/>
                </a:solidFill>
                <a:latin typeface="Calibri" charset="0"/>
                <a:cs typeface="ＭＳ Ｐゴシック" charset="0"/>
              </a:rPr>
              <a:t>ology</a:t>
            </a:r>
            <a:endParaRPr lang="pl-PL" sz="1800" b="1" dirty="0">
              <a:solidFill>
                <a:srgbClr val="17375E"/>
              </a:solidFill>
              <a:latin typeface="Calibri" charset="0"/>
              <a:cs typeface="ＭＳ Ｐゴシック" charset="0"/>
            </a:endParaRPr>
          </a:p>
          <a:p>
            <a:pPr eaLnBrk="1" hangingPunct="1">
              <a:buFont typeface="Wingdings" charset="0"/>
              <a:buChar char="§"/>
            </a:pPr>
            <a:r>
              <a:rPr lang="nl-BE" sz="1800" b="1" dirty="0">
                <a:solidFill>
                  <a:srgbClr val="17375E"/>
                </a:solidFill>
                <a:latin typeface="Calibri" charset="0"/>
                <a:cs typeface="ＭＳ Ｐゴシック" charset="0"/>
              </a:rPr>
              <a:t> </a:t>
            </a:r>
            <a:r>
              <a:rPr lang="pl-PL" sz="1800" b="1" dirty="0">
                <a:solidFill>
                  <a:srgbClr val="17375E"/>
                </a:solidFill>
                <a:latin typeface="Calibri" charset="0"/>
                <a:cs typeface="ＭＳ Ｐゴシック" charset="0"/>
              </a:rPr>
              <a:t>1D </a:t>
            </a:r>
            <a:r>
              <a:rPr lang="en-US" sz="1800" b="1" dirty="0">
                <a:solidFill>
                  <a:srgbClr val="17375E"/>
                </a:solidFill>
                <a:latin typeface="Calibri" charset="0"/>
                <a:cs typeface="ＭＳ Ｐゴシック" charset="0"/>
              </a:rPr>
              <a:t>radial strip </a:t>
            </a:r>
            <a:r>
              <a:rPr lang="pl-PL" sz="1800" b="1" dirty="0" err="1">
                <a:solidFill>
                  <a:srgbClr val="17375E"/>
                </a:solidFill>
                <a:latin typeface="Calibri" charset="0"/>
                <a:cs typeface="ＭＳ Ｐゴシック" charset="0"/>
              </a:rPr>
              <a:t>read</a:t>
            </a:r>
            <a:r>
              <a:rPr lang="pl-PL" sz="1800" b="1" dirty="0">
                <a:solidFill>
                  <a:srgbClr val="17375E"/>
                </a:solidFill>
                <a:latin typeface="Calibri" charset="0"/>
                <a:cs typeface="ＭＳ Ｐゴシック" charset="0"/>
              </a:rPr>
              <a:t>-out with</a:t>
            </a:r>
            <a:endParaRPr lang="en-US" sz="1800" b="1" dirty="0">
              <a:solidFill>
                <a:srgbClr val="17375E"/>
              </a:solidFill>
              <a:latin typeface="Calibri" charset="0"/>
              <a:cs typeface="ＭＳ Ｐゴシック" charset="0"/>
            </a:endParaRPr>
          </a:p>
          <a:p>
            <a:pPr eaLnBrk="1" hangingPunct="1">
              <a:buFont typeface="Wingdings" charset="0"/>
              <a:buNone/>
            </a:pPr>
            <a:r>
              <a:rPr lang="pl-PL" sz="1800" b="1" dirty="0">
                <a:solidFill>
                  <a:srgbClr val="17375E"/>
                </a:solidFill>
                <a:latin typeface="Calibri" charset="0"/>
                <a:cs typeface="ＭＳ Ｐゴシック" charset="0"/>
              </a:rPr>
              <a:t> </a:t>
            </a:r>
            <a:r>
              <a:rPr lang="en-US" sz="1800" b="1" dirty="0">
                <a:solidFill>
                  <a:srgbClr val="17375E"/>
                </a:solidFill>
                <a:latin typeface="Calibri" charset="0"/>
                <a:cs typeface="ＭＳ Ｐゴシック" charset="0"/>
              </a:rPr>
              <a:t>  </a:t>
            </a:r>
            <a:r>
              <a:rPr lang="en-GB" sz="1800" b="1" dirty="0">
                <a:solidFill>
                  <a:srgbClr val="17375E"/>
                </a:solidFill>
                <a:latin typeface="Calibri" charset="0"/>
                <a:cs typeface="ＭＳ Ｐゴシック" charset="0"/>
              </a:rPr>
              <a:t>3 </a:t>
            </a:r>
            <a:r>
              <a:rPr lang="en-US" sz="1800" b="1" dirty="0">
                <a:solidFill>
                  <a:srgbClr val="17375E"/>
                </a:solidFill>
                <a:latin typeface="Calibri" charset="0"/>
                <a:cs typeface="ＭＳ Ｐゴシック" charset="0"/>
                <a:sym typeface="Symbol" charset="0"/>
              </a:rPr>
              <a:t></a:t>
            </a:r>
            <a:r>
              <a:rPr lang="en-GB" sz="1800" dirty="0">
                <a:latin typeface="Calibri" charset="0"/>
                <a:cs typeface="ＭＳ Ｐゴシック" charset="0"/>
              </a:rPr>
              <a:t> </a:t>
            </a:r>
            <a:r>
              <a:rPr lang="en-GB" sz="1800" b="1" dirty="0">
                <a:solidFill>
                  <a:srgbClr val="17375E"/>
                </a:solidFill>
                <a:latin typeface="Calibri" charset="0"/>
                <a:cs typeface="ＭＳ Ｐゴシック" charset="0"/>
              </a:rPr>
              <a:t>8 </a:t>
            </a:r>
            <a:r>
              <a:rPr lang="en-US" sz="1800" b="1" dirty="0">
                <a:solidFill>
                  <a:srgbClr val="17375E"/>
                </a:solidFill>
                <a:latin typeface="Calibri" charset="0"/>
                <a:cs typeface="ＭＳ Ｐゴシック" charset="0"/>
                <a:sym typeface="Symbol" charset="0"/>
              </a:rPr>
              <a:t></a:t>
            </a:r>
            <a:r>
              <a:rPr lang="en-GB" sz="1800" dirty="0">
                <a:latin typeface="Calibri" charset="0"/>
                <a:cs typeface="ＭＳ Ｐゴシック" charset="0"/>
              </a:rPr>
              <a:t> </a:t>
            </a:r>
            <a:r>
              <a:rPr lang="en-GB" sz="1800" b="1" dirty="0">
                <a:solidFill>
                  <a:srgbClr val="17375E"/>
                </a:solidFill>
                <a:latin typeface="Calibri" charset="0"/>
                <a:cs typeface="ＭＳ Ｐゴシック" charset="0"/>
              </a:rPr>
              <a:t>128 = </a:t>
            </a:r>
            <a:r>
              <a:rPr lang="pl-PL" sz="1800" b="1" dirty="0">
                <a:solidFill>
                  <a:srgbClr val="FF0000"/>
                </a:solidFill>
                <a:latin typeface="Calibri" charset="0"/>
                <a:cs typeface="ＭＳ Ｐゴシック" charset="0"/>
              </a:rPr>
              <a:t>3</a:t>
            </a:r>
            <a:r>
              <a:rPr lang="en-US" sz="1800" b="1" dirty="0">
                <a:solidFill>
                  <a:srgbClr val="FF0000"/>
                </a:solidFill>
                <a:latin typeface="Calibri" charset="0"/>
                <a:cs typeface="ＭＳ Ｐゴシック" charset="0"/>
              </a:rPr>
              <a:t>,072</a:t>
            </a:r>
            <a:r>
              <a:rPr lang="pl-PL" sz="1800" b="1" dirty="0">
                <a:solidFill>
                  <a:srgbClr val="FF0000"/>
                </a:solidFill>
                <a:latin typeface="Calibri" charset="0"/>
                <a:cs typeface="ＭＳ Ｐゴシック" charset="0"/>
              </a:rPr>
              <a:t> </a:t>
            </a:r>
            <a:r>
              <a:rPr lang="pl-PL" sz="1800" b="1" dirty="0" err="1">
                <a:solidFill>
                  <a:srgbClr val="FF0000"/>
                </a:solidFill>
                <a:latin typeface="Calibri" charset="0"/>
                <a:cs typeface="ＭＳ Ｐゴシック" charset="0"/>
              </a:rPr>
              <a:t>channels</a:t>
            </a:r>
            <a:endParaRPr lang="pl-PL" sz="1800" b="1" dirty="0">
              <a:solidFill>
                <a:srgbClr val="FF0000"/>
              </a:solidFill>
              <a:latin typeface="Calibri" charset="0"/>
              <a:cs typeface="ＭＳ Ｐゴシック" charset="0"/>
            </a:endParaRPr>
          </a:p>
          <a:p>
            <a:pPr eaLnBrk="1" hangingPunct="1">
              <a:buFont typeface="Wingdings" charset="0"/>
              <a:buChar char="§"/>
            </a:pPr>
            <a:r>
              <a:rPr lang="pl-PL" sz="1800" b="1" dirty="0">
                <a:solidFill>
                  <a:srgbClr val="17375E"/>
                </a:solidFill>
                <a:latin typeface="Calibri" charset="0"/>
                <a:cs typeface="ＭＳ Ｐゴシック" charset="0"/>
              </a:rPr>
              <a:t> 35</a:t>
            </a:r>
            <a:r>
              <a:rPr lang="en-US" sz="1800" b="1" dirty="0">
                <a:solidFill>
                  <a:srgbClr val="17375E"/>
                </a:solidFill>
                <a:latin typeface="Calibri" charset="0"/>
                <a:cs typeface="ＭＳ Ｐゴシック" charset="0"/>
              </a:rPr>
              <a:t> </a:t>
            </a:r>
            <a:r>
              <a:rPr lang="pl-PL" sz="1800" b="1" dirty="0">
                <a:solidFill>
                  <a:srgbClr val="17375E"/>
                </a:solidFill>
                <a:latin typeface="Calibri" charset="0"/>
                <a:cs typeface="ＭＳ Ｐゴシック" charset="0"/>
              </a:rPr>
              <a:t>HV </a:t>
            </a:r>
            <a:r>
              <a:rPr lang="pl-PL" sz="1800" b="1" dirty="0" err="1">
                <a:solidFill>
                  <a:srgbClr val="17375E"/>
                </a:solidFill>
                <a:latin typeface="Calibri" charset="0"/>
                <a:cs typeface="ＭＳ Ｐゴシック" charset="0"/>
              </a:rPr>
              <a:t>sector</a:t>
            </a:r>
            <a:r>
              <a:rPr lang="en-US" sz="1800" b="1" dirty="0">
                <a:solidFill>
                  <a:srgbClr val="17375E"/>
                </a:solidFill>
                <a:latin typeface="Calibri" charset="0"/>
                <a:cs typeface="ＭＳ Ｐゴシック" charset="0"/>
              </a:rPr>
              <a:t>s</a:t>
            </a:r>
          </a:p>
          <a:p>
            <a:pPr eaLnBrk="1" hangingPunct="1">
              <a:buFont typeface="Wingdings" charset="0"/>
              <a:buChar char="§"/>
            </a:pPr>
            <a:r>
              <a:rPr lang="en-US" sz="1800" b="1" dirty="0">
                <a:solidFill>
                  <a:srgbClr val="17375E"/>
                </a:solidFill>
                <a:latin typeface="Calibri" charset="0"/>
                <a:cs typeface="ＭＳ Ｐゴシック" charset="0"/>
              </a:rPr>
              <a:t> </a:t>
            </a:r>
            <a:r>
              <a:rPr lang="pl-PL" sz="1800" b="1" dirty="0">
                <a:solidFill>
                  <a:srgbClr val="17375E"/>
                </a:solidFill>
                <a:latin typeface="Calibri" charset="0"/>
                <a:cs typeface="ＭＳ Ｐゴシック" charset="0"/>
              </a:rPr>
              <a:t>3/1/2/1 mm gap </a:t>
            </a:r>
            <a:r>
              <a:rPr lang="pl-PL" sz="1800" b="1" dirty="0" err="1">
                <a:solidFill>
                  <a:srgbClr val="17375E"/>
                </a:solidFill>
                <a:latin typeface="Calibri" charset="0"/>
                <a:cs typeface="ＭＳ Ｐゴシック" charset="0"/>
              </a:rPr>
              <a:t>sizes</a:t>
            </a:r>
            <a:r>
              <a:rPr lang="en-US" sz="1800" b="1" dirty="0">
                <a:solidFill>
                  <a:srgbClr val="17375E"/>
                </a:solidFill>
                <a:latin typeface="Calibri" charset="0"/>
                <a:cs typeface="ＭＳ Ｐゴシック" charset="0"/>
              </a:rPr>
              <a:t> </a:t>
            </a:r>
          </a:p>
          <a:p>
            <a:pPr eaLnBrk="1" hangingPunct="1">
              <a:buFont typeface="Wingdings" charset="0"/>
              <a:buChar char="§"/>
            </a:pPr>
            <a:r>
              <a:rPr lang="en-US" sz="1800" b="1" dirty="0">
                <a:solidFill>
                  <a:srgbClr val="17375E"/>
                </a:solidFill>
                <a:latin typeface="Calibri" charset="0"/>
                <a:cs typeface="ＭＳ Ｐゴシック" charset="0"/>
              </a:rPr>
              <a:t> Gas mixture</a:t>
            </a:r>
            <a:r>
              <a:rPr lang="pl-PL" sz="1800" b="1" dirty="0">
                <a:solidFill>
                  <a:srgbClr val="17375E"/>
                </a:solidFill>
                <a:latin typeface="Calibri" charset="0"/>
                <a:cs typeface="ＭＳ Ｐゴシック" charset="0"/>
              </a:rPr>
              <a:t>s</a:t>
            </a:r>
            <a:r>
              <a:rPr lang="en-US" sz="1800" b="1" dirty="0">
                <a:solidFill>
                  <a:srgbClr val="17375E"/>
                </a:solidFill>
                <a:latin typeface="Calibri" charset="0"/>
                <a:cs typeface="ＭＳ Ｐゴシック" charset="0"/>
              </a:rPr>
              <a:t>: </a:t>
            </a:r>
          </a:p>
          <a:p>
            <a:pPr lvl="1" eaLnBrk="1" hangingPunct="1">
              <a:buFont typeface="Wingdings" charset="0"/>
              <a:buChar char="§"/>
            </a:pPr>
            <a:r>
              <a:rPr lang="en-US" sz="1800" b="1" dirty="0" err="1">
                <a:solidFill>
                  <a:srgbClr val="17375E"/>
                </a:solidFill>
                <a:latin typeface="Calibri" charset="0"/>
                <a:cs typeface="ＭＳ Ｐゴシック" charset="0"/>
              </a:rPr>
              <a:t>Ar</a:t>
            </a:r>
            <a:r>
              <a:rPr lang="en-US" sz="1800" b="1" dirty="0">
                <a:solidFill>
                  <a:srgbClr val="17375E"/>
                </a:solidFill>
                <a:latin typeface="Calibri" charset="0"/>
                <a:cs typeface="ＭＳ Ｐゴシック" charset="0"/>
              </a:rPr>
              <a:t>/CO</a:t>
            </a:r>
            <a:r>
              <a:rPr lang="en-US" sz="1800" b="1" baseline="-25000" dirty="0">
                <a:solidFill>
                  <a:srgbClr val="17375E"/>
                </a:solidFill>
                <a:latin typeface="Calibri" charset="0"/>
                <a:cs typeface="ＭＳ Ｐゴシック" charset="0"/>
              </a:rPr>
              <a:t>2</a:t>
            </a:r>
            <a:r>
              <a:rPr lang="en-US" sz="1800" b="1" dirty="0">
                <a:solidFill>
                  <a:srgbClr val="17375E"/>
                </a:solidFill>
                <a:latin typeface="Calibri" charset="0"/>
                <a:cs typeface="ＭＳ Ｐゴシック" charset="0"/>
              </a:rPr>
              <a:t> (</a:t>
            </a:r>
            <a:r>
              <a:rPr lang="en-US" sz="1800" b="1" dirty="0">
                <a:solidFill>
                  <a:srgbClr val="FF0000"/>
                </a:solidFill>
                <a:latin typeface="Calibri" charset="0"/>
                <a:cs typeface="ＭＳ Ｐゴシック" charset="0"/>
              </a:rPr>
              <a:t>70</a:t>
            </a:r>
            <a:r>
              <a:rPr lang="pl-PL" sz="1800" b="1" dirty="0">
                <a:solidFill>
                  <a:srgbClr val="FF0000"/>
                </a:solidFill>
                <a:latin typeface="Calibri" charset="0"/>
                <a:cs typeface="ＭＳ Ｐゴシック" charset="0"/>
              </a:rPr>
              <a:t>:</a:t>
            </a:r>
            <a:r>
              <a:rPr lang="en-US" sz="1800" b="1" dirty="0">
                <a:solidFill>
                  <a:srgbClr val="FF0000"/>
                </a:solidFill>
                <a:latin typeface="Calibri" charset="0"/>
                <a:cs typeface="ＭＳ Ｐゴシック" charset="0"/>
              </a:rPr>
              <a:t>30</a:t>
            </a:r>
            <a:r>
              <a:rPr lang="en-US" sz="1800" b="1" dirty="0">
                <a:solidFill>
                  <a:srgbClr val="17375E"/>
                </a:solidFill>
                <a:latin typeface="Calibri" charset="0"/>
                <a:cs typeface="ＭＳ Ｐゴシック" charset="0"/>
              </a:rPr>
              <a:t>; 90</a:t>
            </a:r>
            <a:r>
              <a:rPr lang="pl-PL" sz="1800" b="1" dirty="0">
                <a:solidFill>
                  <a:srgbClr val="17375E"/>
                </a:solidFill>
                <a:latin typeface="Calibri" charset="0"/>
                <a:cs typeface="ＭＳ Ｐゴシック" charset="0"/>
              </a:rPr>
              <a:t>:</a:t>
            </a:r>
            <a:r>
              <a:rPr lang="en-US" sz="1800" b="1" dirty="0">
                <a:solidFill>
                  <a:srgbClr val="17375E"/>
                </a:solidFill>
                <a:latin typeface="Calibri" charset="0"/>
                <a:cs typeface="ＭＳ Ｐゴシック" charset="0"/>
              </a:rPr>
              <a:t>10)</a:t>
            </a:r>
            <a:endParaRPr lang="pl-PL" sz="1800" b="1" dirty="0">
              <a:solidFill>
                <a:srgbClr val="17375E"/>
              </a:solidFill>
              <a:latin typeface="Calibri" charset="0"/>
              <a:cs typeface="ＭＳ Ｐゴシック" charset="0"/>
            </a:endParaRPr>
          </a:p>
          <a:p>
            <a:pPr lvl="1" eaLnBrk="1" hangingPunct="1">
              <a:buFont typeface="Wingdings" charset="0"/>
              <a:buChar char="§"/>
            </a:pPr>
            <a:r>
              <a:rPr lang="en-US" sz="1800" b="1" dirty="0" err="1">
                <a:solidFill>
                  <a:srgbClr val="17375E"/>
                </a:solidFill>
                <a:latin typeface="Calibri" charset="0"/>
                <a:cs typeface="ＭＳ Ｐゴシック" charset="0"/>
              </a:rPr>
              <a:t>Ar</a:t>
            </a:r>
            <a:r>
              <a:rPr lang="en-US" sz="1800" b="1" dirty="0">
                <a:solidFill>
                  <a:srgbClr val="17375E"/>
                </a:solidFill>
                <a:latin typeface="Calibri" charset="0"/>
                <a:cs typeface="ＭＳ Ｐゴシック" charset="0"/>
              </a:rPr>
              <a:t>/CO</a:t>
            </a:r>
            <a:r>
              <a:rPr lang="en-US" sz="1800" b="1" baseline="-25000" dirty="0">
                <a:solidFill>
                  <a:srgbClr val="17375E"/>
                </a:solidFill>
                <a:latin typeface="Calibri" charset="0"/>
                <a:cs typeface="ＭＳ Ｐゴシック" charset="0"/>
              </a:rPr>
              <a:t>2</a:t>
            </a:r>
            <a:r>
              <a:rPr lang="en-US" sz="1800" b="1" dirty="0">
                <a:solidFill>
                  <a:srgbClr val="17375E"/>
                </a:solidFill>
                <a:latin typeface="Calibri" charset="0"/>
                <a:cs typeface="ＭＳ Ｐゴシック" charset="0"/>
              </a:rPr>
              <a:t>/CF</a:t>
            </a:r>
            <a:r>
              <a:rPr lang="en-US" sz="1800" b="1" baseline="-25000" dirty="0">
                <a:solidFill>
                  <a:srgbClr val="17375E"/>
                </a:solidFill>
                <a:latin typeface="Calibri" charset="0"/>
                <a:cs typeface="ＭＳ Ｐゴシック" charset="0"/>
              </a:rPr>
              <a:t>4</a:t>
            </a:r>
            <a:r>
              <a:rPr lang="en-US" sz="1800" b="1" dirty="0">
                <a:solidFill>
                  <a:srgbClr val="17375E"/>
                </a:solidFill>
                <a:latin typeface="Calibri" charset="0"/>
                <a:cs typeface="ＭＳ Ｐゴシック" charset="0"/>
              </a:rPr>
              <a:t> (</a:t>
            </a:r>
            <a:r>
              <a:rPr lang="en-US" sz="1800" b="1" dirty="0">
                <a:solidFill>
                  <a:srgbClr val="FF0000"/>
                </a:solidFill>
                <a:latin typeface="Calibri" charset="0"/>
                <a:cs typeface="ＭＳ Ｐゴシック" charset="0"/>
              </a:rPr>
              <a:t>45</a:t>
            </a:r>
            <a:r>
              <a:rPr lang="pl-PL" sz="1800" b="1" dirty="0">
                <a:solidFill>
                  <a:srgbClr val="FF0000"/>
                </a:solidFill>
                <a:latin typeface="Calibri" charset="0"/>
                <a:cs typeface="ＭＳ Ｐゴシック" charset="0"/>
              </a:rPr>
              <a:t>:</a:t>
            </a:r>
            <a:r>
              <a:rPr lang="en-US" sz="1800" b="1" dirty="0">
                <a:solidFill>
                  <a:srgbClr val="FF0000"/>
                </a:solidFill>
                <a:latin typeface="Calibri" charset="0"/>
                <a:cs typeface="ＭＳ Ｐゴシック" charset="0"/>
              </a:rPr>
              <a:t>15</a:t>
            </a:r>
            <a:r>
              <a:rPr lang="pl-PL" sz="1800" b="1" dirty="0">
                <a:solidFill>
                  <a:srgbClr val="FF0000"/>
                </a:solidFill>
                <a:latin typeface="Calibri" charset="0"/>
                <a:cs typeface="ＭＳ Ｐゴシック" charset="0"/>
              </a:rPr>
              <a:t>:</a:t>
            </a:r>
            <a:r>
              <a:rPr lang="en-US" sz="1800" b="1" dirty="0">
                <a:solidFill>
                  <a:srgbClr val="FF0000"/>
                </a:solidFill>
                <a:latin typeface="Calibri" charset="0"/>
                <a:cs typeface="ＭＳ Ｐゴシック" charset="0"/>
              </a:rPr>
              <a:t>40</a:t>
            </a:r>
            <a:r>
              <a:rPr lang="en-US" sz="1800" b="1" dirty="0">
                <a:solidFill>
                  <a:srgbClr val="17375E"/>
                </a:solidFill>
                <a:latin typeface="Calibri" charset="0"/>
                <a:cs typeface="ＭＳ Ｐゴシック" charset="0"/>
              </a:rPr>
              <a:t>;   </a:t>
            </a:r>
          </a:p>
          <a:p>
            <a:pPr lvl="1" eaLnBrk="1" hangingPunct="1">
              <a:buFont typeface="Wingdings" charset="0"/>
              <a:buNone/>
            </a:pPr>
            <a:r>
              <a:rPr lang="en-US" sz="1800" b="1" dirty="0">
                <a:solidFill>
                  <a:srgbClr val="17375E"/>
                </a:solidFill>
                <a:latin typeface="Calibri" charset="0"/>
                <a:cs typeface="ＭＳ Ｐゴシック" charset="0"/>
              </a:rPr>
              <a:t>  60</a:t>
            </a:r>
            <a:r>
              <a:rPr lang="pl-PL" sz="1800" b="1" dirty="0">
                <a:solidFill>
                  <a:srgbClr val="17375E"/>
                </a:solidFill>
                <a:latin typeface="Calibri" charset="0"/>
                <a:cs typeface="ＭＳ Ｐゴシック" charset="0"/>
              </a:rPr>
              <a:t>:</a:t>
            </a:r>
            <a:r>
              <a:rPr lang="en-US" sz="1800" b="1" dirty="0">
                <a:solidFill>
                  <a:srgbClr val="17375E"/>
                </a:solidFill>
                <a:latin typeface="Calibri" charset="0"/>
                <a:cs typeface="ＭＳ Ｐゴシック" charset="0"/>
              </a:rPr>
              <a:t>20</a:t>
            </a:r>
            <a:r>
              <a:rPr lang="pl-PL" sz="1800" b="1" dirty="0">
                <a:solidFill>
                  <a:srgbClr val="17375E"/>
                </a:solidFill>
                <a:latin typeface="Calibri" charset="0"/>
                <a:cs typeface="ＭＳ Ｐゴシック" charset="0"/>
              </a:rPr>
              <a:t>:</a:t>
            </a:r>
            <a:r>
              <a:rPr lang="en-US" sz="1800" b="1" dirty="0">
                <a:solidFill>
                  <a:srgbClr val="17375E"/>
                </a:solidFill>
                <a:latin typeface="Calibri" charset="0"/>
                <a:cs typeface="ＭＳ Ｐゴシック" charset="0"/>
              </a:rPr>
              <a:t>20)</a:t>
            </a:r>
            <a:endParaRPr lang="pl-PL" sz="1800" b="1" dirty="0">
              <a:solidFill>
                <a:srgbClr val="17375E"/>
              </a:solidFill>
              <a:latin typeface="Calibri" charset="0"/>
              <a:cs typeface="ＭＳ Ｐゴシック" charset="0"/>
            </a:endParaRPr>
          </a:p>
          <a:p>
            <a:pPr eaLnBrk="1" hangingPunct="1">
              <a:buFont typeface="Wingdings" charset="0"/>
              <a:buChar char="§"/>
            </a:pPr>
            <a:r>
              <a:rPr lang="nl-BE" sz="1800" b="1" dirty="0">
                <a:solidFill>
                  <a:srgbClr val="17375E"/>
                </a:solidFill>
                <a:latin typeface="Calibri" charset="0"/>
                <a:cs typeface="ＭＳ Ｐゴシック" charset="0"/>
              </a:rPr>
              <a:t> </a:t>
            </a:r>
            <a:r>
              <a:rPr lang="pl-PL" sz="1800" b="1" dirty="0" err="1">
                <a:solidFill>
                  <a:srgbClr val="17375E"/>
                </a:solidFill>
                <a:latin typeface="Calibri" charset="0"/>
                <a:cs typeface="ＭＳ Ｐゴシック" charset="0"/>
              </a:rPr>
              <a:t>Gas</a:t>
            </a:r>
            <a:r>
              <a:rPr lang="pl-PL" sz="1800" b="1" dirty="0">
                <a:solidFill>
                  <a:srgbClr val="17375E"/>
                </a:solidFill>
                <a:latin typeface="Calibri" charset="0"/>
                <a:cs typeface="ＭＳ Ｐゴシック" charset="0"/>
              </a:rPr>
              <a:t> </a:t>
            </a:r>
            <a:r>
              <a:rPr lang="pl-PL" sz="1800" b="1" dirty="0" err="1">
                <a:solidFill>
                  <a:srgbClr val="17375E"/>
                </a:solidFill>
                <a:latin typeface="Calibri" charset="0"/>
                <a:cs typeface="ＭＳ Ｐゴシック" charset="0"/>
              </a:rPr>
              <a:t>flow</a:t>
            </a:r>
            <a:r>
              <a:rPr lang="en-US" sz="1800" b="1" dirty="0">
                <a:solidFill>
                  <a:srgbClr val="17375E"/>
                </a:solidFill>
                <a:latin typeface="Calibri" charset="0"/>
                <a:cs typeface="ＭＳ Ｐゴシック" charset="0"/>
              </a:rPr>
              <a:t> </a:t>
            </a:r>
            <a:r>
              <a:rPr lang="pl-PL" sz="1800" b="1" dirty="0">
                <a:solidFill>
                  <a:srgbClr val="17375E"/>
                </a:solidFill>
                <a:latin typeface="Calibri" charset="0"/>
                <a:cs typeface="ＭＳ Ｐゴシック" charset="0"/>
              </a:rPr>
              <a:t>≈ 5 l/h</a:t>
            </a:r>
          </a:p>
        </p:txBody>
      </p:sp>
      <p:pic>
        <p:nvPicPr>
          <p:cNvPr id="12293" name="Picture 9" descr="IMG_0478.jpg"/>
          <p:cNvPicPr>
            <a:picLocks noChangeAspect="1"/>
          </p:cNvPicPr>
          <p:nvPr/>
        </p:nvPicPr>
        <p:blipFill>
          <a:blip r:embed="rId4">
            <a:lum brigh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63" r="10905"/>
          <a:stretch>
            <a:fillRect/>
          </a:stretch>
        </p:blipFill>
        <p:spPr bwMode="auto">
          <a:xfrm>
            <a:off x="193676" y="2067441"/>
            <a:ext cx="2505075" cy="465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2813" y="71438"/>
            <a:ext cx="7165975" cy="828675"/>
          </a:xfrm>
        </p:spPr>
        <p:txBody>
          <a:bodyPr/>
          <a:lstStyle/>
          <a:p>
            <a:r>
              <a:rPr lang="en-US" sz="3200">
                <a:latin typeface="Arial" charset="0"/>
              </a:rPr>
              <a:t>Full-size GE1/1 Detector Prototypes</a:t>
            </a:r>
          </a:p>
        </p:txBody>
      </p:sp>
      <p:pic>
        <p:nvPicPr>
          <p:cNvPr id="12295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20" t="10629" r="13280"/>
          <a:stretch>
            <a:fillRect/>
          </a:stretch>
        </p:blipFill>
        <p:spPr bwMode="auto">
          <a:xfrm>
            <a:off x="2926822" y="2910922"/>
            <a:ext cx="2989263" cy="354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FA69F47E-6BD9-434D-8ABF-68F577F6CD39}" type="slidenum">
              <a:rPr lang="en-US" sz="1400"/>
              <a:pPr eaLnBrk="1" hangingPunct="1"/>
              <a:t>17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1022835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228" y="12757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tx2"/>
                </a:solidFill>
              </a:rPr>
              <a:t>GE1/1 Project development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13661-3414-C64F-B49B-A9E1458893B4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1" name="Rectangle 50"/>
          <p:cNvSpPr/>
          <p:nvPr/>
        </p:nvSpPr>
        <p:spPr>
          <a:xfrm>
            <a:off x="0" y="4365104"/>
            <a:ext cx="9144000" cy="26642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CustomShape 8"/>
          <p:cNvSpPr/>
          <p:nvPr/>
        </p:nvSpPr>
        <p:spPr>
          <a:xfrm>
            <a:off x="53760" y="5301208"/>
            <a:ext cx="8838720" cy="432048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95B3D7"/>
          </a:solidFill>
          <a:ln w="9360">
            <a:solidFill>
              <a:srgbClr val="000090"/>
            </a:solidFill>
            <a:round/>
          </a:ln>
        </p:spPr>
      </p:sp>
      <p:grpSp>
        <p:nvGrpSpPr>
          <p:cNvPr id="17" name="Group 9"/>
          <p:cNvGrpSpPr>
            <a:grpSpLocks/>
          </p:cNvGrpSpPr>
          <p:nvPr/>
        </p:nvGrpSpPr>
        <p:grpSpPr bwMode="auto">
          <a:xfrm>
            <a:off x="0" y="4437112"/>
            <a:ext cx="9159609" cy="2376041"/>
            <a:chOff x="35853" y="1402141"/>
            <a:chExt cx="9083778" cy="4862579"/>
          </a:xfrm>
        </p:grpSpPr>
        <p:sp>
          <p:nvSpPr>
            <p:cNvPr id="19" name="TextBox 13"/>
            <p:cNvSpPr txBox="1">
              <a:spLocks noChangeArrowheads="1"/>
            </p:cNvSpPr>
            <p:nvPr/>
          </p:nvSpPr>
          <p:spPr bwMode="auto">
            <a:xfrm>
              <a:off x="1285340" y="3290746"/>
              <a:ext cx="571011" cy="661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30" tIns="45715" rIns="91430" bIns="45715">
              <a:spAutoFit/>
            </a:bodyPr>
            <a:lstStyle/>
            <a:p>
              <a:r>
                <a:rPr lang="en-US" sz="1500" b="1" dirty="0" smtClean="0">
                  <a:solidFill>
                    <a:schemeClr val="tx2"/>
                  </a:solidFill>
                  <a:latin typeface="Calibri" pitchFamily="34" charset="0"/>
                </a:rPr>
                <a:t>2015</a:t>
              </a:r>
              <a:endParaRPr lang="en-US" sz="1500" b="1" dirty="0">
                <a:solidFill>
                  <a:schemeClr val="tx2"/>
                </a:solidFill>
                <a:latin typeface="Calibri" pitchFamily="34" charset="0"/>
              </a:endParaRPr>
            </a:p>
          </p:txBody>
        </p:sp>
        <p:sp>
          <p:nvSpPr>
            <p:cNvPr id="20" name="TextBox 14"/>
            <p:cNvSpPr txBox="1">
              <a:spLocks noChangeArrowheads="1"/>
            </p:cNvSpPr>
            <p:nvPr/>
          </p:nvSpPr>
          <p:spPr bwMode="auto">
            <a:xfrm>
              <a:off x="2901262" y="3290744"/>
              <a:ext cx="989748" cy="661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30" tIns="45715" rIns="91430" bIns="45715">
              <a:spAutoFit/>
            </a:bodyPr>
            <a:lstStyle/>
            <a:p>
              <a:r>
                <a:rPr lang="en-US" sz="1500" b="1" dirty="0">
                  <a:solidFill>
                    <a:schemeClr val="tx2"/>
                  </a:solidFill>
                  <a:latin typeface="Calibri" pitchFamily="34" charset="0"/>
                </a:rPr>
                <a:t>YETS </a:t>
              </a:r>
              <a:r>
                <a:rPr lang="en-US" sz="1500" b="1" dirty="0" smtClean="0">
                  <a:solidFill>
                    <a:schemeClr val="tx2"/>
                  </a:solidFill>
                  <a:latin typeface="Calibri" pitchFamily="34" charset="0"/>
                </a:rPr>
                <a:t>2016</a:t>
              </a:r>
              <a:endParaRPr lang="en-US" sz="1500" b="1" dirty="0">
                <a:solidFill>
                  <a:schemeClr val="tx2"/>
                </a:solidFill>
                <a:latin typeface="Calibri" pitchFamily="34" charset="0"/>
              </a:endParaRPr>
            </a:p>
          </p:txBody>
        </p:sp>
        <p:sp>
          <p:nvSpPr>
            <p:cNvPr id="21" name="TextBox 15"/>
            <p:cNvSpPr txBox="1">
              <a:spLocks noChangeArrowheads="1"/>
            </p:cNvSpPr>
            <p:nvPr/>
          </p:nvSpPr>
          <p:spPr bwMode="auto">
            <a:xfrm>
              <a:off x="4396739" y="3290742"/>
              <a:ext cx="852750" cy="661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30" tIns="45715" rIns="91430" bIns="45715">
              <a:spAutoFit/>
            </a:bodyPr>
            <a:lstStyle/>
            <a:p>
              <a:r>
                <a:rPr lang="en-US" sz="1500" b="1">
                  <a:solidFill>
                    <a:schemeClr val="tx2"/>
                  </a:solidFill>
                  <a:latin typeface="Calibri" pitchFamily="34" charset="0"/>
                </a:rPr>
                <a:t>2016/17</a:t>
              </a:r>
            </a:p>
          </p:txBody>
        </p:sp>
        <p:sp>
          <p:nvSpPr>
            <p:cNvPr id="22" name="TextBox 16"/>
            <p:cNvSpPr txBox="1">
              <a:spLocks noChangeArrowheads="1"/>
            </p:cNvSpPr>
            <p:nvPr/>
          </p:nvSpPr>
          <p:spPr bwMode="auto">
            <a:xfrm>
              <a:off x="5839840" y="3290745"/>
              <a:ext cx="854701" cy="323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30" tIns="45715" rIns="91430" bIns="45715">
              <a:spAutoFit/>
            </a:bodyPr>
            <a:lstStyle/>
            <a:p>
              <a:r>
                <a:rPr lang="en-US" sz="1500" b="1">
                  <a:solidFill>
                    <a:schemeClr val="tx2"/>
                  </a:solidFill>
                  <a:latin typeface="Calibri" pitchFamily="34" charset="0"/>
                </a:rPr>
                <a:t>2017/18</a:t>
              </a:r>
            </a:p>
          </p:txBody>
        </p:sp>
        <p:sp>
          <p:nvSpPr>
            <p:cNvPr id="23" name="TextBox 17"/>
            <p:cNvSpPr txBox="1">
              <a:spLocks noChangeArrowheads="1"/>
            </p:cNvSpPr>
            <p:nvPr/>
          </p:nvSpPr>
          <p:spPr bwMode="auto">
            <a:xfrm>
              <a:off x="7424016" y="3290745"/>
              <a:ext cx="854701" cy="323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30" tIns="45715" rIns="91430" bIns="45715">
              <a:spAutoFit/>
            </a:bodyPr>
            <a:lstStyle/>
            <a:p>
              <a:r>
                <a:rPr lang="en-US" sz="1500" b="1">
                  <a:solidFill>
                    <a:schemeClr val="tx2"/>
                  </a:solidFill>
                  <a:latin typeface="Calibri" pitchFamily="34" charset="0"/>
                </a:rPr>
                <a:t>2018/19</a:t>
              </a:r>
            </a:p>
          </p:txBody>
        </p:sp>
        <p:sp>
          <p:nvSpPr>
            <p:cNvPr id="24" name="TextBox 18"/>
            <p:cNvSpPr txBox="1">
              <a:spLocks noChangeArrowheads="1"/>
            </p:cNvSpPr>
            <p:nvPr/>
          </p:nvSpPr>
          <p:spPr bwMode="auto">
            <a:xfrm>
              <a:off x="35853" y="1402141"/>
              <a:ext cx="2320382" cy="1952564"/>
            </a:xfrm>
            <a:prstGeom prst="rect">
              <a:avLst/>
            </a:prstGeom>
            <a:noFill/>
            <a:ln w="9525">
              <a:solidFill>
                <a:srgbClr val="008000"/>
              </a:solidFill>
              <a:miter lim="800000"/>
              <a:headEnd/>
              <a:tailEnd/>
            </a:ln>
          </p:spPr>
          <p:txBody>
            <a:bodyPr wrap="square" lIns="91430" tIns="45715" rIns="91430" bIns="45715">
              <a:spAutoFit/>
            </a:bodyPr>
            <a:lstStyle/>
            <a:p>
              <a:r>
                <a:rPr lang="en-US" sz="1400" b="1" dirty="0">
                  <a:solidFill>
                    <a:schemeClr val="tx2"/>
                  </a:solidFill>
                  <a:latin typeface="Calibri" pitchFamily="34" charset="0"/>
                </a:rPr>
                <a:t>Prototyping, DAQ &amp;trigger and QC procedure of detectors. First prototype of VFAT3</a:t>
              </a:r>
            </a:p>
          </p:txBody>
        </p:sp>
        <p:sp>
          <p:nvSpPr>
            <p:cNvPr id="25" name="TextBox 19"/>
            <p:cNvSpPr txBox="1">
              <a:spLocks noChangeArrowheads="1"/>
            </p:cNvSpPr>
            <p:nvPr/>
          </p:nvSpPr>
          <p:spPr bwMode="auto">
            <a:xfrm>
              <a:off x="2427646" y="1844235"/>
              <a:ext cx="1856912" cy="1606138"/>
            </a:xfrm>
            <a:prstGeom prst="rect">
              <a:avLst/>
            </a:prstGeom>
            <a:noFill/>
            <a:ln w="9525">
              <a:solidFill>
                <a:srgbClr val="008000"/>
              </a:solidFill>
              <a:miter lim="800000"/>
              <a:headEnd/>
              <a:tailEnd/>
            </a:ln>
          </p:spPr>
          <p:txBody>
            <a:bodyPr lIns="91430" tIns="45715" rIns="91430" bIns="45715">
              <a:spAutoFit/>
            </a:bodyPr>
            <a:lstStyle/>
            <a:p>
              <a:r>
                <a:rPr lang="it-IT" sz="1500" b="1" dirty="0" err="1">
                  <a:solidFill>
                    <a:schemeClr val="tx2"/>
                  </a:solidFill>
                  <a:latin typeface="Calibri" pitchFamily="34" charset="0"/>
                </a:rPr>
                <a:t>electronics&amp;chamber</a:t>
              </a:r>
              <a:r>
                <a:rPr lang="it-IT" sz="1500" b="1" dirty="0">
                  <a:solidFill>
                    <a:schemeClr val="tx2"/>
                  </a:solidFill>
                  <a:latin typeface="Calibri" pitchFamily="34" charset="0"/>
                </a:rPr>
                <a:t>  </a:t>
              </a:r>
              <a:r>
                <a:rPr lang="it-IT" sz="1500" b="1" dirty="0" err="1">
                  <a:solidFill>
                    <a:schemeClr val="tx2"/>
                  </a:solidFill>
                  <a:latin typeface="Calibri" pitchFamily="34" charset="0"/>
                </a:rPr>
                <a:t>prototype</a:t>
              </a:r>
              <a:r>
                <a:rPr lang="it-IT" sz="1500" b="1" dirty="0">
                  <a:solidFill>
                    <a:schemeClr val="tx2"/>
                  </a:solidFill>
                  <a:latin typeface="Calibri" pitchFamily="34" charset="0"/>
                </a:rPr>
                <a:t> </a:t>
              </a:r>
              <a:r>
                <a:rPr lang="it-IT" sz="1500" b="1" dirty="0" err="1" smtClean="0">
                  <a:solidFill>
                    <a:schemeClr val="tx2"/>
                  </a:solidFill>
                  <a:latin typeface="Calibri" pitchFamily="34" charset="0"/>
                </a:rPr>
                <a:t>installation-</a:t>
              </a:r>
              <a:endParaRPr lang="en-US" sz="1500" b="1" dirty="0">
                <a:solidFill>
                  <a:schemeClr val="tx2"/>
                </a:solidFill>
                <a:latin typeface="Calibri" pitchFamily="34" charset="0"/>
              </a:endParaRPr>
            </a:p>
          </p:txBody>
        </p:sp>
        <p:sp>
          <p:nvSpPr>
            <p:cNvPr id="26" name="TextBox 20"/>
            <p:cNvSpPr txBox="1">
              <a:spLocks noChangeArrowheads="1"/>
            </p:cNvSpPr>
            <p:nvPr/>
          </p:nvSpPr>
          <p:spPr bwMode="auto">
            <a:xfrm>
              <a:off x="4427178" y="1844221"/>
              <a:ext cx="1499813" cy="1133739"/>
            </a:xfrm>
            <a:prstGeom prst="rect">
              <a:avLst/>
            </a:prstGeom>
            <a:noFill/>
            <a:ln w="9525">
              <a:solidFill>
                <a:srgbClr val="008000"/>
              </a:solidFill>
              <a:miter lim="800000"/>
              <a:headEnd/>
              <a:tailEnd/>
            </a:ln>
          </p:spPr>
          <p:txBody>
            <a:bodyPr lIns="91430" tIns="45715" rIns="91430" bIns="45715">
              <a:spAutoFit/>
            </a:bodyPr>
            <a:lstStyle/>
            <a:p>
              <a:r>
                <a:rPr lang="en-US" sz="1500" b="1" dirty="0">
                  <a:solidFill>
                    <a:schemeClr val="tx2"/>
                  </a:solidFill>
                  <a:latin typeface="Calibri" pitchFamily="34" charset="0"/>
                </a:rPr>
                <a:t>Slice and trigger </a:t>
              </a:r>
              <a:r>
                <a:rPr lang="en-US" sz="1500" b="1" dirty="0" smtClean="0">
                  <a:solidFill>
                    <a:schemeClr val="tx2"/>
                  </a:solidFill>
                  <a:latin typeface="Calibri" pitchFamily="34" charset="0"/>
                </a:rPr>
                <a:t>commissioning.</a:t>
              </a:r>
            </a:p>
          </p:txBody>
        </p:sp>
        <p:sp>
          <p:nvSpPr>
            <p:cNvPr id="27" name="TextBox 21"/>
            <p:cNvSpPr txBox="1">
              <a:spLocks noChangeArrowheads="1"/>
            </p:cNvSpPr>
            <p:nvPr/>
          </p:nvSpPr>
          <p:spPr bwMode="auto">
            <a:xfrm>
              <a:off x="5141296" y="4054706"/>
              <a:ext cx="2036524" cy="1606138"/>
            </a:xfrm>
            <a:prstGeom prst="rect">
              <a:avLst/>
            </a:prstGeom>
            <a:noFill/>
            <a:ln w="9525">
              <a:solidFill>
                <a:srgbClr val="008000"/>
              </a:solidFill>
              <a:miter lim="800000"/>
              <a:headEnd/>
              <a:tailEnd/>
            </a:ln>
          </p:spPr>
          <p:txBody>
            <a:bodyPr wrap="square" lIns="91430" tIns="45715" rIns="91430" bIns="45715">
              <a:spAutoFit/>
            </a:bodyPr>
            <a:lstStyle/>
            <a:p>
              <a:r>
                <a:rPr lang="en-US" sz="1500" b="1">
                  <a:solidFill>
                    <a:schemeClr val="tx2"/>
                  </a:solidFill>
                  <a:latin typeface="Calibri" pitchFamily="34" charset="0"/>
                </a:rPr>
                <a:t>Full-production of</a:t>
              </a:r>
            </a:p>
            <a:p>
              <a:r>
                <a:rPr lang="en-US" sz="1500" b="1">
                  <a:solidFill>
                    <a:schemeClr val="tx2"/>
                  </a:solidFill>
                  <a:latin typeface="Calibri" pitchFamily="34" charset="0"/>
                </a:rPr>
                <a:t> chambers and electronics started</a:t>
              </a:r>
            </a:p>
          </p:txBody>
        </p:sp>
        <p:sp>
          <p:nvSpPr>
            <p:cNvPr id="28" name="TextBox 22"/>
            <p:cNvSpPr txBox="1">
              <a:spLocks noChangeArrowheads="1"/>
            </p:cNvSpPr>
            <p:nvPr/>
          </p:nvSpPr>
          <p:spPr bwMode="auto">
            <a:xfrm>
              <a:off x="7426476" y="4054706"/>
              <a:ext cx="1693155" cy="1605978"/>
            </a:xfrm>
            <a:prstGeom prst="rect">
              <a:avLst/>
            </a:prstGeom>
            <a:noFill/>
            <a:ln w="9525">
              <a:solidFill>
                <a:srgbClr val="008000"/>
              </a:solidFill>
              <a:miter lim="800000"/>
              <a:headEnd/>
              <a:tailEnd/>
            </a:ln>
          </p:spPr>
          <p:txBody>
            <a:bodyPr lIns="91430" tIns="45715" rIns="91430" bIns="45715">
              <a:spAutoFit/>
            </a:bodyPr>
            <a:lstStyle/>
            <a:p>
              <a:r>
                <a:rPr lang="en-US" sz="1500" b="1">
                  <a:solidFill>
                    <a:schemeClr val="tx2"/>
                  </a:solidFill>
                  <a:latin typeface="Calibri" pitchFamily="34" charset="0"/>
                </a:rPr>
                <a:t>Full installation of GE1/1 with final electronics</a:t>
              </a:r>
            </a:p>
          </p:txBody>
        </p:sp>
        <p:sp>
          <p:nvSpPr>
            <p:cNvPr id="29" name="TextBox 23"/>
            <p:cNvSpPr txBox="1">
              <a:spLocks noChangeArrowheads="1"/>
            </p:cNvSpPr>
            <p:nvPr/>
          </p:nvSpPr>
          <p:spPr bwMode="auto">
            <a:xfrm>
              <a:off x="6156177" y="1844221"/>
              <a:ext cx="2913762" cy="1133626"/>
            </a:xfrm>
            <a:prstGeom prst="rect">
              <a:avLst/>
            </a:prstGeom>
            <a:noFill/>
            <a:ln w="9525">
              <a:solidFill>
                <a:srgbClr val="008000"/>
              </a:solidFill>
              <a:miter lim="800000"/>
              <a:headEnd/>
              <a:tailEnd/>
            </a:ln>
          </p:spPr>
          <p:txBody>
            <a:bodyPr lIns="91430" tIns="45715" rIns="91430" bIns="45715">
              <a:spAutoFit/>
            </a:bodyPr>
            <a:lstStyle/>
            <a:p>
              <a:r>
                <a:rPr lang="en-US" sz="1500" b="1" dirty="0" smtClean="0">
                  <a:solidFill>
                    <a:schemeClr val="tx2"/>
                  </a:solidFill>
                  <a:latin typeface="Calibri" pitchFamily="34" charset="0"/>
                </a:rPr>
                <a:t>Production </a:t>
              </a:r>
              <a:r>
                <a:rPr lang="en-US" sz="1500" b="1" dirty="0">
                  <a:solidFill>
                    <a:schemeClr val="tx2"/>
                  </a:solidFill>
                  <a:latin typeface="Calibri" pitchFamily="34" charset="0"/>
                </a:rPr>
                <a:t>GE1/1 chambers with final electronics</a:t>
              </a:r>
            </a:p>
          </p:txBody>
        </p:sp>
        <p:pic>
          <p:nvPicPr>
            <p:cNvPr id="30" name="Picture 24" descr="14.pn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88860" y="3982017"/>
              <a:ext cx="2246682" cy="22827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2" name="Slide Number Placeholder 32"/>
          <p:cNvSpPr txBox="1">
            <a:spLocks/>
          </p:cNvSpPr>
          <p:nvPr/>
        </p:nvSpPr>
        <p:spPr>
          <a:xfrm>
            <a:off x="6624761" y="6427961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A0B33ED-C2DA-49DA-88EC-CC3ED817621C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charset="0"/>
              <a:ea typeface="ＭＳ Ｐゴシック" charset="0"/>
              <a:cs typeface="+mn-cs"/>
            </a:endParaRPr>
          </a:p>
        </p:txBody>
      </p:sp>
      <p:grpSp>
        <p:nvGrpSpPr>
          <p:cNvPr id="54" name="Group 199"/>
          <p:cNvGrpSpPr>
            <a:grpSpLocks/>
          </p:cNvGrpSpPr>
          <p:nvPr/>
        </p:nvGrpSpPr>
        <p:grpSpPr bwMode="auto">
          <a:xfrm>
            <a:off x="-30163" y="984920"/>
            <a:ext cx="1511301" cy="2876130"/>
            <a:chOff x="-29604" y="914307"/>
            <a:chExt cx="1511164" cy="2876487"/>
          </a:xfrm>
        </p:grpSpPr>
        <p:pic>
          <p:nvPicPr>
            <p:cNvPr id="55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0688" y="914307"/>
              <a:ext cx="790580" cy="14095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36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6" name="CustomShape 2"/>
            <p:cNvSpPr>
              <a:spLocks noChangeArrowheads="1"/>
            </p:cNvSpPr>
            <p:nvPr/>
          </p:nvSpPr>
          <p:spPr bwMode="auto">
            <a:xfrm>
              <a:off x="376895" y="2278199"/>
              <a:ext cx="698166" cy="3938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1639" tIns="40820" rIns="81639" bIns="40820"/>
            <a:lstStyle/>
            <a:p>
              <a:r>
                <a:rPr lang="en-US">
                  <a:solidFill>
                    <a:srgbClr val="000000"/>
                  </a:solidFill>
                  <a:latin typeface="Calibri" charset="0"/>
                </a:rPr>
                <a:t>2010</a:t>
              </a:r>
              <a:endParaRPr lang="en-US"/>
            </a:p>
          </p:txBody>
        </p:sp>
        <p:sp>
          <p:nvSpPr>
            <p:cNvPr id="57" name="CustomShape 3"/>
            <p:cNvSpPr>
              <a:spLocks noChangeArrowheads="1"/>
            </p:cNvSpPr>
            <p:nvPr/>
          </p:nvSpPr>
          <p:spPr bwMode="auto">
            <a:xfrm>
              <a:off x="-29604" y="2603322"/>
              <a:ext cx="1511164" cy="11874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1639" tIns="40820" rIns="81639" bIns="40820"/>
            <a:lstStyle/>
            <a:p>
              <a:r>
                <a:rPr lang="en-US" b="1" dirty="0">
                  <a:solidFill>
                    <a:srgbClr val="FF0000"/>
                  </a:solidFill>
                  <a:latin typeface="Calibri" charset="0"/>
                </a:rPr>
                <a:t>Generation I</a:t>
              </a:r>
              <a:endParaRPr lang="en-US" dirty="0"/>
            </a:p>
            <a:p>
              <a:r>
                <a:rPr lang="en-US" sz="1100" dirty="0">
                  <a:solidFill>
                    <a:srgbClr val="000000"/>
                  </a:solidFill>
                  <a:latin typeface="Calibri" charset="0"/>
                </a:rPr>
                <a:t>The first 1m-class detector ever built but still with spacer ribs and only 8 sectors total. </a:t>
              </a:r>
              <a:endParaRPr lang="en-US" dirty="0"/>
            </a:p>
          </p:txBody>
        </p:sp>
      </p:grpSp>
      <p:grpSp>
        <p:nvGrpSpPr>
          <p:cNvPr id="58" name="Group 203"/>
          <p:cNvGrpSpPr>
            <a:grpSpLocks/>
          </p:cNvGrpSpPr>
          <p:nvPr/>
        </p:nvGrpSpPr>
        <p:grpSpPr bwMode="auto">
          <a:xfrm>
            <a:off x="1492250" y="984920"/>
            <a:ext cx="1511300" cy="2876128"/>
            <a:chOff x="1492671" y="914307"/>
            <a:chExt cx="1510142" cy="2876465"/>
          </a:xfrm>
        </p:grpSpPr>
        <p:pic>
          <p:nvPicPr>
            <p:cNvPr id="59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80448" y="914307"/>
              <a:ext cx="934589" cy="13896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0" name="CustomShape 4"/>
            <p:cNvSpPr>
              <a:spLocks noChangeArrowheads="1"/>
            </p:cNvSpPr>
            <p:nvPr/>
          </p:nvSpPr>
          <p:spPr bwMode="auto">
            <a:xfrm>
              <a:off x="1898659" y="2278199"/>
              <a:ext cx="698166" cy="3938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1639" tIns="40820" rIns="81639" bIns="40820"/>
            <a:lstStyle/>
            <a:p>
              <a:r>
                <a:rPr lang="en-US">
                  <a:solidFill>
                    <a:srgbClr val="000000"/>
                  </a:solidFill>
                  <a:latin typeface="Calibri" charset="0"/>
                </a:rPr>
                <a:t>2011</a:t>
              </a:r>
              <a:endParaRPr lang="en-US"/>
            </a:p>
          </p:txBody>
        </p:sp>
        <p:sp>
          <p:nvSpPr>
            <p:cNvPr id="61" name="CustomShape 7"/>
            <p:cNvSpPr>
              <a:spLocks noChangeArrowheads="1"/>
            </p:cNvSpPr>
            <p:nvPr/>
          </p:nvSpPr>
          <p:spPr bwMode="auto">
            <a:xfrm>
              <a:off x="1492671" y="2603321"/>
              <a:ext cx="1510142" cy="11874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1639" tIns="40820" rIns="81639" bIns="40820"/>
            <a:lstStyle/>
            <a:p>
              <a:r>
                <a:rPr lang="en-US" b="1" dirty="0">
                  <a:solidFill>
                    <a:srgbClr val="FF0000"/>
                  </a:solidFill>
                  <a:latin typeface="Calibri" charset="0"/>
                </a:rPr>
                <a:t>Generation II</a:t>
              </a:r>
              <a:endParaRPr lang="en-US" dirty="0"/>
            </a:p>
            <a:p>
              <a:r>
                <a:rPr lang="en-US" sz="1100" dirty="0">
                  <a:solidFill>
                    <a:srgbClr val="000000"/>
                  </a:solidFill>
                  <a:latin typeface="Calibri" charset="0"/>
                </a:rPr>
                <a:t>First large detector with 24 readout sectors (3x8) and 3/1/2/1 gaps but still with spacers and all glued. </a:t>
              </a:r>
              <a:endParaRPr lang="en-US" dirty="0"/>
            </a:p>
          </p:txBody>
        </p:sp>
      </p:grpSp>
      <p:grpSp>
        <p:nvGrpSpPr>
          <p:cNvPr id="62" name="Group 207"/>
          <p:cNvGrpSpPr>
            <a:grpSpLocks/>
          </p:cNvGrpSpPr>
          <p:nvPr/>
        </p:nvGrpSpPr>
        <p:grpSpPr bwMode="auto">
          <a:xfrm>
            <a:off x="3049588" y="984920"/>
            <a:ext cx="1503362" cy="2995613"/>
            <a:chOff x="3933919" y="914307"/>
            <a:chExt cx="1502875" cy="2996009"/>
          </a:xfrm>
        </p:grpSpPr>
        <p:pic>
          <p:nvPicPr>
            <p:cNvPr id="63" name="Picture 3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4262146" y="914307"/>
              <a:ext cx="846421" cy="1414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4" name="CustomShape 5"/>
            <p:cNvSpPr>
              <a:spLocks noChangeArrowheads="1"/>
            </p:cNvSpPr>
            <p:nvPr/>
          </p:nvSpPr>
          <p:spPr bwMode="auto">
            <a:xfrm>
              <a:off x="4336273" y="2278199"/>
              <a:ext cx="698166" cy="3938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1639" tIns="40820" rIns="81639" bIns="40820"/>
            <a:lstStyle/>
            <a:p>
              <a:r>
                <a:rPr lang="en-US">
                  <a:solidFill>
                    <a:srgbClr val="000000"/>
                  </a:solidFill>
                  <a:latin typeface="Calibri" charset="0"/>
                </a:rPr>
                <a:t>2012</a:t>
              </a:r>
              <a:endParaRPr lang="en-US"/>
            </a:p>
          </p:txBody>
        </p:sp>
        <p:sp>
          <p:nvSpPr>
            <p:cNvPr id="65" name="CustomShape 8"/>
            <p:cNvSpPr>
              <a:spLocks noChangeArrowheads="1"/>
            </p:cNvSpPr>
            <p:nvPr/>
          </p:nvSpPr>
          <p:spPr bwMode="auto">
            <a:xfrm>
              <a:off x="3933919" y="2603321"/>
              <a:ext cx="1502875" cy="13069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1639" tIns="40820" rIns="81639" bIns="40820"/>
            <a:lstStyle/>
            <a:p>
              <a:r>
                <a:rPr lang="en-US" b="1" dirty="0">
                  <a:solidFill>
                    <a:srgbClr val="FF0000"/>
                  </a:solidFill>
                  <a:latin typeface="Calibri" charset="0"/>
                </a:rPr>
                <a:t>Generation III</a:t>
              </a:r>
              <a:endParaRPr lang="en-US" dirty="0"/>
            </a:p>
            <a:p>
              <a:r>
                <a:rPr lang="en-US" sz="1100" dirty="0">
                  <a:solidFill>
                    <a:srgbClr val="000000"/>
                  </a:solidFill>
                  <a:latin typeface="Calibri" charset="0"/>
                </a:rPr>
                <a:t>The first sans-spacer detector, but with the outer frame still glued to the </a:t>
              </a:r>
              <a:r>
                <a:rPr lang="en-US" sz="1100" dirty="0" smtClean="0">
                  <a:solidFill>
                    <a:srgbClr val="000000"/>
                  </a:solidFill>
                  <a:latin typeface="Calibri" charset="0"/>
                </a:rPr>
                <a:t>drift</a:t>
              </a:r>
              <a:endParaRPr lang="en-US" dirty="0"/>
            </a:p>
          </p:txBody>
        </p:sp>
      </p:grpSp>
      <p:grpSp>
        <p:nvGrpSpPr>
          <p:cNvPr id="66" name="Group 215"/>
          <p:cNvGrpSpPr>
            <a:grpSpLocks/>
          </p:cNvGrpSpPr>
          <p:nvPr/>
        </p:nvGrpSpPr>
        <p:grpSpPr bwMode="auto">
          <a:xfrm>
            <a:off x="6167438" y="984920"/>
            <a:ext cx="1511300" cy="3738737"/>
            <a:chOff x="7595581" y="914307"/>
            <a:chExt cx="1511999" cy="3739011"/>
          </a:xfrm>
        </p:grpSpPr>
        <p:pic>
          <p:nvPicPr>
            <p:cNvPr id="67" name="Image 21" descr="IMG_2249.jpg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20696" y="914307"/>
              <a:ext cx="661768" cy="1460817"/>
            </a:xfrm>
            <a:prstGeom prst="rect">
              <a:avLst/>
            </a:prstGeom>
            <a:noFill/>
            <a:ln w="9525">
              <a:solidFill>
                <a:srgbClr val="4F81BD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8" name="CustomShape 10"/>
            <p:cNvSpPr>
              <a:spLocks noChangeArrowheads="1"/>
            </p:cNvSpPr>
            <p:nvPr/>
          </p:nvSpPr>
          <p:spPr bwMode="auto">
            <a:xfrm>
              <a:off x="7823547" y="2278363"/>
              <a:ext cx="1056067" cy="3935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1639" tIns="40820" rIns="81639" bIns="40820"/>
            <a:lstStyle/>
            <a:p>
              <a:pPr algn="ctr"/>
              <a:r>
                <a:rPr lang="en-US">
                  <a:solidFill>
                    <a:srgbClr val="000000"/>
                  </a:solidFill>
                  <a:latin typeface="Calibri" charset="0"/>
                </a:rPr>
                <a:t>2014</a:t>
              </a:r>
              <a:endParaRPr lang="en-US"/>
            </a:p>
          </p:txBody>
        </p:sp>
        <p:sp>
          <p:nvSpPr>
            <p:cNvPr id="69" name="CustomShape 11"/>
            <p:cNvSpPr>
              <a:spLocks noChangeArrowheads="1"/>
            </p:cNvSpPr>
            <p:nvPr/>
          </p:nvSpPr>
          <p:spPr bwMode="auto">
            <a:xfrm>
              <a:off x="7595581" y="2603322"/>
              <a:ext cx="1511999" cy="20499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1639" tIns="40820" rIns="81639" bIns="40820"/>
            <a:lstStyle/>
            <a:p>
              <a:r>
                <a:rPr lang="en-US" b="1" dirty="0">
                  <a:solidFill>
                    <a:srgbClr val="FF0000"/>
                  </a:solidFill>
                  <a:latin typeface="Calibri" charset="0"/>
                </a:rPr>
                <a:t>Generation V</a:t>
              </a:r>
              <a:endParaRPr lang="en-US" dirty="0"/>
            </a:p>
            <a:p>
              <a:r>
                <a:rPr lang="en-US" sz="1100" dirty="0" smtClean="0">
                  <a:solidFill>
                    <a:srgbClr val="000000"/>
                  </a:solidFill>
                  <a:latin typeface="Calibri" charset="0"/>
                </a:rPr>
                <a:t>Stretching </a:t>
              </a:r>
              <a:r>
                <a:rPr lang="en-US" sz="1100" dirty="0">
                  <a:solidFill>
                    <a:srgbClr val="000000"/>
                  </a:solidFill>
                  <a:latin typeface="Calibri" charset="0"/>
                </a:rPr>
                <a:t>apparatus that is now totally inside gas volume.</a:t>
              </a:r>
              <a:r>
                <a:rPr lang="en-US" sz="1100" dirty="0">
                  <a:solidFill>
                    <a:srgbClr val="000000"/>
                  </a:solidFill>
                </a:rPr>
                <a:t> </a:t>
              </a:r>
              <a:endParaRPr lang="en-US" sz="1100" dirty="0" smtClean="0">
                <a:solidFill>
                  <a:srgbClr val="000000"/>
                </a:solidFill>
              </a:endParaRPr>
            </a:p>
            <a:p>
              <a:r>
                <a:rPr lang="en-US" sz="1100" b="1" dirty="0" smtClean="0">
                  <a:solidFill>
                    <a:srgbClr val="000000"/>
                  </a:solidFill>
                </a:rPr>
                <a:t>test </a:t>
              </a:r>
              <a:r>
                <a:rPr lang="en-US" sz="1100" b="1" dirty="0">
                  <a:solidFill>
                    <a:srgbClr val="000000"/>
                  </a:solidFill>
                </a:rPr>
                <a:t>beam campaign for </a:t>
              </a:r>
              <a:r>
                <a:rPr lang="en-US" sz="1100" b="1" dirty="0" smtClean="0">
                  <a:solidFill>
                    <a:srgbClr val="000000"/>
                  </a:solidFill>
                </a:rPr>
                <a:t>final performance </a:t>
              </a:r>
              <a:r>
                <a:rPr lang="en-US" sz="1100" b="1" dirty="0">
                  <a:solidFill>
                    <a:srgbClr val="000000"/>
                  </a:solidFill>
                </a:rPr>
                <a:t>measurements.</a:t>
              </a:r>
              <a:endParaRPr lang="en-US" sz="1100" b="1" dirty="0">
                <a:solidFill>
                  <a:srgbClr val="000000"/>
                </a:solidFill>
                <a:latin typeface="Calibri" charset="0"/>
              </a:endParaRPr>
            </a:p>
          </p:txBody>
        </p:sp>
      </p:grpSp>
      <p:grpSp>
        <p:nvGrpSpPr>
          <p:cNvPr id="70" name="Group 219"/>
          <p:cNvGrpSpPr>
            <a:grpSpLocks/>
          </p:cNvGrpSpPr>
          <p:nvPr/>
        </p:nvGrpSpPr>
        <p:grpSpPr bwMode="auto">
          <a:xfrm>
            <a:off x="7616825" y="992858"/>
            <a:ext cx="1511300" cy="3084214"/>
            <a:chOff x="7616618" y="922777"/>
            <a:chExt cx="1511999" cy="3084032"/>
          </a:xfrm>
        </p:grpSpPr>
        <p:pic>
          <p:nvPicPr>
            <p:cNvPr id="71" name="Picture 220" descr="GE11_VI_L_and_S_image.png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7682204" y="1163430"/>
              <a:ext cx="1380826" cy="8995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2" name="CustomShape 10"/>
            <p:cNvSpPr>
              <a:spLocks noChangeArrowheads="1"/>
            </p:cNvSpPr>
            <p:nvPr/>
          </p:nvSpPr>
          <p:spPr bwMode="auto">
            <a:xfrm>
              <a:off x="7844584" y="2278363"/>
              <a:ext cx="1056067" cy="3935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1639" tIns="40820" rIns="81639" bIns="40820"/>
            <a:lstStyle/>
            <a:p>
              <a:pPr algn="ctr"/>
              <a:r>
                <a:rPr lang="en-US">
                  <a:solidFill>
                    <a:srgbClr val="000000"/>
                  </a:solidFill>
                  <a:latin typeface="Calibri" charset="0"/>
                </a:rPr>
                <a:t>2014/2015</a:t>
              </a:r>
              <a:endParaRPr lang="en-US"/>
            </a:p>
          </p:txBody>
        </p:sp>
        <p:sp>
          <p:nvSpPr>
            <p:cNvPr id="73" name="CustomShape 11"/>
            <p:cNvSpPr>
              <a:spLocks noChangeArrowheads="1"/>
            </p:cNvSpPr>
            <p:nvPr/>
          </p:nvSpPr>
          <p:spPr bwMode="auto">
            <a:xfrm>
              <a:off x="7616618" y="2603321"/>
              <a:ext cx="1511999" cy="1403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1639" tIns="40820" rIns="81639" bIns="40820"/>
            <a:lstStyle/>
            <a:p>
              <a:r>
                <a:rPr lang="en-US" b="1" dirty="0">
                  <a:solidFill>
                    <a:srgbClr val="FF0000"/>
                  </a:solidFill>
                  <a:latin typeface="Calibri" charset="0"/>
                </a:rPr>
                <a:t>Generation VI</a:t>
              </a:r>
              <a:endParaRPr lang="en-US" dirty="0"/>
            </a:p>
            <a:p>
              <a:r>
                <a:rPr lang="en-US" sz="1100" dirty="0">
                  <a:solidFill>
                    <a:srgbClr val="000000"/>
                  </a:solidFill>
                  <a:latin typeface="Calibri" charset="0"/>
                </a:rPr>
                <a:t>Latest detector design; </a:t>
              </a:r>
              <a:r>
                <a:rPr lang="en-US" sz="1100" dirty="0" smtClean="0">
                  <a:solidFill>
                    <a:srgbClr val="000000"/>
                  </a:solidFill>
                </a:rPr>
                <a:t>Optimized </a:t>
              </a:r>
              <a:r>
                <a:rPr lang="en-US" sz="1100" dirty="0">
                  <a:solidFill>
                    <a:srgbClr val="000000"/>
                  </a:solidFill>
                </a:rPr>
                <a:t>final dimensions for maximum acceptance and final eta segmentation. </a:t>
              </a:r>
              <a:endParaRPr lang="en-US" sz="1100" b="1" dirty="0">
                <a:solidFill>
                  <a:srgbClr val="000000"/>
                </a:solidFill>
                <a:latin typeface="Calibri" charset="0"/>
              </a:endParaRPr>
            </a:p>
          </p:txBody>
        </p:sp>
      </p:grpSp>
      <p:sp>
        <p:nvSpPr>
          <p:cNvPr id="75" name="CustomShape 16"/>
          <p:cNvSpPr/>
          <p:nvPr/>
        </p:nvSpPr>
        <p:spPr>
          <a:xfrm>
            <a:off x="251520" y="2348880"/>
            <a:ext cx="8712968" cy="3600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95B3D7"/>
          </a:solidFill>
          <a:ln w="9360">
            <a:solidFill>
              <a:srgbClr val="000090"/>
            </a:solidFill>
            <a:round/>
          </a:ln>
        </p:spPr>
      </p:sp>
      <p:pic>
        <p:nvPicPr>
          <p:cNvPr id="77" name="Picture 2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833536" y="914400"/>
            <a:ext cx="1094591" cy="146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9" name="CustomShape 9"/>
          <p:cNvSpPr>
            <a:spLocks noChangeArrowheads="1"/>
          </p:cNvSpPr>
          <p:nvPr/>
        </p:nvSpPr>
        <p:spPr bwMode="auto">
          <a:xfrm>
            <a:off x="4625975" y="2708920"/>
            <a:ext cx="1509713" cy="1113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1639" tIns="40820" rIns="81639" bIns="40820"/>
          <a:lstStyle/>
          <a:p>
            <a:r>
              <a:rPr lang="en-US" b="1" dirty="0">
                <a:solidFill>
                  <a:srgbClr val="FF0000"/>
                </a:solidFill>
                <a:latin typeface="Calibri" pitchFamily="34" charset="0"/>
              </a:rPr>
              <a:t>Generation IV</a:t>
            </a:r>
            <a:endParaRPr lang="en-US" dirty="0">
              <a:solidFill>
                <a:srgbClr val="FF0000"/>
              </a:solidFill>
              <a:latin typeface="Calibri" pitchFamily="34" charset="0"/>
            </a:endParaRPr>
          </a:p>
          <a:p>
            <a:r>
              <a:rPr lang="en-US" sz="1100" dirty="0">
                <a:solidFill>
                  <a:srgbClr val="000000"/>
                </a:solidFill>
                <a:latin typeface="Calibri" pitchFamily="34" charset="0"/>
              </a:rPr>
              <a:t>First detector with complete mechanical assembly; no more gluing  parts together! 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0" name="TextBox 13"/>
          <p:cNvSpPr txBox="1">
            <a:spLocks noChangeArrowheads="1"/>
          </p:cNvSpPr>
          <p:nvPr/>
        </p:nvSpPr>
        <p:spPr bwMode="auto">
          <a:xfrm>
            <a:off x="5004048" y="2385765"/>
            <a:ext cx="575778" cy="323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0" tIns="45715" rIns="91430" bIns="45715">
            <a:spAutoFit/>
          </a:bodyPr>
          <a:lstStyle/>
          <a:p>
            <a:r>
              <a:rPr lang="en-US" sz="1500" b="1" dirty="0" smtClean="0">
                <a:solidFill>
                  <a:schemeClr val="tx2"/>
                </a:solidFill>
                <a:latin typeface="Calibri" pitchFamily="34" charset="0"/>
              </a:rPr>
              <a:t>2013</a:t>
            </a:r>
            <a:endParaRPr lang="en-US" sz="15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81" name="TextBox 13"/>
          <p:cNvSpPr txBox="1">
            <a:spLocks noChangeArrowheads="1"/>
          </p:cNvSpPr>
          <p:nvPr/>
        </p:nvSpPr>
        <p:spPr bwMode="auto">
          <a:xfrm>
            <a:off x="6660232" y="2385765"/>
            <a:ext cx="575778" cy="323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0" tIns="45715" rIns="91430" bIns="45715">
            <a:spAutoFit/>
          </a:bodyPr>
          <a:lstStyle/>
          <a:p>
            <a:r>
              <a:rPr lang="en-US" sz="1500" b="1" dirty="0" smtClean="0">
                <a:solidFill>
                  <a:schemeClr val="tx2"/>
                </a:solidFill>
                <a:latin typeface="Calibri" pitchFamily="34" charset="0"/>
              </a:rPr>
              <a:t>2014</a:t>
            </a:r>
            <a:endParaRPr lang="en-US" sz="15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82" name="TextBox 13"/>
          <p:cNvSpPr txBox="1">
            <a:spLocks noChangeArrowheads="1"/>
          </p:cNvSpPr>
          <p:nvPr/>
        </p:nvSpPr>
        <p:spPr bwMode="auto">
          <a:xfrm>
            <a:off x="3419872" y="2348880"/>
            <a:ext cx="575778" cy="323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0" tIns="45715" rIns="91430" bIns="45715">
            <a:spAutoFit/>
          </a:bodyPr>
          <a:lstStyle/>
          <a:p>
            <a:r>
              <a:rPr lang="en-US" sz="1500" b="1" dirty="0" smtClean="0">
                <a:solidFill>
                  <a:schemeClr val="tx2"/>
                </a:solidFill>
                <a:latin typeface="Calibri" pitchFamily="34" charset="0"/>
              </a:rPr>
              <a:t>2012</a:t>
            </a:r>
            <a:endParaRPr lang="en-US" sz="15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83" name="TextBox 13"/>
          <p:cNvSpPr txBox="1">
            <a:spLocks noChangeArrowheads="1"/>
          </p:cNvSpPr>
          <p:nvPr/>
        </p:nvSpPr>
        <p:spPr bwMode="auto">
          <a:xfrm>
            <a:off x="1907704" y="2348880"/>
            <a:ext cx="575778" cy="323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0" tIns="45715" rIns="91430" bIns="45715">
            <a:spAutoFit/>
          </a:bodyPr>
          <a:lstStyle/>
          <a:p>
            <a:r>
              <a:rPr lang="en-US" sz="1500" b="1" dirty="0" smtClean="0">
                <a:solidFill>
                  <a:schemeClr val="tx2"/>
                </a:solidFill>
                <a:latin typeface="Calibri" pitchFamily="34" charset="0"/>
              </a:rPr>
              <a:t>2011</a:t>
            </a:r>
            <a:endParaRPr lang="en-US" sz="15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84" name="TextBox 13"/>
          <p:cNvSpPr txBox="1">
            <a:spLocks noChangeArrowheads="1"/>
          </p:cNvSpPr>
          <p:nvPr/>
        </p:nvSpPr>
        <p:spPr bwMode="auto">
          <a:xfrm>
            <a:off x="467544" y="2385765"/>
            <a:ext cx="575778" cy="323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0" tIns="45715" rIns="91430" bIns="45715">
            <a:spAutoFit/>
          </a:bodyPr>
          <a:lstStyle/>
          <a:p>
            <a:r>
              <a:rPr lang="en-US" sz="1500" b="1" dirty="0" smtClean="0">
                <a:solidFill>
                  <a:schemeClr val="tx2"/>
                </a:solidFill>
                <a:latin typeface="Calibri" pitchFamily="34" charset="0"/>
              </a:rPr>
              <a:t>2010</a:t>
            </a:r>
            <a:endParaRPr lang="en-US" sz="15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85" name="TextBox 13"/>
          <p:cNvSpPr txBox="1">
            <a:spLocks noChangeArrowheads="1"/>
          </p:cNvSpPr>
          <p:nvPr/>
        </p:nvSpPr>
        <p:spPr bwMode="auto">
          <a:xfrm>
            <a:off x="8028384" y="2348880"/>
            <a:ext cx="575778" cy="323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0" tIns="45715" rIns="91430" bIns="45715">
            <a:spAutoFit/>
          </a:bodyPr>
          <a:lstStyle/>
          <a:p>
            <a:r>
              <a:rPr lang="en-US" sz="1500" b="1" dirty="0" smtClean="0">
                <a:solidFill>
                  <a:schemeClr val="tx2"/>
                </a:solidFill>
                <a:latin typeface="Calibri" pitchFamily="34" charset="0"/>
              </a:rPr>
              <a:t>2015</a:t>
            </a:r>
            <a:endParaRPr lang="en-US" sz="1500" b="1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1872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49" name="TextBox 26"/>
          <p:cNvSpPr txBox="1">
            <a:spLocks noChangeArrowheads="1"/>
          </p:cNvSpPr>
          <p:nvPr/>
        </p:nvSpPr>
        <p:spPr bwMode="auto">
          <a:xfrm>
            <a:off x="6021388" y="4532313"/>
            <a:ext cx="1565275" cy="213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GB" altLang="en-US" sz="1200" u="sng"/>
              <a:t>GE1/1-V</a:t>
            </a:r>
            <a:endParaRPr lang="en-US" altLang="en-US" sz="1200" u="sng"/>
          </a:p>
          <a:p>
            <a:r>
              <a:rPr lang="en-US" altLang="en-US" sz="1100"/>
              <a:t>-&gt; Optimization of the mechanics</a:t>
            </a:r>
          </a:p>
          <a:p>
            <a:r>
              <a:rPr lang="en-US" altLang="en-US" sz="1100"/>
              <a:t>-&gt; stretching apparatus inside the gas volume</a:t>
            </a:r>
          </a:p>
          <a:p>
            <a:r>
              <a:rPr lang="en-US" altLang="en-US" sz="1100"/>
              <a:t>-&gt; single-mask technology</a:t>
            </a:r>
          </a:p>
          <a:p>
            <a:r>
              <a:rPr lang="en-US" altLang="en-US" sz="1100"/>
              <a:t>-&gt; </a:t>
            </a:r>
            <a:r>
              <a:rPr lang="en-US" altLang="en-US" sz="1100">
                <a:latin typeface="Calibri" charset="0"/>
              </a:rPr>
              <a:t>99x(22-45) cm</a:t>
            </a:r>
            <a:r>
              <a:rPr lang="en-US" altLang="en-US" sz="1100" baseline="30000">
                <a:latin typeface="Calibri" charset="0"/>
              </a:rPr>
              <a:t>2</a:t>
            </a:r>
            <a:endParaRPr lang="en-US" altLang="en-US" sz="1100"/>
          </a:p>
          <a:p>
            <a:r>
              <a:rPr lang="en-US" altLang="en-US" sz="1100"/>
              <a:t>-&gt; 3072 readout channels</a:t>
            </a:r>
          </a:p>
          <a:p>
            <a:r>
              <a:rPr lang="en-US" altLang="en-US" sz="1100"/>
              <a:t>-&gt; gap config. 3/1/2/1 </a:t>
            </a:r>
          </a:p>
          <a:p>
            <a:r>
              <a:rPr lang="en-US" altLang="en-US" sz="1100"/>
              <a:t>-&gt; No glue/no spacers</a:t>
            </a:r>
          </a:p>
        </p:txBody>
      </p:sp>
      <p:sp>
        <p:nvSpPr>
          <p:cNvPr id="104450" name="TextBox 28"/>
          <p:cNvSpPr txBox="1">
            <a:spLocks noChangeArrowheads="1"/>
          </p:cNvSpPr>
          <p:nvPr/>
        </p:nvSpPr>
        <p:spPr bwMode="auto">
          <a:xfrm>
            <a:off x="7540625" y="4532313"/>
            <a:ext cx="1603375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GB" altLang="en-US" sz="1200" u="sng"/>
              <a:t>GE1/1-VI</a:t>
            </a:r>
            <a:endParaRPr lang="en-US" altLang="en-US" sz="1200" u="sng"/>
          </a:p>
          <a:p>
            <a:r>
              <a:rPr lang="en-US" altLang="en-US" sz="1100"/>
              <a:t>-&gt; Optimization of the mechanics</a:t>
            </a:r>
          </a:p>
          <a:p>
            <a:r>
              <a:rPr lang="en-US" altLang="en-US" sz="1100"/>
              <a:t>-&gt; single-mask technology</a:t>
            </a:r>
          </a:p>
          <a:p>
            <a:r>
              <a:rPr lang="en-US" altLang="en-US" sz="1100"/>
              <a:t>-&gt; design for long and short detectors</a:t>
            </a:r>
          </a:p>
          <a:p>
            <a:r>
              <a:rPr lang="en-US" altLang="en-US" sz="1100"/>
              <a:t>-&gt; </a:t>
            </a:r>
            <a:r>
              <a:rPr lang="en-US" altLang="en-US" sz="1100">
                <a:latin typeface="Calibri" charset="0"/>
              </a:rPr>
              <a:t>99x(22-45) cm</a:t>
            </a:r>
            <a:r>
              <a:rPr lang="en-US" altLang="en-US" sz="1100" baseline="30000">
                <a:latin typeface="Calibri" charset="0"/>
              </a:rPr>
              <a:t>2</a:t>
            </a:r>
          </a:p>
          <a:p>
            <a:r>
              <a:rPr lang="en-US" altLang="en-US" sz="1100">
                <a:latin typeface="Calibri" charset="0"/>
              </a:rPr>
              <a:t>-&gt; 120x(20-50) cm</a:t>
            </a:r>
            <a:r>
              <a:rPr lang="en-US" altLang="en-US" sz="1100" baseline="30000">
                <a:latin typeface="Calibri" charset="0"/>
              </a:rPr>
              <a:t>2</a:t>
            </a:r>
            <a:endParaRPr lang="en-US" altLang="en-US" sz="1100"/>
          </a:p>
          <a:p>
            <a:r>
              <a:rPr lang="en-US" altLang="en-US" sz="1100"/>
              <a:t>-&gt; 3072 readout channels (new mapping)</a:t>
            </a:r>
          </a:p>
          <a:p>
            <a:r>
              <a:rPr lang="en-US" altLang="en-US" sz="1100"/>
              <a:t>-&gt; gap config. 3/1/2/1 </a:t>
            </a:r>
          </a:p>
          <a:p>
            <a:r>
              <a:rPr lang="en-US" altLang="en-US" sz="1100"/>
              <a:t>-&gt; No glue/no spacers</a:t>
            </a:r>
          </a:p>
        </p:txBody>
      </p:sp>
      <p:sp>
        <p:nvSpPr>
          <p:cNvPr id="5" name="Right Arrow 4"/>
          <p:cNvSpPr/>
          <p:nvPr/>
        </p:nvSpPr>
        <p:spPr>
          <a:xfrm>
            <a:off x="158750" y="3700463"/>
            <a:ext cx="8985250" cy="534987"/>
          </a:xfrm>
          <a:prstGeom prst="rightArrow">
            <a:avLst/>
          </a:prstGeom>
          <a:gradFill>
            <a:gsLst>
              <a:gs pos="0">
                <a:srgbClr val="0000FF"/>
              </a:gs>
              <a:gs pos="100000">
                <a:srgbClr val="B915B1"/>
              </a:gs>
            </a:gsLst>
            <a:lin ang="0" scaled="0"/>
          </a:gra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4452" name="TextBox 5"/>
          <p:cNvSpPr txBox="1">
            <a:spLocks noChangeArrowheads="1"/>
          </p:cNvSpPr>
          <p:nvPr/>
        </p:nvSpPr>
        <p:spPr bwMode="auto">
          <a:xfrm>
            <a:off x="0" y="4556125"/>
            <a:ext cx="1601788" cy="195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GB" altLang="en-US" sz="1200" u="sng"/>
              <a:t>GE1/1-I</a:t>
            </a:r>
            <a:endParaRPr lang="en-US" altLang="en-US" sz="1200" u="sng"/>
          </a:p>
          <a:p>
            <a:r>
              <a:rPr lang="en-US" altLang="en-US" sz="1100"/>
              <a:t>-&gt; first 1m-class GEM detector ever built</a:t>
            </a:r>
          </a:p>
          <a:p>
            <a:r>
              <a:rPr lang="en-US" altLang="en-US" sz="1100"/>
              <a:t>-&gt; single-mask technology</a:t>
            </a:r>
          </a:p>
          <a:p>
            <a:r>
              <a:rPr lang="en-US" altLang="en-US" sz="1100"/>
              <a:t>-&gt; </a:t>
            </a:r>
            <a:r>
              <a:rPr lang="en-US" altLang="en-US" sz="1100">
                <a:latin typeface="Calibri" charset="0"/>
              </a:rPr>
              <a:t>99x(22-45) cm</a:t>
            </a:r>
            <a:r>
              <a:rPr lang="en-US" altLang="en-US" sz="1100" baseline="30000">
                <a:latin typeface="Calibri" charset="0"/>
              </a:rPr>
              <a:t>2</a:t>
            </a:r>
            <a:endParaRPr lang="en-US" altLang="en-US" sz="1100"/>
          </a:p>
          <a:p>
            <a:r>
              <a:rPr lang="en-US" altLang="en-US" sz="1100"/>
              <a:t>-&gt; 1024 readout channels</a:t>
            </a:r>
          </a:p>
          <a:p>
            <a:r>
              <a:rPr lang="en-US" altLang="en-US" sz="1100"/>
              <a:t>-&gt; gap config. 3/2/2/2 </a:t>
            </a:r>
          </a:p>
          <a:p>
            <a:r>
              <a:rPr lang="en-US" altLang="en-US" sz="1100"/>
              <a:t>-&gt; use of spacer grid and glue</a:t>
            </a:r>
          </a:p>
        </p:txBody>
      </p:sp>
      <p:sp>
        <p:nvSpPr>
          <p:cNvPr id="104453" name="TextBox 6"/>
          <p:cNvSpPr txBox="1">
            <a:spLocks noChangeArrowheads="1"/>
          </p:cNvSpPr>
          <p:nvPr/>
        </p:nvSpPr>
        <p:spPr bwMode="auto">
          <a:xfrm>
            <a:off x="1554163" y="4545013"/>
            <a:ext cx="1655762" cy="196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GB" altLang="en-US" sz="1200" u="sng"/>
              <a:t>GE1/1-II</a:t>
            </a:r>
            <a:endParaRPr lang="en-US" altLang="en-US" sz="1200" u="sng"/>
          </a:p>
          <a:p>
            <a:r>
              <a:rPr lang="en-US" altLang="en-US" sz="1100"/>
              <a:t>-&gt; Optimization of the electric field configuration</a:t>
            </a:r>
          </a:p>
          <a:p>
            <a:r>
              <a:rPr lang="en-US" altLang="en-US" sz="1100"/>
              <a:t>-&gt; single-mask technology</a:t>
            </a:r>
          </a:p>
          <a:p>
            <a:r>
              <a:rPr lang="en-US" altLang="en-US" sz="1100"/>
              <a:t>-&gt; </a:t>
            </a:r>
            <a:r>
              <a:rPr lang="en-US" altLang="en-US" sz="1100">
                <a:latin typeface="Calibri" charset="0"/>
              </a:rPr>
              <a:t>99x(22-45) cm</a:t>
            </a:r>
            <a:r>
              <a:rPr lang="en-US" altLang="en-US" sz="1100" baseline="30000">
                <a:latin typeface="Calibri" charset="0"/>
              </a:rPr>
              <a:t>2</a:t>
            </a:r>
            <a:endParaRPr lang="en-US" altLang="en-US" sz="1100"/>
          </a:p>
          <a:p>
            <a:r>
              <a:rPr lang="en-US" altLang="en-US" sz="1100"/>
              <a:t>-&gt; 3072 readout channels</a:t>
            </a:r>
          </a:p>
          <a:p>
            <a:r>
              <a:rPr lang="en-US" altLang="en-US" sz="1100"/>
              <a:t>-&gt; gap config. 3/1/2/1 </a:t>
            </a:r>
          </a:p>
          <a:p>
            <a:r>
              <a:rPr lang="en-US" altLang="en-US" sz="1100"/>
              <a:t>-&gt; use of spacer grid and glue</a:t>
            </a:r>
          </a:p>
        </p:txBody>
      </p:sp>
      <p:pic>
        <p:nvPicPr>
          <p:cNvPr id="104454" name="Image 3" descr="Capture d’écran 2015-11-12 à 10.29.5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42888" y="1023938"/>
            <a:ext cx="1096962" cy="2676525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55" name="Image 5" descr="IMG_233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862012" y="1670051"/>
            <a:ext cx="2676525" cy="1384300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56" name="Image 6" descr="IMG_2334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400000">
            <a:off x="3917156" y="1735932"/>
            <a:ext cx="2676525" cy="1252538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57" name="Image 7" descr="IMG_2335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400000">
            <a:off x="2438400" y="1687513"/>
            <a:ext cx="2676525" cy="1349375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58" name="Image 9" descr="GE5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061075" y="1023938"/>
            <a:ext cx="1279525" cy="2676525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59" name="Image 10" descr="GE6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502525" y="1023938"/>
            <a:ext cx="1270000" cy="2676525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4460" name="ZoneTexte 11"/>
          <p:cNvSpPr txBox="1">
            <a:spLocks noChangeArrowheads="1"/>
          </p:cNvSpPr>
          <p:nvPr/>
        </p:nvSpPr>
        <p:spPr bwMode="auto">
          <a:xfrm>
            <a:off x="-184150" y="3763963"/>
            <a:ext cx="93281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GB" altLang="en-US">
                <a:solidFill>
                  <a:srgbClr val="FFFFFF"/>
                </a:solidFill>
              </a:rPr>
              <a:t>	   2010           2011		2012	      2013	                  2014 	      2015</a:t>
            </a:r>
          </a:p>
        </p:txBody>
      </p:sp>
      <p:sp>
        <p:nvSpPr>
          <p:cNvPr id="104461" name="TextBox 19"/>
          <p:cNvSpPr txBox="1">
            <a:spLocks noChangeArrowheads="1"/>
          </p:cNvSpPr>
          <p:nvPr/>
        </p:nvSpPr>
        <p:spPr bwMode="auto">
          <a:xfrm>
            <a:off x="3116263" y="4556125"/>
            <a:ext cx="1587500" cy="195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GB" altLang="en-US" sz="1200" u="sng"/>
              <a:t>GE1/1-III</a:t>
            </a:r>
            <a:endParaRPr lang="en-US" altLang="en-US" sz="1200" u="sng"/>
          </a:p>
          <a:p>
            <a:r>
              <a:rPr lang="en-US" altLang="en-US" sz="1100"/>
              <a:t>-&gt; first use of the self-stretching technique</a:t>
            </a:r>
          </a:p>
          <a:p>
            <a:r>
              <a:rPr lang="en-US" altLang="en-US" sz="1100"/>
              <a:t>-&gt; single-mask technology</a:t>
            </a:r>
          </a:p>
          <a:p>
            <a:r>
              <a:rPr lang="en-US" altLang="en-US" sz="1100"/>
              <a:t>-&gt; </a:t>
            </a:r>
            <a:r>
              <a:rPr lang="en-US" altLang="en-US" sz="1100">
                <a:latin typeface="Calibri" charset="0"/>
              </a:rPr>
              <a:t>99x(22-45) cm</a:t>
            </a:r>
            <a:r>
              <a:rPr lang="en-US" altLang="en-US" sz="1100" baseline="30000">
                <a:latin typeface="Calibri" charset="0"/>
              </a:rPr>
              <a:t>2</a:t>
            </a:r>
            <a:endParaRPr lang="en-US" altLang="en-US" sz="1100"/>
          </a:p>
          <a:p>
            <a:r>
              <a:rPr lang="en-US" altLang="en-US" sz="1100"/>
              <a:t>-&gt; 3072 readout channels</a:t>
            </a:r>
          </a:p>
          <a:p>
            <a:r>
              <a:rPr lang="en-US" altLang="en-US" sz="1100"/>
              <a:t>-&gt; gap config. 3/1/2/1 </a:t>
            </a:r>
          </a:p>
          <a:p>
            <a:r>
              <a:rPr lang="en-US" altLang="en-US" sz="1100"/>
              <a:t>-&gt; No spacers but glue on the external frame</a:t>
            </a:r>
          </a:p>
        </p:txBody>
      </p:sp>
      <p:sp>
        <p:nvSpPr>
          <p:cNvPr id="104462" name="TextBox 20"/>
          <p:cNvSpPr txBox="1">
            <a:spLocks noChangeArrowheads="1"/>
          </p:cNvSpPr>
          <p:nvPr/>
        </p:nvSpPr>
        <p:spPr bwMode="auto">
          <a:xfrm>
            <a:off x="4627563" y="4545013"/>
            <a:ext cx="1481137" cy="196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GB" altLang="en-US" sz="1200" u="sng"/>
              <a:t>GE1/1-IV</a:t>
            </a:r>
            <a:endParaRPr lang="en-US" altLang="en-US" sz="1200" u="sng"/>
          </a:p>
          <a:p>
            <a:r>
              <a:rPr lang="en-US" altLang="en-US" sz="1100"/>
              <a:t>-&gt; Optimization of the mechanics and assembly</a:t>
            </a:r>
          </a:p>
          <a:p>
            <a:r>
              <a:rPr lang="en-US" altLang="en-US" sz="1100"/>
              <a:t>-&gt; single-mask technology</a:t>
            </a:r>
          </a:p>
          <a:p>
            <a:r>
              <a:rPr lang="en-US" altLang="en-US" sz="1100"/>
              <a:t>-&gt; </a:t>
            </a:r>
            <a:r>
              <a:rPr lang="en-US" altLang="en-US" sz="1100">
                <a:latin typeface="Calibri" charset="0"/>
              </a:rPr>
              <a:t>99x(22-45) cm</a:t>
            </a:r>
            <a:r>
              <a:rPr lang="en-US" altLang="en-US" sz="1100" baseline="30000">
                <a:latin typeface="Calibri" charset="0"/>
              </a:rPr>
              <a:t>2</a:t>
            </a:r>
            <a:endParaRPr lang="en-US" altLang="en-US" sz="1100"/>
          </a:p>
          <a:p>
            <a:r>
              <a:rPr lang="en-US" altLang="en-US" sz="1100"/>
              <a:t>-&gt; 3072 readout channels</a:t>
            </a:r>
          </a:p>
          <a:p>
            <a:r>
              <a:rPr lang="en-US" altLang="en-US" sz="1100"/>
              <a:t>-&gt; gap config. 3/1/2/1 </a:t>
            </a:r>
          </a:p>
          <a:p>
            <a:r>
              <a:rPr lang="en-US" altLang="en-US" sz="1100"/>
              <a:t>-&gt; No glue/no spacers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1554163" y="4646613"/>
            <a:ext cx="0" cy="2009775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3127375" y="4646613"/>
            <a:ext cx="0" cy="2009775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4629150" y="4646613"/>
            <a:ext cx="0" cy="2009775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6049963" y="4637088"/>
            <a:ext cx="0" cy="201930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7527925" y="4637088"/>
            <a:ext cx="0" cy="2189162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/>
        </p:nvSpPr>
        <p:spPr>
          <a:xfrm>
            <a:off x="1" y="4179995"/>
            <a:ext cx="8877955" cy="194864"/>
          </a:xfrm>
          <a:prstGeom prst="rect">
            <a:avLst/>
          </a:prstGeom>
          <a:gradFill>
            <a:gsLst>
              <a:gs pos="0">
                <a:srgbClr val="FFFF00">
                  <a:alpha val="0"/>
                </a:srgbClr>
              </a:gs>
              <a:gs pos="91000">
                <a:schemeClr val="accent5">
                  <a:lumMod val="60000"/>
                  <a:lumOff val="40000"/>
                </a:schemeClr>
              </a:gs>
              <a:gs pos="75000">
                <a:srgbClr val="FFFF00"/>
              </a:gs>
              <a:gs pos="100000">
                <a:schemeClr val="accent5">
                  <a:lumMod val="60000"/>
                  <a:lumOff val="40000"/>
                  <a:alpha val="0"/>
                </a:schemeClr>
              </a:gs>
              <a:gs pos="9000">
                <a:srgbClr val="FFFF00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4471" name="TextBox 47"/>
          <p:cNvSpPr txBox="1">
            <a:spLocks noChangeArrowheads="1"/>
          </p:cNvSpPr>
          <p:nvPr/>
        </p:nvSpPr>
        <p:spPr bwMode="auto">
          <a:xfrm>
            <a:off x="4303713" y="4133850"/>
            <a:ext cx="37401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/>
            <a:r>
              <a:rPr lang="en-US" altLang="en-US" sz="1200">
                <a:solidFill>
                  <a:srgbClr val="0000FF"/>
                </a:solidFill>
              </a:rPr>
              <a:t>Toward production phase</a:t>
            </a:r>
          </a:p>
        </p:txBody>
      </p:sp>
      <p:sp>
        <p:nvSpPr>
          <p:cNvPr id="104472" name="TextBox 48"/>
          <p:cNvSpPr txBox="1">
            <a:spLocks noChangeArrowheads="1"/>
          </p:cNvSpPr>
          <p:nvPr/>
        </p:nvSpPr>
        <p:spPr bwMode="auto">
          <a:xfrm>
            <a:off x="1293813" y="4132263"/>
            <a:ext cx="3738562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/>
            <a:r>
              <a:rPr lang="en-US" altLang="en-US" sz="1200">
                <a:solidFill>
                  <a:srgbClr val="FF0000"/>
                </a:solidFill>
              </a:rPr>
              <a:t>R&amp;D phase</a:t>
            </a:r>
          </a:p>
        </p:txBody>
      </p:sp>
      <p:sp>
        <p:nvSpPr>
          <p:cNvPr id="104473" name="TextBox 50"/>
          <p:cNvSpPr txBox="1">
            <a:spLocks noChangeArrowheads="1"/>
          </p:cNvSpPr>
          <p:nvPr/>
        </p:nvSpPr>
        <p:spPr bwMode="auto">
          <a:xfrm>
            <a:off x="8007350" y="4102100"/>
            <a:ext cx="8826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/>
            <a:r>
              <a:rPr lang="en-US" altLang="en-US" sz="1400">
                <a:solidFill>
                  <a:srgbClr val="FF0000"/>
                </a:solidFill>
              </a:rPr>
              <a:t>TDR</a:t>
            </a:r>
          </a:p>
        </p:txBody>
      </p:sp>
      <p:sp>
        <p:nvSpPr>
          <p:cNvPr id="104474" name="Slide Number Placeholder 1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792913"/>
            <a:ext cx="2133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9pPr>
          </a:lstStyle>
          <a:p>
            <a:fld id="{9D247A3F-7225-4043-98EC-BF9A90326C8B}" type="slidenum">
              <a:rPr lang="en-US" altLang="en-US"/>
              <a:pPr/>
              <a:t>19</a:t>
            </a:fld>
            <a:endParaRPr lang="en-US" altLang="en-US"/>
          </a:p>
        </p:txBody>
      </p:sp>
      <p:sp>
        <p:nvSpPr>
          <p:cNvPr id="3" name="TextBox 2"/>
          <p:cNvSpPr txBox="1"/>
          <p:nvPr/>
        </p:nvSpPr>
        <p:spPr>
          <a:xfrm>
            <a:off x="1042988" y="131763"/>
            <a:ext cx="7000875" cy="76835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sz="4400" dirty="0">
                <a:solidFill>
                  <a:schemeClr val="tx1"/>
                </a:solidFill>
              </a:rPr>
              <a:t>CHAMBERs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305800" y="930275"/>
            <a:ext cx="946150" cy="646113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dirty="0"/>
              <a:t>Project</a:t>
            </a:r>
          </a:p>
          <a:p>
            <a:pPr>
              <a:defRPr/>
            </a:pPr>
            <a:r>
              <a:rPr lang="en-US" sz="1200" dirty="0"/>
              <a:t>Approved </a:t>
            </a:r>
          </a:p>
          <a:p>
            <a:pPr>
              <a:defRPr/>
            </a:pPr>
            <a:r>
              <a:rPr lang="en-US" sz="1200" dirty="0"/>
              <a:t>30.9.2015</a:t>
            </a:r>
          </a:p>
        </p:txBody>
      </p:sp>
    </p:spTree>
    <p:extLst>
      <p:ext uri="{BB962C8B-B14F-4D97-AF65-F5344CB8AC3E}">
        <p14:creationId xmlns:p14="http://schemas.microsoft.com/office/powerpoint/2010/main" val="1210069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1"/>
          <p:cNvSpPr txBox="1">
            <a:spLocks noChangeArrowheads="1"/>
          </p:cNvSpPr>
          <p:nvPr/>
        </p:nvSpPr>
        <p:spPr bwMode="auto">
          <a:xfrm>
            <a:off x="1979613" y="-128588"/>
            <a:ext cx="5905500" cy="1254126"/>
          </a:xfrm>
          <a:prstGeom prst="rect">
            <a:avLst/>
          </a:prstGeom>
          <a:noFill/>
          <a:ln>
            <a:noFill/>
          </a:ln>
          <a:extLst/>
        </p:spPr>
        <p:txBody>
          <a:bodyPr tIns="45000" rIns="45720" bIns="45000" anchor="ctr"/>
          <a:lstStyle/>
          <a:p>
            <a:pPr defTabSz="457200"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it-IT" sz="4400" b="1" u="sng" dirty="0">
                <a:solidFill>
                  <a:schemeClr val="tx2"/>
                </a:solidFill>
                <a:latin typeface="+mj-lt"/>
                <a:cs typeface="ＭＳ Ｐゴシック" charset="0"/>
              </a:rPr>
              <a:t>LHC future </a:t>
            </a:r>
            <a:r>
              <a:rPr lang="it-IT" sz="4400" b="1" u="sng" dirty="0" err="1">
                <a:solidFill>
                  <a:schemeClr val="tx2"/>
                </a:solidFill>
                <a:latin typeface="+mj-lt"/>
                <a:cs typeface="ＭＳ Ｐゴシック" charset="0"/>
              </a:rPr>
              <a:t>scenarios</a:t>
            </a:r>
            <a:endParaRPr lang="en-US" sz="4400" b="1" u="sng" dirty="0">
              <a:solidFill>
                <a:schemeClr val="tx2"/>
              </a:solidFill>
              <a:latin typeface="+mj-lt"/>
              <a:cs typeface="ＭＳ Ｐゴシック" charset="0"/>
            </a:endParaRPr>
          </a:p>
        </p:txBody>
      </p:sp>
      <p:sp>
        <p:nvSpPr>
          <p:cNvPr id="23" name="TextBox 22"/>
          <p:cNvSpPr txBox="1"/>
          <p:nvPr/>
        </p:nvSpPr>
        <p:spPr bwMode="auto">
          <a:xfrm>
            <a:off x="4973638" y="3044825"/>
            <a:ext cx="1131887" cy="68103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it-IT" sz="1400" dirty="0">
                <a:solidFill>
                  <a:srgbClr val="000090"/>
                </a:solidFill>
                <a:latin typeface="Arial" pitchFamily="34" charset="0"/>
                <a:ea typeface="+mn-ea"/>
              </a:rPr>
              <a:t>GE2/1, ME0, RPC </a:t>
            </a:r>
            <a:r>
              <a:rPr lang="it-IT" sz="1400" dirty="0" err="1">
                <a:solidFill>
                  <a:srgbClr val="000090"/>
                </a:solidFill>
                <a:latin typeface="Arial" pitchFamily="34" charset="0"/>
                <a:ea typeface="+mn-ea"/>
              </a:rPr>
              <a:t>installation</a:t>
            </a:r>
            <a:endParaRPr lang="it-IT" sz="1400" dirty="0">
              <a:solidFill>
                <a:srgbClr val="000090"/>
              </a:solidFill>
              <a:latin typeface="Arial" pitchFamily="34" charset="0"/>
              <a:ea typeface="+mn-ea"/>
            </a:endParaRPr>
          </a:p>
        </p:txBody>
      </p:sp>
      <p:grpSp>
        <p:nvGrpSpPr>
          <p:cNvPr id="17413" name="Group 29"/>
          <p:cNvGrpSpPr>
            <a:grpSpLocks/>
          </p:cNvGrpSpPr>
          <p:nvPr/>
        </p:nvGrpSpPr>
        <p:grpSpPr bwMode="auto">
          <a:xfrm>
            <a:off x="152400" y="1124744"/>
            <a:ext cx="8991600" cy="3671887"/>
            <a:chOff x="507082" y="908720"/>
            <a:chExt cx="7962166" cy="3456384"/>
          </a:xfrm>
        </p:grpSpPr>
        <p:grpSp>
          <p:nvGrpSpPr>
            <p:cNvPr id="17421" name="Group 9"/>
            <p:cNvGrpSpPr>
              <a:grpSpLocks/>
            </p:cNvGrpSpPr>
            <p:nvPr/>
          </p:nvGrpSpPr>
          <p:grpSpPr bwMode="auto">
            <a:xfrm>
              <a:off x="1585940" y="1190262"/>
              <a:ext cx="6883308" cy="2921659"/>
              <a:chOff x="827584" y="764704"/>
              <a:chExt cx="7488832" cy="3463035"/>
            </a:xfrm>
          </p:grpSpPr>
          <p:pic>
            <p:nvPicPr>
              <p:cNvPr id="17431" name="Picture 2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27584" y="764704"/>
                <a:ext cx="7488832" cy="34630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6" name="TextBox 5"/>
              <p:cNvSpPr txBox="1"/>
              <p:nvPr/>
            </p:nvSpPr>
            <p:spPr>
              <a:xfrm>
                <a:off x="4404177" y="1553950"/>
                <a:ext cx="1007884" cy="522511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 eaLnBrk="1" hangingPunct="1"/>
                <a:r>
                  <a:rPr lang="it-IT" sz="1400">
                    <a:solidFill>
                      <a:srgbClr val="000090"/>
                    </a:solidFill>
                  </a:rPr>
                  <a:t>300 fb</a:t>
                </a:r>
                <a:r>
                  <a:rPr lang="it-IT" sz="1400" baseline="30000">
                    <a:solidFill>
                      <a:srgbClr val="000090"/>
                    </a:solidFill>
                  </a:rPr>
                  <a:t>-1</a:t>
                </a:r>
              </a:p>
              <a:p>
                <a:pPr algn="ctr" eaLnBrk="1" hangingPunct="1"/>
                <a:r>
                  <a:rPr lang="it-IT" sz="1400">
                    <a:solidFill>
                      <a:srgbClr val="000090"/>
                    </a:solidFill>
                  </a:rPr>
                  <a:t>PU ∼50</a:t>
                </a: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5688884" y="845460"/>
                <a:ext cx="1719061" cy="52428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 eaLnBrk="1" hangingPunct="1"/>
                <a:r>
                  <a:rPr lang="it-IT" sz="1400">
                    <a:solidFill>
                      <a:srgbClr val="000090"/>
                    </a:solidFill>
                  </a:rPr>
                  <a:t>&gt;3000 fb</a:t>
                </a:r>
                <a:r>
                  <a:rPr lang="it-IT" sz="1400" baseline="30000">
                    <a:solidFill>
                      <a:srgbClr val="000090"/>
                    </a:solidFill>
                  </a:rPr>
                  <a:t>-1</a:t>
                </a:r>
              </a:p>
              <a:p>
                <a:pPr algn="ctr" eaLnBrk="1" hangingPunct="1"/>
                <a:r>
                  <a:rPr lang="it-IT" sz="1400">
                    <a:solidFill>
                      <a:srgbClr val="000090"/>
                    </a:solidFill>
                  </a:rPr>
                  <a:t>PU ∼140-200</a:t>
                </a:r>
              </a:p>
            </p:txBody>
          </p:sp>
        </p:grpSp>
        <p:pic>
          <p:nvPicPr>
            <p:cNvPr id="17422" name="Picture 18" descr="58.pn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4586" y="1268760"/>
              <a:ext cx="981075" cy="2448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423" name="Picture 19" descr="46.pn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26754" y="908720"/>
              <a:ext cx="4752528" cy="2880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7424" name="Group 28"/>
            <p:cNvGrpSpPr>
              <a:grpSpLocks/>
            </p:cNvGrpSpPr>
            <p:nvPr/>
          </p:nvGrpSpPr>
          <p:grpSpPr bwMode="auto">
            <a:xfrm>
              <a:off x="507082" y="3933056"/>
              <a:ext cx="7668344" cy="432048"/>
              <a:chOff x="0" y="4437112"/>
              <a:chExt cx="7668344" cy="648072"/>
            </a:xfrm>
          </p:grpSpPr>
          <p:sp>
            <p:nvSpPr>
              <p:cNvPr id="27" name="Rectangle 26"/>
              <p:cNvSpPr>
                <a:spLocks noChangeArrowheads="1"/>
              </p:cNvSpPr>
              <p:nvPr/>
            </p:nvSpPr>
            <p:spPr bwMode="auto">
              <a:xfrm>
                <a:off x="0" y="4437393"/>
                <a:ext cx="7668363" cy="647791"/>
              </a:xfrm>
              <a:prstGeom prst="rect">
                <a:avLst/>
              </a:prstGeom>
              <a:solidFill>
                <a:srgbClr val="D9D9D9"/>
              </a:solidFill>
              <a:ln w="9525">
                <a:solidFill>
                  <a:srgbClr val="4A7EBB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>
                  <a:defRPr/>
                </a:pPr>
                <a:endParaRPr lang="en-US" sz="12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426" name="TextBox 11"/>
              <p:cNvSpPr txBox="1">
                <a:spLocks noChangeArrowheads="1"/>
              </p:cNvSpPr>
              <p:nvPr/>
            </p:nvSpPr>
            <p:spPr bwMode="auto">
              <a:xfrm>
                <a:off x="251520" y="4437113"/>
                <a:ext cx="1748240" cy="5193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it-IT" sz="1200" b="1">
                    <a:solidFill>
                      <a:srgbClr val="008000"/>
                    </a:solidFill>
                  </a:rPr>
                  <a:t>CMS Upgrade</a:t>
                </a:r>
              </a:p>
              <a:p>
                <a:pPr eaLnBrk="1" hangingPunct="1"/>
                <a:endParaRPr lang="it-IT" sz="1200">
                  <a:solidFill>
                    <a:srgbClr val="008000"/>
                  </a:solidFill>
                </a:endParaRPr>
              </a:p>
            </p:txBody>
          </p:sp>
          <p:sp>
            <p:nvSpPr>
              <p:cNvPr id="17427" name="TextBox 12"/>
              <p:cNvSpPr txBox="1">
                <a:spLocks noChangeArrowheads="1"/>
              </p:cNvSpPr>
              <p:nvPr/>
            </p:nvSpPr>
            <p:spPr bwMode="auto">
              <a:xfrm>
                <a:off x="2411760" y="4509121"/>
                <a:ext cx="1660828" cy="3116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 eaLnBrk="1" hangingPunct="1"/>
                <a:r>
                  <a:rPr lang="it-IT" sz="1200">
                    <a:solidFill>
                      <a:srgbClr val="008000"/>
                    </a:solidFill>
                  </a:rPr>
                  <a:t>Phase I Upgrade</a:t>
                </a:r>
              </a:p>
            </p:txBody>
          </p:sp>
          <p:cxnSp>
            <p:nvCxnSpPr>
              <p:cNvPr id="14" name="Straight Arrow Connector 13"/>
              <p:cNvCxnSpPr>
                <a:cxnSpLocks noChangeShapeType="1"/>
              </p:cNvCxnSpPr>
              <p:nvPr/>
            </p:nvCxnSpPr>
            <p:spPr bwMode="auto">
              <a:xfrm>
                <a:off x="1691116" y="4870001"/>
                <a:ext cx="3199486" cy="22415"/>
              </a:xfrm>
              <a:prstGeom prst="straightConnector1">
                <a:avLst/>
              </a:prstGeom>
              <a:noFill/>
              <a:ln w="12700">
                <a:solidFill>
                  <a:srgbClr val="000090"/>
                </a:solidFill>
                <a:round/>
                <a:headEnd/>
                <a:tailEnd type="arrow" w="med" len="med"/>
              </a:ln>
              <a:effectLst>
                <a:outerShdw blurRad="63500" dist="20000" dir="5400000" rotWithShape="0">
                  <a:srgbClr val="000000">
                    <a:alpha val="37999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15" name="Straight Arrow Connector 14"/>
              <p:cNvCxnSpPr>
                <a:cxnSpLocks noChangeShapeType="1"/>
              </p:cNvCxnSpPr>
              <p:nvPr/>
            </p:nvCxnSpPr>
            <p:spPr bwMode="auto">
              <a:xfrm flipV="1">
                <a:off x="5004468" y="4870001"/>
                <a:ext cx="1767027" cy="0"/>
              </a:xfrm>
              <a:prstGeom prst="straightConnector1">
                <a:avLst/>
              </a:prstGeom>
              <a:noFill/>
              <a:ln w="12700">
                <a:solidFill>
                  <a:srgbClr val="000090"/>
                </a:solidFill>
                <a:round/>
                <a:headEnd/>
                <a:tailEnd type="arrow" w="med" len="med"/>
              </a:ln>
              <a:effectLst>
                <a:outerShdw blurRad="63500" dist="20000" dir="5400000" rotWithShape="0">
                  <a:srgbClr val="000000">
                    <a:alpha val="37999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sp>
            <p:nvSpPr>
              <p:cNvPr id="17430" name="TextBox 12"/>
              <p:cNvSpPr txBox="1">
                <a:spLocks noChangeArrowheads="1"/>
              </p:cNvSpPr>
              <p:nvPr/>
            </p:nvSpPr>
            <p:spPr bwMode="auto">
              <a:xfrm>
                <a:off x="5076056" y="4509120"/>
                <a:ext cx="1660828" cy="3116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 eaLnBrk="1" hangingPunct="1"/>
                <a:r>
                  <a:rPr lang="it-IT" sz="1200">
                    <a:solidFill>
                      <a:srgbClr val="008000"/>
                    </a:solidFill>
                  </a:rPr>
                  <a:t>Phase II Upgrade</a:t>
                </a:r>
              </a:p>
            </p:txBody>
          </p:sp>
        </p:grpSp>
      </p:grpSp>
      <p:sp>
        <p:nvSpPr>
          <p:cNvPr id="17414" name="Text Box 7"/>
          <p:cNvSpPr txBox="1">
            <a:spLocks noChangeArrowheads="1"/>
          </p:cNvSpPr>
          <p:nvPr/>
        </p:nvSpPr>
        <p:spPr bwMode="auto">
          <a:xfrm>
            <a:off x="160338" y="4797425"/>
            <a:ext cx="5635625" cy="1916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63288" tIns="31644" rIns="63288" bIns="31644"/>
          <a:lstStyle/>
          <a:p>
            <a:pPr>
              <a:tabLst>
                <a:tab pos="0" algn="l"/>
                <a:tab pos="320675" algn="l"/>
                <a:tab pos="642938" algn="l"/>
                <a:tab pos="963613" algn="l"/>
                <a:tab pos="1285875" algn="l"/>
                <a:tab pos="1606550" algn="l"/>
                <a:tab pos="1928813" algn="l"/>
                <a:tab pos="2249488" algn="l"/>
                <a:tab pos="2571750" algn="l"/>
                <a:tab pos="2892425" algn="l"/>
                <a:tab pos="3214688" algn="l"/>
                <a:tab pos="3535363" algn="l"/>
                <a:tab pos="3857625" algn="l"/>
                <a:tab pos="4178300" algn="l"/>
                <a:tab pos="4500563" algn="l"/>
                <a:tab pos="4821238" algn="l"/>
                <a:tab pos="5143500" algn="l"/>
                <a:tab pos="5464175" algn="l"/>
                <a:tab pos="5786438" algn="l"/>
                <a:tab pos="6107113" algn="l"/>
                <a:tab pos="6429375" algn="l"/>
              </a:tabLst>
              <a:defRPr/>
            </a:pPr>
            <a:r>
              <a:rPr lang="en-US" dirty="0">
                <a:solidFill>
                  <a:srgbClr val="FF0000"/>
                </a:solidFill>
                <a:latin typeface="+mj-lt"/>
                <a:ea typeface="ABCDEE+Perpetua,Bold"/>
                <a:cs typeface="ABCDEE+Perpetua,Bold"/>
              </a:rPr>
              <a:t>LHC:</a:t>
            </a:r>
          </a:p>
          <a:p>
            <a:pPr>
              <a:tabLst>
                <a:tab pos="0" algn="l"/>
                <a:tab pos="320675" algn="l"/>
                <a:tab pos="642938" algn="l"/>
                <a:tab pos="963613" algn="l"/>
                <a:tab pos="1285875" algn="l"/>
                <a:tab pos="1606550" algn="l"/>
                <a:tab pos="1928813" algn="l"/>
                <a:tab pos="2249488" algn="l"/>
                <a:tab pos="2571750" algn="l"/>
                <a:tab pos="2892425" algn="l"/>
                <a:tab pos="3214688" algn="l"/>
                <a:tab pos="3535363" algn="l"/>
                <a:tab pos="3857625" algn="l"/>
                <a:tab pos="4178300" algn="l"/>
                <a:tab pos="4500563" algn="l"/>
                <a:tab pos="4821238" algn="l"/>
                <a:tab pos="5143500" algn="l"/>
                <a:tab pos="5464175" algn="l"/>
                <a:tab pos="5786438" algn="l"/>
                <a:tab pos="6107113" algn="l"/>
                <a:tab pos="6429375" algn="l"/>
              </a:tabLst>
              <a:defRPr/>
            </a:pPr>
            <a:r>
              <a:rPr lang="en-US" b="1" dirty="0">
                <a:solidFill>
                  <a:srgbClr val="000000"/>
                </a:solidFill>
                <a:latin typeface="+mj-lt"/>
                <a:ea typeface="ABCDEE+Perpetua"/>
                <a:cs typeface="ABCDEE+Perpetua"/>
              </a:rPr>
              <a:t>Run2: </a:t>
            </a:r>
          </a:p>
          <a:p>
            <a:pPr>
              <a:buFontTx/>
              <a:buChar char="-"/>
              <a:tabLst>
                <a:tab pos="0" algn="l"/>
                <a:tab pos="320675" algn="l"/>
                <a:tab pos="642938" algn="l"/>
                <a:tab pos="963613" algn="l"/>
                <a:tab pos="1285875" algn="l"/>
                <a:tab pos="1606550" algn="l"/>
                <a:tab pos="1928813" algn="l"/>
                <a:tab pos="2249488" algn="l"/>
                <a:tab pos="2571750" algn="l"/>
                <a:tab pos="2892425" algn="l"/>
                <a:tab pos="3214688" algn="l"/>
                <a:tab pos="3535363" algn="l"/>
                <a:tab pos="3857625" algn="l"/>
                <a:tab pos="4178300" algn="l"/>
                <a:tab pos="4500563" algn="l"/>
                <a:tab pos="4821238" algn="l"/>
                <a:tab pos="5143500" algn="l"/>
                <a:tab pos="5464175" algn="l"/>
                <a:tab pos="5786438" algn="l"/>
                <a:tab pos="6107113" algn="l"/>
                <a:tab pos="6429375" algn="l"/>
              </a:tabLst>
              <a:defRPr/>
            </a:pPr>
            <a:r>
              <a:rPr lang="en-US" dirty="0">
                <a:solidFill>
                  <a:srgbClr val="000000"/>
                </a:solidFill>
                <a:latin typeface="+mj-lt"/>
                <a:ea typeface="ABCDEE+Perpetua"/>
                <a:cs typeface="ABCDEE+Perpetua"/>
              </a:rPr>
              <a:t> L=1.7</a:t>
            </a:r>
            <a:r>
              <a:rPr lang="en-US" dirty="0">
                <a:latin typeface="+mj-lt"/>
                <a:ea typeface="+mn-ea"/>
              </a:rPr>
              <a:t>e34,  PU </a:t>
            </a:r>
            <a:r>
              <a:rPr lang="en-US" dirty="0" smtClean="0">
                <a:latin typeface="+mj-lt"/>
                <a:ea typeface="+mn-ea"/>
              </a:rPr>
              <a:t>40</a:t>
            </a:r>
            <a:r>
              <a:rPr lang="en-US" dirty="0">
                <a:latin typeface="+mj-lt"/>
                <a:ea typeface="+mn-ea"/>
                <a:sym typeface="Wingdings" pitchFamily="2" charset="2"/>
              </a:rPr>
              <a:t></a:t>
            </a:r>
            <a:r>
              <a:rPr lang="en-US" dirty="0">
                <a:latin typeface="+mj-lt"/>
                <a:ea typeface="+mn-ea"/>
              </a:rPr>
              <a:t>factor 2 increase </a:t>
            </a:r>
            <a:r>
              <a:rPr lang="en-US" dirty="0" err="1">
                <a:latin typeface="+mj-lt"/>
                <a:ea typeface="+mn-ea"/>
              </a:rPr>
              <a:t>wrt</a:t>
            </a:r>
            <a:r>
              <a:rPr lang="en-US" dirty="0">
                <a:latin typeface="+mj-lt"/>
                <a:ea typeface="+mn-ea"/>
              </a:rPr>
              <a:t> 2012   </a:t>
            </a:r>
          </a:p>
          <a:p>
            <a:pPr>
              <a:tabLst>
                <a:tab pos="0" algn="l"/>
                <a:tab pos="320675" algn="l"/>
                <a:tab pos="642938" algn="l"/>
                <a:tab pos="963613" algn="l"/>
                <a:tab pos="1285875" algn="l"/>
                <a:tab pos="1606550" algn="l"/>
                <a:tab pos="1928813" algn="l"/>
                <a:tab pos="2249488" algn="l"/>
                <a:tab pos="2571750" algn="l"/>
                <a:tab pos="2892425" algn="l"/>
                <a:tab pos="3214688" algn="l"/>
                <a:tab pos="3535363" algn="l"/>
                <a:tab pos="3857625" algn="l"/>
                <a:tab pos="4178300" algn="l"/>
                <a:tab pos="4500563" algn="l"/>
                <a:tab pos="4821238" algn="l"/>
                <a:tab pos="5143500" algn="l"/>
                <a:tab pos="5464175" algn="l"/>
                <a:tab pos="5786438" algn="l"/>
                <a:tab pos="6107113" algn="l"/>
                <a:tab pos="6429375" algn="l"/>
              </a:tabLst>
              <a:defRPr/>
            </a:pPr>
            <a:r>
              <a:rPr lang="en-US" dirty="0">
                <a:solidFill>
                  <a:srgbClr val="000000"/>
                </a:solidFill>
                <a:latin typeface="+mj-lt"/>
                <a:ea typeface="ABCDEE+Perpetua"/>
                <a:cs typeface="ABCDEE+Perpetua"/>
              </a:rPr>
              <a:t>	  L=1x design </a:t>
            </a:r>
            <a:r>
              <a:rPr lang="en-US" dirty="0" err="1">
                <a:solidFill>
                  <a:srgbClr val="000000"/>
                </a:solidFill>
                <a:latin typeface="+mj-lt"/>
                <a:ea typeface="ABCDEE+Perpetua"/>
                <a:cs typeface="ABCDEE+Perpetua"/>
              </a:rPr>
              <a:t>lumi</a:t>
            </a:r>
            <a:r>
              <a:rPr lang="en-US" dirty="0">
                <a:solidFill>
                  <a:srgbClr val="000000"/>
                </a:solidFill>
                <a:latin typeface="+mj-lt"/>
                <a:ea typeface="ABCDEE+Perpetua"/>
                <a:cs typeface="ABCDEE+Perpetua"/>
              </a:rPr>
              <a:t> by LS2 </a:t>
            </a:r>
          </a:p>
          <a:p>
            <a:pPr>
              <a:tabLst>
                <a:tab pos="0" algn="l"/>
                <a:tab pos="320675" algn="l"/>
                <a:tab pos="642938" algn="l"/>
                <a:tab pos="963613" algn="l"/>
                <a:tab pos="1285875" algn="l"/>
                <a:tab pos="1606550" algn="l"/>
                <a:tab pos="1928813" algn="l"/>
                <a:tab pos="2249488" algn="l"/>
                <a:tab pos="2571750" algn="l"/>
                <a:tab pos="2892425" algn="l"/>
                <a:tab pos="3214688" algn="l"/>
                <a:tab pos="3535363" algn="l"/>
                <a:tab pos="3857625" algn="l"/>
                <a:tab pos="4178300" algn="l"/>
                <a:tab pos="4500563" algn="l"/>
                <a:tab pos="4821238" algn="l"/>
                <a:tab pos="5143500" algn="l"/>
                <a:tab pos="5464175" algn="l"/>
                <a:tab pos="5786438" algn="l"/>
                <a:tab pos="6107113" algn="l"/>
                <a:tab pos="6429375" algn="l"/>
              </a:tabLst>
              <a:defRPr/>
            </a:pPr>
            <a:r>
              <a:rPr lang="en-US" b="1" dirty="0">
                <a:solidFill>
                  <a:srgbClr val="000000"/>
                </a:solidFill>
                <a:latin typeface="+mj-lt"/>
                <a:ea typeface="ABCDEE+Perpetua"/>
                <a:cs typeface="ABCDEE+Perpetua"/>
              </a:rPr>
              <a:t>Run3: </a:t>
            </a:r>
          </a:p>
          <a:p>
            <a:pPr>
              <a:buFontTx/>
              <a:buChar char="-"/>
              <a:tabLst>
                <a:tab pos="0" algn="l"/>
                <a:tab pos="320675" algn="l"/>
                <a:tab pos="642938" algn="l"/>
                <a:tab pos="963613" algn="l"/>
                <a:tab pos="1285875" algn="l"/>
                <a:tab pos="1606550" algn="l"/>
                <a:tab pos="1928813" algn="l"/>
                <a:tab pos="2249488" algn="l"/>
                <a:tab pos="2571750" algn="l"/>
                <a:tab pos="2892425" algn="l"/>
                <a:tab pos="3214688" algn="l"/>
                <a:tab pos="3535363" algn="l"/>
                <a:tab pos="3857625" algn="l"/>
                <a:tab pos="4178300" algn="l"/>
                <a:tab pos="4500563" algn="l"/>
                <a:tab pos="4821238" algn="l"/>
                <a:tab pos="5143500" algn="l"/>
                <a:tab pos="5464175" algn="l"/>
                <a:tab pos="5786438" algn="l"/>
                <a:tab pos="6107113" algn="l"/>
                <a:tab pos="6429375" algn="l"/>
              </a:tabLst>
              <a:defRPr/>
            </a:pPr>
            <a:r>
              <a:rPr lang="en-US" dirty="0">
                <a:solidFill>
                  <a:srgbClr val="000000"/>
                </a:solidFill>
                <a:latin typeface="+mj-lt"/>
                <a:ea typeface="ABCDEE+Perpetua"/>
                <a:cs typeface="ABCDEE+Perpetua"/>
              </a:rPr>
              <a:t> L=2x design </a:t>
            </a:r>
            <a:r>
              <a:rPr lang="en-US" dirty="0" err="1">
                <a:solidFill>
                  <a:srgbClr val="000000"/>
                </a:solidFill>
                <a:latin typeface="+mj-lt"/>
                <a:ea typeface="ABCDEE+Perpetua"/>
                <a:cs typeface="ABCDEE+Perpetua"/>
              </a:rPr>
              <a:t>lumi</a:t>
            </a:r>
            <a:r>
              <a:rPr lang="en-US" dirty="0">
                <a:solidFill>
                  <a:srgbClr val="000000"/>
                </a:solidFill>
                <a:latin typeface="+mj-lt"/>
                <a:ea typeface="ABCDEE+Perpetua"/>
                <a:cs typeface="ABCDEE+Perpetua"/>
              </a:rPr>
              <a:t> by LS3, and integrate 300fb-1 by 2022</a:t>
            </a:r>
            <a:endParaRPr lang="en-US" dirty="0">
              <a:solidFill>
                <a:srgbClr val="000000"/>
              </a:solidFill>
              <a:latin typeface="+mj-lt"/>
              <a:ea typeface="+mn-ea"/>
              <a:cs typeface="Arial" pitchFamily="34" charset="0"/>
            </a:endParaRPr>
          </a:p>
          <a:p>
            <a:pPr>
              <a:tabLst>
                <a:tab pos="0" algn="l"/>
                <a:tab pos="320675" algn="l"/>
                <a:tab pos="642938" algn="l"/>
                <a:tab pos="963613" algn="l"/>
                <a:tab pos="1285875" algn="l"/>
                <a:tab pos="1606550" algn="l"/>
                <a:tab pos="1928813" algn="l"/>
                <a:tab pos="2249488" algn="l"/>
                <a:tab pos="2571750" algn="l"/>
                <a:tab pos="2892425" algn="l"/>
                <a:tab pos="3214688" algn="l"/>
                <a:tab pos="3535363" algn="l"/>
                <a:tab pos="3857625" algn="l"/>
                <a:tab pos="4178300" algn="l"/>
                <a:tab pos="4500563" algn="l"/>
                <a:tab pos="4821238" algn="l"/>
                <a:tab pos="5143500" algn="l"/>
                <a:tab pos="5464175" algn="l"/>
                <a:tab pos="5786438" algn="l"/>
                <a:tab pos="6107113" algn="l"/>
                <a:tab pos="6429375" algn="l"/>
              </a:tabLst>
              <a:defRPr/>
            </a:pPr>
            <a:r>
              <a:rPr lang="en-US" b="1" dirty="0">
                <a:solidFill>
                  <a:srgbClr val="000090"/>
                </a:solidFill>
                <a:latin typeface="+mj-lt"/>
                <a:ea typeface="ABCDEE+Perpetua"/>
                <a:cs typeface="ABCDEE+Perpetua"/>
              </a:rPr>
              <a:t>Use PU=50 for upgrade studies</a:t>
            </a:r>
          </a:p>
          <a:p>
            <a:pPr>
              <a:tabLst>
                <a:tab pos="0" algn="l"/>
                <a:tab pos="320675" algn="l"/>
                <a:tab pos="642938" algn="l"/>
                <a:tab pos="963613" algn="l"/>
                <a:tab pos="1285875" algn="l"/>
                <a:tab pos="1606550" algn="l"/>
                <a:tab pos="1928813" algn="l"/>
                <a:tab pos="2249488" algn="l"/>
                <a:tab pos="2571750" algn="l"/>
                <a:tab pos="2892425" algn="l"/>
                <a:tab pos="3214688" algn="l"/>
                <a:tab pos="3535363" algn="l"/>
                <a:tab pos="3857625" algn="l"/>
                <a:tab pos="4178300" algn="l"/>
                <a:tab pos="4500563" algn="l"/>
                <a:tab pos="4821238" algn="l"/>
                <a:tab pos="5143500" algn="l"/>
                <a:tab pos="5464175" algn="l"/>
                <a:tab pos="5786438" algn="l"/>
                <a:tab pos="6107113" algn="l"/>
                <a:tab pos="6429375" algn="l"/>
              </a:tabLst>
              <a:defRPr/>
            </a:pPr>
            <a:endParaRPr lang="en-US" dirty="0">
              <a:solidFill>
                <a:srgbClr val="000000"/>
              </a:solidFill>
              <a:latin typeface="Arial" pitchFamily="34" charset="0"/>
              <a:ea typeface="ABCDEE+Perpetua"/>
              <a:cs typeface="ABCDEE+Perpetua"/>
            </a:endParaRPr>
          </a:p>
        </p:txBody>
      </p:sp>
      <p:sp>
        <p:nvSpPr>
          <p:cNvPr id="17415" name="Text Box 8"/>
          <p:cNvSpPr txBox="1">
            <a:spLocks noChangeArrowheads="1"/>
          </p:cNvSpPr>
          <p:nvPr/>
        </p:nvSpPr>
        <p:spPr bwMode="auto">
          <a:xfrm>
            <a:off x="5721694" y="5096541"/>
            <a:ext cx="2808287" cy="14557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63288" tIns="31644" rIns="63288" bIns="31644"/>
          <a:lstStyle>
            <a:lvl1pPr eaLnBrk="0" hangingPunct="0">
              <a:tabLst>
                <a:tab pos="0" algn="l"/>
                <a:tab pos="320675" algn="l"/>
                <a:tab pos="642938" algn="l"/>
                <a:tab pos="963613" algn="l"/>
                <a:tab pos="1285875" algn="l"/>
                <a:tab pos="1606550" algn="l"/>
                <a:tab pos="1928813" algn="l"/>
                <a:tab pos="2249488" algn="l"/>
                <a:tab pos="2571750" algn="l"/>
                <a:tab pos="2892425" algn="l"/>
                <a:tab pos="3214688" algn="l"/>
                <a:tab pos="3535363" algn="l"/>
                <a:tab pos="3857625" algn="l"/>
                <a:tab pos="4178300" algn="l"/>
                <a:tab pos="4500563" algn="l"/>
                <a:tab pos="4821238" algn="l"/>
                <a:tab pos="5143500" algn="l"/>
                <a:tab pos="5464175" algn="l"/>
                <a:tab pos="5786438" algn="l"/>
                <a:tab pos="6107113" algn="l"/>
                <a:tab pos="6429375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tabLst>
                <a:tab pos="0" algn="l"/>
                <a:tab pos="320675" algn="l"/>
                <a:tab pos="642938" algn="l"/>
                <a:tab pos="963613" algn="l"/>
                <a:tab pos="1285875" algn="l"/>
                <a:tab pos="1606550" algn="l"/>
                <a:tab pos="1928813" algn="l"/>
                <a:tab pos="2249488" algn="l"/>
                <a:tab pos="2571750" algn="l"/>
                <a:tab pos="2892425" algn="l"/>
                <a:tab pos="3214688" algn="l"/>
                <a:tab pos="3535363" algn="l"/>
                <a:tab pos="3857625" algn="l"/>
                <a:tab pos="4178300" algn="l"/>
                <a:tab pos="4500563" algn="l"/>
                <a:tab pos="4821238" algn="l"/>
                <a:tab pos="5143500" algn="l"/>
                <a:tab pos="5464175" algn="l"/>
                <a:tab pos="5786438" algn="l"/>
                <a:tab pos="6107113" algn="l"/>
                <a:tab pos="6429375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320675" algn="l"/>
                <a:tab pos="642938" algn="l"/>
                <a:tab pos="963613" algn="l"/>
                <a:tab pos="1285875" algn="l"/>
                <a:tab pos="1606550" algn="l"/>
                <a:tab pos="1928813" algn="l"/>
                <a:tab pos="2249488" algn="l"/>
                <a:tab pos="2571750" algn="l"/>
                <a:tab pos="2892425" algn="l"/>
                <a:tab pos="3214688" algn="l"/>
                <a:tab pos="3535363" algn="l"/>
                <a:tab pos="3857625" algn="l"/>
                <a:tab pos="4178300" algn="l"/>
                <a:tab pos="4500563" algn="l"/>
                <a:tab pos="4821238" algn="l"/>
                <a:tab pos="5143500" algn="l"/>
                <a:tab pos="5464175" algn="l"/>
                <a:tab pos="5786438" algn="l"/>
                <a:tab pos="6107113" algn="l"/>
                <a:tab pos="6429375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320675" algn="l"/>
                <a:tab pos="642938" algn="l"/>
                <a:tab pos="963613" algn="l"/>
                <a:tab pos="1285875" algn="l"/>
                <a:tab pos="1606550" algn="l"/>
                <a:tab pos="1928813" algn="l"/>
                <a:tab pos="2249488" algn="l"/>
                <a:tab pos="2571750" algn="l"/>
                <a:tab pos="2892425" algn="l"/>
                <a:tab pos="3214688" algn="l"/>
                <a:tab pos="3535363" algn="l"/>
                <a:tab pos="3857625" algn="l"/>
                <a:tab pos="4178300" algn="l"/>
                <a:tab pos="4500563" algn="l"/>
                <a:tab pos="4821238" algn="l"/>
                <a:tab pos="5143500" algn="l"/>
                <a:tab pos="5464175" algn="l"/>
                <a:tab pos="5786438" algn="l"/>
                <a:tab pos="6107113" algn="l"/>
                <a:tab pos="6429375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320675" algn="l"/>
                <a:tab pos="642938" algn="l"/>
                <a:tab pos="963613" algn="l"/>
                <a:tab pos="1285875" algn="l"/>
                <a:tab pos="1606550" algn="l"/>
                <a:tab pos="1928813" algn="l"/>
                <a:tab pos="2249488" algn="l"/>
                <a:tab pos="2571750" algn="l"/>
                <a:tab pos="2892425" algn="l"/>
                <a:tab pos="3214688" algn="l"/>
                <a:tab pos="3535363" algn="l"/>
                <a:tab pos="3857625" algn="l"/>
                <a:tab pos="4178300" algn="l"/>
                <a:tab pos="4500563" algn="l"/>
                <a:tab pos="4821238" algn="l"/>
                <a:tab pos="5143500" algn="l"/>
                <a:tab pos="5464175" algn="l"/>
                <a:tab pos="5786438" algn="l"/>
                <a:tab pos="6107113" algn="l"/>
                <a:tab pos="6429375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20675" algn="l"/>
                <a:tab pos="642938" algn="l"/>
                <a:tab pos="963613" algn="l"/>
                <a:tab pos="1285875" algn="l"/>
                <a:tab pos="1606550" algn="l"/>
                <a:tab pos="1928813" algn="l"/>
                <a:tab pos="2249488" algn="l"/>
                <a:tab pos="2571750" algn="l"/>
                <a:tab pos="2892425" algn="l"/>
                <a:tab pos="3214688" algn="l"/>
                <a:tab pos="3535363" algn="l"/>
                <a:tab pos="3857625" algn="l"/>
                <a:tab pos="4178300" algn="l"/>
                <a:tab pos="4500563" algn="l"/>
                <a:tab pos="4821238" algn="l"/>
                <a:tab pos="5143500" algn="l"/>
                <a:tab pos="5464175" algn="l"/>
                <a:tab pos="5786438" algn="l"/>
                <a:tab pos="6107113" algn="l"/>
                <a:tab pos="6429375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20675" algn="l"/>
                <a:tab pos="642938" algn="l"/>
                <a:tab pos="963613" algn="l"/>
                <a:tab pos="1285875" algn="l"/>
                <a:tab pos="1606550" algn="l"/>
                <a:tab pos="1928813" algn="l"/>
                <a:tab pos="2249488" algn="l"/>
                <a:tab pos="2571750" algn="l"/>
                <a:tab pos="2892425" algn="l"/>
                <a:tab pos="3214688" algn="l"/>
                <a:tab pos="3535363" algn="l"/>
                <a:tab pos="3857625" algn="l"/>
                <a:tab pos="4178300" algn="l"/>
                <a:tab pos="4500563" algn="l"/>
                <a:tab pos="4821238" algn="l"/>
                <a:tab pos="5143500" algn="l"/>
                <a:tab pos="5464175" algn="l"/>
                <a:tab pos="5786438" algn="l"/>
                <a:tab pos="6107113" algn="l"/>
                <a:tab pos="6429375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20675" algn="l"/>
                <a:tab pos="642938" algn="l"/>
                <a:tab pos="963613" algn="l"/>
                <a:tab pos="1285875" algn="l"/>
                <a:tab pos="1606550" algn="l"/>
                <a:tab pos="1928813" algn="l"/>
                <a:tab pos="2249488" algn="l"/>
                <a:tab pos="2571750" algn="l"/>
                <a:tab pos="2892425" algn="l"/>
                <a:tab pos="3214688" algn="l"/>
                <a:tab pos="3535363" algn="l"/>
                <a:tab pos="3857625" algn="l"/>
                <a:tab pos="4178300" algn="l"/>
                <a:tab pos="4500563" algn="l"/>
                <a:tab pos="4821238" algn="l"/>
                <a:tab pos="5143500" algn="l"/>
                <a:tab pos="5464175" algn="l"/>
                <a:tab pos="5786438" algn="l"/>
                <a:tab pos="6107113" algn="l"/>
                <a:tab pos="6429375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20675" algn="l"/>
                <a:tab pos="642938" algn="l"/>
                <a:tab pos="963613" algn="l"/>
                <a:tab pos="1285875" algn="l"/>
                <a:tab pos="1606550" algn="l"/>
                <a:tab pos="1928813" algn="l"/>
                <a:tab pos="2249488" algn="l"/>
                <a:tab pos="2571750" algn="l"/>
                <a:tab pos="2892425" algn="l"/>
                <a:tab pos="3214688" algn="l"/>
                <a:tab pos="3535363" algn="l"/>
                <a:tab pos="3857625" algn="l"/>
                <a:tab pos="4178300" algn="l"/>
                <a:tab pos="4500563" algn="l"/>
                <a:tab pos="4821238" algn="l"/>
                <a:tab pos="5143500" algn="l"/>
                <a:tab pos="5464175" algn="l"/>
                <a:tab pos="5786438" algn="l"/>
                <a:tab pos="6107113" algn="l"/>
                <a:tab pos="6429375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>
                <a:solidFill>
                  <a:srgbClr val="0033CD"/>
                </a:solidFill>
                <a:latin typeface="Calibri" charset="0"/>
                <a:cs typeface="ABCDEE+Perpetua,Bold" charset="0"/>
              </a:rPr>
              <a:t>HL-LHC:</a:t>
            </a:r>
          </a:p>
          <a:p>
            <a:pPr eaLnBrk="1" hangingPunct="1"/>
            <a:r>
              <a:rPr lang="en-US" dirty="0" smtClean="0">
                <a:solidFill>
                  <a:srgbClr val="000000"/>
                </a:solidFill>
                <a:latin typeface="Calibri" charset="0"/>
                <a:cs typeface="Arial" charset="0"/>
              </a:rPr>
              <a:t>• </a:t>
            </a:r>
            <a:r>
              <a:rPr lang="en-US" dirty="0" err="1" smtClean="0">
                <a:solidFill>
                  <a:srgbClr val="000000"/>
                </a:solidFill>
                <a:latin typeface="Calibri" charset="0"/>
                <a:cs typeface="ABCDEE+Perpetua" charset="0"/>
              </a:rPr>
              <a:t>Lumi</a:t>
            </a:r>
            <a:r>
              <a:rPr lang="en-US" dirty="0">
                <a:solidFill>
                  <a:srgbClr val="000000"/>
                </a:solidFill>
                <a:latin typeface="Calibri" charset="0"/>
                <a:cs typeface="ABCDEE+Perpetua" charset="0"/>
              </a:rPr>
              <a:t>-level at 5x design and integrate 3000 fb-1</a:t>
            </a:r>
          </a:p>
          <a:p>
            <a:pPr eaLnBrk="1" hangingPunct="1"/>
            <a:endParaRPr lang="en-US" dirty="0">
              <a:solidFill>
                <a:srgbClr val="000000"/>
              </a:solidFill>
              <a:latin typeface="Calibri" charset="0"/>
              <a:cs typeface="Arial" charset="0"/>
            </a:endParaRPr>
          </a:p>
          <a:p>
            <a:pPr eaLnBrk="1" hangingPunct="1"/>
            <a:r>
              <a:rPr lang="en-US" b="1" dirty="0" smtClean="0">
                <a:solidFill>
                  <a:srgbClr val="000090"/>
                </a:solidFill>
                <a:latin typeface="Calibri" charset="0"/>
                <a:cs typeface="ABCDEE+Perpetua" charset="0"/>
              </a:rPr>
              <a:t>PU=140 </a:t>
            </a:r>
            <a:r>
              <a:rPr lang="en-US" b="1" dirty="0">
                <a:solidFill>
                  <a:srgbClr val="000090"/>
                </a:solidFill>
                <a:latin typeface="Calibri" charset="0"/>
                <a:cs typeface="ABCDEE+Perpetua" charset="0"/>
              </a:rPr>
              <a:t>for upgrade studies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187575" y="1628775"/>
            <a:ext cx="609600" cy="307975"/>
          </a:xfrm>
          <a:prstGeom prst="rect">
            <a:avLst/>
          </a:prstGeom>
          <a:solidFill>
            <a:srgbClr val="92D050"/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it-IT" sz="1400" b="1" dirty="0" err="1">
                <a:latin typeface="+mj-lt"/>
                <a:ea typeface="+mn-ea"/>
              </a:rPr>
              <a:t>Run</a:t>
            </a:r>
            <a:r>
              <a:rPr lang="it-IT" sz="1400" b="1" dirty="0">
                <a:latin typeface="+mj-lt"/>
                <a:ea typeface="+mn-ea"/>
              </a:rPr>
              <a:t> 1</a:t>
            </a:r>
            <a:endParaRPr lang="en-US" sz="1400" b="1" dirty="0">
              <a:latin typeface="+mj-lt"/>
              <a:ea typeface="+mn-ea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602360" y="1628775"/>
            <a:ext cx="609600" cy="307975"/>
          </a:xfrm>
          <a:prstGeom prst="rect">
            <a:avLst/>
          </a:prstGeom>
          <a:solidFill>
            <a:srgbClr val="92D050"/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it-IT" sz="1400" b="1" dirty="0" err="1">
                <a:latin typeface="+mj-lt"/>
                <a:ea typeface="+mn-ea"/>
              </a:rPr>
              <a:t>Run</a:t>
            </a:r>
            <a:r>
              <a:rPr lang="it-IT" sz="1400" b="1" dirty="0">
                <a:latin typeface="+mj-lt"/>
                <a:ea typeface="+mn-ea"/>
              </a:rPr>
              <a:t> 2</a:t>
            </a:r>
            <a:endParaRPr lang="en-US" sz="1400" b="1" dirty="0">
              <a:latin typeface="+mj-lt"/>
              <a:ea typeface="+mn-ea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684067" y="1628775"/>
            <a:ext cx="608013" cy="307975"/>
          </a:xfrm>
          <a:prstGeom prst="rect">
            <a:avLst/>
          </a:prstGeom>
          <a:solidFill>
            <a:srgbClr val="92D050"/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it-IT" sz="1400" b="1" dirty="0" err="1">
                <a:latin typeface="+mj-lt"/>
                <a:ea typeface="+mn-ea"/>
              </a:rPr>
              <a:t>Run</a:t>
            </a:r>
            <a:r>
              <a:rPr lang="it-IT" sz="1400" b="1" dirty="0">
                <a:latin typeface="+mj-lt"/>
                <a:ea typeface="+mn-ea"/>
              </a:rPr>
              <a:t> 3</a:t>
            </a:r>
            <a:endParaRPr lang="en-US" sz="1400" b="1" dirty="0">
              <a:latin typeface="+mj-lt"/>
              <a:ea typeface="+mn-ea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762625" y="1628775"/>
            <a:ext cx="609600" cy="307975"/>
          </a:xfrm>
          <a:prstGeom prst="rect">
            <a:avLst/>
          </a:prstGeom>
          <a:solidFill>
            <a:srgbClr val="92D050"/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it-IT" sz="1400" b="1" dirty="0" err="1">
                <a:latin typeface="+mj-lt"/>
                <a:ea typeface="+mn-ea"/>
              </a:rPr>
              <a:t>Run</a:t>
            </a:r>
            <a:r>
              <a:rPr lang="it-IT" sz="1400" b="1" dirty="0">
                <a:latin typeface="+mj-lt"/>
                <a:ea typeface="+mn-ea"/>
              </a:rPr>
              <a:t> 4</a:t>
            </a:r>
            <a:endParaRPr lang="en-US" sz="1400" b="1" dirty="0">
              <a:latin typeface="+mj-lt"/>
              <a:ea typeface="+mn-ea"/>
            </a:endParaRPr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FEB9CACD-5C91-5240-A4BB-A9A0F1FA21B5}" type="slidenum">
              <a:rPr lang="en-US">
                <a:solidFill>
                  <a:srgbClr val="898989"/>
                </a:solidFill>
              </a:rPr>
              <a:pPr eaLnBrk="1" hangingPunct="1"/>
              <a:t>2</a:t>
            </a:fld>
            <a:endParaRPr lang="en-US" dirty="0">
              <a:solidFill>
                <a:srgbClr val="898989"/>
              </a:solidFill>
            </a:endParaRPr>
          </a:p>
        </p:txBody>
      </p:sp>
      <p:sp>
        <p:nvSpPr>
          <p:cNvPr id="32" name="TextBox 31"/>
          <p:cNvSpPr txBox="1"/>
          <p:nvPr/>
        </p:nvSpPr>
        <p:spPr bwMode="auto">
          <a:xfrm>
            <a:off x="3384426" y="1988840"/>
            <a:ext cx="971550" cy="4699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it-IT" sz="1400">
                <a:solidFill>
                  <a:srgbClr val="000090"/>
                </a:solidFill>
              </a:rPr>
              <a:t>30 fb</a:t>
            </a:r>
            <a:r>
              <a:rPr lang="it-IT" sz="1400" baseline="30000">
                <a:solidFill>
                  <a:srgbClr val="000090"/>
                </a:solidFill>
              </a:rPr>
              <a:t>-1</a:t>
            </a:r>
          </a:p>
          <a:p>
            <a:pPr algn="ctr" eaLnBrk="1" hangingPunct="1"/>
            <a:r>
              <a:rPr lang="it-IT" sz="1400">
                <a:solidFill>
                  <a:srgbClr val="000090"/>
                </a:solidFill>
              </a:rPr>
              <a:t>PU ∼40</a:t>
            </a:r>
          </a:p>
        </p:txBody>
      </p:sp>
    </p:spTree>
    <p:extLst>
      <p:ext uri="{BB962C8B-B14F-4D97-AF65-F5344CB8AC3E}">
        <p14:creationId xmlns:p14="http://schemas.microsoft.com/office/powerpoint/2010/main" val="1744654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Arrow 4"/>
          <p:cNvSpPr/>
          <p:nvPr/>
        </p:nvSpPr>
        <p:spPr>
          <a:xfrm>
            <a:off x="342900" y="3703638"/>
            <a:ext cx="8985250" cy="534987"/>
          </a:xfrm>
          <a:prstGeom prst="rightArrow">
            <a:avLst/>
          </a:prstGeom>
          <a:gradFill>
            <a:gsLst>
              <a:gs pos="0">
                <a:srgbClr val="0000FF"/>
              </a:gs>
              <a:gs pos="100000">
                <a:srgbClr val="B915B1"/>
              </a:gs>
            </a:gsLst>
            <a:lin ang="0" scaled="0"/>
          </a:gra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5474" name="TextBox 5"/>
          <p:cNvSpPr txBox="1">
            <a:spLocks noChangeArrowheads="1"/>
          </p:cNvSpPr>
          <p:nvPr/>
        </p:nvSpPr>
        <p:spPr bwMode="auto">
          <a:xfrm>
            <a:off x="184150" y="4465638"/>
            <a:ext cx="1660525" cy="2478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GB" altLang="en-US" sz="1200" u="sng"/>
              <a:t>GE1/1-VII </a:t>
            </a:r>
            <a:r>
              <a:rPr lang="en-GB" altLang="en-US" sz="1100"/>
              <a:t>(slice test)</a:t>
            </a:r>
            <a:endParaRPr lang="en-US" altLang="en-US" sz="1100"/>
          </a:p>
          <a:p>
            <a:r>
              <a:rPr lang="en-US" altLang="en-US" sz="1100"/>
              <a:t>-&gt; Optimization of the mechanics</a:t>
            </a:r>
          </a:p>
          <a:p>
            <a:r>
              <a:rPr lang="en-US" altLang="en-US" sz="1100"/>
              <a:t>-&gt; Optimization of the grounding</a:t>
            </a:r>
          </a:p>
          <a:p>
            <a:r>
              <a:rPr lang="en-US" altLang="en-US" sz="1100"/>
              <a:t>Optimization of the HV distribution</a:t>
            </a:r>
          </a:p>
          <a:p>
            <a:r>
              <a:rPr lang="en-US" altLang="en-US" sz="1100"/>
              <a:t>-&gt; single-mask technology</a:t>
            </a:r>
          </a:p>
          <a:p>
            <a:r>
              <a:rPr lang="en-US" altLang="en-US" sz="1100"/>
              <a:t>-&gt; </a:t>
            </a:r>
            <a:r>
              <a:rPr lang="en-US" altLang="en-US" sz="1100">
                <a:latin typeface="Calibri" charset="0"/>
              </a:rPr>
              <a:t>99x(22-45) cm</a:t>
            </a:r>
            <a:r>
              <a:rPr lang="en-US" altLang="en-US" sz="1100" baseline="30000">
                <a:latin typeface="Calibri" charset="0"/>
              </a:rPr>
              <a:t>2</a:t>
            </a:r>
          </a:p>
          <a:p>
            <a:r>
              <a:rPr lang="en-US" altLang="en-US" sz="1100">
                <a:latin typeface="Calibri" charset="0"/>
              </a:rPr>
              <a:t>-&gt; 120x(20-50) cm</a:t>
            </a:r>
            <a:r>
              <a:rPr lang="en-US" altLang="en-US" sz="1100" baseline="30000">
                <a:latin typeface="Calibri" charset="0"/>
              </a:rPr>
              <a:t>2</a:t>
            </a:r>
            <a:endParaRPr lang="en-US" altLang="en-US" sz="1100"/>
          </a:p>
          <a:p>
            <a:r>
              <a:rPr lang="en-US" altLang="en-US" sz="1100"/>
              <a:t>-&gt; 3072 readout channels</a:t>
            </a:r>
          </a:p>
          <a:p>
            <a:r>
              <a:rPr lang="en-US" altLang="en-US" sz="1100"/>
              <a:t>-&gt; gap config. 3/1/2/1 </a:t>
            </a:r>
          </a:p>
          <a:p>
            <a:r>
              <a:rPr lang="en-US" altLang="en-US" sz="1100"/>
              <a:t>-&gt; No glue/no spacers</a:t>
            </a:r>
          </a:p>
        </p:txBody>
      </p:sp>
      <p:sp>
        <p:nvSpPr>
          <p:cNvPr id="105475" name="TextBox 6"/>
          <p:cNvSpPr txBox="1">
            <a:spLocks noChangeArrowheads="1"/>
          </p:cNvSpPr>
          <p:nvPr/>
        </p:nvSpPr>
        <p:spPr bwMode="auto">
          <a:xfrm>
            <a:off x="2024063" y="4465638"/>
            <a:ext cx="1733550" cy="229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9pPr>
          </a:lstStyle>
          <a:p>
            <a:endParaRPr lang="en-US" altLang="en-US" sz="1100"/>
          </a:p>
          <a:p>
            <a:endParaRPr lang="en-US" altLang="en-US" sz="1100"/>
          </a:p>
          <a:p>
            <a:r>
              <a:rPr lang="en-US" altLang="en-US" sz="1100"/>
              <a:t>-&gt; External (w.r.t . CERN) production sites certification and  chamber components  shipment</a:t>
            </a:r>
          </a:p>
          <a:p>
            <a:r>
              <a:rPr lang="en-US" altLang="en-US" sz="1100"/>
              <a:t>-&gt; GE1/1 chamber assembly and certification</a:t>
            </a:r>
          </a:p>
          <a:p>
            <a:r>
              <a:rPr lang="en-US" altLang="en-US" sz="1100"/>
              <a:t>-&gt; Super chamber mechanics optimization</a:t>
            </a:r>
          </a:p>
          <a:p>
            <a:r>
              <a:rPr lang="en-US" altLang="en-US" sz="1100"/>
              <a:t>-&gt;  First test with final front-end electronics</a:t>
            </a:r>
          </a:p>
          <a:p>
            <a:endParaRPr lang="en-US" altLang="en-US" sz="1100"/>
          </a:p>
        </p:txBody>
      </p:sp>
      <p:sp>
        <p:nvSpPr>
          <p:cNvPr id="14" name="ZoneTexte 11"/>
          <p:cNvSpPr txBox="1"/>
          <p:nvPr/>
        </p:nvSpPr>
        <p:spPr>
          <a:xfrm>
            <a:off x="0" y="3767138"/>
            <a:ext cx="9328150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dirty="0">
                <a:solidFill>
                  <a:srgbClr val="FFFFFF"/>
                </a:solidFill>
              </a:rPr>
              <a:t>	   2016		            2017			</a:t>
            </a:r>
            <a:r>
              <a:rPr lang="en-GB" dirty="0">
                <a:solidFill>
                  <a:schemeClr val="bg1">
                    <a:lumMod val="85000"/>
                  </a:schemeClr>
                </a:solidFill>
              </a:rPr>
              <a:t>2018	 	 2019		     2020	</a:t>
            </a:r>
            <a:r>
              <a:rPr lang="en-GB" dirty="0">
                <a:solidFill>
                  <a:srgbClr val="FFFFFF"/>
                </a:solidFill>
              </a:rPr>
              <a:t>		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1844675" y="4567238"/>
            <a:ext cx="0" cy="2376487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3757613" y="4567238"/>
            <a:ext cx="0" cy="2376487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196408" y="4171702"/>
            <a:ext cx="8877955" cy="194864"/>
          </a:xfrm>
          <a:prstGeom prst="rect">
            <a:avLst/>
          </a:prstGeom>
          <a:gradFill>
            <a:gsLst>
              <a:gs pos="0">
                <a:srgbClr val="FFFF00">
                  <a:alpha val="0"/>
                </a:srgbClr>
              </a:gs>
              <a:gs pos="91000">
                <a:schemeClr val="accent5">
                  <a:lumMod val="60000"/>
                  <a:lumOff val="40000"/>
                </a:schemeClr>
              </a:gs>
              <a:gs pos="100000">
                <a:schemeClr val="accent5">
                  <a:lumMod val="60000"/>
                  <a:lumOff val="40000"/>
                  <a:alpha val="0"/>
                </a:schemeClr>
              </a:gs>
              <a:gs pos="2000">
                <a:srgbClr val="FFFF00">
                  <a:alpha val="18000"/>
                </a:srgbClr>
              </a:gs>
              <a:gs pos="11000">
                <a:schemeClr val="accent5">
                  <a:lumMod val="60000"/>
                  <a:lumOff val="40000"/>
                </a:schemeClr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5482" name="TextBox 1"/>
          <p:cNvSpPr txBox="1">
            <a:spLocks noChangeArrowheads="1"/>
          </p:cNvSpPr>
          <p:nvPr/>
        </p:nvSpPr>
        <p:spPr bwMode="auto">
          <a:xfrm>
            <a:off x="2971800" y="4113213"/>
            <a:ext cx="3738563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/>
            <a:r>
              <a:rPr lang="en-US" altLang="en-US" sz="1200">
                <a:solidFill>
                  <a:srgbClr val="D11EE4"/>
                </a:solidFill>
              </a:rPr>
              <a:t>Production phase &amp; installation</a:t>
            </a:r>
          </a:p>
        </p:txBody>
      </p:sp>
      <p:pic>
        <p:nvPicPr>
          <p:cNvPr id="105483" name="Picture 29" descr="20161010_15360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345281" y="1689894"/>
            <a:ext cx="2678113" cy="134937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484" name="Picture 14" descr="GE11statio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H="1">
            <a:off x="3983831" y="1654969"/>
            <a:ext cx="2678113" cy="1419225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485" name="Picture 15" descr="Suarez_CMS_WideShot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0363" y="1025525"/>
            <a:ext cx="2170112" cy="2678113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5486" name="TextBox 16"/>
          <p:cNvSpPr txBox="1">
            <a:spLocks noChangeArrowheads="1"/>
          </p:cNvSpPr>
          <p:nvPr/>
        </p:nvSpPr>
        <p:spPr bwMode="auto">
          <a:xfrm>
            <a:off x="863600" y="4083050"/>
            <a:ext cx="17748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en-US" sz="1400">
                <a:solidFill>
                  <a:srgbClr val="000000"/>
                </a:solidFill>
              </a:rPr>
              <a:t>Slice test installation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1916113" y="3971925"/>
            <a:ext cx="0" cy="20002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5488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9463" y="1025525"/>
            <a:ext cx="2089150" cy="267811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5489" name="TextBox 17"/>
          <p:cNvSpPr txBox="1">
            <a:spLocks noChangeArrowheads="1"/>
          </p:cNvSpPr>
          <p:nvPr/>
        </p:nvSpPr>
        <p:spPr bwMode="auto">
          <a:xfrm>
            <a:off x="3898900" y="4465638"/>
            <a:ext cx="1458913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9pPr>
          </a:lstStyle>
          <a:p>
            <a:endParaRPr lang="en-GB" altLang="en-US" sz="1100"/>
          </a:p>
          <a:p>
            <a:endParaRPr lang="en-US" altLang="en-US" sz="1100"/>
          </a:p>
          <a:p>
            <a:r>
              <a:rPr lang="en-US" altLang="en-US" sz="1100"/>
              <a:t>-&gt; GE1/1  super chamber assembly and certification with final front-end electronics</a:t>
            </a:r>
          </a:p>
          <a:p>
            <a:r>
              <a:rPr lang="en-US" altLang="en-US" sz="1100"/>
              <a:t>-&gt; First batch of Superchamber shipped to P5</a:t>
            </a:r>
          </a:p>
        </p:txBody>
      </p:sp>
      <p:cxnSp>
        <p:nvCxnSpPr>
          <p:cNvPr id="20" name="Straight Connector 19"/>
          <p:cNvCxnSpPr/>
          <p:nvPr/>
        </p:nvCxnSpPr>
        <p:spPr>
          <a:xfrm>
            <a:off x="5394325" y="4567238"/>
            <a:ext cx="0" cy="2376487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564188" y="4489450"/>
            <a:ext cx="3316287" cy="14478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endParaRPr lang="en-US" sz="1100" dirty="0"/>
          </a:p>
          <a:p>
            <a:pPr>
              <a:defRPr/>
            </a:pPr>
            <a:endParaRPr lang="en-US" sz="1100" dirty="0"/>
          </a:p>
          <a:p>
            <a:pPr marL="171450" indent="-171450">
              <a:buFont typeface="Wingdings" charset="0"/>
              <a:buChar char="Ø"/>
              <a:defRPr/>
            </a:pPr>
            <a:r>
              <a:rPr lang="en-US" sz="1100" dirty="0"/>
              <a:t>GE1/1  super chambers ready in P5 for installation</a:t>
            </a:r>
          </a:p>
          <a:p>
            <a:pPr marL="171450" indent="-171450">
              <a:buFont typeface="Wingdings" charset="0"/>
              <a:buChar char="Ø"/>
              <a:defRPr/>
            </a:pPr>
            <a:r>
              <a:rPr lang="en-US" sz="1100" dirty="0"/>
              <a:t>Installation and cabling of all super chambers</a:t>
            </a:r>
          </a:p>
          <a:p>
            <a:pPr marL="171450" indent="-171450">
              <a:buFont typeface="Wingdings" charset="0"/>
              <a:buChar char="Ø"/>
              <a:defRPr/>
            </a:pPr>
            <a:r>
              <a:rPr lang="en-US" sz="1100" dirty="0"/>
              <a:t>Commissioning in situ with cosmic muons</a:t>
            </a:r>
          </a:p>
          <a:p>
            <a:pPr marL="171450" indent="-171450">
              <a:buFont typeface="Wingdings" charset="0"/>
              <a:buChar char="Ø"/>
              <a:defRPr/>
            </a:pPr>
            <a:r>
              <a:rPr lang="en-US" sz="1100" dirty="0"/>
              <a:t>Super chamber characterization in situ with cosmic muon</a:t>
            </a:r>
          </a:p>
          <a:p>
            <a:pPr marL="171450" indent="-171450">
              <a:buFont typeface="Wingdings" charset="0"/>
              <a:buChar char="Ø"/>
              <a:defRPr/>
            </a:pPr>
            <a:r>
              <a:rPr lang="en-US" sz="1100" dirty="0"/>
              <a:t>First data with LHC beam </a:t>
            </a:r>
          </a:p>
        </p:txBody>
      </p:sp>
      <p:sp>
        <p:nvSpPr>
          <p:cNvPr id="105492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737350" y="6796088"/>
            <a:ext cx="2133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9pPr>
          </a:lstStyle>
          <a:p>
            <a:fld id="{387B2545-DB41-DB4F-BB54-F4056E0D3545}" type="slidenum">
              <a:rPr lang="en-US" altLang="en-US"/>
              <a:pPr/>
              <a:t>20</a:t>
            </a:fld>
            <a:endParaRPr lang="en-US" altLang="en-US"/>
          </a:p>
        </p:txBody>
      </p:sp>
      <p:sp>
        <p:nvSpPr>
          <p:cNvPr id="25" name="TextBox 24"/>
          <p:cNvSpPr txBox="1"/>
          <p:nvPr/>
        </p:nvSpPr>
        <p:spPr>
          <a:xfrm>
            <a:off x="1042988" y="131763"/>
            <a:ext cx="7058025" cy="76835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sz="4400" dirty="0">
                <a:solidFill>
                  <a:schemeClr val="tx1"/>
                </a:solidFill>
              </a:rPr>
              <a:t>To Super CHAMBERs</a:t>
            </a:r>
          </a:p>
        </p:txBody>
      </p:sp>
      <p:pic>
        <p:nvPicPr>
          <p:cNvPr id="105494" name="Picture 7" descr="SC_Beam_2015%20-%204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04800" y="1025525"/>
            <a:ext cx="1366838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5495" name="Rectangle 8"/>
          <p:cNvSpPr>
            <a:spLocks noChangeArrowheads="1"/>
          </p:cNvSpPr>
          <p:nvPr/>
        </p:nvSpPr>
        <p:spPr bwMode="auto">
          <a:xfrm>
            <a:off x="903288" y="3395663"/>
            <a:ext cx="720725" cy="307975"/>
          </a:xfrm>
          <a:prstGeom prst="rect">
            <a:avLst/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en-US" sz="1400"/>
              <a:t>First SC </a:t>
            </a:r>
          </a:p>
        </p:txBody>
      </p:sp>
      <p:sp>
        <p:nvSpPr>
          <p:cNvPr id="105496" name="Rectangle 9"/>
          <p:cNvSpPr>
            <a:spLocks noChangeArrowheads="1"/>
          </p:cNvSpPr>
          <p:nvPr/>
        </p:nvSpPr>
        <p:spPr bwMode="auto">
          <a:xfrm>
            <a:off x="1916113" y="4419600"/>
            <a:ext cx="6964362" cy="369888"/>
          </a:xfrm>
          <a:prstGeom prst="rect">
            <a:avLst/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/>
            <a:r>
              <a:rPr lang="en-GB" altLang="en-US" u="sng"/>
              <a:t>GE1/1-VIII </a:t>
            </a:r>
            <a:r>
              <a:rPr lang="en-GB" altLang="en-US"/>
              <a:t>(LS2)</a:t>
            </a:r>
          </a:p>
        </p:txBody>
      </p:sp>
    </p:spTree>
    <p:extLst>
      <p:ext uri="{BB962C8B-B14F-4D97-AF65-F5344CB8AC3E}">
        <p14:creationId xmlns:p14="http://schemas.microsoft.com/office/powerpoint/2010/main" val="972453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￼</a:t>
            </a:r>
          </a:p>
        </p:txBody>
      </p:sp>
      <p:sp>
        <p:nvSpPr>
          <p:cNvPr id="4" name="Rectangle 3"/>
          <p:cNvSpPr/>
          <p:nvPr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￼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7999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8D7C8-BE6C-244F-AA80-1E3FEBD9A8D9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607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836712"/>
            <a:ext cx="8244408" cy="602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5" name="CustomShape 1"/>
          <p:cNvSpPr>
            <a:spLocks noChangeArrowheads="1"/>
          </p:cNvSpPr>
          <p:nvPr/>
        </p:nvSpPr>
        <p:spPr bwMode="auto">
          <a:xfrm>
            <a:off x="5159375" y="5734050"/>
            <a:ext cx="3984625" cy="1103313"/>
          </a:xfrm>
          <a:prstGeom prst="rect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5000" rIns="90000" bIns="45000" anchor="ctr"/>
          <a:lstStyle/>
          <a:p>
            <a:pPr algn="ctr"/>
            <a:r>
              <a:rPr lang="it-IT" sz="2000" b="1" dirty="0">
                <a:solidFill>
                  <a:srgbClr val="000090"/>
                </a:solidFill>
                <a:latin typeface="Calibri" charset="0"/>
                <a:cs typeface="DejaVu Sans" charset="0"/>
              </a:rPr>
              <a:t>CMS GEM GE1/1 - 3V5&amp;2V6 :</a:t>
            </a:r>
            <a:endParaRPr lang="en-US" dirty="0"/>
          </a:p>
          <a:p>
            <a:pPr algn="ctr"/>
            <a:r>
              <a:rPr lang="it-IT" sz="2000" b="1" dirty="0">
                <a:solidFill>
                  <a:srgbClr val="000090"/>
                </a:solidFill>
                <a:latin typeface="Calibri" charset="0"/>
                <a:cs typeface="DejaVu Sans" charset="0"/>
              </a:rPr>
              <a:t>CERN SPS</a:t>
            </a:r>
            <a:endParaRPr lang="en-US" dirty="0"/>
          </a:p>
          <a:p>
            <a:pPr algn="ctr"/>
            <a:r>
              <a:rPr lang="it-IT" sz="3200" b="1" dirty="0" err="1">
                <a:solidFill>
                  <a:srgbClr val="000090"/>
                </a:solidFill>
                <a:latin typeface="Calibri" charset="0"/>
                <a:cs typeface="DejaVu Sans" charset="0"/>
              </a:rPr>
              <a:t>Beam</a:t>
            </a:r>
            <a:r>
              <a:rPr lang="it-IT" sz="3200" b="1" dirty="0">
                <a:solidFill>
                  <a:srgbClr val="000090"/>
                </a:solidFill>
                <a:latin typeface="Calibri" charset="0"/>
                <a:cs typeface="DejaVu Sans" charset="0"/>
              </a:rPr>
              <a:t> Test </a:t>
            </a:r>
            <a:r>
              <a:rPr lang="it-IT" sz="3200" b="1" dirty="0" smtClean="0">
                <a:solidFill>
                  <a:srgbClr val="000090"/>
                </a:solidFill>
                <a:latin typeface="Calibri" charset="0"/>
                <a:cs typeface="DejaVu Sans" charset="0"/>
              </a:rPr>
              <a:t>2014-16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AC63A645-3630-E246-8C9C-2CE8440627EE}" type="slidenum">
              <a:rPr lang="en-US">
                <a:solidFill>
                  <a:srgbClr val="898989"/>
                </a:solidFill>
              </a:rPr>
              <a:pPr eaLnBrk="1" hangingPunct="1"/>
              <a:t>22</a:t>
            </a:fld>
            <a:endParaRPr lang="en-US">
              <a:solidFill>
                <a:srgbClr val="898989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36512" y="0"/>
            <a:ext cx="88569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it-IT" sz="3600" b="1" dirty="0" err="1" smtClean="0">
                <a:solidFill>
                  <a:schemeClr val="tx2"/>
                </a:solidFill>
                <a:latin typeface="Calibri" charset="0"/>
                <a:cs typeface="ＭＳ Ｐゴシック" charset="0"/>
              </a:rPr>
              <a:t>Beam</a:t>
            </a:r>
            <a:r>
              <a:rPr lang="it-IT" sz="3600" b="1" dirty="0" smtClean="0">
                <a:solidFill>
                  <a:schemeClr val="tx2"/>
                </a:solidFill>
                <a:latin typeface="Calibri" charset="0"/>
                <a:cs typeface="ＭＳ Ｐゴシック" charset="0"/>
              </a:rPr>
              <a:t> </a:t>
            </a:r>
            <a:r>
              <a:rPr lang="it-IT" sz="3600" b="1" dirty="0" err="1" smtClean="0">
                <a:solidFill>
                  <a:schemeClr val="tx2"/>
                </a:solidFill>
                <a:latin typeface="Calibri" charset="0"/>
                <a:cs typeface="ＭＳ Ｐゴシック" charset="0"/>
              </a:rPr>
              <a:t>Tests</a:t>
            </a:r>
            <a:r>
              <a:rPr lang="it-IT" sz="3600" b="1" dirty="0" smtClean="0">
                <a:solidFill>
                  <a:schemeClr val="tx2"/>
                </a:solidFill>
                <a:latin typeface="Calibri" charset="0"/>
                <a:cs typeface="ＭＳ Ｐゴシック" charset="0"/>
              </a:rPr>
              <a:t> at CERN and </a:t>
            </a:r>
            <a:r>
              <a:rPr lang="it-IT" sz="3600" b="1" dirty="0" err="1" smtClean="0">
                <a:solidFill>
                  <a:schemeClr val="tx2"/>
                </a:solidFill>
                <a:latin typeface="Calibri" charset="0"/>
                <a:cs typeface="ＭＳ Ｐゴシック" charset="0"/>
              </a:rPr>
              <a:t>Fermilab</a:t>
            </a:r>
            <a:r>
              <a:rPr lang="it-IT" sz="3600" b="1" dirty="0" smtClean="0">
                <a:solidFill>
                  <a:schemeClr val="tx2"/>
                </a:solidFill>
                <a:latin typeface="Calibri" charset="0"/>
                <a:cs typeface="ＭＳ Ｐゴシック" charset="0"/>
              </a:rPr>
              <a:t> </a:t>
            </a:r>
            <a:endParaRPr lang="en-US" sz="36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948340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>
                <a:latin typeface="Arial" charset="0"/>
              </a:rPr>
              <a:t>Resolutions for CMS GEM detector</a:t>
            </a:r>
            <a:br>
              <a:rPr lang="en-US" sz="3000">
                <a:latin typeface="Arial" charset="0"/>
              </a:rPr>
            </a:br>
            <a:r>
              <a:rPr lang="en-US" sz="3000">
                <a:latin typeface="Arial" charset="0"/>
              </a:rPr>
              <a:t>at eta sector 5</a:t>
            </a:r>
          </a:p>
        </p:txBody>
      </p:sp>
      <p:sp>
        <p:nvSpPr>
          <p:cNvPr id="3277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8BAADD04-1FCC-6043-93E2-146CFAA15CC6}" type="slidenum">
              <a:rPr lang="en-US"/>
              <a:pPr/>
              <a:t>23</a:t>
            </a:fld>
            <a:endParaRPr lang="en-US"/>
          </a:p>
        </p:txBody>
      </p:sp>
      <p:pic>
        <p:nvPicPr>
          <p:cNvPr id="32773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451"/>
          <a:stretch>
            <a:fillRect/>
          </a:stretch>
        </p:blipFill>
        <p:spPr bwMode="auto">
          <a:xfrm>
            <a:off x="4648200" y="914400"/>
            <a:ext cx="4495800" cy="290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4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30"/>
          <a:stretch>
            <a:fillRect/>
          </a:stretch>
        </p:blipFill>
        <p:spPr bwMode="auto">
          <a:xfrm>
            <a:off x="0" y="914400"/>
            <a:ext cx="4648200" cy="290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7" name="TextBox 10"/>
          <p:cNvSpPr txBox="1">
            <a:spLocks noChangeArrowheads="1"/>
          </p:cNvSpPr>
          <p:nvPr/>
        </p:nvSpPr>
        <p:spPr bwMode="auto">
          <a:xfrm>
            <a:off x="609600" y="1828800"/>
            <a:ext cx="1371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l-GR" b="1">
                <a:solidFill>
                  <a:srgbClr val="FF0000"/>
                </a:solidFill>
              </a:rPr>
              <a:t>σ</a:t>
            </a:r>
            <a:r>
              <a:rPr lang="en-US" b="1">
                <a:solidFill>
                  <a:srgbClr val="FF0000"/>
                </a:solidFill>
              </a:rPr>
              <a:t>= 86</a:t>
            </a:r>
            <a:r>
              <a:rPr lang="el-GR" b="1">
                <a:solidFill>
                  <a:srgbClr val="FF0000"/>
                </a:solidFill>
              </a:rPr>
              <a:t>μ</a:t>
            </a:r>
            <a:r>
              <a:rPr lang="en-US" b="1">
                <a:solidFill>
                  <a:srgbClr val="FF0000"/>
                </a:solidFill>
              </a:rPr>
              <a:t>rad</a:t>
            </a:r>
          </a:p>
        </p:txBody>
      </p:sp>
      <p:sp>
        <p:nvSpPr>
          <p:cNvPr id="32778" name="TextBox 11"/>
          <p:cNvSpPr txBox="1">
            <a:spLocks noChangeArrowheads="1"/>
          </p:cNvSpPr>
          <p:nvPr/>
        </p:nvSpPr>
        <p:spPr bwMode="auto">
          <a:xfrm>
            <a:off x="5181600" y="1981200"/>
            <a:ext cx="1600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l-GR" b="1">
                <a:solidFill>
                  <a:srgbClr val="FF0000"/>
                </a:solidFill>
              </a:rPr>
              <a:t>σ</a:t>
            </a:r>
            <a:r>
              <a:rPr lang="en-US" b="1">
                <a:solidFill>
                  <a:srgbClr val="FF0000"/>
                </a:solidFill>
              </a:rPr>
              <a:t>= 111</a:t>
            </a:r>
            <a:r>
              <a:rPr lang="el-GR" b="1">
                <a:solidFill>
                  <a:srgbClr val="FF0000"/>
                </a:solidFill>
              </a:rPr>
              <a:t>μ</a:t>
            </a:r>
            <a:r>
              <a:rPr lang="en-US" b="1">
                <a:solidFill>
                  <a:srgbClr val="FF0000"/>
                </a:solidFill>
              </a:rPr>
              <a:t>rad</a:t>
            </a:r>
          </a:p>
        </p:txBody>
      </p:sp>
      <p:pic>
        <p:nvPicPr>
          <p:cNvPr id="3277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24288"/>
            <a:ext cx="4648200" cy="2805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32780" name="TextBox 14"/>
          <p:cNvSpPr txBox="1">
            <a:spLocks noChangeArrowheads="1"/>
          </p:cNvSpPr>
          <p:nvPr/>
        </p:nvSpPr>
        <p:spPr bwMode="auto">
          <a:xfrm>
            <a:off x="533400" y="4090988"/>
            <a:ext cx="21336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dirty="0" smtClean="0">
                <a:solidFill>
                  <a:srgbClr val="0000CC"/>
                </a:solidFill>
              </a:rPr>
              <a:t>VFAT </a:t>
            </a:r>
            <a:r>
              <a:rPr lang="en-US" sz="1600" dirty="0">
                <a:solidFill>
                  <a:srgbClr val="0000CC"/>
                </a:solidFill>
              </a:rPr>
              <a:t>test </a:t>
            </a:r>
            <a:r>
              <a:rPr lang="en-US" sz="1600" dirty="0" smtClean="0">
                <a:solidFill>
                  <a:srgbClr val="0000CC"/>
                </a:solidFill>
              </a:rPr>
              <a:t>beam</a:t>
            </a:r>
            <a:endParaRPr lang="en-US" sz="1600" dirty="0">
              <a:solidFill>
                <a:srgbClr val="0000CC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648200" y="5128684"/>
            <a:ext cx="4635500" cy="400110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indent="0" eaLnBrk="1" hangingPunct="1"/>
            <a:r>
              <a:rPr lang="en-US" sz="2000" dirty="0" smtClean="0">
                <a:solidFill>
                  <a:srgbClr val="0000CC"/>
                </a:solidFill>
              </a:rPr>
              <a:t> </a:t>
            </a:r>
            <a:r>
              <a:rPr lang="en-US" sz="2000" dirty="0">
                <a:solidFill>
                  <a:srgbClr val="0000CC"/>
                </a:solidFill>
              </a:rPr>
              <a:t>86 (111) </a:t>
            </a:r>
            <a:r>
              <a:rPr lang="el-GR" sz="2000" dirty="0">
                <a:solidFill>
                  <a:srgbClr val="0000CC"/>
                </a:solidFill>
              </a:rPr>
              <a:t>μ</a:t>
            </a:r>
            <a:r>
              <a:rPr lang="en-US" sz="2000" dirty="0">
                <a:solidFill>
                  <a:srgbClr val="0000CC"/>
                </a:solidFill>
              </a:rPr>
              <a:t>rad or 160 (207) </a:t>
            </a:r>
            <a:r>
              <a:rPr lang="el-GR" sz="2000" dirty="0" smtClean="0">
                <a:solidFill>
                  <a:srgbClr val="0000CC"/>
                </a:solidFill>
              </a:rPr>
              <a:t>μ</a:t>
            </a:r>
            <a:r>
              <a:rPr lang="en-US" sz="2000" dirty="0" smtClean="0">
                <a:solidFill>
                  <a:srgbClr val="0000CC"/>
                </a:solidFill>
              </a:rPr>
              <a:t>m</a:t>
            </a:r>
            <a:endParaRPr lang="en-US" sz="2000" dirty="0">
              <a:solidFill>
                <a:srgbClr val="0000CC"/>
              </a:solidFill>
            </a:endParaRPr>
          </a:p>
        </p:txBody>
      </p:sp>
      <p:sp>
        <p:nvSpPr>
          <p:cNvPr id="32782" name="TextBox 2"/>
          <p:cNvSpPr txBox="1">
            <a:spLocks noChangeArrowheads="1"/>
          </p:cNvSpPr>
          <p:nvPr/>
        </p:nvSpPr>
        <p:spPr bwMode="auto">
          <a:xfrm>
            <a:off x="3124200" y="6096000"/>
            <a:ext cx="10525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/>
              <a:t>P. Barria</a:t>
            </a:r>
          </a:p>
        </p:txBody>
      </p:sp>
    </p:spTree>
    <p:extLst>
      <p:ext uri="{BB962C8B-B14F-4D97-AF65-F5344CB8AC3E}">
        <p14:creationId xmlns:p14="http://schemas.microsoft.com/office/powerpoint/2010/main" val="2688275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4465" y="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/>
              <a:t>GEM GE1/1 Activity at the GIF++ </a:t>
            </a:r>
            <a:endParaRPr lang="en-US" sz="3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3337" y="1283214"/>
            <a:ext cx="5390663" cy="3264071"/>
          </a:xfrm>
          <a:prstGeom prst="rect">
            <a:avLst/>
          </a:prstGeom>
        </p:spPr>
      </p:pic>
      <p:pic>
        <p:nvPicPr>
          <p:cNvPr id="6" name="Picture 5" descr="Screen Shot 2015-12-07 at 6.44.44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578" y="1417638"/>
            <a:ext cx="3708400" cy="490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924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066800"/>
            <a:ext cx="8839200" cy="57912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it-IT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2400" y="1198200"/>
            <a:ext cx="6507832" cy="2446824"/>
          </a:xfrm>
          <a:prstGeom prst="rect">
            <a:avLst/>
          </a:prstGeom>
          <a:noFill/>
          <a:ln w="15875"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Clr>
                <a:srgbClr val="000090"/>
              </a:buClr>
              <a:buSzPct val="75000"/>
            </a:pPr>
            <a:endParaRPr lang="it-IT" sz="2000" b="1" dirty="0" smtClean="0">
              <a:solidFill>
                <a:schemeClr val="tx2"/>
              </a:solidFill>
              <a:latin typeface="Calibri" charset="0"/>
              <a:cs typeface="DejaVu Sans" charset="0"/>
            </a:endParaRPr>
          </a:p>
          <a:p>
            <a:pPr eaLnBrk="1" hangingPunct="1">
              <a:buClr>
                <a:srgbClr val="000090"/>
              </a:buClr>
              <a:buSzPct val="75000"/>
              <a:buFont typeface="Wingdings" charset="0"/>
              <a:buChar char="Ø"/>
            </a:pPr>
            <a:r>
              <a:rPr lang="it-IT" sz="2000" dirty="0" smtClean="0">
                <a:solidFill>
                  <a:schemeClr val="tx2"/>
                </a:solidFill>
                <a:latin typeface="Calibri" charset="0"/>
              </a:rPr>
              <a:t> </a:t>
            </a:r>
            <a:r>
              <a:rPr lang="it-IT" sz="1900" dirty="0" smtClean="0">
                <a:solidFill>
                  <a:schemeClr val="tx2"/>
                </a:solidFill>
                <a:latin typeface="+mj-lt"/>
              </a:rPr>
              <a:t>DAQ system  </a:t>
            </a:r>
            <a:r>
              <a:rPr lang="it-IT" sz="1900" dirty="0" err="1" smtClean="0">
                <a:solidFill>
                  <a:schemeClr val="tx2"/>
                </a:solidFill>
                <a:latin typeface="+mj-lt"/>
              </a:rPr>
              <a:t>will</a:t>
            </a:r>
            <a:r>
              <a:rPr lang="it-IT" sz="1900" dirty="0" smtClean="0">
                <a:solidFill>
                  <a:schemeClr val="tx2"/>
                </a:solidFill>
                <a:latin typeface="+mj-lt"/>
              </a:rPr>
              <a:t> </a:t>
            </a:r>
            <a:r>
              <a:rPr lang="it-IT" sz="1900" dirty="0" err="1" smtClean="0">
                <a:solidFill>
                  <a:schemeClr val="tx2"/>
                </a:solidFill>
                <a:latin typeface="+mj-lt"/>
              </a:rPr>
              <a:t>be</a:t>
            </a:r>
            <a:r>
              <a:rPr lang="it-IT" sz="1900" dirty="0" smtClean="0">
                <a:solidFill>
                  <a:schemeClr val="tx2"/>
                </a:solidFill>
                <a:latin typeface="+mj-lt"/>
              </a:rPr>
              <a:t> </a:t>
            </a:r>
            <a:r>
              <a:rPr lang="it-IT" sz="1900" dirty="0" err="1" smtClean="0">
                <a:solidFill>
                  <a:schemeClr val="tx2"/>
                </a:solidFill>
                <a:latin typeface="+mj-lt"/>
              </a:rPr>
              <a:t>integrated</a:t>
            </a:r>
            <a:r>
              <a:rPr lang="en-US" sz="1900" dirty="0" smtClean="0">
                <a:solidFill>
                  <a:schemeClr val="tx2"/>
                </a:solidFill>
                <a:latin typeface="+mj-lt"/>
              </a:rPr>
              <a:t> in </a:t>
            </a:r>
            <a:r>
              <a:rPr lang="it-IT" sz="1900" dirty="0" smtClean="0">
                <a:solidFill>
                  <a:schemeClr val="tx2"/>
                </a:solidFill>
                <a:latin typeface="+mj-lt"/>
              </a:rPr>
              <a:t>CMS DAQ;</a:t>
            </a:r>
            <a:r>
              <a:rPr lang="en-US" sz="1900" dirty="0" smtClean="0">
                <a:solidFill>
                  <a:schemeClr val="tx2"/>
                </a:solidFill>
                <a:latin typeface="+mj-lt"/>
              </a:rPr>
              <a:t> </a:t>
            </a:r>
            <a:endParaRPr lang="it-IT" sz="1900" dirty="0" smtClean="0">
              <a:solidFill>
                <a:schemeClr val="tx2"/>
              </a:solidFill>
              <a:latin typeface="+mj-lt"/>
            </a:endParaRPr>
          </a:p>
          <a:p>
            <a:pPr eaLnBrk="1" hangingPunct="1">
              <a:buClr>
                <a:srgbClr val="000090"/>
              </a:buClr>
              <a:buSzPct val="75000"/>
              <a:buFont typeface="Wingdings" charset="0"/>
              <a:buChar char="Ø"/>
            </a:pPr>
            <a:r>
              <a:rPr lang="it-IT" sz="1900" dirty="0" smtClean="0">
                <a:solidFill>
                  <a:schemeClr val="tx2"/>
                </a:solidFill>
                <a:latin typeface="+mj-lt"/>
              </a:rPr>
              <a:t> </a:t>
            </a:r>
            <a:r>
              <a:rPr lang="it-IT" sz="1900" dirty="0" err="1" smtClean="0">
                <a:solidFill>
                  <a:schemeClr val="tx2"/>
                </a:solidFill>
                <a:latin typeface="+mj-lt"/>
              </a:rPr>
              <a:t>combined</a:t>
            </a:r>
            <a:r>
              <a:rPr lang="it-IT" sz="1900" dirty="0" smtClean="0">
                <a:solidFill>
                  <a:schemeClr val="tx2"/>
                </a:solidFill>
                <a:latin typeface="+mj-lt"/>
              </a:rPr>
              <a:t> </a:t>
            </a:r>
            <a:r>
              <a:rPr lang="it-IT" sz="1900" dirty="0" err="1" smtClean="0">
                <a:solidFill>
                  <a:schemeClr val="tx2"/>
                </a:solidFill>
                <a:latin typeface="+mj-lt"/>
              </a:rPr>
              <a:t>CSC+GEM</a:t>
            </a:r>
            <a:r>
              <a:rPr lang="it-IT" sz="1900" dirty="0" smtClean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1900" dirty="0" smtClean="0">
                <a:solidFill>
                  <a:schemeClr val="tx2"/>
                </a:solidFill>
                <a:latin typeface="+mj-lt"/>
              </a:rPr>
              <a:t>trigger </a:t>
            </a:r>
            <a:endParaRPr lang="it-IT" sz="1900" dirty="0" smtClean="0">
              <a:solidFill>
                <a:schemeClr val="tx2"/>
              </a:solidFill>
              <a:latin typeface="+mj-lt"/>
            </a:endParaRPr>
          </a:p>
          <a:p>
            <a:pPr eaLnBrk="1" hangingPunct="1">
              <a:buClr>
                <a:srgbClr val="000090"/>
              </a:buClr>
              <a:buSzPct val="75000"/>
              <a:buFont typeface="Wingdings" charset="0"/>
              <a:buChar char="Ø"/>
            </a:pPr>
            <a:r>
              <a:rPr lang="it-IT" sz="1900" dirty="0" smtClean="0">
                <a:solidFill>
                  <a:schemeClr val="tx2"/>
                </a:solidFill>
                <a:latin typeface="+mj-lt"/>
              </a:rPr>
              <a:t> </a:t>
            </a:r>
            <a:r>
              <a:rPr lang="it-IT" sz="1900" dirty="0" err="1" smtClean="0">
                <a:solidFill>
                  <a:schemeClr val="tx2"/>
                </a:solidFill>
                <a:latin typeface="+mj-lt"/>
              </a:rPr>
              <a:t>Operation</a:t>
            </a:r>
            <a:r>
              <a:rPr lang="it-IT" sz="1900" dirty="0" smtClean="0">
                <a:solidFill>
                  <a:schemeClr val="tx2"/>
                </a:solidFill>
                <a:latin typeface="+mj-lt"/>
              </a:rPr>
              <a:t> procedure </a:t>
            </a:r>
            <a:r>
              <a:rPr lang="it-IT" sz="1900" dirty="0" err="1" smtClean="0">
                <a:solidFill>
                  <a:schemeClr val="tx2"/>
                </a:solidFill>
                <a:latin typeface="+mj-lt"/>
              </a:rPr>
              <a:t>implemented</a:t>
            </a:r>
            <a:endParaRPr lang="it-IT" sz="1900" dirty="0" smtClean="0">
              <a:solidFill>
                <a:schemeClr val="tx2"/>
              </a:solidFill>
              <a:latin typeface="+mj-lt"/>
            </a:endParaRPr>
          </a:p>
          <a:p>
            <a:pPr eaLnBrk="1" hangingPunct="1">
              <a:buClr>
                <a:srgbClr val="000090"/>
              </a:buClr>
              <a:buSzPct val="75000"/>
              <a:buFont typeface="Wingdings" charset="0"/>
              <a:buChar char="Ø"/>
            </a:pPr>
            <a:r>
              <a:rPr lang="it-IT" sz="1900" dirty="0" smtClean="0">
                <a:solidFill>
                  <a:schemeClr val="tx2"/>
                </a:solidFill>
                <a:latin typeface="+mj-lt"/>
              </a:rPr>
              <a:t> </a:t>
            </a:r>
            <a:r>
              <a:rPr lang="it-IT" sz="1900" dirty="0" err="1" smtClean="0">
                <a:solidFill>
                  <a:schemeClr val="tx2"/>
                </a:solidFill>
                <a:latin typeface="+mj-lt"/>
              </a:rPr>
              <a:t>reconstruction</a:t>
            </a:r>
            <a:r>
              <a:rPr lang="it-IT" sz="1900" dirty="0" smtClean="0">
                <a:solidFill>
                  <a:schemeClr val="tx2"/>
                </a:solidFill>
                <a:latin typeface="+mj-lt"/>
              </a:rPr>
              <a:t> </a:t>
            </a:r>
            <a:r>
              <a:rPr lang="it-IT" sz="1900" dirty="0" err="1" smtClean="0">
                <a:solidFill>
                  <a:schemeClr val="tx2"/>
                </a:solidFill>
                <a:latin typeface="+mj-lt"/>
              </a:rPr>
              <a:t>included</a:t>
            </a:r>
            <a:r>
              <a:rPr lang="it-IT" sz="1900" dirty="0" smtClean="0">
                <a:solidFill>
                  <a:schemeClr val="tx2"/>
                </a:solidFill>
                <a:latin typeface="+mj-lt"/>
              </a:rPr>
              <a:t> in </a:t>
            </a:r>
            <a:r>
              <a:rPr lang="it-IT" sz="1900" dirty="0" err="1" smtClean="0">
                <a:solidFill>
                  <a:schemeClr val="tx2"/>
                </a:solidFill>
                <a:latin typeface="+mj-lt"/>
              </a:rPr>
              <a:t>official</a:t>
            </a:r>
            <a:r>
              <a:rPr lang="it-IT" sz="1900" dirty="0" smtClean="0">
                <a:solidFill>
                  <a:schemeClr val="tx2"/>
                </a:solidFill>
                <a:latin typeface="+mj-lt"/>
              </a:rPr>
              <a:t> CMS software;</a:t>
            </a:r>
          </a:p>
          <a:p>
            <a:pPr lvl="1" eaLnBrk="1" hangingPunct="1">
              <a:buClr>
                <a:srgbClr val="000090"/>
              </a:buClr>
              <a:buSzPct val="75000"/>
              <a:buFont typeface="Arial" pitchFamily="34" charset="0"/>
              <a:buChar char="•"/>
            </a:pPr>
            <a:r>
              <a:rPr lang="it-IT" sz="1900" dirty="0" smtClean="0">
                <a:latin typeface="+mj-lt"/>
              </a:rPr>
              <a:t> </a:t>
            </a:r>
            <a:r>
              <a:rPr lang="en-US" dirty="0" smtClean="0">
                <a:latin typeface="+mj-lt"/>
              </a:rPr>
              <a:t>validation done with  standard tool</a:t>
            </a:r>
            <a:r>
              <a:rPr lang="it-IT" dirty="0" smtClean="0">
                <a:latin typeface="+mj-lt"/>
              </a:rPr>
              <a:t>;</a:t>
            </a:r>
            <a:r>
              <a:rPr lang="en-US" dirty="0" smtClean="0">
                <a:latin typeface="+mj-lt"/>
              </a:rPr>
              <a:t> </a:t>
            </a:r>
            <a:endParaRPr lang="it-IT" dirty="0" smtClean="0">
              <a:latin typeface="+mj-lt"/>
            </a:endParaRPr>
          </a:p>
          <a:p>
            <a:pPr lvl="1" eaLnBrk="1" hangingPunct="1">
              <a:buClr>
                <a:srgbClr val="000090"/>
              </a:buClr>
              <a:buSzPct val="75000"/>
              <a:buFont typeface="Arial" pitchFamily="34" charset="0"/>
              <a:buChar char="•"/>
            </a:pPr>
            <a:r>
              <a:rPr lang="en-US" dirty="0" smtClean="0">
                <a:latin typeface="+mj-lt"/>
              </a:rPr>
              <a:t> background and noise rate  included in simulation.</a:t>
            </a:r>
            <a:endParaRPr lang="it-IT" dirty="0" smtClean="0">
              <a:latin typeface="+mj-lt"/>
            </a:endParaRPr>
          </a:p>
          <a:p>
            <a:pPr lvl="1" eaLnBrk="1" hangingPunct="1">
              <a:buClr>
                <a:srgbClr val="000090"/>
              </a:buClr>
              <a:buSzPct val="75000"/>
            </a:pPr>
            <a:endParaRPr lang="it-IT" sz="1900" dirty="0"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496" y="3930149"/>
            <a:ext cx="9288586" cy="2693045"/>
          </a:xfrm>
          <a:prstGeom prst="rect">
            <a:avLst/>
          </a:prstGeom>
          <a:noFill/>
          <a:ln w="15875"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Clr>
                <a:srgbClr val="000090"/>
              </a:buClr>
              <a:buSzPct val="75000"/>
            </a:pPr>
            <a:endParaRPr lang="it-IT" sz="2000" b="1" dirty="0" smtClean="0">
              <a:solidFill>
                <a:srgbClr val="FF0000"/>
              </a:solidFill>
              <a:latin typeface="Calibri" charset="0"/>
              <a:cs typeface="DejaVu Sans" charset="0"/>
            </a:endParaRPr>
          </a:p>
          <a:p>
            <a:pPr eaLnBrk="1" hangingPunct="1">
              <a:buClr>
                <a:srgbClr val="800000"/>
              </a:buClr>
              <a:buSzPct val="75000"/>
              <a:buFont typeface="Wingdings" charset="0"/>
              <a:buChar char="Ø"/>
            </a:pPr>
            <a:r>
              <a:rPr lang="it-IT" sz="1900" dirty="0" smtClean="0">
                <a:latin typeface="Calibri" charset="0"/>
                <a:cs typeface="DejaVu Sans" charset="0"/>
              </a:rPr>
              <a:t> gain </a:t>
            </a:r>
            <a:r>
              <a:rPr lang="it-IT" sz="1900" dirty="0" err="1" smtClean="0">
                <a:latin typeface="Calibri" charset="0"/>
                <a:cs typeface="DejaVu Sans" charset="0"/>
              </a:rPr>
              <a:t>integration</a:t>
            </a:r>
            <a:r>
              <a:rPr lang="it-IT" sz="1900" dirty="0" smtClean="0">
                <a:latin typeface="Calibri" charset="0"/>
                <a:cs typeface="DejaVu Sans" charset="0"/>
              </a:rPr>
              <a:t> </a:t>
            </a:r>
            <a:r>
              <a:rPr lang="it-IT" sz="1900" dirty="0" err="1" smtClean="0">
                <a:latin typeface="Calibri" charset="0"/>
                <a:cs typeface="DejaVu Sans" charset="0"/>
              </a:rPr>
              <a:t>experience</a:t>
            </a:r>
            <a:r>
              <a:rPr lang="it-IT" sz="1900" dirty="0" smtClean="0">
                <a:latin typeface="Calibri" charset="0"/>
                <a:cs typeface="DejaVu Sans" charset="0"/>
              </a:rPr>
              <a:t> </a:t>
            </a:r>
          </a:p>
          <a:p>
            <a:pPr eaLnBrk="1" hangingPunct="1">
              <a:buClr>
                <a:srgbClr val="800000"/>
              </a:buClr>
              <a:buSzPct val="75000"/>
              <a:buFont typeface="Wingdings" charset="0"/>
              <a:buChar char="Ø"/>
            </a:pPr>
            <a:r>
              <a:rPr lang="it-IT" sz="1900" dirty="0" smtClean="0">
                <a:latin typeface="Calibri" charset="0"/>
                <a:cs typeface="DejaVu Sans" charset="0"/>
              </a:rPr>
              <a:t> reduce the GEM </a:t>
            </a:r>
            <a:r>
              <a:rPr lang="it-IT" sz="1900" dirty="0" err="1" smtClean="0">
                <a:latin typeface="Calibri" charset="0"/>
                <a:cs typeface="DejaVu Sans" charset="0"/>
              </a:rPr>
              <a:t>commissioning</a:t>
            </a:r>
            <a:r>
              <a:rPr lang="it-IT" sz="1900" dirty="0" smtClean="0">
                <a:latin typeface="Calibri" charset="0"/>
                <a:cs typeface="DejaVu Sans" charset="0"/>
              </a:rPr>
              <a:t> </a:t>
            </a:r>
            <a:r>
              <a:rPr lang="it-IT" sz="1900" dirty="0" err="1" smtClean="0">
                <a:latin typeface="Calibri" charset="0"/>
                <a:cs typeface="DejaVu Sans" charset="0"/>
              </a:rPr>
              <a:t>period</a:t>
            </a:r>
            <a:r>
              <a:rPr lang="it-IT" sz="1900" dirty="0" smtClean="0">
                <a:latin typeface="Calibri" charset="0"/>
                <a:cs typeface="DejaVu Sans" charset="0"/>
              </a:rPr>
              <a:t>: </a:t>
            </a:r>
          </a:p>
          <a:p>
            <a:pPr eaLnBrk="1" hangingPunct="1"/>
            <a:r>
              <a:rPr lang="en-US" dirty="0" smtClean="0">
                <a:latin typeface="Calibri" charset="0"/>
              </a:rPr>
              <a:t>   - Back-end electronics  installed and commissioned in advance of the installation of the FE     electronics.</a:t>
            </a:r>
          </a:p>
          <a:p>
            <a:pPr eaLnBrk="1" hangingPunct="1"/>
            <a:r>
              <a:rPr lang="en-US" dirty="0" smtClean="0">
                <a:latin typeface="Calibri" charset="0"/>
              </a:rPr>
              <a:t>   - All components (Incl. detectors) will have been qualified beforehand at the TIF</a:t>
            </a:r>
            <a:endParaRPr lang="it-IT" dirty="0" smtClean="0">
              <a:latin typeface="Calibri" charset="0"/>
              <a:cs typeface="DejaVu Sans" charset="0"/>
            </a:endParaRPr>
          </a:p>
          <a:p>
            <a:pPr eaLnBrk="1" hangingPunct="1">
              <a:buClr>
                <a:srgbClr val="800000"/>
              </a:buClr>
              <a:buSzPct val="75000"/>
              <a:buFont typeface="Wingdings" charset="0"/>
              <a:buChar char="Ø"/>
            </a:pPr>
            <a:r>
              <a:rPr lang="it-IT" sz="1900" dirty="0" smtClean="0">
                <a:latin typeface="Calibri" charset="0"/>
                <a:cs typeface="DejaVu Sans" charset="0"/>
              </a:rPr>
              <a:t> trigger </a:t>
            </a:r>
            <a:r>
              <a:rPr lang="it-IT" sz="1900" dirty="0" err="1" smtClean="0">
                <a:latin typeface="Calibri" charset="0"/>
                <a:cs typeface="DejaVu Sans" charset="0"/>
              </a:rPr>
              <a:t>commissioning</a:t>
            </a:r>
            <a:r>
              <a:rPr lang="it-IT" sz="1900" dirty="0" smtClean="0">
                <a:latin typeface="Calibri" charset="0"/>
                <a:cs typeface="DejaVu Sans" charset="0"/>
              </a:rPr>
              <a:t> and performance </a:t>
            </a:r>
            <a:r>
              <a:rPr lang="it-IT" sz="1900" dirty="0" err="1" smtClean="0">
                <a:latin typeface="Calibri" charset="0"/>
                <a:cs typeface="DejaVu Sans" charset="0"/>
              </a:rPr>
              <a:t>check</a:t>
            </a:r>
            <a:r>
              <a:rPr lang="it-IT" sz="1900" dirty="0" smtClean="0">
                <a:latin typeface="Calibri" charset="0"/>
                <a:cs typeface="DejaVu Sans" charset="0"/>
              </a:rPr>
              <a:t> “CSC-TF”</a:t>
            </a:r>
          </a:p>
          <a:p>
            <a:pPr eaLnBrk="1" hangingPunct="1">
              <a:buClr>
                <a:srgbClr val="800000"/>
              </a:buClr>
              <a:buSzPct val="75000"/>
              <a:buFont typeface="Wingdings" charset="0"/>
              <a:buChar char="Ø"/>
            </a:pPr>
            <a:r>
              <a:rPr lang="it-IT" sz="1900" dirty="0" smtClean="0">
                <a:latin typeface="Calibri" charset="0"/>
                <a:cs typeface="DejaVu Sans" charset="0"/>
              </a:rPr>
              <a:t> background </a:t>
            </a:r>
            <a:r>
              <a:rPr lang="it-IT" sz="1900" dirty="0" err="1" smtClean="0">
                <a:latin typeface="Calibri" charset="0"/>
                <a:cs typeface="DejaVu Sans" charset="0"/>
              </a:rPr>
              <a:t>measurement</a:t>
            </a:r>
            <a:r>
              <a:rPr lang="it-IT" sz="1900" dirty="0" smtClean="0">
                <a:latin typeface="Calibri" charset="0"/>
                <a:cs typeface="DejaVu Sans" charset="0"/>
              </a:rPr>
              <a:t>.</a:t>
            </a:r>
          </a:p>
          <a:p>
            <a:pPr eaLnBrk="1" hangingPunct="1">
              <a:buClr>
                <a:srgbClr val="800000"/>
              </a:buClr>
              <a:buSzPct val="75000"/>
              <a:buFont typeface="Wingdings" charset="0"/>
              <a:buChar char="Ø"/>
            </a:pPr>
            <a:r>
              <a:rPr lang="en-US" sz="1900" dirty="0" smtClean="0">
                <a:latin typeface="Calibri" charset="0"/>
              </a:rPr>
              <a:t> opportunity to </a:t>
            </a:r>
            <a:r>
              <a:rPr lang="it-IT" sz="1900" dirty="0" smtClean="0">
                <a:latin typeface="Calibri" charset="0"/>
              </a:rPr>
              <a:t>cross-</a:t>
            </a:r>
            <a:r>
              <a:rPr lang="en-US" sz="1900" dirty="0" smtClean="0">
                <a:latin typeface="Calibri" charset="0"/>
              </a:rPr>
              <a:t>check with data what expected by simulation. </a:t>
            </a:r>
            <a:endParaRPr lang="it-IT" sz="1900" dirty="0">
              <a:latin typeface="Calibri" charset="0"/>
            </a:endParaRPr>
          </a:p>
        </p:txBody>
      </p:sp>
      <p:grpSp>
        <p:nvGrpSpPr>
          <p:cNvPr id="45061" name="Group 12"/>
          <p:cNvGrpSpPr>
            <a:grpSpLocks/>
          </p:cNvGrpSpPr>
          <p:nvPr/>
        </p:nvGrpSpPr>
        <p:grpSpPr bwMode="auto">
          <a:xfrm>
            <a:off x="5508500" y="764704"/>
            <a:ext cx="3455988" cy="3384550"/>
            <a:chOff x="827584" y="978711"/>
            <a:chExt cx="5660452" cy="5123962"/>
          </a:xfrm>
        </p:grpSpPr>
        <p:pic>
          <p:nvPicPr>
            <p:cNvPr id="45065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7584" y="1196752"/>
              <a:ext cx="5491243" cy="49059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TextBox 16"/>
            <p:cNvSpPr txBox="1"/>
            <p:nvPr/>
          </p:nvSpPr>
          <p:spPr>
            <a:xfrm>
              <a:off x="1930033" y="978711"/>
              <a:ext cx="4558003" cy="978166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b="1" dirty="0">
                  <a:solidFill>
                    <a:schemeClr val="tx2"/>
                  </a:solidFill>
                  <a:latin typeface="Arial" pitchFamily="34" charset="0"/>
                  <a:ea typeface="+mn-ea"/>
                </a:rPr>
                <a:t>4 super chambers in slots 1,2,35, 36 on YE-1</a:t>
              </a:r>
            </a:p>
          </p:txBody>
        </p:sp>
        <p:cxnSp>
          <p:nvCxnSpPr>
            <p:cNvPr id="18" name="Straight Arrow Connector 17"/>
            <p:cNvCxnSpPr>
              <a:cxnSpLocks noChangeShapeType="1"/>
            </p:cNvCxnSpPr>
            <p:nvPr/>
          </p:nvCxnSpPr>
          <p:spPr bwMode="auto">
            <a:xfrm flipH="1">
              <a:off x="4067328" y="2286138"/>
              <a:ext cx="1123250" cy="999797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arrow" w="med" len="med"/>
            </a:ln>
            <a:effectLst>
              <a:outerShdw blurRad="635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9" name="Straight Arrow Connector 18"/>
            <p:cNvCxnSpPr>
              <a:cxnSpLocks noChangeShapeType="1"/>
            </p:cNvCxnSpPr>
            <p:nvPr/>
          </p:nvCxnSpPr>
          <p:spPr bwMode="auto">
            <a:xfrm flipH="1">
              <a:off x="2832274" y="2396693"/>
              <a:ext cx="470620" cy="1199276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arrow" w="med" len="med"/>
            </a:ln>
            <a:effectLst>
              <a:outerShdw blurRad="635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</p:grpSp>
      <p:sp>
        <p:nvSpPr>
          <p:cNvPr id="45062" name="Title 1"/>
          <p:cNvSpPr>
            <a:spLocks noGrp="1"/>
          </p:cNvSpPr>
          <p:nvPr>
            <p:ph type="title"/>
          </p:nvPr>
        </p:nvSpPr>
        <p:spPr>
          <a:xfrm>
            <a:off x="457200" y="-68622"/>
            <a:ext cx="8229600" cy="1143000"/>
          </a:xfrm>
        </p:spPr>
        <p:txBody>
          <a:bodyPr/>
          <a:lstStyle/>
          <a:p>
            <a:r>
              <a:rPr lang="en-US" dirty="0">
                <a:solidFill>
                  <a:schemeClr val="tx2"/>
                </a:solidFill>
                <a:latin typeface="Calibri" charset="0"/>
              </a:rPr>
              <a:t>Slice test in YETS2016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263D31D-8C7D-A34B-81AB-8210D4557E96}" type="slidenum">
              <a:rPr lang="en-US">
                <a:solidFill>
                  <a:srgbClr val="898989"/>
                </a:solidFill>
              </a:rPr>
              <a:pPr eaLnBrk="1" hangingPunct="1"/>
              <a:t>25</a:t>
            </a:fld>
            <a:endParaRPr lang="en-US" dirty="0">
              <a:solidFill>
                <a:srgbClr val="898989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51520" y="3789040"/>
            <a:ext cx="153946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buClr>
                <a:srgbClr val="000090"/>
              </a:buClr>
              <a:buSzPct val="75000"/>
            </a:pPr>
            <a:r>
              <a:rPr lang="it-IT" sz="2000" b="1" u="sng" dirty="0" err="1" smtClean="0">
                <a:solidFill>
                  <a:srgbClr val="FF0000"/>
                </a:solidFill>
                <a:latin typeface="Calibri" charset="0"/>
                <a:cs typeface="DejaVu Sans" charset="0"/>
              </a:rPr>
              <a:t>Motivations</a:t>
            </a:r>
            <a:r>
              <a:rPr lang="it-IT" sz="2000" b="1" u="sng" dirty="0" smtClean="0">
                <a:solidFill>
                  <a:srgbClr val="FF0000"/>
                </a:solidFill>
                <a:latin typeface="Calibri" charset="0"/>
                <a:cs typeface="DejaVu Sans" charset="0"/>
              </a:rPr>
              <a:t>: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79512" y="1012666"/>
            <a:ext cx="543347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buClr>
                <a:srgbClr val="000090"/>
              </a:buClr>
              <a:buSzPct val="75000"/>
            </a:pPr>
            <a:r>
              <a:rPr lang="it-IT" sz="2000" b="1" dirty="0" err="1" smtClean="0">
                <a:solidFill>
                  <a:schemeClr val="tx2"/>
                </a:solidFill>
                <a:latin typeface="Calibri" charset="0"/>
                <a:cs typeface="DejaVu Sans" charset="0"/>
              </a:rPr>
              <a:t>Installation</a:t>
            </a:r>
            <a:r>
              <a:rPr lang="it-IT" sz="2000" b="1" dirty="0" smtClean="0">
                <a:solidFill>
                  <a:schemeClr val="tx2"/>
                </a:solidFill>
                <a:latin typeface="Calibri" charset="0"/>
                <a:cs typeface="DejaVu Sans" charset="0"/>
              </a:rPr>
              <a:t> </a:t>
            </a:r>
            <a:r>
              <a:rPr lang="it-IT" sz="2000" b="1" dirty="0" err="1" smtClean="0">
                <a:solidFill>
                  <a:schemeClr val="tx2"/>
                </a:solidFill>
                <a:latin typeface="Calibri" charset="0"/>
                <a:cs typeface="DejaVu Sans" charset="0"/>
              </a:rPr>
              <a:t>of</a:t>
            </a:r>
            <a:r>
              <a:rPr lang="it-IT" sz="2000" b="1" dirty="0" smtClean="0">
                <a:solidFill>
                  <a:schemeClr val="tx2"/>
                </a:solidFill>
                <a:latin typeface="Calibri" charset="0"/>
                <a:cs typeface="DejaVu Sans" charset="0"/>
              </a:rPr>
              <a:t> 4 </a:t>
            </a:r>
            <a:r>
              <a:rPr lang="it-IT" sz="2000" b="1" dirty="0" err="1" smtClean="0">
                <a:solidFill>
                  <a:schemeClr val="tx2"/>
                </a:solidFill>
                <a:latin typeface="Calibri" charset="0"/>
                <a:cs typeface="DejaVu Sans" charset="0"/>
              </a:rPr>
              <a:t>SuperChamber</a:t>
            </a:r>
            <a:r>
              <a:rPr lang="it-IT" sz="2000" b="1" dirty="0" smtClean="0">
                <a:solidFill>
                  <a:schemeClr val="tx2"/>
                </a:solidFill>
                <a:latin typeface="Calibri" charset="0"/>
                <a:cs typeface="DejaVu Sans" charset="0"/>
              </a:rPr>
              <a:t> </a:t>
            </a:r>
            <a:r>
              <a:rPr lang="it-IT" sz="2000" b="1" dirty="0" err="1" smtClean="0">
                <a:solidFill>
                  <a:schemeClr val="tx2"/>
                </a:solidFill>
                <a:latin typeface="Calibri" charset="0"/>
                <a:cs typeface="DejaVu Sans" charset="0"/>
              </a:rPr>
              <a:t>during</a:t>
            </a:r>
            <a:r>
              <a:rPr lang="it-IT" sz="2000" b="1" dirty="0" smtClean="0">
                <a:solidFill>
                  <a:schemeClr val="tx2"/>
                </a:solidFill>
                <a:latin typeface="Calibri" charset="0"/>
                <a:cs typeface="DejaVu Sans" charset="0"/>
              </a:rPr>
              <a:t>  2016 YETS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79512" y="3419708"/>
            <a:ext cx="6882751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INSTALLATION WINDOW : Early January (10.1.2017 – 31.3 March 2017  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3186927" y="3812595"/>
            <a:ext cx="5674250" cy="58477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INSTALLATION WINDOW :LS2</a:t>
            </a:r>
          </a:p>
          <a:p>
            <a:r>
              <a:rPr lang="en-US" sz="1600" dirty="0" smtClean="0"/>
              <a:t>GE1/1  Week 15 onwards – until Ready for beam minus 30 weeks) 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465932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6548" y="-177784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GEM Detector Production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02746" y="965412"/>
            <a:ext cx="4040188" cy="639762"/>
          </a:xfrm>
        </p:spPr>
        <p:txBody>
          <a:bodyPr>
            <a:noAutofit/>
          </a:bodyPr>
          <a:lstStyle/>
          <a:p>
            <a:r>
              <a:rPr lang="en-US" sz="4000" dirty="0" smtClean="0"/>
              <a:t>Slice Test</a:t>
            </a:r>
            <a:endParaRPr lang="en-US" sz="4000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202746" y="1711624"/>
            <a:ext cx="8941254" cy="2834303"/>
          </a:xfrm>
        </p:spPr>
        <p:txBody>
          <a:bodyPr/>
          <a:lstStyle/>
          <a:p>
            <a:r>
              <a:rPr lang="en-US" dirty="0" smtClean="0"/>
              <a:t>Assembled 2 of 8 detectors for P5!</a:t>
            </a:r>
            <a:endParaRPr lang="en-US" dirty="0"/>
          </a:p>
          <a:p>
            <a:r>
              <a:rPr lang="en-US" dirty="0" smtClean="0"/>
              <a:t>Commissioning of quality control test stands on-going</a:t>
            </a:r>
          </a:p>
          <a:p>
            <a:r>
              <a:rPr lang="en-US" dirty="0" smtClean="0"/>
              <a:t>Price inquiries for the LS2 chambers components are running</a:t>
            </a:r>
            <a:endParaRPr lang="en-US" dirty="0"/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B340B-03E3-364B-BCC8-7CF7798AE126}" type="datetime1">
              <a:rPr lang="en-US" smtClean="0"/>
              <a:t>12/14/16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52DAB-0443-084B-933C-27167734A466}" type="slidenum">
              <a:rPr lang="en-US" smtClean="0"/>
              <a:t>26</a:t>
            </a:fld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548" y="3717543"/>
            <a:ext cx="2546637" cy="2576819"/>
          </a:xfrm>
          <a:prstGeom prst="rect">
            <a:avLst/>
          </a:prstGeom>
        </p:spPr>
      </p:pic>
      <p:sp>
        <p:nvSpPr>
          <p:cNvPr id="15" name="Content Placeholder 8"/>
          <p:cNvSpPr>
            <a:spLocks noGrp="1"/>
          </p:cNvSpPr>
          <p:nvPr>
            <p:ph sz="half" idx="2"/>
          </p:nvPr>
        </p:nvSpPr>
        <p:spPr>
          <a:xfrm>
            <a:off x="202745" y="3232584"/>
            <a:ext cx="8338403" cy="7721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Slice Test chamber assembled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2963630" y="3717541"/>
            <a:ext cx="2963634" cy="257682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9304" y="3717543"/>
            <a:ext cx="3069214" cy="2576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7083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998330" y="-133964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4000" dirty="0"/>
              <a:t>Toward the full production</a:t>
            </a:r>
            <a:br>
              <a:rPr lang="en-US" sz="4000" dirty="0"/>
            </a:br>
            <a:r>
              <a:rPr lang="en-US" sz="2000" b="1" dirty="0" smtClean="0"/>
              <a:t>Training and production site qualification</a:t>
            </a:r>
            <a:endParaRPr lang="en-US" sz="2000" b="1" dirty="0"/>
          </a:p>
        </p:txBody>
      </p:sp>
      <p:pic>
        <p:nvPicPr>
          <p:cNvPr id="2" name="Content Placeholder 1" descr="20151203_111449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70" b="14570"/>
          <a:stretch>
            <a:fillRect/>
          </a:stretch>
        </p:blipFill>
        <p:spPr>
          <a:xfrm>
            <a:off x="0" y="1704962"/>
            <a:ext cx="6813028" cy="3620736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68682-4847-AE4C-A8CC-E116C4129511}" type="slidenum">
              <a:rPr lang="en-US" smtClean="0"/>
              <a:t>27</a:t>
            </a:fld>
            <a:endParaRPr lang="en-US"/>
          </a:p>
        </p:txBody>
      </p:sp>
      <p:pic>
        <p:nvPicPr>
          <p:cNvPr id="7" name="Picture 6" descr="DSC0687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8599" y="1704962"/>
            <a:ext cx="2995401" cy="2106706"/>
          </a:xfrm>
          <a:prstGeom prst="rect">
            <a:avLst/>
          </a:prstGeom>
        </p:spPr>
      </p:pic>
      <p:pic>
        <p:nvPicPr>
          <p:cNvPr id="8" name="Picture 7" descr="IMG_5632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8599" y="3811668"/>
            <a:ext cx="2968312" cy="2226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9192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photo1 (7)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36" t="12909" r="19243" b="6293"/>
          <a:stretch/>
        </p:blipFill>
        <p:spPr>
          <a:xfrm>
            <a:off x="5719098" y="1422853"/>
            <a:ext cx="2584662" cy="2098775"/>
          </a:xfrm>
          <a:prstGeom prst="rect">
            <a:avLst/>
          </a:prstGeom>
        </p:spPr>
      </p:pic>
      <p:pic>
        <p:nvPicPr>
          <p:cNvPr id="13" name="Picture 12" descr="photo4 (1)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79" t="12909" b="49158"/>
          <a:stretch/>
        </p:blipFill>
        <p:spPr>
          <a:xfrm>
            <a:off x="2028647" y="2686764"/>
            <a:ext cx="7115353" cy="226974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795" y="14547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CMS: Industrialization of GEM Foils</a:t>
            </a:r>
            <a:endParaRPr lang="en-US" sz="3600" dirty="0"/>
          </a:p>
        </p:txBody>
      </p:sp>
      <p:pic>
        <p:nvPicPr>
          <p:cNvPr id="8" name="Picture 3" descr="D:\아이폰자료\combine foil with fram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13" y="1434812"/>
            <a:ext cx="3690880" cy="19867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D:\아이폰자료\300x300 current test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82" r="4349"/>
          <a:stretch/>
        </p:blipFill>
        <p:spPr bwMode="auto">
          <a:xfrm>
            <a:off x="3138026" y="1422853"/>
            <a:ext cx="2581072" cy="1998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3733078"/>
            <a:ext cx="4242296" cy="283933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06313" y="3421529"/>
            <a:ext cx="4035983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000" dirty="0" err="1" smtClean="0">
                <a:solidFill>
                  <a:srgbClr val="000090"/>
                </a:solidFill>
              </a:rPr>
              <a:t>Mecharonics</a:t>
            </a:r>
            <a:r>
              <a:rPr lang="en-US" sz="2000" dirty="0" smtClean="0">
                <a:solidFill>
                  <a:srgbClr val="000090"/>
                </a:solidFill>
              </a:rPr>
              <a:t>: Korea </a:t>
            </a:r>
            <a:r>
              <a:rPr lang="en-US" sz="2000" dirty="0" err="1" smtClean="0">
                <a:solidFill>
                  <a:srgbClr val="000090"/>
                </a:solidFill>
              </a:rPr>
              <a:t>M.Choi</a:t>
            </a:r>
            <a:r>
              <a:rPr lang="en-US" sz="2000" dirty="0" smtClean="0">
                <a:solidFill>
                  <a:srgbClr val="000090"/>
                </a:solidFill>
              </a:rPr>
              <a:t> , I. Park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0" y="6366091"/>
            <a:ext cx="3580332" cy="58477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rgbClr val="000090"/>
                </a:solidFill>
              </a:rPr>
              <a:t>Tech Etch Florida  USA : Collaboration with B. </a:t>
            </a:r>
            <a:r>
              <a:rPr lang="en-US" sz="1600" dirty="0" err="1" smtClean="0">
                <a:solidFill>
                  <a:srgbClr val="000090"/>
                </a:solidFill>
              </a:rPr>
              <a:t>Surrow</a:t>
            </a:r>
            <a:r>
              <a:rPr lang="en-US" sz="1600" dirty="0" smtClean="0">
                <a:solidFill>
                  <a:srgbClr val="000090"/>
                </a:solidFill>
              </a:rPr>
              <a:t> &amp; M. </a:t>
            </a:r>
            <a:r>
              <a:rPr lang="en-US" sz="1600" dirty="0" err="1" smtClean="0">
                <a:solidFill>
                  <a:srgbClr val="000090"/>
                </a:solidFill>
              </a:rPr>
              <a:t>Hohlmann</a:t>
            </a:r>
            <a:r>
              <a:rPr lang="en-US" sz="1600" dirty="0" smtClean="0">
                <a:solidFill>
                  <a:srgbClr val="000090"/>
                </a:solidFill>
              </a:rPr>
              <a:t>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946456" y="5231540"/>
            <a:ext cx="2197544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000" dirty="0" err="1" smtClean="0">
                <a:solidFill>
                  <a:srgbClr val="000090"/>
                </a:solidFill>
              </a:rPr>
              <a:t>Micropack</a:t>
            </a:r>
            <a:r>
              <a:rPr lang="en-US" sz="2000" dirty="0" smtClean="0">
                <a:solidFill>
                  <a:srgbClr val="000090"/>
                </a:solidFill>
              </a:rPr>
              <a:t> : India</a:t>
            </a:r>
          </a:p>
          <a:p>
            <a:pPr algn="r"/>
            <a:r>
              <a:rPr lang="en-US" sz="2000" dirty="0" smtClean="0">
                <a:solidFill>
                  <a:srgbClr val="000090"/>
                </a:solidFill>
              </a:rPr>
              <a:t>L. Pant</a:t>
            </a:r>
          </a:p>
          <a:p>
            <a:pPr algn="r"/>
            <a:r>
              <a:rPr lang="en-US" sz="2000" dirty="0" smtClean="0">
                <a:solidFill>
                  <a:srgbClr val="000090"/>
                </a:solidFill>
              </a:rPr>
              <a:t>P. </a:t>
            </a:r>
            <a:r>
              <a:rPr lang="en-US" sz="2000" dirty="0" err="1" smtClean="0">
                <a:solidFill>
                  <a:srgbClr val="000090"/>
                </a:solidFill>
              </a:rPr>
              <a:t>Menon</a:t>
            </a:r>
            <a:endParaRPr lang="en-US" sz="2000" dirty="0" smtClean="0">
              <a:solidFill>
                <a:srgbClr val="00009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46854" y="4865657"/>
            <a:ext cx="28220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Completed: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Technology transfer license agreement with CERN signed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Foils made 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Detectors made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Tests ongoing 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395680" y="6433982"/>
            <a:ext cx="17483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A. Sharma 22092015</a:t>
            </a:r>
            <a:endParaRPr lang="en-US" sz="1400" i="1" dirty="0"/>
          </a:p>
        </p:txBody>
      </p:sp>
      <p:sp>
        <p:nvSpPr>
          <p:cNvPr id="15" name="TextBox 14"/>
          <p:cNvSpPr txBox="1"/>
          <p:nvPr/>
        </p:nvSpPr>
        <p:spPr>
          <a:xfrm>
            <a:off x="948635" y="2815108"/>
            <a:ext cx="12038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40x40 cm2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948635" y="5384829"/>
            <a:ext cx="12038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40x40 cm2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688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>
          <a:xfrm>
            <a:off x="1187450" y="-100013"/>
            <a:ext cx="6985000" cy="1143001"/>
          </a:xfrm>
        </p:spPr>
        <p:txBody>
          <a:bodyPr/>
          <a:lstStyle/>
          <a:p>
            <a:pPr algn="l"/>
            <a:r>
              <a:rPr lang="en-US" b="1" dirty="0" smtClean="0">
                <a:solidFill>
                  <a:schemeClr val="tx2"/>
                </a:solidFill>
                <a:latin typeface="Calibri" charset="0"/>
              </a:rPr>
              <a:t>Production </a:t>
            </a:r>
            <a:r>
              <a:rPr lang="en-US" b="1" dirty="0">
                <a:solidFill>
                  <a:schemeClr val="tx2"/>
                </a:solidFill>
                <a:latin typeface="Calibri" charset="0"/>
              </a:rPr>
              <a:t>site readiness</a:t>
            </a: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E9BA61B2-500E-094C-B2C2-03290EAE05A5}" type="slidenum">
              <a:rPr lang="en-US">
                <a:solidFill>
                  <a:srgbClr val="898989"/>
                </a:solidFill>
              </a:rPr>
              <a:pPr eaLnBrk="1" hangingPunct="1"/>
              <a:t>29</a:t>
            </a:fld>
            <a:endParaRPr lang="en-US">
              <a:solidFill>
                <a:srgbClr val="898989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765175"/>
            <a:ext cx="9144000" cy="70802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spAutoFit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000" dirty="0">
                <a:solidFill>
                  <a:schemeClr val="tx2"/>
                </a:solidFill>
                <a:latin typeface="+mj-lt"/>
                <a:ea typeface="+mn-ea"/>
              </a:rPr>
              <a:t>6 production sites are ready for final production, all </a:t>
            </a:r>
            <a:r>
              <a:rPr lang="en-US" sz="2000" dirty="0" smtClean="0">
                <a:solidFill>
                  <a:schemeClr val="tx2"/>
                </a:solidFill>
                <a:latin typeface="+mj-lt"/>
                <a:ea typeface="+mn-ea"/>
              </a:rPr>
              <a:t>have </a:t>
            </a:r>
            <a:r>
              <a:rPr lang="en-US" sz="2000" dirty="0">
                <a:solidFill>
                  <a:schemeClr val="tx2"/>
                </a:solidFill>
                <a:latin typeface="+mj-lt"/>
                <a:ea typeface="+mn-ea"/>
              </a:rPr>
              <a:t>assembled GE1/1-IV prototypes </a:t>
            </a:r>
            <a:r>
              <a:rPr lang="en-US" sz="2000" dirty="0" smtClean="0">
                <a:solidFill>
                  <a:schemeClr val="tx2"/>
                </a:solidFill>
                <a:latin typeface="+mj-lt"/>
                <a:ea typeface="+mn-ea"/>
              </a:rPr>
              <a:t>, QC procedures have been initiated</a:t>
            </a:r>
            <a:endParaRPr lang="en-US" sz="2000" dirty="0">
              <a:solidFill>
                <a:schemeClr val="tx2"/>
              </a:solidFill>
              <a:latin typeface="+mj-lt"/>
              <a:ea typeface="+mn-ea"/>
            </a:endParaRPr>
          </a:p>
        </p:txBody>
      </p:sp>
      <p:sp>
        <p:nvSpPr>
          <p:cNvPr id="43013" name="Rectangle 10"/>
          <p:cNvSpPr>
            <a:spLocks noChangeArrowheads="1"/>
          </p:cNvSpPr>
          <p:nvPr/>
        </p:nvSpPr>
        <p:spPr bwMode="auto">
          <a:xfrm>
            <a:off x="5256947" y="6429429"/>
            <a:ext cx="3137340" cy="261938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1100" dirty="0"/>
              <a:t>https://</a:t>
            </a:r>
            <a:r>
              <a:rPr lang="en-US" sz="1100" dirty="0" err="1"/>
              <a:t>www.youtube.com</a:t>
            </a:r>
            <a:r>
              <a:rPr lang="en-US" sz="1100" dirty="0"/>
              <a:t>/</a:t>
            </a:r>
            <a:r>
              <a:rPr lang="en-US" sz="1100" dirty="0" err="1"/>
              <a:t>watch?v</a:t>
            </a:r>
            <a:r>
              <a:rPr lang="en-US" sz="1100" dirty="0"/>
              <a:t>=Ssuqh5GAVZ4</a:t>
            </a:r>
          </a:p>
        </p:txBody>
      </p:sp>
      <p:pic>
        <p:nvPicPr>
          <p:cNvPr id="43016" name="Picture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0357" y="1480974"/>
            <a:ext cx="5983286" cy="4986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141849" y="1644553"/>
            <a:ext cx="1496611" cy="1077218"/>
          </a:xfrm>
          <a:prstGeom prst="rect">
            <a:avLst/>
          </a:prstGeom>
          <a:solidFill>
            <a:srgbClr val="F2DCDB"/>
          </a:solidFill>
        </p:spPr>
        <p:txBody>
          <a:bodyPr wrap="none" rtlCol="0">
            <a:spAutoFit/>
          </a:bodyPr>
          <a:lstStyle/>
          <a:p>
            <a:r>
              <a:rPr lang="en-US" sz="1600" i="1" dirty="0" smtClean="0"/>
              <a:t>Luigi </a:t>
            </a:r>
            <a:r>
              <a:rPr lang="en-US" sz="1600" i="1" dirty="0" err="1" smtClean="0"/>
              <a:t>Benussi</a:t>
            </a:r>
            <a:endParaRPr lang="en-US" sz="1600" i="1" dirty="0" smtClean="0"/>
          </a:p>
          <a:p>
            <a:r>
              <a:rPr lang="en-US" sz="1600" i="1" dirty="0" smtClean="0"/>
              <a:t>Brian </a:t>
            </a:r>
            <a:r>
              <a:rPr lang="en-US" sz="1600" i="1" dirty="0" err="1" smtClean="0"/>
              <a:t>Dorney</a:t>
            </a:r>
            <a:endParaRPr lang="en-US" sz="1600" i="1" dirty="0" smtClean="0"/>
          </a:p>
          <a:p>
            <a:r>
              <a:rPr lang="en-US" sz="1600" i="1" dirty="0" smtClean="0"/>
              <a:t>Michele </a:t>
            </a:r>
            <a:r>
              <a:rPr lang="en-US" sz="1600" i="1" dirty="0" err="1" smtClean="0"/>
              <a:t>Bianco</a:t>
            </a:r>
            <a:endParaRPr lang="en-US" sz="1600" i="1" dirty="0" smtClean="0"/>
          </a:p>
          <a:p>
            <a:r>
              <a:rPr lang="en-US" sz="1600" i="1" dirty="0" smtClean="0"/>
              <a:t>Many others !!</a:t>
            </a:r>
            <a:endParaRPr lang="en-US" sz="1600" i="1" dirty="0"/>
          </a:p>
        </p:txBody>
      </p:sp>
      <p:pic>
        <p:nvPicPr>
          <p:cNvPr id="3" name="Picture 2" descr="IMG_265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53181" y="1705788"/>
            <a:ext cx="1798512" cy="1348884"/>
          </a:xfrm>
          <a:prstGeom prst="rect">
            <a:avLst/>
          </a:prstGeom>
        </p:spPr>
      </p:pic>
      <p:pic>
        <p:nvPicPr>
          <p:cNvPr id="4" name="Picture 3" descr="20160308_164842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800685" y="1818528"/>
            <a:ext cx="1391802" cy="1043852"/>
          </a:xfrm>
          <a:prstGeom prst="rect">
            <a:avLst/>
          </a:prstGeom>
        </p:spPr>
      </p:pic>
      <p:pic>
        <p:nvPicPr>
          <p:cNvPr id="5" name="Picture 4" descr="Laboratory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72" y="3352363"/>
            <a:ext cx="1717754" cy="128831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16200000">
            <a:off x="-322713" y="2183576"/>
            <a:ext cx="1672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Delhi University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2872" y="4660044"/>
            <a:ext cx="1826141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SINP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Panjab</a:t>
            </a:r>
            <a:r>
              <a:rPr lang="en-US" dirty="0" smtClean="0"/>
              <a:t> University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7190189" y="3279486"/>
            <a:ext cx="1076624" cy="584776"/>
          </a:xfrm>
          <a:prstGeom prst="rect">
            <a:avLst/>
          </a:prstGeom>
          <a:solidFill>
            <a:srgbClr val="F2DCDB"/>
          </a:solidFill>
        </p:spPr>
        <p:txBody>
          <a:bodyPr wrap="none" rtlCol="0">
            <a:spAutoFit/>
          </a:bodyPr>
          <a:lstStyle/>
          <a:p>
            <a:r>
              <a:rPr lang="en-US" sz="1600" i="1" dirty="0" smtClean="0"/>
              <a:t>Site Visits </a:t>
            </a:r>
          </a:p>
          <a:p>
            <a:r>
              <a:rPr lang="en-US" sz="1600" i="1" dirty="0" smtClean="0"/>
              <a:t>Scheduled</a:t>
            </a:r>
            <a:endParaRPr lang="en-US" sz="1600" i="1" dirty="0"/>
          </a:p>
        </p:txBody>
      </p:sp>
      <p:sp>
        <p:nvSpPr>
          <p:cNvPr id="18" name="TextBox 17"/>
          <p:cNvSpPr txBox="1"/>
          <p:nvPr/>
        </p:nvSpPr>
        <p:spPr>
          <a:xfrm>
            <a:off x="7424144" y="4767766"/>
            <a:ext cx="1518160" cy="830997"/>
          </a:xfrm>
          <a:prstGeom prst="rect">
            <a:avLst/>
          </a:prstGeom>
          <a:solidFill>
            <a:srgbClr val="F2DCDB"/>
          </a:solidFill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Chamber </a:t>
            </a:r>
          </a:p>
          <a:p>
            <a:r>
              <a:rPr lang="en-US" sz="1600" i="1" dirty="0" smtClean="0"/>
              <a:t>Production</a:t>
            </a:r>
            <a:r>
              <a:rPr lang="en-US" sz="1600" i="1" dirty="0"/>
              <a:t>	</a:t>
            </a:r>
            <a:r>
              <a:rPr lang="en-US" sz="1600" i="1" dirty="0" smtClean="0"/>
              <a:t>Sites</a:t>
            </a:r>
          </a:p>
          <a:p>
            <a:r>
              <a:rPr lang="en-US" sz="1600" i="1" dirty="0" smtClean="0"/>
              <a:t>QC Sites</a:t>
            </a:r>
            <a:endParaRPr lang="en-US" sz="1600" i="1" dirty="0"/>
          </a:p>
        </p:txBody>
      </p:sp>
      <p:pic>
        <p:nvPicPr>
          <p:cNvPr id="21" name="Picture 134"/>
          <p:cNvPicPr/>
          <p:nvPr/>
        </p:nvPicPr>
        <p:blipFill>
          <a:blip r:embed="rId6"/>
          <a:stretch>
            <a:fillRect/>
          </a:stretch>
        </p:blipFill>
        <p:spPr>
          <a:xfrm>
            <a:off x="302069" y="4940922"/>
            <a:ext cx="1278288" cy="1415428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90102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840" y="1241410"/>
            <a:ext cx="8686080" cy="5029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2057761" y="293791"/>
            <a:ext cx="4119840" cy="5803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1639" tIns="40820" rIns="81639" bIns="4082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5pPr>
            <a:lvl6pPr marL="2514600" indent="-228600" defTabSz="449263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6pPr>
            <a:lvl7pPr marL="2971800" indent="-228600" defTabSz="449263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7pPr>
            <a:lvl8pPr marL="3429000" indent="-228600" defTabSz="449263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8pPr>
            <a:lvl9pPr marL="3886200" indent="-228600" defTabSz="449263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9pPr>
          </a:lstStyle>
          <a:p>
            <a:r>
              <a:rPr lang="en-US" sz="3300" b="1" dirty="0">
                <a:solidFill>
                  <a:srgbClr val="000090"/>
                </a:solidFill>
                <a:latin typeface="TeXGyreChorus" charset="0"/>
              </a:rPr>
              <a:t>Compact </a:t>
            </a:r>
            <a:r>
              <a:rPr lang="en-US" sz="3300" b="1" dirty="0" err="1">
                <a:solidFill>
                  <a:srgbClr val="000090"/>
                </a:solidFill>
                <a:latin typeface="TeXGyreChorus" charset="0"/>
              </a:rPr>
              <a:t>Muon</a:t>
            </a:r>
            <a:r>
              <a:rPr lang="en-US" sz="3300" b="1" dirty="0">
                <a:solidFill>
                  <a:srgbClr val="000090"/>
                </a:solidFill>
                <a:latin typeface="TeXGyreChorus" charset="0"/>
              </a:rPr>
              <a:t> Solenoid</a:t>
            </a:r>
          </a:p>
        </p:txBody>
      </p:sp>
    </p:spTree>
    <p:extLst>
      <p:ext uri="{BB962C8B-B14F-4D97-AF65-F5344CB8AC3E}">
        <p14:creationId xmlns:p14="http://schemas.microsoft.com/office/powerpoint/2010/main" val="134674523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73200"/>
            <a:ext cx="9144000" cy="5106316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187450" y="-100013"/>
            <a:ext cx="6985000" cy="11430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b="1" dirty="0" smtClean="0">
                <a:solidFill>
                  <a:schemeClr val="tx2"/>
                </a:solidFill>
                <a:latin typeface="Calibri" charset="0"/>
              </a:rPr>
              <a:t>QA and QC:</a:t>
            </a:r>
            <a:endParaRPr lang="en-US" b="1" dirty="0">
              <a:solidFill>
                <a:schemeClr val="tx2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0020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138" y="176213"/>
            <a:ext cx="8716962" cy="6858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b="1" dirty="0" smtClean="0">
                <a:solidFill>
                  <a:schemeClr val="tx2"/>
                </a:solidFill>
              </a:rPr>
              <a:t>CMS GE1/1 Electronics System</a:t>
            </a:r>
          </a:p>
        </p:txBody>
      </p:sp>
      <p:pic>
        <p:nvPicPr>
          <p:cNvPr id="70659" name="Picture 5" descr="VFAT2Hybrid V2Bx4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3500" y="1074738"/>
            <a:ext cx="1892300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660" name="Picture 6" descr="VFAT3block.pd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6738" y="1074738"/>
            <a:ext cx="1968500" cy="1020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661" name="Picture 7" descr="DSC_0728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0" y="2681288"/>
            <a:ext cx="1477963" cy="98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662" name="Picture 8" descr="Screen Shot 2014-09-03 at 17.12.41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0" y="4062413"/>
            <a:ext cx="1541463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663" name="Picture 9" descr="Screen Shot 2014-09-16 at 20.58.20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65763"/>
            <a:ext cx="1833563" cy="139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664" name="Picture 10" descr="Screen Shot 2014-09-29 at 16.31.32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4300" y="2303463"/>
            <a:ext cx="11938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665" name="Content Placeholder 2"/>
          <p:cNvSpPr txBox="1">
            <a:spLocks/>
          </p:cNvSpPr>
          <p:nvPr/>
        </p:nvSpPr>
        <p:spPr bwMode="auto">
          <a:xfrm>
            <a:off x="5854700" y="1074738"/>
            <a:ext cx="2408238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  <a:buFont typeface="Arial" charset="0"/>
              <a:buNone/>
            </a:pPr>
            <a:r>
              <a:rPr lang="en-GB" sz="1200">
                <a:latin typeface="Calibri" charset="0"/>
              </a:rPr>
              <a:t>VFAT3 front-end ASIC development</a:t>
            </a:r>
          </a:p>
        </p:txBody>
      </p:sp>
      <p:sp>
        <p:nvSpPr>
          <p:cNvPr id="70666" name="Content Placeholder 2"/>
          <p:cNvSpPr txBox="1">
            <a:spLocks/>
          </p:cNvSpPr>
          <p:nvPr/>
        </p:nvSpPr>
        <p:spPr bwMode="auto">
          <a:xfrm>
            <a:off x="101600" y="2224088"/>
            <a:ext cx="1620838" cy="271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en-GB" sz="1200">
                <a:latin typeface="Calibri" charset="0"/>
              </a:rPr>
              <a:t>GEM Electronic Board (GEB)</a:t>
            </a:r>
          </a:p>
        </p:txBody>
      </p:sp>
      <p:sp>
        <p:nvSpPr>
          <p:cNvPr id="70667" name="Content Placeholder 2"/>
          <p:cNvSpPr txBox="1">
            <a:spLocks/>
          </p:cNvSpPr>
          <p:nvPr/>
        </p:nvSpPr>
        <p:spPr bwMode="auto">
          <a:xfrm>
            <a:off x="101600" y="3790950"/>
            <a:ext cx="1620838" cy="27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en-GB" sz="1200">
                <a:latin typeface="Calibri" charset="0"/>
              </a:rPr>
              <a:t>Opto-Hybrid (OH)</a:t>
            </a:r>
          </a:p>
        </p:txBody>
      </p:sp>
      <p:sp>
        <p:nvSpPr>
          <p:cNvPr id="70668" name="Content Placeholder 2"/>
          <p:cNvSpPr txBox="1">
            <a:spLocks/>
          </p:cNvSpPr>
          <p:nvPr/>
        </p:nvSpPr>
        <p:spPr bwMode="auto">
          <a:xfrm>
            <a:off x="34925" y="5256213"/>
            <a:ext cx="1620838" cy="271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en-GB" sz="1200">
                <a:latin typeface="Calibri" charset="0"/>
              </a:rPr>
              <a:t>GBT</a:t>
            </a:r>
          </a:p>
        </p:txBody>
      </p:sp>
      <p:sp>
        <p:nvSpPr>
          <p:cNvPr id="70669" name="Content Placeholder 2"/>
          <p:cNvSpPr txBox="1">
            <a:spLocks/>
          </p:cNvSpPr>
          <p:nvPr/>
        </p:nvSpPr>
        <p:spPr bwMode="auto">
          <a:xfrm>
            <a:off x="1836738" y="5576888"/>
            <a:ext cx="1620837" cy="271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en-GB" sz="1200">
                <a:latin typeface="Calibri" charset="0"/>
              </a:rPr>
              <a:t>Versatile Link</a:t>
            </a:r>
          </a:p>
        </p:txBody>
      </p:sp>
      <p:sp>
        <p:nvSpPr>
          <p:cNvPr id="70670" name="Content Placeholder 2"/>
          <p:cNvSpPr txBox="1">
            <a:spLocks/>
          </p:cNvSpPr>
          <p:nvPr/>
        </p:nvSpPr>
        <p:spPr bwMode="auto">
          <a:xfrm>
            <a:off x="7780338" y="1811338"/>
            <a:ext cx="1063625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en-GB" sz="1200">
                <a:latin typeface="Calibri" charset="0"/>
              </a:rPr>
              <a:t>MP7</a:t>
            </a:r>
          </a:p>
        </p:txBody>
      </p:sp>
      <p:sp>
        <p:nvSpPr>
          <p:cNvPr id="70671" name="Content Placeholder 2"/>
          <p:cNvSpPr txBox="1">
            <a:spLocks/>
          </p:cNvSpPr>
          <p:nvPr/>
        </p:nvSpPr>
        <p:spPr bwMode="auto">
          <a:xfrm>
            <a:off x="7370763" y="3397250"/>
            <a:ext cx="1620837" cy="27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en-GB" sz="1200">
                <a:latin typeface="Calibri" charset="0"/>
              </a:rPr>
              <a:t>μTCA</a:t>
            </a:r>
          </a:p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en-GB" sz="1200">
                <a:latin typeface="Calibri" charset="0"/>
              </a:rPr>
              <a:t>AMC13, MCH</a:t>
            </a:r>
          </a:p>
        </p:txBody>
      </p:sp>
      <p:pic>
        <p:nvPicPr>
          <p:cNvPr id="70672" name="Picture 3" descr="R0010816crop"/>
          <p:cNvPicPr>
            <a:picLocks noGrp="1" noChangeAspect="1" noChangeArrowheads="1"/>
          </p:cNvPicPr>
          <p:nvPr>
            <p:ph idx="1"/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1600" y="1074738"/>
            <a:ext cx="1644650" cy="1009650"/>
          </a:xfrm>
        </p:spPr>
      </p:pic>
      <p:grpSp>
        <p:nvGrpSpPr>
          <p:cNvPr id="70673" name="Group 25"/>
          <p:cNvGrpSpPr>
            <a:grpSpLocks/>
          </p:cNvGrpSpPr>
          <p:nvPr/>
        </p:nvGrpSpPr>
        <p:grpSpPr bwMode="auto">
          <a:xfrm>
            <a:off x="2124075" y="6165850"/>
            <a:ext cx="712788" cy="442913"/>
            <a:chOff x="1610867" y="5911987"/>
            <a:chExt cx="713863" cy="443282"/>
          </a:xfrm>
        </p:grpSpPr>
        <p:pic>
          <p:nvPicPr>
            <p:cNvPr id="70729" name="Picture 22" descr="Screen Shot 2014-09-16 at 21.05.47.png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96997" y="6130134"/>
              <a:ext cx="227733" cy="225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0730" name="Picture 23" descr="Screen Shot 2014-09-16 at 21.06.03.png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96997" y="5911987"/>
              <a:ext cx="227733" cy="1746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0731" name="Picture 24" descr="Screen Shot 2014-09-16 at 21.06.45.png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10867" y="5911987"/>
              <a:ext cx="466945" cy="4432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70674" name="Picture 26" descr="Screen Shot 2014-08-15 at 15.00.57.png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4063" y="3933825"/>
            <a:ext cx="2005012" cy="149225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0675" name="Content Placeholder 2"/>
          <p:cNvSpPr txBox="1">
            <a:spLocks/>
          </p:cNvSpPr>
          <p:nvPr/>
        </p:nvSpPr>
        <p:spPr bwMode="auto">
          <a:xfrm>
            <a:off x="2195513" y="6092825"/>
            <a:ext cx="3519487" cy="455613"/>
          </a:xfrm>
          <a:prstGeom prst="rect">
            <a:avLst/>
          </a:prstGeom>
          <a:noFill/>
          <a:ln w="9525">
            <a:solidFill>
              <a:srgbClr val="EEECE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en-GB" sz="1200">
                <a:latin typeface="Calibri" charset="0"/>
              </a:rPr>
              <a:t>Use of many common developments such as GBT, Versatile Link, μTCA backend</a:t>
            </a:r>
          </a:p>
        </p:txBody>
      </p:sp>
      <p:sp>
        <p:nvSpPr>
          <p:cNvPr id="70676" name="Content Placeholder 2"/>
          <p:cNvSpPr txBox="1">
            <a:spLocks/>
          </p:cNvSpPr>
          <p:nvPr/>
        </p:nvSpPr>
        <p:spPr bwMode="auto">
          <a:xfrm>
            <a:off x="101600" y="1071563"/>
            <a:ext cx="520700" cy="23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  <a:buFont typeface="Arial" charset="0"/>
              <a:buNone/>
            </a:pPr>
            <a:r>
              <a:rPr lang="en-GB" sz="800">
                <a:latin typeface="Calibri" charset="0"/>
              </a:rPr>
              <a:t>VFAT2</a:t>
            </a:r>
          </a:p>
        </p:txBody>
      </p:sp>
      <p:grpSp>
        <p:nvGrpSpPr>
          <p:cNvPr id="70677" name="Group 15"/>
          <p:cNvGrpSpPr>
            <a:grpSpLocks/>
          </p:cNvGrpSpPr>
          <p:nvPr/>
        </p:nvGrpSpPr>
        <p:grpSpPr bwMode="auto">
          <a:xfrm>
            <a:off x="2195513" y="2276475"/>
            <a:ext cx="4897437" cy="3584575"/>
            <a:chOff x="1193174" y="1139229"/>
            <a:chExt cx="6731636" cy="5465011"/>
          </a:xfrm>
        </p:grpSpPr>
        <p:sp>
          <p:nvSpPr>
            <p:cNvPr id="28" name="Rectangle 27"/>
            <p:cNvSpPr>
              <a:spLocks noChangeArrowheads="1"/>
            </p:cNvSpPr>
            <p:nvPr/>
          </p:nvSpPr>
          <p:spPr bwMode="auto">
            <a:xfrm>
              <a:off x="1236815" y="1139229"/>
              <a:ext cx="6687995" cy="518425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A7EBB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9" name="Rectangle 28"/>
            <p:cNvSpPr>
              <a:spLocks noChangeArrowheads="1"/>
            </p:cNvSpPr>
            <p:nvPr/>
          </p:nvSpPr>
          <p:spPr bwMode="auto">
            <a:xfrm>
              <a:off x="4123672" y="3244880"/>
              <a:ext cx="1117212" cy="701884"/>
            </a:xfrm>
            <a:prstGeom prst="rect">
              <a:avLst/>
            </a:prstGeom>
            <a:noFill/>
            <a:ln w="9525">
              <a:solidFill>
                <a:srgbClr val="262626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>
                <a:defRPr/>
              </a:pPr>
              <a:endParaRPr lang="en-US" sz="800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30" name="Oval 29"/>
            <p:cNvSpPr>
              <a:spLocks noChangeArrowheads="1"/>
            </p:cNvSpPr>
            <p:nvPr/>
          </p:nvSpPr>
          <p:spPr bwMode="auto">
            <a:xfrm>
              <a:off x="5893318" y="4622025"/>
              <a:ext cx="152744" cy="142796"/>
            </a:xfrm>
            <a:prstGeom prst="ellipse">
              <a:avLst/>
            </a:prstGeom>
            <a:noFill/>
            <a:ln w="9525">
              <a:solidFill>
                <a:srgbClr val="262626"/>
              </a:solidFill>
              <a:round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>
                <a:defRPr/>
              </a:pPr>
              <a:endParaRPr lang="en-US" sz="800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</a:endParaRPr>
            </a:p>
          </p:txBody>
        </p:sp>
        <p:cxnSp>
          <p:nvCxnSpPr>
            <p:cNvPr id="31" name="Straight Arrow Connector 30"/>
            <p:cNvCxnSpPr>
              <a:cxnSpLocks noChangeShapeType="1"/>
            </p:cNvCxnSpPr>
            <p:nvPr/>
          </p:nvCxnSpPr>
          <p:spPr bwMode="auto">
            <a:xfrm>
              <a:off x="5258340" y="4764821"/>
              <a:ext cx="1182673" cy="0"/>
            </a:xfrm>
            <a:prstGeom prst="straightConnector1">
              <a:avLst/>
            </a:prstGeom>
            <a:noFill/>
            <a:ln w="12700">
              <a:solidFill>
                <a:srgbClr val="262626"/>
              </a:solidFill>
              <a:round/>
              <a:headEnd/>
              <a:tailEnd type="triangle" w="med" len="med"/>
            </a:ln>
            <a:effectLst>
              <a:outerShdw blurRad="635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32" name="Rectangle 31"/>
            <p:cNvSpPr>
              <a:spLocks noChangeArrowheads="1"/>
            </p:cNvSpPr>
            <p:nvPr/>
          </p:nvSpPr>
          <p:spPr bwMode="auto">
            <a:xfrm>
              <a:off x="6441013" y="4517951"/>
              <a:ext cx="728806" cy="416290"/>
            </a:xfrm>
            <a:prstGeom prst="rect">
              <a:avLst/>
            </a:prstGeom>
            <a:noFill/>
            <a:ln w="9525">
              <a:solidFill>
                <a:srgbClr val="262626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>
                <a:defRPr/>
              </a:pPr>
              <a:endParaRPr lang="en-US" sz="800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</a:endParaRPr>
            </a:p>
          </p:txBody>
        </p:sp>
        <p:cxnSp>
          <p:nvCxnSpPr>
            <p:cNvPr id="33" name="Straight Arrow Connector 32"/>
            <p:cNvCxnSpPr>
              <a:cxnSpLocks noChangeShapeType="1"/>
            </p:cNvCxnSpPr>
            <p:nvPr/>
          </p:nvCxnSpPr>
          <p:spPr bwMode="auto">
            <a:xfrm>
              <a:off x="4898302" y="4416299"/>
              <a:ext cx="0" cy="1057667"/>
            </a:xfrm>
            <a:prstGeom prst="straightConnector1">
              <a:avLst/>
            </a:prstGeom>
            <a:noFill/>
            <a:ln w="12700">
              <a:solidFill>
                <a:srgbClr val="262626"/>
              </a:solidFill>
              <a:round/>
              <a:headEnd type="triangle" w="med" len="med"/>
              <a:tailEnd type="triangle" w="med" len="med"/>
            </a:ln>
            <a:effectLst>
              <a:outerShdw blurRad="635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34" name="Oval 33"/>
            <p:cNvSpPr>
              <a:spLocks noChangeArrowheads="1"/>
            </p:cNvSpPr>
            <p:nvPr/>
          </p:nvSpPr>
          <p:spPr bwMode="auto">
            <a:xfrm>
              <a:off x="4898302" y="4905198"/>
              <a:ext cx="152744" cy="145217"/>
            </a:xfrm>
            <a:prstGeom prst="ellipse">
              <a:avLst/>
            </a:prstGeom>
            <a:noFill/>
            <a:ln w="9525">
              <a:solidFill>
                <a:srgbClr val="262626"/>
              </a:solidFill>
              <a:round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>
                <a:defRPr/>
              </a:pPr>
              <a:endParaRPr lang="en-US" sz="800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</a:endParaRPr>
            </a:p>
          </p:txBody>
        </p:sp>
        <p:cxnSp>
          <p:nvCxnSpPr>
            <p:cNvPr id="35" name="Straight Arrow Connector 34"/>
            <p:cNvCxnSpPr>
              <a:cxnSpLocks noChangeShapeType="1"/>
            </p:cNvCxnSpPr>
            <p:nvPr/>
          </p:nvCxnSpPr>
          <p:spPr bwMode="auto">
            <a:xfrm flipV="1">
              <a:off x="2384576" y="4406618"/>
              <a:ext cx="0" cy="1057667"/>
            </a:xfrm>
            <a:prstGeom prst="straightConnector1">
              <a:avLst/>
            </a:prstGeom>
            <a:noFill/>
            <a:ln w="12700">
              <a:solidFill>
                <a:srgbClr val="262626"/>
              </a:solidFill>
              <a:round/>
              <a:headEnd type="triangle" w="med" len="med"/>
              <a:tailEnd type="triangle" w="med" len="med"/>
            </a:ln>
            <a:effectLst>
              <a:outerShdw blurRad="635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36" name="Oval 35"/>
            <p:cNvSpPr>
              <a:spLocks noChangeArrowheads="1"/>
            </p:cNvSpPr>
            <p:nvPr/>
          </p:nvSpPr>
          <p:spPr bwMode="auto">
            <a:xfrm>
              <a:off x="2384576" y="4897938"/>
              <a:ext cx="152744" cy="142796"/>
            </a:xfrm>
            <a:prstGeom prst="ellipse">
              <a:avLst/>
            </a:prstGeom>
            <a:noFill/>
            <a:ln w="9525">
              <a:solidFill>
                <a:srgbClr val="262626"/>
              </a:solidFill>
              <a:round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>
                <a:defRPr/>
              </a:pPr>
              <a:endParaRPr lang="en-US" sz="800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37" name="Rectangle 36"/>
            <p:cNvSpPr>
              <a:spLocks noChangeArrowheads="1"/>
            </p:cNvSpPr>
            <p:nvPr/>
          </p:nvSpPr>
          <p:spPr bwMode="auto">
            <a:xfrm>
              <a:off x="2024536" y="5473966"/>
              <a:ext cx="3185799" cy="723665"/>
            </a:xfrm>
            <a:prstGeom prst="rect">
              <a:avLst/>
            </a:prstGeom>
            <a:noFill/>
            <a:ln w="9525">
              <a:solidFill>
                <a:srgbClr val="262626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>
                <a:defRPr/>
              </a:pPr>
              <a:endParaRPr lang="en-US" sz="800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5077230" y="4810807"/>
              <a:ext cx="741898" cy="89308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800" dirty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ea typeface="+mn-ea"/>
                </a:rPr>
                <a:t>Trig data</a:t>
              </a:r>
            </a:p>
            <a:p>
              <a:pPr>
                <a:defRPr/>
              </a:pPr>
              <a:r>
                <a:rPr lang="en-US" sz="800" dirty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ea typeface="+mn-ea"/>
                </a:rPr>
                <a:t>(encoded)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6528295" y="4619604"/>
              <a:ext cx="571698" cy="517942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800" dirty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ea typeface="+mn-ea"/>
                </a:rPr>
                <a:t>TMB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3874918" y="5711154"/>
              <a:ext cx="781175" cy="3284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800" dirty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ea typeface="+mn-ea"/>
                </a:rPr>
                <a:t>uTCA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4123672" y="3244880"/>
              <a:ext cx="1385605" cy="515522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800" dirty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ea typeface="+mn-ea"/>
                </a:rPr>
                <a:t>FPGA: Concentrator </a:t>
              </a:r>
            </a:p>
          </p:txBody>
        </p:sp>
        <p:sp>
          <p:nvSpPr>
            <p:cNvPr id="42" name="Down Arrow 41"/>
            <p:cNvSpPr>
              <a:spLocks noChangeArrowheads="1"/>
            </p:cNvSpPr>
            <p:nvPr/>
          </p:nvSpPr>
          <p:spPr bwMode="auto">
            <a:xfrm>
              <a:off x="4134583" y="3056097"/>
              <a:ext cx="1075752" cy="188782"/>
            </a:xfrm>
            <a:prstGeom prst="downArrow">
              <a:avLst>
                <a:gd name="adj1" fmla="val 50000"/>
                <a:gd name="adj2" fmla="val 50000"/>
              </a:avLst>
            </a:prstGeom>
            <a:gradFill rotWithShape="1">
              <a:gsLst>
                <a:gs pos="0">
                  <a:srgbClr val="3F80CD"/>
                </a:gs>
                <a:gs pos="100000">
                  <a:srgbClr val="9BC1FF"/>
                </a:gs>
              </a:gsLst>
              <a:lin ang="16200000"/>
            </a:gradFill>
            <a:ln w="9525">
              <a:solidFill>
                <a:srgbClr val="262626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 sz="8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2402032" y="3244880"/>
              <a:ext cx="1254680" cy="515522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800" dirty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ea typeface="+mn-ea"/>
                </a:rPr>
                <a:t>E-links @ 320Mbps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4581903" y="2685794"/>
              <a:ext cx="1429246" cy="515521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800">
                  <a:solidFill>
                    <a:srgbClr val="254061"/>
                  </a:solidFill>
                </a:rPr>
                <a:t>“s” signals </a:t>
              </a:r>
            </a:p>
            <a:p>
              <a:pPr eaLnBrk="1" hangingPunct="1"/>
              <a:r>
                <a:rPr lang="en-US" sz="800">
                  <a:solidFill>
                    <a:srgbClr val="254061"/>
                  </a:solidFill>
                </a:rPr>
                <a:t>@ 320Mbps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760212" y="4764821"/>
              <a:ext cx="680801" cy="704305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800" dirty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ea typeface="+mn-ea"/>
                </a:rPr>
                <a:t> 3.2Gbps</a:t>
              </a:r>
            </a:p>
          </p:txBody>
        </p:sp>
        <p:sp>
          <p:nvSpPr>
            <p:cNvPr id="46" name="Trapezoid 45"/>
            <p:cNvSpPr>
              <a:spLocks/>
            </p:cNvSpPr>
            <p:nvPr/>
          </p:nvSpPr>
          <p:spPr bwMode="auto">
            <a:xfrm>
              <a:off x="1836879" y="1243302"/>
              <a:ext cx="3982249" cy="3274649"/>
            </a:xfrm>
            <a:custGeom>
              <a:avLst/>
              <a:gdLst>
                <a:gd name="T0" fmla="*/ 1991125 w 3982249"/>
                <a:gd name="T1" fmla="*/ 0 h 3274649"/>
                <a:gd name="T2" fmla="*/ 409331 w 3982249"/>
                <a:gd name="T3" fmla="*/ 1637325 h 3274649"/>
                <a:gd name="T4" fmla="*/ 1991125 w 3982249"/>
                <a:gd name="T5" fmla="*/ 3274649 h 3274649"/>
                <a:gd name="T6" fmla="*/ 3572918 w 3982249"/>
                <a:gd name="T7" fmla="*/ 1637325 h 3274649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45775 w 3982249"/>
                <a:gd name="T13" fmla="*/ 448797 h 3274649"/>
                <a:gd name="T14" fmla="*/ 3436474 w 3982249"/>
                <a:gd name="T15" fmla="*/ 3274649 h 327464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982249" h="3274649">
                  <a:moveTo>
                    <a:pt x="0" y="3274649"/>
                  </a:moveTo>
                  <a:lnTo>
                    <a:pt x="818662" y="0"/>
                  </a:lnTo>
                  <a:lnTo>
                    <a:pt x="3163587" y="0"/>
                  </a:lnTo>
                  <a:lnTo>
                    <a:pt x="3982249" y="3274649"/>
                  </a:lnTo>
                  <a:close/>
                </a:path>
              </a:pathLst>
            </a:custGeom>
            <a:noFill/>
            <a:ln w="9525" cap="flat" cmpd="sng">
              <a:solidFill>
                <a:srgbClr val="262626"/>
              </a:solidFill>
              <a:prstDash val="solid"/>
              <a:round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70700" name="TextBox 46"/>
            <p:cNvSpPr txBox="1">
              <a:spLocks noChangeArrowheads="1"/>
            </p:cNvSpPr>
            <p:nvPr/>
          </p:nvSpPr>
          <p:spPr bwMode="auto">
            <a:xfrm>
              <a:off x="5759048" y="1292226"/>
              <a:ext cx="1694006" cy="2393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800">
                  <a:solidFill>
                    <a:srgbClr val="254061"/>
                  </a:solidFill>
                </a:rPr>
                <a:t>24 VFAT3 </a:t>
              </a:r>
            </a:p>
            <a:p>
              <a:pPr eaLnBrk="1" hangingPunct="1"/>
              <a:endParaRPr lang="en-US" sz="800">
                <a:solidFill>
                  <a:srgbClr val="254061"/>
                </a:solidFill>
              </a:endParaRPr>
            </a:p>
            <a:p>
              <a:pPr eaLnBrk="1" hangingPunct="1"/>
              <a:r>
                <a:rPr lang="en-US" sz="800">
                  <a:solidFill>
                    <a:srgbClr val="254061"/>
                  </a:solidFill>
                </a:rPr>
                <a:t>FPGA performs “concentrator” and drives the optical link @ 3.2Gbps.</a:t>
              </a:r>
            </a:p>
            <a:p>
              <a:pPr eaLnBrk="1" hangingPunct="1"/>
              <a:endParaRPr lang="en-US" sz="800">
                <a:solidFill>
                  <a:srgbClr val="254061"/>
                </a:solidFill>
              </a:endParaRPr>
            </a:p>
            <a:p>
              <a:pPr eaLnBrk="1" hangingPunct="1"/>
              <a:r>
                <a:rPr lang="en-US" sz="800">
                  <a:solidFill>
                    <a:srgbClr val="254061"/>
                  </a:solidFill>
                </a:rPr>
                <a:t>FPGA programming and timing via the GBT.</a:t>
              </a:r>
            </a:p>
            <a:p>
              <a:pPr eaLnBrk="1" hangingPunct="1"/>
              <a:endParaRPr lang="en-US" sz="800">
                <a:solidFill>
                  <a:srgbClr val="FFFFFF"/>
                </a:solidFill>
              </a:endParaRPr>
            </a:p>
          </p:txBody>
        </p:sp>
        <p:grpSp>
          <p:nvGrpSpPr>
            <p:cNvPr id="70701" name="Group 14"/>
            <p:cNvGrpSpPr>
              <a:grpSpLocks/>
            </p:cNvGrpSpPr>
            <p:nvPr/>
          </p:nvGrpSpPr>
          <p:grpSpPr bwMode="auto">
            <a:xfrm>
              <a:off x="4655839" y="4120565"/>
              <a:ext cx="573141" cy="516326"/>
              <a:chOff x="3462665" y="3977209"/>
              <a:chExt cx="573141" cy="516326"/>
            </a:xfrm>
          </p:grpSpPr>
          <p:sp>
            <p:nvSpPr>
              <p:cNvPr id="74" name="Rectangle 73"/>
              <p:cNvSpPr>
                <a:spLocks noChangeArrowheads="1"/>
              </p:cNvSpPr>
              <p:nvPr/>
            </p:nvSpPr>
            <p:spPr bwMode="auto">
              <a:xfrm>
                <a:off x="3462919" y="3977668"/>
                <a:ext cx="423318" cy="278334"/>
              </a:xfrm>
              <a:prstGeom prst="rect">
                <a:avLst/>
              </a:prstGeom>
              <a:noFill/>
              <a:ln w="9525">
                <a:solidFill>
                  <a:srgbClr val="262626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>
                  <a:defRPr/>
                </a:pPr>
                <a:endParaRPr lang="en-US" sz="800" dirty="0">
                  <a:solidFill>
                    <a:schemeClr val="accent1">
                      <a:lumMod val="50000"/>
                    </a:schemeClr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75" name="TextBox 74"/>
              <p:cNvSpPr txBox="1"/>
              <p:nvPr/>
            </p:nvSpPr>
            <p:spPr>
              <a:xfrm>
                <a:off x="3462919" y="3977668"/>
                <a:ext cx="573880" cy="51552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800" dirty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ea typeface="+mn-ea"/>
                  </a:rPr>
                  <a:t>GBT</a:t>
                </a:r>
              </a:p>
            </p:txBody>
          </p:sp>
        </p:grpSp>
        <p:cxnSp>
          <p:nvCxnSpPr>
            <p:cNvPr id="49" name="Straight Arrow Connector 48"/>
            <p:cNvCxnSpPr>
              <a:cxnSpLocks noChangeShapeType="1"/>
              <a:endCxn id="74" idx="0"/>
            </p:cNvCxnSpPr>
            <p:nvPr/>
          </p:nvCxnSpPr>
          <p:spPr bwMode="auto">
            <a:xfrm>
              <a:off x="4867753" y="3920141"/>
              <a:ext cx="0" cy="200883"/>
            </a:xfrm>
            <a:prstGeom prst="straightConnector1">
              <a:avLst/>
            </a:prstGeom>
            <a:noFill/>
            <a:ln w="12700">
              <a:solidFill>
                <a:srgbClr val="262626"/>
              </a:solidFill>
              <a:round/>
              <a:headEnd type="triangle" w="med" len="med"/>
              <a:tailEnd type="triangle" w="med" len="med"/>
            </a:ln>
            <a:effectLst>
              <a:outerShdw blurRad="635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50" name="Rectangle 49"/>
            <p:cNvSpPr>
              <a:spLocks noChangeArrowheads="1"/>
            </p:cNvSpPr>
            <p:nvPr/>
          </p:nvSpPr>
          <p:spPr bwMode="auto">
            <a:xfrm>
              <a:off x="2991187" y="4125865"/>
              <a:ext cx="421136" cy="278334"/>
            </a:xfrm>
            <a:prstGeom prst="rect">
              <a:avLst/>
            </a:prstGeom>
            <a:noFill/>
            <a:ln w="9525">
              <a:solidFill>
                <a:srgbClr val="262626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>
                <a:defRPr/>
              </a:pPr>
              <a:endParaRPr lang="en-US" sz="800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3008643" y="4125865"/>
              <a:ext cx="571698" cy="515522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800" dirty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ea typeface="+mn-ea"/>
                </a:rPr>
                <a:t>GBT</a:t>
              </a:r>
            </a:p>
          </p:txBody>
        </p:sp>
        <p:cxnSp>
          <p:nvCxnSpPr>
            <p:cNvPr id="52" name="Straight Arrow Connector 51"/>
            <p:cNvCxnSpPr>
              <a:cxnSpLocks noChangeShapeType="1"/>
            </p:cNvCxnSpPr>
            <p:nvPr/>
          </p:nvCxnSpPr>
          <p:spPr bwMode="auto">
            <a:xfrm flipV="1">
              <a:off x="2731521" y="4404199"/>
              <a:ext cx="0" cy="1057665"/>
            </a:xfrm>
            <a:prstGeom prst="straightConnector1">
              <a:avLst/>
            </a:prstGeom>
            <a:noFill/>
            <a:ln w="12700">
              <a:solidFill>
                <a:srgbClr val="262626"/>
              </a:solidFill>
              <a:round/>
              <a:headEnd type="triangle" w="med" len="med"/>
              <a:tailEnd type="triangle" w="med" len="med"/>
            </a:ln>
            <a:effectLst>
              <a:outerShdw blurRad="635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53" name="Oval 52"/>
            <p:cNvSpPr>
              <a:spLocks noChangeArrowheads="1"/>
            </p:cNvSpPr>
            <p:nvPr/>
          </p:nvSpPr>
          <p:spPr bwMode="auto">
            <a:xfrm>
              <a:off x="2731521" y="4893097"/>
              <a:ext cx="152744" cy="145217"/>
            </a:xfrm>
            <a:prstGeom prst="ellipse">
              <a:avLst/>
            </a:prstGeom>
            <a:noFill/>
            <a:ln w="9525">
              <a:solidFill>
                <a:srgbClr val="262626"/>
              </a:solidFill>
              <a:round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>
                <a:defRPr/>
              </a:pPr>
              <a:endParaRPr lang="en-US" sz="800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</a:endParaRPr>
            </a:p>
          </p:txBody>
        </p:sp>
        <p:cxnSp>
          <p:nvCxnSpPr>
            <p:cNvPr id="54" name="Straight Arrow Connector 53"/>
            <p:cNvCxnSpPr>
              <a:cxnSpLocks noChangeShapeType="1"/>
            </p:cNvCxnSpPr>
            <p:nvPr/>
          </p:nvCxnSpPr>
          <p:spPr bwMode="auto">
            <a:xfrm flipV="1">
              <a:off x="3172296" y="4404199"/>
              <a:ext cx="0" cy="1057665"/>
            </a:xfrm>
            <a:prstGeom prst="straightConnector1">
              <a:avLst/>
            </a:prstGeom>
            <a:noFill/>
            <a:ln w="12700">
              <a:solidFill>
                <a:srgbClr val="262626"/>
              </a:solidFill>
              <a:round/>
              <a:headEnd type="triangle" w="med" len="med"/>
              <a:tailEnd type="triangle" w="med" len="med"/>
            </a:ln>
            <a:effectLst>
              <a:outerShdw blurRad="635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55" name="Oval 54"/>
            <p:cNvSpPr>
              <a:spLocks noChangeArrowheads="1"/>
            </p:cNvSpPr>
            <p:nvPr/>
          </p:nvSpPr>
          <p:spPr bwMode="auto">
            <a:xfrm>
              <a:off x="3172296" y="4893097"/>
              <a:ext cx="152744" cy="145217"/>
            </a:xfrm>
            <a:prstGeom prst="ellipse">
              <a:avLst/>
            </a:prstGeom>
            <a:noFill/>
            <a:ln w="9525">
              <a:solidFill>
                <a:srgbClr val="262626"/>
              </a:solidFill>
              <a:round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>
                <a:defRPr/>
              </a:pPr>
              <a:endParaRPr lang="en-US" sz="800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1193174" y="1853215"/>
              <a:ext cx="1533983" cy="1268231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800" dirty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ea typeface="+mn-ea"/>
                </a:rPr>
                <a:t>Data PATH</a:t>
              </a:r>
            </a:p>
            <a:p>
              <a:pPr>
                <a:defRPr/>
              </a:pPr>
              <a:r>
                <a:rPr lang="en-US" sz="800" dirty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ea typeface="+mn-ea"/>
                </a:rPr>
                <a:t>Full granularity</a:t>
              </a:r>
            </a:p>
            <a:p>
              <a:pPr>
                <a:defRPr/>
              </a:pPr>
              <a:r>
                <a:rPr lang="en-US" sz="800" dirty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ea typeface="+mn-ea"/>
                </a:rPr>
                <a:t>(non zero suppressed)</a:t>
              </a:r>
            </a:p>
            <a:p>
              <a:pPr>
                <a:defRPr/>
              </a:pPr>
              <a:r>
                <a:rPr lang="en-US" sz="800" dirty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ea typeface="+mn-ea"/>
                </a:rPr>
                <a:t>1GBT for 8 VFATs</a:t>
              </a:r>
            </a:p>
          </p:txBody>
        </p:sp>
        <p:cxnSp>
          <p:nvCxnSpPr>
            <p:cNvPr id="57" name="Straight Arrow Connector 56"/>
            <p:cNvCxnSpPr>
              <a:cxnSpLocks noChangeShapeType="1"/>
            </p:cNvCxnSpPr>
            <p:nvPr/>
          </p:nvCxnSpPr>
          <p:spPr bwMode="auto">
            <a:xfrm>
              <a:off x="5210335" y="3946763"/>
              <a:ext cx="0" cy="198464"/>
            </a:xfrm>
            <a:prstGeom prst="straightConnector1">
              <a:avLst/>
            </a:prstGeom>
            <a:noFill/>
            <a:ln w="12700">
              <a:solidFill>
                <a:srgbClr val="262626"/>
              </a:solidFill>
              <a:round/>
              <a:headEnd/>
              <a:tailEnd type="triangle" w="med" len="med"/>
            </a:ln>
            <a:effectLst>
              <a:outerShdw blurRad="635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58" name="Straight Arrow Connector 57"/>
            <p:cNvCxnSpPr>
              <a:cxnSpLocks noChangeShapeType="1"/>
              <a:stCxn id="73" idx="2"/>
            </p:cNvCxnSpPr>
            <p:nvPr/>
          </p:nvCxnSpPr>
          <p:spPr bwMode="auto">
            <a:xfrm>
              <a:off x="5258340" y="4389677"/>
              <a:ext cx="0" cy="375144"/>
            </a:xfrm>
            <a:prstGeom prst="straightConnector1">
              <a:avLst/>
            </a:prstGeom>
            <a:noFill/>
            <a:ln w="12700">
              <a:solidFill>
                <a:srgbClr val="262626"/>
              </a:solidFill>
              <a:round/>
              <a:headEnd/>
              <a:tailEnd/>
            </a:ln>
            <a:effectLst>
              <a:outerShdw blurRad="635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59" name="Rectangle 58"/>
            <p:cNvSpPr>
              <a:spLocks noChangeArrowheads="1"/>
            </p:cNvSpPr>
            <p:nvPr/>
          </p:nvSpPr>
          <p:spPr bwMode="auto">
            <a:xfrm>
              <a:off x="2157642" y="3244880"/>
              <a:ext cx="3358180" cy="1159319"/>
            </a:xfrm>
            <a:prstGeom prst="rect">
              <a:avLst/>
            </a:prstGeom>
            <a:noFill/>
            <a:ln w="9525">
              <a:solidFill>
                <a:srgbClr val="262626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>
                <a:defRPr/>
              </a:pPr>
              <a:endParaRPr lang="en-US" sz="800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4346241" y="4573619"/>
              <a:ext cx="682984" cy="704303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800" dirty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ea typeface="+mn-ea"/>
                </a:rPr>
                <a:t> 4.8Gbps</a:t>
              </a: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4202226" y="3874155"/>
              <a:ext cx="826999" cy="515522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800" dirty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ea typeface="+mn-ea"/>
                </a:rPr>
                <a:t>320Mbps</a:t>
              </a: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5210335" y="3823329"/>
              <a:ext cx="682984" cy="704303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800" dirty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ea typeface="+mn-ea"/>
                </a:rPr>
                <a:t> 3.2Gbps</a:t>
              </a:r>
            </a:p>
          </p:txBody>
        </p:sp>
        <p:cxnSp>
          <p:nvCxnSpPr>
            <p:cNvPr id="63" name="Straight Arrow Connector 62"/>
            <p:cNvCxnSpPr>
              <a:cxnSpLocks noChangeShapeType="1"/>
            </p:cNvCxnSpPr>
            <p:nvPr/>
          </p:nvCxnSpPr>
          <p:spPr bwMode="auto">
            <a:xfrm>
              <a:off x="5210335" y="6125023"/>
              <a:ext cx="298942" cy="0"/>
            </a:xfrm>
            <a:prstGeom prst="straightConnector1">
              <a:avLst/>
            </a:prstGeom>
            <a:noFill/>
            <a:ln w="12700">
              <a:solidFill>
                <a:srgbClr val="262626"/>
              </a:solidFill>
              <a:round/>
              <a:headEnd/>
              <a:tailEnd type="triangle" w="med" len="med"/>
            </a:ln>
            <a:effectLst>
              <a:outerShdw blurRad="635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64" name="TextBox 63"/>
            <p:cNvSpPr txBox="1"/>
            <p:nvPr/>
          </p:nvSpPr>
          <p:spPr>
            <a:xfrm>
              <a:off x="5232155" y="5899937"/>
              <a:ext cx="661163" cy="704303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800" dirty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ea typeface="+mn-ea"/>
                </a:rPr>
                <a:t> Trigger</a:t>
              </a:r>
            </a:p>
          </p:txBody>
        </p:sp>
        <p:pic>
          <p:nvPicPr>
            <p:cNvPr id="65" name="Picture 64" descr="VFAT3block.pdf"/>
            <p:cNvPicPr>
              <a:picLocks noChangeAspect="1"/>
            </p:cNvPicPr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735886" y="1405461"/>
              <a:ext cx="1324507" cy="684942"/>
            </a:xfrm>
            <a:prstGeom prst="rect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</p:pic>
        <p:sp>
          <p:nvSpPr>
            <p:cNvPr id="66" name="Down Arrow 65"/>
            <p:cNvSpPr>
              <a:spLocks noChangeArrowheads="1"/>
            </p:cNvSpPr>
            <p:nvPr/>
          </p:nvSpPr>
          <p:spPr bwMode="auto">
            <a:xfrm>
              <a:off x="2384576" y="3039156"/>
              <a:ext cx="1075752" cy="188782"/>
            </a:xfrm>
            <a:prstGeom prst="downArrow">
              <a:avLst>
                <a:gd name="adj1" fmla="val 50000"/>
                <a:gd name="adj2" fmla="val 50000"/>
              </a:avLst>
            </a:prstGeom>
            <a:gradFill rotWithShape="1">
              <a:gsLst>
                <a:gs pos="0">
                  <a:srgbClr val="3F80CD"/>
                </a:gs>
                <a:gs pos="100000">
                  <a:srgbClr val="9BC1FF"/>
                </a:gs>
              </a:gsLst>
              <a:lin ang="16200000"/>
            </a:gradFill>
            <a:ln w="9525">
              <a:solidFill>
                <a:srgbClr val="262626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 sz="8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67" name="Freeform 66"/>
            <p:cNvSpPr>
              <a:spLocks/>
            </p:cNvSpPr>
            <p:nvPr/>
          </p:nvSpPr>
          <p:spPr bwMode="auto">
            <a:xfrm>
              <a:off x="2759889" y="1911302"/>
              <a:ext cx="1531802" cy="1118173"/>
            </a:xfrm>
            <a:custGeom>
              <a:avLst/>
              <a:gdLst>
                <a:gd name="T0" fmla="*/ 1286376 w 1532467"/>
                <a:gd name="T1" fmla="*/ 0 h 1117600"/>
                <a:gd name="T2" fmla="*/ 1531802 w 1532467"/>
                <a:gd name="T3" fmla="*/ 0 h 1117600"/>
                <a:gd name="T4" fmla="*/ 1523339 w 1532467"/>
                <a:gd name="T5" fmla="*/ 321899 h 1117600"/>
                <a:gd name="T6" fmla="*/ 0 w 1532467"/>
                <a:gd name="T7" fmla="*/ 940282 h 1117600"/>
                <a:gd name="T8" fmla="*/ 0 w 1532467"/>
                <a:gd name="T9" fmla="*/ 1118173 h 1117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32467" h="1117600">
                  <a:moveTo>
                    <a:pt x="1286934" y="0"/>
                  </a:moveTo>
                  <a:lnTo>
                    <a:pt x="1532467" y="0"/>
                  </a:lnTo>
                  <a:lnTo>
                    <a:pt x="1524000" y="321734"/>
                  </a:lnTo>
                  <a:lnTo>
                    <a:pt x="0" y="939800"/>
                  </a:lnTo>
                  <a:lnTo>
                    <a:pt x="0" y="1117600"/>
                  </a:lnTo>
                </a:path>
              </a:pathLst>
            </a:custGeom>
            <a:noFill/>
            <a:ln w="25400" cap="flat" cmpd="sng">
              <a:solidFill>
                <a:srgbClr val="262626"/>
              </a:solidFill>
              <a:prstDash val="solid"/>
              <a:round/>
              <a:headEnd type="triangle" w="med" len="med"/>
              <a:tailEnd type="triangle" w="med" len="med"/>
            </a:ln>
            <a:effectLst>
              <a:outerShdw blurRad="635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68" name="Freeform 67"/>
            <p:cNvSpPr>
              <a:spLocks/>
            </p:cNvSpPr>
            <p:nvPr/>
          </p:nvSpPr>
          <p:spPr bwMode="auto">
            <a:xfrm>
              <a:off x="4038572" y="1574881"/>
              <a:ext cx="456049" cy="1464275"/>
            </a:xfrm>
            <a:custGeom>
              <a:avLst/>
              <a:gdLst>
                <a:gd name="T0" fmla="*/ 0 w 457200"/>
                <a:gd name="T1" fmla="*/ 0 h 1464733"/>
                <a:gd name="T2" fmla="*/ 447603 w 457200"/>
                <a:gd name="T3" fmla="*/ 0 h 1464733"/>
                <a:gd name="T4" fmla="*/ 456049 w 457200"/>
                <a:gd name="T5" fmla="*/ 1464275 h 14647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57200" h="1464733">
                  <a:moveTo>
                    <a:pt x="0" y="0"/>
                  </a:moveTo>
                  <a:lnTo>
                    <a:pt x="448733" y="0"/>
                  </a:lnTo>
                  <a:cubicBezTo>
                    <a:pt x="451555" y="488244"/>
                    <a:pt x="454378" y="976489"/>
                    <a:pt x="457200" y="1464733"/>
                  </a:cubicBezTo>
                </a:path>
              </a:pathLst>
            </a:custGeom>
            <a:noFill/>
            <a:ln w="25400" cap="flat" cmpd="sng">
              <a:solidFill>
                <a:srgbClr val="262626"/>
              </a:solidFill>
              <a:prstDash val="solid"/>
              <a:round/>
              <a:headEnd type="none" w="med" len="med"/>
              <a:tailEnd type="triangle" w="med" len="med"/>
            </a:ln>
            <a:effectLst>
              <a:outerShdw blurRad="635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69" name="Rectangle 68"/>
            <p:cNvSpPr>
              <a:spLocks noChangeArrowheads="1"/>
            </p:cNvSpPr>
            <p:nvPr/>
          </p:nvSpPr>
          <p:spPr bwMode="auto">
            <a:xfrm>
              <a:off x="2157642" y="4125865"/>
              <a:ext cx="421136" cy="278334"/>
            </a:xfrm>
            <a:prstGeom prst="rect">
              <a:avLst/>
            </a:prstGeom>
            <a:noFill/>
            <a:ln w="9525">
              <a:solidFill>
                <a:srgbClr val="262626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>
                <a:defRPr/>
              </a:pPr>
              <a:endParaRPr lang="en-US" sz="800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2578778" y="4125865"/>
              <a:ext cx="573881" cy="515522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800" dirty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ea typeface="+mn-ea"/>
                </a:rPr>
                <a:t>GBT</a:t>
              </a: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2157642" y="4130705"/>
              <a:ext cx="573880" cy="515522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800" dirty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ea typeface="+mn-ea"/>
                </a:rPr>
                <a:t>GBT</a:t>
              </a:r>
            </a:p>
          </p:txBody>
        </p:sp>
        <p:sp>
          <p:nvSpPr>
            <p:cNvPr id="72" name="Rectangle 71"/>
            <p:cNvSpPr>
              <a:spLocks noChangeArrowheads="1"/>
            </p:cNvSpPr>
            <p:nvPr/>
          </p:nvSpPr>
          <p:spPr bwMode="auto">
            <a:xfrm>
              <a:off x="2578778" y="4125865"/>
              <a:ext cx="423318" cy="275913"/>
            </a:xfrm>
            <a:prstGeom prst="rect">
              <a:avLst/>
            </a:prstGeom>
            <a:noFill/>
            <a:ln w="9525">
              <a:solidFill>
                <a:srgbClr val="262626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>
                <a:defRPr/>
              </a:pPr>
              <a:endParaRPr lang="en-US" sz="800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73" name="Rectangle 72"/>
            <p:cNvSpPr>
              <a:spLocks noChangeArrowheads="1"/>
            </p:cNvSpPr>
            <p:nvPr/>
          </p:nvSpPr>
          <p:spPr bwMode="auto">
            <a:xfrm>
              <a:off x="5092504" y="4130705"/>
              <a:ext cx="333855" cy="258972"/>
            </a:xfrm>
            <a:prstGeom prst="rect">
              <a:avLst/>
            </a:prstGeom>
            <a:noFill/>
            <a:ln w="9525">
              <a:solidFill>
                <a:srgbClr val="262626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>
                <a:defRPr/>
              </a:pPr>
              <a:endParaRPr lang="en-US" sz="800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</a:endParaRPr>
            </a:p>
          </p:txBody>
        </p:sp>
      </p:grpSp>
      <p:sp>
        <p:nvSpPr>
          <p:cNvPr id="70678" name="Rectangle 75"/>
          <p:cNvSpPr>
            <a:spLocks noChangeArrowheads="1"/>
          </p:cNvSpPr>
          <p:nvPr/>
        </p:nvSpPr>
        <p:spPr bwMode="auto">
          <a:xfrm>
            <a:off x="5903913" y="5516563"/>
            <a:ext cx="3276600" cy="1169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 sz="1400" dirty="0"/>
          </a:p>
          <a:p>
            <a:r>
              <a:rPr lang="en-US" sz="1400" dirty="0"/>
              <a:t>The control, readout and power to/from the VFAT3 hybrid are delivered via electrical signals (E-links) running through the GEB to the </a:t>
            </a:r>
            <a:r>
              <a:rPr lang="en-US" sz="1400" dirty="0" err="1"/>
              <a:t>opto</a:t>
            </a:r>
            <a:r>
              <a:rPr lang="en-US" sz="1400" dirty="0"/>
              <a:t>-hybrid.</a:t>
            </a:r>
          </a:p>
        </p:txBody>
      </p:sp>
      <p:sp>
        <p:nvSpPr>
          <p:cNvPr id="76" name="Slide Number Placeholder 7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4F153166-3B81-9E4A-ACDF-C967F08E64CA}" type="slidenum">
              <a:rPr lang="en-US">
                <a:solidFill>
                  <a:srgbClr val="898989"/>
                </a:solidFill>
              </a:rPr>
              <a:pPr eaLnBrk="1" hangingPunct="1"/>
              <a:t>31</a:t>
            </a:fld>
            <a:endParaRPr lang="en-US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1880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2490" y="-194924"/>
            <a:ext cx="8229600" cy="1143000"/>
          </a:xfrm>
        </p:spPr>
        <p:txBody>
          <a:bodyPr/>
          <a:lstStyle/>
          <a:p>
            <a:r>
              <a:rPr lang="en-US" dirty="0" smtClean="0"/>
              <a:t>904: GE1/1 : Integration</a:t>
            </a:r>
            <a:endParaRPr lang="en-US" dirty="0"/>
          </a:p>
        </p:txBody>
      </p:sp>
      <p:pic>
        <p:nvPicPr>
          <p:cNvPr id="5" name="Content Placeholder 4" descr="IMG_800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5936" y="878806"/>
            <a:ext cx="8921064" cy="5947376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08C4B-FF10-4A04-8BE0-56D811E12484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763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Power Budget and Cooling</a:t>
            </a:r>
            <a:endParaRPr lang="en-US" sz="3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4"/>
            <a:ext cx="2133600" cy="365125"/>
          </a:xfrm>
        </p:spPr>
        <p:txBody>
          <a:bodyPr/>
          <a:lstStyle/>
          <a:p>
            <a:fld id="{816B21DB-7932-4CEA-9C4B-24DB86F845F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8" y="1484788"/>
            <a:ext cx="3352229" cy="3736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5" y="1916832"/>
            <a:ext cx="5504656" cy="140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45828" y="3317570"/>
            <a:ext cx="4330180" cy="2539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38201" y="5410203"/>
            <a:ext cx="3352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GE1/1 Super-chamber will take cooling from the RBX loops. It will give an negligible impact to the cooling system in the YE1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58267" y="5433024"/>
            <a:ext cx="4038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cooling circuit is designed such to provide direct thermal contact with all heat sources in the GE1/1 chamber.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7439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2490" y="-194924"/>
            <a:ext cx="8229600" cy="1143000"/>
          </a:xfrm>
        </p:spPr>
        <p:txBody>
          <a:bodyPr/>
          <a:lstStyle/>
          <a:p>
            <a:r>
              <a:rPr lang="en-US" dirty="0" smtClean="0"/>
              <a:t>904: GE1/1 : Integration</a:t>
            </a:r>
            <a:endParaRPr lang="en-US" dirty="0"/>
          </a:p>
        </p:txBody>
      </p:sp>
      <p:pic>
        <p:nvPicPr>
          <p:cNvPr id="5" name="Content Placeholder 4" descr="IMG_800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8572" y="1600201"/>
            <a:ext cx="6057900" cy="40386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08C4B-FF10-4A04-8BE0-56D811E12484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28600" y="1752600"/>
            <a:ext cx="16594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GE1/1 inside </a:t>
            </a:r>
          </a:p>
          <a:p>
            <a:r>
              <a:rPr lang="en-US" dirty="0" smtClean="0"/>
              <a:t>The cooling box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676400" y="2057400"/>
            <a:ext cx="1981200" cy="1143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04802" y="5715000"/>
            <a:ext cx="8178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ME1/1</a:t>
            </a:r>
            <a:endParaRPr lang="en-US" dirty="0"/>
          </a:p>
        </p:txBody>
      </p:sp>
      <p:cxnSp>
        <p:nvCxnSpPr>
          <p:cNvPr id="11" name="Straight Arrow Connector 10"/>
          <p:cNvCxnSpPr>
            <a:stCxn id="9" idx="3"/>
          </p:cNvCxnSpPr>
          <p:nvPr/>
        </p:nvCxnSpPr>
        <p:spPr>
          <a:xfrm flipV="1">
            <a:off x="1122679" y="3962400"/>
            <a:ext cx="2458723" cy="193726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733802" y="6019800"/>
            <a:ext cx="3621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GE1/1 Setup for VFAT and GEB tests. 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5867400" y="4267200"/>
            <a:ext cx="1524000" cy="16764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3" name="Picture 2" descr="GEM LONG with APVs &amp; Sensors-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4918" y="0"/>
            <a:ext cx="1858905" cy="444963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595245" y="972039"/>
            <a:ext cx="1915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Alignment sensors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8317" y="4449631"/>
            <a:ext cx="1349648" cy="369332"/>
          </a:xfrm>
          <a:prstGeom prst="rect">
            <a:avLst/>
          </a:prstGeom>
          <a:solidFill>
            <a:srgbClr val="F2DCDB"/>
          </a:solidFill>
        </p:spPr>
        <p:txBody>
          <a:bodyPr wrap="none" rtlCol="0">
            <a:spAutoFit/>
          </a:bodyPr>
          <a:lstStyle/>
          <a:p>
            <a:r>
              <a:rPr lang="en-US" dirty="0" err="1" smtClean="0"/>
              <a:t>Zoltan</a:t>
            </a:r>
            <a:r>
              <a:rPr lang="en-US" dirty="0" smtClean="0"/>
              <a:t> </a:t>
            </a:r>
            <a:r>
              <a:rPr lang="en-US" dirty="0" err="1" smtClean="0"/>
              <a:t>Zillasi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62983" y="3777734"/>
            <a:ext cx="1701420" cy="369332"/>
          </a:xfrm>
          <a:prstGeom prst="rect">
            <a:avLst/>
          </a:prstGeom>
          <a:solidFill>
            <a:srgbClr val="F2DCDB"/>
          </a:solidFill>
        </p:spPr>
        <p:txBody>
          <a:bodyPr wrap="none" rtlCol="0">
            <a:spAutoFit/>
          </a:bodyPr>
          <a:lstStyle/>
          <a:p>
            <a:r>
              <a:rPr lang="en-US" dirty="0" err="1" smtClean="0"/>
              <a:t>Andrey</a:t>
            </a:r>
            <a:r>
              <a:rPr lang="en-US" dirty="0" smtClean="0"/>
              <a:t> </a:t>
            </a:r>
            <a:r>
              <a:rPr lang="en-US" dirty="0" err="1" smtClean="0"/>
              <a:t>Marinov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9424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07561"/>
            <a:ext cx="8229600" cy="1143000"/>
          </a:xfrm>
        </p:spPr>
        <p:txBody>
          <a:bodyPr/>
          <a:lstStyle/>
          <a:p>
            <a:r>
              <a:rPr lang="en-US" dirty="0" smtClean="0"/>
              <a:t>Cooling Tests Ongoing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08C4B-FF10-4A04-8BE0-56D811E12484}" type="slidenum">
              <a:rPr lang="en-US" smtClean="0"/>
              <a:pPr/>
              <a:t>35</a:t>
            </a:fld>
            <a:endParaRPr lang="en-US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8" y="1412776"/>
            <a:ext cx="4043077" cy="2702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029201" y="1752601"/>
            <a:ext cx="396240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CMS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The physical space of the GE1/1 Installation slots in YE1 is very compact.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No air flow or convection can be used for evacuating the heating power of the detector and the electronics.  </a:t>
            </a:r>
            <a:endParaRPr lang="en-US" dirty="0"/>
          </a:p>
        </p:txBody>
      </p:sp>
      <p:pic>
        <p:nvPicPr>
          <p:cNvPr id="7" name="Picture 6" descr="0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5800" y="3810000"/>
            <a:ext cx="4267200" cy="28448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57200" y="4343403"/>
            <a:ext cx="3962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b 904</a:t>
            </a:r>
          </a:p>
          <a:p>
            <a:r>
              <a:rPr lang="en-US" dirty="0" smtClean="0"/>
              <a:t>The GE1/1 chamber is placed in wooden box with cover to stop any airflow. It should simulate the same ambient conditions as it will be in CMS</a:t>
            </a:r>
          </a:p>
          <a:p>
            <a:r>
              <a:rPr lang="en-US" dirty="0" smtClean="0"/>
              <a:t>The flow of the water trough the cooling pipe will be the same as in CMS – 2liters per minute.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920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Content Placeholder 3" descr="24 FOURTH SC POSITIO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696" b="23457"/>
          <a:stretch>
            <a:fillRect/>
          </a:stretch>
        </p:blipFill>
        <p:spPr bwMode="auto">
          <a:xfrm>
            <a:off x="152400" y="976313"/>
            <a:ext cx="4086225" cy="3138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" name="Title 13"/>
          <p:cNvSpPr>
            <a:spLocks noGrp="1"/>
          </p:cNvSpPr>
          <p:nvPr>
            <p:ph type="title"/>
          </p:nvPr>
        </p:nvSpPr>
        <p:spPr>
          <a:xfrm>
            <a:off x="922338" y="68263"/>
            <a:ext cx="7154862" cy="838200"/>
          </a:xfrm>
        </p:spPr>
        <p:txBody>
          <a:bodyPr>
            <a:normAutofit/>
          </a:bodyPr>
          <a:lstStyle/>
          <a:p>
            <a:r>
              <a:rPr lang="nl-BE" sz="4000">
                <a:latin typeface="Calibri" charset="0"/>
              </a:rPr>
              <a:t>Integration into CMS </a:t>
            </a:r>
          </a:p>
        </p:txBody>
      </p:sp>
      <p:pic>
        <p:nvPicPr>
          <p:cNvPr id="7172" name="Content Placeholder 3" descr="17 TWO SC MATCHING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226" b="-6226"/>
          <a:stretch>
            <a:fillRect/>
          </a:stretch>
        </p:blipFill>
        <p:spPr>
          <a:xfrm>
            <a:off x="138113" y="4038600"/>
            <a:ext cx="4100512" cy="2665413"/>
          </a:xfrm>
        </p:spPr>
      </p:pic>
      <p:pic>
        <p:nvPicPr>
          <p:cNvPr id="7173" name="Content Placeholder 3" descr="22 FOURTH SC TO ENTER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8925" y="1255713"/>
            <a:ext cx="2894013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Content Placeholder 3" descr="23 FOURTH SC ENTERING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0038" y="2982913"/>
            <a:ext cx="2879725" cy="181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Content Placeholder 3" descr="25 FOUR SC WITH PATCH-PANELS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911"/>
          <a:stretch>
            <a:fillRect/>
          </a:stretch>
        </p:blipFill>
        <p:spPr bwMode="auto">
          <a:xfrm>
            <a:off x="5334000" y="4976813"/>
            <a:ext cx="2879725" cy="150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6" name="TextBox 8"/>
          <p:cNvSpPr txBox="1">
            <a:spLocks noChangeArrowheads="1"/>
          </p:cNvSpPr>
          <p:nvPr/>
        </p:nvSpPr>
        <p:spPr bwMode="auto">
          <a:xfrm>
            <a:off x="0" y="877888"/>
            <a:ext cx="23939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fr-CH" sz="1800" b="1">
                <a:solidFill>
                  <a:srgbClr val="000000"/>
                </a:solidFill>
                <a:latin typeface="Calibri" charset="0"/>
                <a:cs typeface="ＭＳ Ｐゴシック" charset="0"/>
              </a:rPr>
              <a:t>Four superchambers in </a:t>
            </a:r>
          </a:p>
          <a:p>
            <a:pPr eaLnBrk="1" hangingPunct="1"/>
            <a:r>
              <a:rPr lang="fr-CH" sz="1800" b="1">
                <a:solidFill>
                  <a:srgbClr val="000000"/>
                </a:solidFill>
                <a:latin typeface="Calibri" charset="0"/>
                <a:cs typeface="ＭＳ Ｐゴシック" charset="0"/>
              </a:rPr>
              <a:t>their final position</a:t>
            </a:r>
          </a:p>
          <a:p>
            <a:pPr eaLnBrk="1" hangingPunct="1"/>
            <a:r>
              <a:rPr lang="fr-CH" sz="1800" b="1">
                <a:solidFill>
                  <a:srgbClr val="000000"/>
                </a:solidFill>
                <a:latin typeface="Calibri" charset="0"/>
                <a:cs typeface="ＭＳ Ｐゴシック" charset="0"/>
              </a:rPr>
              <a:t>on endcap yoke</a:t>
            </a:r>
          </a:p>
        </p:txBody>
      </p:sp>
      <p:sp>
        <p:nvSpPr>
          <p:cNvPr id="7177" name="Rectangle 2"/>
          <p:cNvSpPr>
            <a:spLocks noChangeArrowheads="1"/>
          </p:cNvSpPr>
          <p:nvPr/>
        </p:nvSpPr>
        <p:spPr bwMode="auto">
          <a:xfrm>
            <a:off x="5334000" y="838200"/>
            <a:ext cx="28797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fr-CH" sz="1800" b="1">
                <a:solidFill>
                  <a:srgbClr val="000000"/>
                </a:solidFill>
              </a:rPr>
              <a:t>Installation sequence:</a:t>
            </a:r>
            <a:endParaRPr lang="en-US" sz="1800" b="1">
              <a:solidFill>
                <a:srgbClr val="000000"/>
              </a:solidFill>
            </a:endParaRPr>
          </a:p>
        </p:txBody>
      </p:sp>
      <p:sp>
        <p:nvSpPr>
          <p:cNvPr id="7178" name="TextBox 15"/>
          <p:cNvSpPr txBox="1">
            <a:spLocks noChangeArrowheads="1"/>
          </p:cNvSpPr>
          <p:nvPr/>
        </p:nvSpPr>
        <p:spPr bwMode="auto">
          <a:xfrm>
            <a:off x="188913" y="6248400"/>
            <a:ext cx="1182687" cy="276225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>
                <a:latin typeface="Calibri" charset="0"/>
                <a:cs typeface="ＭＳ Ｐゴシック" charset="0"/>
              </a:rPr>
              <a:t>A. Conde Garcia</a:t>
            </a:r>
          </a:p>
        </p:txBody>
      </p:sp>
      <p:sp>
        <p:nvSpPr>
          <p:cNvPr id="7179" name="TextBox 4"/>
          <p:cNvSpPr txBox="1">
            <a:spLocks noChangeArrowheads="1"/>
          </p:cNvSpPr>
          <p:nvPr/>
        </p:nvSpPr>
        <p:spPr bwMode="auto">
          <a:xfrm>
            <a:off x="1600200" y="6172200"/>
            <a:ext cx="23129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solidFill>
                  <a:schemeClr val="bg1"/>
                </a:solidFill>
                <a:latin typeface="Calibri" charset="0"/>
                <a:cs typeface="ＭＳ Ｐゴシック" charset="0"/>
              </a:rPr>
              <a:t>Mounting on yoke disk</a:t>
            </a:r>
          </a:p>
        </p:txBody>
      </p:sp>
      <p:sp>
        <p:nvSpPr>
          <p:cNvPr id="7180" name="TextBox 8"/>
          <p:cNvSpPr txBox="1">
            <a:spLocks noChangeArrowheads="1"/>
          </p:cNvSpPr>
          <p:nvPr/>
        </p:nvSpPr>
        <p:spPr bwMode="auto">
          <a:xfrm>
            <a:off x="2025650" y="4114800"/>
            <a:ext cx="20129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fr-CH" sz="1800" b="1">
                <a:solidFill>
                  <a:srgbClr val="000000"/>
                </a:solidFill>
                <a:latin typeface="Calibri" charset="0"/>
                <a:cs typeface="ＭＳ Ｐゴシック" charset="0"/>
              </a:rPr>
              <a:t>Superchamber</a:t>
            </a:r>
          </a:p>
          <a:p>
            <a:pPr algn="ctr" eaLnBrk="1" hangingPunct="1"/>
            <a:r>
              <a:rPr lang="fr-CH" sz="1800" b="1">
                <a:solidFill>
                  <a:srgbClr val="000000"/>
                </a:solidFill>
                <a:latin typeface="Calibri" charset="0"/>
                <a:cs typeface="ＭＳ Ｐゴシック" charset="0"/>
              </a:rPr>
              <a:t>(Two Triple-GEMs)</a:t>
            </a:r>
          </a:p>
        </p:txBody>
      </p:sp>
      <p:sp>
        <p:nvSpPr>
          <p:cNvPr id="7181" name="Date Placeholder 1"/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/>
              <a:t>1/11/2013</a:t>
            </a:r>
          </a:p>
        </p:txBody>
      </p:sp>
      <p:sp>
        <p:nvSpPr>
          <p:cNvPr id="7183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C3250CB7-23E2-914D-8295-4636F472C585}" type="slidenum">
              <a:rPr lang="en-US" sz="1400"/>
              <a:pPr eaLnBrk="1" hangingPunct="1"/>
              <a:t>36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3468246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12" descr="28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5850" y="1052513"/>
            <a:ext cx="4248150" cy="300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27" name="Title 1"/>
          <p:cNvSpPr>
            <a:spLocks noGrp="1"/>
          </p:cNvSpPr>
          <p:nvPr>
            <p:ph type="title"/>
          </p:nvPr>
        </p:nvSpPr>
        <p:spPr>
          <a:xfrm>
            <a:off x="107950" y="-26988"/>
            <a:ext cx="9504363" cy="1052513"/>
          </a:xfrm>
        </p:spPr>
        <p:txBody>
          <a:bodyPr/>
          <a:lstStyle/>
          <a:p>
            <a:r>
              <a:rPr lang="nl-BE" b="1" dirty="0">
                <a:solidFill>
                  <a:schemeClr val="tx2"/>
                </a:solidFill>
                <a:latin typeface="Calibri" charset="0"/>
              </a:rPr>
              <a:t>Trial Installation in </a:t>
            </a:r>
            <a:r>
              <a:rPr lang="nl-BE" b="1" dirty="0" smtClean="0">
                <a:solidFill>
                  <a:schemeClr val="tx2"/>
                </a:solidFill>
                <a:latin typeface="Calibri" charset="0"/>
              </a:rPr>
              <a:t>CMS</a:t>
            </a:r>
            <a:endParaRPr lang="nl-BE" b="1" dirty="0">
              <a:solidFill>
                <a:schemeClr val="tx2"/>
              </a:solidFill>
              <a:latin typeface="Calibri" charset="0"/>
            </a:endParaRPr>
          </a:p>
        </p:txBody>
      </p:sp>
      <p:pic>
        <p:nvPicPr>
          <p:cNvPr id="52228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990600"/>
            <a:ext cx="4910138" cy="287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29" name="Picture 2" descr="G:\Workspaces\a\aconde\A.GEM\GE1-1\PHOTOS\FOTOS DUMMIES-NARIZ\DUMMIES INSERTION 17-05-2013\P101007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038600"/>
            <a:ext cx="1890713" cy="251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30" name="Picture 2" descr="G:\Workspaces\a\aconde\A.GEM\GE1-1\PHOTOS\FOTOS DUMMIES-NARIZ\DUMMIES INSERTION 17-05-2013\P101009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4038600"/>
            <a:ext cx="3360738" cy="251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31" name="Picture 2" descr="G:\Workspaces\a\aconde\A.GEM\GE1-1\PHOTOS\FOTOS DUMMIES-NARIZ\DUMMIES INSERTION 17-05-2013\P1010154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4033838"/>
            <a:ext cx="3360738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6" name="Straight Arrow Connector 15"/>
          <p:cNvCxnSpPr/>
          <p:nvPr/>
        </p:nvCxnSpPr>
        <p:spPr>
          <a:xfrm flipH="1">
            <a:off x="990600" y="3048000"/>
            <a:ext cx="762000" cy="12954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1295400" y="2133600"/>
            <a:ext cx="2133600" cy="36576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3429000" y="2133600"/>
            <a:ext cx="3962400" cy="25146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3429000" y="2133600"/>
            <a:ext cx="0" cy="29718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4B542669-D8F8-BC42-8006-C3F9683761ED}" type="slidenum">
              <a:rPr lang="en-US">
                <a:solidFill>
                  <a:srgbClr val="898989"/>
                </a:solidFill>
              </a:rPr>
              <a:pPr eaLnBrk="1" hangingPunct="1"/>
              <a:t>37</a:t>
            </a:fld>
            <a:endParaRPr lang="en-US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365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-437745" y="0"/>
            <a:ext cx="9780973" cy="771217"/>
          </a:xfrm>
        </p:spPr>
        <p:txBody>
          <a:bodyPr>
            <a:noAutofit/>
          </a:bodyPr>
          <a:lstStyle/>
          <a:p>
            <a:r>
              <a:rPr lang="it-IT" sz="2800" dirty="0" smtClean="0">
                <a:solidFill>
                  <a:srgbClr val="000090"/>
                </a:solidFill>
              </a:rPr>
              <a:t>High </a:t>
            </a:r>
            <a:r>
              <a:rPr lang="it-IT" sz="2800" dirty="0" smtClean="0">
                <a:solidFill>
                  <a:srgbClr val="000090"/>
                </a:solidFill>
                <a:latin typeface="Symbol" panose="05050102010706020507" pitchFamily="18" charset="2"/>
              </a:rPr>
              <a:t>h</a:t>
            </a:r>
            <a:r>
              <a:rPr lang="it-IT" sz="2800" dirty="0" smtClean="0">
                <a:solidFill>
                  <a:srgbClr val="000090"/>
                </a:solidFill>
              </a:rPr>
              <a:t> </a:t>
            </a:r>
            <a:r>
              <a:rPr lang="it-IT" sz="2800" dirty="0" err="1" smtClean="0">
                <a:solidFill>
                  <a:srgbClr val="000090"/>
                </a:solidFill>
              </a:rPr>
              <a:t>region</a:t>
            </a:r>
            <a:r>
              <a:rPr lang="it-IT" sz="2800" dirty="0" smtClean="0">
                <a:solidFill>
                  <a:srgbClr val="000090"/>
                </a:solidFill>
              </a:rPr>
              <a:t> upgrade with MPGD for </a:t>
            </a:r>
            <a:r>
              <a:rPr lang="it-IT" sz="2800" dirty="0" err="1" smtClean="0">
                <a:solidFill>
                  <a:srgbClr val="000090"/>
                </a:solidFill>
              </a:rPr>
              <a:t>Phase</a:t>
            </a:r>
            <a:r>
              <a:rPr lang="it-IT" sz="2800" dirty="0" smtClean="0">
                <a:solidFill>
                  <a:srgbClr val="000090"/>
                </a:solidFill>
              </a:rPr>
              <a:t> 2</a:t>
            </a:r>
            <a:endParaRPr lang="en-US" sz="2800" dirty="0">
              <a:solidFill>
                <a:srgbClr val="000090"/>
              </a:solidFill>
            </a:endParaRPr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251" y="927433"/>
            <a:ext cx="6998798" cy="4590562"/>
          </a:xfrm>
          <a:prstGeom prst="rect">
            <a:avLst/>
          </a:prstGeom>
        </p:spPr>
      </p:pic>
      <p:sp>
        <p:nvSpPr>
          <p:cNvPr id="17" name="Segnaposto numero diapositiva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C478C-86A1-4616-8270-FA70F77F79CE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19" name="CustomShape 5"/>
          <p:cNvSpPr/>
          <p:nvPr/>
        </p:nvSpPr>
        <p:spPr>
          <a:xfrm>
            <a:off x="840798" y="5517995"/>
            <a:ext cx="7846002" cy="1042461"/>
          </a:xfrm>
          <a:prstGeom prst="rect">
            <a:avLst/>
          </a:prstGeom>
          <a:solidFill>
            <a:srgbClr val="FFFFFF"/>
          </a:solidFill>
          <a:ln w="36000">
            <a:noFill/>
            <a:round/>
          </a:ln>
        </p:spPr>
        <p:txBody>
          <a:bodyPr lIns="16328" tIns="29063" rIns="16328" bIns="16328"/>
          <a:lstStyle/>
          <a:p>
            <a:pPr marL="311045" indent="-311045">
              <a:lnSpc>
                <a:spcPct val="86000"/>
              </a:lnSpc>
              <a:buFont typeface="Arial"/>
              <a:buChar char="•"/>
            </a:pPr>
            <a:r>
              <a:rPr lang="en-US" sz="2000" dirty="0" smtClean="0">
                <a:solidFill>
                  <a:srgbClr val="FF0000"/>
                </a:solidFill>
                <a:latin typeface="Arial"/>
              </a:rPr>
              <a:t>Objectives:</a:t>
            </a:r>
            <a:endParaRPr lang="en-US" sz="2000" dirty="0">
              <a:solidFill>
                <a:srgbClr val="FF0000"/>
              </a:solidFill>
              <a:latin typeface="Arial"/>
            </a:endParaRPr>
          </a:p>
          <a:p>
            <a:pPr marL="725771" lvl="1" indent="-311045">
              <a:lnSpc>
                <a:spcPct val="86000"/>
              </a:lnSpc>
              <a:buFontTx/>
              <a:buChar char="-"/>
            </a:pPr>
            <a:r>
              <a:rPr lang="en-US" sz="2000" dirty="0">
                <a:solidFill>
                  <a:srgbClr val="000000"/>
                </a:solidFill>
                <a:latin typeface="Arial"/>
              </a:rPr>
              <a:t>Sustain triggering at </a:t>
            </a:r>
            <a:r>
              <a:rPr lang="en-US" sz="2000" dirty="0" smtClean="0">
                <a:solidFill>
                  <a:srgbClr val="000000"/>
                </a:solidFill>
                <a:latin typeface="Arial"/>
              </a:rPr>
              <a:t>current trigger </a:t>
            </a:r>
            <a:r>
              <a:rPr lang="en-US" sz="2000" dirty="0">
                <a:solidFill>
                  <a:srgbClr val="000000"/>
                </a:solidFill>
                <a:latin typeface="Arial"/>
              </a:rPr>
              <a:t>thresholds </a:t>
            </a:r>
            <a:endParaRPr lang="en-US" sz="2000" dirty="0" smtClean="0">
              <a:solidFill>
                <a:srgbClr val="000000"/>
              </a:solidFill>
              <a:latin typeface="Arial"/>
            </a:endParaRPr>
          </a:p>
          <a:p>
            <a:pPr marL="725771" lvl="1" indent="-311045">
              <a:lnSpc>
                <a:spcPct val="86000"/>
              </a:lnSpc>
              <a:buFontTx/>
              <a:buChar char="-"/>
            </a:pPr>
            <a:r>
              <a:rPr lang="en-US" sz="2000" dirty="0" smtClean="0">
                <a:solidFill>
                  <a:srgbClr val="000000"/>
                </a:solidFill>
                <a:latin typeface="Arial"/>
                <a:ea typeface="Times New Roman"/>
              </a:rPr>
              <a:t>Increase </a:t>
            </a:r>
            <a:r>
              <a:rPr lang="en-US" sz="2000" dirty="0">
                <a:solidFill>
                  <a:srgbClr val="000000"/>
                </a:solidFill>
                <a:latin typeface="Arial"/>
                <a:ea typeface="Times New Roman"/>
              </a:rPr>
              <a:t>offline </a:t>
            </a:r>
            <a:r>
              <a:rPr lang="en-US" sz="2000" dirty="0" err="1">
                <a:solidFill>
                  <a:srgbClr val="000000"/>
                </a:solidFill>
                <a:latin typeface="Arial"/>
                <a:ea typeface="Times New Roman"/>
              </a:rPr>
              <a:t>muon</a:t>
            </a:r>
            <a:r>
              <a:rPr lang="en-US" sz="2000" dirty="0">
                <a:solidFill>
                  <a:srgbClr val="000000"/>
                </a:solidFill>
                <a:latin typeface="Arial"/>
                <a:ea typeface="Times New Roman"/>
              </a:rPr>
              <a:t> identification </a:t>
            </a:r>
            <a:r>
              <a:rPr lang="en-US" sz="2000" dirty="0" smtClean="0">
                <a:solidFill>
                  <a:srgbClr val="000000"/>
                </a:solidFill>
                <a:latin typeface="Arial"/>
                <a:ea typeface="Times New Roman"/>
              </a:rPr>
              <a:t>coverage</a:t>
            </a:r>
            <a:endParaRPr lang="en-US" sz="2000" dirty="0"/>
          </a:p>
          <a:p>
            <a:pPr marL="725771" lvl="1" indent="-311045">
              <a:lnSpc>
                <a:spcPct val="86000"/>
              </a:lnSpc>
              <a:buFontTx/>
              <a:buChar char="-"/>
            </a:pPr>
            <a:r>
              <a:rPr lang="en-US" sz="2000" dirty="0">
                <a:solidFill>
                  <a:srgbClr val="000000"/>
                </a:solidFill>
                <a:latin typeface="Arial"/>
                <a:ea typeface="Times New Roman"/>
              </a:rPr>
              <a:t>Maintain existing envelope by </a:t>
            </a:r>
            <a:r>
              <a:rPr lang="en-US" sz="2000" dirty="0" smtClean="0">
                <a:solidFill>
                  <a:srgbClr val="000000"/>
                </a:solidFill>
                <a:latin typeface="Arial"/>
                <a:ea typeface="Times New Roman"/>
              </a:rPr>
              <a:t>mitigating aging </a:t>
            </a:r>
            <a:r>
              <a:rPr lang="en-US" sz="2000" dirty="0">
                <a:solidFill>
                  <a:srgbClr val="000000"/>
                </a:solidFill>
                <a:latin typeface="Arial"/>
                <a:ea typeface="Times New Roman"/>
              </a:rPr>
              <a:t>effects</a:t>
            </a:r>
            <a:endParaRPr sz="2000" dirty="0"/>
          </a:p>
        </p:txBody>
      </p:sp>
    </p:spTree>
    <p:extLst>
      <p:ext uri="{BB962C8B-B14F-4D97-AF65-F5344CB8AC3E}">
        <p14:creationId xmlns:p14="http://schemas.microsoft.com/office/powerpoint/2010/main" val="3939049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361B80-7FDC-4C61-82D3-9CAEF404214D}" type="slidenum">
              <a:rPr lang="en-US" smtClean="0">
                <a:solidFill>
                  <a:srgbClr val="3333CC"/>
                </a:solidFill>
              </a:rPr>
              <a:pPr>
                <a:defRPr/>
              </a:pPr>
              <a:t>39</a:t>
            </a:fld>
            <a:endParaRPr lang="en-US" dirty="0">
              <a:solidFill>
                <a:srgbClr val="3333CC"/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248554" y="35979"/>
            <a:ext cx="742582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00009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/>
              <a:t>ME0</a:t>
            </a:r>
            <a:r>
              <a:rPr lang="en-US" sz="2400" dirty="0"/>
              <a:t> </a:t>
            </a:r>
            <a:r>
              <a:rPr lang="en-US" sz="2400" dirty="0" smtClean="0"/>
              <a:t>requirements and technical choices </a:t>
            </a:r>
            <a:endParaRPr lang="en-US" sz="2400" dirty="0"/>
          </a:p>
        </p:txBody>
      </p:sp>
      <p:sp>
        <p:nvSpPr>
          <p:cNvPr id="17" name="CasellaDiTesto 3"/>
          <p:cNvSpPr txBox="1"/>
          <p:nvPr/>
        </p:nvSpPr>
        <p:spPr>
          <a:xfrm>
            <a:off x="125696" y="1239574"/>
            <a:ext cx="6196527" cy="206210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latin typeface="Calibri (Body)"/>
                <a:cs typeface="Calibri (Body)"/>
              </a:rPr>
              <a:t>Detector requirement: </a:t>
            </a:r>
          </a:p>
          <a:p>
            <a:pPr marL="285750" indent="-285750">
              <a:buFont typeface="Arial"/>
              <a:buChar char="•"/>
            </a:pPr>
            <a:r>
              <a:rPr lang="en-GB" sz="1800" dirty="0" smtClean="0">
                <a:latin typeface="Calibri (Body)"/>
                <a:cs typeface="Calibri (Body)"/>
              </a:rPr>
              <a:t>Multilayer structures</a:t>
            </a:r>
          </a:p>
          <a:p>
            <a:pPr marL="285750" indent="-285750">
              <a:buFont typeface="Arial"/>
              <a:buChar char="•"/>
            </a:pPr>
            <a:r>
              <a:rPr lang="en-GB" sz="1800" dirty="0" smtClean="0">
                <a:latin typeface="Calibri (Body)"/>
                <a:cs typeface="Calibri (Body)"/>
              </a:rPr>
              <a:t>High rate capability O(MHz/cm</a:t>
            </a:r>
            <a:r>
              <a:rPr lang="en-GB" sz="1800" baseline="30000" dirty="0" smtClean="0">
                <a:latin typeface="Calibri (Body)"/>
                <a:cs typeface="Calibri (Body)"/>
              </a:rPr>
              <a:t>2</a:t>
            </a:r>
            <a:r>
              <a:rPr lang="en-GB" sz="1800" dirty="0" smtClean="0">
                <a:latin typeface="Calibri (Body)"/>
                <a:cs typeface="Calibri (Body)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 smtClean="0">
                <a:latin typeface="Calibri (Body)"/>
                <a:cs typeface="Calibri (Body)"/>
              </a:rPr>
              <a:t>time resolution for triggering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 smtClean="0">
                <a:latin typeface="Calibri (Body)"/>
                <a:cs typeface="Calibri (Body)"/>
              </a:rPr>
              <a:t>No green house gases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 smtClean="0">
                <a:latin typeface="Calibri (Body)"/>
                <a:cs typeface="Calibri (Body)"/>
              </a:rPr>
              <a:t>Good spatial resolution O(100 </a:t>
            </a:r>
            <a:r>
              <a:rPr lang="en-GB" sz="1800" dirty="0" smtClean="0">
                <a:latin typeface="Symbol" charset="2"/>
                <a:cs typeface="Symbol" charset="2"/>
              </a:rPr>
              <a:t>m</a:t>
            </a:r>
            <a:r>
              <a:rPr lang="en-GB" sz="1800" dirty="0" smtClean="0">
                <a:latin typeface="Calibri (Body)"/>
                <a:cs typeface="Calibri (Body)"/>
              </a:rPr>
              <a:t>m) for tracking and triggering</a:t>
            </a:r>
            <a:endParaRPr lang="en-GB" sz="1800" dirty="0">
              <a:latin typeface="Calibri (Body)"/>
              <a:cs typeface="Calibri (Body)"/>
            </a:endParaRPr>
          </a:p>
        </p:txBody>
      </p:sp>
      <p:sp>
        <p:nvSpPr>
          <p:cNvPr id="22" name="Segnaposto contenuto 1"/>
          <p:cNvSpPr txBox="1">
            <a:spLocks/>
          </p:cNvSpPr>
          <p:nvPr/>
        </p:nvSpPr>
        <p:spPr>
          <a:xfrm>
            <a:off x="106506" y="4059447"/>
            <a:ext cx="6188768" cy="1188132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lvl="1">
              <a:lnSpc>
                <a:spcPct val="110000"/>
              </a:lnSpc>
              <a:spcBef>
                <a:spcPts val="600"/>
              </a:spcBef>
              <a:buClr>
                <a:schemeClr val="tx1"/>
              </a:buClr>
            </a:pPr>
            <a:r>
              <a:rPr lang="en-US" dirty="0" smtClean="0">
                <a:solidFill>
                  <a:srgbClr val="000090"/>
                </a:solidFill>
                <a:latin typeface="Calibri (Body)"/>
                <a:cs typeface="Calibri (Body)"/>
              </a:rPr>
              <a:t>Baseline : Six </a:t>
            </a:r>
            <a:r>
              <a:rPr lang="en-US" dirty="0">
                <a:solidFill>
                  <a:srgbClr val="000090"/>
                </a:solidFill>
                <a:latin typeface="Calibri (Body)"/>
                <a:cs typeface="Calibri (Body)"/>
              </a:rPr>
              <a:t>layers of triple-GEMs </a:t>
            </a:r>
            <a:endParaRPr lang="en-US" dirty="0" smtClean="0">
              <a:solidFill>
                <a:srgbClr val="000090"/>
              </a:solidFill>
              <a:latin typeface="Calibri (Body)"/>
              <a:cs typeface="Calibri (Body)"/>
            </a:endParaRPr>
          </a:p>
          <a:p>
            <a:pPr marL="274320" lvl="1">
              <a:lnSpc>
                <a:spcPct val="110000"/>
              </a:lnSpc>
              <a:spcBef>
                <a:spcPts val="600"/>
              </a:spcBef>
              <a:buClr>
                <a:schemeClr val="tx1"/>
              </a:buClr>
            </a:pPr>
            <a:r>
              <a:rPr lang="it-IT" dirty="0" smtClean="0">
                <a:solidFill>
                  <a:srgbClr val="000090"/>
                </a:solidFill>
                <a:latin typeface="Calibri (Body)"/>
                <a:cs typeface="Calibri (Body)"/>
              </a:rPr>
              <a:t>Option : Fast </a:t>
            </a:r>
            <a:r>
              <a:rPr lang="it-IT" dirty="0">
                <a:solidFill>
                  <a:srgbClr val="000090"/>
                </a:solidFill>
                <a:latin typeface="Calibri (Body)"/>
                <a:cs typeface="Calibri (Body)"/>
              </a:rPr>
              <a:t>Timing </a:t>
            </a:r>
            <a:r>
              <a:rPr lang="it-IT" dirty="0" err="1">
                <a:solidFill>
                  <a:srgbClr val="000090"/>
                </a:solidFill>
                <a:latin typeface="Calibri (Body)"/>
                <a:cs typeface="Calibri (Body)"/>
              </a:rPr>
              <a:t>Micropattern</a:t>
            </a:r>
            <a:r>
              <a:rPr lang="it-IT" dirty="0">
                <a:solidFill>
                  <a:srgbClr val="000090"/>
                </a:solidFill>
                <a:latin typeface="Calibri (Body)"/>
                <a:cs typeface="Calibri (Body)"/>
              </a:rPr>
              <a:t> </a:t>
            </a:r>
            <a:endParaRPr lang="it-IT" dirty="0" smtClean="0">
              <a:solidFill>
                <a:srgbClr val="000090"/>
              </a:solidFill>
              <a:latin typeface="Calibri (Body)"/>
              <a:cs typeface="Calibri (Body)"/>
            </a:endParaRPr>
          </a:p>
          <a:p>
            <a:pPr marL="411480" lvl="2" indent="0">
              <a:lnSpc>
                <a:spcPct val="110000"/>
              </a:lnSpc>
              <a:spcBef>
                <a:spcPts val="600"/>
              </a:spcBef>
              <a:buClr>
                <a:schemeClr val="tx1"/>
              </a:buClr>
              <a:buNone/>
            </a:pPr>
            <a:r>
              <a:rPr lang="it-IT" sz="1800" dirty="0" smtClean="0">
                <a:solidFill>
                  <a:srgbClr val="000090"/>
                </a:solidFill>
                <a:latin typeface="Calibri (Body)"/>
                <a:cs typeface="Calibri (Body)"/>
              </a:rPr>
              <a:t>gas detector </a:t>
            </a:r>
            <a:r>
              <a:rPr lang="en-GB" sz="1800" dirty="0" smtClean="0">
                <a:solidFill>
                  <a:srgbClr val="000090"/>
                </a:solidFill>
                <a:latin typeface="Calibri (Body)"/>
                <a:ea typeface="Adobe Ming Std L" pitchFamily="18" charset="-128"/>
                <a:cs typeface="Calibri (Body)"/>
              </a:rPr>
              <a:t>(FTM)</a:t>
            </a:r>
            <a:endParaRPr lang="en-GB" sz="1800" dirty="0" smtClean="0">
              <a:solidFill>
                <a:srgbClr val="000090"/>
              </a:solidFill>
              <a:latin typeface="Calibri (Body)"/>
              <a:ea typeface="Adobe Ming Std L" pitchFamily="18" charset="-128"/>
              <a:cs typeface="Calibri (Body)"/>
              <a:sym typeface="Wingdings"/>
            </a:endParaRPr>
          </a:p>
          <a:p>
            <a:pPr marL="0" lvl="1" indent="0">
              <a:lnSpc>
                <a:spcPct val="110000"/>
              </a:lnSpc>
              <a:spcBef>
                <a:spcPts val="600"/>
              </a:spcBef>
              <a:buClr>
                <a:schemeClr val="tx1"/>
              </a:buClr>
              <a:buNone/>
            </a:pPr>
            <a:r>
              <a:rPr lang="en-GB" dirty="0">
                <a:solidFill>
                  <a:srgbClr val="000090"/>
                </a:solidFill>
                <a:latin typeface="Calibri (Body)"/>
                <a:ea typeface="Adobe Ming Std L" pitchFamily="18" charset="-128"/>
                <a:cs typeface="Calibri (Body)"/>
                <a:sym typeface="Wingdings"/>
              </a:rPr>
              <a:t>	</a:t>
            </a:r>
            <a:r>
              <a:rPr lang="en-GB" dirty="0" smtClean="0">
                <a:solidFill>
                  <a:srgbClr val="000090"/>
                </a:solidFill>
                <a:latin typeface="Calibri (Body)"/>
                <a:ea typeface="Adobe Ming Std L" pitchFamily="18" charset="-128"/>
                <a:cs typeface="Calibri (Body)"/>
                <a:sym typeface="Wingdings"/>
              </a:rPr>
              <a:t>					</a:t>
            </a:r>
            <a:endParaRPr lang="en-GB" b="1" u="sng" dirty="0" smtClean="0">
              <a:solidFill>
                <a:schemeClr val="tx2"/>
              </a:solidFill>
              <a:latin typeface="Calibri (Body)"/>
              <a:ea typeface="Adobe Ming Std L" pitchFamily="18" charset="-128"/>
              <a:cs typeface="Calibri (Body)"/>
            </a:endParaRPr>
          </a:p>
        </p:txBody>
      </p:sp>
      <p:grpSp>
        <p:nvGrpSpPr>
          <p:cNvPr id="28" name="Gruppo 10"/>
          <p:cNvGrpSpPr/>
          <p:nvPr/>
        </p:nvGrpSpPr>
        <p:grpSpPr>
          <a:xfrm>
            <a:off x="5098570" y="2490457"/>
            <a:ext cx="4063899" cy="3996768"/>
            <a:chOff x="704527" y="2600345"/>
            <a:chExt cx="4529697" cy="4083365"/>
          </a:xfrm>
        </p:grpSpPr>
        <p:sp>
          <p:nvSpPr>
            <p:cNvPr id="29" name="object 4"/>
            <p:cNvSpPr/>
            <p:nvPr/>
          </p:nvSpPr>
          <p:spPr>
            <a:xfrm>
              <a:off x="704530" y="2600345"/>
              <a:ext cx="4529694" cy="2340823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9"/>
            <p:cNvSpPr/>
            <p:nvPr/>
          </p:nvSpPr>
          <p:spPr>
            <a:xfrm>
              <a:off x="704527" y="4941168"/>
              <a:ext cx="2952328" cy="174254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cxnSp>
          <p:nvCxnSpPr>
            <p:cNvPr id="31" name="Straight Arrow Connector 39"/>
            <p:cNvCxnSpPr/>
            <p:nvPr/>
          </p:nvCxnSpPr>
          <p:spPr>
            <a:xfrm flipV="1">
              <a:off x="3080792" y="3140968"/>
              <a:ext cx="1512168" cy="2808312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43478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"/>
          <p:cNvSpPr txBox="1"/>
          <p:nvPr/>
        </p:nvSpPr>
        <p:spPr>
          <a:xfrm>
            <a:off x="5364163" y="3414713"/>
            <a:ext cx="3671887" cy="1454150"/>
          </a:xfrm>
          <a:prstGeom prst="rect">
            <a:avLst/>
          </a:prstGeom>
          <a:noFill/>
          <a:ln w="31750">
            <a:noFill/>
          </a:ln>
        </p:spPr>
        <p:txBody>
          <a:bodyPr lIns="112385" tIns="56192" rIns="112385" bIns="56192">
            <a:spAutoFit/>
          </a:bodyPr>
          <a:lstStyle>
            <a:lvl1pPr marL="342900" indent="-342900" eaLnBrk="0" hangingPunct="0">
              <a:tabLst>
                <a:tab pos="889000" algn="l"/>
                <a:tab pos="1778000" algn="l"/>
                <a:tab pos="2668588" algn="l"/>
                <a:tab pos="3557588" algn="l"/>
                <a:tab pos="4448175" algn="l"/>
                <a:tab pos="5337175" algn="l"/>
                <a:tab pos="6227763" algn="l"/>
                <a:tab pos="7116763" algn="l"/>
                <a:tab pos="800735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indent="-307975" eaLnBrk="0" hangingPunct="0">
              <a:tabLst>
                <a:tab pos="889000" algn="l"/>
                <a:tab pos="1778000" algn="l"/>
                <a:tab pos="2668588" algn="l"/>
                <a:tab pos="3557588" algn="l"/>
                <a:tab pos="4448175" algn="l"/>
                <a:tab pos="5337175" algn="l"/>
                <a:tab pos="6227763" algn="l"/>
                <a:tab pos="7116763" algn="l"/>
                <a:tab pos="800735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457200" indent="-307975" eaLnBrk="0" hangingPunct="0">
              <a:tabLst>
                <a:tab pos="889000" algn="l"/>
                <a:tab pos="1778000" algn="l"/>
                <a:tab pos="2668588" algn="l"/>
                <a:tab pos="3557588" algn="l"/>
                <a:tab pos="4448175" algn="l"/>
                <a:tab pos="5337175" algn="l"/>
                <a:tab pos="6227763" algn="l"/>
                <a:tab pos="7116763" algn="l"/>
                <a:tab pos="800735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889000" algn="l"/>
                <a:tab pos="1778000" algn="l"/>
                <a:tab pos="2668588" algn="l"/>
                <a:tab pos="3557588" algn="l"/>
                <a:tab pos="4448175" algn="l"/>
                <a:tab pos="5337175" algn="l"/>
                <a:tab pos="6227763" algn="l"/>
                <a:tab pos="7116763" algn="l"/>
                <a:tab pos="800735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889000" algn="l"/>
                <a:tab pos="1778000" algn="l"/>
                <a:tab pos="2668588" algn="l"/>
                <a:tab pos="3557588" algn="l"/>
                <a:tab pos="4448175" algn="l"/>
                <a:tab pos="5337175" algn="l"/>
                <a:tab pos="6227763" algn="l"/>
                <a:tab pos="7116763" algn="l"/>
                <a:tab pos="800735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89000" algn="l"/>
                <a:tab pos="1778000" algn="l"/>
                <a:tab pos="2668588" algn="l"/>
                <a:tab pos="3557588" algn="l"/>
                <a:tab pos="4448175" algn="l"/>
                <a:tab pos="5337175" algn="l"/>
                <a:tab pos="6227763" algn="l"/>
                <a:tab pos="7116763" algn="l"/>
                <a:tab pos="800735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89000" algn="l"/>
                <a:tab pos="1778000" algn="l"/>
                <a:tab pos="2668588" algn="l"/>
                <a:tab pos="3557588" algn="l"/>
                <a:tab pos="4448175" algn="l"/>
                <a:tab pos="5337175" algn="l"/>
                <a:tab pos="6227763" algn="l"/>
                <a:tab pos="7116763" algn="l"/>
                <a:tab pos="800735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89000" algn="l"/>
                <a:tab pos="1778000" algn="l"/>
                <a:tab pos="2668588" algn="l"/>
                <a:tab pos="3557588" algn="l"/>
                <a:tab pos="4448175" algn="l"/>
                <a:tab pos="5337175" algn="l"/>
                <a:tab pos="6227763" algn="l"/>
                <a:tab pos="7116763" algn="l"/>
                <a:tab pos="800735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89000" algn="l"/>
                <a:tab pos="1778000" algn="l"/>
                <a:tab pos="2668588" algn="l"/>
                <a:tab pos="3557588" algn="l"/>
                <a:tab pos="4448175" algn="l"/>
                <a:tab pos="5337175" algn="l"/>
                <a:tab pos="6227763" algn="l"/>
                <a:tab pos="7116763" algn="l"/>
                <a:tab pos="800735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lvl="1" eaLnBrk="1" hangingPunct="1">
              <a:lnSpc>
                <a:spcPct val="99000"/>
              </a:lnSpc>
              <a:buClr>
                <a:srgbClr val="EB613D"/>
              </a:buClr>
              <a:buSzPct val="70000"/>
            </a:pPr>
            <a:r>
              <a:rPr lang="it-IT" b="1" dirty="0" err="1">
                <a:latin typeface="Calibri" charset="0"/>
                <a:ea typeface="AppleMyungjo" charset="0"/>
                <a:cs typeface="AppleMyungjo" charset="0"/>
              </a:rPr>
              <a:t>Eta</a:t>
            </a:r>
            <a:r>
              <a:rPr lang="it-IT" b="1" dirty="0">
                <a:latin typeface="Calibri" charset="0"/>
                <a:ea typeface="AppleMyungjo" charset="0"/>
                <a:cs typeface="AppleMyungjo" charset="0"/>
              </a:rPr>
              <a:t> </a:t>
            </a:r>
            <a:r>
              <a:rPr lang="it-IT" b="1" dirty="0" err="1">
                <a:latin typeface="Calibri" charset="0"/>
                <a:ea typeface="AppleMyungjo" charset="0"/>
                <a:cs typeface="AppleMyungjo" charset="0"/>
              </a:rPr>
              <a:t>coverage</a:t>
            </a:r>
            <a:r>
              <a:rPr lang="it-IT" b="1" dirty="0">
                <a:latin typeface="Calibri" charset="0"/>
                <a:ea typeface="AppleMyungjo" charset="0"/>
                <a:cs typeface="AppleMyungjo" charset="0"/>
              </a:rPr>
              <a:t>: </a:t>
            </a:r>
          </a:p>
          <a:p>
            <a:pPr marL="0" lvl="1" eaLnBrk="1" hangingPunct="1">
              <a:lnSpc>
                <a:spcPct val="99000"/>
              </a:lnSpc>
              <a:buClr>
                <a:srgbClr val="EB613D"/>
              </a:buClr>
              <a:buSzPct val="75000"/>
              <a:buFont typeface="Wingdings" charset="0"/>
              <a:buChar char="u"/>
            </a:pPr>
            <a:r>
              <a:rPr lang="it-IT" dirty="0">
                <a:solidFill>
                  <a:srgbClr val="0D0D0D"/>
                </a:solidFill>
                <a:latin typeface="Calibri" charset="0"/>
                <a:ea typeface="AppleMyungjo" charset="0"/>
                <a:cs typeface="AppleMyungjo" charset="0"/>
              </a:rPr>
              <a:t>|</a:t>
            </a:r>
            <a:r>
              <a:rPr lang="it-IT" dirty="0">
                <a:solidFill>
                  <a:srgbClr val="0D0D0D"/>
                </a:solidFill>
                <a:latin typeface="Calibri" charset="0"/>
                <a:cs typeface="DejaVu Sans" charset="0"/>
              </a:rPr>
              <a:t>η</a:t>
            </a:r>
            <a:r>
              <a:rPr lang="it-IT" dirty="0">
                <a:solidFill>
                  <a:srgbClr val="0D0D0D"/>
                </a:solidFill>
                <a:latin typeface="Calibri" charset="0"/>
                <a:ea typeface="AppleMyungjo" charset="0"/>
                <a:cs typeface="AppleMyungjo" charset="0"/>
              </a:rPr>
              <a:t>|&lt;1.6: 4 </a:t>
            </a:r>
            <a:r>
              <a:rPr lang="it-IT" dirty="0" err="1">
                <a:solidFill>
                  <a:srgbClr val="0D0D0D"/>
                </a:solidFill>
                <a:latin typeface="Calibri" charset="0"/>
                <a:ea typeface="AppleMyungjo" charset="0"/>
                <a:cs typeface="AppleMyungjo" charset="0"/>
              </a:rPr>
              <a:t>layers</a:t>
            </a:r>
            <a:r>
              <a:rPr lang="it-IT" dirty="0">
                <a:solidFill>
                  <a:srgbClr val="0D0D0D"/>
                </a:solidFill>
                <a:latin typeface="Calibri" charset="0"/>
                <a:ea typeface="AppleMyungjo" charset="0"/>
                <a:cs typeface="AppleMyungjo" charset="0"/>
              </a:rPr>
              <a:t> </a:t>
            </a:r>
            <a:r>
              <a:rPr lang="it-IT" dirty="0" err="1">
                <a:solidFill>
                  <a:srgbClr val="0D0D0D"/>
                </a:solidFill>
                <a:latin typeface="Calibri" charset="0"/>
                <a:ea typeface="AppleMyungjo" charset="0"/>
                <a:cs typeface="AppleMyungjo" charset="0"/>
              </a:rPr>
              <a:t>of</a:t>
            </a:r>
            <a:r>
              <a:rPr lang="it-IT" dirty="0">
                <a:solidFill>
                  <a:srgbClr val="0D0D0D"/>
                </a:solidFill>
                <a:latin typeface="Calibri" charset="0"/>
                <a:ea typeface="AppleMyungjo" charset="0"/>
                <a:cs typeface="AppleMyungjo" charset="0"/>
              </a:rPr>
              <a:t> </a:t>
            </a:r>
            <a:r>
              <a:rPr lang="it-IT" dirty="0" err="1">
                <a:solidFill>
                  <a:srgbClr val="0D0D0D"/>
                </a:solidFill>
                <a:latin typeface="Calibri" charset="0"/>
                <a:ea typeface="AppleMyungjo" charset="0"/>
                <a:cs typeface="AppleMyungjo" charset="0"/>
              </a:rPr>
              <a:t>CSCs</a:t>
            </a:r>
            <a:r>
              <a:rPr lang="it-IT" dirty="0">
                <a:solidFill>
                  <a:srgbClr val="0D0D0D"/>
                </a:solidFill>
                <a:latin typeface="Calibri" charset="0"/>
                <a:ea typeface="AppleMyungjo" charset="0"/>
                <a:cs typeface="AppleMyungjo" charset="0"/>
              </a:rPr>
              <a:t> and </a:t>
            </a:r>
            <a:r>
              <a:rPr lang="it-IT" dirty="0" err="1">
                <a:solidFill>
                  <a:srgbClr val="0D0D0D"/>
                </a:solidFill>
                <a:latin typeface="Calibri" charset="0"/>
                <a:ea typeface="AppleMyungjo" charset="0"/>
                <a:cs typeface="AppleMyungjo" charset="0"/>
              </a:rPr>
              <a:t>RPCs</a:t>
            </a:r>
            <a:r>
              <a:rPr lang="it-IT" dirty="0">
                <a:solidFill>
                  <a:srgbClr val="0D0D0D"/>
                </a:solidFill>
                <a:latin typeface="Calibri" charset="0"/>
                <a:ea typeface="AppleMyungjo" charset="0"/>
                <a:cs typeface="AppleMyungjo" charset="0"/>
              </a:rPr>
              <a:t>, </a:t>
            </a:r>
            <a:r>
              <a:rPr lang="it-IT" dirty="0" err="1">
                <a:solidFill>
                  <a:srgbClr val="0D0D0D"/>
                </a:solidFill>
                <a:latin typeface="Calibri" charset="0"/>
                <a:ea typeface="AppleMyungjo" charset="0"/>
                <a:cs typeface="AppleMyungjo" charset="0"/>
              </a:rPr>
              <a:t>DTs</a:t>
            </a:r>
            <a:r>
              <a:rPr lang="it-IT" dirty="0">
                <a:solidFill>
                  <a:srgbClr val="0D0D0D"/>
                </a:solidFill>
                <a:latin typeface="Calibri" charset="0"/>
                <a:ea typeface="AppleMyungjo" charset="0"/>
                <a:cs typeface="AppleMyungjo" charset="0"/>
              </a:rPr>
              <a:t> </a:t>
            </a:r>
          </a:p>
          <a:p>
            <a:pPr marL="0" lvl="1" eaLnBrk="1" hangingPunct="1">
              <a:lnSpc>
                <a:spcPct val="99000"/>
              </a:lnSpc>
              <a:buClr>
                <a:srgbClr val="EB613D"/>
              </a:buClr>
              <a:buSzPct val="75000"/>
              <a:buFont typeface="Wingdings" charset="0"/>
              <a:buChar char="u"/>
            </a:pPr>
            <a:r>
              <a:rPr lang="it-IT" dirty="0">
                <a:solidFill>
                  <a:srgbClr val="0D0D0D"/>
                </a:solidFill>
                <a:latin typeface="Calibri" charset="0"/>
                <a:ea typeface="AppleMyungjo" charset="0"/>
                <a:cs typeface="AppleMyungjo" charset="0"/>
              </a:rPr>
              <a:t>the |</a:t>
            </a:r>
            <a:r>
              <a:rPr lang="it-IT" dirty="0">
                <a:solidFill>
                  <a:srgbClr val="0D0D0D"/>
                </a:solidFill>
                <a:latin typeface="Calibri" charset="0"/>
                <a:cs typeface="DejaVu Sans" charset="0"/>
              </a:rPr>
              <a:t>η</a:t>
            </a:r>
            <a:r>
              <a:rPr lang="it-IT" dirty="0">
                <a:solidFill>
                  <a:srgbClr val="0D0D0D"/>
                </a:solidFill>
                <a:latin typeface="Calibri" charset="0"/>
                <a:ea typeface="AppleMyungjo" charset="0"/>
                <a:cs typeface="AppleMyungjo" charset="0"/>
              </a:rPr>
              <a:t>|≥1.6: </a:t>
            </a:r>
            <a:r>
              <a:rPr lang="it-IT" dirty="0" err="1">
                <a:solidFill>
                  <a:srgbClr val="0D0D0D"/>
                </a:solidFill>
                <a:latin typeface="Calibri" charset="0"/>
                <a:ea typeface="AppleMyungjo" charset="0"/>
                <a:cs typeface="AppleMyungjo" charset="0"/>
              </a:rPr>
              <a:t>CSCs</a:t>
            </a:r>
            <a:r>
              <a:rPr lang="it-IT" dirty="0">
                <a:solidFill>
                  <a:srgbClr val="0D0D0D"/>
                </a:solidFill>
                <a:latin typeface="Calibri" charset="0"/>
                <a:ea typeface="AppleMyungjo" charset="0"/>
                <a:cs typeface="AppleMyungjo" charset="0"/>
              </a:rPr>
              <a:t> </a:t>
            </a:r>
            <a:r>
              <a:rPr lang="it-IT" dirty="0" err="1">
                <a:solidFill>
                  <a:srgbClr val="0D0D0D"/>
                </a:solidFill>
                <a:latin typeface="Calibri" charset="0"/>
                <a:ea typeface="AppleMyungjo" charset="0"/>
                <a:cs typeface="AppleMyungjo" charset="0"/>
              </a:rPr>
              <a:t>only</a:t>
            </a:r>
            <a:r>
              <a:rPr lang="it-IT" dirty="0">
                <a:solidFill>
                  <a:srgbClr val="0D0D0D"/>
                </a:solidFill>
                <a:latin typeface="Calibri" charset="0"/>
                <a:ea typeface="AppleMyungjo" charset="0"/>
                <a:cs typeface="AppleMyungjo" charset="0"/>
              </a:rPr>
              <a:t>;</a:t>
            </a:r>
          </a:p>
          <a:p>
            <a:pPr lvl="2" eaLnBrk="1" hangingPunct="1">
              <a:lnSpc>
                <a:spcPct val="99000"/>
              </a:lnSpc>
              <a:buClr>
                <a:srgbClr val="EB613D"/>
              </a:buClr>
              <a:buSzPct val="87000"/>
            </a:pPr>
            <a:endParaRPr lang="it-IT" sz="1600" dirty="0">
              <a:solidFill>
                <a:srgbClr val="0D0D0D"/>
              </a:solidFill>
              <a:latin typeface="AppleMyungjo" charset="0"/>
              <a:cs typeface="DejaVu Sans" charset="0"/>
            </a:endParaRPr>
          </a:p>
        </p:txBody>
      </p:sp>
      <p:sp>
        <p:nvSpPr>
          <p:cNvPr id="9" name="TextBox 1"/>
          <p:cNvSpPr txBox="1"/>
          <p:nvPr/>
        </p:nvSpPr>
        <p:spPr>
          <a:xfrm>
            <a:off x="5219700" y="1268413"/>
            <a:ext cx="3744913" cy="2711437"/>
          </a:xfrm>
          <a:prstGeom prst="rect">
            <a:avLst/>
          </a:prstGeom>
          <a:noFill/>
          <a:ln w="31750">
            <a:noFill/>
          </a:ln>
        </p:spPr>
        <p:txBody>
          <a:bodyPr lIns="112385" tIns="56192" rIns="112385" bIns="56192">
            <a:spAutoFit/>
          </a:bodyPr>
          <a:lstStyle/>
          <a:p>
            <a:pPr>
              <a:defRPr/>
            </a:pPr>
            <a:r>
              <a:rPr lang="it-IT" b="1" dirty="0">
                <a:solidFill>
                  <a:schemeClr val="tx2">
                    <a:lumMod val="50000"/>
                  </a:schemeClr>
                </a:solidFill>
                <a:latin typeface="+mj-lt"/>
                <a:ea typeface="AppleMyungjo"/>
              </a:rPr>
              <a:t>3 </a:t>
            </a:r>
            <a:r>
              <a:rPr lang="it-IT" b="1" dirty="0" err="1">
                <a:solidFill>
                  <a:schemeClr val="tx2">
                    <a:lumMod val="50000"/>
                  </a:schemeClr>
                </a:solidFill>
                <a:latin typeface="+mj-lt"/>
                <a:ea typeface="AppleMyungjo"/>
              </a:rPr>
              <a:t>technologies</a:t>
            </a:r>
            <a:r>
              <a:rPr lang="it-IT" b="1" dirty="0" smtClean="0">
                <a:solidFill>
                  <a:schemeClr val="tx2">
                    <a:lumMod val="50000"/>
                  </a:schemeClr>
                </a:solidFill>
                <a:latin typeface="+mj-lt"/>
                <a:ea typeface="AppleMyungjo"/>
              </a:rPr>
              <a:t>:</a:t>
            </a:r>
          </a:p>
          <a:p>
            <a:pPr>
              <a:defRPr/>
            </a:pPr>
            <a:endParaRPr lang="it-IT" b="1" dirty="0">
              <a:solidFill>
                <a:schemeClr val="tx2">
                  <a:lumMod val="50000"/>
                </a:schemeClr>
              </a:solidFill>
              <a:latin typeface="+mj-lt"/>
              <a:ea typeface="AppleMyungjo"/>
            </a:endParaRPr>
          </a:p>
          <a:p>
            <a:pPr marL="308276" indent="-308276">
              <a:lnSpc>
                <a:spcPct val="99000"/>
              </a:lnSpc>
              <a:buClr>
                <a:schemeClr val="tx2">
                  <a:lumMod val="50000"/>
                </a:schemeClr>
              </a:buClr>
              <a:buSzPct val="75000"/>
              <a:buFont typeface="Wingdings" charset="2"/>
              <a:buChar char="u"/>
              <a:tabLst>
                <a:tab pos="889708" algn="l"/>
                <a:tab pos="1779416" algn="l"/>
                <a:tab pos="2669124" algn="l"/>
                <a:tab pos="3558832" algn="l"/>
                <a:tab pos="4448539" algn="l"/>
                <a:tab pos="5338247" algn="l"/>
                <a:tab pos="6227955" algn="l"/>
                <a:tab pos="7117663" algn="l"/>
                <a:tab pos="8007371" algn="l"/>
              </a:tabLst>
              <a:defRPr/>
            </a:pPr>
            <a:r>
              <a:rPr lang="it-IT" b="1" dirty="0" err="1">
                <a:solidFill>
                  <a:srgbClr val="000090"/>
                </a:solidFill>
                <a:latin typeface="+mj-lt"/>
                <a:ea typeface="DejaVu Sans" charset="0"/>
                <a:cs typeface="DejaVu Sans" charset="0"/>
              </a:rPr>
              <a:t>Drift</a:t>
            </a:r>
            <a:r>
              <a:rPr lang="it-IT" b="1" dirty="0">
                <a:solidFill>
                  <a:srgbClr val="000090"/>
                </a:solidFill>
                <a:latin typeface="+mj-lt"/>
                <a:ea typeface="DejaVu Sans" charset="0"/>
                <a:cs typeface="DejaVu Sans" charset="0"/>
              </a:rPr>
              <a:t> </a:t>
            </a:r>
            <a:r>
              <a:rPr lang="it-IT" b="1" dirty="0" err="1">
                <a:solidFill>
                  <a:srgbClr val="000090"/>
                </a:solidFill>
                <a:latin typeface="+mj-lt"/>
                <a:ea typeface="DejaVu Sans" charset="0"/>
                <a:cs typeface="DejaVu Sans" charset="0"/>
              </a:rPr>
              <a:t>Tubes</a:t>
            </a:r>
            <a:r>
              <a:rPr lang="it-IT" dirty="0">
                <a:solidFill>
                  <a:srgbClr val="000090"/>
                </a:solidFill>
                <a:latin typeface="+mj-lt"/>
                <a:ea typeface="DejaVu Sans" charset="0"/>
                <a:cs typeface="DejaVu Sans" charset="0"/>
              </a:rPr>
              <a:t> </a:t>
            </a:r>
            <a:r>
              <a:rPr lang="it-IT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DejaVu Sans" charset="0"/>
                <a:cs typeface="DejaVu Sans" charset="0"/>
              </a:rPr>
              <a:t>and </a:t>
            </a:r>
            <a:r>
              <a:rPr lang="it-IT" b="1" dirty="0" err="1">
                <a:solidFill>
                  <a:srgbClr val="008000"/>
                </a:solidFill>
                <a:latin typeface="+mj-lt"/>
                <a:ea typeface="DejaVu Sans" charset="0"/>
                <a:cs typeface="DejaVu Sans" charset="0"/>
              </a:rPr>
              <a:t>Cathode</a:t>
            </a:r>
            <a:r>
              <a:rPr lang="it-IT" b="1" dirty="0">
                <a:solidFill>
                  <a:srgbClr val="008000"/>
                </a:solidFill>
                <a:latin typeface="+mj-lt"/>
                <a:ea typeface="DejaVu Sans" charset="0"/>
                <a:cs typeface="DejaVu Sans" charset="0"/>
              </a:rPr>
              <a:t> Strip </a:t>
            </a:r>
            <a:r>
              <a:rPr lang="it-IT" b="1" dirty="0" err="1">
                <a:solidFill>
                  <a:srgbClr val="008000"/>
                </a:solidFill>
                <a:latin typeface="+mj-lt"/>
                <a:ea typeface="DejaVu Sans" charset="0"/>
                <a:cs typeface="DejaVu Sans" charset="0"/>
              </a:rPr>
              <a:t>Chambers</a:t>
            </a:r>
            <a:r>
              <a:rPr lang="it-IT" b="1" dirty="0">
                <a:solidFill>
                  <a:srgbClr val="008000"/>
                </a:solidFill>
                <a:latin typeface="+mj-lt"/>
                <a:ea typeface="DejaVu Sans" charset="0"/>
                <a:cs typeface="DejaVu Sans" charset="0"/>
              </a:rPr>
              <a:t> </a:t>
            </a:r>
            <a:r>
              <a:rPr lang="it-IT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DejaVu Sans" charset="0"/>
                <a:cs typeface="DejaVu Sans" charset="0"/>
              </a:rPr>
              <a:t>(</a:t>
            </a:r>
            <a:r>
              <a:rPr lang="it-IT" dirty="0" err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DejaVu Sans" charset="0"/>
                <a:cs typeface="DejaVu Sans" charset="0"/>
              </a:rPr>
              <a:t>for</a:t>
            </a:r>
            <a:r>
              <a:rPr lang="it-IT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DejaVu Sans" charset="0"/>
                <a:cs typeface="DejaVu Sans" charset="0"/>
              </a:rPr>
              <a:t> </a:t>
            </a:r>
            <a:r>
              <a:rPr lang="it-IT" dirty="0" err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DejaVu Sans" charset="0"/>
                <a:cs typeface="DejaVu Sans" charset="0"/>
              </a:rPr>
              <a:t>tracking</a:t>
            </a:r>
            <a:r>
              <a:rPr lang="it-IT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DejaVu Sans" charset="0"/>
                <a:cs typeface="DejaVu Sans" charset="0"/>
              </a:rPr>
              <a:t> and </a:t>
            </a:r>
            <a:r>
              <a:rPr lang="it-IT" dirty="0" err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DejaVu Sans" charset="0"/>
                <a:cs typeface="DejaVu Sans" charset="0"/>
              </a:rPr>
              <a:t>triggering</a:t>
            </a:r>
            <a:r>
              <a:rPr lang="it-IT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DejaVu Sans" charset="0"/>
                <a:cs typeface="DejaVu Sans" charset="0"/>
              </a:rPr>
              <a:t>);</a:t>
            </a:r>
          </a:p>
          <a:p>
            <a:pPr marL="308276" indent="-308276">
              <a:lnSpc>
                <a:spcPct val="99000"/>
              </a:lnSpc>
              <a:buClr>
                <a:schemeClr val="tx2">
                  <a:lumMod val="50000"/>
                </a:schemeClr>
              </a:buClr>
              <a:buSzPct val="75000"/>
              <a:buFont typeface="Wingdings" charset="2"/>
              <a:buChar char="u"/>
              <a:tabLst>
                <a:tab pos="889708" algn="l"/>
                <a:tab pos="1779416" algn="l"/>
                <a:tab pos="2669124" algn="l"/>
                <a:tab pos="3558832" algn="l"/>
                <a:tab pos="4448539" algn="l"/>
                <a:tab pos="5338247" algn="l"/>
                <a:tab pos="6227955" algn="l"/>
                <a:tab pos="7117663" algn="l"/>
                <a:tab pos="8007371" algn="l"/>
              </a:tabLst>
              <a:defRPr/>
            </a:pPr>
            <a:r>
              <a:rPr lang="it-IT" b="1" dirty="0">
                <a:solidFill>
                  <a:srgbClr val="FF0000"/>
                </a:solidFill>
                <a:latin typeface="+mj-lt"/>
                <a:ea typeface="DejaVu Sans" charset="0"/>
                <a:cs typeface="DejaVu Sans" charset="0"/>
              </a:rPr>
              <a:t>Resistive </a:t>
            </a:r>
            <a:r>
              <a:rPr lang="it-IT" b="1" dirty="0" err="1">
                <a:solidFill>
                  <a:srgbClr val="FF0000"/>
                </a:solidFill>
                <a:latin typeface="+mj-lt"/>
                <a:ea typeface="DejaVu Sans" charset="0"/>
                <a:cs typeface="DejaVu Sans" charset="0"/>
              </a:rPr>
              <a:t>Plate</a:t>
            </a:r>
            <a:r>
              <a:rPr lang="it-IT" b="1" dirty="0">
                <a:solidFill>
                  <a:srgbClr val="FF0000"/>
                </a:solidFill>
                <a:latin typeface="+mj-lt"/>
                <a:ea typeface="DejaVu Sans" charset="0"/>
                <a:cs typeface="DejaVu Sans" charset="0"/>
              </a:rPr>
              <a:t> </a:t>
            </a:r>
            <a:r>
              <a:rPr lang="it-IT" b="1" dirty="0" err="1">
                <a:solidFill>
                  <a:srgbClr val="FF0000"/>
                </a:solidFill>
                <a:latin typeface="+mj-lt"/>
                <a:ea typeface="DejaVu Sans" charset="0"/>
                <a:cs typeface="DejaVu Sans" charset="0"/>
              </a:rPr>
              <a:t>Chambers</a:t>
            </a:r>
            <a:r>
              <a:rPr lang="it-IT" b="1" dirty="0">
                <a:solidFill>
                  <a:srgbClr val="FF0000"/>
                </a:solidFill>
                <a:latin typeface="+mj-lt"/>
                <a:ea typeface="DejaVu Sans" charset="0"/>
                <a:cs typeface="DejaVu Sans" charset="0"/>
              </a:rPr>
              <a:t> </a:t>
            </a:r>
            <a:r>
              <a:rPr lang="it-IT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DejaVu Sans" charset="0"/>
                <a:cs typeface="DejaVu Sans" charset="0"/>
              </a:rPr>
              <a:t>(</a:t>
            </a:r>
            <a:r>
              <a:rPr lang="it-IT" dirty="0" err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DejaVu Sans" charset="0"/>
                <a:cs typeface="DejaVu Sans" charset="0"/>
              </a:rPr>
              <a:t>for</a:t>
            </a:r>
            <a:r>
              <a:rPr lang="it-IT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DejaVu Sans" charset="0"/>
                <a:cs typeface="DejaVu Sans" charset="0"/>
              </a:rPr>
              <a:t> </a:t>
            </a:r>
            <a:r>
              <a:rPr lang="it-IT" dirty="0" err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DejaVu Sans" charset="0"/>
                <a:cs typeface="DejaVu Sans" charset="0"/>
              </a:rPr>
              <a:t>triggering</a:t>
            </a:r>
            <a:r>
              <a:rPr lang="it-IT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DejaVu Sans" charset="0"/>
                <a:cs typeface="DejaVu Sans" charset="0"/>
              </a:rPr>
              <a:t>).</a:t>
            </a:r>
          </a:p>
          <a:p>
            <a:pPr>
              <a:defRPr/>
            </a:pPr>
            <a:endParaRPr lang="it-IT" sz="1600" dirty="0">
              <a:solidFill>
                <a:schemeClr val="tx1">
                  <a:lumMod val="95000"/>
                  <a:lumOff val="5000"/>
                </a:schemeClr>
              </a:solidFill>
              <a:latin typeface="+mj-lt"/>
              <a:ea typeface="AppleMyungjo"/>
            </a:endParaRPr>
          </a:p>
          <a:p>
            <a:pPr marL="0" lvl="1" indent="-308276">
              <a:lnSpc>
                <a:spcPct val="99000"/>
              </a:lnSpc>
              <a:buClr>
                <a:srgbClr val="EB613D"/>
              </a:buClr>
              <a:buSzPct val="70000"/>
              <a:tabLst>
                <a:tab pos="889708" algn="l"/>
                <a:tab pos="1779416" algn="l"/>
                <a:tab pos="2669124" algn="l"/>
                <a:tab pos="3558832" algn="l"/>
                <a:tab pos="4448539" algn="l"/>
                <a:tab pos="5338247" algn="l"/>
                <a:tab pos="6227955" algn="l"/>
                <a:tab pos="7117663" algn="l"/>
                <a:tab pos="8007371" algn="l"/>
              </a:tabLst>
              <a:defRPr/>
            </a:pPr>
            <a:endParaRPr lang="it-IT" sz="1400" dirty="0">
              <a:solidFill>
                <a:schemeClr val="tx1">
                  <a:lumMod val="95000"/>
                  <a:lumOff val="5000"/>
                </a:schemeClr>
              </a:solidFill>
              <a:latin typeface="AppleMyungjo"/>
              <a:ea typeface="AppleMyungjo"/>
            </a:endParaRPr>
          </a:p>
          <a:p>
            <a:pPr marL="0" lvl="1" indent="-308276">
              <a:lnSpc>
                <a:spcPct val="99000"/>
              </a:lnSpc>
              <a:buClr>
                <a:srgbClr val="EB613D"/>
              </a:buClr>
              <a:buSzPct val="70000"/>
              <a:tabLst>
                <a:tab pos="889708" algn="l"/>
                <a:tab pos="1779416" algn="l"/>
                <a:tab pos="2669124" algn="l"/>
                <a:tab pos="3558832" algn="l"/>
                <a:tab pos="4448539" algn="l"/>
                <a:tab pos="5338247" algn="l"/>
                <a:tab pos="6227955" algn="l"/>
                <a:tab pos="7117663" algn="l"/>
                <a:tab pos="8007371" algn="l"/>
              </a:tabLst>
              <a:defRPr/>
            </a:pPr>
            <a:endParaRPr lang="it-IT" sz="1400" dirty="0">
              <a:solidFill>
                <a:schemeClr val="tx1">
                  <a:lumMod val="95000"/>
                  <a:lumOff val="5000"/>
                </a:schemeClr>
              </a:solidFill>
              <a:latin typeface="AppleMyungjo" charset="-127"/>
              <a:ea typeface="DejaVu Sans" charset="0"/>
              <a:cs typeface="DejaVu Sans" charset="0"/>
            </a:endParaRPr>
          </a:p>
        </p:txBody>
      </p:sp>
      <p:pic>
        <p:nvPicPr>
          <p:cNvPr id="18437" name="Picture 17" descr="0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84313"/>
            <a:ext cx="5145088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107950" y="4975225"/>
            <a:ext cx="8712200" cy="14779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t-IT" b="1" dirty="0">
                <a:solidFill>
                  <a:srgbClr val="800000"/>
                </a:solidFill>
                <a:latin typeface="Calibri" charset="0"/>
                <a:ea typeface="AppleMyungjo" charset="0"/>
                <a:cs typeface="AppleMyungjo" charset="0"/>
              </a:rPr>
              <a:t>GOALS:</a:t>
            </a:r>
          </a:p>
          <a:p>
            <a:pPr>
              <a:buClr>
                <a:srgbClr val="800000"/>
              </a:buClr>
              <a:buSzPct val="75000"/>
              <a:buFont typeface="Wingdings" charset="0"/>
              <a:buChar char="u"/>
            </a:pPr>
            <a:r>
              <a:rPr lang="it-IT" dirty="0">
                <a:solidFill>
                  <a:srgbClr val="0D0D0D"/>
                </a:solidFill>
                <a:latin typeface="Calibri" charset="0"/>
                <a:ea typeface="AppleMyungjo" charset="0"/>
                <a:cs typeface="AppleMyungjo" charset="0"/>
              </a:rPr>
              <a:t> </a:t>
            </a:r>
            <a:r>
              <a:rPr lang="it-IT" b="1" dirty="0" err="1">
                <a:solidFill>
                  <a:srgbClr val="0D0D0D"/>
                </a:solidFill>
                <a:latin typeface="Calibri" charset="0"/>
                <a:ea typeface="AppleMyungjo" charset="0"/>
                <a:cs typeface="AppleMyungjo" charset="0"/>
              </a:rPr>
              <a:t>robust</a:t>
            </a:r>
            <a:r>
              <a:rPr lang="it-IT" dirty="0">
                <a:solidFill>
                  <a:srgbClr val="0D0D0D"/>
                </a:solidFill>
                <a:latin typeface="Calibri" charset="0"/>
                <a:ea typeface="AppleMyungjo" charset="0"/>
                <a:cs typeface="AppleMyungjo" charset="0"/>
              </a:rPr>
              <a:t>, </a:t>
            </a:r>
            <a:r>
              <a:rPr lang="it-IT" b="1" dirty="0" err="1">
                <a:solidFill>
                  <a:srgbClr val="0D0D0D"/>
                </a:solidFill>
                <a:latin typeface="Calibri" charset="0"/>
                <a:ea typeface="AppleMyungjo" charset="0"/>
                <a:cs typeface="AppleMyungjo" charset="0"/>
              </a:rPr>
              <a:t>redundant</a:t>
            </a:r>
            <a:r>
              <a:rPr lang="it-IT" dirty="0">
                <a:solidFill>
                  <a:srgbClr val="0D0D0D"/>
                </a:solidFill>
                <a:latin typeface="Calibri" charset="0"/>
                <a:ea typeface="AppleMyungjo" charset="0"/>
                <a:cs typeface="AppleMyungjo" charset="0"/>
              </a:rPr>
              <a:t> and </a:t>
            </a:r>
            <a:r>
              <a:rPr lang="it-IT" b="1" dirty="0">
                <a:solidFill>
                  <a:srgbClr val="0D0D0D"/>
                </a:solidFill>
                <a:latin typeface="Calibri" charset="0"/>
                <a:ea typeface="AppleMyungjo" charset="0"/>
                <a:cs typeface="AppleMyungjo" charset="0"/>
              </a:rPr>
              <a:t>fast</a:t>
            </a:r>
            <a:r>
              <a:rPr lang="it-IT" dirty="0">
                <a:solidFill>
                  <a:srgbClr val="0D0D0D"/>
                </a:solidFill>
                <a:latin typeface="Calibri" charset="0"/>
                <a:ea typeface="AppleMyungjo" charset="0"/>
                <a:cs typeface="AppleMyungjo" charset="0"/>
              </a:rPr>
              <a:t> </a:t>
            </a:r>
            <a:r>
              <a:rPr lang="it-IT" dirty="0" err="1">
                <a:solidFill>
                  <a:srgbClr val="0D0D0D"/>
                </a:solidFill>
                <a:latin typeface="Calibri" charset="0"/>
                <a:ea typeface="AppleMyungjo" charset="0"/>
                <a:cs typeface="AppleMyungjo" charset="0"/>
              </a:rPr>
              <a:t>identification</a:t>
            </a:r>
            <a:r>
              <a:rPr lang="it-IT" dirty="0">
                <a:solidFill>
                  <a:srgbClr val="0D0D0D"/>
                </a:solidFill>
                <a:latin typeface="Calibri" charset="0"/>
                <a:ea typeface="AppleMyungjo" charset="0"/>
                <a:cs typeface="AppleMyungjo" charset="0"/>
              </a:rPr>
              <a:t> of the </a:t>
            </a:r>
            <a:r>
              <a:rPr lang="it-IT" dirty="0" err="1">
                <a:solidFill>
                  <a:srgbClr val="0D0D0D"/>
                </a:solidFill>
                <a:latin typeface="Calibri" charset="0"/>
                <a:ea typeface="AppleMyungjo" charset="0"/>
                <a:cs typeface="AppleMyungjo" charset="0"/>
              </a:rPr>
              <a:t>muons</a:t>
            </a:r>
            <a:endParaRPr lang="it-IT" dirty="0">
              <a:solidFill>
                <a:srgbClr val="0D0D0D"/>
              </a:solidFill>
              <a:latin typeface="Calibri" charset="0"/>
              <a:ea typeface="AppleMyungjo" charset="0"/>
              <a:cs typeface="AppleMyungjo" charset="0"/>
            </a:endParaRPr>
          </a:p>
          <a:p>
            <a:pPr>
              <a:buClr>
                <a:srgbClr val="800000"/>
              </a:buClr>
              <a:buSzPct val="75000"/>
              <a:buFont typeface="Wingdings" charset="0"/>
              <a:buChar char="u"/>
            </a:pPr>
            <a:r>
              <a:rPr lang="it-IT" b="1" dirty="0">
                <a:solidFill>
                  <a:srgbClr val="0D0D0D"/>
                </a:solidFill>
                <a:latin typeface="Calibri" charset="0"/>
                <a:ea typeface="AppleMyungjo" charset="0"/>
                <a:cs typeface="AppleMyungjo" charset="0"/>
              </a:rPr>
              <a:t> </a:t>
            </a:r>
            <a:r>
              <a:rPr lang="en-US" b="1" dirty="0">
                <a:latin typeface="Calibri" charset="0"/>
              </a:rPr>
              <a:t>Level-1 </a:t>
            </a:r>
            <a:r>
              <a:rPr lang="en-US" b="1" dirty="0" smtClean="0">
                <a:latin typeface="Calibri" charset="0"/>
              </a:rPr>
              <a:t>trigger</a:t>
            </a:r>
            <a:r>
              <a:rPr lang="en-US" dirty="0" smtClean="0">
                <a:latin typeface="Calibri" charset="0"/>
              </a:rPr>
              <a:t> </a:t>
            </a:r>
            <a:r>
              <a:rPr lang="en-US" dirty="0">
                <a:latin typeface="Calibri" charset="0"/>
              </a:rPr>
              <a:t>has access to </a:t>
            </a:r>
            <a:r>
              <a:rPr lang="en-US" dirty="0" err="1">
                <a:latin typeface="Calibri" charset="0"/>
              </a:rPr>
              <a:t>muon</a:t>
            </a:r>
            <a:r>
              <a:rPr lang="en-US" dirty="0">
                <a:latin typeface="Calibri" charset="0"/>
              </a:rPr>
              <a:t> </a:t>
            </a:r>
            <a:r>
              <a:rPr lang="en-US" dirty="0" smtClean="0">
                <a:latin typeface="Calibri" charset="0"/>
              </a:rPr>
              <a:t>information only</a:t>
            </a:r>
            <a:endParaRPr lang="it-IT" dirty="0">
              <a:solidFill>
                <a:srgbClr val="0D0D0D"/>
              </a:solidFill>
              <a:latin typeface="Calibri" charset="0"/>
              <a:ea typeface="AppleMyungjo" charset="0"/>
              <a:cs typeface="AppleMyungjo" charset="0"/>
            </a:endParaRPr>
          </a:p>
          <a:p>
            <a:pPr>
              <a:buClr>
                <a:srgbClr val="800000"/>
              </a:buClr>
              <a:buSzPct val="75000"/>
              <a:buFont typeface="Wingdings" charset="0"/>
              <a:buChar char="u"/>
            </a:pPr>
            <a:r>
              <a:rPr lang="it-IT" dirty="0">
                <a:solidFill>
                  <a:srgbClr val="0D0D0D"/>
                </a:solidFill>
                <a:latin typeface="Calibri" charset="0"/>
                <a:ea typeface="AppleMyungjo" charset="0"/>
                <a:cs typeface="AppleMyungjo" charset="0"/>
              </a:rPr>
              <a:t> </a:t>
            </a:r>
            <a:r>
              <a:rPr lang="it-IT" b="1" dirty="0" err="1">
                <a:solidFill>
                  <a:srgbClr val="0D0D0D"/>
                </a:solidFill>
                <a:latin typeface="Calibri" charset="0"/>
                <a:ea typeface="AppleMyungjo" charset="0"/>
                <a:cs typeface="AppleMyungjo" charset="0"/>
              </a:rPr>
              <a:t>Momentum</a:t>
            </a:r>
            <a:r>
              <a:rPr lang="it-IT" b="1" dirty="0">
                <a:solidFill>
                  <a:srgbClr val="0D0D0D"/>
                </a:solidFill>
                <a:latin typeface="Calibri" charset="0"/>
                <a:ea typeface="AppleMyungjo" charset="0"/>
                <a:cs typeface="AppleMyungjo" charset="0"/>
              </a:rPr>
              <a:t> </a:t>
            </a:r>
            <a:r>
              <a:rPr lang="it-IT" b="1" dirty="0" err="1">
                <a:solidFill>
                  <a:srgbClr val="0D0D0D"/>
                </a:solidFill>
                <a:latin typeface="Calibri" charset="0"/>
                <a:ea typeface="AppleMyungjo" charset="0"/>
                <a:cs typeface="AppleMyungjo" charset="0"/>
              </a:rPr>
              <a:t>measurement</a:t>
            </a:r>
            <a:r>
              <a:rPr lang="it-IT" dirty="0">
                <a:solidFill>
                  <a:srgbClr val="0D0D0D"/>
                </a:solidFill>
                <a:latin typeface="Calibri" charset="0"/>
                <a:ea typeface="AppleMyungjo" charset="0"/>
                <a:cs typeface="AppleMyungjo" charset="0"/>
              </a:rPr>
              <a:t>: </a:t>
            </a:r>
            <a:r>
              <a:rPr lang="it-IT" dirty="0">
                <a:latin typeface="Calibri" charset="0"/>
                <a:cs typeface="DejaVu Sans" charset="0"/>
              </a:rPr>
              <a:t>the </a:t>
            </a:r>
            <a:r>
              <a:rPr lang="it-IT" dirty="0" err="1">
                <a:latin typeface="Calibri" charset="0"/>
                <a:cs typeface="DejaVu Sans" charset="0"/>
              </a:rPr>
              <a:t>muon</a:t>
            </a:r>
            <a:r>
              <a:rPr lang="it-IT" dirty="0">
                <a:latin typeface="Calibri" charset="0"/>
                <a:cs typeface="DejaVu Sans" charset="0"/>
              </a:rPr>
              <a:t> </a:t>
            </a:r>
            <a:r>
              <a:rPr lang="it-IT" dirty="0" err="1">
                <a:latin typeface="Calibri" charset="0"/>
                <a:cs typeface="DejaVu Sans" charset="0"/>
              </a:rPr>
              <a:t>system</a:t>
            </a:r>
            <a:r>
              <a:rPr lang="it-IT" dirty="0">
                <a:latin typeface="Calibri" charset="0"/>
                <a:cs typeface="DejaVu Sans" charset="0"/>
              </a:rPr>
              <a:t> </a:t>
            </a:r>
            <a:r>
              <a:rPr lang="it-IT" dirty="0" err="1">
                <a:latin typeface="Calibri" charset="0"/>
                <a:cs typeface="DejaVu Sans" charset="0"/>
              </a:rPr>
              <a:t>is</a:t>
            </a:r>
            <a:r>
              <a:rPr lang="it-IT" dirty="0">
                <a:latin typeface="Calibri" charset="0"/>
                <a:cs typeface="DejaVu Sans" charset="0"/>
              </a:rPr>
              <a:t>  </a:t>
            </a:r>
            <a:r>
              <a:rPr lang="it-IT" dirty="0" err="1">
                <a:latin typeface="Calibri" charset="0"/>
                <a:cs typeface="DejaVu Sans" charset="0"/>
              </a:rPr>
              <a:t>relevant</a:t>
            </a:r>
            <a:r>
              <a:rPr lang="it-IT" dirty="0">
                <a:latin typeface="Calibri" charset="0"/>
                <a:cs typeface="DejaVu Sans" charset="0"/>
              </a:rPr>
              <a:t> for high </a:t>
            </a:r>
            <a:r>
              <a:rPr lang="it-IT" dirty="0" err="1">
                <a:latin typeface="Calibri" charset="0"/>
                <a:cs typeface="DejaVu Sans" charset="0"/>
              </a:rPr>
              <a:t>pt</a:t>
            </a:r>
            <a:r>
              <a:rPr lang="it-IT" dirty="0">
                <a:latin typeface="Calibri" charset="0"/>
                <a:cs typeface="DejaVu Sans" charset="0"/>
              </a:rPr>
              <a:t> </a:t>
            </a:r>
            <a:r>
              <a:rPr lang="it-IT" dirty="0" err="1">
                <a:latin typeface="Calibri" charset="0"/>
                <a:cs typeface="DejaVu Sans" charset="0"/>
              </a:rPr>
              <a:t>muon</a:t>
            </a:r>
            <a:r>
              <a:rPr lang="it-IT" dirty="0">
                <a:latin typeface="Calibri" charset="0"/>
                <a:cs typeface="DejaVu Sans" charset="0"/>
              </a:rPr>
              <a:t> (&gt;100 </a:t>
            </a:r>
            <a:r>
              <a:rPr lang="it-IT" dirty="0" err="1">
                <a:latin typeface="Calibri" charset="0"/>
                <a:cs typeface="DejaVu Sans" charset="0"/>
              </a:rPr>
              <a:t>GeV</a:t>
            </a:r>
            <a:r>
              <a:rPr lang="it-IT" dirty="0">
                <a:latin typeface="Calibri" charset="0"/>
                <a:cs typeface="DejaVu Sans" charset="0"/>
              </a:rPr>
              <a:t>) and in the high </a:t>
            </a:r>
            <a:r>
              <a:rPr lang="it-IT" dirty="0" err="1">
                <a:latin typeface="Calibri" charset="0"/>
                <a:cs typeface="DejaVu Sans" charset="0"/>
              </a:rPr>
              <a:t>η</a:t>
            </a:r>
            <a:r>
              <a:rPr lang="it-IT" dirty="0">
                <a:latin typeface="Calibri" charset="0"/>
                <a:cs typeface="DejaVu Sans" charset="0"/>
              </a:rPr>
              <a:t> </a:t>
            </a:r>
            <a:r>
              <a:rPr lang="it-IT" dirty="0" err="1">
                <a:latin typeface="Calibri" charset="0"/>
                <a:cs typeface="DejaVu Sans" charset="0"/>
              </a:rPr>
              <a:t>region</a:t>
            </a:r>
            <a:r>
              <a:rPr lang="it-IT" dirty="0">
                <a:latin typeface="Calibri" charset="0"/>
                <a:cs typeface="DejaVu Sans" charset="0"/>
              </a:rPr>
              <a:t> (large </a:t>
            </a:r>
            <a:r>
              <a:rPr lang="it-IT" dirty="0" err="1">
                <a:latin typeface="Calibri" charset="0"/>
                <a:cs typeface="DejaVu Sans" charset="0"/>
              </a:rPr>
              <a:t>lever</a:t>
            </a:r>
            <a:r>
              <a:rPr lang="it-IT" dirty="0">
                <a:latin typeface="Calibri" charset="0"/>
                <a:cs typeface="DejaVu Sans" charset="0"/>
              </a:rPr>
              <a:t> </a:t>
            </a:r>
            <a:r>
              <a:rPr lang="it-IT" dirty="0" err="1">
                <a:latin typeface="Calibri" charset="0"/>
                <a:cs typeface="DejaVu Sans" charset="0"/>
              </a:rPr>
              <a:t>arm</a:t>
            </a:r>
            <a:r>
              <a:rPr lang="it-IT" dirty="0">
                <a:latin typeface="Calibri" charset="0"/>
                <a:cs typeface="DejaVu Sans" charset="0"/>
              </a:rPr>
              <a:t> of the </a:t>
            </a:r>
            <a:r>
              <a:rPr lang="it-IT" dirty="0" err="1">
                <a:latin typeface="Calibri" charset="0"/>
                <a:cs typeface="DejaVu Sans" charset="0"/>
              </a:rPr>
              <a:t>muon</a:t>
            </a:r>
            <a:r>
              <a:rPr lang="it-IT" dirty="0">
                <a:latin typeface="Calibri" charset="0"/>
                <a:cs typeface="DejaVu Sans" charset="0"/>
              </a:rPr>
              <a:t> </a:t>
            </a:r>
            <a:r>
              <a:rPr lang="it-IT" dirty="0" err="1">
                <a:latin typeface="Calibri" charset="0"/>
                <a:cs typeface="DejaVu Sans" charset="0"/>
              </a:rPr>
              <a:t>system</a:t>
            </a:r>
            <a:r>
              <a:rPr lang="it-IT" dirty="0">
                <a:latin typeface="Calibri" charset="0"/>
                <a:cs typeface="DejaVu Sans" charset="0"/>
              </a:rPr>
              <a:t>)</a:t>
            </a:r>
            <a:endParaRPr lang="it-IT" dirty="0">
              <a:latin typeface="Calibri" charset="0"/>
            </a:endParaRPr>
          </a:p>
        </p:txBody>
      </p:sp>
      <p:sp>
        <p:nvSpPr>
          <p:cNvPr id="23" name="Rectangle 1"/>
          <p:cNvSpPr txBox="1">
            <a:spLocks noChangeArrowheads="1"/>
          </p:cNvSpPr>
          <p:nvPr/>
        </p:nvSpPr>
        <p:spPr bwMode="auto">
          <a:xfrm>
            <a:off x="1835150" y="-171450"/>
            <a:ext cx="6121400" cy="1254125"/>
          </a:xfrm>
          <a:prstGeom prst="rect">
            <a:avLst/>
          </a:prstGeom>
          <a:noFill/>
          <a:ln>
            <a:noFill/>
          </a:ln>
          <a:extLst/>
        </p:spPr>
        <p:txBody>
          <a:bodyPr tIns="45000" rIns="45720" bIns="45000" anchor="ctr"/>
          <a:lstStyle/>
          <a:p>
            <a:pPr defTabSz="457200"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it-IT" sz="4400" b="1" dirty="0">
                <a:solidFill>
                  <a:schemeClr val="tx2"/>
                </a:solidFill>
                <a:latin typeface="+mj-lt"/>
                <a:cs typeface="ＭＳ Ｐゴシック" charset="0"/>
              </a:rPr>
              <a:t>The CMS </a:t>
            </a:r>
            <a:r>
              <a:rPr lang="it-IT" sz="4400" b="1" dirty="0" err="1">
                <a:solidFill>
                  <a:schemeClr val="tx2"/>
                </a:solidFill>
                <a:latin typeface="+mj-lt"/>
                <a:cs typeface="ＭＳ Ｐゴシック" charset="0"/>
              </a:rPr>
              <a:t>Muon</a:t>
            </a:r>
            <a:r>
              <a:rPr lang="it-IT" sz="4400" b="1" dirty="0">
                <a:solidFill>
                  <a:schemeClr val="tx2"/>
                </a:solidFill>
                <a:latin typeface="+mj-lt"/>
                <a:cs typeface="ＭＳ Ｐゴシック" charset="0"/>
              </a:rPr>
              <a:t> system </a:t>
            </a:r>
            <a:endParaRPr lang="en-US" sz="4400" b="1" dirty="0">
              <a:solidFill>
                <a:schemeClr val="tx2"/>
              </a:solidFill>
              <a:latin typeface="+mj-lt"/>
              <a:cs typeface="ＭＳ Ｐゴシック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0" y="911225"/>
            <a:ext cx="9251950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b="1" dirty="0">
                <a:latin typeface="+mj-lt"/>
                <a:ea typeface="+mn-ea"/>
              </a:rPr>
              <a:t>Highly hermetic and redundant </a:t>
            </a:r>
            <a:r>
              <a:rPr lang="en-US" b="1" dirty="0" err="1">
                <a:latin typeface="+mj-lt"/>
                <a:ea typeface="+mn-ea"/>
              </a:rPr>
              <a:t>muon</a:t>
            </a:r>
            <a:r>
              <a:rPr lang="en-US" b="1" dirty="0">
                <a:latin typeface="+mj-lt"/>
                <a:ea typeface="+mn-ea"/>
              </a:rPr>
              <a:t> system, with at least four stations on a </a:t>
            </a:r>
            <a:r>
              <a:rPr lang="en-US" b="1" dirty="0" err="1">
                <a:latin typeface="+mj-lt"/>
                <a:ea typeface="+mn-ea"/>
              </a:rPr>
              <a:t>muon</a:t>
            </a:r>
            <a:r>
              <a:rPr lang="en-US" b="1" dirty="0">
                <a:latin typeface="+mj-lt"/>
                <a:ea typeface="+mn-ea"/>
              </a:rPr>
              <a:t> path in all </a:t>
            </a:r>
            <a:r>
              <a:rPr lang="en-US" b="1" dirty="0" smtClean="0">
                <a:latin typeface="+mj-lt"/>
                <a:ea typeface="+mn-ea"/>
              </a:rPr>
              <a:t>directions</a:t>
            </a:r>
            <a:endParaRPr lang="en-US" b="1" dirty="0">
              <a:latin typeface="+mj-lt"/>
              <a:ea typeface="+mn-ea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277A435E-12A0-9A4F-9AAA-C00B57C84F92}" type="slidenum">
              <a:rPr lang="en-US">
                <a:solidFill>
                  <a:srgbClr val="898989"/>
                </a:solidFill>
              </a:rPr>
              <a:pPr eaLnBrk="1" hangingPunct="1"/>
              <a:t>4</a:t>
            </a:fld>
            <a:endParaRPr lang="en-US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3030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95863" y="-45923"/>
            <a:ext cx="7886700" cy="895504"/>
          </a:xfrm>
        </p:spPr>
        <p:txBody>
          <a:bodyPr>
            <a:normAutofit/>
          </a:bodyPr>
          <a:lstStyle/>
          <a:p>
            <a:r>
              <a:rPr lang="it-IT" sz="3600" dirty="0" smtClean="0"/>
              <a:t>New generation of MPGD:FTM</a:t>
            </a:r>
            <a:endParaRPr lang="en-US" sz="3600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565753" y="4841295"/>
            <a:ext cx="784175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 smtClean="0"/>
              <a:t>The </a:t>
            </a:r>
            <a:r>
              <a:rPr lang="it-IT" sz="2800" dirty="0" err="1" smtClean="0"/>
              <a:t>overall</a:t>
            </a:r>
            <a:r>
              <a:rPr lang="it-IT" sz="2800" dirty="0" smtClean="0"/>
              <a:t> </a:t>
            </a:r>
            <a:r>
              <a:rPr lang="it-IT" sz="2800" dirty="0" err="1" smtClean="0"/>
              <a:t>structure</a:t>
            </a:r>
            <a:r>
              <a:rPr lang="it-IT" sz="2800" dirty="0" smtClean="0"/>
              <a:t> </a:t>
            </a:r>
            <a:r>
              <a:rPr lang="it-IT" sz="2800" dirty="0" err="1" smtClean="0"/>
              <a:t>is</a:t>
            </a:r>
            <a:r>
              <a:rPr lang="it-IT" sz="2800" dirty="0" smtClean="0"/>
              <a:t> </a:t>
            </a:r>
            <a:r>
              <a:rPr lang="it-IT" sz="2800" b="1" dirty="0" err="1" smtClean="0">
                <a:solidFill>
                  <a:srgbClr val="00B050"/>
                </a:solidFill>
              </a:rPr>
              <a:t>transparent</a:t>
            </a:r>
            <a:r>
              <a:rPr lang="it-IT" sz="2800" dirty="0" smtClean="0"/>
              <a:t> to the </a:t>
            </a:r>
            <a:r>
              <a:rPr lang="it-IT" sz="2800" dirty="0" err="1" smtClean="0"/>
              <a:t>signal</a:t>
            </a:r>
            <a:r>
              <a:rPr lang="it-IT" sz="2800" dirty="0"/>
              <a:t> </a:t>
            </a:r>
            <a:endParaRPr lang="it-IT" sz="2800" dirty="0" smtClean="0"/>
          </a:p>
          <a:p>
            <a:r>
              <a:rPr lang="it-IT" sz="2800" dirty="0" err="1">
                <a:sym typeface="Wingdings" panose="05000000000000000000" pitchFamily="2" charset="2"/>
              </a:rPr>
              <a:t>S</a:t>
            </a:r>
            <a:r>
              <a:rPr lang="it-IT" sz="2800" dirty="0" err="1" smtClean="0">
                <a:sym typeface="Wingdings" panose="05000000000000000000" pitchFamily="2" charset="2"/>
              </a:rPr>
              <a:t>ignal</a:t>
            </a:r>
            <a:r>
              <a:rPr lang="it-IT" sz="2800" dirty="0" smtClean="0">
                <a:sym typeface="Wingdings" panose="05000000000000000000" pitchFamily="2" charset="2"/>
              </a:rPr>
              <a:t> can be </a:t>
            </a:r>
            <a:r>
              <a:rPr lang="it-IT" sz="2800" dirty="0" err="1" smtClean="0">
                <a:sym typeface="Wingdings" panose="05000000000000000000" pitchFamily="2" charset="2"/>
              </a:rPr>
              <a:t>extracted</a:t>
            </a:r>
            <a:r>
              <a:rPr lang="it-IT" sz="2800" dirty="0" smtClean="0">
                <a:sym typeface="Wingdings" panose="05000000000000000000" pitchFamily="2" charset="2"/>
              </a:rPr>
              <a:t> in </a:t>
            </a:r>
            <a:r>
              <a:rPr lang="it-IT" sz="2800" dirty="0" err="1" smtClean="0">
                <a:sym typeface="Wingdings" panose="05000000000000000000" pitchFamily="2" charset="2"/>
              </a:rPr>
              <a:t>each</a:t>
            </a:r>
            <a:r>
              <a:rPr lang="it-IT" sz="2800" dirty="0" smtClean="0">
                <a:sym typeface="Wingdings" panose="05000000000000000000" pitchFamily="2" charset="2"/>
              </a:rPr>
              <a:t> </a:t>
            </a:r>
            <a:r>
              <a:rPr lang="it-IT" sz="2800" dirty="0" err="1" smtClean="0">
                <a:sym typeface="Wingdings" panose="05000000000000000000" pitchFamily="2" charset="2"/>
              </a:rPr>
              <a:t>amplification</a:t>
            </a:r>
            <a:r>
              <a:rPr lang="it-IT" sz="2800" dirty="0" smtClean="0">
                <a:sym typeface="Wingdings" panose="05000000000000000000" pitchFamily="2" charset="2"/>
              </a:rPr>
              <a:t> stage</a:t>
            </a:r>
            <a:endParaRPr lang="it-IT" sz="2800" dirty="0"/>
          </a:p>
        </p:txBody>
      </p:sp>
      <p:pic>
        <p:nvPicPr>
          <p:cNvPr id="2050" name="Picture 2" descr="http://images.iop.org/objects/ccr/cern/41/2/13/cernmicro2_2-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7348" y="1200876"/>
            <a:ext cx="1199734" cy="2329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20" name="Gruppo 19"/>
          <p:cNvGrpSpPr/>
          <p:nvPr/>
        </p:nvGrpSpPr>
        <p:grpSpPr>
          <a:xfrm>
            <a:off x="3795202" y="1200876"/>
            <a:ext cx="1199734" cy="2329580"/>
            <a:chOff x="4847115" y="3930103"/>
            <a:chExt cx="1599645" cy="2329580"/>
          </a:xfrm>
        </p:grpSpPr>
        <p:pic>
          <p:nvPicPr>
            <p:cNvPr id="16" name="Picture 2" descr="http://images.iop.org/objects/ccr/cern/41/2/13/cernmicro2_2-01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47115" y="3930103"/>
              <a:ext cx="1599645" cy="23295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Rettangolo 18"/>
            <p:cNvSpPr/>
            <p:nvPr/>
          </p:nvSpPr>
          <p:spPr>
            <a:xfrm>
              <a:off x="4908465" y="5255581"/>
              <a:ext cx="1538295" cy="10041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" name="Connettore 1 16"/>
            <p:cNvCxnSpPr/>
            <p:nvPr/>
          </p:nvCxnSpPr>
          <p:spPr>
            <a:xfrm>
              <a:off x="4908465" y="5255581"/>
              <a:ext cx="131478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48" name="CasellaDiTesto 2047"/>
          <p:cNvSpPr txBox="1"/>
          <p:nvPr/>
        </p:nvSpPr>
        <p:spPr>
          <a:xfrm>
            <a:off x="279714" y="1245267"/>
            <a:ext cx="89664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i="1" dirty="0" smtClean="0"/>
              <a:t>Standard MPGD</a:t>
            </a:r>
            <a:endParaRPr lang="en-US" sz="1600" i="1" dirty="0"/>
          </a:p>
        </p:txBody>
      </p:sp>
      <p:sp>
        <p:nvSpPr>
          <p:cNvPr id="34" name="CasellaDiTesto 33"/>
          <p:cNvSpPr txBox="1"/>
          <p:nvPr/>
        </p:nvSpPr>
        <p:spPr>
          <a:xfrm>
            <a:off x="3063972" y="1227962"/>
            <a:ext cx="89664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i="1" dirty="0" smtClean="0"/>
              <a:t>Resistive MPGD</a:t>
            </a:r>
            <a:endParaRPr lang="en-US" sz="1600" i="1" dirty="0"/>
          </a:p>
        </p:txBody>
      </p:sp>
      <p:sp>
        <p:nvSpPr>
          <p:cNvPr id="35" name="CasellaDiTesto 34"/>
          <p:cNvSpPr txBox="1"/>
          <p:nvPr/>
        </p:nvSpPr>
        <p:spPr>
          <a:xfrm>
            <a:off x="5826038" y="1245266"/>
            <a:ext cx="11119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i="1" dirty="0" smtClean="0"/>
              <a:t>Multi-</a:t>
            </a:r>
            <a:r>
              <a:rPr lang="it-IT" sz="1600" i="1" dirty="0" err="1" smtClean="0"/>
              <a:t>layer</a:t>
            </a:r>
            <a:r>
              <a:rPr lang="it-IT" sz="1600" i="1" dirty="0" smtClean="0"/>
              <a:t> Resistive MPGD</a:t>
            </a:r>
            <a:endParaRPr lang="en-US" sz="1600" i="1" dirty="0"/>
          </a:p>
        </p:txBody>
      </p:sp>
      <p:cxnSp>
        <p:nvCxnSpPr>
          <p:cNvPr id="2051" name="Connettore 2 2050"/>
          <p:cNvCxnSpPr/>
          <p:nvPr/>
        </p:nvCxnSpPr>
        <p:spPr>
          <a:xfrm flipV="1">
            <a:off x="2530203" y="2828194"/>
            <a:ext cx="1198486" cy="887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ttore 2 37"/>
          <p:cNvCxnSpPr/>
          <p:nvPr/>
        </p:nvCxnSpPr>
        <p:spPr>
          <a:xfrm flipV="1">
            <a:off x="5419330" y="2819316"/>
            <a:ext cx="1198486" cy="887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egnaposto numero diapositiva 13"/>
          <p:cNvSpPr>
            <a:spLocks noGrp="1"/>
          </p:cNvSpPr>
          <p:nvPr>
            <p:ph type="sldNum" sz="quarter" idx="12"/>
          </p:nvPr>
        </p:nvSpPr>
        <p:spPr>
          <a:xfrm>
            <a:off x="6713065" y="3627123"/>
            <a:ext cx="2133600" cy="365125"/>
          </a:xfrm>
        </p:spPr>
        <p:txBody>
          <a:bodyPr/>
          <a:lstStyle/>
          <a:p>
            <a:fld id="{902C478C-86A1-4616-8270-FA70F77F79CE}" type="slidenum">
              <a:rPr lang="en-US" smtClean="0"/>
              <a:t>40</a:t>
            </a:fld>
            <a:endParaRPr lang="en-US" dirty="0"/>
          </a:p>
        </p:txBody>
      </p:sp>
      <p:pic>
        <p:nvPicPr>
          <p:cNvPr id="32" name="Immagine 3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4009" y="1086809"/>
            <a:ext cx="1123087" cy="2768572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7144494" y="1179441"/>
            <a:ext cx="718347" cy="1793644"/>
            <a:chOff x="6778099" y="1202300"/>
            <a:chExt cx="1206392" cy="2727803"/>
          </a:xfrm>
        </p:grpSpPr>
        <p:grpSp>
          <p:nvGrpSpPr>
            <p:cNvPr id="28" name="Gruppo 27"/>
            <p:cNvGrpSpPr/>
            <p:nvPr/>
          </p:nvGrpSpPr>
          <p:grpSpPr>
            <a:xfrm>
              <a:off x="6778099" y="1202300"/>
              <a:ext cx="1206392" cy="2727803"/>
              <a:chOff x="8824311" y="3931526"/>
              <a:chExt cx="1608523" cy="2727803"/>
            </a:xfrm>
          </p:grpSpPr>
          <p:grpSp>
            <p:nvGrpSpPr>
              <p:cNvPr id="21" name="Gruppo 20"/>
              <p:cNvGrpSpPr/>
              <p:nvPr/>
            </p:nvGrpSpPr>
            <p:grpSpPr>
              <a:xfrm>
                <a:off x="8833189" y="3931526"/>
                <a:ext cx="1599645" cy="1368443"/>
                <a:chOff x="8833189" y="3931526"/>
                <a:chExt cx="1599645" cy="1368443"/>
              </a:xfrm>
            </p:grpSpPr>
            <p:pic>
              <p:nvPicPr>
                <p:cNvPr id="26" name="Picture 2" descr="http://images.iop.org/objects/ccr/cern/41/2/13/cernmicro2_2-01.jpg"/>
                <p:cNvPicPr>
                  <a:picLocks noChangeAspect="1" noChangeArrowheads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b="41258"/>
                <a:stretch/>
              </p:blipFill>
              <p:spPr bwMode="auto">
                <a:xfrm>
                  <a:off x="8833189" y="3931526"/>
                  <a:ext cx="1599645" cy="136844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</p:pic>
            <p:cxnSp>
              <p:nvCxnSpPr>
                <p:cNvPr id="27" name="Connettore 1 26"/>
                <p:cNvCxnSpPr/>
                <p:nvPr/>
              </p:nvCxnSpPr>
              <p:spPr>
                <a:xfrm>
                  <a:off x="8904896" y="5273335"/>
                  <a:ext cx="1314782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9" name="Gruppo 28"/>
              <p:cNvGrpSpPr/>
              <p:nvPr/>
            </p:nvGrpSpPr>
            <p:grpSpPr>
              <a:xfrm>
                <a:off x="8824311" y="5290886"/>
                <a:ext cx="1599645" cy="1368443"/>
                <a:chOff x="8833189" y="3931526"/>
                <a:chExt cx="1599645" cy="1368443"/>
              </a:xfrm>
            </p:grpSpPr>
            <p:pic>
              <p:nvPicPr>
                <p:cNvPr id="30" name="Picture 2" descr="http://images.iop.org/objects/ccr/cern/41/2/13/cernmicro2_2-01.jpg"/>
                <p:cNvPicPr>
                  <a:picLocks noChangeAspect="1" noChangeArrowheads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b="41258"/>
                <a:stretch/>
              </p:blipFill>
              <p:spPr bwMode="auto">
                <a:xfrm>
                  <a:off x="8833189" y="3931526"/>
                  <a:ext cx="1599645" cy="136844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</p:pic>
            <p:cxnSp>
              <p:nvCxnSpPr>
                <p:cNvPr id="31" name="Connettore 1 30"/>
                <p:cNvCxnSpPr/>
                <p:nvPr/>
              </p:nvCxnSpPr>
              <p:spPr>
                <a:xfrm>
                  <a:off x="8904896" y="5273335"/>
                  <a:ext cx="1314782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33" name="Connettore 1 32"/>
            <p:cNvCxnSpPr/>
            <p:nvPr/>
          </p:nvCxnSpPr>
          <p:spPr>
            <a:xfrm>
              <a:off x="7393423" y="2114917"/>
              <a:ext cx="424543" cy="1893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ttore 1 35"/>
            <p:cNvCxnSpPr/>
            <p:nvPr/>
          </p:nvCxnSpPr>
          <p:spPr>
            <a:xfrm>
              <a:off x="7384624" y="3475223"/>
              <a:ext cx="424543" cy="1893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ttore 1 36"/>
            <p:cNvCxnSpPr/>
            <p:nvPr/>
          </p:nvCxnSpPr>
          <p:spPr>
            <a:xfrm>
              <a:off x="6838537" y="3486112"/>
              <a:ext cx="99427" cy="1893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ttore 1 38"/>
            <p:cNvCxnSpPr/>
            <p:nvPr/>
          </p:nvCxnSpPr>
          <p:spPr>
            <a:xfrm>
              <a:off x="6864350" y="2114917"/>
              <a:ext cx="99427" cy="1893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/>
          <p:cNvGrpSpPr/>
          <p:nvPr/>
        </p:nvGrpSpPr>
        <p:grpSpPr>
          <a:xfrm>
            <a:off x="7134719" y="2955572"/>
            <a:ext cx="718347" cy="1793644"/>
            <a:chOff x="6778099" y="1202300"/>
            <a:chExt cx="1206392" cy="2727803"/>
          </a:xfrm>
        </p:grpSpPr>
        <p:grpSp>
          <p:nvGrpSpPr>
            <p:cNvPr id="63" name="Gruppo 27"/>
            <p:cNvGrpSpPr/>
            <p:nvPr/>
          </p:nvGrpSpPr>
          <p:grpSpPr>
            <a:xfrm>
              <a:off x="6778099" y="1202300"/>
              <a:ext cx="1206392" cy="2727803"/>
              <a:chOff x="8824311" y="3931526"/>
              <a:chExt cx="1608523" cy="2727803"/>
            </a:xfrm>
          </p:grpSpPr>
          <p:grpSp>
            <p:nvGrpSpPr>
              <p:cNvPr id="68" name="Gruppo 20"/>
              <p:cNvGrpSpPr/>
              <p:nvPr/>
            </p:nvGrpSpPr>
            <p:grpSpPr>
              <a:xfrm>
                <a:off x="8833189" y="3931526"/>
                <a:ext cx="1599645" cy="1368443"/>
                <a:chOff x="8833189" y="3931526"/>
                <a:chExt cx="1599645" cy="1368443"/>
              </a:xfrm>
            </p:grpSpPr>
            <p:pic>
              <p:nvPicPr>
                <p:cNvPr id="72" name="Picture 2" descr="http://images.iop.org/objects/ccr/cern/41/2/13/cernmicro2_2-01.jpg"/>
                <p:cNvPicPr>
                  <a:picLocks noChangeAspect="1" noChangeArrowheads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b="41258"/>
                <a:stretch/>
              </p:blipFill>
              <p:spPr bwMode="auto">
                <a:xfrm>
                  <a:off x="8833189" y="3931526"/>
                  <a:ext cx="1599645" cy="136844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</p:pic>
            <p:cxnSp>
              <p:nvCxnSpPr>
                <p:cNvPr id="73" name="Connettore 1 26"/>
                <p:cNvCxnSpPr/>
                <p:nvPr/>
              </p:nvCxnSpPr>
              <p:spPr>
                <a:xfrm>
                  <a:off x="8904896" y="5273335"/>
                  <a:ext cx="1314782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9" name="Gruppo 28"/>
              <p:cNvGrpSpPr/>
              <p:nvPr/>
            </p:nvGrpSpPr>
            <p:grpSpPr>
              <a:xfrm>
                <a:off x="8824311" y="5290886"/>
                <a:ext cx="1599645" cy="1368443"/>
                <a:chOff x="8833189" y="3931526"/>
                <a:chExt cx="1599645" cy="1368443"/>
              </a:xfrm>
            </p:grpSpPr>
            <p:pic>
              <p:nvPicPr>
                <p:cNvPr id="70" name="Picture 2" descr="http://images.iop.org/objects/ccr/cern/41/2/13/cernmicro2_2-01.jpg"/>
                <p:cNvPicPr>
                  <a:picLocks noChangeAspect="1" noChangeArrowheads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b="41258"/>
                <a:stretch/>
              </p:blipFill>
              <p:spPr bwMode="auto">
                <a:xfrm>
                  <a:off x="8833189" y="3931526"/>
                  <a:ext cx="1599645" cy="136844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</p:pic>
            <p:cxnSp>
              <p:nvCxnSpPr>
                <p:cNvPr id="71" name="Connettore 1 30"/>
                <p:cNvCxnSpPr/>
                <p:nvPr/>
              </p:nvCxnSpPr>
              <p:spPr>
                <a:xfrm>
                  <a:off x="8904896" y="5273335"/>
                  <a:ext cx="1314782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64" name="Connettore 1 32"/>
            <p:cNvCxnSpPr/>
            <p:nvPr/>
          </p:nvCxnSpPr>
          <p:spPr>
            <a:xfrm>
              <a:off x="7393423" y="2114917"/>
              <a:ext cx="424543" cy="1893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ttore 1 35"/>
            <p:cNvCxnSpPr/>
            <p:nvPr/>
          </p:nvCxnSpPr>
          <p:spPr>
            <a:xfrm>
              <a:off x="7384624" y="3475223"/>
              <a:ext cx="424543" cy="1893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ttore 1 36"/>
            <p:cNvCxnSpPr/>
            <p:nvPr/>
          </p:nvCxnSpPr>
          <p:spPr>
            <a:xfrm>
              <a:off x="6838537" y="3486112"/>
              <a:ext cx="99427" cy="1893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ttore 1 38"/>
            <p:cNvCxnSpPr/>
            <p:nvPr/>
          </p:nvCxnSpPr>
          <p:spPr>
            <a:xfrm>
              <a:off x="6864350" y="2114917"/>
              <a:ext cx="99427" cy="1893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89698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o 2"/>
          <p:cNvGrpSpPr/>
          <p:nvPr/>
        </p:nvGrpSpPr>
        <p:grpSpPr>
          <a:xfrm>
            <a:off x="251520" y="1340768"/>
            <a:ext cx="6511733" cy="2432608"/>
            <a:chOff x="-18338" y="913272"/>
            <a:chExt cx="6511733" cy="2432608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25368" y="1072481"/>
              <a:ext cx="4714784" cy="22493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" name="CasellaDiTesto 1"/>
            <p:cNvSpPr txBox="1"/>
            <p:nvPr/>
          </p:nvSpPr>
          <p:spPr>
            <a:xfrm>
              <a:off x="0" y="2791882"/>
              <a:ext cx="1910582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smtClean="0">
                  <a:latin typeface="Times New Roman" pitchFamily="18" charset="0"/>
                  <a:cs typeface="Times New Roman" pitchFamily="18" charset="0"/>
                </a:rPr>
                <a:t>50</a:t>
              </a:r>
              <a:r>
                <a:rPr lang="en-US" sz="1200" smtClean="0"/>
                <a:t> </a:t>
              </a:r>
              <a:r>
                <a:rPr lang="en-US" sz="1200" smtClean="0">
                  <a:sym typeface="Symbol"/>
                </a:rPr>
                <a:t></a:t>
              </a:r>
              <a:r>
                <a:rPr lang="en-US" sz="1200" smtClean="0">
                  <a:latin typeface="Times New Roman" pitchFamily="18" charset="0"/>
                  <a:cs typeface="Times New Roman" pitchFamily="18" charset="0"/>
                  <a:sym typeface="Symbol"/>
                </a:rPr>
                <a:t>m</a:t>
              </a:r>
              <a:r>
                <a:rPr lang="en-US" sz="1200" smtClean="0">
                  <a:sym typeface="Symbol"/>
                </a:rPr>
                <a:t> </a:t>
              </a:r>
              <a:r>
                <a:rPr lang="en-US" sz="1200" smtClean="0">
                  <a:latin typeface="Times New Roman" pitchFamily="18" charset="0"/>
                  <a:cs typeface="Times New Roman" pitchFamily="18" charset="0"/>
                  <a:sym typeface="Symbol"/>
                </a:rPr>
                <a:t>thick</a:t>
              </a:r>
              <a:r>
                <a:rPr lang="en-US" sz="1200" smtClean="0">
                  <a:sym typeface="Symbol"/>
                </a:rPr>
                <a:t> </a:t>
              </a:r>
              <a:r>
                <a:rPr lang="en-US" sz="1200" smtClean="0">
                  <a:latin typeface="Times New Roman" pitchFamily="18" charset="0"/>
                  <a:cs typeface="Times New Roman" pitchFamily="18" charset="0"/>
                  <a:sym typeface="Symbol"/>
                </a:rPr>
                <a:t>Apical</a:t>
              </a:r>
              <a:r>
                <a:rPr lang="en-US" sz="1200" smtClean="0">
                  <a:sym typeface="Symbol"/>
                </a:rPr>
                <a:t> KANECA</a:t>
              </a:r>
              <a:endParaRPr lang="en-US" sz="1200"/>
            </a:p>
          </p:txBody>
        </p:sp>
        <p:cxnSp>
          <p:nvCxnSpPr>
            <p:cNvPr id="4" name="Connettore 2 3"/>
            <p:cNvCxnSpPr>
              <a:stCxn id="2" idx="3"/>
            </p:cNvCxnSpPr>
            <p:nvPr/>
          </p:nvCxnSpPr>
          <p:spPr>
            <a:xfrm>
              <a:off x="1910582" y="2930382"/>
              <a:ext cx="861218" cy="0"/>
            </a:xfrm>
            <a:prstGeom prst="straightConnector1">
              <a:avLst/>
            </a:prstGeom>
            <a:ln w="12700">
              <a:solidFill>
                <a:schemeClr val="accent4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CasellaDiTesto 8"/>
            <p:cNvSpPr txBox="1"/>
            <p:nvPr/>
          </p:nvSpPr>
          <p:spPr>
            <a:xfrm>
              <a:off x="107504" y="2574508"/>
              <a:ext cx="1710725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800 M</a:t>
              </a:r>
              <a:r>
                <a:rPr lang="en-US" sz="1200" dirty="0" smtClean="0">
                  <a:latin typeface="Times New Roman" pitchFamily="18" charset="0"/>
                  <a:cs typeface="Times New Roman" pitchFamily="18" charset="0"/>
                  <a:sym typeface="Symbol"/>
                </a:rPr>
                <a:t>/</a:t>
              </a:r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 resistive layer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0" name="Connettore 2 9"/>
            <p:cNvCxnSpPr>
              <a:stCxn id="9" idx="3"/>
            </p:cNvCxnSpPr>
            <p:nvPr/>
          </p:nvCxnSpPr>
          <p:spPr>
            <a:xfrm>
              <a:off x="1818229" y="2713008"/>
              <a:ext cx="881563" cy="104320"/>
            </a:xfrm>
            <a:prstGeom prst="straightConnector1">
              <a:avLst/>
            </a:prstGeom>
            <a:ln w="12700">
              <a:solidFill>
                <a:schemeClr val="accent4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CasellaDiTesto 13"/>
            <p:cNvSpPr txBox="1"/>
            <p:nvPr/>
          </p:nvSpPr>
          <p:spPr>
            <a:xfrm>
              <a:off x="143468" y="3068881"/>
              <a:ext cx="1664341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smtClean="0">
                  <a:latin typeface="Times New Roman" pitchFamily="18" charset="0"/>
                  <a:cs typeface="Times New Roman" pitchFamily="18" charset="0"/>
                </a:rPr>
                <a:t>2 M</a:t>
              </a:r>
              <a:r>
                <a:rPr lang="en-US" sz="1200" smtClean="0">
                  <a:latin typeface="Times New Roman" pitchFamily="18" charset="0"/>
                  <a:cs typeface="Times New Roman" pitchFamily="18" charset="0"/>
                  <a:sym typeface="Symbol"/>
                </a:rPr>
                <a:t>/</a:t>
              </a:r>
              <a:r>
                <a:rPr lang="en-US" sz="1200" smtClean="0">
                  <a:latin typeface="Times New Roman" pitchFamily="18" charset="0"/>
                  <a:cs typeface="Times New Roman" pitchFamily="18" charset="0"/>
                </a:rPr>
                <a:t> resistive kapton </a:t>
              </a:r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8" name="Connettore 2 17"/>
            <p:cNvCxnSpPr/>
            <p:nvPr/>
          </p:nvCxnSpPr>
          <p:spPr>
            <a:xfrm flipV="1">
              <a:off x="1884650" y="3094028"/>
              <a:ext cx="1031166" cy="113353"/>
            </a:xfrm>
            <a:prstGeom prst="straightConnector1">
              <a:avLst/>
            </a:prstGeom>
            <a:ln w="12700">
              <a:solidFill>
                <a:schemeClr val="accent4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CasellaDiTesto 22"/>
            <p:cNvSpPr txBox="1"/>
            <p:nvPr/>
          </p:nvSpPr>
          <p:spPr>
            <a:xfrm>
              <a:off x="-18338" y="2060685"/>
              <a:ext cx="1518364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250 </a:t>
              </a:r>
              <a:r>
                <a:rPr lang="en-US" sz="1200" dirty="0" smtClean="0">
                  <a:latin typeface="Times New Roman" pitchFamily="18" charset="0"/>
                  <a:cs typeface="Times New Roman" pitchFamily="18" charset="0"/>
                  <a:sym typeface="Symbol"/>
                </a:rPr>
                <a:t>m thick gas gap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4" name="CasellaDiTesto 23"/>
            <p:cNvSpPr txBox="1"/>
            <p:nvPr/>
          </p:nvSpPr>
          <p:spPr>
            <a:xfrm>
              <a:off x="-10533" y="1239143"/>
              <a:ext cx="1702213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smtClean="0">
                  <a:latin typeface="Times New Roman" pitchFamily="18" charset="0"/>
                  <a:cs typeface="Times New Roman" pitchFamily="18" charset="0"/>
                </a:rPr>
                <a:t>400 </a:t>
              </a:r>
              <a:r>
                <a:rPr lang="en-US" sz="1200" smtClean="0">
                  <a:latin typeface="Times New Roman" pitchFamily="18" charset="0"/>
                  <a:cs typeface="Times New Roman" pitchFamily="18" charset="0"/>
                  <a:sym typeface="Symbol"/>
                </a:rPr>
                <a:t>m pillars diameter &amp; 3.3 mm pitch</a:t>
              </a:r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" name="CasellaDiTesto 24"/>
            <p:cNvSpPr txBox="1"/>
            <p:nvPr/>
          </p:nvSpPr>
          <p:spPr>
            <a:xfrm>
              <a:off x="1830627" y="913272"/>
              <a:ext cx="2697173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smtClean="0">
                  <a:latin typeface="Times New Roman" pitchFamily="18" charset="0"/>
                  <a:cs typeface="Times New Roman" pitchFamily="18" charset="0"/>
                </a:rPr>
                <a:t>Detector Layout &amp; Parameters</a:t>
              </a:r>
              <a:endParaRPr lang="en-US" sz="16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" name="CasellaDiTesto 29"/>
            <p:cNvSpPr txBox="1"/>
            <p:nvPr/>
          </p:nvSpPr>
          <p:spPr>
            <a:xfrm>
              <a:off x="4646310" y="2811667"/>
              <a:ext cx="1418477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smtClean="0">
                  <a:latin typeface="Times New Roman" pitchFamily="18" charset="0"/>
                  <a:cs typeface="Times New Roman" pitchFamily="18" charset="0"/>
                </a:rPr>
                <a:t>500 V amplification</a:t>
              </a:r>
            </a:p>
            <a:p>
              <a:pPr algn="ctr"/>
              <a:r>
                <a:rPr lang="en-US" sz="1200" smtClean="0">
                  <a:latin typeface="Times New Roman" pitchFamily="18" charset="0"/>
                  <a:cs typeface="Times New Roman" pitchFamily="18" charset="0"/>
                </a:rPr>
                <a:t> stage</a:t>
              </a:r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1" name="Parentesi graffa chiusa 30"/>
            <p:cNvSpPr/>
            <p:nvPr/>
          </p:nvSpPr>
          <p:spPr>
            <a:xfrm>
              <a:off x="4535214" y="2811667"/>
              <a:ext cx="143033" cy="307777"/>
            </a:xfrm>
            <a:prstGeom prst="rightBrac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CasellaDiTesto 27"/>
            <p:cNvSpPr txBox="1"/>
            <p:nvPr/>
          </p:nvSpPr>
          <p:spPr>
            <a:xfrm>
              <a:off x="5640784" y="1469975"/>
              <a:ext cx="852611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smtClean="0">
                  <a:latin typeface="Times New Roman" pitchFamily="18" charset="0"/>
                  <a:cs typeface="Times New Roman" pitchFamily="18" charset="0"/>
                </a:rPr>
                <a:t>2 kV/cm drift gap</a:t>
              </a:r>
              <a:endParaRPr lang="en-US" sz="140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35" name="Connettore 2 34"/>
            <p:cNvCxnSpPr>
              <a:stCxn id="28" idx="1"/>
            </p:cNvCxnSpPr>
            <p:nvPr/>
          </p:nvCxnSpPr>
          <p:spPr>
            <a:xfrm flipH="1">
              <a:off x="4662152" y="1731585"/>
              <a:ext cx="978632" cy="467599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Rettangolo 5"/>
          <p:cNvSpPr/>
          <p:nvPr/>
        </p:nvSpPr>
        <p:spPr>
          <a:xfrm>
            <a:off x="185051" y="4265802"/>
            <a:ext cx="5801588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Fullly</a:t>
            </a:r>
            <a:r>
              <a:rPr lang="en-US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resistive amplification stage:</a:t>
            </a:r>
          </a:p>
          <a:p>
            <a:pPr marL="285750" indent="-285750">
              <a:buFontTx/>
              <a:buChar char="-"/>
            </a:pPr>
            <a:r>
              <a:rPr lang="en-US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Signals picked up by the external electrodes;</a:t>
            </a:r>
          </a:p>
          <a:p>
            <a:pPr marL="285750" indent="-285750">
              <a:buFontTx/>
              <a:buChar char="-"/>
            </a:pPr>
            <a:r>
              <a:rPr lang="en-US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High rate capability;</a:t>
            </a:r>
          </a:p>
          <a:p>
            <a:pPr marL="285750" indent="-285750">
              <a:buFontTx/>
              <a:buChar char="-"/>
            </a:pPr>
            <a:r>
              <a:rPr lang="en-US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Sub ns time resolution with several gaps in cascade; </a:t>
            </a:r>
            <a:endParaRPr lang="en-US" sz="2000" dirty="0"/>
          </a:p>
        </p:txBody>
      </p:sp>
      <p:sp>
        <p:nvSpPr>
          <p:cNvPr id="26" name="TextBox 25"/>
          <p:cNvSpPr txBox="1"/>
          <p:nvPr/>
        </p:nvSpPr>
        <p:spPr>
          <a:xfrm>
            <a:off x="6580423" y="1894474"/>
            <a:ext cx="277733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500" b="1" dirty="0" smtClean="0">
                <a:solidFill>
                  <a:srgbClr val="002060"/>
                </a:solidFill>
                <a:latin typeface="Times New Roman"/>
                <a:cs typeface="Times New Roman"/>
              </a:rPr>
              <a:t>DLC coating on the top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500" b="1" dirty="0" smtClean="0">
                <a:solidFill>
                  <a:srgbClr val="FFFF00"/>
                </a:solidFill>
                <a:latin typeface="Times New Roman"/>
                <a:cs typeface="Times New Roman"/>
              </a:rPr>
              <a:t>Perforated foils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500" b="1" dirty="0" smtClean="0">
                <a:solidFill>
                  <a:schemeClr val="accent2">
                    <a:lumMod val="50000"/>
                  </a:schemeClr>
                </a:solidFill>
                <a:latin typeface="Times New Roman"/>
                <a:cs typeface="Times New Roman"/>
              </a:rPr>
              <a:t>Antistatic polymide foils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500" dirty="0" smtClean="0">
                <a:latin typeface="Times New Roman"/>
                <a:cs typeface="Times New Roman"/>
              </a:rPr>
              <a:t>Two layers separated by </a:t>
            </a:r>
            <a:r>
              <a:rPr lang="it-IT" sz="15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Pillars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500" b="1" dirty="0" smtClean="0">
                <a:solidFill>
                  <a:srgbClr val="00B0F0"/>
                </a:solidFill>
                <a:latin typeface="Times New Roman"/>
                <a:cs typeface="Times New Roman"/>
              </a:rPr>
              <a:t>Pick-up electrode</a:t>
            </a:r>
            <a:endParaRPr lang="it-IT" sz="1500" b="1" dirty="0">
              <a:solidFill>
                <a:srgbClr val="00B0F0"/>
              </a:solidFill>
              <a:latin typeface="Times New Roman"/>
              <a:cs typeface="Times New Roman"/>
            </a:endParaRPr>
          </a:p>
        </p:txBody>
      </p:sp>
      <p:sp>
        <p:nvSpPr>
          <p:cNvPr id="33" name="Title 1"/>
          <p:cNvSpPr txBox="1">
            <a:spLocks/>
          </p:cNvSpPr>
          <p:nvPr/>
        </p:nvSpPr>
        <p:spPr>
          <a:xfrm>
            <a:off x="583865" y="-459432"/>
            <a:ext cx="8682794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4000" b="1" dirty="0" err="1" smtClean="0">
                <a:solidFill>
                  <a:srgbClr val="000090"/>
                </a:solidFill>
                <a:latin typeface="Calibri"/>
                <a:cs typeface="Calibri"/>
              </a:rPr>
              <a:t>Structure</a:t>
            </a:r>
            <a:r>
              <a:rPr lang="it-IT" sz="4000" b="1" dirty="0" smtClean="0">
                <a:solidFill>
                  <a:srgbClr val="000090"/>
                </a:solidFill>
                <a:latin typeface="Calibri"/>
                <a:cs typeface="Calibri"/>
              </a:rPr>
              <a:t> of the FTM detector</a:t>
            </a:r>
            <a:endParaRPr lang="it-IT" sz="4000" b="1" dirty="0">
              <a:solidFill>
                <a:srgbClr val="000090"/>
              </a:solidFill>
              <a:latin typeface="Calibri"/>
              <a:cs typeface="Calibri"/>
            </a:endParaRPr>
          </a:p>
        </p:txBody>
      </p:sp>
      <p:sp>
        <p:nvSpPr>
          <p:cNvPr id="32" name="object 3"/>
          <p:cNvSpPr/>
          <p:nvPr/>
        </p:nvSpPr>
        <p:spPr>
          <a:xfrm>
            <a:off x="6580423" y="3496378"/>
            <a:ext cx="2534963" cy="331105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TextBox 28"/>
          <p:cNvSpPr txBox="1"/>
          <p:nvPr/>
        </p:nvSpPr>
        <p:spPr>
          <a:xfrm>
            <a:off x="1495226" y="5798834"/>
            <a:ext cx="46503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Reference:</a:t>
            </a:r>
            <a:r>
              <a:rPr lang="it-IT" sz="1600" dirty="0" smtClean="0">
                <a:solidFill>
                  <a:srgbClr val="0070C0"/>
                </a:solidFill>
                <a:hlinkClick r:id="rId4"/>
              </a:rPr>
              <a:t>arXiv:1503.05330v1</a:t>
            </a:r>
            <a:endParaRPr lang="it-IT" sz="1600" dirty="0" smtClean="0">
              <a:solidFill>
                <a:srgbClr val="0070C0"/>
              </a:solidFill>
            </a:endParaRPr>
          </a:p>
          <a:p>
            <a:r>
              <a:rPr lang="en-US" sz="1600" dirty="0"/>
              <a:t>European Patent Application </a:t>
            </a:r>
            <a:r>
              <a:rPr lang="en-US" sz="1600" dirty="0" smtClean="0"/>
              <a:t>14200153.6</a:t>
            </a:r>
          </a:p>
          <a:p>
            <a:r>
              <a:rPr lang="it-IT" sz="1600" dirty="0" smtClean="0"/>
              <a:t>M</a:t>
            </a:r>
            <a:r>
              <a:rPr lang="it-IT" sz="1600" dirty="0"/>
              <a:t>. Maggi, A. </a:t>
            </a:r>
            <a:r>
              <a:rPr lang="it-IT" sz="1600" dirty="0" err="1"/>
              <a:t>Sharma</a:t>
            </a:r>
            <a:r>
              <a:rPr lang="it-IT" sz="1600" dirty="0"/>
              <a:t>, R. De </a:t>
            </a:r>
            <a:r>
              <a:rPr lang="it-IT" sz="1600" dirty="0" smtClean="0"/>
              <a:t>Oliveira</a:t>
            </a:r>
            <a:endParaRPr lang="it-IT" sz="1600" dirty="0"/>
          </a:p>
        </p:txBody>
      </p:sp>
    </p:spTree>
    <p:extLst>
      <p:ext uri="{BB962C8B-B14F-4D97-AF65-F5344CB8AC3E}">
        <p14:creationId xmlns:p14="http://schemas.microsoft.com/office/powerpoint/2010/main" val="2474806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06193"/>
            <a:ext cx="8229600" cy="1143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8D7C8-BE6C-244F-AA80-1E3FEBD9A8D9}" type="slidenum">
              <a:rPr lang="en-US" smtClean="0"/>
              <a:t>42</a:t>
            </a:fld>
            <a:endParaRPr lang="en-US"/>
          </a:p>
        </p:txBody>
      </p:sp>
      <p:pic>
        <p:nvPicPr>
          <p:cNvPr id="5" name="Picture 4" descr="I. YE1 with GE2-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8100" y="0"/>
            <a:ext cx="6516652" cy="685800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384459" y="44624"/>
            <a:ext cx="8175677" cy="1215752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 smtClean="0">
                <a:solidFill>
                  <a:srgbClr val="000090"/>
                </a:solidFill>
              </a:rPr>
              <a:t>GE2/1 Detector requirements</a:t>
            </a:r>
            <a:endParaRPr lang="en-US" sz="4000" b="1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956234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8418222" y="6463680"/>
            <a:ext cx="194945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spc="-5" dirty="0">
                <a:solidFill>
                  <a:srgbClr val="898989"/>
                </a:solidFill>
                <a:latin typeface="Arial"/>
                <a:cs typeface="Arial"/>
              </a:rPr>
              <a:t>27</a:t>
            </a:r>
            <a:endParaRPr sz="1200">
              <a:latin typeface="Arial"/>
              <a:cs typeface="Arial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384459" y="44624"/>
            <a:ext cx="8175677" cy="1215752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 smtClean="0">
                <a:solidFill>
                  <a:srgbClr val="000090"/>
                </a:solidFill>
              </a:rPr>
              <a:t>GE2/1 Detector requirements</a:t>
            </a:r>
            <a:endParaRPr lang="en-US" sz="4000" b="1" dirty="0">
              <a:solidFill>
                <a:srgbClr val="00009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" y="2195572"/>
            <a:ext cx="70978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spc="73" dirty="0">
                <a:solidFill>
                  <a:srgbClr val="CC0000"/>
                </a:solidFill>
                <a:latin typeface="Calibri"/>
                <a:cs typeface="Calibri"/>
              </a:rPr>
              <a:t>F</a:t>
            </a:r>
            <a:r>
              <a:rPr lang="en-US" sz="1800" spc="73" dirty="0" smtClean="0">
                <a:solidFill>
                  <a:srgbClr val="CC0000"/>
                </a:solidFill>
                <a:latin typeface="Calibri"/>
                <a:cs typeface="Calibri"/>
              </a:rPr>
              <a:t>or GE21 (only 88 mm available)</a:t>
            </a:r>
            <a:endParaRPr lang="en-US" sz="1800" dirty="0">
              <a:latin typeface="Calibri"/>
              <a:cs typeface="Calibri"/>
            </a:endParaRPr>
          </a:p>
        </p:txBody>
      </p:sp>
      <p:grpSp>
        <p:nvGrpSpPr>
          <p:cNvPr id="36" name="Gruppo 35"/>
          <p:cNvGrpSpPr/>
          <p:nvPr/>
        </p:nvGrpSpPr>
        <p:grpSpPr>
          <a:xfrm>
            <a:off x="5458649" y="1627427"/>
            <a:ext cx="3270765" cy="4008769"/>
            <a:chOff x="6969224" y="2175864"/>
            <a:chExt cx="2936776" cy="3583865"/>
          </a:xfrm>
        </p:grpSpPr>
        <p:grpSp>
          <p:nvGrpSpPr>
            <p:cNvPr id="13" name="Group 12"/>
            <p:cNvGrpSpPr/>
            <p:nvPr/>
          </p:nvGrpSpPr>
          <p:grpSpPr>
            <a:xfrm>
              <a:off x="6969224" y="2175864"/>
              <a:ext cx="2936776" cy="2597610"/>
              <a:chOff x="3980131" y="-39839"/>
              <a:chExt cx="5014782" cy="5834352"/>
            </a:xfrm>
          </p:grpSpPr>
          <p:pic>
            <p:nvPicPr>
              <p:cNvPr id="14" name="Picture 13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8760"/>
              <a:stretch/>
            </p:blipFill>
            <p:spPr>
              <a:xfrm>
                <a:off x="5806696" y="1088850"/>
                <a:ext cx="2077672" cy="4705663"/>
              </a:xfrm>
              <a:prstGeom prst="rect">
                <a:avLst/>
              </a:prstGeom>
            </p:spPr>
          </p:pic>
          <p:sp>
            <p:nvSpPr>
              <p:cNvPr id="15" name="TextBox 14"/>
              <p:cNvSpPr txBox="1"/>
              <p:nvPr/>
            </p:nvSpPr>
            <p:spPr>
              <a:xfrm>
                <a:off x="5851202" y="1219296"/>
                <a:ext cx="546464" cy="1081165"/>
              </a:xfrm>
              <a:prstGeom prst="rect">
                <a:avLst/>
              </a:prstGeom>
              <a:noFill/>
              <a:ln w="19050">
                <a:solidFill>
                  <a:schemeClr val="bg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CH" sz="1100" dirty="0" smtClean="0">
                    <a:solidFill>
                      <a:schemeClr val="bg1"/>
                    </a:solidFill>
                  </a:rPr>
                  <a:t>YE2</a:t>
                </a: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7313669" y="1213856"/>
                <a:ext cx="594957" cy="1081165"/>
              </a:xfrm>
              <a:prstGeom prst="rect">
                <a:avLst/>
              </a:prstGeom>
              <a:noFill/>
              <a:ln w="19050">
                <a:solidFill>
                  <a:schemeClr val="bg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CH" sz="1100" dirty="0" smtClean="0">
                    <a:solidFill>
                      <a:schemeClr val="bg1"/>
                    </a:solidFill>
                  </a:rPr>
                  <a:t>YE1</a:t>
                </a:r>
              </a:p>
            </p:txBody>
          </p:sp>
          <p:cxnSp>
            <p:nvCxnSpPr>
              <p:cNvPr id="17" name="Straight Arrow Connector 16"/>
              <p:cNvCxnSpPr>
                <a:stCxn id="18" idx="1"/>
              </p:cNvCxnSpPr>
              <p:nvPr/>
            </p:nvCxnSpPr>
            <p:spPr>
              <a:xfrm flipH="1" flipV="1">
                <a:off x="7205861" y="4092822"/>
                <a:ext cx="941095" cy="1044190"/>
              </a:xfrm>
              <a:prstGeom prst="straightConnector1">
                <a:avLst/>
              </a:prstGeom>
              <a:ln w="2222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TextBox 17"/>
              <p:cNvSpPr txBox="1"/>
              <p:nvPr/>
            </p:nvSpPr>
            <p:spPr>
              <a:xfrm>
                <a:off x="8146956" y="4596428"/>
                <a:ext cx="847957" cy="1081165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CH" sz="1100" dirty="0" err="1" smtClean="0"/>
                  <a:t>Shielding</a:t>
                </a:r>
                <a:endParaRPr lang="fr-CH" sz="1100" dirty="0" smtClean="0"/>
              </a:p>
            </p:txBody>
          </p:sp>
          <p:cxnSp>
            <p:nvCxnSpPr>
              <p:cNvPr id="19" name="Straight Arrow Connector 18"/>
              <p:cNvCxnSpPr>
                <a:stCxn id="18" idx="1"/>
              </p:cNvCxnSpPr>
              <p:nvPr/>
            </p:nvCxnSpPr>
            <p:spPr>
              <a:xfrm flipH="1" flipV="1">
                <a:off x="6730991" y="4437126"/>
                <a:ext cx="1415965" cy="699886"/>
              </a:xfrm>
              <a:prstGeom prst="straightConnector1">
                <a:avLst/>
              </a:prstGeom>
              <a:ln w="2222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Arrow Connector 19"/>
              <p:cNvCxnSpPr/>
              <p:nvPr/>
            </p:nvCxnSpPr>
            <p:spPr>
              <a:xfrm>
                <a:off x="5252572" y="2519881"/>
                <a:ext cx="1653412" cy="46066"/>
              </a:xfrm>
              <a:prstGeom prst="straightConnector1">
                <a:avLst/>
              </a:prstGeom>
              <a:ln w="2222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TextBox 20"/>
              <p:cNvSpPr txBox="1"/>
              <p:nvPr/>
            </p:nvSpPr>
            <p:spPr>
              <a:xfrm>
                <a:off x="3980131" y="2127829"/>
                <a:ext cx="1410230" cy="656422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CH" sz="1100" dirty="0" smtClean="0"/>
                  <a:t>ME2/1 CSC</a:t>
                </a:r>
              </a:p>
            </p:txBody>
          </p:sp>
          <p:cxnSp>
            <p:nvCxnSpPr>
              <p:cNvPr id="22" name="Straight Connector 21"/>
              <p:cNvCxnSpPr/>
              <p:nvPr/>
            </p:nvCxnSpPr>
            <p:spPr>
              <a:xfrm>
                <a:off x="6876256" y="548984"/>
                <a:ext cx="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3" name="Group 22"/>
              <p:cNvGrpSpPr/>
              <p:nvPr/>
            </p:nvGrpSpPr>
            <p:grpSpPr>
              <a:xfrm>
                <a:off x="6730988" y="426851"/>
                <a:ext cx="813467" cy="3572741"/>
                <a:chOff x="6742287" y="197141"/>
                <a:chExt cx="813467" cy="3572741"/>
              </a:xfrm>
            </p:grpSpPr>
            <p:cxnSp>
              <p:nvCxnSpPr>
                <p:cNvPr id="25" name="Straight Connector 24"/>
                <p:cNvCxnSpPr/>
                <p:nvPr/>
              </p:nvCxnSpPr>
              <p:spPr>
                <a:xfrm flipV="1">
                  <a:off x="7185634" y="763380"/>
                  <a:ext cx="20220" cy="3006502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Connector 25"/>
                <p:cNvCxnSpPr/>
                <p:nvPr/>
              </p:nvCxnSpPr>
              <p:spPr>
                <a:xfrm flipV="1">
                  <a:off x="7092280" y="763380"/>
                  <a:ext cx="0" cy="3006501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/>
                <p:cNvCxnSpPr/>
                <p:nvPr/>
              </p:nvCxnSpPr>
              <p:spPr>
                <a:xfrm flipH="1" flipV="1">
                  <a:off x="6742287" y="535298"/>
                  <a:ext cx="349993" cy="228082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Connector 27"/>
                <p:cNvCxnSpPr/>
                <p:nvPr/>
              </p:nvCxnSpPr>
              <p:spPr>
                <a:xfrm flipV="1">
                  <a:off x="6742287" y="246962"/>
                  <a:ext cx="0" cy="288336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Connector 28"/>
                <p:cNvCxnSpPr/>
                <p:nvPr/>
              </p:nvCxnSpPr>
              <p:spPr>
                <a:xfrm flipV="1">
                  <a:off x="7205854" y="485477"/>
                  <a:ext cx="349900" cy="277903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Connector 29"/>
                <p:cNvCxnSpPr/>
                <p:nvPr/>
              </p:nvCxnSpPr>
              <p:spPr>
                <a:xfrm flipV="1">
                  <a:off x="7555754" y="197141"/>
                  <a:ext cx="0" cy="288336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Straight Arrow Connector 30"/>
                <p:cNvCxnSpPr/>
                <p:nvPr/>
              </p:nvCxnSpPr>
              <p:spPr>
                <a:xfrm flipH="1">
                  <a:off x="6742287" y="341309"/>
                  <a:ext cx="813467" cy="0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headEnd type="arrow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4" name="TextBox 23"/>
              <p:cNvSpPr txBox="1"/>
              <p:nvPr/>
            </p:nvSpPr>
            <p:spPr>
              <a:xfrm>
                <a:off x="6591952" y="-39839"/>
                <a:ext cx="1091538" cy="6564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100" dirty="0" smtClean="0">
                    <a:solidFill>
                      <a:srgbClr val="FF0000"/>
                    </a:solidFill>
                  </a:rPr>
                  <a:t>88 mm</a:t>
                </a:r>
                <a:endParaRPr lang="en-GB" sz="1100" dirty="0">
                  <a:solidFill>
                    <a:srgbClr val="FF0000"/>
                  </a:solidFill>
                </a:endParaRPr>
              </a:p>
            </p:txBody>
          </p:sp>
        </p:grpSp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69224" y="4669598"/>
              <a:ext cx="2713555" cy="1090131"/>
            </a:xfrm>
            <a:prstGeom prst="rect">
              <a:avLst/>
            </a:prstGeom>
          </p:spPr>
        </p:pic>
      </p:grpSp>
      <p:sp>
        <p:nvSpPr>
          <p:cNvPr id="2" name="Rectangle 1"/>
          <p:cNvSpPr/>
          <p:nvPr/>
        </p:nvSpPr>
        <p:spPr>
          <a:xfrm>
            <a:off x="118582" y="2948096"/>
            <a:ext cx="4887269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3200" dirty="0" smtClean="0">
                <a:solidFill>
                  <a:prstClr val="black"/>
                </a:solidFill>
                <a:latin typeface="Calibri"/>
                <a:ea typeface="Adobe Ming Std L" pitchFamily="18" charset="-128"/>
                <a:cs typeface="Calibri"/>
              </a:rPr>
              <a:t>Foil stretching </a:t>
            </a:r>
            <a:r>
              <a:rPr lang="en-GB" sz="3200" dirty="0">
                <a:solidFill>
                  <a:prstClr val="black"/>
                </a:solidFill>
                <a:latin typeface="Calibri"/>
                <a:ea typeface="Adobe Ming Std L" pitchFamily="18" charset="-128"/>
                <a:cs typeface="Calibri"/>
              </a:rPr>
              <a:t>without </a:t>
            </a:r>
            <a:r>
              <a:rPr lang="en-GB" sz="3200" dirty="0" smtClean="0">
                <a:solidFill>
                  <a:prstClr val="black"/>
                </a:solidFill>
                <a:latin typeface="Calibri"/>
                <a:ea typeface="Adobe Ming Std L" pitchFamily="18" charset="-128"/>
                <a:cs typeface="Calibri"/>
              </a:rPr>
              <a:t>spacers and NS2 </a:t>
            </a:r>
            <a:r>
              <a:rPr lang="en-GB" sz="3200" dirty="0">
                <a:solidFill>
                  <a:prstClr val="black"/>
                </a:solidFill>
                <a:latin typeface="Calibri"/>
                <a:ea typeface="Adobe Ming Std L" pitchFamily="18" charset="-128"/>
                <a:cs typeface="Calibri"/>
              </a:rPr>
              <a:t>technique developed for GE1/</a:t>
            </a:r>
            <a:r>
              <a:rPr lang="en-GB" sz="3200" dirty="0" smtClean="0">
                <a:solidFill>
                  <a:prstClr val="black"/>
                </a:solidFill>
                <a:latin typeface="Calibri"/>
                <a:ea typeface="Adobe Ming Std L" pitchFamily="18" charset="-128"/>
                <a:cs typeface="Calibri"/>
              </a:rPr>
              <a:t>1</a:t>
            </a:r>
            <a:endParaRPr lang="en-GB" sz="3200" dirty="0">
              <a:solidFill>
                <a:prstClr val="black"/>
              </a:solidFill>
              <a:latin typeface="Calibri"/>
              <a:ea typeface="Adobe Ming Std L" pitchFamily="18" charset="-128"/>
              <a:cs typeface="Calibri"/>
            </a:endParaRPr>
          </a:p>
          <a:p>
            <a:pPr lvl="0"/>
            <a:r>
              <a:rPr lang="en-GB" sz="3200" dirty="0" smtClean="0">
                <a:solidFill>
                  <a:prstClr val="black"/>
                </a:solidFill>
                <a:latin typeface="Calibri"/>
                <a:ea typeface="Adobe Ming Std L" pitchFamily="18" charset="-128"/>
                <a:cs typeface="Calibri"/>
              </a:rPr>
              <a:t>should </a:t>
            </a:r>
            <a:r>
              <a:rPr lang="en-GB" sz="3200" dirty="0">
                <a:solidFill>
                  <a:prstClr val="black"/>
                </a:solidFill>
                <a:latin typeface="Calibri"/>
                <a:ea typeface="Adobe Ming Std L" pitchFamily="18" charset="-128"/>
                <a:cs typeface="Calibri"/>
              </a:rPr>
              <a:t>be </a:t>
            </a:r>
            <a:r>
              <a:rPr lang="en-GB" sz="3200" dirty="0" smtClean="0">
                <a:solidFill>
                  <a:prstClr val="black"/>
                </a:solidFill>
                <a:latin typeface="Calibri"/>
                <a:ea typeface="Adobe Ming Std L" pitchFamily="18" charset="-128"/>
                <a:cs typeface="Calibri"/>
              </a:rPr>
              <a:t>validated </a:t>
            </a:r>
            <a:r>
              <a:rPr lang="en-GB" sz="3200" dirty="0">
                <a:solidFill>
                  <a:prstClr val="black"/>
                </a:solidFill>
                <a:latin typeface="Calibri"/>
                <a:ea typeface="Adobe Ming Std L" pitchFamily="18" charset="-128"/>
                <a:cs typeface="Calibri"/>
              </a:rPr>
              <a:t>for the </a:t>
            </a:r>
            <a:r>
              <a:rPr lang="en-GB" sz="3200" dirty="0" smtClean="0">
                <a:solidFill>
                  <a:prstClr val="black"/>
                </a:solidFill>
                <a:latin typeface="Calibri"/>
                <a:ea typeface="Adobe Ming Std L" pitchFamily="18" charset="-128"/>
                <a:cs typeface="Calibri"/>
              </a:rPr>
              <a:t>larger </a:t>
            </a:r>
            <a:r>
              <a:rPr lang="en-GB" sz="3200" dirty="0">
                <a:solidFill>
                  <a:prstClr val="black"/>
                </a:solidFill>
                <a:latin typeface="Calibri"/>
                <a:ea typeface="Adobe Ming Std L" pitchFamily="18" charset="-128"/>
                <a:cs typeface="Calibri"/>
              </a:rPr>
              <a:t>area </a:t>
            </a:r>
            <a:r>
              <a:rPr lang="en-GB" sz="3200" dirty="0" smtClean="0">
                <a:solidFill>
                  <a:prstClr val="black"/>
                </a:solidFill>
                <a:latin typeface="Calibri"/>
                <a:ea typeface="Adobe Ming Std L" pitchFamily="18" charset="-128"/>
                <a:cs typeface="Calibri"/>
              </a:rPr>
              <a:t>of GE2/1</a:t>
            </a:r>
            <a:endParaRPr lang="en-GB" sz="3200" dirty="0">
              <a:solidFill>
                <a:prstClr val="black"/>
              </a:solidFill>
              <a:latin typeface="Calibri"/>
              <a:ea typeface="Adobe Ming Std L" pitchFamily="18" charset="-128"/>
              <a:cs typeface="Calibri"/>
            </a:endParaRPr>
          </a:p>
        </p:txBody>
      </p:sp>
      <p:sp>
        <p:nvSpPr>
          <p:cNvPr id="33" name="Rettangolo 30"/>
          <p:cNvSpPr/>
          <p:nvPr/>
        </p:nvSpPr>
        <p:spPr>
          <a:xfrm>
            <a:off x="0" y="1117194"/>
            <a:ext cx="7097819" cy="1015663"/>
          </a:xfrm>
          <a:prstGeom prst="rect">
            <a:avLst/>
          </a:prstGeom>
          <a:solidFill>
            <a:srgbClr val="FFFFFF"/>
          </a:solidFill>
          <a:ln w="38100">
            <a:noFill/>
          </a:ln>
        </p:spPr>
        <p:txBody>
          <a:bodyPr wrap="square">
            <a:spAutoFit/>
          </a:bodyPr>
          <a:lstStyle/>
          <a:p>
            <a:pPr lvl="0"/>
            <a:r>
              <a:rPr lang="en-US" sz="2000" dirty="0">
                <a:solidFill>
                  <a:srgbClr val="0000FF"/>
                </a:solidFill>
                <a:latin typeface="Calibri"/>
                <a:cs typeface="Calibri"/>
              </a:rPr>
              <a:t>The </a:t>
            </a:r>
            <a:r>
              <a:rPr lang="en-US" sz="2000" dirty="0" smtClean="0">
                <a:solidFill>
                  <a:srgbClr val="0000FF"/>
                </a:solidFill>
                <a:latin typeface="Calibri"/>
                <a:cs typeface="Calibri"/>
              </a:rPr>
              <a:t>baseline GE2/1 station </a:t>
            </a:r>
            <a:r>
              <a:rPr lang="en-US" sz="2000" dirty="0">
                <a:solidFill>
                  <a:srgbClr val="0000FF"/>
                </a:solidFill>
                <a:latin typeface="Calibri"/>
                <a:cs typeface="Calibri"/>
              </a:rPr>
              <a:t>consists of </a:t>
            </a:r>
            <a:r>
              <a:rPr lang="en-US" sz="2000" dirty="0" smtClean="0">
                <a:solidFill>
                  <a:srgbClr val="0000FF"/>
                </a:solidFill>
                <a:latin typeface="Calibri"/>
                <a:cs typeface="Calibri"/>
              </a:rPr>
              <a:t>36 20</a:t>
            </a:r>
            <a:r>
              <a:rPr lang="en-US" sz="2000" baseline="30000" dirty="0" smtClean="0">
                <a:solidFill>
                  <a:srgbClr val="0000FF"/>
                </a:solidFill>
                <a:latin typeface="Calibri"/>
                <a:cs typeface="Calibri"/>
              </a:rPr>
              <a:t>0 </a:t>
            </a:r>
            <a:r>
              <a:rPr lang="en-US" sz="2000" dirty="0" err="1" smtClean="0">
                <a:solidFill>
                  <a:srgbClr val="0000FF"/>
                </a:solidFill>
                <a:latin typeface="Calibri"/>
                <a:cs typeface="Calibri"/>
              </a:rPr>
              <a:t>SuperChambers</a:t>
            </a:r>
            <a:r>
              <a:rPr lang="en-US" sz="2000" dirty="0" smtClean="0">
                <a:solidFill>
                  <a:srgbClr val="0000FF"/>
                </a:solidFill>
                <a:latin typeface="Calibri"/>
                <a:cs typeface="Calibri"/>
              </a:rPr>
              <a:t> with the </a:t>
            </a:r>
            <a:r>
              <a:rPr lang="en-US" sz="2000" dirty="0">
                <a:solidFill>
                  <a:srgbClr val="0000FF"/>
                </a:solidFill>
                <a:latin typeface="Calibri"/>
                <a:cs typeface="Calibri"/>
              </a:rPr>
              <a:t>layout will be similar to GE1/1, but covering much larger </a:t>
            </a:r>
            <a:r>
              <a:rPr lang="en-US" sz="2000" dirty="0" smtClean="0">
                <a:solidFill>
                  <a:srgbClr val="0000FF"/>
                </a:solidFill>
                <a:latin typeface="Calibri"/>
                <a:cs typeface="Calibri"/>
              </a:rPr>
              <a:t>surface. It </a:t>
            </a:r>
            <a:r>
              <a:rPr lang="en-GB" sz="2000" dirty="0" smtClean="0">
                <a:solidFill>
                  <a:srgbClr val="0000FF"/>
                </a:solidFill>
                <a:latin typeface="Calibri"/>
                <a:ea typeface="Adobe Ming Std L" pitchFamily="18" charset="-128"/>
                <a:cs typeface="Calibri"/>
              </a:rPr>
              <a:t>will </a:t>
            </a:r>
            <a:r>
              <a:rPr lang="en-GB" sz="2000" dirty="0">
                <a:solidFill>
                  <a:srgbClr val="0000FF"/>
                </a:solidFill>
                <a:latin typeface="Calibri"/>
                <a:ea typeface="Adobe Ming Std L" pitchFamily="18" charset="-128"/>
                <a:cs typeface="Calibri"/>
              </a:rPr>
              <a:t>be the largest GEM detector ever built.</a:t>
            </a:r>
            <a:endParaRPr lang="en-US" sz="2000" dirty="0" smtClean="0">
              <a:solidFill>
                <a:srgbClr val="0000FF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95589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G_247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933" y="4097867"/>
            <a:ext cx="9144000" cy="6858000"/>
          </a:xfrm>
          <a:prstGeom prst="rect">
            <a:avLst/>
          </a:prstGeom>
        </p:spPr>
      </p:pic>
      <p:pic>
        <p:nvPicPr>
          <p:cNvPr id="4" name="Picture 3" descr="IMG_247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6254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6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0" y="1524000"/>
            <a:ext cx="7924800" cy="4648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r>
              <a:rPr lang="en-US" sz="1600" b="1" dirty="0" smtClean="0">
                <a:solidFill>
                  <a:srgbClr val="000099"/>
                </a:solidFill>
                <a:cs typeface="+mn-cs"/>
              </a:rPr>
              <a:t>Vilnius University: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endParaRPr lang="en-US" sz="1000" b="1" dirty="0" smtClean="0">
              <a:solidFill>
                <a:srgbClr val="000099"/>
              </a:solidFill>
              <a:cs typeface="+mn-cs"/>
            </a:endParaRP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r>
              <a:rPr lang="en-US" sz="1800" b="1" dirty="0" smtClean="0">
                <a:solidFill>
                  <a:srgbClr val="000099"/>
                </a:solidFill>
                <a:cs typeface="+mn-cs"/>
              </a:rPr>
              <a:t>	</a:t>
            </a:r>
            <a:r>
              <a:rPr lang="en-US" sz="1400" b="1" dirty="0" err="1" smtClean="0">
                <a:solidFill>
                  <a:srgbClr val="0000FF"/>
                </a:solidFill>
                <a:cs typeface="+mn-cs"/>
              </a:rPr>
              <a:t>Valdas</a:t>
            </a:r>
            <a:r>
              <a:rPr lang="en-US" sz="1400" b="1" dirty="0" smtClean="0">
                <a:solidFill>
                  <a:srgbClr val="0000FF"/>
                </a:solidFill>
                <a:cs typeface="+mn-cs"/>
              </a:rPr>
              <a:t> </a:t>
            </a:r>
            <a:r>
              <a:rPr lang="en-US" sz="1400" b="1" dirty="0" err="1" smtClean="0">
                <a:solidFill>
                  <a:srgbClr val="0000FF"/>
                </a:solidFill>
                <a:cs typeface="+mn-cs"/>
              </a:rPr>
              <a:t>Rapsevicius</a:t>
            </a:r>
            <a:r>
              <a:rPr lang="en-US" sz="1400" b="1" dirty="0" smtClean="0">
                <a:solidFill>
                  <a:srgbClr val="0000FF"/>
                </a:solidFill>
                <a:cs typeface="+mn-cs"/>
              </a:rPr>
              <a:t>:   DB, DB loader, WBM framework (</a:t>
            </a:r>
            <a:r>
              <a:rPr lang="en-US" sz="1400" b="1" dirty="0" err="1" smtClean="0">
                <a:solidFill>
                  <a:srgbClr val="0000FF"/>
                </a:solidFill>
                <a:cs typeface="+mn-cs"/>
              </a:rPr>
              <a:t>xfer</a:t>
            </a:r>
            <a:r>
              <a:rPr lang="en-US" sz="1400" b="1" dirty="0" smtClean="0">
                <a:solidFill>
                  <a:srgbClr val="0000FF"/>
                </a:solidFill>
                <a:cs typeface="+mn-cs"/>
              </a:rPr>
              <a:t> from online to offline DB), etc.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r>
              <a:rPr lang="en-US" sz="1800" b="1" dirty="0">
                <a:solidFill>
                  <a:srgbClr val="0000FF"/>
                </a:solidFill>
                <a:cs typeface="+mn-cs"/>
              </a:rPr>
              <a:t>	</a:t>
            </a:r>
            <a:r>
              <a:rPr lang="en-US" sz="1400" b="1" dirty="0" err="1" smtClean="0">
                <a:solidFill>
                  <a:srgbClr val="0000FF"/>
                </a:solidFill>
              </a:rPr>
              <a:t>Andrius</a:t>
            </a:r>
            <a:r>
              <a:rPr lang="en-US" sz="1400" b="1" dirty="0" smtClean="0">
                <a:solidFill>
                  <a:srgbClr val="0000FF"/>
                </a:solidFill>
              </a:rPr>
              <a:t> </a:t>
            </a:r>
            <a:r>
              <a:rPr lang="en-US" sz="1400" b="1" dirty="0" err="1">
                <a:solidFill>
                  <a:srgbClr val="0000FF"/>
                </a:solidFill>
              </a:rPr>
              <a:t>Juodagalvis</a:t>
            </a:r>
            <a:r>
              <a:rPr lang="en-US" sz="1400" b="1" dirty="0">
                <a:solidFill>
                  <a:srgbClr val="0000FF"/>
                </a:solidFill>
              </a:rPr>
              <a:t>, </a:t>
            </a:r>
            <a:r>
              <a:rPr lang="en-US" sz="1400" b="1" dirty="0" err="1">
                <a:solidFill>
                  <a:srgbClr val="0000FF"/>
                </a:solidFill>
              </a:rPr>
              <a:t>Vytautas</a:t>
            </a:r>
            <a:r>
              <a:rPr lang="en-US" sz="1400" b="1" dirty="0">
                <a:solidFill>
                  <a:srgbClr val="0000FF"/>
                </a:solidFill>
              </a:rPr>
              <a:t> </a:t>
            </a:r>
            <a:r>
              <a:rPr lang="en-US" sz="1400" b="1" dirty="0" err="1" smtClean="0">
                <a:solidFill>
                  <a:srgbClr val="0000FF"/>
                </a:solidFill>
              </a:rPr>
              <a:t>Mickus</a:t>
            </a:r>
            <a:r>
              <a:rPr lang="en-US" sz="1400" b="1" dirty="0" smtClean="0">
                <a:solidFill>
                  <a:srgbClr val="0000FF"/>
                </a:solidFill>
              </a:rPr>
              <a:t>: Offline DB &amp; interfacing with DPG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endParaRPr lang="en-US" sz="1400" b="1" dirty="0" smtClean="0">
              <a:solidFill>
                <a:srgbClr val="000099"/>
              </a:solidFill>
              <a:cs typeface="+mn-cs"/>
            </a:endParaRP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r>
              <a:rPr lang="en-US" sz="1600" b="1" dirty="0" smtClean="0">
                <a:solidFill>
                  <a:srgbClr val="000099"/>
                </a:solidFill>
              </a:rPr>
              <a:t>ENHEP (Egypt)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endParaRPr lang="en-US" sz="1000" b="1" dirty="0" smtClean="0">
              <a:solidFill>
                <a:srgbClr val="000099"/>
              </a:solidFill>
            </a:endParaRP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r>
              <a:rPr lang="en-US" sz="1400" b="1" dirty="0">
                <a:solidFill>
                  <a:srgbClr val="000099"/>
                </a:solidFill>
              </a:rPr>
              <a:t>	</a:t>
            </a:r>
            <a:r>
              <a:rPr lang="en-US" sz="1400" b="1" dirty="0" smtClean="0">
                <a:solidFill>
                  <a:srgbClr val="0000FF"/>
                </a:solidFill>
              </a:rPr>
              <a:t>Ola </a:t>
            </a:r>
            <a:r>
              <a:rPr lang="en-US" sz="1400" b="1" dirty="0" err="1" smtClean="0">
                <a:solidFill>
                  <a:srgbClr val="0000FF"/>
                </a:solidFill>
              </a:rPr>
              <a:t>Aboamer</a:t>
            </a:r>
            <a:r>
              <a:rPr lang="en-US" sz="1400" b="1" dirty="0" smtClean="0">
                <a:solidFill>
                  <a:srgbClr val="0000FF"/>
                </a:solidFill>
              </a:rPr>
              <a:t>:</a:t>
            </a:r>
            <a:r>
              <a:rPr lang="en-US" sz="1400" b="1" dirty="0">
                <a:solidFill>
                  <a:srgbClr val="0000FF"/>
                </a:solidFill>
              </a:rPr>
              <a:t>	</a:t>
            </a:r>
            <a:r>
              <a:rPr lang="en-US" sz="1400" b="1" dirty="0" smtClean="0">
                <a:solidFill>
                  <a:srgbClr val="0000FF"/>
                </a:solidFill>
              </a:rPr>
              <a:t>DB GUI, DB, &amp; WBM interface to DB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r>
              <a:rPr lang="en-US" sz="1400" b="1" dirty="0">
                <a:solidFill>
                  <a:srgbClr val="0000FF"/>
                </a:solidFill>
              </a:rPr>
              <a:t>	</a:t>
            </a:r>
            <a:r>
              <a:rPr lang="en-US" sz="1400" b="1" dirty="0" err="1" smtClean="0">
                <a:solidFill>
                  <a:srgbClr val="0000FF"/>
                </a:solidFill>
              </a:rPr>
              <a:t>Safaa</a:t>
            </a:r>
            <a:r>
              <a:rPr lang="en-US" sz="1400" b="1" dirty="0" smtClean="0">
                <a:solidFill>
                  <a:srgbClr val="0000FF"/>
                </a:solidFill>
              </a:rPr>
              <a:t> Salem:	WBM interface to DB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endParaRPr lang="en-US" sz="1400" b="1" dirty="0">
              <a:solidFill>
                <a:srgbClr val="000099"/>
              </a:solidFill>
              <a:cs typeface="+mn-cs"/>
            </a:endParaRP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r>
              <a:rPr lang="en-US" sz="1600" b="1" dirty="0" smtClean="0">
                <a:solidFill>
                  <a:srgbClr val="000099"/>
                </a:solidFill>
                <a:cs typeface="+mn-cs"/>
              </a:rPr>
              <a:t>Delhi University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endParaRPr lang="en-US" sz="1000" b="1" dirty="0" smtClean="0">
              <a:solidFill>
                <a:srgbClr val="000099"/>
              </a:solidFill>
              <a:cs typeface="+mn-cs"/>
            </a:endParaRP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r>
              <a:rPr lang="en-US" sz="1400" b="1" dirty="0" smtClean="0">
                <a:solidFill>
                  <a:srgbClr val="000099"/>
                </a:solidFill>
                <a:cs typeface="+mn-cs"/>
              </a:rPr>
              <a:t>	</a:t>
            </a:r>
            <a:r>
              <a:rPr lang="en-US" sz="1400" b="1" dirty="0" smtClean="0">
                <a:solidFill>
                  <a:srgbClr val="0000FF"/>
                </a:solidFill>
                <a:cs typeface="+mn-cs"/>
              </a:rPr>
              <a:t>Muhammad </a:t>
            </a:r>
            <a:r>
              <a:rPr lang="en-US" sz="1400" b="1" dirty="0" err="1" smtClean="0">
                <a:solidFill>
                  <a:srgbClr val="0000FF"/>
                </a:solidFill>
                <a:cs typeface="+mn-cs"/>
              </a:rPr>
              <a:t>Hasib</a:t>
            </a:r>
            <a:r>
              <a:rPr lang="en-US" sz="1400" b="1" dirty="0" smtClean="0">
                <a:solidFill>
                  <a:srgbClr val="0000FF"/>
                </a:solidFill>
                <a:cs typeface="+mn-cs"/>
              </a:rPr>
              <a:t>:  DB &amp; interface to detector construction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endParaRPr lang="en-US" sz="1400" b="1" dirty="0">
              <a:solidFill>
                <a:srgbClr val="0000FF"/>
              </a:solidFill>
              <a:cs typeface="+mn-cs"/>
            </a:endParaRP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r>
              <a:rPr lang="en-US" sz="1600" b="1" dirty="0" smtClean="0">
                <a:solidFill>
                  <a:srgbClr val="000099"/>
                </a:solidFill>
                <a:cs typeface="+mn-cs"/>
              </a:rPr>
              <a:t>Texas A&amp;M University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endParaRPr lang="en-US" sz="1200" b="1" dirty="0" smtClean="0">
              <a:solidFill>
                <a:srgbClr val="000099"/>
              </a:solidFill>
              <a:cs typeface="+mn-cs"/>
            </a:endParaRP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r>
              <a:rPr lang="en-US" sz="1400" b="1" dirty="0">
                <a:solidFill>
                  <a:srgbClr val="000099"/>
                </a:solidFill>
                <a:cs typeface="+mn-cs"/>
              </a:rPr>
              <a:t>	</a:t>
            </a:r>
            <a:r>
              <a:rPr lang="en-US" sz="1400" b="1" dirty="0" smtClean="0">
                <a:solidFill>
                  <a:srgbClr val="0000FF"/>
                </a:solidFill>
                <a:cs typeface="+mn-cs"/>
              </a:rPr>
              <a:t>Alfredo Castaneda:  DB &amp; DAQ interface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endParaRPr lang="en-US" sz="1400" b="1" dirty="0">
              <a:solidFill>
                <a:srgbClr val="000099"/>
              </a:solidFill>
              <a:cs typeface="+mn-cs"/>
            </a:endParaRP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r>
              <a:rPr lang="en-US" sz="1600" b="1" dirty="0" err="1" smtClean="0">
                <a:solidFill>
                  <a:srgbClr val="000099"/>
                </a:solidFill>
                <a:cs typeface="+mn-cs"/>
              </a:rPr>
              <a:t>Fermilab</a:t>
            </a:r>
            <a:endParaRPr lang="en-US" sz="1600" b="1" dirty="0" smtClean="0">
              <a:solidFill>
                <a:srgbClr val="000099"/>
              </a:solidFill>
              <a:cs typeface="+mn-cs"/>
            </a:endParaRP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endParaRPr lang="en-US" sz="1200" b="1" dirty="0" smtClean="0">
              <a:solidFill>
                <a:srgbClr val="000099"/>
              </a:solidFill>
              <a:cs typeface="+mn-cs"/>
            </a:endParaRP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r>
              <a:rPr lang="en-US" sz="1400" b="1" dirty="0">
                <a:solidFill>
                  <a:srgbClr val="000099"/>
                </a:solidFill>
                <a:cs typeface="+mn-cs"/>
              </a:rPr>
              <a:t>	</a:t>
            </a:r>
            <a:r>
              <a:rPr lang="en-US" sz="1400" b="1" dirty="0" smtClean="0">
                <a:solidFill>
                  <a:srgbClr val="0000FF"/>
                </a:solidFill>
                <a:cs typeface="+mn-cs"/>
              </a:rPr>
              <a:t>Umesh Joshi:	DB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endParaRPr lang="en-US" sz="1800" b="1" dirty="0">
              <a:solidFill>
                <a:srgbClr val="000099"/>
              </a:solidFill>
              <a:cs typeface="+mn-cs"/>
            </a:endParaRP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r>
              <a:rPr lang="en-US" sz="1600" b="1" dirty="0" smtClean="0">
                <a:solidFill>
                  <a:srgbClr val="000099"/>
                </a:solidFill>
                <a:cs typeface="+mn-cs"/>
              </a:rPr>
              <a:t>Detector &amp; DAQ Experts: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endParaRPr lang="en-US" sz="1200" b="1" dirty="0" smtClean="0">
              <a:solidFill>
                <a:srgbClr val="000099"/>
              </a:solidFill>
              <a:cs typeface="+mn-cs"/>
            </a:endParaRP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r>
              <a:rPr lang="en-US" sz="1400" b="1" dirty="0">
                <a:solidFill>
                  <a:srgbClr val="000099"/>
                </a:solidFill>
                <a:cs typeface="+mn-cs"/>
              </a:rPr>
              <a:t>	</a:t>
            </a:r>
            <a:r>
              <a:rPr lang="en-US" sz="1400" b="1" dirty="0" smtClean="0">
                <a:solidFill>
                  <a:srgbClr val="0000FF"/>
                </a:solidFill>
                <a:cs typeface="+mn-cs"/>
              </a:rPr>
              <a:t>Brian </a:t>
            </a:r>
            <a:r>
              <a:rPr lang="en-US" sz="1400" b="1" dirty="0" err="1" smtClean="0">
                <a:solidFill>
                  <a:srgbClr val="0000FF"/>
                </a:solidFill>
                <a:cs typeface="+mn-cs"/>
              </a:rPr>
              <a:t>Dorney</a:t>
            </a:r>
            <a:r>
              <a:rPr lang="en-US" sz="1400" b="1" dirty="0" smtClean="0">
                <a:solidFill>
                  <a:srgbClr val="0000FF"/>
                </a:solidFill>
                <a:cs typeface="+mn-cs"/>
              </a:rPr>
              <a:t>, Michele </a:t>
            </a:r>
            <a:r>
              <a:rPr lang="en-US" sz="1400" b="1" dirty="0" err="1" smtClean="0">
                <a:solidFill>
                  <a:srgbClr val="0000FF"/>
                </a:solidFill>
                <a:cs typeface="+mn-cs"/>
              </a:rPr>
              <a:t>Bianco</a:t>
            </a:r>
            <a:r>
              <a:rPr lang="en-US" sz="1400" b="1" dirty="0" smtClean="0">
                <a:solidFill>
                  <a:srgbClr val="0000FF"/>
                </a:solidFill>
                <a:cs typeface="+mn-cs"/>
              </a:rPr>
              <a:t>, </a:t>
            </a:r>
            <a:r>
              <a:rPr lang="en-US" sz="1400" b="1" dirty="0" err="1" smtClean="0">
                <a:solidFill>
                  <a:srgbClr val="0000FF"/>
                </a:solidFill>
                <a:cs typeface="+mn-cs"/>
              </a:rPr>
              <a:t>Jeremie</a:t>
            </a:r>
            <a:r>
              <a:rPr lang="en-US" sz="1400" b="1" dirty="0" smtClean="0">
                <a:solidFill>
                  <a:srgbClr val="0000FF"/>
                </a:solidFill>
                <a:cs typeface="+mn-cs"/>
              </a:rPr>
              <a:t> Merlin, Jared Sturdy, etc.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endParaRPr lang="en-US" sz="1800" b="1" dirty="0" smtClean="0">
              <a:solidFill>
                <a:srgbClr val="0000FF"/>
              </a:solidFill>
              <a:cs typeface="+mn-cs"/>
            </a:endParaRPr>
          </a:p>
          <a:p>
            <a:pPr algn="ctr" eaLnBrk="1" hangingPunct="1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endParaRPr lang="en-US" sz="1800" b="1" dirty="0" smtClean="0">
              <a:solidFill>
                <a:srgbClr val="FF0000"/>
              </a:solidFill>
              <a:cs typeface="+mn-cs"/>
            </a:endParaRPr>
          </a:p>
          <a:p>
            <a:pPr algn="ctr" eaLnBrk="1" hangingPunct="1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endParaRPr lang="en-US" sz="1800" b="1" dirty="0" smtClean="0">
              <a:solidFill>
                <a:srgbClr val="FF0000"/>
              </a:solidFill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896694" y="130432"/>
            <a:ext cx="740003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3200" b="1">
                <a:solidFill>
                  <a:srgbClr val="000000"/>
                </a:solidFill>
                <a:ea typeface="ＭＳ Ｐゴシック" charset="0"/>
                <a:cs typeface="ＭＳ Ｐゴシック" charset="0"/>
              </a:rPr>
              <a:t>GEM Database Current Activities - People  </a:t>
            </a:r>
            <a:endParaRPr lang="en-US" sz="3200" b="1" dirty="0">
              <a:solidFill>
                <a:srgbClr val="000000"/>
              </a:solidFill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3888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Content Placeholder 2"/>
          <p:cNvSpPr>
            <a:spLocks noGrp="1"/>
          </p:cNvSpPr>
          <p:nvPr>
            <p:ph idx="1"/>
          </p:nvPr>
        </p:nvSpPr>
        <p:spPr>
          <a:xfrm>
            <a:off x="990600" y="1371600"/>
            <a:ext cx="7239000" cy="510540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Tx/>
              <a:buNone/>
            </a:pPr>
            <a:endParaRPr lang="en-US" altLang="en-US" sz="800" b="1">
              <a:solidFill>
                <a:srgbClr val="FF0000"/>
              </a:solidFill>
            </a:endParaRPr>
          </a:p>
          <a:p>
            <a:pPr marL="0" indent="0" eaLnBrk="1" hangingPunct="1">
              <a:lnSpc>
                <a:spcPct val="90000"/>
              </a:lnSpc>
              <a:buFont typeface="Wingdings" charset="2"/>
              <a:buChar char="q"/>
            </a:pPr>
            <a:r>
              <a:rPr lang="en-US" altLang="en-US" sz="1600" b="1">
                <a:solidFill>
                  <a:srgbClr val="000099"/>
                </a:solidFill>
              </a:rPr>
              <a:t>Store all GEM construction data of chambers for the Slice Test in DB and access &amp; display all QC test data using WBM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US" altLang="en-US" sz="1600" b="1">
                <a:solidFill>
                  <a:srgbClr val="000099"/>
                </a:solidFill>
              </a:rPr>
              <a:t>      </a:t>
            </a:r>
            <a:r>
              <a:rPr lang="en-US" altLang="en-US" sz="1600" b="1">
                <a:solidFill>
                  <a:srgbClr val="0000FF"/>
                </a:solidFill>
              </a:rPr>
              <a:t>Status</a:t>
            </a:r>
          </a:p>
          <a:p>
            <a:pPr lvl="1" eaLnBrk="1" hangingPunct="1">
              <a:lnSpc>
                <a:spcPct val="90000"/>
              </a:lnSpc>
              <a:buFont typeface="Wingdings" charset="2"/>
              <a:buChar char="u"/>
            </a:pPr>
            <a:r>
              <a:rPr lang="en-US" altLang="en-US" sz="1400" b="1">
                <a:solidFill>
                  <a:srgbClr val="0000FF"/>
                </a:solidFill>
              </a:rPr>
              <a:t>The DB GUI has been used to store &amp; “build” detectors in the DB</a:t>
            </a:r>
          </a:p>
          <a:p>
            <a:pPr lvl="1" eaLnBrk="1" hangingPunct="1">
              <a:lnSpc>
                <a:spcPct val="90000"/>
              </a:lnSpc>
              <a:buFont typeface="Wingdings" charset="2"/>
              <a:buChar char="u"/>
            </a:pPr>
            <a:r>
              <a:rPr lang="en-US" altLang="en-US" sz="1400" b="1">
                <a:solidFill>
                  <a:srgbClr val="0000FF"/>
                </a:solidFill>
              </a:rPr>
              <a:t>All 6 super chambers have been constructed</a:t>
            </a:r>
          </a:p>
          <a:p>
            <a:pPr lvl="1" eaLnBrk="1" hangingPunct="1">
              <a:lnSpc>
                <a:spcPct val="90000"/>
              </a:lnSpc>
              <a:buFont typeface="Wingdings" charset="2"/>
              <a:buChar char="u"/>
            </a:pPr>
            <a:r>
              <a:rPr lang="en-US" altLang="en-US" sz="1400" b="1">
                <a:solidFill>
                  <a:srgbClr val="0000FF"/>
                </a:solidFill>
              </a:rPr>
              <a:t>In the process of storing QC data &amp; publish using WBM interface</a:t>
            </a:r>
          </a:p>
          <a:p>
            <a:pPr marL="0" indent="0" eaLnBrk="1" hangingPunct="1">
              <a:lnSpc>
                <a:spcPct val="90000"/>
              </a:lnSpc>
              <a:buFont typeface="Wingdings" charset="2"/>
              <a:buChar char="q"/>
            </a:pPr>
            <a:endParaRPr lang="en-US" altLang="en-US" sz="1200" b="1">
              <a:solidFill>
                <a:srgbClr val="000099"/>
              </a:solidFill>
            </a:endParaRPr>
          </a:p>
          <a:p>
            <a:pPr marL="0" indent="0" eaLnBrk="1" hangingPunct="1">
              <a:lnSpc>
                <a:spcPct val="90000"/>
              </a:lnSpc>
              <a:buFont typeface="Wingdings" charset="2"/>
              <a:buChar char="q"/>
            </a:pPr>
            <a:r>
              <a:rPr lang="en-US" altLang="en-US" sz="1600" b="1">
                <a:solidFill>
                  <a:srgbClr val="000099"/>
                </a:solidFill>
              </a:rPr>
              <a:t>Use DB to enable the DAQ system to configure the Slice Test detector using GEM DB</a:t>
            </a:r>
          </a:p>
          <a:p>
            <a:pPr lvl="1" eaLnBrk="1" hangingPunct="1">
              <a:lnSpc>
                <a:spcPct val="90000"/>
              </a:lnSpc>
              <a:buFont typeface="Wingdings" charset="2"/>
              <a:buChar char="u"/>
            </a:pPr>
            <a:r>
              <a:rPr lang="en-US" altLang="en-US" sz="1400" b="1">
                <a:solidFill>
                  <a:srgbClr val="0000FF"/>
                </a:solidFill>
              </a:rPr>
              <a:t>Status: The DAQ group is working on using the DB to configure the system for the cosmic test stand and Slice Test</a:t>
            </a:r>
          </a:p>
          <a:p>
            <a:pPr marL="0" indent="0" eaLnBrk="1" hangingPunct="1">
              <a:lnSpc>
                <a:spcPct val="90000"/>
              </a:lnSpc>
              <a:buFont typeface="Wingdings" charset="2"/>
              <a:buChar char="q"/>
            </a:pPr>
            <a:endParaRPr lang="en-US" altLang="en-US" sz="1200" b="1">
              <a:solidFill>
                <a:srgbClr val="000099"/>
              </a:solidFill>
            </a:endParaRPr>
          </a:p>
          <a:p>
            <a:pPr marL="0" indent="0" eaLnBrk="1" hangingPunct="1">
              <a:lnSpc>
                <a:spcPct val="90000"/>
              </a:lnSpc>
              <a:buFont typeface="Wingdings" charset="2"/>
              <a:buChar char="q"/>
            </a:pPr>
            <a:r>
              <a:rPr lang="en-US" altLang="en-US" sz="1600" b="1">
                <a:solidFill>
                  <a:srgbClr val="000099"/>
                </a:solidFill>
              </a:rPr>
              <a:t>GEM offline conditions DB &amp; WBM interface (developed by Valdas &amp; his group) </a:t>
            </a:r>
          </a:p>
          <a:p>
            <a:pPr lvl="1" eaLnBrk="1" hangingPunct="1">
              <a:lnSpc>
                <a:spcPct val="90000"/>
              </a:lnSpc>
              <a:buFont typeface="Wingdings" charset="2"/>
              <a:buChar char="u"/>
            </a:pPr>
            <a:r>
              <a:rPr lang="en-US" altLang="en-US" sz="1400" b="1">
                <a:solidFill>
                  <a:srgbClr val="0000FF"/>
                </a:solidFill>
              </a:rPr>
              <a:t>Goal: Have this system working for the Slice Test</a:t>
            </a:r>
          </a:p>
          <a:p>
            <a:pPr marL="0" indent="0" eaLnBrk="1" hangingPunct="1">
              <a:lnSpc>
                <a:spcPct val="90000"/>
              </a:lnSpc>
              <a:buFont typeface="Wingdings" charset="2"/>
              <a:buChar char="q"/>
            </a:pPr>
            <a:endParaRPr lang="en-US" altLang="en-US" sz="1200" b="1">
              <a:solidFill>
                <a:srgbClr val="000099"/>
              </a:solidFill>
            </a:endParaRPr>
          </a:p>
          <a:p>
            <a:pPr marL="0" indent="0" eaLnBrk="1" hangingPunct="1">
              <a:lnSpc>
                <a:spcPct val="90000"/>
              </a:lnSpc>
              <a:buFont typeface="Wingdings" charset="2"/>
              <a:buChar char="q"/>
            </a:pPr>
            <a:r>
              <a:rPr lang="en-US" altLang="en-US" sz="1600" b="1">
                <a:solidFill>
                  <a:srgbClr val="000099"/>
                </a:solidFill>
              </a:rPr>
              <a:t>Use the GEM Online DB (inP5) to store &amp; publish all construction data from the various stations around the world</a:t>
            </a:r>
          </a:p>
          <a:p>
            <a:pPr lvl="1" eaLnBrk="1" hangingPunct="1">
              <a:lnSpc>
                <a:spcPct val="90000"/>
              </a:lnSpc>
              <a:buFont typeface="Wingdings" charset="2"/>
              <a:buChar char="u"/>
            </a:pPr>
            <a:r>
              <a:rPr lang="en-US" altLang="en-US" sz="1400" b="1">
                <a:solidFill>
                  <a:srgbClr val="0000FF"/>
                </a:solidFill>
              </a:rPr>
              <a:t>Goal: enable physicists in all test stations around the world to automatically synchronize &amp; store construction &amp; QC data in the GEM online DB in P5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endParaRPr lang="en-US" altLang="en-US" sz="800" b="1">
              <a:solidFill>
                <a:srgbClr val="000099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965264" y="179858"/>
            <a:ext cx="4495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rgbClr val="000000"/>
                </a:solidFill>
              </a:rPr>
              <a:t>GEM DB Near Term Goals</a:t>
            </a:r>
            <a:endParaRPr lang="en-US" sz="3200"/>
          </a:p>
        </p:txBody>
      </p:sp>
    </p:spTree>
    <p:extLst>
      <p:ext uri="{BB962C8B-B14F-4D97-AF65-F5344CB8AC3E}">
        <p14:creationId xmlns:p14="http://schemas.microsoft.com/office/powerpoint/2010/main" val="295978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1600" y="4365625"/>
            <a:ext cx="2551113" cy="2447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2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768"/>
          <a:stretch>
            <a:fillRect/>
          </a:stretch>
        </p:blipFill>
        <p:spPr bwMode="auto">
          <a:xfrm>
            <a:off x="3348038" y="1016000"/>
            <a:ext cx="5616575" cy="284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23" name="Group 5"/>
          <p:cNvGrpSpPr>
            <a:grpSpLocks noChangeAspect="1"/>
          </p:cNvGrpSpPr>
          <p:nvPr/>
        </p:nvGrpSpPr>
        <p:grpSpPr bwMode="auto">
          <a:xfrm>
            <a:off x="76200" y="3141663"/>
            <a:ext cx="2970213" cy="3684587"/>
            <a:chOff x="6034086" y="218383"/>
            <a:chExt cx="2417187" cy="3200400"/>
          </a:xfrm>
        </p:grpSpPr>
        <p:pic>
          <p:nvPicPr>
            <p:cNvPr id="81941" name="Picture 4" descr="C:\Users\Mike\Desktop\MTSPictures\IMG_1868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688" t="10820" r="11784" b="13989"/>
            <a:stretch>
              <a:fillRect/>
            </a:stretch>
          </p:blipFill>
          <p:spPr bwMode="auto">
            <a:xfrm>
              <a:off x="6034086" y="218383"/>
              <a:ext cx="2417187" cy="3200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8" name="Straight Connector 7"/>
            <p:cNvCxnSpPr/>
            <p:nvPr/>
          </p:nvCxnSpPr>
          <p:spPr bwMode="auto">
            <a:xfrm>
              <a:off x="6849289" y="1172574"/>
              <a:ext cx="868172" cy="0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 bwMode="auto">
            <a:xfrm>
              <a:off x="6849289" y="1366997"/>
              <a:ext cx="868172" cy="0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 bwMode="auto">
            <a:xfrm>
              <a:off x="6778233" y="1236003"/>
              <a:ext cx="0" cy="882489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 bwMode="auto">
            <a:xfrm>
              <a:off x="6619327" y="1236003"/>
              <a:ext cx="0" cy="882489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 bwMode="auto">
            <a:xfrm>
              <a:off x="7610231" y="1486961"/>
              <a:ext cx="0" cy="882489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 bwMode="auto">
            <a:xfrm>
              <a:off x="7805312" y="1486961"/>
              <a:ext cx="0" cy="882489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 bwMode="auto">
            <a:xfrm>
              <a:off x="6686507" y="2246728"/>
              <a:ext cx="817786" cy="0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auto">
            <a:xfrm>
              <a:off x="6686507" y="2432878"/>
              <a:ext cx="817786" cy="0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 bwMode="auto">
            <a:xfrm>
              <a:off x="6778233" y="1027790"/>
              <a:ext cx="1387525" cy="0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 bwMode="auto">
            <a:xfrm>
              <a:off x="6433290" y="946436"/>
              <a:ext cx="0" cy="1172055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 bwMode="auto">
            <a:xfrm flipH="1">
              <a:off x="7937088" y="1486961"/>
              <a:ext cx="0" cy="1172055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 bwMode="auto">
            <a:xfrm>
              <a:off x="6335104" y="2562494"/>
              <a:ext cx="1169189" cy="0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954" name="TextBox 7186"/>
            <p:cNvSpPr txBox="1">
              <a:spLocks noChangeArrowheads="1"/>
            </p:cNvSpPr>
            <p:nvPr/>
          </p:nvSpPr>
          <p:spPr bwMode="auto">
            <a:xfrm>
              <a:off x="6778455" y="1506464"/>
              <a:ext cx="694373" cy="634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600" b="1" i="1">
                  <a:solidFill>
                    <a:srgbClr val="1119FF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1600" b="1" i="1">
                  <a:solidFill>
                    <a:srgbClr val="1119FF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1600" b="1" i="1">
                  <a:solidFill>
                    <a:srgbClr val="1119FF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1600" b="1" i="1">
                  <a:solidFill>
                    <a:srgbClr val="1119FF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1600" b="1" i="1">
                  <a:solidFill>
                    <a:srgbClr val="1119FF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 i="1">
                  <a:solidFill>
                    <a:srgbClr val="1119FF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 i="1">
                  <a:solidFill>
                    <a:srgbClr val="1119FF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 i="1">
                  <a:solidFill>
                    <a:srgbClr val="1119FF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 i="1">
                  <a:solidFill>
                    <a:srgbClr val="1119FF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/>
              <a:r>
                <a:rPr lang="en-US" altLang="en-US">
                  <a:solidFill>
                    <a:schemeClr val="bg1"/>
                  </a:solidFill>
                  <a:latin typeface="Calibri" charset="0"/>
                  <a:sym typeface="Symbol" charset="2"/>
                </a:rPr>
                <a:t></a:t>
              </a:r>
              <a:r>
                <a:rPr lang="en-US" altLang="en-US">
                  <a:solidFill>
                    <a:schemeClr val="bg1"/>
                  </a:solidFill>
                  <a:latin typeface="Calibri" charset="0"/>
                </a:rPr>
                <a:t>1 ft</a:t>
              </a:r>
              <a:r>
                <a:rPr lang="en-US" altLang="en-US" baseline="30000">
                  <a:solidFill>
                    <a:schemeClr val="bg1"/>
                  </a:solidFill>
                  <a:latin typeface="Calibri" charset="0"/>
                </a:rPr>
                <a:t>3</a:t>
              </a:r>
            </a:p>
            <a:p>
              <a:pPr algn="ctr"/>
              <a:r>
                <a:rPr lang="en-US" altLang="en-US" sz="2000" baseline="30000">
                  <a:solidFill>
                    <a:schemeClr val="bg1"/>
                  </a:solidFill>
                  <a:latin typeface="Calibri" charset="0"/>
                </a:rPr>
                <a:t>active</a:t>
              </a:r>
            </a:p>
            <a:p>
              <a:pPr algn="ctr"/>
              <a:r>
                <a:rPr lang="en-US" altLang="en-US" sz="2000" baseline="30000">
                  <a:solidFill>
                    <a:schemeClr val="bg1"/>
                  </a:solidFill>
                  <a:latin typeface="Calibri" charset="0"/>
                </a:rPr>
                <a:t>volume</a:t>
              </a:r>
            </a:p>
          </p:txBody>
        </p:sp>
        <p:sp>
          <p:nvSpPr>
            <p:cNvPr id="81955" name="TextBox 1"/>
            <p:cNvSpPr txBox="1">
              <a:spLocks noChangeArrowheads="1"/>
            </p:cNvSpPr>
            <p:nvPr/>
          </p:nvSpPr>
          <p:spPr bwMode="auto">
            <a:xfrm>
              <a:off x="6902413" y="2203127"/>
              <a:ext cx="427876" cy="1930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600" b="1" i="1">
                  <a:solidFill>
                    <a:srgbClr val="1119FF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1600" b="1" i="1">
                  <a:solidFill>
                    <a:srgbClr val="1119FF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1600" b="1" i="1">
                  <a:solidFill>
                    <a:srgbClr val="1119FF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1600" b="1" i="1">
                  <a:solidFill>
                    <a:srgbClr val="1119FF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1600" b="1" i="1">
                  <a:solidFill>
                    <a:srgbClr val="1119FF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 i="1">
                  <a:solidFill>
                    <a:srgbClr val="1119FF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 i="1">
                  <a:solidFill>
                    <a:srgbClr val="1119FF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 i="1">
                  <a:solidFill>
                    <a:srgbClr val="1119FF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 i="1">
                  <a:solidFill>
                    <a:srgbClr val="1119FF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r>
                <a:rPr lang="en-US" altLang="en-US">
                  <a:solidFill>
                    <a:srgbClr val="FFC000"/>
                  </a:solidFill>
                </a:rPr>
                <a:t>30 cm</a:t>
              </a:r>
            </a:p>
          </p:txBody>
        </p:sp>
      </p:grpSp>
      <p:pic>
        <p:nvPicPr>
          <p:cNvPr id="81924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052513"/>
            <a:ext cx="2689225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25" name="TextBox 2"/>
          <p:cNvSpPr txBox="1">
            <a:spLocks noChangeArrowheads="1"/>
          </p:cNvSpPr>
          <p:nvPr/>
        </p:nvSpPr>
        <p:spPr bwMode="auto">
          <a:xfrm>
            <a:off x="0" y="6540500"/>
            <a:ext cx="3405188" cy="3079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/>
            <a:r>
              <a:rPr lang="en-US" altLang="en-US" sz="1400">
                <a:solidFill>
                  <a:srgbClr val="00C800"/>
                </a:solidFill>
              </a:rPr>
              <a:t>Florida Tech Cubic-Foot MT Prototype</a:t>
            </a:r>
          </a:p>
        </p:txBody>
      </p:sp>
      <p:sp>
        <p:nvSpPr>
          <p:cNvPr id="81926" name="TextBox 2"/>
          <p:cNvSpPr txBox="1">
            <a:spLocks noChangeArrowheads="1"/>
          </p:cNvSpPr>
          <p:nvPr/>
        </p:nvSpPr>
        <p:spPr bwMode="auto">
          <a:xfrm>
            <a:off x="0" y="2833688"/>
            <a:ext cx="30464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/>
            <a:r>
              <a:rPr lang="en-US" altLang="en-US" sz="1400">
                <a:solidFill>
                  <a:srgbClr val="0000FF"/>
                </a:solidFill>
              </a:rPr>
              <a:t>Triple GEM for Muon Tomography</a:t>
            </a:r>
          </a:p>
        </p:txBody>
      </p:sp>
      <p:sp>
        <p:nvSpPr>
          <p:cNvPr id="25" name="TextBox 2"/>
          <p:cNvSpPr txBox="1">
            <a:spLocks noChangeArrowheads="1"/>
          </p:cNvSpPr>
          <p:nvPr/>
        </p:nvSpPr>
        <p:spPr bwMode="auto">
          <a:xfrm>
            <a:off x="3252788" y="3860800"/>
            <a:ext cx="58150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en-US" altLang="en-US" sz="1400" smtClean="0">
                <a:solidFill>
                  <a:srgbClr val="CC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charset="0"/>
              </a:rPr>
              <a:t>Principle of Muon Tomography (MT) based on Cosmic Ray Muons: Five targets with various Z</a:t>
            </a:r>
          </a:p>
        </p:txBody>
      </p:sp>
      <p:grpSp>
        <p:nvGrpSpPr>
          <p:cNvPr id="81928" name="Group 27"/>
          <p:cNvGrpSpPr>
            <a:grpSpLocks/>
          </p:cNvGrpSpPr>
          <p:nvPr/>
        </p:nvGrpSpPr>
        <p:grpSpPr bwMode="auto">
          <a:xfrm>
            <a:off x="3908425" y="4565650"/>
            <a:ext cx="2103438" cy="2103438"/>
            <a:chOff x="6812280" y="4191000"/>
            <a:chExt cx="2103120" cy="2103120"/>
          </a:xfrm>
        </p:grpSpPr>
        <p:grpSp>
          <p:nvGrpSpPr>
            <p:cNvPr id="81933" name="Group 17"/>
            <p:cNvGrpSpPr>
              <a:grpSpLocks noChangeAspect="1"/>
            </p:cNvGrpSpPr>
            <p:nvPr/>
          </p:nvGrpSpPr>
          <p:grpSpPr bwMode="auto">
            <a:xfrm>
              <a:off x="6812280" y="4191000"/>
              <a:ext cx="2103120" cy="2103120"/>
              <a:chOff x="3170993" y="1131888"/>
              <a:chExt cx="1858207" cy="1828800"/>
            </a:xfrm>
          </p:grpSpPr>
          <p:pic>
            <p:nvPicPr>
              <p:cNvPr id="81939" name="Picture 3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646" t="17645" r="8240" b="20514"/>
              <a:stretch>
                <a:fillRect/>
              </a:stretch>
            </p:blipFill>
            <p:spPr bwMode="auto">
              <a:xfrm>
                <a:off x="3170993" y="1131888"/>
                <a:ext cx="1858207" cy="18288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36" name="Rectangle 35"/>
              <p:cNvSpPr/>
              <p:nvPr/>
            </p:nvSpPr>
            <p:spPr>
              <a:xfrm>
                <a:off x="3828728" y="1757131"/>
                <a:ext cx="542736" cy="55485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81934" name="TextBox 29"/>
            <p:cNvSpPr txBox="1">
              <a:spLocks noChangeArrowheads="1"/>
            </p:cNvSpPr>
            <p:nvPr/>
          </p:nvSpPr>
          <p:spPr bwMode="auto">
            <a:xfrm>
              <a:off x="7635309" y="4876800"/>
              <a:ext cx="481222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600" b="1" i="1">
                  <a:solidFill>
                    <a:srgbClr val="1119FF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1600" b="1" i="1">
                  <a:solidFill>
                    <a:srgbClr val="1119FF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1600" b="1" i="1">
                  <a:solidFill>
                    <a:srgbClr val="1119FF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1600" b="1" i="1">
                  <a:solidFill>
                    <a:srgbClr val="1119FF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1600" b="1" i="1">
                  <a:solidFill>
                    <a:srgbClr val="1119FF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 i="1">
                  <a:solidFill>
                    <a:srgbClr val="1119FF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 i="1">
                  <a:solidFill>
                    <a:srgbClr val="1119FF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 i="1">
                  <a:solidFill>
                    <a:srgbClr val="1119FF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 i="1">
                  <a:solidFill>
                    <a:srgbClr val="1119FF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r>
                <a:rPr lang="en-US" altLang="en-US" sz="3200">
                  <a:latin typeface="Times New Roman" charset="0"/>
                </a:rPr>
                <a:t>U</a:t>
              </a:r>
            </a:p>
          </p:txBody>
        </p:sp>
        <p:sp>
          <p:nvSpPr>
            <p:cNvPr id="81935" name="TextBox 43"/>
            <p:cNvSpPr txBox="1">
              <a:spLocks noChangeArrowheads="1"/>
            </p:cNvSpPr>
            <p:nvPr/>
          </p:nvSpPr>
          <p:spPr bwMode="auto">
            <a:xfrm>
              <a:off x="8229600" y="4292025"/>
              <a:ext cx="595035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600" b="1" i="1">
                  <a:solidFill>
                    <a:srgbClr val="1119FF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1600" b="1" i="1">
                  <a:solidFill>
                    <a:srgbClr val="1119FF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1600" b="1" i="1">
                  <a:solidFill>
                    <a:srgbClr val="1119FF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1600" b="1" i="1">
                  <a:solidFill>
                    <a:srgbClr val="1119FF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1600" b="1" i="1">
                  <a:solidFill>
                    <a:srgbClr val="1119FF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 i="1">
                  <a:solidFill>
                    <a:srgbClr val="1119FF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 i="1">
                  <a:solidFill>
                    <a:srgbClr val="1119FF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 i="1">
                  <a:solidFill>
                    <a:srgbClr val="1119FF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 i="1">
                  <a:solidFill>
                    <a:srgbClr val="1119FF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r>
                <a:rPr lang="en-US" altLang="en-US" sz="3200">
                  <a:latin typeface="Times New Roman" charset="0"/>
                </a:rPr>
                <a:t>W</a:t>
              </a:r>
            </a:p>
          </p:txBody>
        </p:sp>
        <p:sp>
          <p:nvSpPr>
            <p:cNvPr id="81936" name="TextBox 31"/>
            <p:cNvSpPr txBox="1">
              <a:spLocks noChangeArrowheads="1"/>
            </p:cNvSpPr>
            <p:nvPr/>
          </p:nvSpPr>
          <p:spPr bwMode="auto">
            <a:xfrm>
              <a:off x="6858000" y="4267200"/>
              <a:ext cx="617477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600" b="1" i="1">
                  <a:solidFill>
                    <a:srgbClr val="1119FF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1600" b="1" i="1">
                  <a:solidFill>
                    <a:srgbClr val="1119FF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1600" b="1" i="1">
                  <a:solidFill>
                    <a:srgbClr val="1119FF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1600" b="1" i="1">
                  <a:solidFill>
                    <a:srgbClr val="1119FF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1600" b="1" i="1">
                  <a:solidFill>
                    <a:srgbClr val="1119FF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 i="1">
                  <a:solidFill>
                    <a:srgbClr val="1119FF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 i="1">
                  <a:solidFill>
                    <a:srgbClr val="1119FF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 i="1">
                  <a:solidFill>
                    <a:srgbClr val="1119FF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 i="1">
                  <a:solidFill>
                    <a:srgbClr val="1119FF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r>
                <a:rPr lang="en-US" altLang="en-US" sz="3200">
                  <a:latin typeface="Times New Roman" charset="0"/>
                </a:rPr>
                <a:t>Pb</a:t>
              </a:r>
            </a:p>
          </p:txBody>
        </p:sp>
        <p:sp>
          <p:nvSpPr>
            <p:cNvPr id="81937" name="TextBox 32"/>
            <p:cNvSpPr txBox="1">
              <a:spLocks noChangeArrowheads="1"/>
            </p:cNvSpPr>
            <p:nvPr/>
          </p:nvSpPr>
          <p:spPr bwMode="auto">
            <a:xfrm>
              <a:off x="8229600" y="5663625"/>
              <a:ext cx="617477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600" b="1" i="1">
                  <a:solidFill>
                    <a:srgbClr val="1119FF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1600" b="1" i="1">
                  <a:solidFill>
                    <a:srgbClr val="1119FF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1600" b="1" i="1">
                  <a:solidFill>
                    <a:srgbClr val="1119FF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1600" b="1" i="1">
                  <a:solidFill>
                    <a:srgbClr val="1119FF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1600" b="1" i="1">
                  <a:solidFill>
                    <a:srgbClr val="1119FF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 i="1">
                  <a:solidFill>
                    <a:srgbClr val="1119FF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 i="1">
                  <a:solidFill>
                    <a:srgbClr val="1119FF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 i="1">
                  <a:solidFill>
                    <a:srgbClr val="1119FF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 i="1">
                  <a:solidFill>
                    <a:srgbClr val="1119FF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r>
                <a:rPr lang="en-US" altLang="en-US" sz="3200">
                  <a:latin typeface="Times New Roman" charset="0"/>
                </a:rPr>
                <a:t>Fe</a:t>
              </a:r>
            </a:p>
          </p:txBody>
        </p:sp>
        <p:sp>
          <p:nvSpPr>
            <p:cNvPr id="81938" name="TextBox 33"/>
            <p:cNvSpPr txBox="1">
              <a:spLocks noChangeArrowheads="1"/>
            </p:cNvSpPr>
            <p:nvPr/>
          </p:nvSpPr>
          <p:spPr bwMode="auto">
            <a:xfrm>
              <a:off x="6858000" y="5638800"/>
              <a:ext cx="639919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600" b="1" i="1">
                  <a:solidFill>
                    <a:srgbClr val="1119FF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1600" b="1" i="1">
                  <a:solidFill>
                    <a:srgbClr val="1119FF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1600" b="1" i="1">
                  <a:solidFill>
                    <a:srgbClr val="1119FF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1600" b="1" i="1">
                  <a:solidFill>
                    <a:srgbClr val="1119FF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1600" b="1" i="1">
                  <a:solidFill>
                    <a:srgbClr val="1119FF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 i="1">
                  <a:solidFill>
                    <a:srgbClr val="1119FF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 i="1">
                  <a:solidFill>
                    <a:srgbClr val="1119FF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 i="1">
                  <a:solidFill>
                    <a:srgbClr val="1119FF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 i="1">
                  <a:solidFill>
                    <a:srgbClr val="1119FF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r>
                <a:rPr lang="en-US" altLang="en-US" sz="3200">
                  <a:latin typeface="Times New Roman" charset="0"/>
                </a:rPr>
                <a:t>Sn</a:t>
              </a:r>
            </a:p>
          </p:txBody>
        </p:sp>
      </p:grpSp>
      <p:cxnSp>
        <p:nvCxnSpPr>
          <p:cNvPr id="37" name="Straight Arrow Connector 36"/>
          <p:cNvCxnSpPr>
            <a:stCxn id="81926" idx="2"/>
          </p:cNvCxnSpPr>
          <p:nvPr/>
        </p:nvCxnSpPr>
        <p:spPr>
          <a:xfrm flipH="1">
            <a:off x="990600" y="3141663"/>
            <a:ext cx="531813" cy="1246187"/>
          </a:xfrm>
          <a:prstGeom prst="straightConnector1">
            <a:avLst/>
          </a:prstGeom>
          <a:ln w="190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81926" idx="2"/>
          </p:cNvCxnSpPr>
          <p:nvPr/>
        </p:nvCxnSpPr>
        <p:spPr>
          <a:xfrm flipH="1">
            <a:off x="1220788" y="3141663"/>
            <a:ext cx="301625" cy="1398587"/>
          </a:xfrm>
          <a:prstGeom prst="straightConnector1">
            <a:avLst/>
          </a:prstGeom>
          <a:ln w="190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1476375" y="476250"/>
            <a:ext cx="9361488" cy="523875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defRPr/>
            </a:pPr>
            <a:r>
              <a:rPr lang="en-US" altLang="en-US" sz="140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charset="0"/>
                <a:sym typeface="Wingdings" charset="2"/>
              </a:rPr>
              <a:t>GEM M</a:t>
            </a:r>
            <a:r>
              <a:rPr lang="en-US" altLang="en-US" sz="140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charset="0"/>
              </a:rPr>
              <a:t>uon tomography in The Economist: </a:t>
            </a:r>
          </a:p>
          <a:p>
            <a:pPr>
              <a:defRPr/>
            </a:pPr>
            <a:r>
              <a:rPr lang="en-US" altLang="en-US" sz="140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charset="0"/>
                <a:hlinkClick r:id="rId7"/>
              </a:rPr>
              <a:t>http://www.economist.com/node/21552169</a:t>
            </a:r>
            <a:endParaRPr lang="fr-FR" altLang="en-US" sz="140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charset="0"/>
            </a:endParaRPr>
          </a:p>
        </p:txBody>
      </p:sp>
      <p:sp>
        <p:nvSpPr>
          <p:cNvPr id="39" name="Rectangle 1026"/>
          <p:cNvSpPr txBox="1">
            <a:spLocks noChangeArrowheads="1"/>
          </p:cNvSpPr>
          <p:nvPr/>
        </p:nvSpPr>
        <p:spPr>
          <a:xfrm>
            <a:off x="296863" y="15875"/>
            <a:ext cx="8378825" cy="715963"/>
          </a:xfrm>
          <a:prstGeom prst="rect">
            <a:avLst/>
          </a:prstGeom>
          <a:solidFill>
            <a:srgbClr val="D9D9D9"/>
          </a:solidFill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b="1" i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200" b="1" i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200" b="1" i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200" b="1" i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200" b="1" i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1200" b="1" i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Arial" charset="0"/>
                <a:ea typeface="ＭＳ Ｐゴシック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1200" b="1" i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Arial" charset="0"/>
                <a:ea typeface="ＭＳ Ｐゴシック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1200" b="1" i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Arial" charset="0"/>
                <a:ea typeface="ＭＳ Ｐゴシック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1200" b="1" i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2800" kern="0" dirty="0" smtClean="0">
                <a:solidFill>
                  <a:schemeClr val="tx1"/>
                </a:solidFill>
                <a:cs typeface="ＭＳ Ｐゴシック" pitchFamily="-84" charset="-128"/>
              </a:rPr>
              <a:t>Muon Tomography for Homeland Security</a:t>
            </a:r>
            <a:endParaRPr lang="en-US" sz="2800" kern="0" dirty="0">
              <a:solidFill>
                <a:schemeClr val="tx1"/>
              </a:solidFill>
              <a:cs typeface="ＭＳ Ｐゴシック" pitchFamily="-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27991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744663"/>
            <a:ext cx="2819400" cy="4351337"/>
          </a:xfrm>
          <a:solidFill>
            <a:schemeClr val="accent3"/>
          </a:solidFill>
        </p:spPr>
        <p:txBody>
          <a:bodyPr/>
          <a:lstStyle/>
          <a:p>
            <a:pPr>
              <a:defRPr/>
            </a:pPr>
            <a:r>
              <a:rPr lang="en-GB" sz="2400" dirty="0" smtClean="0">
                <a:solidFill>
                  <a:srgbClr val="0000FF"/>
                </a:solidFill>
              </a:rPr>
              <a:t>GEM combined with a scintillation gas (CF</a:t>
            </a:r>
            <a:r>
              <a:rPr lang="en-GB" sz="2400" baseline="-25000" dirty="0" smtClean="0">
                <a:solidFill>
                  <a:srgbClr val="0000FF"/>
                </a:solidFill>
              </a:rPr>
              <a:t>4</a:t>
            </a:r>
            <a:r>
              <a:rPr lang="en-GB" sz="2400" dirty="0" smtClean="0">
                <a:solidFill>
                  <a:srgbClr val="0000FF"/>
                </a:solidFill>
              </a:rPr>
              <a:t>) is used.</a:t>
            </a:r>
          </a:p>
          <a:p>
            <a:pPr>
              <a:defRPr/>
            </a:pPr>
            <a:endParaRPr lang="en-GB" sz="2400" dirty="0" smtClean="0">
              <a:solidFill>
                <a:srgbClr val="0000FF"/>
              </a:solidFill>
            </a:endParaRPr>
          </a:p>
          <a:p>
            <a:pPr>
              <a:defRPr/>
            </a:pPr>
            <a:r>
              <a:rPr lang="en-GB" sz="2400" dirty="0" smtClean="0">
                <a:solidFill>
                  <a:srgbClr val="0000FF"/>
                </a:solidFill>
              </a:rPr>
              <a:t> Very good spatial resolution in the method, shown on the right</a:t>
            </a:r>
          </a:p>
          <a:p>
            <a:pPr>
              <a:defRPr/>
            </a:pPr>
            <a:endParaRPr lang="en-GB" sz="2400" dirty="0">
              <a:solidFill>
                <a:srgbClr val="0000FF"/>
              </a:solidFill>
            </a:endParaRPr>
          </a:p>
        </p:txBody>
      </p:sp>
      <p:pic>
        <p:nvPicPr>
          <p:cNvPr id="83970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5025" y="1311275"/>
            <a:ext cx="5443538" cy="544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026"/>
          <p:cNvSpPr txBox="1">
            <a:spLocks noChangeArrowheads="1"/>
          </p:cNvSpPr>
          <p:nvPr/>
        </p:nvSpPr>
        <p:spPr>
          <a:xfrm>
            <a:off x="611188" y="115888"/>
            <a:ext cx="7632700" cy="1009650"/>
          </a:xfrm>
          <a:prstGeom prst="rect">
            <a:avLst/>
          </a:prstGeom>
          <a:solidFill>
            <a:srgbClr val="D9D9D9"/>
          </a:solidFill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b="1" i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200" b="1" i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200" b="1" i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200" b="1" i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200" b="1" i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1200" b="1" i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Arial" charset="0"/>
                <a:ea typeface="ＭＳ Ｐゴシック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1200" b="1" i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Arial" charset="0"/>
                <a:ea typeface="ＭＳ Ｐゴシック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1200" b="1" i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Arial" charset="0"/>
                <a:ea typeface="ＭＳ Ｐゴシック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1200" b="1" i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GB" altLang="en-US" sz="2800">
                <a:solidFill>
                  <a:srgbClr val="000090"/>
                </a:solidFill>
                <a:effectLst/>
              </a:rPr>
              <a:t>Luggage inspection, food inspection, defect scanners </a:t>
            </a:r>
            <a:endParaRPr lang="en-US" sz="2800" kern="0" dirty="0">
              <a:solidFill>
                <a:schemeClr val="tx1"/>
              </a:solidFill>
              <a:cs typeface="ＭＳ Ｐゴシック" pitchFamily="-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38208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Slide Number Placeholder 4"/>
          <p:cNvSpPr>
            <a:spLocks noGrp="1"/>
          </p:cNvSpPr>
          <p:nvPr>
            <p:ph type="sldNum" sz="quarter" idx="10"/>
          </p:nvPr>
        </p:nvSpPr>
        <p:spPr bwMode="auto">
          <a:xfrm>
            <a:off x="4305300" y="6334125"/>
            <a:ext cx="5334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9pPr>
          </a:lstStyle>
          <a:p>
            <a:fld id="{67F53B8D-32FB-474D-9BAE-630CC85ADE80}" type="slidenum">
              <a:rPr lang="en-US" altLang="en-US"/>
              <a:pPr/>
              <a:t>49</a:t>
            </a:fld>
            <a:endParaRPr lang="en-US" altLang="en-US"/>
          </a:p>
        </p:txBody>
      </p:sp>
      <p:pic>
        <p:nvPicPr>
          <p:cNvPr id="84994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052513"/>
            <a:ext cx="5341937" cy="423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4995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981075"/>
            <a:ext cx="2319337" cy="2319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4996" name="Group 1026"/>
          <p:cNvGrpSpPr>
            <a:grpSpLocks/>
          </p:cNvGrpSpPr>
          <p:nvPr/>
        </p:nvGrpSpPr>
        <p:grpSpPr bwMode="auto">
          <a:xfrm>
            <a:off x="6465888" y="3810000"/>
            <a:ext cx="2209800" cy="2057400"/>
            <a:chOff x="2928" y="1248"/>
            <a:chExt cx="2409" cy="2568"/>
          </a:xfrm>
        </p:grpSpPr>
        <p:pic>
          <p:nvPicPr>
            <p:cNvPr id="84999" name="Picture 1027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28" y="1248"/>
              <a:ext cx="1303" cy="2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5000" name="Picture 1028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12" y="2736"/>
              <a:ext cx="825" cy="1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5001" name="Rectangle 1029"/>
            <p:cNvSpPr>
              <a:spLocks noChangeArrowheads="1"/>
            </p:cNvSpPr>
            <p:nvPr/>
          </p:nvSpPr>
          <p:spPr bwMode="auto">
            <a:xfrm>
              <a:off x="3840" y="3024"/>
              <a:ext cx="336" cy="432"/>
            </a:xfrm>
            <a:prstGeom prst="rect">
              <a:avLst/>
            </a:prstGeom>
            <a:noFill/>
            <a:ln w="28575">
              <a:solidFill>
                <a:srgbClr val="FF505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1600" b="1" i="1">
                  <a:solidFill>
                    <a:srgbClr val="1119FF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1600" b="1" i="1">
                  <a:solidFill>
                    <a:srgbClr val="1119FF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1600" b="1" i="1">
                  <a:solidFill>
                    <a:srgbClr val="1119FF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1600" b="1" i="1">
                  <a:solidFill>
                    <a:srgbClr val="1119FF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1600" b="1" i="1">
                  <a:solidFill>
                    <a:srgbClr val="1119FF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 i="1">
                  <a:solidFill>
                    <a:srgbClr val="1119FF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 i="1">
                  <a:solidFill>
                    <a:srgbClr val="1119FF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 i="1">
                  <a:solidFill>
                    <a:srgbClr val="1119FF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 i="1">
                  <a:solidFill>
                    <a:srgbClr val="1119FF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endParaRPr lang="en-GB" altLang="en-US"/>
            </a:p>
          </p:txBody>
        </p:sp>
        <p:sp>
          <p:nvSpPr>
            <p:cNvPr id="85002" name="Line 1030"/>
            <p:cNvSpPr>
              <a:spLocks noChangeShapeType="1"/>
            </p:cNvSpPr>
            <p:nvPr/>
          </p:nvSpPr>
          <p:spPr bwMode="auto">
            <a:xfrm flipV="1">
              <a:off x="4176" y="2736"/>
              <a:ext cx="336" cy="288"/>
            </a:xfrm>
            <a:prstGeom prst="line">
              <a:avLst/>
            </a:prstGeom>
            <a:noFill/>
            <a:ln w="28575">
              <a:solidFill>
                <a:srgbClr val="FF505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03" name="Line 1031"/>
            <p:cNvSpPr>
              <a:spLocks noChangeShapeType="1"/>
            </p:cNvSpPr>
            <p:nvPr/>
          </p:nvSpPr>
          <p:spPr bwMode="auto">
            <a:xfrm>
              <a:off x="4176" y="3456"/>
              <a:ext cx="336" cy="336"/>
            </a:xfrm>
            <a:prstGeom prst="line">
              <a:avLst/>
            </a:prstGeom>
            <a:noFill/>
            <a:ln w="28575">
              <a:solidFill>
                <a:srgbClr val="FF505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84997" name="Text Box 1038"/>
          <p:cNvSpPr txBox="1">
            <a:spLocks noChangeArrowheads="1"/>
          </p:cNvSpPr>
          <p:nvPr/>
        </p:nvSpPr>
        <p:spPr bwMode="auto">
          <a:xfrm>
            <a:off x="5895975" y="5972175"/>
            <a:ext cx="314007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rgbClr val="1119FF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/>
            <a:r>
              <a:rPr lang="en-US" altLang="en-US">
                <a:solidFill>
                  <a:srgbClr val="0000FF"/>
                </a:solidFill>
              </a:rPr>
              <a:t>Radiography of a bat, recorded with a GEM detector</a:t>
            </a:r>
          </a:p>
        </p:txBody>
      </p:sp>
      <p:sp>
        <p:nvSpPr>
          <p:cNvPr id="13" name="Rectangle 1026"/>
          <p:cNvSpPr txBox="1">
            <a:spLocks noChangeArrowheads="1"/>
          </p:cNvSpPr>
          <p:nvPr/>
        </p:nvSpPr>
        <p:spPr>
          <a:xfrm>
            <a:off x="973138" y="90488"/>
            <a:ext cx="6791325" cy="717550"/>
          </a:xfrm>
          <a:prstGeom prst="rect">
            <a:avLst/>
          </a:prstGeom>
          <a:solidFill>
            <a:srgbClr val="D9D9D9"/>
          </a:solidFill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b="1" i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200" b="1" i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200" b="1" i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200" b="1" i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200" b="1" i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1200" b="1" i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Arial" charset="0"/>
                <a:ea typeface="ＭＳ Ｐゴシック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1200" b="1" i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Arial" charset="0"/>
                <a:ea typeface="ＭＳ Ｐゴシック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1200" b="1" i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Arial" charset="0"/>
                <a:ea typeface="ＭＳ Ｐゴシック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1200" b="1" i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Arial" charset="0"/>
                <a:ea typeface="ＭＳ Ｐゴシック" charset="0"/>
              </a:defRPr>
            </a:lvl9pPr>
          </a:lstStyle>
          <a:p>
            <a:pPr algn="ctr">
              <a:defRPr/>
            </a:pPr>
            <a:r>
              <a:rPr lang="en-US" sz="3600" kern="0" dirty="0" smtClean="0">
                <a:solidFill>
                  <a:schemeClr val="tx1"/>
                </a:solidFill>
                <a:cs typeface="ＭＳ Ｐゴシック" pitchFamily="-84" charset="-128"/>
              </a:rPr>
              <a:t>Improving Digital Imaging</a:t>
            </a:r>
            <a:endParaRPr lang="en-US" sz="3600" kern="0" dirty="0">
              <a:solidFill>
                <a:schemeClr val="tx1"/>
              </a:solidFill>
              <a:cs typeface="ＭＳ Ｐゴシック" pitchFamily="-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3507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-437745" y="0"/>
            <a:ext cx="9780973" cy="771217"/>
          </a:xfrm>
        </p:spPr>
        <p:txBody>
          <a:bodyPr>
            <a:noAutofit/>
          </a:bodyPr>
          <a:lstStyle/>
          <a:p>
            <a:r>
              <a:rPr lang="it-IT" sz="2800" dirty="0" smtClean="0">
                <a:solidFill>
                  <a:srgbClr val="000090"/>
                </a:solidFill>
              </a:rPr>
              <a:t>High </a:t>
            </a:r>
            <a:r>
              <a:rPr lang="it-IT" sz="2800" dirty="0" smtClean="0">
                <a:solidFill>
                  <a:srgbClr val="000090"/>
                </a:solidFill>
                <a:latin typeface="Symbol" panose="05050102010706020507" pitchFamily="18" charset="2"/>
              </a:rPr>
              <a:t>h</a:t>
            </a:r>
            <a:r>
              <a:rPr lang="it-IT" sz="2800" dirty="0" smtClean="0">
                <a:solidFill>
                  <a:srgbClr val="000090"/>
                </a:solidFill>
              </a:rPr>
              <a:t> </a:t>
            </a:r>
            <a:r>
              <a:rPr lang="it-IT" sz="2800" dirty="0" err="1" smtClean="0">
                <a:solidFill>
                  <a:srgbClr val="000090"/>
                </a:solidFill>
              </a:rPr>
              <a:t>region</a:t>
            </a:r>
            <a:r>
              <a:rPr lang="it-IT" sz="2800" dirty="0" smtClean="0">
                <a:solidFill>
                  <a:srgbClr val="000090"/>
                </a:solidFill>
              </a:rPr>
              <a:t> upgrade with MPGD for </a:t>
            </a:r>
            <a:r>
              <a:rPr lang="it-IT" sz="2800" dirty="0" err="1" smtClean="0">
                <a:solidFill>
                  <a:srgbClr val="000090"/>
                </a:solidFill>
              </a:rPr>
              <a:t>Phase</a:t>
            </a:r>
            <a:r>
              <a:rPr lang="it-IT" sz="2800" dirty="0" smtClean="0">
                <a:solidFill>
                  <a:srgbClr val="000090"/>
                </a:solidFill>
              </a:rPr>
              <a:t> 2</a:t>
            </a:r>
            <a:endParaRPr lang="en-US" sz="2800" dirty="0">
              <a:solidFill>
                <a:srgbClr val="000090"/>
              </a:solidFill>
            </a:endParaRPr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251" y="915104"/>
            <a:ext cx="6998798" cy="4590562"/>
          </a:xfrm>
          <a:prstGeom prst="rect">
            <a:avLst/>
          </a:prstGeom>
        </p:spPr>
      </p:pic>
      <p:sp>
        <p:nvSpPr>
          <p:cNvPr id="17" name="Segnaposto numero diapositiva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C478C-86A1-4616-8270-FA70F77F79C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9" name="CustomShape 5"/>
          <p:cNvSpPr/>
          <p:nvPr/>
        </p:nvSpPr>
        <p:spPr>
          <a:xfrm>
            <a:off x="840798" y="5517995"/>
            <a:ext cx="7846002" cy="1042461"/>
          </a:xfrm>
          <a:prstGeom prst="rect">
            <a:avLst/>
          </a:prstGeom>
          <a:solidFill>
            <a:srgbClr val="FFFFFF"/>
          </a:solidFill>
          <a:ln w="36000">
            <a:noFill/>
            <a:round/>
          </a:ln>
        </p:spPr>
        <p:txBody>
          <a:bodyPr lIns="16328" tIns="29063" rIns="16328" bIns="16328"/>
          <a:lstStyle/>
          <a:p>
            <a:pPr marL="311045" indent="-311045">
              <a:lnSpc>
                <a:spcPct val="86000"/>
              </a:lnSpc>
              <a:buFont typeface="Arial"/>
              <a:buChar char="•"/>
            </a:pPr>
            <a:r>
              <a:rPr lang="en-US" sz="2000" dirty="0" smtClean="0">
                <a:solidFill>
                  <a:srgbClr val="FF0000"/>
                </a:solidFill>
                <a:latin typeface="Arial"/>
              </a:rPr>
              <a:t>Objectives:</a:t>
            </a:r>
            <a:endParaRPr lang="en-US" sz="2000" dirty="0">
              <a:solidFill>
                <a:srgbClr val="FF0000"/>
              </a:solidFill>
              <a:latin typeface="Arial"/>
            </a:endParaRPr>
          </a:p>
          <a:p>
            <a:pPr marL="725771" lvl="1" indent="-311045">
              <a:lnSpc>
                <a:spcPct val="86000"/>
              </a:lnSpc>
              <a:buFontTx/>
              <a:buChar char="-"/>
            </a:pPr>
            <a:r>
              <a:rPr lang="en-US" sz="2000" dirty="0">
                <a:solidFill>
                  <a:srgbClr val="000000"/>
                </a:solidFill>
                <a:latin typeface="Arial"/>
              </a:rPr>
              <a:t>Sustain triggering at </a:t>
            </a:r>
            <a:r>
              <a:rPr lang="en-US" sz="2000" dirty="0" smtClean="0">
                <a:solidFill>
                  <a:srgbClr val="000000"/>
                </a:solidFill>
                <a:latin typeface="Arial"/>
              </a:rPr>
              <a:t>current trigger </a:t>
            </a:r>
            <a:r>
              <a:rPr lang="en-US" sz="2000" dirty="0">
                <a:solidFill>
                  <a:srgbClr val="000000"/>
                </a:solidFill>
                <a:latin typeface="Arial"/>
              </a:rPr>
              <a:t>thresholds </a:t>
            </a:r>
            <a:endParaRPr lang="en-US" sz="2000" dirty="0" smtClean="0">
              <a:solidFill>
                <a:srgbClr val="000000"/>
              </a:solidFill>
              <a:latin typeface="Arial"/>
            </a:endParaRPr>
          </a:p>
          <a:p>
            <a:pPr marL="725771" lvl="1" indent="-311045">
              <a:lnSpc>
                <a:spcPct val="86000"/>
              </a:lnSpc>
              <a:buFontTx/>
              <a:buChar char="-"/>
            </a:pPr>
            <a:r>
              <a:rPr lang="en-US" sz="2000" dirty="0" smtClean="0">
                <a:solidFill>
                  <a:srgbClr val="000000"/>
                </a:solidFill>
                <a:latin typeface="Arial"/>
                <a:ea typeface="Times New Roman"/>
              </a:rPr>
              <a:t>Increase </a:t>
            </a:r>
            <a:r>
              <a:rPr lang="en-US" sz="2000" dirty="0">
                <a:solidFill>
                  <a:srgbClr val="000000"/>
                </a:solidFill>
                <a:latin typeface="Arial"/>
                <a:ea typeface="Times New Roman"/>
              </a:rPr>
              <a:t>offline </a:t>
            </a:r>
            <a:r>
              <a:rPr lang="en-US" sz="2000" dirty="0" err="1">
                <a:solidFill>
                  <a:srgbClr val="000000"/>
                </a:solidFill>
                <a:latin typeface="Arial"/>
                <a:ea typeface="Times New Roman"/>
              </a:rPr>
              <a:t>muon</a:t>
            </a:r>
            <a:r>
              <a:rPr lang="en-US" sz="2000" dirty="0">
                <a:solidFill>
                  <a:srgbClr val="000000"/>
                </a:solidFill>
                <a:latin typeface="Arial"/>
                <a:ea typeface="Times New Roman"/>
              </a:rPr>
              <a:t> identification </a:t>
            </a:r>
            <a:r>
              <a:rPr lang="en-US" sz="2000" dirty="0" smtClean="0">
                <a:solidFill>
                  <a:srgbClr val="000000"/>
                </a:solidFill>
                <a:latin typeface="Arial"/>
                <a:ea typeface="Times New Roman"/>
              </a:rPr>
              <a:t>coverage</a:t>
            </a:r>
            <a:endParaRPr lang="en-US" sz="2000" dirty="0"/>
          </a:p>
          <a:p>
            <a:pPr marL="725771" lvl="1" indent="-311045">
              <a:lnSpc>
                <a:spcPct val="86000"/>
              </a:lnSpc>
              <a:buFontTx/>
              <a:buChar char="-"/>
            </a:pPr>
            <a:r>
              <a:rPr lang="en-US" sz="2000" dirty="0">
                <a:solidFill>
                  <a:srgbClr val="000000"/>
                </a:solidFill>
                <a:latin typeface="Arial"/>
                <a:ea typeface="Times New Roman"/>
              </a:rPr>
              <a:t>Maintain existing envelope by </a:t>
            </a:r>
            <a:r>
              <a:rPr lang="en-US" sz="2000" dirty="0" smtClean="0">
                <a:solidFill>
                  <a:srgbClr val="000000"/>
                </a:solidFill>
                <a:latin typeface="Arial"/>
                <a:ea typeface="Times New Roman"/>
              </a:rPr>
              <a:t>mitigating aging </a:t>
            </a:r>
            <a:r>
              <a:rPr lang="en-US" sz="2000" dirty="0">
                <a:solidFill>
                  <a:srgbClr val="000000"/>
                </a:solidFill>
                <a:latin typeface="Arial"/>
                <a:ea typeface="Times New Roman"/>
              </a:rPr>
              <a:t>effects</a:t>
            </a:r>
            <a:endParaRPr sz="2000" dirty="0"/>
          </a:p>
        </p:txBody>
      </p:sp>
    </p:spTree>
    <p:extLst>
      <p:ext uri="{BB962C8B-B14F-4D97-AF65-F5344CB8AC3E}">
        <p14:creationId xmlns:p14="http://schemas.microsoft.com/office/powerpoint/2010/main" val="2083276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8D7C8-BE6C-244F-AA80-1E3FEBD9A8D9}" type="slidenum">
              <a:rPr lang="en-US" smtClean="0"/>
              <a:t>50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665889" y="0"/>
            <a:ext cx="3790410" cy="67865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GEM Countries - </a:t>
            </a:r>
            <a:r>
              <a:rPr lang="en-US" dirty="0" smtClean="0"/>
              <a:t>16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461498" y="1810245"/>
            <a:ext cx="556563" cy="276999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Korea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912560" y="2941840"/>
            <a:ext cx="543739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China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521221" y="3501578"/>
            <a:ext cx="494171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India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203111" y="3218839"/>
            <a:ext cx="709449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Pakistan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369415" y="3241348"/>
            <a:ext cx="534296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Egypt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267942" y="2941840"/>
            <a:ext cx="543739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Qatar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163316" y="2920965"/>
            <a:ext cx="46679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Italy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469169" y="2642332"/>
            <a:ext cx="915635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Switzerland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546114" y="2365333"/>
            <a:ext cx="761747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Germany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201281" y="2076660"/>
            <a:ext cx="642273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Finland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200084" y="2503832"/>
            <a:ext cx="723275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Hungary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742842" y="4024560"/>
            <a:ext cx="777151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Colombia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665889" y="2804825"/>
            <a:ext cx="443150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USA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623059" y="2942676"/>
            <a:ext cx="697627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Bulgaria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842179" y="2365332"/>
            <a:ext cx="691791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Belgium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787167" y="2097780"/>
            <a:ext cx="758541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smtClean="0"/>
              <a:t>Lithuania</a:t>
            </a:r>
            <a:endParaRPr lang="en-US" sz="1200" dirty="0" smtClean="0"/>
          </a:p>
        </p:txBody>
      </p:sp>
    </p:spTree>
    <p:extLst>
      <p:ext uri="{BB962C8B-B14F-4D97-AF65-F5344CB8AC3E}">
        <p14:creationId xmlns:p14="http://schemas.microsoft.com/office/powerpoint/2010/main" val="131782565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alphaModFix amt="27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8D7C8-BE6C-244F-AA80-1E3FEBD9A8D9}" type="slidenum">
              <a:rPr lang="en-US" smtClean="0"/>
              <a:t>51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665889" y="0"/>
            <a:ext cx="3790410" cy="67865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GEM Institutes ~ 40</a:t>
            </a:r>
            <a:endParaRPr lang="en-US" dirty="0"/>
          </a:p>
        </p:txBody>
      </p:sp>
      <p:sp>
        <p:nvSpPr>
          <p:cNvPr id="22" name="Oval 21"/>
          <p:cNvSpPr/>
          <p:nvPr/>
        </p:nvSpPr>
        <p:spPr>
          <a:xfrm>
            <a:off x="5738932" y="3315690"/>
            <a:ext cx="135718" cy="145425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5612908" y="3242977"/>
            <a:ext cx="135718" cy="145425"/>
          </a:xfrm>
          <a:prstGeom prst="ellipse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5671073" y="3461115"/>
            <a:ext cx="135718" cy="145425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5738932" y="3519285"/>
            <a:ext cx="135718" cy="145425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5874650" y="3461115"/>
            <a:ext cx="135718" cy="145425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6162768" y="2949407"/>
            <a:ext cx="135718" cy="14542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6635074" y="2876694"/>
            <a:ext cx="135718" cy="145425"/>
          </a:xfrm>
          <a:prstGeom prst="ellipse">
            <a:avLst/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6567215" y="2980617"/>
            <a:ext cx="135718" cy="145425"/>
          </a:xfrm>
          <a:prstGeom prst="ellipse">
            <a:avLst/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566081" y="2876694"/>
            <a:ext cx="135718" cy="145425"/>
          </a:xfrm>
          <a:prstGeom prst="ellipse">
            <a:avLst/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6635074" y="2949407"/>
            <a:ext cx="135718" cy="145425"/>
          </a:xfrm>
          <a:prstGeom prst="ellipse">
            <a:avLst/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6553200" y="2920321"/>
            <a:ext cx="135718" cy="145425"/>
          </a:xfrm>
          <a:prstGeom prst="ellipse">
            <a:avLst/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4909517" y="2905184"/>
            <a:ext cx="135718" cy="145425"/>
          </a:xfrm>
          <a:prstGeom prst="ellipse">
            <a:avLst/>
          </a:prstGeom>
          <a:solidFill>
            <a:srgbClr val="66006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4307789" y="2570111"/>
            <a:ext cx="135718" cy="145425"/>
          </a:xfrm>
          <a:prstGeom prst="ellipse">
            <a:avLst/>
          </a:prstGeom>
          <a:solidFill>
            <a:srgbClr val="F95EF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4505511" y="2235038"/>
            <a:ext cx="135718" cy="145425"/>
          </a:xfrm>
          <a:prstGeom prst="ellipse">
            <a:avLst/>
          </a:prstGeom>
          <a:solidFill>
            <a:srgbClr val="FFF72B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4375648" y="2642823"/>
            <a:ext cx="135718" cy="145425"/>
          </a:xfrm>
          <a:prstGeom prst="ellips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4470324" y="2715536"/>
            <a:ext cx="135718" cy="145425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4347449" y="2497398"/>
            <a:ext cx="135718" cy="145425"/>
          </a:xfrm>
          <a:prstGeom prst="ellipse">
            <a:avLst/>
          </a:prstGeom>
          <a:solidFill>
            <a:srgbClr val="F95EF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4437652" y="2570110"/>
            <a:ext cx="135718" cy="145425"/>
          </a:xfrm>
          <a:prstGeom prst="ellipse">
            <a:avLst/>
          </a:prstGeom>
          <a:solidFill>
            <a:srgbClr val="F95EF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4773799" y="3242977"/>
            <a:ext cx="135718" cy="145425"/>
          </a:xfrm>
          <a:prstGeom prst="ellipse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2665889" y="3126042"/>
            <a:ext cx="135718" cy="145425"/>
          </a:xfrm>
          <a:prstGeom prst="ellipse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2733748" y="3050609"/>
            <a:ext cx="135718" cy="145425"/>
          </a:xfrm>
          <a:prstGeom prst="ellipse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/>
          <p:cNvSpPr/>
          <p:nvPr/>
        </p:nvSpPr>
        <p:spPr>
          <a:xfrm>
            <a:off x="2801607" y="2975176"/>
            <a:ext cx="135718" cy="145425"/>
          </a:xfrm>
          <a:prstGeom prst="ellipse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/>
          <p:cNvSpPr/>
          <p:nvPr/>
        </p:nvSpPr>
        <p:spPr>
          <a:xfrm>
            <a:off x="2665889" y="3045168"/>
            <a:ext cx="135718" cy="145425"/>
          </a:xfrm>
          <a:prstGeom prst="ellipse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/>
          <p:cNvSpPr/>
          <p:nvPr/>
        </p:nvSpPr>
        <p:spPr>
          <a:xfrm>
            <a:off x="1938828" y="2949407"/>
            <a:ext cx="135718" cy="145425"/>
          </a:xfrm>
          <a:prstGeom prst="ellipse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/>
          <p:cNvSpPr/>
          <p:nvPr/>
        </p:nvSpPr>
        <p:spPr>
          <a:xfrm>
            <a:off x="4486564" y="2432001"/>
            <a:ext cx="135718" cy="145425"/>
          </a:xfrm>
          <a:prstGeom prst="ellipse">
            <a:avLst/>
          </a:prstGeom>
          <a:solidFill>
            <a:schemeClr val="accent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/>
          <p:cNvSpPr/>
          <p:nvPr/>
        </p:nvSpPr>
        <p:spPr>
          <a:xfrm>
            <a:off x="4532328" y="2483539"/>
            <a:ext cx="135718" cy="145425"/>
          </a:xfrm>
          <a:prstGeom prst="ellipse">
            <a:avLst/>
          </a:prstGeom>
          <a:solidFill>
            <a:schemeClr val="accent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/>
          <p:cNvSpPr/>
          <p:nvPr/>
        </p:nvSpPr>
        <p:spPr>
          <a:xfrm>
            <a:off x="4583505" y="2478691"/>
            <a:ext cx="135718" cy="145425"/>
          </a:xfrm>
          <a:prstGeom prst="ellipse">
            <a:avLst/>
          </a:prstGeom>
          <a:solidFill>
            <a:schemeClr val="accent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/>
          <p:cNvSpPr/>
          <p:nvPr/>
        </p:nvSpPr>
        <p:spPr>
          <a:xfrm>
            <a:off x="4538183" y="2551403"/>
            <a:ext cx="135718" cy="145425"/>
          </a:xfrm>
          <a:prstGeom prst="ellipse">
            <a:avLst/>
          </a:prstGeom>
          <a:solidFill>
            <a:schemeClr val="accent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/>
          <p:cNvSpPr/>
          <p:nvPr/>
        </p:nvSpPr>
        <p:spPr>
          <a:xfrm>
            <a:off x="2937325" y="4081002"/>
            <a:ext cx="135718" cy="145425"/>
          </a:xfrm>
          <a:prstGeom prst="ellipse">
            <a:avLst/>
          </a:prstGeom>
          <a:solidFill>
            <a:srgbClr val="6D31E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/>
          <p:cNvSpPr/>
          <p:nvPr/>
        </p:nvSpPr>
        <p:spPr>
          <a:xfrm>
            <a:off x="4470324" y="2920321"/>
            <a:ext cx="135718" cy="145425"/>
          </a:xfrm>
          <a:prstGeom prst="ellipse">
            <a:avLst/>
          </a:prstGeom>
          <a:solidFill>
            <a:srgbClr val="38DD4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/>
          <p:cNvSpPr/>
          <p:nvPr/>
        </p:nvSpPr>
        <p:spPr>
          <a:xfrm>
            <a:off x="4437652" y="2876694"/>
            <a:ext cx="135718" cy="145425"/>
          </a:xfrm>
          <a:prstGeom prst="ellipse">
            <a:avLst/>
          </a:prstGeom>
          <a:solidFill>
            <a:srgbClr val="38DD4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/>
          <p:cNvSpPr/>
          <p:nvPr/>
        </p:nvSpPr>
        <p:spPr>
          <a:xfrm>
            <a:off x="4492226" y="2862152"/>
            <a:ext cx="135718" cy="145425"/>
          </a:xfrm>
          <a:prstGeom prst="ellipse">
            <a:avLst/>
          </a:prstGeom>
          <a:solidFill>
            <a:srgbClr val="38DD4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/>
          <p:cNvSpPr/>
          <p:nvPr/>
        </p:nvSpPr>
        <p:spPr>
          <a:xfrm>
            <a:off x="4547686" y="2946687"/>
            <a:ext cx="135718" cy="145425"/>
          </a:xfrm>
          <a:prstGeom prst="ellipse">
            <a:avLst/>
          </a:prstGeom>
          <a:solidFill>
            <a:srgbClr val="38DD4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/>
          <p:cNvSpPr/>
          <p:nvPr/>
        </p:nvSpPr>
        <p:spPr>
          <a:xfrm>
            <a:off x="4574064" y="2866407"/>
            <a:ext cx="135718" cy="145425"/>
          </a:xfrm>
          <a:prstGeom prst="ellipse">
            <a:avLst/>
          </a:prstGeom>
          <a:solidFill>
            <a:srgbClr val="38DD4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/>
          <p:cNvSpPr/>
          <p:nvPr/>
        </p:nvSpPr>
        <p:spPr>
          <a:xfrm>
            <a:off x="4680888" y="2732206"/>
            <a:ext cx="135718" cy="145425"/>
          </a:xfrm>
          <a:prstGeom prst="ellipse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/>
          <p:cNvSpPr/>
          <p:nvPr/>
        </p:nvSpPr>
        <p:spPr>
          <a:xfrm>
            <a:off x="4657911" y="2387438"/>
            <a:ext cx="135718" cy="145425"/>
          </a:xfrm>
          <a:prstGeom prst="ellipse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94888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lide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354180" y="3565772"/>
            <a:ext cx="685386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A lot </a:t>
            </a:r>
            <a:r>
              <a:rPr lang="en-US" sz="6600" b="1" spc="5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of students !!</a:t>
            </a:r>
            <a:endParaRPr lang="en-US" sz="66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55854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3149" y="1098693"/>
            <a:ext cx="5645633" cy="261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8496" y="-265997"/>
            <a:ext cx="7772400" cy="1470025"/>
          </a:xfrm>
        </p:spPr>
        <p:txBody>
          <a:bodyPr>
            <a:normAutofit/>
          </a:bodyPr>
          <a:lstStyle/>
          <a:p>
            <a:r>
              <a:rPr lang="en-US" sz="3200" dirty="0" smtClean="0"/>
              <a:t>Summary 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4296" y="1098693"/>
            <a:ext cx="6400800" cy="2519017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srgbClr val="000090"/>
                </a:solidFill>
              </a:rPr>
              <a:t>Several projects in the pipeline</a:t>
            </a:r>
          </a:p>
          <a:p>
            <a:r>
              <a:rPr lang="en-US" sz="2800" dirty="0">
                <a:solidFill>
                  <a:srgbClr val="000090"/>
                </a:solidFill>
              </a:rPr>
              <a:t>GE11 to be delivered for LS2</a:t>
            </a:r>
          </a:p>
          <a:p>
            <a:r>
              <a:rPr lang="en-US" sz="2800" dirty="0">
                <a:solidFill>
                  <a:srgbClr val="000090"/>
                </a:solidFill>
              </a:rPr>
              <a:t>GE21 &amp; ME0 TDR in ~ </a:t>
            </a:r>
            <a:r>
              <a:rPr lang="en-US" sz="2800" dirty="0" smtClean="0">
                <a:solidFill>
                  <a:srgbClr val="000090"/>
                </a:solidFill>
              </a:rPr>
              <a:t>1 year</a:t>
            </a:r>
            <a:endParaRPr lang="en-US" sz="2800" dirty="0">
              <a:solidFill>
                <a:srgbClr val="000090"/>
              </a:solidFill>
            </a:endParaRPr>
          </a:p>
          <a:p>
            <a:r>
              <a:rPr lang="en-US" sz="2800" dirty="0">
                <a:solidFill>
                  <a:srgbClr val="000090"/>
                </a:solidFill>
              </a:rPr>
              <a:t>Promising outlook for a lot of work…. </a:t>
            </a:r>
          </a:p>
          <a:p>
            <a:r>
              <a:rPr lang="en-US" sz="2800" dirty="0">
                <a:solidFill>
                  <a:srgbClr val="000090"/>
                </a:solidFill>
              </a:rPr>
              <a:t>By the collaboration</a:t>
            </a:r>
          </a:p>
          <a:p>
            <a:endParaRPr lang="en-US" sz="2800" dirty="0">
              <a:solidFill>
                <a:srgbClr val="00009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5145" y="3593641"/>
            <a:ext cx="3293299" cy="3264359"/>
          </a:xfrm>
          <a:prstGeom prst="rect">
            <a:avLst/>
          </a:prstGeom>
        </p:spPr>
      </p:pic>
      <p:pic>
        <p:nvPicPr>
          <p:cNvPr id="5" name="Picture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93" t="9813" r="10342" b="21402"/>
          <a:stretch>
            <a:fillRect/>
          </a:stretch>
        </p:blipFill>
        <p:spPr bwMode="auto">
          <a:xfrm>
            <a:off x="3587707" y="4506978"/>
            <a:ext cx="2357438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06037" y="4506978"/>
            <a:ext cx="1481670" cy="2159519"/>
          </a:xfrm>
          <a:prstGeom prst="rect">
            <a:avLst/>
          </a:prstGeom>
        </p:spPr>
      </p:pic>
      <p:pic>
        <p:nvPicPr>
          <p:cNvPr id="8" name="Content Placeholder 4" descr="44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8014" y="4296918"/>
            <a:ext cx="1830699" cy="2561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5888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ext Box 1"/>
          <p:cNvSpPr txBox="1">
            <a:spLocks noChangeArrowheads="1"/>
          </p:cNvSpPr>
          <p:nvPr/>
        </p:nvSpPr>
        <p:spPr bwMode="auto">
          <a:xfrm>
            <a:off x="97920" y="1306218"/>
            <a:ext cx="5682240" cy="51427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1639" tIns="40820" rIns="81639" bIns="4082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5pPr>
            <a:lvl6pPr marL="2514600" indent="-228600" defTabSz="449263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6pPr>
            <a:lvl7pPr marL="2971800" indent="-228600" defTabSz="449263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7pPr>
            <a:lvl8pPr marL="3429000" indent="-228600" defTabSz="449263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8pPr>
            <a:lvl9pPr marL="3886200" indent="-228600" defTabSz="449263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9pPr>
          </a:lstStyle>
          <a:p>
            <a:r>
              <a:rPr lang="en-US" sz="2000" b="1" dirty="0">
                <a:solidFill>
                  <a:schemeClr val="bg1">
                    <a:lumMod val="75000"/>
                  </a:schemeClr>
                </a:solidFill>
              </a:rPr>
              <a:t>Drift Tubes (DT)</a:t>
            </a:r>
          </a:p>
          <a:p>
            <a:pPr>
              <a:buSzPct val="45000"/>
              <a:buFont typeface="Wingdings" charset="0"/>
              <a:buChar char=""/>
            </a:pPr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 Central coverage: |</a:t>
            </a:r>
            <a:r>
              <a:rPr lang="en-US" b="1" dirty="0" err="1">
                <a:solidFill>
                  <a:schemeClr val="bg1">
                    <a:lumMod val="75000"/>
                  </a:schemeClr>
                </a:solidFill>
              </a:rPr>
              <a:t>η</a:t>
            </a:r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 | &lt; 1.2</a:t>
            </a:r>
          </a:p>
          <a:p>
            <a:pPr>
              <a:buSzPct val="45000"/>
              <a:buFont typeface="Wingdings" charset="0"/>
              <a:buChar char=""/>
            </a:pPr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 Measurement and triggering</a:t>
            </a:r>
          </a:p>
          <a:p>
            <a:pPr>
              <a:buSzPct val="45000"/>
              <a:buFont typeface="Wingdings" charset="0"/>
              <a:buChar char=""/>
            </a:pPr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 12 layers each chamber: 8 in </a:t>
            </a:r>
            <a:r>
              <a:rPr lang="en-US" b="1" dirty="0" err="1">
                <a:solidFill>
                  <a:schemeClr val="bg1">
                    <a:lumMod val="75000"/>
                  </a:schemeClr>
                </a:solidFill>
              </a:rPr>
              <a:t>φ</a:t>
            </a:r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, 4 in z</a:t>
            </a:r>
          </a:p>
          <a:p>
            <a:pPr>
              <a:buClrTx/>
              <a:buSzTx/>
              <a:buFontTx/>
              <a:buNone/>
            </a:pPr>
            <a:endParaRPr lang="en-US" b="1" dirty="0">
              <a:solidFill>
                <a:schemeClr val="bg1">
                  <a:lumMod val="75000"/>
                </a:schemeClr>
              </a:solidFill>
            </a:endParaRPr>
          </a:p>
          <a:p>
            <a:pPr>
              <a:buClrTx/>
              <a:buSzTx/>
              <a:buFontTx/>
              <a:buNone/>
            </a:pPr>
            <a:r>
              <a:rPr lang="en-US" sz="2000" b="1" dirty="0">
                <a:solidFill>
                  <a:schemeClr val="bg1">
                    <a:lumMod val="75000"/>
                  </a:schemeClr>
                </a:solidFill>
              </a:rPr>
              <a:t>Cathode Strip Chambers (CSC)</a:t>
            </a:r>
          </a:p>
          <a:p>
            <a:pPr>
              <a:buSzPct val="45000"/>
              <a:buFont typeface="Wingdings" charset="0"/>
              <a:buChar char=""/>
            </a:pPr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 Forward coverage: 0.9 &lt; |</a:t>
            </a:r>
            <a:r>
              <a:rPr lang="en-US" b="1" dirty="0" err="1">
                <a:solidFill>
                  <a:schemeClr val="bg1">
                    <a:lumMod val="75000"/>
                  </a:schemeClr>
                </a:solidFill>
              </a:rPr>
              <a:t>η</a:t>
            </a:r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| &lt; 2.4</a:t>
            </a:r>
          </a:p>
          <a:p>
            <a:pPr>
              <a:buSzPct val="45000"/>
              <a:buFont typeface="Wingdings" charset="0"/>
              <a:buChar char=""/>
            </a:pPr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 Measurement and triggering</a:t>
            </a:r>
          </a:p>
          <a:p>
            <a:pPr>
              <a:buSzPct val="45000"/>
              <a:buFont typeface="Wingdings" charset="0"/>
              <a:buChar char=""/>
            </a:pPr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 6 layers each chamber: each with </a:t>
            </a:r>
            <a:r>
              <a:rPr lang="en-US" b="1" dirty="0" err="1">
                <a:solidFill>
                  <a:schemeClr val="bg1">
                    <a:lumMod val="75000"/>
                  </a:schemeClr>
                </a:solidFill>
              </a:rPr>
              <a:t>φ</a:t>
            </a:r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, z</a:t>
            </a:r>
          </a:p>
          <a:p>
            <a:pPr>
              <a:buClrTx/>
              <a:buSzTx/>
              <a:buFontTx/>
              <a:buNone/>
            </a:pPr>
            <a:endParaRPr lang="en-US" b="1" dirty="0">
              <a:solidFill>
                <a:schemeClr val="bg1">
                  <a:lumMod val="75000"/>
                </a:schemeClr>
              </a:solidFill>
            </a:endParaRPr>
          </a:p>
          <a:p>
            <a:pPr>
              <a:buClrTx/>
              <a:buSzTx/>
              <a:buFontTx/>
              <a:buNone/>
            </a:pPr>
            <a:r>
              <a:rPr lang="en-US" sz="2000" b="1" dirty="0">
                <a:solidFill>
                  <a:schemeClr val="bg1">
                    <a:lumMod val="75000"/>
                  </a:schemeClr>
                </a:solidFill>
              </a:rPr>
              <a:t>Resistive Plate Chambers (RPC)</a:t>
            </a:r>
          </a:p>
          <a:p>
            <a:pPr>
              <a:buSzPct val="45000"/>
              <a:buFont typeface="Wingdings" charset="0"/>
              <a:buChar char=""/>
            </a:pPr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 Central and Forward coverage:</a:t>
            </a:r>
          </a:p>
          <a:p>
            <a:pPr>
              <a:buClrTx/>
              <a:buSzTx/>
              <a:buFontTx/>
              <a:buNone/>
            </a:pPr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   |</a:t>
            </a:r>
            <a:r>
              <a:rPr lang="en-US" b="1" dirty="0" err="1">
                <a:solidFill>
                  <a:schemeClr val="bg1">
                    <a:lumMod val="75000"/>
                  </a:schemeClr>
                </a:solidFill>
              </a:rPr>
              <a:t>η</a:t>
            </a:r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 | &lt; 2.1</a:t>
            </a:r>
          </a:p>
          <a:p>
            <a:pPr>
              <a:buSzPct val="45000"/>
              <a:buFont typeface="Wingdings" charset="0"/>
              <a:buChar char=""/>
            </a:pPr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 Redundancy in triggering</a:t>
            </a:r>
          </a:p>
          <a:p>
            <a:pPr>
              <a:buSzPct val="45000"/>
              <a:buFont typeface="Wingdings" charset="0"/>
              <a:buChar char=""/>
            </a:pPr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 2 gaps each chamber, 1 sensitive layer</a:t>
            </a:r>
          </a:p>
          <a:p>
            <a:pPr>
              <a:buClrTx/>
              <a:buSzTx/>
              <a:buFontTx/>
              <a:buNone/>
            </a:pPr>
            <a:endParaRPr lang="en-US" b="1" dirty="0"/>
          </a:p>
          <a:p>
            <a:pPr>
              <a:buClrTx/>
              <a:buSzTx/>
              <a:buFontTx/>
              <a:buNone/>
            </a:pPr>
            <a:r>
              <a:rPr lang="en-US" sz="2000" b="1" dirty="0">
                <a:solidFill>
                  <a:srgbClr val="FF0000"/>
                </a:solidFill>
              </a:rPr>
              <a:t>Gas Electron Multiplier (GEM)</a:t>
            </a:r>
          </a:p>
          <a:p>
            <a:pPr>
              <a:buSzPct val="45000"/>
              <a:buFont typeface="Wingdings" charset="0"/>
              <a:buChar char=""/>
            </a:pPr>
            <a:r>
              <a:rPr lang="en-US" b="1" dirty="0">
                <a:solidFill>
                  <a:srgbClr val="FF0000"/>
                </a:solidFill>
              </a:rPr>
              <a:t> Fast triggering and precise tracking</a:t>
            </a:r>
          </a:p>
          <a:p>
            <a:pPr>
              <a:buSzPct val="45000"/>
              <a:buFont typeface="Wingdings" charset="0"/>
              <a:buChar char=""/>
            </a:pP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Endcap</a:t>
            </a:r>
            <a:r>
              <a:rPr lang="en-US" b="1" dirty="0">
                <a:solidFill>
                  <a:srgbClr val="FF0000"/>
                </a:solidFill>
              </a:rPr>
              <a:t> coverage : 1.6 &lt; |</a:t>
            </a:r>
            <a:r>
              <a:rPr lang="en-US" b="1" dirty="0" err="1">
                <a:solidFill>
                  <a:srgbClr val="FF0000"/>
                </a:solidFill>
              </a:rPr>
              <a:t>η</a:t>
            </a:r>
            <a:r>
              <a:rPr lang="en-US" b="1" dirty="0">
                <a:solidFill>
                  <a:srgbClr val="FF0000"/>
                </a:solidFill>
              </a:rPr>
              <a:t>| &lt; 2.4</a:t>
            </a:r>
          </a:p>
        </p:txBody>
      </p:sp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1370369" y="105833"/>
            <a:ext cx="6704713" cy="814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1639" tIns="40820" rIns="81639" bIns="4082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5pPr>
            <a:lvl6pPr marL="2514600" indent="-228600" defTabSz="449263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6pPr>
            <a:lvl7pPr marL="2971800" indent="-228600" defTabSz="449263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7pPr>
            <a:lvl8pPr marL="3429000" indent="-228600" defTabSz="449263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8pPr>
            <a:lvl9pPr marL="3886200" indent="-228600" defTabSz="449263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9pPr>
          </a:lstStyle>
          <a:p>
            <a:r>
              <a:rPr lang="en-US" sz="3300" b="1" dirty="0" smtClean="0">
                <a:solidFill>
                  <a:srgbClr val="000090"/>
                </a:solidFill>
                <a:latin typeface="TeXGyreChorus" charset="0"/>
              </a:rPr>
              <a:t>CMS: Gas </a:t>
            </a:r>
            <a:r>
              <a:rPr lang="en-US" sz="3300" b="1" dirty="0">
                <a:solidFill>
                  <a:srgbClr val="000090"/>
                </a:solidFill>
                <a:latin typeface="TeXGyreChorus" charset="0"/>
              </a:rPr>
              <a:t>Detector technologies </a:t>
            </a:r>
          </a:p>
          <a:p>
            <a:endParaRPr lang="en-US" sz="2400" b="1" dirty="0">
              <a:solidFill>
                <a:srgbClr val="000090"/>
              </a:solidFill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5760" y="1993170"/>
            <a:ext cx="4572000" cy="35586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9220" name="AutoShape 4"/>
          <p:cNvSpPr>
            <a:spLocks/>
          </p:cNvSpPr>
          <p:nvPr/>
        </p:nvSpPr>
        <p:spPr bwMode="auto">
          <a:xfrm>
            <a:off x="4505760" y="5616590"/>
            <a:ext cx="522720" cy="1045550"/>
          </a:xfrm>
          <a:prstGeom prst="rightBrace">
            <a:avLst>
              <a:gd name="adj1" fmla="val 16667"/>
              <a:gd name="adj2" fmla="val 50000"/>
            </a:avLst>
          </a:prstGeom>
          <a:noFill/>
          <a:ln w="36000" cap="flat">
            <a:solidFill>
              <a:srgbClr val="3465A4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5192640" y="5878697"/>
            <a:ext cx="1748160" cy="635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1639" tIns="40820" rIns="81639" bIns="4082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5pPr>
            <a:lvl6pPr marL="2514600" indent="-228600" defTabSz="449263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6pPr>
            <a:lvl7pPr marL="2971800" indent="-228600" defTabSz="449263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7pPr>
            <a:lvl8pPr marL="3429000" indent="-228600" defTabSz="449263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8pPr>
            <a:lvl9pPr marL="3886200" indent="-228600" defTabSz="449263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9pPr>
          </a:lstStyle>
          <a:p>
            <a:r>
              <a:rPr lang="en-US" sz="3600" b="1" i="1" dirty="0">
                <a:solidFill>
                  <a:srgbClr val="FF0000"/>
                </a:solidFill>
                <a:latin typeface="TeXGyreChorus" charset="0"/>
              </a:rPr>
              <a:t>Phase-II</a:t>
            </a:r>
          </a:p>
        </p:txBody>
      </p:sp>
    </p:spTree>
    <p:extLst>
      <p:ext uri="{BB962C8B-B14F-4D97-AF65-F5344CB8AC3E}">
        <p14:creationId xmlns:p14="http://schemas.microsoft.com/office/powerpoint/2010/main" val="30957945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373313" y="1196752"/>
            <a:ext cx="5832648" cy="4878387"/>
          </a:xfrm>
        </p:spPr>
        <p:txBody>
          <a:bodyPr>
            <a:noAutofit/>
          </a:bodyPr>
          <a:lstStyle/>
          <a:p>
            <a:pPr>
              <a:buFont typeface="Arial" charset="0"/>
              <a:buNone/>
            </a:pPr>
            <a:r>
              <a:rPr lang="en-US" sz="2000" b="1" dirty="0">
                <a:latin typeface="Calibri" charset="0"/>
              </a:rPr>
              <a:t>	The forward region |</a:t>
            </a:r>
            <a:r>
              <a:rPr lang="en-US" sz="2000" b="1" dirty="0">
                <a:latin typeface="Symbol" charset="0"/>
              </a:rPr>
              <a:t>h</a:t>
            </a:r>
            <a:r>
              <a:rPr lang="en-US" sz="2000" b="1" dirty="0">
                <a:latin typeface="Calibri" charset="0"/>
              </a:rPr>
              <a:t>|</a:t>
            </a:r>
            <a:r>
              <a:rPr lang="en-US" sz="2000" b="1" dirty="0">
                <a:latin typeface="Calibri" charset="0"/>
                <a:sym typeface="Symbol" charset="0"/>
              </a:rPr>
              <a:t>1.6 is</a:t>
            </a:r>
            <a:r>
              <a:rPr lang="en-US" sz="2000" b="1" dirty="0">
                <a:latin typeface="Calibri" charset="0"/>
              </a:rPr>
              <a:t>  very challenging</a:t>
            </a:r>
          </a:p>
          <a:p>
            <a:pPr lvl="1"/>
            <a:r>
              <a:rPr lang="en-US" sz="2000" b="1" dirty="0" smtClean="0">
                <a:solidFill>
                  <a:srgbClr val="000090"/>
                </a:solidFill>
                <a:latin typeface="Calibri" charset="0"/>
              </a:rPr>
              <a:t>Redundancy</a:t>
            </a:r>
            <a:r>
              <a:rPr lang="en-US" sz="2000" dirty="0" smtClean="0">
                <a:solidFill>
                  <a:srgbClr val="000090"/>
                </a:solidFill>
                <a:latin typeface="Calibri" charset="0"/>
              </a:rPr>
              <a:t>: </a:t>
            </a:r>
            <a:r>
              <a:rPr lang="en-US" sz="2000" dirty="0" smtClean="0">
                <a:latin typeface="Calibri" charset="0"/>
              </a:rPr>
              <a:t>the highest rates in the system </a:t>
            </a:r>
            <a:r>
              <a:rPr lang="en-US" sz="2000" dirty="0" err="1" smtClean="0">
                <a:latin typeface="Calibri" charset="0"/>
              </a:rPr>
              <a:t>vs</a:t>
            </a:r>
            <a:r>
              <a:rPr lang="en-US" sz="2000" dirty="0" smtClean="0">
                <a:latin typeface="Calibri" charset="0"/>
              </a:rPr>
              <a:t> fewest </a:t>
            </a:r>
            <a:r>
              <a:rPr lang="en-US" sz="2000" dirty="0" err="1" smtClean="0">
                <a:latin typeface="Calibri" charset="0"/>
              </a:rPr>
              <a:t>muon</a:t>
            </a:r>
            <a:r>
              <a:rPr lang="en-US" sz="2000" dirty="0" smtClean="0">
                <a:latin typeface="Calibri" charset="0"/>
              </a:rPr>
              <a:t> layers </a:t>
            </a:r>
            <a:r>
              <a:rPr lang="en-US" sz="2000" dirty="0" smtClean="0">
                <a:latin typeface="Calibri" charset="0"/>
                <a:sym typeface="Wingdings" charset="0"/>
              </a:rPr>
              <a:t> few</a:t>
            </a:r>
            <a:r>
              <a:rPr lang="en-US" sz="2000" dirty="0" smtClean="0">
                <a:latin typeface="Calibri" charset="0"/>
              </a:rPr>
              <a:t> handles for the new Track finder postLS2 and for the track-trigger in HL-LHC</a:t>
            </a:r>
          </a:p>
          <a:p>
            <a:pPr lvl="1"/>
            <a:endParaRPr lang="en-US" sz="2000" dirty="0" smtClean="0">
              <a:latin typeface="Calibri" charset="0"/>
            </a:endParaRPr>
          </a:p>
          <a:p>
            <a:pPr lvl="1"/>
            <a:r>
              <a:rPr lang="en-US" sz="2000" b="1" dirty="0" smtClean="0">
                <a:solidFill>
                  <a:srgbClr val="000090"/>
                </a:solidFill>
                <a:latin typeface="Calibri" charset="0"/>
              </a:rPr>
              <a:t>Rate</a:t>
            </a:r>
            <a:r>
              <a:rPr lang="en-US" sz="2000" dirty="0" smtClean="0">
                <a:latin typeface="Calibri" charset="0"/>
              </a:rPr>
              <a:t> </a:t>
            </a:r>
            <a:r>
              <a:rPr lang="en-US" sz="2000" dirty="0">
                <a:latin typeface="Calibri" charset="0"/>
              </a:rPr>
              <a:t>: in </a:t>
            </a:r>
            <a:r>
              <a:rPr lang="en-US" sz="2000" dirty="0" smtClean="0">
                <a:latin typeface="Calibri" charset="0"/>
              </a:rPr>
              <a:t>10’s of kHz/cm</a:t>
            </a:r>
            <a:r>
              <a:rPr lang="en-US" sz="2000" baseline="30000" dirty="0" smtClean="0">
                <a:latin typeface="Calibri" charset="0"/>
              </a:rPr>
              <a:t>2</a:t>
            </a:r>
            <a:r>
              <a:rPr lang="en-US" sz="2000" dirty="0" smtClean="0">
                <a:latin typeface="Calibri" charset="0"/>
              </a:rPr>
              <a:t> and </a:t>
            </a:r>
            <a:r>
              <a:rPr lang="en-US" sz="2000" dirty="0">
                <a:latin typeface="Calibri" charset="0"/>
              </a:rPr>
              <a:t>higher towards higher eta and worse momentum resolution </a:t>
            </a:r>
          </a:p>
          <a:p>
            <a:pPr lvl="1">
              <a:buFont typeface="Arial" charset="0"/>
              <a:buNone/>
            </a:pPr>
            <a:endParaRPr lang="en-US" sz="2000" dirty="0">
              <a:latin typeface="Calibri" charset="0"/>
            </a:endParaRPr>
          </a:p>
          <a:p>
            <a:pPr lvl="1"/>
            <a:r>
              <a:rPr lang="en-US" sz="2000" b="1" dirty="0">
                <a:solidFill>
                  <a:srgbClr val="000090"/>
                </a:solidFill>
                <a:latin typeface="Calibri" charset="0"/>
              </a:rPr>
              <a:t>Longevity: </a:t>
            </a:r>
            <a:r>
              <a:rPr lang="en-US" sz="2000" dirty="0" smtClean="0">
                <a:latin typeface="Calibri" charset="0"/>
              </a:rPr>
              <a:t>Accumulated charge</a:t>
            </a:r>
            <a:r>
              <a:rPr lang="en-US" sz="2000" baseline="30000" dirty="0" smtClean="0"/>
              <a:t> </a:t>
            </a:r>
            <a:r>
              <a:rPr lang="en-US" sz="2000" dirty="0" smtClean="0">
                <a:latin typeface="Calibri" charset="0"/>
              </a:rPr>
              <a:t>after many years of LHC operation</a:t>
            </a:r>
          </a:p>
          <a:p>
            <a:pPr lvl="1">
              <a:buFont typeface="Arial" charset="0"/>
              <a:buNone/>
            </a:pPr>
            <a:endParaRPr lang="en-US" sz="2000" baseline="30000" dirty="0">
              <a:latin typeface="Calibri" charset="0"/>
            </a:endParaRPr>
          </a:p>
          <a:p>
            <a:pPr lvl="1"/>
            <a:r>
              <a:rPr lang="en-US" sz="2000" b="1" dirty="0">
                <a:solidFill>
                  <a:srgbClr val="000090"/>
                </a:solidFill>
                <a:latin typeface="Calibri" charset="0"/>
              </a:rPr>
              <a:t>Electronics: </a:t>
            </a:r>
            <a:r>
              <a:rPr lang="en-US" sz="2000" dirty="0">
                <a:solidFill>
                  <a:srgbClr val="000000"/>
                </a:solidFill>
                <a:latin typeface="Calibri" charset="0"/>
                <a:cs typeface="DejaVu Sans" charset="0"/>
              </a:rPr>
              <a:t>High occupancy/rate and latency  increases </a:t>
            </a:r>
            <a:r>
              <a:rPr lang="en-US" sz="2000" dirty="0">
                <a:latin typeface="Calibri" charset="0"/>
              </a:rPr>
              <a:t>exceed capabilities of the existing electronics</a:t>
            </a:r>
            <a:endParaRPr lang="it-IT" sz="2000" dirty="0">
              <a:latin typeface="Calibri" charset="0"/>
            </a:endParaRPr>
          </a:p>
        </p:txBody>
      </p:sp>
      <p:pic>
        <p:nvPicPr>
          <p:cNvPr id="20484" name="Content Placeholder 9" descr="1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138" y="3933056"/>
            <a:ext cx="3816350" cy="2481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CustomShape 2"/>
          <p:cNvSpPr txBox="1">
            <a:spLocks/>
          </p:cNvSpPr>
          <p:nvPr/>
        </p:nvSpPr>
        <p:spPr bwMode="auto">
          <a:xfrm>
            <a:off x="457200" y="-1714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 defTabSz="457200" eaLnBrk="0" hangingPunct="0">
              <a:defRPr/>
            </a:pPr>
            <a:r>
              <a:rPr lang="it-IT" sz="3600" b="1" dirty="0" err="1">
                <a:solidFill>
                  <a:srgbClr val="000090"/>
                </a:solidFill>
                <a:latin typeface="+mj-lt"/>
                <a:cs typeface="ＭＳ Ｐゴシック" charset="0"/>
              </a:rPr>
              <a:t>Forward</a:t>
            </a:r>
            <a:r>
              <a:rPr lang="it-IT" sz="3600" b="1" dirty="0">
                <a:solidFill>
                  <a:srgbClr val="000090"/>
                </a:solidFill>
                <a:latin typeface="+mj-lt"/>
                <a:cs typeface="ＭＳ Ｐゴシック" charset="0"/>
              </a:rPr>
              <a:t> </a:t>
            </a:r>
            <a:r>
              <a:rPr lang="it-IT" sz="3600" b="1" dirty="0" err="1">
                <a:solidFill>
                  <a:srgbClr val="000090"/>
                </a:solidFill>
                <a:latin typeface="+mj-lt"/>
                <a:cs typeface="ＭＳ Ｐゴシック" charset="0"/>
              </a:rPr>
              <a:t>Muon</a:t>
            </a:r>
            <a:r>
              <a:rPr lang="it-IT" sz="3600" b="1" dirty="0">
                <a:solidFill>
                  <a:srgbClr val="000090"/>
                </a:solidFill>
                <a:latin typeface="+mj-lt"/>
                <a:cs typeface="ＭＳ Ｐゴシック" charset="0"/>
              </a:rPr>
              <a:t> </a:t>
            </a:r>
            <a:r>
              <a:rPr lang="it-IT" sz="3600" b="1" dirty="0" err="1" smtClean="0">
                <a:solidFill>
                  <a:srgbClr val="000090"/>
                </a:solidFill>
                <a:latin typeface="+mj-lt"/>
                <a:cs typeface="ＭＳ Ｐゴシック" charset="0"/>
              </a:rPr>
              <a:t>system</a:t>
            </a:r>
            <a:r>
              <a:rPr lang="it-IT" sz="3600" b="1" dirty="0" smtClean="0">
                <a:solidFill>
                  <a:srgbClr val="000090"/>
                </a:solidFill>
                <a:latin typeface="+mj-lt"/>
                <a:cs typeface="ＭＳ Ｐゴシック" charset="0"/>
              </a:rPr>
              <a:t> : </a:t>
            </a:r>
            <a:r>
              <a:rPr lang="it-IT" sz="3600" b="1" dirty="0" err="1">
                <a:solidFill>
                  <a:srgbClr val="000090"/>
                </a:solidFill>
                <a:latin typeface="+mj-lt"/>
                <a:cs typeface="ＭＳ Ｐゴシック" charset="0"/>
              </a:rPr>
              <a:t>challenges</a:t>
            </a:r>
            <a:endParaRPr lang="en-US" sz="3600" b="1" dirty="0">
              <a:solidFill>
                <a:srgbClr val="000090"/>
              </a:solidFill>
              <a:latin typeface="+mj-lt"/>
              <a:cs typeface="ＭＳ Ｐゴシック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6933" y="6381328"/>
            <a:ext cx="9001571" cy="400110"/>
          </a:xfrm>
          <a:prstGeom prst="rect">
            <a:avLst/>
          </a:prstGeom>
          <a:solidFill>
            <a:srgbClr val="FCD5B5"/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2000" b="1" dirty="0">
                <a:latin typeface="+mj-lt"/>
                <a:ea typeface="+mn-ea"/>
              </a:rPr>
              <a:t>The </a:t>
            </a:r>
            <a:r>
              <a:rPr lang="it-IT" sz="2000" b="1" dirty="0" err="1">
                <a:latin typeface="+mj-lt"/>
                <a:ea typeface="+mn-ea"/>
              </a:rPr>
              <a:t>issues</a:t>
            </a:r>
            <a:r>
              <a:rPr lang="it-IT" sz="2000" b="1" dirty="0">
                <a:latin typeface="+mj-lt"/>
                <a:ea typeface="+mn-ea"/>
              </a:rPr>
              <a:t> </a:t>
            </a:r>
            <a:r>
              <a:rPr lang="it-IT" sz="2000" b="1" dirty="0" err="1">
                <a:latin typeface="+mj-lt"/>
                <a:ea typeface="+mn-ea"/>
              </a:rPr>
              <a:t>affect</a:t>
            </a:r>
            <a:r>
              <a:rPr lang="it-IT" sz="2000" b="1" dirty="0">
                <a:latin typeface="+mj-lt"/>
                <a:ea typeface="+mn-ea"/>
              </a:rPr>
              <a:t> </a:t>
            </a:r>
            <a:r>
              <a:rPr lang="it-IT" sz="2000" b="1" dirty="0" err="1">
                <a:latin typeface="+mj-lt"/>
                <a:ea typeface="+mn-ea"/>
              </a:rPr>
              <a:t>already</a:t>
            </a:r>
            <a:r>
              <a:rPr lang="it-IT" sz="2000" b="1" dirty="0">
                <a:latin typeface="+mj-lt"/>
                <a:ea typeface="+mn-ea"/>
              </a:rPr>
              <a:t> the postLS2 </a:t>
            </a:r>
            <a:r>
              <a:rPr lang="it-IT" sz="2000" b="1" dirty="0" err="1">
                <a:latin typeface="+mj-lt"/>
                <a:ea typeface="+mn-ea"/>
              </a:rPr>
              <a:t>operations</a:t>
            </a:r>
            <a:r>
              <a:rPr lang="it-IT" sz="2000" b="1" dirty="0">
                <a:latin typeface="+mj-lt"/>
                <a:ea typeface="+mn-ea"/>
              </a:rPr>
              <a:t> and </a:t>
            </a:r>
            <a:r>
              <a:rPr lang="it-IT" sz="2000" b="1" dirty="0" err="1">
                <a:latin typeface="+mj-lt"/>
                <a:ea typeface="+mn-ea"/>
              </a:rPr>
              <a:t>will</a:t>
            </a:r>
            <a:r>
              <a:rPr lang="it-IT" sz="2000" b="1" dirty="0">
                <a:latin typeface="+mj-lt"/>
                <a:ea typeface="+mn-ea"/>
              </a:rPr>
              <a:t> </a:t>
            </a:r>
            <a:r>
              <a:rPr lang="it-IT" sz="2000" b="1" dirty="0" err="1">
                <a:latin typeface="+mj-lt"/>
                <a:ea typeface="+mn-ea"/>
              </a:rPr>
              <a:t>be</a:t>
            </a:r>
            <a:r>
              <a:rPr lang="it-IT" sz="2000" b="1" dirty="0">
                <a:latin typeface="+mj-lt"/>
                <a:ea typeface="+mn-ea"/>
              </a:rPr>
              <a:t> </a:t>
            </a:r>
            <a:r>
              <a:rPr lang="it-IT" sz="2000" b="1" dirty="0" err="1">
                <a:latin typeface="+mj-lt"/>
                <a:ea typeface="+mn-ea"/>
              </a:rPr>
              <a:t>exacerbated</a:t>
            </a:r>
            <a:r>
              <a:rPr lang="it-IT" sz="2000" b="1" dirty="0">
                <a:latin typeface="+mj-lt"/>
                <a:ea typeface="+mn-ea"/>
              </a:rPr>
              <a:t> in </a:t>
            </a:r>
            <a:r>
              <a:rPr lang="it-IT" sz="2000" b="1" dirty="0" err="1">
                <a:latin typeface="+mj-lt"/>
                <a:ea typeface="+mn-ea"/>
              </a:rPr>
              <a:t>Phase</a:t>
            </a:r>
            <a:r>
              <a:rPr lang="it-IT" sz="2000" b="1" dirty="0">
                <a:latin typeface="+mj-lt"/>
                <a:ea typeface="+mn-ea"/>
              </a:rPr>
              <a:t> 2 </a:t>
            </a:r>
            <a:endParaRPr lang="en-US" sz="2000" b="1" dirty="0">
              <a:latin typeface="+mj-lt"/>
              <a:ea typeface="+mn-ea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DE9F7F16-6D3A-4E44-8CA4-C11A3AC3D2CE}" type="slidenum">
              <a:rPr lang="en-US">
                <a:solidFill>
                  <a:srgbClr val="898989"/>
                </a:solidFill>
              </a:rPr>
              <a:pPr eaLnBrk="1" hangingPunct="1"/>
              <a:t>7</a:t>
            </a:fld>
            <a:endParaRPr lang="en-US">
              <a:solidFill>
                <a:srgbClr val="898989"/>
              </a:solidFill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5254552" y="1052736"/>
            <a:ext cx="3889448" cy="2664296"/>
            <a:chOff x="971600" y="-1514933"/>
            <a:chExt cx="8172400" cy="5375981"/>
          </a:xfrm>
        </p:grpSpPr>
        <p:pic>
          <p:nvPicPr>
            <p:cNvPr id="12" name="Picture 17" descr="02.pn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0" y="-1514933"/>
              <a:ext cx="8172400" cy="53759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4" name="Straight Connector 13"/>
            <p:cNvCxnSpPr/>
            <p:nvPr/>
          </p:nvCxnSpPr>
          <p:spPr>
            <a:xfrm flipV="1">
              <a:off x="4716016" y="704958"/>
              <a:ext cx="3550375" cy="1499906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"/>
          <p:cNvSpPr txBox="1">
            <a:spLocks noChangeArrowheads="1"/>
          </p:cNvSpPr>
          <p:nvPr/>
        </p:nvSpPr>
        <p:spPr bwMode="auto">
          <a:xfrm>
            <a:off x="5436096" y="1556792"/>
            <a:ext cx="2880320" cy="661901"/>
          </a:xfrm>
          <a:prstGeom prst="rect">
            <a:avLst/>
          </a:prstGeom>
          <a:solidFill>
            <a:schemeClr val="bg2"/>
          </a:solidFill>
          <a:ln w="31750">
            <a:noFill/>
            <a:miter lim="800000"/>
            <a:headEnd/>
            <a:tailEnd/>
          </a:ln>
        </p:spPr>
        <p:txBody>
          <a:bodyPr wrap="square" lIns="112385" tIns="56192" rIns="112385" bIns="56192">
            <a:spAutoFit/>
          </a:bodyPr>
          <a:lstStyle/>
          <a:p>
            <a:pPr marL="0" lvl="1" indent="-307975">
              <a:lnSpc>
                <a:spcPct val="99000"/>
              </a:lnSpc>
              <a:buClr>
                <a:srgbClr val="EB613D"/>
              </a:buClr>
              <a:buSzPct val="70000"/>
              <a:tabLst>
                <a:tab pos="889000" algn="l"/>
                <a:tab pos="1778000" algn="l"/>
                <a:tab pos="2668588" algn="l"/>
                <a:tab pos="3557588" algn="l"/>
                <a:tab pos="4448175" algn="l"/>
                <a:tab pos="5337175" algn="l"/>
                <a:tab pos="6227763" algn="l"/>
                <a:tab pos="7116763" algn="l"/>
                <a:tab pos="8007350" algn="l"/>
              </a:tabLst>
            </a:pPr>
            <a:r>
              <a:rPr lang="it-IT" sz="1200" b="1" dirty="0" err="1">
                <a:latin typeface="Calibri" pitchFamily="34" charset="0"/>
                <a:ea typeface="AppleMyungjo"/>
                <a:cs typeface="AppleMyungjo"/>
              </a:rPr>
              <a:t>Eta</a:t>
            </a:r>
            <a:r>
              <a:rPr lang="it-IT" sz="1200" b="1" dirty="0">
                <a:latin typeface="Calibri" pitchFamily="34" charset="0"/>
                <a:ea typeface="AppleMyungjo"/>
                <a:cs typeface="AppleMyungjo"/>
              </a:rPr>
              <a:t> </a:t>
            </a:r>
            <a:r>
              <a:rPr lang="it-IT" sz="1200" b="1" dirty="0" err="1">
                <a:latin typeface="Calibri" pitchFamily="34" charset="0"/>
                <a:ea typeface="AppleMyungjo"/>
                <a:cs typeface="AppleMyungjo"/>
              </a:rPr>
              <a:t>coverage</a:t>
            </a:r>
            <a:r>
              <a:rPr lang="it-IT" sz="1200" b="1" dirty="0">
                <a:latin typeface="Calibri" pitchFamily="34" charset="0"/>
                <a:ea typeface="AppleMyungjo"/>
                <a:cs typeface="AppleMyungjo"/>
              </a:rPr>
              <a:t>: </a:t>
            </a:r>
          </a:p>
          <a:p>
            <a:pPr marL="0" lvl="1" indent="-307975">
              <a:lnSpc>
                <a:spcPct val="99000"/>
              </a:lnSpc>
              <a:buClr>
                <a:srgbClr val="EB613D"/>
              </a:buClr>
              <a:buSzPct val="75000"/>
              <a:buFont typeface="Wingdings" pitchFamily="2" charset="2"/>
              <a:buChar char="u"/>
              <a:tabLst>
                <a:tab pos="889000" algn="l"/>
                <a:tab pos="1778000" algn="l"/>
                <a:tab pos="2668588" algn="l"/>
                <a:tab pos="3557588" algn="l"/>
                <a:tab pos="4448175" algn="l"/>
                <a:tab pos="5337175" algn="l"/>
                <a:tab pos="6227763" algn="l"/>
                <a:tab pos="7116763" algn="l"/>
                <a:tab pos="8007350" algn="l"/>
              </a:tabLst>
            </a:pPr>
            <a:r>
              <a:rPr lang="it-IT" sz="1200" b="1" dirty="0">
                <a:latin typeface="Calibri" pitchFamily="34" charset="0"/>
                <a:ea typeface="AppleMyungjo"/>
                <a:cs typeface="AppleMyungjo"/>
              </a:rPr>
              <a:t>|</a:t>
            </a:r>
            <a:r>
              <a:rPr lang="it-IT" sz="1200" b="1" dirty="0">
                <a:latin typeface="Calibri" pitchFamily="34" charset="0"/>
                <a:ea typeface="DejaVu Sans" charset="0"/>
                <a:cs typeface="DejaVu Sans" charset="0"/>
              </a:rPr>
              <a:t>η</a:t>
            </a:r>
            <a:r>
              <a:rPr lang="it-IT" sz="1200" b="1" dirty="0">
                <a:latin typeface="Calibri" pitchFamily="34" charset="0"/>
                <a:ea typeface="AppleMyungjo"/>
                <a:cs typeface="AppleMyungjo"/>
              </a:rPr>
              <a:t>|&lt;1.6: 4 </a:t>
            </a:r>
            <a:r>
              <a:rPr lang="it-IT" sz="1200" b="1" dirty="0" err="1">
                <a:latin typeface="Calibri" pitchFamily="34" charset="0"/>
                <a:ea typeface="AppleMyungjo"/>
                <a:cs typeface="AppleMyungjo"/>
              </a:rPr>
              <a:t>layers</a:t>
            </a:r>
            <a:r>
              <a:rPr lang="it-IT" sz="1200" b="1" dirty="0">
                <a:latin typeface="Calibri" pitchFamily="34" charset="0"/>
                <a:ea typeface="AppleMyungjo"/>
                <a:cs typeface="AppleMyungjo"/>
              </a:rPr>
              <a:t> </a:t>
            </a:r>
            <a:r>
              <a:rPr lang="it-IT" sz="1200" b="1" dirty="0" err="1">
                <a:latin typeface="Calibri" pitchFamily="34" charset="0"/>
                <a:ea typeface="AppleMyungjo"/>
                <a:cs typeface="AppleMyungjo"/>
              </a:rPr>
              <a:t>of</a:t>
            </a:r>
            <a:r>
              <a:rPr lang="it-IT" sz="1200" b="1" dirty="0">
                <a:latin typeface="Calibri" pitchFamily="34" charset="0"/>
                <a:ea typeface="AppleMyungjo"/>
                <a:cs typeface="AppleMyungjo"/>
              </a:rPr>
              <a:t> </a:t>
            </a:r>
            <a:r>
              <a:rPr lang="it-IT" sz="1200" b="1" dirty="0" err="1">
                <a:latin typeface="Calibri" pitchFamily="34" charset="0"/>
                <a:ea typeface="AppleMyungjo"/>
                <a:cs typeface="AppleMyungjo"/>
              </a:rPr>
              <a:t>CSCs</a:t>
            </a:r>
            <a:r>
              <a:rPr lang="it-IT" sz="1200" b="1" dirty="0">
                <a:latin typeface="Calibri" pitchFamily="34" charset="0"/>
                <a:ea typeface="AppleMyungjo"/>
                <a:cs typeface="AppleMyungjo"/>
              </a:rPr>
              <a:t> </a:t>
            </a:r>
            <a:r>
              <a:rPr lang="it-IT" sz="1200" b="1" dirty="0" smtClean="0">
                <a:latin typeface="Calibri" pitchFamily="34" charset="0"/>
                <a:ea typeface="AppleMyungjo"/>
                <a:cs typeface="AppleMyungjo"/>
              </a:rPr>
              <a:t>, </a:t>
            </a:r>
            <a:r>
              <a:rPr lang="it-IT" sz="1200" b="1" dirty="0" err="1" smtClean="0">
                <a:latin typeface="Calibri" pitchFamily="34" charset="0"/>
                <a:ea typeface="AppleMyungjo"/>
                <a:cs typeface="AppleMyungjo"/>
              </a:rPr>
              <a:t>RPCs</a:t>
            </a:r>
            <a:r>
              <a:rPr lang="it-IT" sz="1200" b="1" dirty="0">
                <a:latin typeface="Calibri" pitchFamily="34" charset="0"/>
                <a:ea typeface="AppleMyungjo"/>
                <a:cs typeface="AppleMyungjo"/>
              </a:rPr>
              <a:t>, </a:t>
            </a:r>
            <a:r>
              <a:rPr lang="it-IT" sz="1200" b="1" dirty="0" err="1">
                <a:latin typeface="Calibri" pitchFamily="34" charset="0"/>
                <a:ea typeface="AppleMyungjo"/>
                <a:cs typeface="AppleMyungjo"/>
              </a:rPr>
              <a:t>DTs</a:t>
            </a:r>
            <a:r>
              <a:rPr lang="it-IT" sz="1200" b="1" dirty="0">
                <a:latin typeface="Calibri" pitchFamily="34" charset="0"/>
                <a:ea typeface="AppleMyungjo"/>
                <a:cs typeface="AppleMyungjo"/>
              </a:rPr>
              <a:t> </a:t>
            </a:r>
          </a:p>
          <a:p>
            <a:pPr marL="0" lvl="1" indent="-307975">
              <a:lnSpc>
                <a:spcPct val="99000"/>
              </a:lnSpc>
              <a:buClr>
                <a:srgbClr val="EB613D"/>
              </a:buClr>
              <a:buSzPct val="75000"/>
              <a:buFont typeface="Wingdings" pitchFamily="2" charset="2"/>
              <a:buChar char="u"/>
              <a:tabLst>
                <a:tab pos="889000" algn="l"/>
                <a:tab pos="1778000" algn="l"/>
                <a:tab pos="2668588" algn="l"/>
                <a:tab pos="3557588" algn="l"/>
                <a:tab pos="4448175" algn="l"/>
                <a:tab pos="5337175" algn="l"/>
                <a:tab pos="6227763" algn="l"/>
                <a:tab pos="7116763" algn="l"/>
                <a:tab pos="8007350" algn="l"/>
              </a:tabLst>
            </a:pPr>
            <a:r>
              <a:rPr lang="it-IT" sz="1200" b="1" dirty="0">
                <a:latin typeface="Calibri" pitchFamily="34" charset="0"/>
                <a:ea typeface="AppleMyungjo"/>
                <a:cs typeface="AppleMyungjo"/>
              </a:rPr>
              <a:t>the |</a:t>
            </a:r>
            <a:r>
              <a:rPr lang="it-IT" sz="1200" b="1" dirty="0">
                <a:latin typeface="Calibri" pitchFamily="34" charset="0"/>
                <a:ea typeface="DejaVu Sans" charset="0"/>
                <a:cs typeface="DejaVu Sans" charset="0"/>
              </a:rPr>
              <a:t>η</a:t>
            </a:r>
            <a:r>
              <a:rPr lang="it-IT" sz="1200" b="1" dirty="0">
                <a:latin typeface="Calibri" pitchFamily="34" charset="0"/>
                <a:ea typeface="AppleMyungjo"/>
                <a:cs typeface="AppleMyungjo"/>
              </a:rPr>
              <a:t>|≥1.6: </a:t>
            </a:r>
            <a:r>
              <a:rPr lang="it-IT" sz="1200" b="1" dirty="0" err="1">
                <a:latin typeface="Calibri" pitchFamily="34" charset="0"/>
                <a:ea typeface="AppleMyungjo"/>
                <a:cs typeface="AppleMyungjo"/>
              </a:rPr>
              <a:t>CSCs</a:t>
            </a:r>
            <a:r>
              <a:rPr lang="it-IT" sz="1200" b="1" dirty="0">
                <a:latin typeface="Calibri" pitchFamily="34" charset="0"/>
                <a:ea typeface="AppleMyungjo"/>
                <a:cs typeface="AppleMyungjo"/>
              </a:rPr>
              <a:t> </a:t>
            </a:r>
            <a:r>
              <a:rPr lang="it-IT" sz="1200" b="1" dirty="0" err="1">
                <a:latin typeface="Calibri" pitchFamily="34" charset="0"/>
                <a:ea typeface="AppleMyungjo"/>
                <a:cs typeface="AppleMyungjo"/>
              </a:rPr>
              <a:t>only</a:t>
            </a:r>
            <a:r>
              <a:rPr lang="it-IT" sz="1200" b="1" dirty="0" smtClean="0">
                <a:latin typeface="Calibri" pitchFamily="34" charset="0"/>
                <a:ea typeface="AppleMyungjo"/>
                <a:cs typeface="AppleMyungjo"/>
              </a:rPr>
              <a:t>;</a:t>
            </a:r>
            <a:endParaRPr lang="it-IT" sz="1200" b="1" dirty="0">
              <a:latin typeface="Calibri" pitchFamily="34" charset="0"/>
              <a:ea typeface="AppleMyungjo"/>
              <a:cs typeface="AppleMyungjo"/>
            </a:endParaRPr>
          </a:p>
        </p:txBody>
      </p:sp>
      <p:pic>
        <p:nvPicPr>
          <p:cNvPr id="13" name="Picture 8" descr="51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124744"/>
            <a:ext cx="3851920" cy="2775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35496" y="867792"/>
            <a:ext cx="71818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b="1" dirty="0"/>
              <a:t>High luminosity can adversely affect </a:t>
            </a:r>
            <a:r>
              <a:rPr lang="en-US" b="1" dirty="0" err="1"/>
              <a:t>muon</a:t>
            </a:r>
            <a:r>
              <a:rPr lang="en-US" b="1" dirty="0"/>
              <a:t> system performance</a:t>
            </a:r>
          </a:p>
        </p:txBody>
      </p:sp>
    </p:spTree>
    <p:extLst>
      <p:ext uri="{BB962C8B-B14F-4D97-AF65-F5344CB8AC3E}">
        <p14:creationId xmlns:p14="http://schemas.microsoft.com/office/powerpoint/2010/main" val="4108604113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Title 1"/>
          <p:cNvSpPr>
            <a:spLocks noGrp="1"/>
          </p:cNvSpPr>
          <p:nvPr>
            <p:ph type="title"/>
          </p:nvPr>
        </p:nvSpPr>
        <p:spPr>
          <a:xfrm>
            <a:off x="923925" y="66675"/>
            <a:ext cx="7192963" cy="838200"/>
          </a:xfrm>
        </p:spPr>
        <p:txBody>
          <a:bodyPr/>
          <a:lstStyle/>
          <a:p>
            <a:r>
              <a:rPr lang="en-US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charset="0"/>
              </a:rPr>
              <a:t>CMS G</a:t>
            </a:r>
            <a:r>
              <a:rPr lang="en-US">
                <a:latin typeface="Calibri" charset="0"/>
              </a:rPr>
              <a:t>EM </a:t>
            </a:r>
            <a:r>
              <a:rPr lang="en-US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charset="0"/>
              </a:rPr>
              <a:t>E</a:t>
            </a:r>
            <a:r>
              <a:rPr lang="en-US">
                <a:latin typeface="Calibri" charset="0"/>
              </a:rPr>
              <a:t>ndcap Chambers</a:t>
            </a:r>
          </a:p>
        </p:txBody>
      </p:sp>
      <p:pic>
        <p:nvPicPr>
          <p:cNvPr id="6147" name="Picture 11" descr="ME+uxc55_cro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6475" y="973138"/>
            <a:ext cx="1733550" cy="1966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31" descr="GEM back dick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0833" t="711" r="21667"/>
          <a:stretch>
            <a:fillRect/>
          </a:stretch>
        </p:blipFill>
        <p:spPr bwMode="auto">
          <a:xfrm>
            <a:off x="5807605" y="2212975"/>
            <a:ext cx="1941513" cy="1927225"/>
          </a:xfrm>
          <a:prstGeom prst="rect">
            <a:avLst/>
          </a:prstGeom>
          <a:noFill/>
          <a:ln>
            <a:noFill/>
          </a:ln>
          <a:effectLst>
            <a:outerShdw blurRad="63500" dist="139700" dir="2700000" algn="tl" rotWithShape="0">
              <a:srgbClr val="333333">
                <a:alpha val="64998"/>
              </a:srgbClr>
            </a:outerShdw>
          </a:effectLst>
          <a:extLst/>
        </p:spPr>
      </p:pic>
      <p:sp>
        <p:nvSpPr>
          <p:cNvPr id="9" name="TextBox 18"/>
          <p:cNvSpPr txBox="1">
            <a:spLocks noChangeArrowheads="1"/>
          </p:cNvSpPr>
          <p:nvPr/>
        </p:nvSpPr>
        <p:spPr bwMode="auto">
          <a:xfrm>
            <a:off x="66675" y="1003300"/>
            <a:ext cx="6357938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j-lt"/>
                <a:ea typeface="+mn-ea"/>
                <a:cs typeface="Trebuchet MS"/>
              </a:rPr>
              <a:t>The currently un-instrumented high-</a:t>
            </a:r>
            <a:r>
              <a:rPr lang="en-US" sz="1400" dirty="0">
                <a:latin typeface="+mj-lt"/>
                <a:ea typeface="+mn-ea"/>
                <a:cs typeface="Trebuchet MS"/>
                <a:sym typeface="Symbol"/>
              </a:rPr>
              <a:t></a:t>
            </a:r>
            <a:r>
              <a:rPr lang="en-US" sz="1400" dirty="0">
                <a:latin typeface="+mj-lt"/>
                <a:ea typeface="+mn-ea"/>
                <a:cs typeface="Trebuchet MS"/>
              </a:rPr>
              <a:t> RPC region of the muon endcaps presents an opportunity for instrumentation with a detector technology that could </a:t>
            </a:r>
            <a:r>
              <a:rPr lang="en-US" sz="1400" b="1" dirty="0">
                <a:solidFill>
                  <a:srgbClr val="0000FF"/>
                </a:solidFill>
                <a:latin typeface="+mj-lt"/>
                <a:ea typeface="+mn-ea"/>
                <a:cs typeface="Trebuchet MS"/>
              </a:rPr>
              <a:t>sustain the radiation environment long-term</a:t>
            </a:r>
            <a:r>
              <a:rPr lang="en-US" sz="1400" b="1" dirty="0">
                <a:latin typeface="+mj-lt"/>
                <a:ea typeface="+mn-ea"/>
                <a:cs typeface="Trebuchet MS"/>
              </a:rPr>
              <a:t> </a:t>
            </a:r>
            <a:r>
              <a:rPr lang="en-US" sz="1400" dirty="0">
                <a:latin typeface="+mj-lt"/>
                <a:ea typeface="+mn-ea"/>
                <a:cs typeface="Trebuchet MS"/>
              </a:rPr>
              <a:t>and be suitable for operation at the LHC and its future upgrades into Phase II: </a:t>
            </a:r>
            <a:r>
              <a:rPr lang="en-US" sz="1400" b="1" dirty="0">
                <a:solidFill>
                  <a:srgbClr val="0000FF"/>
                </a:solidFill>
                <a:latin typeface="+mj-lt"/>
                <a:ea typeface="+mn-ea"/>
                <a:cs typeface="Trebuchet MS"/>
              </a:rPr>
              <a:t>GEM Detectors</a:t>
            </a:r>
          </a:p>
        </p:txBody>
      </p:sp>
      <p:pic>
        <p:nvPicPr>
          <p:cNvPr id="6150" name="Picture 9" descr="Screen Shot 2012-02-20 at 2.55.31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52" t="10034" r="11620" b="2242"/>
          <a:stretch>
            <a:fillRect/>
          </a:stretch>
        </p:blipFill>
        <p:spPr bwMode="auto">
          <a:xfrm>
            <a:off x="176213" y="2116138"/>
            <a:ext cx="5695950" cy="429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9" name="Straight Connector 28"/>
          <p:cNvCxnSpPr/>
          <p:nvPr/>
        </p:nvCxnSpPr>
        <p:spPr>
          <a:xfrm flipV="1">
            <a:off x="6727825" y="2009775"/>
            <a:ext cx="898525" cy="2508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11269" idx="1"/>
          </p:cNvCxnSpPr>
          <p:nvPr/>
        </p:nvCxnSpPr>
        <p:spPr>
          <a:xfrm flipV="1">
            <a:off x="7749118" y="2406650"/>
            <a:ext cx="354012" cy="7699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59" name="TextBox 35"/>
          <p:cNvSpPr txBox="1">
            <a:spLocks noChangeArrowheads="1"/>
          </p:cNvSpPr>
          <p:nvPr/>
        </p:nvSpPr>
        <p:spPr bwMode="auto">
          <a:xfrm>
            <a:off x="7716838" y="3248025"/>
            <a:ext cx="1417637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2800" b="1">
                <a:solidFill>
                  <a:srgbClr val="E79A2B"/>
                </a:solidFill>
                <a:latin typeface="Calibri" charset="0"/>
                <a:cs typeface="ＭＳ Ｐゴシック" charset="0"/>
              </a:rPr>
              <a:t>GE1/1</a:t>
            </a:r>
          </a:p>
          <a:p>
            <a:pPr algn="ctr" eaLnBrk="1" hangingPunct="1"/>
            <a:r>
              <a:rPr lang="en-US" sz="1400">
                <a:latin typeface="Calibri" charset="0"/>
                <a:cs typeface="ＭＳ Ｐゴシック" charset="0"/>
              </a:rPr>
              <a:t>in nose of </a:t>
            </a:r>
          </a:p>
          <a:p>
            <a:pPr algn="ctr" eaLnBrk="1" hangingPunct="1"/>
            <a:r>
              <a:rPr lang="en-US" sz="1400">
                <a:latin typeface="Calibri" charset="0"/>
                <a:cs typeface="ＭＳ Ｐゴシック" charset="0"/>
              </a:rPr>
              <a:t>first Endcap Yoke</a:t>
            </a:r>
          </a:p>
        </p:txBody>
      </p:sp>
      <p:sp>
        <p:nvSpPr>
          <p:cNvPr id="46" name="Rectangle 45"/>
          <p:cNvSpPr/>
          <p:nvPr/>
        </p:nvSpPr>
        <p:spPr>
          <a:xfrm flipH="1">
            <a:off x="4144963" y="4460875"/>
            <a:ext cx="46037" cy="8509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30" name="Rectangle 29"/>
          <p:cNvSpPr/>
          <p:nvPr/>
        </p:nvSpPr>
        <p:spPr>
          <a:xfrm flipH="1">
            <a:off x="3986213" y="4570413"/>
            <a:ext cx="46037" cy="54292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32" name="Rectangle 31"/>
          <p:cNvSpPr/>
          <p:nvPr/>
        </p:nvSpPr>
        <p:spPr>
          <a:xfrm flipH="1">
            <a:off x="3986213" y="5140325"/>
            <a:ext cx="46037" cy="254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33" name="Rectangle 32"/>
          <p:cNvSpPr/>
          <p:nvPr/>
        </p:nvSpPr>
        <p:spPr>
          <a:xfrm flipH="1">
            <a:off x="3986213" y="2751138"/>
            <a:ext cx="46037" cy="1787525"/>
          </a:xfrm>
          <a:prstGeom prst="rect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>
              <a:solidFill>
                <a:srgbClr val="FF0000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 flipH="1">
            <a:off x="4095750" y="4381500"/>
            <a:ext cx="128588" cy="979488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35" name="Rectangle 34"/>
          <p:cNvSpPr/>
          <p:nvPr/>
        </p:nvSpPr>
        <p:spPr>
          <a:xfrm flipH="1">
            <a:off x="4095750" y="2757488"/>
            <a:ext cx="134938" cy="1584325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38" name="Rectangle 37"/>
          <p:cNvSpPr/>
          <p:nvPr/>
        </p:nvSpPr>
        <p:spPr>
          <a:xfrm flipH="1">
            <a:off x="4254500" y="4513263"/>
            <a:ext cx="46038" cy="8175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40" name="Rectangle 39"/>
          <p:cNvSpPr/>
          <p:nvPr/>
        </p:nvSpPr>
        <p:spPr>
          <a:xfrm flipH="1">
            <a:off x="4032250" y="2727325"/>
            <a:ext cx="46038" cy="2667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cxnSp>
        <p:nvCxnSpPr>
          <p:cNvPr id="42" name="Straight Connector 41"/>
          <p:cNvCxnSpPr/>
          <p:nvPr/>
        </p:nvCxnSpPr>
        <p:spPr>
          <a:xfrm flipV="1">
            <a:off x="4032250" y="3695700"/>
            <a:ext cx="998538" cy="1020763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"/>
          <p:cNvSpPr/>
          <p:nvPr/>
        </p:nvSpPr>
        <p:spPr>
          <a:xfrm flipH="1">
            <a:off x="4111625" y="2605088"/>
            <a:ext cx="92075" cy="1285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cxnSp>
        <p:nvCxnSpPr>
          <p:cNvPr id="25" name="Straight Connector 24"/>
          <p:cNvCxnSpPr/>
          <p:nvPr/>
        </p:nvCxnSpPr>
        <p:spPr>
          <a:xfrm flipH="1">
            <a:off x="4010025" y="2601913"/>
            <a:ext cx="22225" cy="12223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3327400" y="4891088"/>
            <a:ext cx="0" cy="4699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72" name="TextBox 1"/>
          <p:cNvSpPr txBox="1">
            <a:spLocks noChangeArrowheads="1"/>
          </p:cNvSpPr>
          <p:nvPr/>
        </p:nvSpPr>
        <p:spPr bwMode="auto">
          <a:xfrm>
            <a:off x="588963" y="6196013"/>
            <a:ext cx="11906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1"/>
              <a:t>CMS Detector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3063875" y="4964113"/>
            <a:ext cx="0" cy="417512"/>
          </a:xfrm>
          <a:prstGeom prst="line">
            <a:avLst/>
          </a:prstGeom>
          <a:ln w="57150">
            <a:solidFill>
              <a:srgbClr val="F5A10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/>
        </p:nvSpPr>
        <p:spPr>
          <a:xfrm flipH="1">
            <a:off x="3225800" y="4886325"/>
            <a:ext cx="76200" cy="45243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3079750" y="3228975"/>
            <a:ext cx="1822450" cy="1862138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3305175" y="4889500"/>
            <a:ext cx="0" cy="4857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4930775" y="2994025"/>
            <a:ext cx="739775" cy="306388"/>
          </a:xfrm>
          <a:prstGeom prst="rect">
            <a:avLst/>
          </a:prstGeom>
          <a:noFill/>
          <a:ln>
            <a:solidFill>
              <a:srgbClr val="F6BB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6178" name="Picture 4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1" t="6264" r="13869" b="4768"/>
          <a:stretch>
            <a:fillRect/>
          </a:stretch>
        </p:blipFill>
        <p:spPr bwMode="auto">
          <a:xfrm>
            <a:off x="7074738" y="5170488"/>
            <a:ext cx="1999412" cy="163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79" name="TextBox 20"/>
          <p:cNvSpPr txBox="1">
            <a:spLocks noChangeArrowheads="1"/>
          </p:cNvSpPr>
          <p:nvPr/>
        </p:nvSpPr>
        <p:spPr bwMode="auto">
          <a:xfrm>
            <a:off x="7592219" y="4752975"/>
            <a:ext cx="1049337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800" b="1" dirty="0"/>
              <a:t>GE1/1 simulation </a:t>
            </a:r>
          </a:p>
          <a:p>
            <a:pPr eaLnBrk="1" hangingPunct="1"/>
            <a:r>
              <a:rPr lang="en-US" sz="800" b="1" dirty="0"/>
              <a:t>geometry</a:t>
            </a:r>
          </a:p>
        </p:txBody>
      </p:sp>
      <p:sp>
        <p:nvSpPr>
          <p:cNvPr id="618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C9B020CE-A765-6D41-9412-6EFBF94D5FB7}" type="slidenum">
              <a:rPr lang="en-US" sz="1400"/>
              <a:pPr eaLnBrk="1" hangingPunct="1"/>
              <a:t>8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1593183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385192" y="-162272"/>
            <a:ext cx="8229600" cy="1143000"/>
          </a:xfrm>
        </p:spPr>
        <p:txBody>
          <a:bodyPr/>
          <a:lstStyle/>
          <a:p>
            <a:r>
              <a:rPr lang="it-IT" b="1" dirty="0">
                <a:solidFill>
                  <a:schemeClr val="tx2"/>
                </a:solidFill>
                <a:latin typeface="Calibri" charset="0"/>
              </a:rPr>
              <a:t>New </a:t>
            </a:r>
            <a:r>
              <a:rPr lang="it-IT" b="1" dirty="0" err="1">
                <a:solidFill>
                  <a:schemeClr val="tx2"/>
                </a:solidFill>
                <a:latin typeface="Calibri" charset="0"/>
              </a:rPr>
              <a:t>handle</a:t>
            </a:r>
            <a:r>
              <a:rPr lang="it-IT" b="1" dirty="0">
                <a:solidFill>
                  <a:schemeClr val="tx2"/>
                </a:solidFill>
                <a:latin typeface="Calibri" charset="0"/>
              </a:rPr>
              <a:t>: bending angle</a:t>
            </a:r>
            <a:endParaRPr lang="en-US" b="1" dirty="0">
              <a:solidFill>
                <a:schemeClr val="tx2"/>
              </a:solidFill>
              <a:latin typeface="Calibri" charset="0"/>
            </a:endParaRPr>
          </a:p>
        </p:txBody>
      </p:sp>
      <p:pic>
        <p:nvPicPr>
          <p:cNvPr id="26629" name="Picture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789040"/>
            <a:ext cx="4248844" cy="2869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72EFB986-A919-BB44-9F7B-9D539F7D3985}" type="slidenum">
              <a:rPr lang="en-US">
                <a:solidFill>
                  <a:srgbClr val="898989"/>
                </a:solidFill>
              </a:rPr>
              <a:pPr eaLnBrk="1" hangingPunct="1"/>
              <a:t>9</a:t>
            </a:fld>
            <a:endParaRPr lang="en-US">
              <a:solidFill>
                <a:srgbClr val="898989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3789040"/>
            <a:ext cx="2769539" cy="1800200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>
          <a:xfrm flipV="1">
            <a:off x="1764059" y="4858660"/>
            <a:ext cx="0" cy="1008112"/>
          </a:xfrm>
          <a:prstGeom prst="straightConnector1">
            <a:avLst/>
          </a:prstGeom>
          <a:ln w="38100" cmpd="sng">
            <a:solidFill>
              <a:srgbClr val="4F81BD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620043" y="4426612"/>
            <a:ext cx="1048710" cy="276999"/>
          </a:xfrm>
          <a:prstGeom prst="rect">
            <a:avLst/>
          </a:prstGeom>
          <a:solidFill>
            <a:srgbClr val="FCD5B5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X3 reduction</a:t>
            </a:r>
            <a:endParaRPr lang="en-US" sz="1200" dirty="0"/>
          </a:p>
        </p:txBody>
      </p:sp>
      <p:pic>
        <p:nvPicPr>
          <p:cNvPr id="20" name="Picture 21" descr="10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1592" y="1455258"/>
            <a:ext cx="3672408" cy="23337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107505" y="980728"/>
            <a:ext cx="784887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000090"/>
                </a:solidFill>
                <a:latin typeface="Calibri" charset="0"/>
              </a:rPr>
              <a:t>Forward </a:t>
            </a:r>
            <a:r>
              <a:rPr lang="en-US" sz="2000" b="1" dirty="0" smtClean="0">
                <a:solidFill>
                  <a:srgbClr val="000090"/>
                </a:solidFill>
                <a:latin typeface="Calibri" charset="0"/>
              </a:rPr>
              <a:t>trigger for </a:t>
            </a:r>
            <a:r>
              <a:rPr lang="en-US" sz="2000" b="1" dirty="0" smtClean="0">
                <a:solidFill>
                  <a:srgbClr val="000090"/>
                </a:solidFill>
                <a:latin typeface="Times New Roman" charset="0"/>
                <a:cs typeface="Times New Roman" charset="0"/>
              </a:rPr>
              <a:t>|</a:t>
            </a:r>
            <a:r>
              <a:rPr lang="en-US" sz="2000" b="1" dirty="0" smtClean="0">
                <a:solidFill>
                  <a:srgbClr val="000090"/>
                </a:solidFill>
                <a:latin typeface="Symbol" charset="0"/>
                <a:cs typeface="Times New Roman" charset="0"/>
              </a:rPr>
              <a:t>h</a:t>
            </a:r>
            <a:r>
              <a:rPr lang="en-US" sz="2000" b="1" dirty="0">
                <a:solidFill>
                  <a:srgbClr val="000090"/>
                </a:solidFill>
                <a:latin typeface="Times New Roman" charset="0"/>
                <a:cs typeface="Times New Roman" charset="0"/>
              </a:rPr>
              <a:t>|&gt;1.6 </a:t>
            </a:r>
            <a:r>
              <a:rPr lang="en-US" sz="2000" b="1" dirty="0" smtClean="0">
                <a:solidFill>
                  <a:srgbClr val="000090"/>
                </a:solidFill>
                <a:latin typeface="Calibri" charset="0"/>
              </a:rPr>
              <a:t>relies </a:t>
            </a:r>
            <a:r>
              <a:rPr lang="en-US" sz="2000" b="1" dirty="0">
                <a:solidFill>
                  <a:srgbClr val="000090"/>
                </a:solidFill>
                <a:latin typeface="Calibri" charset="0"/>
              </a:rPr>
              <a:t>entirely </a:t>
            </a:r>
            <a:endParaRPr lang="en-US" sz="2000" b="1" dirty="0" smtClean="0">
              <a:solidFill>
                <a:srgbClr val="000090"/>
              </a:solidFill>
              <a:latin typeface="Calibri" charset="0"/>
            </a:endParaRPr>
          </a:p>
          <a:p>
            <a:r>
              <a:rPr lang="en-US" sz="2000" b="1" dirty="0" smtClean="0">
                <a:solidFill>
                  <a:srgbClr val="000090"/>
                </a:solidFill>
                <a:latin typeface="Calibri" charset="0"/>
              </a:rPr>
              <a:t>on </a:t>
            </a:r>
            <a:r>
              <a:rPr lang="en-US" sz="2000" b="1" dirty="0">
                <a:solidFill>
                  <a:srgbClr val="000090"/>
                </a:solidFill>
                <a:latin typeface="Calibri" charset="0"/>
              </a:rPr>
              <a:t>the CSC </a:t>
            </a:r>
            <a:r>
              <a:rPr lang="en-US" sz="2000" b="1" dirty="0" smtClean="0">
                <a:solidFill>
                  <a:srgbClr val="000090"/>
                </a:solidFill>
                <a:latin typeface="Calibri" charset="0"/>
              </a:rPr>
              <a:t>system:</a:t>
            </a:r>
            <a:endParaRPr lang="en-US" sz="2000" dirty="0">
              <a:solidFill>
                <a:srgbClr val="000090"/>
              </a:solidFill>
              <a:latin typeface="Calibri" charset="0"/>
            </a:endParaRPr>
          </a:p>
          <a:p>
            <a:r>
              <a:rPr lang="en-US" sz="2000" dirty="0" smtClean="0">
                <a:solidFill>
                  <a:srgbClr val="FF0000"/>
                </a:solidFill>
                <a:latin typeface="Calibri" charset="0"/>
              </a:rPr>
              <a:t>• </a:t>
            </a:r>
            <a:r>
              <a:rPr lang="en-US" sz="2000" dirty="0">
                <a:solidFill>
                  <a:srgbClr val="FF0000"/>
                </a:solidFill>
                <a:latin typeface="Calibri" charset="0"/>
              </a:rPr>
              <a:t>Measurement driven by internal </a:t>
            </a:r>
            <a:r>
              <a:rPr lang="en-US" sz="2000" dirty="0" smtClean="0">
                <a:solidFill>
                  <a:srgbClr val="FF0000"/>
                </a:solidFill>
                <a:latin typeface="Calibri" charset="0"/>
              </a:rPr>
              <a:t>chambers: </a:t>
            </a:r>
          </a:p>
          <a:p>
            <a:r>
              <a:rPr lang="en-US" sz="2000" dirty="0" smtClean="0">
                <a:solidFill>
                  <a:srgbClr val="FF0000"/>
                </a:solidFill>
                <a:latin typeface="Calibri" charset="0"/>
              </a:rPr>
              <a:t>least </a:t>
            </a:r>
            <a:r>
              <a:rPr lang="en-US" sz="2000" dirty="0">
                <a:solidFill>
                  <a:srgbClr val="FF0000"/>
                </a:solidFill>
                <a:latin typeface="Calibri" charset="0"/>
              </a:rPr>
              <a:t>scattering, strong B field.  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07504" y="2420888"/>
            <a:ext cx="5616624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000090"/>
                </a:solidFill>
                <a:latin typeface="Calibri" charset="0"/>
              </a:rPr>
              <a:t>GEM detector in front of </a:t>
            </a:r>
            <a:r>
              <a:rPr lang="en-US" sz="2000" b="1" dirty="0" smtClean="0">
                <a:solidFill>
                  <a:srgbClr val="000090"/>
                </a:solidFill>
                <a:latin typeface="Calibri" charset="0"/>
              </a:rPr>
              <a:t>CSC </a:t>
            </a:r>
            <a:r>
              <a:rPr lang="en-US" sz="2000" b="1" dirty="0">
                <a:solidFill>
                  <a:srgbClr val="000090"/>
                </a:solidFill>
                <a:latin typeface="Calibri" charset="0"/>
              </a:rPr>
              <a:t>can measure </a:t>
            </a:r>
            <a:r>
              <a:rPr lang="en-US" sz="2000" b="1" dirty="0" err="1">
                <a:solidFill>
                  <a:srgbClr val="000090"/>
                </a:solidFill>
                <a:latin typeface="Calibri" charset="0"/>
              </a:rPr>
              <a:t>muon</a:t>
            </a:r>
            <a:r>
              <a:rPr lang="en-US" sz="2000" b="1" dirty="0">
                <a:solidFill>
                  <a:srgbClr val="000090"/>
                </a:solidFill>
                <a:latin typeface="Calibri" charset="0"/>
              </a:rPr>
              <a:t> bending angle in magnetic </a:t>
            </a:r>
            <a:r>
              <a:rPr lang="en-US" sz="2000" b="1" dirty="0" smtClean="0">
                <a:solidFill>
                  <a:srgbClr val="000090"/>
                </a:solidFill>
                <a:latin typeface="Calibri" charset="0"/>
              </a:rPr>
              <a:t>field and add redundancy</a:t>
            </a:r>
            <a:endParaRPr lang="en-US" sz="2000" b="1" dirty="0">
              <a:solidFill>
                <a:srgbClr val="000090"/>
              </a:solidFill>
              <a:latin typeface="Calibri" charset="0"/>
            </a:endParaRPr>
          </a:p>
          <a:p>
            <a:pPr marL="0" lvl="1"/>
            <a:endParaRPr lang="en-US" dirty="0">
              <a:latin typeface="Calibri" charset="0"/>
            </a:endParaRPr>
          </a:p>
        </p:txBody>
      </p:sp>
      <p:pic>
        <p:nvPicPr>
          <p:cNvPr id="21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2113" y="980728"/>
            <a:ext cx="3671887" cy="289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4499992" y="5877272"/>
            <a:ext cx="2880320" cy="92333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  <a:latin typeface="+mj-lt"/>
              </a:rPr>
              <a:t>maintain 15 </a:t>
            </a:r>
            <a:r>
              <a:rPr lang="en-US" b="1" dirty="0" err="1" smtClean="0">
                <a:solidFill>
                  <a:srgbClr val="002060"/>
                </a:solidFill>
                <a:latin typeface="+mj-lt"/>
              </a:rPr>
              <a:t>GeV</a:t>
            </a:r>
            <a:r>
              <a:rPr lang="en-US" b="1" dirty="0" smtClean="0">
                <a:solidFill>
                  <a:srgbClr val="002060"/>
                </a:solidFill>
                <a:latin typeface="+mj-lt"/>
              </a:rPr>
              <a:t> online threshold, keep &lt; 5 kHz rate, high efficiency</a:t>
            </a:r>
            <a:endParaRPr lang="en-US" b="1" dirty="0">
              <a:solidFill>
                <a:srgbClr val="002060"/>
              </a:solidFill>
              <a:latin typeface="+mj-lt"/>
            </a:endParaRPr>
          </a:p>
        </p:txBody>
      </p:sp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7343800" y="4049688"/>
            <a:ext cx="1800200" cy="2808312"/>
            <a:chOff x="-929581" y="-220159"/>
            <a:chExt cx="3862224" cy="4609597"/>
          </a:xfrm>
        </p:grpSpPr>
        <p:cxnSp>
          <p:nvCxnSpPr>
            <p:cNvPr id="24" name="Straight Connector 23"/>
            <p:cNvCxnSpPr/>
            <p:nvPr/>
          </p:nvCxnSpPr>
          <p:spPr>
            <a:xfrm flipH="1">
              <a:off x="1416392" y="3980727"/>
              <a:ext cx="9753" cy="0"/>
            </a:xfrm>
            <a:prstGeom prst="line">
              <a:avLst/>
            </a:prstGeom>
            <a:ln w="38100">
              <a:solidFill>
                <a:srgbClr val="CC33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 flipV="1">
              <a:off x="2056641" y="2503053"/>
              <a:ext cx="609580" cy="2310"/>
            </a:xfrm>
            <a:prstGeom prst="straightConnector1">
              <a:avLst/>
            </a:prstGeom>
            <a:ln w="12700" cmpd="sng">
              <a:solidFill>
                <a:srgbClr val="CC0066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636" name="TextBox 25"/>
            <p:cNvSpPr txBox="1">
              <a:spLocks noChangeArrowheads="1"/>
            </p:cNvSpPr>
            <p:nvPr/>
          </p:nvSpPr>
          <p:spPr bwMode="auto">
            <a:xfrm>
              <a:off x="-929581" y="-220159"/>
              <a:ext cx="3114694" cy="8643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100794" tIns="50397" rIns="100794" bIns="50397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600" b="1" dirty="0">
                  <a:solidFill>
                    <a:srgbClr val="CC0066"/>
                  </a:solidFill>
                  <a:latin typeface="Comic Sans MS" charset="0"/>
                </a:rPr>
                <a:t>Lever arm - trigger</a:t>
              </a:r>
            </a:p>
          </p:txBody>
        </p:sp>
        <p:pic>
          <p:nvPicPr>
            <p:cNvPr id="26638" name="Picture 27" descr="rings.png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-536659" y="920135"/>
              <a:ext cx="4191000" cy="27476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44612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51405</TotalTime>
  <Words>2788</Words>
  <Application>Microsoft Macintosh PowerPoint</Application>
  <PresentationFormat>On-screen Show (4:3)</PresentationFormat>
  <Paragraphs>631</Paragraphs>
  <Slides>53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19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73" baseType="lpstr">
      <vt:lpstr>ABCDEE+Perpetua</vt:lpstr>
      <vt:lpstr>ABCDEE+Perpetua,Bold</vt:lpstr>
      <vt:lpstr>Adobe Ming Std L</vt:lpstr>
      <vt:lpstr>AppleMyungjo</vt:lpstr>
      <vt:lpstr>Calibri</vt:lpstr>
      <vt:lpstr>Calibri (Body)</vt:lpstr>
      <vt:lpstr>Comic Sans MS</vt:lpstr>
      <vt:lpstr>DejaVu Sans</vt:lpstr>
      <vt:lpstr>Droid Sans Fallback</vt:lpstr>
      <vt:lpstr>MS PGothic</vt:lpstr>
      <vt:lpstr>ＭＳ Ｐゴシック</vt:lpstr>
      <vt:lpstr>Symbol</vt:lpstr>
      <vt:lpstr>TeXGyreChorus</vt:lpstr>
      <vt:lpstr>Times New Roman</vt:lpstr>
      <vt:lpstr>Trebuchet MS</vt:lpstr>
      <vt:lpstr>Verdana</vt:lpstr>
      <vt:lpstr>Wingdings</vt:lpstr>
      <vt:lpstr>Wingdings 2</vt:lpstr>
      <vt:lpstr>Arial</vt:lpstr>
      <vt:lpstr>Office Theme</vt:lpstr>
      <vt:lpstr>Micro-pattern Gaseous Detectors GEM for Upgrade of the CMS Muon System</vt:lpstr>
      <vt:lpstr>PowerPoint Presentation</vt:lpstr>
      <vt:lpstr>PowerPoint Presentation</vt:lpstr>
      <vt:lpstr>PowerPoint Presentation</vt:lpstr>
      <vt:lpstr>High h region upgrade with MPGD for Phase 2</vt:lpstr>
      <vt:lpstr>PowerPoint Presentation</vt:lpstr>
      <vt:lpstr>PowerPoint Presentation</vt:lpstr>
      <vt:lpstr>CMS GEM Endcap Chambers</vt:lpstr>
      <vt:lpstr>New handle: bending angle</vt:lpstr>
      <vt:lpstr>PowerPoint Presentation</vt:lpstr>
      <vt:lpstr>The GE1/1 design </vt:lpstr>
      <vt:lpstr>PowerPoint Presentation</vt:lpstr>
      <vt:lpstr>PowerPoint Presentation</vt:lpstr>
      <vt:lpstr>PowerPoint Presentation</vt:lpstr>
      <vt:lpstr>3rd GE1/1 Prototype:: NS2</vt:lpstr>
      <vt:lpstr>PowerPoint Presentation</vt:lpstr>
      <vt:lpstr>Full-size GE1/1 Detector Prototypes</vt:lpstr>
      <vt:lpstr>GE1/1 Project development</vt:lpstr>
      <vt:lpstr>PowerPoint Presentation</vt:lpstr>
      <vt:lpstr>PowerPoint Presentation</vt:lpstr>
      <vt:lpstr>PowerPoint Presentation</vt:lpstr>
      <vt:lpstr>PowerPoint Presentation</vt:lpstr>
      <vt:lpstr>Resolutions for CMS GEM detector at eta sector 5</vt:lpstr>
      <vt:lpstr>GEM GE1/1 Activity at the GIF++ </vt:lpstr>
      <vt:lpstr>Slice test in YETS2016</vt:lpstr>
      <vt:lpstr>GEM Detector Production</vt:lpstr>
      <vt:lpstr>Toward the full production Training and production site qualification</vt:lpstr>
      <vt:lpstr>CMS: Industrialization of GEM Foils</vt:lpstr>
      <vt:lpstr>Production site readiness</vt:lpstr>
      <vt:lpstr>PowerPoint Presentation</vt:lpstr>
      <vt:lpstr>CMS GE1/1 Electronics System</vt:lpstr>
      <vt:lpstr>904: GE1/1 : Integration</vt:lpstr>
      <vt:lpstr>Power Budget and Cooling</vt:lpstr>
      <vt:lpstr>904: GE1/1 : Integration</vt:lpstr>
      <vt:lpstr>Cooling Tests Ongoing</vt:lpstr>
      <vt:lpstr>Integration into CMS </vt:lpstr>
      <vt:lpstr>Trial Installation in CMS</vt:lpstr>
      <vt:lpstr>High h region upgrade with MPGD for Phase 2</vt:lpstr>
      <vt:lpstr>PowerPoint Presentation</vt:lpstr>
      <vt:lpstr>New generation of MPGD:FTM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Summary </vt:lpstr>
    </vt:vector>
  </TitlesOfParts>
  <Company>CERN</Company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Archana Sharma</dc:creator>
  <cp:lastModifiedBy>Microsoft Office User</cp:lastModifiedBy>
  <cp:revision>446</cp:revision>
  <cp:lastPrinted>2015-09-01T08:21:17Z</cp:lastPrinted>
  <dcterms:created xsi:type="dcterms:W3CDTF">2015-06-23T13:15:17Z</dcterms:created>
  <dcterms:modified xsi:type="dcterms:W3CDTF">2016-12-14T08:11:13Z</dcterms:modified>
</cp:coreProperties>
</file>