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8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9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  <p:sldMasterId id="2147483672" r:id="rId2"/>
    <p:sldMasterId id="2147483680" r:id="rId3"/>
    <p:sldMasterId id="2147483728" r:id="rId4"/>
    <p:sldMasterId id="2147483754" r:id="rId5"/>
    <p:sldMasterId id="2147483849" r:id="rId6"/>
    <p:sldMasterId id="2147483925" r:id="rId7"/>
    <p:sldMasterId id="2147483937" r:id="rId8"/>
    <p:sldMasterId id="2147483945" r:id="rId9"/>
    <p:sldMasterId id="2147483957" r:id="rId10"/>
  </p:sldMasterIdLst>
  <p:notesMasterIdLst>
    <p:notesMasterId r:id="rId56"/>
  </p:notesMasterIdLst>
  <p:sldIdLst>
    <p:sldId id="257" r:id="rId11"/>
    <p:sldId id="416" r:id="rId12"/>
    <p:sldId id="495" r:id="rId13"/>
    <p:sldId id="417" r:id="rId14"/>
    <p:sldId id="352" r:id="rId15"/>
    <p:sldId id="420" r:id="rId16"/>
    <p:sldId id="491" r:id="rId17"/>
    <p:sldId id="492" r:id="rId18"/>
    <p:sldId id="493" r:id="rId19"/>
    <p:sldId id="469" r:id="rId20"/>
    <p:sldId id="449" r:id="rId21"/>
    <p:sldId id="448" r:id="rId22"/>
    <p:sldId id="450" r:id="rId23"/>
    <p:sldId id="451" r:id="rId24"/>
    <p:sldId id="452" r:id="rId25"/>
    <p:sldId id="453" r:id="rId26"/>
    <p:sldId id="454" r:id="rId27"/>
    <p:sldId id="455" r:id="rId28"/>
    <p:sldId id="457" r:id="rId29"/>
    <p:sldId id="467" r:id="rId30"/>
    <p:sldId id="489" r:id="rId31"/>
    <p:sldId id="490" r:id="rId32"/>
    <p:sldId id="473" r:id="rId33"/>
    <p:sldId id="459" r:id="rId34"/>
    <p:sldId id="475" r:id="rId35"/>
    <p:sldId id="476" r:id="rId36"/>
    <p:sldId id="477" r:id="rId37"/>
    <p:sldId id="466" r:id="rId38"/>
    <p:sldId id="471" r:id="rId39"/>
    <p:sldId id="470" r:id="rId40"/>
    <p:sldId id="494" r:id="rId41"/>
    <p:sldId id="488" r:id="rId42"/>
    <p:sldId id="468" r:id="rId43"/>
    <p:sldId id="486" r:id="rId44"/>
    <p:sldId id="487" r:id="rId45"/>
    <p:sldId id="461" r:id="rId46"/>
    <p:sldId id="485" r:id="rId47"/>
    <p:sldId id="480" r:id="rId48"/>
    <p:sldId id="481" r:id="rId49"/>
    <p:sldId id="482" r:id="rId50"/>
    <p:sldId id="483" r:id="rId51"/>
    <p:sldId id="484" r:id="rId52"/>
    <p:sldId id="478" r:id="rId53"/>
    <p:sldId id="479" r:id="rId54"/>
    <p:sldId id="496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B367D"/>
    <a:srgbClr val="0000CC"/>
    <a:srgbClr val="FF9933"/>
    <a:srgbClr val="FF6600"/>
    <a:srgbClr val="00CC66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1" autoAdjust="0"/>
    <p:restoredTop sz="92824" autoAdjust="0"/>
  </p:normalViewPr>
  <p:slideViewPr>
    <p:cSldViewPr snapToGrid="0">
      <p:cViewPr varScale="1">
        <p:scale>
          <a:sx n="63" d="100"/>
          <a:sy n="63" d="100"/>
        </p:scale>
        <p:origin x="2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F8D1C-7285-4152-AA00-D2E16EA00C95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BDA81-3FB2-49EB-95B6-9165AF10F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473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58F43A8-1934-42D6-BAFD-5E9CA1297138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665363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784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008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896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9696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2189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071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004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FCC8-EAFA-4882-B2A8-77E1435323B2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310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0372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Check with Katsunobu to</a:t>
            </a:r>
            <a:r>
              <a:rPr lang="de-AT" baseline="0" dirty="0" smtClean="0"/>
              <a:t> have latest layout.</a:t>
            </a:r>
          </a:p>
          <a:p>
            <a:r>
              <a:rPr lang="de-AT" baseline="0" dirty="0" smtClean="0"/>
              <a:t>Check with detector people if 9 m offset is acceptable for ee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225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604DCD-C511-4B12-9DBB-AC80DD19A492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6729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Check with Katsunobu to</a:t>
            </a:r>
            <a:r>
              <a:rPr lang="de-AT" baseline="0" dirty="0" smtClean="0"/>
              <a:t> have latest layout.</a:t>
            </a:r>
          </a:p>
          <a:p>
            <a:r>
              <a:rPr lang="de-AT" baseline="0" dirty="0" smtClean="0"/>
              <a:t>Check with detector people if 9 m offset is acceptable for ee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2529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1766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1696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7696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71916">
              <a:defRPr/>
            </a:pPr>
            <a:fld id="{05604DCD-C511-4B12-9DBB-AC80DD19A492}" type="slidenum">
              <a:rPr lang="en-GB">
                <a:solidFill>
                  <a:prstClr val="black"/>
                </a:solidFill>
                <a:latin typeface="Calibri"/>
              </a:rPr>
              <a:pPr defTabSz="971916">
                <a:defRPr/>
              </a:pPr>
              <a:t>27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37790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>
                <a:solidFill>
                  <a:prstClr val="black"/>
                </a:solidFill>
              </a:rPr>
              <a:pPr/>
              <a:t>28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4831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>
                <a:solidFill>
                  <a:prstClr val="black"/>
                </a:solidFill>
              </a:rPr>
              <a:pPr/>
              <a:t>29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0983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0918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>
                <a:solidFill>
                  <a:prstClr val="black"/>
                </a:solidFill>
              </a:rPr>
              <a:pPr/>
              <a:t>33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7390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62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040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551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22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9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51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489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279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586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26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62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372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5576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161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3309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741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9644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36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103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20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5736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602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53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40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8296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9270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750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2642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0591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4223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213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6268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83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0447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2513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891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234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3180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55443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21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8858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916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6736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7554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0504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9016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9656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6812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8255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261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5184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2186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121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9571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94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469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97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1223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0083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538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5EFC-6F72-4CE2-8D27-2D130725780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01996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aseline="0">
                <a:solidFill>
                  <a:srgbClr val="FF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547776"/>
            <a:ext cx="8229600" cy="4525963"/>
          </a:xfrm>
        </p:spPr>
        <p:txBody>
          <a:bodyPr/>
          <a:lstStyle>
            <a:lvl1pPr>
              <a:defRPr sz="2600" baseline="0"/>
            </a:lvl1pPr>
            <a:lvl2pPr>
              <a:defRPr sz="2200" baseline="0">
                <a:solidFill>
                  <a:srgbClr val="0070C0"/>
                </a:solidFill>
              </a:defRPr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DF36-21BB-4854-9FBB-2E3DDC98B89A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3876" y="6234265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Hadron Colliders and Advanced Concepts</a:t>
            </a:r>
          </a:p>
          <a:p>
            <a:r>
              <a:rPr lang="en-GB" sz="1000" dirty="0" smtClean="0">
                <a:solidFill>
                  <a:srgbClr val="FFFFFF"/>
                </a:solidFill>
              </a:rPr>
              <a:t>Frank Zimmermann</a:t>
            </a:r>
          </a:p>
          <a:p>
            <a:pPr>
              <a:defRPr/>
            </a:pPr>
            <a:r>
              <a:rPr lang="en-GB" sz="1000" baseline="0" dirty="0" smtClean="0">
                <a:solidFill>
                  <a:srgbClr val="FFFFFF"/>
                </a:solidFill>
              </a:rPr>
              <a:t>XBEAM Strategy Meeting, Valencia,</a:t>
            </a:r>
            <a:r>
              <a:rPr lang="en-GB" sz="1000" dirty="0" smtClean="0">
                <a:solidFill>
                  <a:srgbClr val="FFFFFF"/>
                </a:solidFill>
              </a:rPr>
              <a:t>13</a:t>
            </a:r>
            <a:r>
              <a:rPr lang="en-GB" sz="1000" baseline="0" dirty="0" smtClean="0">
                <a:solidFill>
                  <a:srgbClr val="FFFFFF"/>
                </a:solidFill>
              </a:rPr>
              <a:t> February 2017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86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8AB0-470D-4BE6-A785-01B032D51AD5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2559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50C85-3D72-4CC2-A3C9-0A2BB458E44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570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62411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04B9-1495-438B-B555-FEAA23D9DE25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164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D8E8F-6750-4659-8922-1BAEE10C0C3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9661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B1F5-6FB8-43A4-BF0E-B40E3776201A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6856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AFF8B-284C-4687-A305-C7B2FCB8DE90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107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0968F-6B36-4449-BA5F-B0E67062E9A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7731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2B83-9EC4-4FF0-B27E-9BF170172A5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61575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9947-8D11-40E4-AFFA-A6574C0363FF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79646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642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27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195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128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6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420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2203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064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fld id="{BFBDA095-DDD1-4757-A72B-7EB8DA05C013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A063ACCA-3B5D-4055-9B3E-679BD31959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37509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1171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8507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22006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53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6418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35672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08778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2735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16455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6822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54523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18401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9330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37868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206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699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225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869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38384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32565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38978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89249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261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2.xml"/><Relationship Id="rId9" Type="http://schemas.openxmlformats.org/officeDocument/2006/relationships/image" Target="../media/image1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70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7A82-05A5-43F9-A20B-07A3BA495A64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594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28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15840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Hadron Colliders and Advanced Concepts</a:t>
            </a:r>
          </a:p>
          <a:p>
            <a:r>
              <a:rPr lang="en-GB" sz="1000" dirty="0" smtClean="0">
                <a:solidFill>
                  <a:srgbClr val="FFFFFF"/>
                </a:solidFill>
              </a:rPr>
              <a:t>Frank Zimmermann</a:t>
            </a:r>
          </a:p>
          <a:p>
            <a:pPr>
              <a:defRPr/>
            </a:pPr>
            <a:r>
              <a:rPr lang="en-GB" sz="1000" baseline="0" dirty="0" smtClean="0">
                <a:solidFill>
                  <a:srgbClr val="FFFFFF"/>
                </a:solidFill>
              </a:rPr>
              <a:t>XBEAM Strategy Meeting, Valencia,</a:t>
            </a:r>
            <a:r>
              <a:rPr lang="en-GB" sz="1000" dirty="0" smtClean="0">
                <a:solidFill>
                  <a:srgbClr val="FFFFFF"/>
                </a:solidFill>
              </a:rPr>
              <a:t>13</a:t>
            </a:r>
            <a:r>
              <a:rPr lang="en-GB" sz="1000" baseline="0" dirty="0" smtClean="0">
                <a:solidFill>
                  <a:srgbClr val="FFFFFF"/>
                </a:solidFill>
              </a:rPr>
              <a:t> February 2017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4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79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Hadron Colliders and Advanced Concepts</a:t>
            </a:r>
          </a:p>
          <a:p>
            <a:r>
              <a:rPr lang="en-GB" sz="1000" dirty="0" smtClean="0">
                <a:solidFill>
                  <a:srgbClr val="FFFFFF"/>
                </a:solidFill>
              </a:rPr>
              <a:t>Frank Zimmermann</a:t>
            </a:r>
          </a:p>
          <a:p>
            <a:pPr>
              <a:defRPr/>
            </a:pPr>
            <a:r>
              <a:rPr lang="en-GB" sz="1000" baseline="0" dirty="0" smtClean="0">
                <a:solidFill>
                  <a:srgbClr val="FFFFFF"/>
                </a:solidFill>
              </a:rPr>
              <a:t>XBEAM Strategy Meeting, Valencia,</a:t>
            </a:r>
            <a:r>
              <a:rPr lang="en-GB" sz="1000" dirty="0" smtClean="0">
                <a:solidFill>
                  <a:srgbClr val="FFFFFF"/>
                </a:solidFill>
              </a:rPr>
              <a:t>13</a:t>
            </a:r>
            <a:r>
              <a:rPr lang="en-GB" sz="1000" baseline="0" dirty="0" smtClean="0">
                <a:solidFill>
                  <a:srgbClr val="FFFFFF"/>
                </a:solidFill>
              </a:rPr>
              <a:t> February 2017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315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5502" y="-1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868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EEDA5-BB72-4116-8711-566482E1532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37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645321" y="6234265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Hadron Colliders and Advanced Concepts</a:t>
            </a:r>
          </a:p>
          <a:p>
            <a:r>
              <a:rPr lang="en-GB" sz="1000" dirty="0" smtClean="0">
                <a:solidFill>
                  <a:srgbClr val="FFFFFF"/>
                </a:solidFill>
              </a:rPr>
              <a:t>Frank Zimmermann</a:t>
            </a:r>
          </a:p>
          <a:p>
            <a:pPr>
              <a:defRPr/>
            </a:pPr>
            <a:r>
              <a:rPr lang="en-GB" sz="1000" baseline="0" dirty="0" smtClean="0">
                <a:solidFill>
                  <a:srgbClr val="FFFFFF"/>
                </a:solidFill>
              </a:rPr>
              <a:t>XBEAM Strategy Meeting, Valencia,</a:t>
            </a:r>
            <a:r>
              <a:rPr lang="en-GB" sz="1000" dirty="0" smtClean="0">
                <a:solidFill>
                  <a:srgbClr val="FFFFFF"/>
                </a:solidFill>
              </a:rPr>
              <a:t>13</a:t>
            </a:r>
            <a:r>
              <a:rPr lang="en-GB" sz="1000" baseline="0" dirty="0" smtClean="0">
                <a:solidFill>
                  <a:srgbClr val="FFFFFF"/>
                </a:solidFill>
              </a:rPr>
              <a:t> February 2017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6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D5425-D7CE-4DD4-B7BB-D9C556BC5A78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71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Hadron Colliders and Advanced Concepts</a:t>
            </a:r>
          </a:p>
          <a:p>
            <a:r>
              <a:rPr lang="en-GB" sz="1000" dirty="0" smtClean="0">
                <a:solidFill>
                  <a:srgbClr val="FFFFFF"/>
                </a:solidFill>
              </a:rPr>
              <a:t>Frank Zimmermann</a:t>
            </a:r>
          </a:p>
          <a:p>
            <a:pPr>
              <a:defRPr/>
            </a:pPr>
            <a:r>
              <a:rPr lang="en-GB" sz="1000" baseline="0" dirty="0" smtClean="0">
                <a:solidFill>
                  <a:srgbClr val="FFFFFF"/>
                </a:solidFill>
              </a:rPr>
              <a:t>XBEAM Strategy Meeting, Valencia,</a:t>
            </a:r>
            <a:r>
              <a:rPr lang="en-GB" sz="1000" dirty="0" smtClean="0">
                <a:solidFill>
                  <a:srgbClr val="FFFFFF"/>
                </a:solidFill>
              </a:rPr>
              <a:t>13</a:t>
            </a:r>
            <a:r>
              <a:rPr lang="en-GB" sz="1000" baseline="0" dirty="0" smtClean="0">
                <a:solidFill>
                  <a:srgbClr val="FFFFFF"/>
                </a:solidFill>
              </a:rPr>
              <a:t> February 2017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18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69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990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71.png"/><Relationship Id="rId5" Type="http://schemas.openxmlformats.org/officeDocument/2006/relationships/image" Target="../media/image161.png"/><Relationship Id="rId4" Type="http://schemas.openxmlformats.org/officeDocument/2006/relationships/image" Target="../media/image1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6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8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2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1.emf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10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56.png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8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8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8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188" y="-58738"/>
            <a:ext cx="9277351" cy="691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rc 2"/>
          <p:cNvSpPr/>
          <p:nvPr/>
        </p:nvSpPr>
        <p:spPr>
          <a:xfrm>
            <a:off x="-939800" y="4113213"/>
            <a:ext cx="5870575" cy="1358900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1663700" y="4113213"/>
            <a:ext cx="2884488" cy="617537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4548188" y="4197350"/>
            <a:ext cx="382587" cy="106363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982" t="49603" r="58034" b="47152"/>
          <a:stretch/>
        </p:blipFill>
        <p:spPr>
          <a:xfrm>
            <a:off x="2227764" y="3403811"/>
            <a:ext cx="1575650" cy="224475"/>
          </a:xfrm>
          <a:prstGeom prst="snip2Same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38100"/>
          </a:effectLst>
        </p:spPr>
      </p:pic>
      <p:sp>
        <p:nvSpPr>
          <p:cNvPr id="15" name="Arc 14"/>
          <p:cNvSpPr/>
          <p:nvPr/>
        </p:nvSpPr>
        <p:spPr>
          <a:xfrm>
            <a:off x="1954213" y="2987675"/>
            <a:ext cx="9963150" cy="1638300"/>
          </a:xfrm>
          <a:prstGeom prst="arc">
            <a:avLst>
              <a:gd name="adj1" fmla="val 1086642"/>
              <a:gd name="adj2" fmla="val 11036784"/>
            </a:avLst>
          </a:prstGeom>
          <a:ln w="34925" cap="rnd" cmpd="sng">
            <a:solidFill>
              <a:srgbClr val="FF0000"/>
            </a:solidFill>
            <a:prstDash val="sysDash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17475" y="99643"/>
            <a:ext cx="925988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State of the Art and Efficiency</a:t>
            </a:r>
            <a:r>
              <a:rPr lang="en-GB" alt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GB" alt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for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4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Hadron Colliders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p</a:t>
            </a:r>
            <a:r>
              <a:rPr lang="en-GB" alt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lus </a:t>
            </a:r>
            <a:r>
              <a:rPr lang="en-GB" alt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s</a:t>
            </a:r>
            <a:r>
              <a:rPr lang="en-GB" alt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ome Advanced Ideas</a:t>
            </a:r>
            <a:endParaRPr lang="en-GB" alt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4072" y="2302385"/>
            <a:ext cx="8281987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Frank Zimmermann</a:t>
            </a:r>
          </a:p>
          <a:p>
            <a:pPr algn="ctr">
              <a:defRPr/>
            </a:pPr>
            <a:r>
              <a:rPr lang="en-GB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EuCARD-2 XBEAM Strategy Workshop,</a:t>
            </a:r>
          </a:p>
          <a:p>
            <a:pPr algn="ctr">
              <a:defRPr/>
            </a:pPr>
            <a:r>
              <a:rPr lang="en-GB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Valencia, 13 February 2017</a:t>
            </a:r>
            <a:endParaRPr lang="en-GB" sz="3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188" y="5354638"/>
            <a:ext cx="966787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44450" y="6302375"/>
            <a:ext cx="91440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kern="0" dirty="0">
                <a:solidFill>
                  <a:srgbClr val="0000CC"/>
                </a:solidFill>
                <a:latin typeface="Calibri"/>
              </a:rPr>
              <a:t>Work supported by the </a:t>
            </a:r>
            <a:r>
              <a:rPr lang="en-US" sz="1400" b="1" i="1" kern="0" dirty="0">
                <a:solidFill>
                  <a:srgbClr val="0000CC"/>
                </a:solidFill>
                <a:latin typeface="Calibri"/>
              </a:rPr>
              <a:t>European Commission </a:t>
            </a:r>
            <a:r>
              <a:rPr lang="en-US" sz="1400" i="1" kern="0" dirty="0">
                <a:solidFill>
                  <a:srgbClr val="0000CC"/>
                </a:solidFill>
                <a:latin typeface="Calibri"/>
              </a:rPr>
              <a:t>under Capacities 7th Framework </a:t>
            </a:r>
            <a:r>
              <a:rPr lang="en-US" sz="1400" i="1" kern="0" dirty="0" err="1">
                <a:solidFill>
                  <a:srgbClr val="0000CC"/>
                </a:solidFill>
                <a:latin typeface="Calibri"/>
              </a:rPr>
              <a:t>Programme</a:t>
            </a:r>
            <a:r>
              <a:rPr lang="en-US" sz="1400" i="1" kern="0" dirty="0">
                <a:solidFill>
                  <a:srgbClr val="0000CC"/>
                </a:solidFill>
                <a:latin typeface="Calibri"/>
              </a:rPr>
              <a:t> </a:t>
            </a:r>
            <a:r>
              <a:rPr lang="en-GB" sz="1400" i="1" kern="0" dirty="0">
                <a:solidFill>
                  <a:srgbClr val="0000CC"/>
                </a:solidFill>
                <a:latin typeface="Calibri"/>
              </a:rPr>
              <a:t>project EuCARD-2, grant agreement 312453, and the HORIZON 2020 project </a:t>
            </a:r>
            <a:r>
              <a:rPr lang="en-GB" sz="1400" i="1" kern="0" dirty="0" err="1">
                <a:solidFill>
                  <a:srgbClr val="0000CC"/>
                </a:solidFill>
                <a:latin typeface="Calibri"/>
              </a:rPr>
              <a:t>EuroCirCol</a:t>
            </a:r>
            <a:r>
              <a:rPr lang="en-GB" sz="1400" i="1" kern="0" dirty="0">
                <a:solidFill>
                  <a:srgbClr val="0000CC"/>
                </a:solidFill>
                <a:latin typeface="Calibri"/>
              </a:rPr>
              <a:t>, grant agreement </a:t>
            </a:r>
            <a:r>
              <a:rPr lang="en-GB" sz="1400" i="1" kern="0" dirty="0" smtClean="0">
                <a:solidFill>
                  <a:srgbClr val="0000CC"/>
                </a:solidFill>
                <a:latin typeface="Calibri"/>
              </a:rPr>
              <a:t>654305, as well as by the  German BMBF</a:t>
            </a:r>
            <a:endParaRPr lang="en-GB" sz="1400" i="1" kern="0" dirty="0">
              <a:solidFill>
                <a:srgbClr val="0000CC"/>
              </a:solidFill>
              <a:latin typeface="Calibri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5872163"/>
            <a:ext cx="101282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0" y="5643563"/>
            <a:ext cx="671526" cy="66257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863" y="6021274"/>
            <a:ext cx="654337" cy="21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53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4636"/>
            <a:ext cx="9144000" cy="68464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09347" y="6488668"/>
            <a:ext cx="254269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M. Koratzinos, </a:t>
            </a:r>
            <a:r>
              <a:rPr lang="en-GB" dirty="0" err="1" smtClean="0">
                <a:solidFill>
                  <a:srgbClr val="0C377B"/>
                </a:solidFill>
              </a:rPr>
              <a:t>HongKong</a:t>
            </a:r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8046" y="-46644"/>
            <a:ext cx="9152046" cy="972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4800" b="1" kern="0" dirty="0" smtClean="0">
                <a:solidFill>
                  <a:srgbClr val="FFFF00"/>
                </a:solidFill>
                <a:cs typeface="Calibri" pitchFamily="34" charset="0"/>
              </a:rPr>
              <a:t>alternative CEPC sites</a:t>
            </a:r>
            <a:endParaRPr lang="en-GB" sz="4800" b="1" kern="0" dirty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58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C377B"/>
                </a:solidFill>
              </a:rPr>
              <a:t>LEP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09256" y="2877990"/>
            <a:ext cx="275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C377B"/>
                </a:solidFill>
              </a:rPr>
              <a:t>LHC </a:t>
            </a:r>
            <a:r>
              <a:rPr lang="en-GB" b="1" dirty="0" smtClean="0">
                <a:solidFill>
                  <a:srgbClr val="0C377B"/>
                </a:solidFill>
              </a:rPr>
              <a:t>– in operation</a:t>
            </a:r>
            <a:endParaRPr lang="en-GB" b="1" dirty="0">
              <a:solidFill>
                <a:srgbClr val="0C377B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518152" y="3555217"/>
            <a:ext cx="1567125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851920" y="3555217"/>
            <a:ext cx="1185344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77176" y="3635119"/>
            <a:ext cx="297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C377B"/>
                </a:solidFill>
              </a:rPr>
              <a:t>HL-LHC - ongoing project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722541" y="4916087"/>
            <a:ext cx="3385431" cy="529137"/>
            <a:chOff x="5722541" y="5110794"/>
            <a:chExt cx="3385431" cy="529137"/>
          </a:xfrm>
        </p:grpSpPr>
        <p:sp>
          <p:nvSpPr>
            <p:cNvPr id="63" name="Rectangle 62"/>
            <p:cNvSpPr/>
            <p:nvPr/>
          </p:nvSpPr>
          <p:spPr>
            <a:xfrm>
              <a:off x="8176308" y="5110794"/>
              <a:ext cx="931664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660231" y="5110794"/>
              <a:ext cx="1483137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722541" y="5110794"/>
              <a:ext cx="904749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E4F9FC"/>
                  </a:solidFill>
                </a:rPr>
                <a:t>Proto</a:t>
              </a: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C377B"/>
                </a:solidFill>
              </a:rPr>
              <a:t>1980</a:t>
            </a:r>
          </a:p>
        </p:txBody>
      </p:sp>
      <p:cxnSp>
        <p:nvCxnSpPr>
          <p:cNvPr id="87" name="Straight Connector 86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C377B"/>
                </a:solidFill>
              </a:rPr>
              <a:t>1985</a:t>
            </a:r>
          </a:p>
        </p:txBody>
      </p:sp>
      <p:cxnSp>
        <p:nvCxnSpPr>
          <p:cNvPr id="89" name="Straight Connector 88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C377B"/>
                </a:solidFill>
              </a:rPr>
              <a:t>1990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C377B"/>
                </a:solidFill>
              </a:rPr>
              <a:t>1995</a:t>
            </a:r>
          </a:p>
        </p:txBody>
      </p:sp>
      <p:cxnSp>
        <p:nvCxnSpPr>
          <p:cNvPr id="93" name="Straight Connector 92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C377B"/>
                </a:solidFill>
              </a:rPr>
              <a:t>2000</a:t>
            </a:r>
          </a:p>
        </p:txBody>
      </p:sp>
      <p:cxnSp>
        <p:nvCxnSpPr>
          <p:cNvPr id="95" name="Straight Connector 94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C377B"/>
                </a:solidFill>
              </a:rPr>
              <a:t>2005</a:t>
            </a:r>
          </a:p>
        </p:txBody>
      </p:sp>
      <p:cxnSp>
        <p:nvCxnSpPr>
          <p:cNvPr id="97" name="Straight Connector 96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C377B"/>
                </a:solidFill>
              </a:rPr>
              <a:t>2010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C377B"/>
                </a:solidFill>
              </a:rPr>
              <a:t>2015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C377B"/>
                </a:solidFill>
              </a:rPr>
              <a:t>2020</a:t>
            </a:r>
          </a:p>
        </p:txBody>
      </p:sp>
      <p:cxnSp>
        <p:nvCxnSpPr>
          <p:cNvPr id="103" name="Straight Connector 102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C377B"/>
                </a:solidFill>
              </a:rPr>
              <a:t>2025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C377B"/>
                </a:solidFill>
              </a:rPr>
              <a:t>2030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C377B"/>
                </a:solidFill>
              </a:rPr>
              <a:t>2035</a:t>
            </a:r>
          </a:p>
        </p:txBody>
      </p:sp>
      <p:sp>
        <p:nvSpPr>
          <p:cNvPr id="109" name="Left-Right Arrow 108"/>
          <p:cNvSpPr/>
          <p:nvPr/>
        </p:nvSpPr>
        <p:spPr>
          <a:xfrm>
            <a:off x="5436096" y="4229084"/>
            <a:ext cx="2707272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173D54"/>
                </a:solidFill>
                <a:effectLst>
                  <a:outerShdw blurRad="25400" dist="25400" dir="2700000" algn="tl" rotWithShape="0">
                    <a:srgbClr val="0C377B">
                      <a:lumMod val="75000"/>
                      <a:alpha val="45000"/>
                    </a:srgbClr>
                  </a:outerShdw>
                </a:effectLst>
              </a:rPr>
              <a:t>~20 years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EFF6FB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88141" y="422108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251520" y="4916087"/>
            <a:ext cx="8915715" cy="1249217"/>
            <a:chOff x="251520" y="4916087"/>
            <a:chExt cx="8915715" cy="1249217"/>
          </a:xfrm>
        </p:grpSpPr>
        <p:grpSp>
          <p:nvGrpSpPr>
            <p:cNvPr id="7" name="Group 6"/>
            <p:cNvGrpSpPr/>
            <p:nvPr/>
          </p:nvGrpSpPr>
          <p:grpSpPr>
            <a:xfrm>
              <a:off x="2123728" y="4916087"/>
              <a:ext cx="3571405" cy="529137"/>
              <a:chOff x="2123728" y="5110794"/>
              <a:chExt cx="3571405" cy="529137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4673303" y="5110794"/>
                <a:ext cx="1021830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EFF6FB"/>
                    </a:solidFill>
                  </a:rPr>
                  <a:t>Design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123728" y="5190696"/>
                <a:ext cx="30102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spc="100" dirty="0">
                    <a:solidFill>
                      <a:srgbClr val="0C377B"/>
                    </a:solidFill>
                  </a:rPr>
                  <a:t>FCC – design study</a:t>
                </a: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251520" y="5457418"/>
              <a:ext cx="891571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000" b="1" kern="0" dirty="0">
                  <a:solidFill>
                    <a:srgbClr val="0000FF"/>
                  </a:solidFill>
                  <a:ea typeface="黑体" pitchFamily="2" charset="-122"/>
                </a:rPr>
                <a:t>m</a:t>
              </a:r>
              <a:r>
                <a:rPr lang="en-US" altLang="zh-CN" sz="2000" b="1" kern="0" dirty="0" smtClean="0">
                  <a:solidFill>
                    <a:srgbClr val="0000FF"/>
                  </a:solidFill>
                  <a:ea typeface="黑体" pitchFamily="2" charset="-122"/>
                </a:rPr>
                <a:t>ust </a:t>
              </a:r>
              <a:r>
                <a:rPr lang="en-US" altLang="zh-CN" sz="2000" b="1" kern="0" dirty="0">
                  <a:solidFill>
                    <a:srgbClr val="0000FF"/>
                  </a:solidFill>
                  <a:ea typeface="黑体" pitchFamily="2" charset="-122"/>
                </a:rPr>
                <a:t>advance fast now to be ready for the period 2035 – 2040</a:t>
              </a:r>
            </a:p>
            <a:p>
              <a:pPr>
                <a:defRPr/>
              </a:pPr>
              <a:r>
                <a:rPr lang="en-US" altLang="zh-CN" sz="2000" b="1" kern="0" dirty="0" smtClean="0">
                  <a:solidFill>
                    <a:srgbClr val="FF0000"/>
                  </a:solidFill>
                  <a:ea typeface="黑体" pitchFamily="2" charset="-122"/>
                </a:rPr>
                <a:t>milestone: </a:t>
              </a:r>
              <a:r>
                <a:rPr lang="en-US" altLang="zh-CN" sz="2000" b="1" kern="0" dirty="0">
                  <a:solidFill>
                    <a:srgbClr val="FF0000"/>
                  </a:solidFill>
                  <a:ea typeface="黑体" pitchFamily="2" charset="-122"/>
                </a:rPr>
                <a:t>CDR by end 2018 for next update of European Strategy</a:t>
              </a:r>
              <a:r>
                <a:rPr lang="en-US" sz="2000" b="1" dirty="0">
                  <a:solidFill>
                    <a:srgbClr val="FF0000"/>
                  </a:solidFill>
                  <a:sym typeface="Wingdings" panose="05000000000000000000" pitchFamily="2" charset="2"/>
                </a:rPr>
                <a:t> </a:t>
              </a:r>
            </a:p>
          </p:txBody>
        </p:sp>
      </p:grpSp>
      <p:sp>
        <p:nvSpPr>
          <p:cNvPr id="52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CERN Circular Colliders &amp; FCC</a:t>
            </a:r>
            <a:endParaRPr lang="en-US" dirty="0"/>
          </a:p>
        </p:txBody>
      </p:sp>
      <p:pic>
        <p:nvPicPr>
          <p:cNvPr id="5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Straight Connector 55"/>
          <p:cNvCxnSpPr/>
          <p:nvPr/>
        </p:nvCxnSpPr>
        <p:spPr>
          <a:xfrm>
            <a:off x="7814974" y="1484784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108545" y="1187127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C377B"/>
                </a:solidFill>
              </a:rPr>
              <a:t>2040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8420069" y="1488563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870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   </a:t>
            </a:r>
            <a:r>
              <a:rPr lang="en-US" dirty="0"/>
              <a:t>h</a:t>
            </a:r>
            <a:r>
              <a:rPr lang="en-US" dirty="0" smtClean="0"/>
              <a:t>adron collider history</a:t>
            </a:r>
            <a:endParaRPr lang="en-US" kern="0" dirty="0"/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59" y="1064534"/>
            <a:ext cx="9108504" cy="383689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38947" y="5188299"/>
            <a:ext cx="8666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C377B"/>
                </a:solidFill>
                <a:ea typeface="Times New Roman" panose="02020603050405020304" pitchFamily="18" charset="0"/>
              </a:rPr>
              <a:t>h</a:t>
            </a:r>
            <a:r>
              <a:rPr lang="en-US" sz="2400" dirty="0" smtClean="0">
                <a:solidFill>
                  <a:srgbClr val="0C377B"/>
                </a:solidFill>
                <a:ea typeface="Times New Roman" panose="02020603050405020304" pitchFamily="18" charset="0"/>
              </a:rPr>
              <a:t>adron collider peak luminosity as a function of year – for past, operating, and proposed facilities [courtesy W. Fischer]</a:t>
            </a:r>
            <a:endParaRPr lang="en-GB" sz="24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43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88426"/>
            <a:ext cx="9323512" cy="8001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FCC-</a:t>
            </a:r>
            <a:r>
              <a:rPr lang="en-US" sz="3600" dirty="0" err="1" smtClean="0">
                <a:solidFill>
                  <a:schemeClr val="bg1"/>
                </a:solidFill>
              </a:rPr>
              <a:t>hh</a:t>
            </a:r>
            <a:r>
              <a:rPr lang="en-US" sz="3600" dirty="0" smtClean="0">
                <a:solidFill>
                  <a:schemeClr val="bg1"/>
                </a:solidFill>
              </a:rPr>
              <a:t> peak luminosity with constraints</a:t>
            </a:r>
            <a:endParaRPr lang="en-GB" sz="3600" b="1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121706" y="3043892"/>
                <a:ext cx="9863838" cy="13547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GB" sz="3200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den>
                      </m:f>
                      <m:f>
                        <m:fPr>
                          <m:ctrlP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320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200" dirty="0">
                  <a:solidFill>
                    <a:srgbClr val="000099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1706" y="3043892"/>
                <a:ext cx="9863838" cy="135479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533487" y="838140"/>
                <a:ext cx="3214977" cy="1040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𝑆𝑅</m:t>
                          </m:r>
                        </m:sub>
                      </m:sSub>
                      <m:r>
                        <a:rPr lang="en-GB" sz="28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f>
                        <m:fPr>
                          <m:ctrlP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en-GB" sz="2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sz="2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𝛾</m:t>
                              </m:r>
                              <m:r>
                                <a:rPr lang="en-GB" sz="28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GB" sz="28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𝜌</m:t>
                          </m:r>
                          <m:r>
                            <a:rPr lang="en-GB" sz="28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GB" sz="2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487" y="838140"/>
                <a:ext cx="3214977" cy="104022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395536" y="927650"/>
            <a:ext cx="4862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s</a:t>
            </a:r>
            <a:r>
              <a:rPr lang="en-GB" sz="2400" dirty="0" smtClean="0">
                <a:solidFill>
                  <a:prstClr val="black"/>
                </a:solidFill>
              </a:rPr>
              <a:t>ynchrotron radiation power / beam: 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82367" y="1991819"/>
            <a:ext cx="2412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t</a:t>
            </a:r>
            <a:r>
              <a:rPr lang="en-GB" sz="2400" dirty="0" smtClean="0">
                <a:solidFill>
                  <a:prstClr val="black"/>
                </a:solidFill>
              </a:rPr>
              <a:t>otal beam-beam </a:t>
            </a:r>
          </a:p>
          <a:p>
            <a:r>
              <a:rPr lang="en-GB" sz="2400" dirty="0" smtClean="0">
                <a:solidFill>
                  <a:prstClr val="black"/>
                </a:solidFill>
              </a:rPr>
              <a:t>tune shift</a:t>
            </a:r>
            <a:endParaRPr lang="en-GB" sz="24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1584176" y="1896864"/>
                <a:ext cx="5975648" cy="1188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solidFill>
                            <a:srgbClr val="9BBB59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𝜉</m:t>
                      </m:r>
                      <m:r>
                        <a:rPr lang="en-GB" sz="2800" i="1" smtClean="0">
                          <a:solidFill>
                            <a:srgbClr val="9BBB59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i="1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2800" i="1" smtClean="0">
                                      <a:solidFill>
                                        <a:srgbClr val="9BBB59">
                                          <a:lumMod val="5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i="1" smtClean="0">
                                      <a:solidFill>
                                        <a:srgbClr val="9BBB59">
                                          <a:lumMod val="5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GB" sz="2800" i="1" smtClean="0">
                                      <a:solidFill>
                                        <a:srgbClr val="9BBB59">
                                          <a:lumMod val="50000"/>
                                        </a:srgbClr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𝐼𝑃</m:t>
                                  </m:r>
                                </m:sub>
                              </m:sSub>
                              <m:r>
                                <a:rPr lang="en-GB" sz="2800" i="1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800" i="1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800" i="1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en-GB" sz="2800" i="1" smtClean="0"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GB" sz="2800" i="1"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800" dirty="0">
                  <a:solidFill>
                    <a:srgbClr val="9BBB59">
                      <a:lumMod val="50000"/>
                    </a:srgb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176" y="1896864"/>
                <a:ext cx="5975648" cy="118801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1991701" y="3335145"/>
            <a:ext cx="1489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l</a:t>
            </a:r>
            <a:r>
              <a:rPr lang="en-GB" sz="2400" dirty="0" smtClean="0">
                <a:solidFill>
                  <a:prstClr val="black"/>
                </a:solidFill>
              </a:rPr>
              <a:t>uminosity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533487" y="807889"/>
            <a:ext cx="3214977" cy="106615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612630" y="1944375"/>
            <a:ext cx="1864968" cy="962084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912806" y="1855343"/>
            <a:ext cx="856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</a:rPr>
              <a:t>limited</a:t>
            </a:r>
            <a:endParaRPr lang="en-GB" b="1" dirty="0" smtClean="0">
              <a:solidFill>
                <a:srgbClr val="9BBB59">
                  <a:lumMod val="50000"/>
                </a:srgbClr>
              </a:solidFill>
            </a:endParaRPr>
          </a:p>
          <a:p>
            <a:endParaRPr lang="en-GB" b="1" dirty="0">
              <a:solidFill>
                <a:srgbClr val="9BBB59">
                  <a:lumMod val="50000"/>
                </a:srgbClr>
              </a:solidFill>
            </a:endParaRPr>
          </a:p>
        </p:txBody>
      </p:sp>
      <p:sp>
        <p:nvSpPr>
          <p:cNvPr id="58" name="Curved Right Arrow 57"/>
          <p:cNvSpPr/>
          <p:nvPr/>
        </p:nvSpPr>
        <p:spPr>
          <a:xfrm>
            <a:off x="442944" y="3912519"/>
            <a:ext cx="1319381" cy="201527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1684043" y="5492381"/>
                <a:ext cx="3574043" cy="11106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GB" sz="32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GB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𝒍𝒖𝒎</m:t>
                          </m:r>
                        </m:sub>
                      </m:sSub>
                      <m:f>
                        <m:fPr>
                          <m:ctrlPr>
                            <a:rPr lang="en-GB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32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GB" sz="32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𝑺𝑹</m:t>
                              </m:r>
                            </m:sub>
                          </m:sSub>
                          <m:r>
                            <a:rPr lang="en-GB" sz="3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  <m:r>
                            <a:rPr lang="en-GB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𝝃</m:t>
                          </m:r>
                        </m:num>
                        <m:den>
                          <m:sSup>
                            <m:sSupPr>
                              <m:ctrlPr>
                                <a:rPr lang="en-GB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p>
                              <m:r>
                                <a:rPr lang="en-GB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32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2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p>
                              <m:r>
                                <a:rPr lang="en-GB" sz="3200" b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en-GB" sz="32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𝑰𝑷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4043" y="5492381"/>
                <a:ext cx="3574043" cy="111068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Box 59"/>
          <p:cNvSpPr txBox="1"/>
          <p:nvPr/>
        </p:nvSpPr>
        <p:spPr>
          <a:xfrm>
            <a:off x="5377336" y="5597214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with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/>
              <p:cNvSpPr/>
              <p:nvPr/>
            </p:nvSpPr>
            <p:spPr>
              <a:xfrm>
                <a:off x="7355922" y="2183137"/>
                <a:ext cx="1623265" cy="6157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140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GB" sz="140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400">
                          <a:solidFill>
                            <a:srgbClr val="0000CC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GB" sz="140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140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sz="1400" i="1" smtClean="0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n-GB" sz="1400" i="1">
                              <a:solidFill>
                                <a:srgbClr val="0000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sz="140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sz="1400" i="1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400" i="1">
                                      <a:solidFill>
                                        <a:srgbClr val="0000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1400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GB" sz="1400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i="1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1400">
                                          <a:solidFill>
                                            <a:srgbClr val="0000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GB" sz="1400" smtClean="0">
                                  <a:solidFill>
                                    <a:srgbClr val="0000CC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400" dirty="0">
                  <a:solidFill>
                    <a:srgbClr val="0000CC"/>
                  </a:solidFill>
                </a:endParaRPr>
              </a:p>
            </p:txBody>
          </p:sp>
        </mc:Choice>
        <mc:Fallback xmlns="">
          <p:sp>
            <p:nvSpPr>
              <p:cNvPr id="61" name="Rectangle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5922" y="2183137"/>
                <a:ext cx="1623265" cy="61574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Rectangle 61"/>
          <p:cNvSpPr/>
          <p:nvPr/>
        </p:nvSpPr>
        <p:spPr>
          <a:xfrm>
            <a:off x="1803292" y="5423343"/>
            <a:ext cx="3280023" cy="125682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77598" y="2167070"/>
            <a:ext cx="12154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9BBB59">
                    <a:lumMod val="50000"/>
                  </a:srgbClr>
                </a:solidFill>
              </a:rPr>
              <a:t>m</a:t>
            </a:r>
            <a:r>
              <a:rPr lang="en-GB" b="1" dirty="0" smtClean="0">
                <a:solidFill>
                  <a:srgbClr val="9BBB59">
                    <a:lumMod val="50000"/>
                  </a:srgbClr>
                </a:solidFill>
              </a:rPr>
              <a:t>aximum</a:t>
            </a:r>
          </a:p>
          <a:p>
            <a:r>
              <a:rPr lang="en-GB" b="1" dirty="0" smtClean="0">
                <a:solidFill>
                  <a:srgbClr val="9BBB59">
                    <a:lumMod val="50000"/>
                  </a:srgbClr>
                </a:solidFill>
              </a:rPr>
              <a:t>acceptable</a:t>
            </a:r>
            <a:endParaRPr lang="en-GB" b="1" dirty="0">
              <a:solidFill>
                <a:srgbClr val="9BBB59">
                  <a:lumMod val="50000"/>
                </a:srgb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 rot="21394943">
            <a:off x="2707955" y="4466908"/>
            <a:ext cx="5940216" cy="95410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l</a:t>
            </a:r>
            <a:r>
              <a:rPr lang="en-GB" sz="2800" b="1" dirty="0" smtClean="0">
                <a:solidFill>
                  <a:srgbClr val="FF0000"/>
                </a:solidFill>
              </a:rPr>
              <a:t>uminosity formula for SR-power and</a:t>
            </a:r>
          </a:p>
          <a:p>
            <a:r>
              <a:rPr lang="en-GB" sz="2800" b="1" dirty="0" smtClean="0">
                <a:solidFill>
                  <a:srgbClr val="FF0000"/>
                </a:solidFill>
              </a:rPr>
              <a:t>          tune-shift limited hadron collider</a:t>
            </a:r>
            <a:endParaRPr lang="en-GB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5309555" y="6053297"/>
                <a:ext cx="3405804" cy="8113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𝑙𝑢𝑚</m:t>
                          </m:r>
                        </m:sub>
                      </m:sSub>
                      <m:r>
                        <a:rPr lang="en-GB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GB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GB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GB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GB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GB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GB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29</m:t>
                          </m:r>
                        </m:sup>
                      </m:sSup>
                      <m:f>
                        <m:f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GB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TeV</m:t>
                              </m:r>
                            </m:e>
                            <m:sup>
                              <m:r>
                                <a:rPr lang="en-GB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GB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GB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9555" y="6053297"/>
                <a:ext cx="3405804" cy="81137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693059" y="2798883"/>
            <a:ext cx="22722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prstClr val="black"/>
                </a:solidFill>
                <a:latin typeface="Symbol" panose="05050102010706020507" pitchFamily="18" charset="2"/>
              </a:rPr>
              <a:t>r</a:t>
            </a:r>
            <a:r>
              <a:rPr lang="en-GB" dirty="0" smtClean="0">
                <a:solidFill>
                  <a:prstClr val="black"/>
                </a:solidFill>
              </a:rPr>
              <a:t>: bending radius</a:t>
            </a:r>
          </a:p>
          <a:p>
            <a:r>
              <a:rPr lang="en-GB" i="1" dirty="0" smtClean="0">
                <a:solidFill>
                  <a:prstClr val="black"/>
                </a:solidFill>
              </a:rPr>
              <a:t>C</a:t>
            </a:r>
            <a:r>
              <a:rPr lang="en-GB" dirty="0" smtClean="0">
                <a:solidFill>
                  <a:prstClr val="black"/>
                </a:solidFill>
              </a:rPr>
              <a:t>: circumference</a:t>
            </a:r>
          </a:p>
          <a:p>
            <a:r>
              <a:rPr lang="en-GB" i="1" dirty="0" err="1">
                <a:solidFill>
                  <a:prstClr val="black"/>
                </a:solidFill>
              </a:rPr>
              <a:t>n</a:t>
            </a:r>
            <a:r>
              <a:rPr lang="en-GB" i="1" baseline="-25000" dirty="0" err="1" smtClean="0">
                <a:solidFill>
                  <a:prstClr val="black"/>
                </a:solidFill>
              </a:rPr>
              <a:t>b</a:t>
            </a:r>
            <a:r>
              <a:rPr lang="en-GB" dirty="0" smtClean="0">
                <a:solidFill>
                  <a:prstClr val="black"/>
                </a:solidFill>
              </a:rPr>
              <a:t>: #bunches/beam</a:t>
            </a:r>
          </a:p>
          <a:p>
            <a:r>
              <a:rPr lang="en-GB" i="1" dirty="0" err="1" smtClean="0">
                <a:solidFill>
                  <a:prstClr val="black"/>
                </a:solidFill>
              </a:rPr>
              <a:t>N</a:t>
            </a:r>
            <a:r>
              <a:rPr lang="en-GB" i="1" baseline="-25000" dirty="0" err="1" smtClean="0">
                <a:solidFill>
                  <a:prstClr val="black"/>
                </a:solidFill>
              </a:rPr>
              <a:t>b</a:t>
            </a:r>
            <a:r>
              <a:rPr lang="en-GB" dirty="0" smtClean="0">
                <a:solidFill>
                  <a:prstClr val="black"/>
                </a:solidFill>
              </a:rPr>
              <a:t>: #p/bunch</a:t>
            </a:r>
          </a:p>
          <a:p>
            <a:r>
              <a:rPr lang="en-GB" i="1" dirty="0" smtClean="0">
                <a:solidFill>
                  <a:prstClr val="black"/>
                </a:solidFill>
              </a:rPr>
              <a:t>E</a:t>
            </a:r>
            <a:r>
              <a:rPr lang="en-GB" dirty="0" smtClean="0">
                <a:solidFill>
                  <a:prstClr val="black"/>
                </a:solidFill>
              </a:rPr>
              <a:t>: beam energy</a:t>
            </a:r>
          </a:p>
          <a:p>
            <a:r>
              <a:rPr lang="en-GB" i="1" dirty="0" err="1" smtClean="0">
                <a:solidFill>
                  <a:prstClr val="black"/>
                </a:solidFill>
              </a:rPr>
              <a:t>r</a:t>
            </a:r>
            <a:r>
              <a:rPr lang="en-GB" i="1" baseline="-25000" dirty="0" err="1" smtClean="0">
                <a:solidFill>
                  <a:prstClr val="black"/>
                </a:solidFill>
              </a:rPr>
              <a:t>p</a:t>
            </a:r>
            <a:r>
              <a:rPr lang="en-GB" dirty="0" smtClean="0">
                <a:solidFill>
                  <a:prstClr val="black"/>
                </a:solidFill>
              </a:rPr>
              <a:t>: class. proton radius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07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3" grpId="0"/>
      <p:bldP spid="28" grpId="0"/>
      <p:bldP spid="54" grpId="0"/>
      <p:bldP spid="55" grpId="0" animBg="1"/>
      <p:bldP spid="56" grpId="0" animBg="1"/>
      <p:bldP spid="57" grpId="0"/>
      <p:bldP spid="58" grpId="0" animBg="1"/>
      <p:bldP spid="59" grpId="0"/>
      <p:bldP spid="60" grpId="0"/>
      <p:bldP spid="62" grpId="0" animBg="1"/>
      <p:bldP spid="63" grpId="0"/>
      <p:bldP spid="64" grpId="0" animBg="1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88426"/>
            <a:ext cx="9323512" cy="8001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FCC-</a:t>
            </a:r>
            <a:r>
              <a:rPr lang="en-US" sz="3600" dirty="0" err="1" smtClean="0">
                <a:solidFill>
                  <a:schemeClr val="bg1"/>
                </a:solidFill>
              </a:rPr>
              <a:t>hh</a:t>
            </a:r>
            <a:r>
              <a:rPr lang="en-US" sz="3600" dirty="0" smtClean="0">
                <a:solidFill>
                  <a:schemeClr val="bg1"/>
                </a:solidFill>
              </a:rPr>
              <a:t> peak luminosity with other constraint</a:t>
            </a:r>
            <a:endParaRPr lang="en-GB" sz="3600" b="1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270163" y="3346103"/>
                <a:ext cx="9863838" cy="13547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GB" sz="3200" i="1">
                          <a:solidFill>
                            <a:srgbClr val="000099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den>
                      </m:f>
                      <m:f>
                        <m:fPr>
                          <m:ctrlP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3200" i="1" smtClean="0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  <m:sSub>
                            <m:sSubPr>
                              <m:ctrlP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GB" sz="3200" i="1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GB" sz="3200" i="1"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3200" i="1" smtClean="0"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200" dirty="0">
                  <a:solidFill>
                    <a:srgbClr val="000099"/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0163" y="3346103"/>
                <a:ext cx="9863838" cy="135479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/>
          <p:cNvSpPr txBox="1"/>
          <p:nvPr/>
        </p:nvSpPr>
        <p:spPr>
          <a:xfrm>
            <a:off x="500916" y="904870"/>
            <a:ext cx="1827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e</a:t>
            </a:r>
            <a:r>
              <a:rPr lang="en-GB" sz="2400" dirty="0" smtClean="0">
                <a:solidFill>
                  <a:prstClr val="black"/>
                </a:solidFill>
              </a:rPr>
              <a:t>vent </a:t>
            </a:r>
          </a:p>
          <a:p>
            <a:r>
              <a:rPr lang="en-GB" sz="2400" dirty="0" smtClean="0">
                <a:solidFill>
                  <a:prstClr val="black"/>
                </a:solidFill>
              </a:rPr>
              <a:t>pile up / Xing</a:t>
            </a:r>
            <a:endParaRPr lang="en-GB" sz="24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925331" y="925928"/>
                <a:ext cx="5975648" cy="12505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solidFill>
                            <a:srgbClr val="9BBB59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en-GB" sz="2800" i="1" smtClean="0">
                          <a:solidFill>
                            <a:srgbClr val="9BBB59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i="1" smtClean="0"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800" i="1" smtClean="0"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2800" smtClean="0"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inel</m:t>
                          </m:r>
                        </m:sub>
                      </m:sSub>
                      <m:f>
                        <m:fPr>
                          <m:ctrlPr>
                            <a:rPr lang="en-GB" sz="2800" i="1"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2800" i="1" smtClean="0"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  <m:sSubSup>
                            <m:sSubSupPr>
                              <m:ctrlP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sz="2800" i="1" smtClean="0"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GB" sz="2800" i="1" smtClean="0">
                              <a:solidFill>
                                <a:srgbClr val="9BBB59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sz="2800" i="1" smtClean="0">
                                  <a:solidFill>
                                    <a:srgbClr val="9BBB59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800" dirty="0">
                  <a:solidFill>
                    <a:srgbClr val="9BBB59">
                      <a:lumMod val="50000"/>
                    </a:srgbClr>
                  </a:solidFill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331" y="925928"/>
                <a:ext cx="5975648" cy="125053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1885970" y="3834399"/>
            <a:ext cx="1489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l</a:t>
            </a:r>
            <a:r>
              <a:rPr lang="en-GB" sz="2400" dirty="0" smtClean="0">
                <a:solidFill>
                  <a:prstClr val="black"/>
                </a:solidFill>
              </a:rPr>
              <a:t>uminosity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516755" y="1033747"/>
            <a:ext cx="2792800" cy="962084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8" name="Curved Right Arrow 57"/>
          <p:cNvSpPr/>
          <p:nvPr/>
        </p:nvSpPr>
        <p:spPr>
          <a:xfrm>
            <a:off x="566589" y="4147415"/>
            <a:ext cx="1319381" cy="201527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1534141" y="5684607"/>
                <a:ext cx="3574043" cy="9561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𝑳</m:t>
                      </m:r>
                      <m:r>
                        <a:rPr lang="en-GB" sz="2800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GB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𝒓𝒆𝒗</m:t>
                          </m:r>
                        </m:sub>
                      </m:sSub>
                      <m:f>
                        <m:fPr>
                          <m:ctrlPr>
                            <a:rPr lang="en-GB" sz="28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8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e>
                            <m:sub>
                              <m:r>
                                <a:rPr lang="en-GB" sz="2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𝒃</m:t>
                              </m:r>
                            </m:sub>
                          </m:sSub>
                          <m:r>
                            <a:rPr lang="en-GB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GB" sz="2800" b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inel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141" y="5684607"/>
                <a:ext cx="3574043" cy="95615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Rectangle 61"/>
          <p:cNvSpPr/>
          <p:nvPr/>
        </p:nvSpPr>
        <p:spPr>
          <a:xfrm>
            <a:off x="2113613" y="5650087"/>
            <a:ext cx="2488367" cy="102519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61576" y="1169540"/>
            <a:ext cx="12154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9BBB59">
                    <a:lumMod val="50000"/>
                  </a:srgbClr>
                </a:solidFill>
              </a:rPr>
              <a:t>m</a:t>
            </a:r>
            <a:r>
              <a:rPr lang="en-GB" b="1" dirty="0" smtClean="0">
                <a:solidFill>
                  <a:srgbClr val="9BBB59">
                    <a:lumMod val="50000"/>
                  </a:srgbClr>
                </a:solidFill>
              </a:rPr>
              <a:t>aximum</a:t>
            </a:r>
          </a:p>
          <a:p>
            <a:r>
              <a:rPr lang="en-GB" b="1" dirty="0" smtClean="0">
                <a:solidFill>
                  <a:srgbClr val="9BBB59">
                    <a:lumMod val="50000"/>
                  </a:srgbClr>
                </a:solidFill>
              </a:rPr>
              <a:t>acceptable</a:t>
            </a:r>
            <a:endParaRPr lang="en-GB" b="1" dirty="0">
              <a:solidFill>
                <a:srgbClr val="9BBB59">
                  <a:lumMod val="50000"/>
                </a:srgb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 rot="21394943">
            <a:off x="2578713" y="4567621"/>
            <a:ext cx="5492979" cy="95410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l</a:t>
            </a:r>
            <a:r>
              <a:rPr lang="en-GB" sz="2800" b="1" dirty="0" smtClean="0">
                <a:solidFill>
                  <a:srgbClr val="FF0000"/>
                </a:solidFill>
              </a:rPr>
              <a:t>uminosity formula for </a:t>
            </a:r>
          </a:p>
          <a:p>
            <a:r>
              <a:rPr lang="en-GB" sz="2800" b="1" dirty="0" smtClean="0">
                <a:solidFill>
                  <a:srgbClr val="FF0000"/>
                </a:solidFill>
              </a:rPr>
              <a:t>          pile-up limited hadron collider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3165" y="2028192"/>
            <a:ext cx="93727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err="1" smtClean="0">
                <a:solidFill>
                  <a:srgbClr val="0000FF"/>
                </a:solidFill>
                <a:latin typeface="Arial" charset="0"/>
              </a:rPr>
              <a:t>σ</a:t>
            </a:r>
            <a:r>
              <a:rPr lang="en-GB" baseline="-25000" dirty="0" err="1" smtClean="0">
                <a:solidFill>
                  <a:srgbClr val="0000FF"/>
                </a:solidFill>
                <a:latin typeface="Arial" charset="0"/>
              </a:rPr>
              <a:t>tot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[</a:t>
            </a:r>
            <a:r>
              <a:rPr lang="en-GB" dirty="0" err="1" smtClean="0">
                <a:solidFill>
                  <a:srgbClr val="0000FF"/>
                </a:solidFill>
                <a:latin typeface="Arial" charset="0"/>
              </a:rPr>
              <a:t>mbarn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] ≈ 42.1</a:t>
            </a:r>
            <a:r>
              <a:rPr lang="en-GB" i="1" dirty="0" smtClean="0">
                <a:solidFill>
                  <a:srgbClr val="0000FF"/>
                </a:solidFill>
                <a:latin typeface="Arial" charset="0"/>
              </a:rPr>
              <a:t>s</a:t>
            </a:r>
            <a:r>
              <a:rPr lang="en-GB" baseline="30000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baseline="30000" dirty="0" smtClean="0">
                <a:solidFill>
                  <a:srgbClr val="0000FF"/>
                </a:solidFill>
                <a:latin typeface="Arial" charset="0"/>
              </a:rPr>
              <a:t>-0.467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-32.19 </a:t>
            </a:r>
            <a:r>
              <a:rPr lang="en-GB" i="1" dirty="0" smtClean="0">
                <a:solidFill>
                  <a:srgbClr val="0000FF"/>
                </a:solidFill>
                <a:latin typeface="Arial" charset="0"/>
              </a:rPr>
              <a:t>s</a:t>
            </a:r>
            <a:r>
              <a:rPr lang="en-GB" baseline="30000" dirty="0" smtClean="0">
                <a:solidFill>
                  <a:srgbClr val="0000FF"/>
                </a:solidFill>
                <a:latin typeface="Arial" charset="0"/>
              </a:rPr>
              <a:t>-0.540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+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35.83 +0.315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ln</a:t>
            </a:r>
            <a:r>
              <a:rPr lang="en-GB" baseline="30000" dirty="0" smtClean="0">
                <a:solidFill>
                  <a:srgbClr val="0000FF"/>
                </a:solidFill>
                <a:latin typeface="Arial" charset="0"/>
              </a:rPr>
              <a:t>2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(</a:t>
            </a:r>
            <a:r>
              <a:rPr lang="en-GB" i="1" dirty="0" smtClean="0">
                <a:solidFill>
                  <a:srgbClr val="0000FF"/>
                </a:solidFill>
                <a:latin typeface="Arial" charset="0"/>
              </a:rPr>
              <a:t>s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/34); </a:t>
            </a:r>
            <a:r>
              <a:rPr lang="en-GB" i="1" dirty="0" smtClean="0">
                <a:solidFill>
                  <a:srgbClr val="0000FF"/>
                </a:solidFill>
                <a:latin typeface="Arial" charset="0"/>
              </a:rPr>
              <a:t>s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in units of GeV</a:t>
            </a:r>
            <a:r>
              <a:rPr lang="en-GB" baseline="30000" dirty="0" smtClean="0">
                <a:solidFill>
                  <a:srgbClr val="0000FF"/>
                </a:solidFill>
                <a:latin typeface="Arial" charset="0"/>
              </a:rPr>
              <a:t>2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Arial" charset="0"/>
              </a:rPr>
              <a:t>	</a:t>
            </a:r>
            <a:r>
              <a:rPr lang="en-GB" dirty="0" smtClean="0">
                <a:solidFill>
                  <a:prstClr val="black"/>
                </a:solidFill>
                <a:latin typeface="Arial" charset="0"/>
              </a:rPr>
              <a:t>~112 </a:t>
            </a:r>
            <a:r>
              <a:rPr lang="en-GB" dirty="0" err="1" smtClean="0">
                <a:solidFill>
                  <a:prstClr val="black"/>
                </a:solidFill>
                <a:latin typeface="Arial" charset="0"/>
              </a:rPr>
              <a:t>mbarn</a:t>
            </a:r>
            <a:r>
              <a:rPr lang="en-GB" dirty="0" smtClean="0">
                <a:solidFill>
                  <a:prstClr val="black"/>
                </a:solidFill>
                <a:latin typeface="Arial" charset="0"/>
              </a:rPr>
              <a:t> at 14 </a:t>
            </a:r>
            <a:r>
              <a:rPr lang="en-GB" dirty="0" err="1" smtClean="0">
                <a:solidFill>
                  <a:prstClr val="black"/>
                </a:solidFill>
                <a:latin typeface="Arial" charset="0"/>
              </a:rPr>
              <a:t>TeV</a:t>
            </a:r>
            <a:r>
              <a:rPr lang="en-GB" dirty="0" smtClean="0">
                <a:solidFill>
                  <a:prstClr val="black"/>
                </a:solidFill>
                <a:latin typeface="Arial" charset="0"/>
              </a:rPr>
              <a:t>, ~156 </a:t>
            </a:r>
            <a:r>
              <a:rPr lang="en-GB" dirty="0" err="1" smtClean="0">
                <a:solidFill>
                  <a:prstClr val="black"/>
                </a:solidFill>
                <a:latin typeface="Arial" charset="0"/>
              </a:rPr>
              <a:t>mbarn</a:t>
            </a:r>
            <a:r>
              <a:rPr lang="en-GB" dirty="0" smtClean="0">
                <a:solidFill>
                  <a:prstClr val="black"/>
                </a:solidFill>
                <a:latin typeface="Arial" charset="0"/>
              </a:rPr>
              <a:t> at 100 </a:t>
            </a:r>
            <a:r>
              <a:rPr lang="en-GB" dirty="0" err="1" smtClean="0">
                <a:solidFill>
                  <a:prstClr val="black"/>
                </a:solidFill>
                <a:latin typeface="Arial" charset="0"/>
              </a:rPr>
              <a:t>TeV</a:t>
            </a:r>
            <a:endParaRPr lang="en-GB" dirty="0" smtClean="0">
              <a:solidFill>
                <a:prstClr val="black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err="1" smtClean="0">
                <a:solidFill>
                  <a:srgbClr val="0000FF"/>
                </a:solidFill>
                <a:latin typeface="Arial" charset="0"/>
              </a:rPr>
              <a:t>σ</a:t>
            </a:r>
            <a:r>
              <a:rPr lang="en-GB" baseline="-25000" dirty="0" err="1" smtClean="0">
                <a:solidFill>
                  <a:srgbClr val="0000FF"/>
                </a:solidFill>
                <a:latin typeface="Arial" charset="0"/>
              </a:rPr>
              <a:t>inel</a:t>
            </a:r>
            <a:r>
              <a:rPr lang="en-GB" baseline="-250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[</a:t>
            </a:r>
            <a:r>
              <a:rPr lang="en-GB" dirty="0" err="1" smtClean="0">
                <a:solidFill>
                  <a:srgbClr val="0000FF"/>
                </a:solidFill>
                <a:latin typeface="Arial" charset="0"/>
              </a:rPr>
              <a:t>mbarn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] ≈ </a:t>
            </a:r>
            <a:r>
              <a:rPr lang="el-GR" dirty="0" smtClean="0">
                <a:solidFill>
                  <a:srgbClr val="0000FF"/>
                </a:solidFill>
                <a:latin typeface="Arial" charset="0"/>
              </a:rPr>
              <a:t>σ</a:t>
            </a:r>
            <a:r>
              <a:rPr lang="en-GB" baseline="-25000" dirty="0" smtClean="0">
                <a:solidFill>
                  <a:srgbClr val="0000FF"/>
                </a:solidFill>
                <a:latin typeface="Arial" charset="0"/>
              </a:rPr>
              <a:t>tot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-11.7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+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1.59 ln </a:t>
            </a:r>
            <a:r>
              <a:rPr lang="en-GB" i="1" dirty="0">
                <a:solidFill>
                  <a:srgbClr val="0000FF"/>
                </a:solidFill>
                <a:latin typeface="Arial" charset="0"/>
              </a:rPr>
              <a:t>s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- </a:t>
            </a: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0.134 ln</a:t>
            </a:r>
            <a:r>
              <a:rPr lang="en-GB" baseline="30000" dirty="0" smtClean="0">
                <a:solidFill>
                  <a:srgbClr val="0000FF"/>
                </a:solidFill>
                <a:latin typeface="Arial" charset="0"/>
              </a:rPr>
              <a:t>2</a:t>
            </a:r>
            <a:r>
              <a:rPr lang="en-GB" i="1" dirty="0" smtClean="0">
                <a:solidFill>
                  <a:srgbClr val="0000FF"/>
                </a:solidFill>
                <a:latin typeface="Arial" charset="0"/>
              </a:rPr>
              <a:t>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i="1" dirty="0" smtClean="0">
                <a:solidFill>
                  <a:srgbClr val="0000FF"/>
                </a:solidFill>
                <a:latin typeface="Arial" charset="0"/>
              </a:rPr>
              <a:t>	~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83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mbarn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at 14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TeV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, ~110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mbarn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at 100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TeV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FF"/>
                </a:solidFill>
                <a:latin typeface="Arial" charset="0"/>
              </a:rPr>
              <a:t> 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8184" y="6018808"/>
            <a:ext cx="3764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horter bunch spacing could help?!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(e.g. 25→ 5 ns would increase </a:t>
            </a:r>
            <a:r>
              <a:rPr lang="en-GB" i="1" dirty="0" err="1" smtClean="0">
                <a:solidFill>
                  <a:srgbClr val="FF0000"/>
                </a:solidFill>
              </a:rPr>
              <a:t>n</a:t>
            </a:r>
            <a:r>
              <a:rPr lang="en-GB" i="1" baseline="-25000" dirty="0" err="1" smtClean="0">
                <a:solidFill>
                  <a:srgbClr val="FF0000"/>
                </a:solidFill>
              </a:rPr>
              <a:t>b</a:t>
            </a:r>
            <a:r>
              <a:rPr lang="en-GB" dirty="0" smtClean="0">
                <a:solidFill>
                  <a:srgbClr val="FF0000"/>
                </a:solidFill>
              </a:rPr>
              <a:t> 5x!)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76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3" grpId="0"/>
      <p:bldP spid="28" grpId="0"/>
      <p:bldP spid="54" grpId="0"/>
      <p:bldP spid="56" grpId="0" animBg="1"/>
      <p:bldP spid="58" grpId="0" animBg="1"/>
      <p:bldP spid="59" grpId="0"/>
      <p:bldP spid="62" grpId="0" animBg="1"/>
      <p:bldP spid="63" grpId="0"/>
      <p:bldP spid="64" grpId="0" animBg="1"/>
      <p:bldP spid="20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-3059" y="906983"/>
          <a:ext cx="9111634" cy="5301456"/>
        </p:xfrm>
        <a:graphic>
          <a:graphicData uri="http://schemas.openxmlformats.org/drawingml/2006/table">
            <a:tbl>
              <a:tblPr firstRow="1" bandRow="1"/>
              <a:tblGrid>
                <a:gridCol w="34896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287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814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0309"/>
                <a:gridCol w="146436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2707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5031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(HL) 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8.3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1.27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(1.12) 0.58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1 (0.2)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 (0.2)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(2.2) 1.15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IP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*</a:t>
                      </a:r>
                      <a:r>
                        <a:rPr kumimoji="0" lang="en-GB" sz="1800" b="1" kern="1200" baseline="-250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x,y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(0.15)</a:t>
                      </a:r>
                      <a:r>
                        <a:rPr kumimoji="0" lang="en-GB" sz="1800" b="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0.55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luminosity/IP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0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(5)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#events/bunch crossing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1020</a:t>
                      </a:r>
                      <a:r>
                        <a:rPr kumimoji="0" lang="en-GB" sz="1800" b="1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0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(204</a:t>
                      </a:r>
                      <a:r>
                        <a:rPr kumimoji="0" lang="en-GB" sz="1800" b="0" kern="1200" dirty="0" smtClean="0">
                          <a:solidFill>
                            <a:srgbClr val="0070C0"/>
                          </a:solidFill>
                          <a:latin typeface="Arial"/>
                          <a:ea typeface="+mn-ea"/>
                          <a:cs typeface="+mn-cs"/>
                        </a:rPr>
                        <a:t>)</a:t>
                      </a:r>
                      <a:endParaRPr kumimoji="0" lang="en-GB" sz="1800" b="0" kern="1200" dirty="0">
                        <a:solidFill>
                          <a:srgbClr val="0070C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1070</a:t>
                      </a:r>
                      <a:r>
                        <a:rPr kumimoji="0" lang="de-AT" sz="1800" b="1" kern="1200" baseline="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AT" sz="1800" b="0" kern="1200" baseline="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(214)</a:t>
                      </a:r>
                      <a:endParaRPr kumimoji="0" lang="en-GB" sz="1800" b="0" kern="1200" dirty="0" smtClean="0">
                        <a:solidFill>
                          <a:srgbClr val="002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(135) 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(0.7) 0.36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synchrotron rad.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[W/m/beam]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4.1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(0.35) 0.18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transv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emit. damping time [h]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25.8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initial proton burn off time [h]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17.0 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(15)</a:t>
                      </a:r>
                      <a:r>
                        <a:rPr kumimoji="0" lang="en-GB" sz="1800" b="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40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      </a:t>
            </a:r>
            <a:r>
              <a:rPr lang="en-US" dirty="0" smtClean="0"/>
              <a:t>hadron collider parameters </a:t>
            </a:r>
            <a:r>
              <a:rPr lang="en-US" sz="3200" dirty="0" smtClean="0"/>
              <a:t>(</a:t>
            </a:r>
            <a:r>
              <a:rPr lang="en-US" sz="3200" i="1" dirty="0" smtClean="0"/>
              <a:t>pp</a:t>
            </a:r>
            <a:r>
              <a:rPr lang="en-US" sz="3200" dirty="0" smtClean="0"/>
              <a:t>)</a:t>
            </a:r>
            <a:endParaRPr lang="en-US" sz="3200" kern="0" dirty="0"/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022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5120650"/>
            <a:ext cx="7326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p</a:t>
            </a:r>
            <a:r>
              <a:rPr lang="en-GB" sz="2400" b="1" dirty="0" smtClean="0">
                <a:solidFill>
                  <a:srgbClr val="C00000"/>
                </a:solidFill>
              </a:rPr>
              <a:t>hase 1: 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b</a:t>
            </a:r>
            <a:r>
              <a:rPr lang="en-GB" sz="2400" b="1" dirty="0" smtClean="0">
                <a:solidFill>
                  <a:srgbClr val="C00000"/>
                </a:solidFill>
              </a:rPr>
              <a:t>*=1.1 m,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 </a:t>
            </a:r>
            <a:r>
              <a:rPr lang="en-GB" sz="2400" b="1" dirty="0" err="1" smtClean="0">
                <a:solidFill>
                  <a:srgbClr val="C00000"/>
                </a:solidFill>
                <a:latin typeface="Symbol" panose="05050102010706020507" pitchFamily="18" charset="2"/>
              </a:rPr>
              <a:t>x</a:t>
            </a:r>
            <a:r>
              <a:rPr lang="en-GB" sz="2400" b="1" baseline="-25000" dirty="0" err="1" smtClean="0">
                <a:solidFill>
                  <a:srgbClr val="C00000"/>
                </a:solidFill>
              </a:rPr>
              <a:t>tot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=0.01</a:t>
            </a:r>
            <a:r>
              <a:rPr lang="en-GB" sz="2400" b="1" dirty="0" smtClean="0">
                <a:solidFill>
                  <a:srgbClr val="C00000"/>
                </a:solidFill>
              </a:rPr>
              <a:t>, </a:t>
            </a:r>
            <a:r>
              <a:rPr lang="en-GB" sz="2400" b="1" i="1" dirty="0" err="1" smtClean="0">
                <a:solidFill>
                  <a:srgbClr val="C00000"/>
                </a:solidFill>
              </a:rPr>
              <a:t>t</a:t>
            </a:r>
            <a:r>
              <a:rPr lang="en-GB" sz="2400" b="1" i="1" baseline="-25000" dirty="0" err="1" smtClean="0">
                <a:solidFill>
                  <a:srgbClr val="C00000"/>
                </a:solidFill>
              </a:rPr>
              <a:t>ta</a:t>
            </a:r>
            <a:r>
              <a:rPr lang="en-GB" sz="2400" b="1" dirty="0" smtClean="0">
                <a:solidFill>
                  <a:srgbClr val="C00000"/>
                </a:solidFill>
              </a:rPr>
              <a:t>=5 h</a:t>
            </a:r>
            <a:r>
              <a:rPr lang="en-GB" sz="2400" b="1" dirty="0">
                <a:solidFill>
                  <a:srgbClr val="C00000"/>
                </a:solidFill>
              </a:rPr>
              <a:t>, 250 </a:t>
            </a:r>
            <a:r>
              <a:rPr lang="en-GB" sz="2400" b="1" dirty="0" smtClean="0">
                <a:solidFill>
                  <a:srgbClr val="C00000"/>
                </a:solidFill>
              </a:rPr>
              <a:t>fb</a:t>
            </a:r>
            <a:r>
              <a:rPr lang="en-GB" sz="2400" b="1" baseline="30000" dirty="0" smtClean="0">
                <a:solidFill>
                  <a:srgbClr val="C00000"/>
                </a:solidFill>
              </a:rPr>
              <a:t>-1 </a:t>
            </a:r>
            <a:r>
              <a:rPr lang="en-GB" sz="2400" b="1" dirty="0" smtClean="0">
                <a:solidFill>
                  <a:srgbClr val="C00000"/>
                </a:solidFill>
              </a:rPr>
              <a:t>/ year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020" y="5580441"/>
            <a:ext cx="777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6600"/>
                </a:solidFill>
              </a:rPr>
              <a:t>p</a:t>
            </a:r>
            <a:r>
              <a:rPr lang="en-GB" sz="2400" b="1" dirty="0" smtClean="0">
                <a:solidFill>
                  <a:srgbClr val="FF6600"/>
                </a:solidFill>
              </a:rPr>
              <a:t>hase 2: 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b</a:t>
            </a:r>
            <a:r>
              <a:rPr lang="en-GB" sz="2400" b="1" dirty="0" smtClean="0">
                <a:solidFill>
                  <a:srgbClr val="FF6600"/>
                </a:solidFill>
              </a:rPr>
              <a:t>*=0.3 m,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 </a:t>
            </a:r>
            <a:r>
              <a:rPr lang="en-GB" sz="2400" b="1" dirty="0" err="1" smtClean="0">
                <a:solidFill>
                  <a:srgbClr val="FF6600"/>
                </a:solidFill>
                <a:latin typeface="Symbol" panose="05050102010706020507" pitchFamily="18" charset="2"/>
              </a:rPr>
              <a:t>x</a:t>
            </a:r>
            <a:r>
              <a:rPr lang="en-GB" sz="2400" b="1" baseline="-25000" dirty="0" err="1" smtClean="0">
                <a:solidFill>
                  <a:srgbClr val="FF6600"/>
                </a:solidFill>
              </a:rPr>
              <a:t>tot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=0.03</a:t>
            </a:r>
            <a:r>
              <a:rPr lang="en-GB" sz="2400" b="1" dirty="0" smtClean="0">
                <a:solidFill>
                  <a:srgbClr val="FF6600"/>
                </a:solidFill>
              </a:rPr>
              <a:t>, </a:t>
            </a:r>
            <a:r>
              <a:rPr lang="en-GB" sz="2400" b="1" i="1" dirty="0" err="1" smtClean="0">
                <a:solidFill>
                  <a:srgbClr val="FF6600"/>
                </a:solidFill>
              </a:rPr>
              <a:t>t</a:t>
            </a:r>
            <a:r>
              <a:rPr lang="en-GB" sz="2400" b="1" i="1" baseline="-25000" dirty="0" err="1" smtClean="0">
                <a:solidFill>
                  <a:srgbClr val="FF6600"/>
                </a:solidFill>
              </a:rPr>
              <a:t>ta</a:t>
            </a:r>
            <a:r>
              <a:rPr lang="en-GB" sz="2400" b="1" dirty="0" smtClean="0">
                <a:solidFill>
                  <a:srgbClr val="FF6600"/>
                </a:solidFill>
              </a:rPr>
              <a:t>=4 h</a:t>
            </a:r>
            <a:r>
              <a:rPr lang="en-GB" sz="2400" b="1" dirty="0">
                <a:solidFill>
                  <a:srgbClr val="FF6600"/>
                </a:solidFill>
              </a:rPr>
              <a:t>, </a:t>
            </a:r>
            <a:r>
              <a:rPr lang="en-GB" sz="2400" b="1" dirty="0" smtClean="0">
                <a:solidFill>
                  <a:srgbClr val="FF6600"/>
                </a:solidFill>
              </a:rPr>
              <a:t>1000 </a:t>
            </a:r>
            <a:r>
              <a:rPr lang="en-GB" sz="2400" b="1" dirty="0">
                <a:solidFill>
                  <a:srgbClr val="FF6600"/>
                </a:solidFill>
              </a:rPr>
              <a:t>fb</a:t>
            </a:r>
            <a:r>
              <a:rPr lang="en-GB" sz="2400" b="1" baseline="30000" dirty="0">
                <a:solidFill>
                  <a:srgbClr val="FF6600"/>
                </a:solidFill>
              </a:rPr>
              <a:t>-1 </a:t>
            </a:r>
            <a:r>
              <a:rPr lang="en-GB" sz="2400" b="1" dirty="0">
                <a:solidFill>
                  <a:srgbClr val="FF6600"/>
                </a:solidFill>
              </a:rPr>
              <a:t>/ year </a:t>
            </a:r>
          </a:p>
          <a:p>
            <a:endParaRPr lang="en-GB" sz="2400" b="1" dirty="0" smtClean="0">
              <a:solidFill>
                <a:srgbClr val="FF66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0" y="1018713"/>
            <a:ext cx="5890824" cy="39199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44208" y="1502081"/>
            <a:ext cx="209528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lvl="1"/>
            <a:r>
              <a:rPr lang="en-GB" sz="2000" dirty="0">
                <a:solidFill>
                  <a:srgbClr val="000000"/>
                </a:solidFill>
              </a:rPr>
              <a:t>f</a:t>
            </a:r>
            <a:r>
              <a:rPr lang="en-GB" sz="2000" dirty="0" smtClean="0">
                <a:solidFill>
                  <a:srgbClr val="000000"/>
                </a:solidFill>
              </a:rPr>
              <a:t>or both phases:</a:t>
            </a:r>
          </a:p>
          <a:p>
            <a:pPr marL="268288" lvl="1"/>
            <a:endParaRPr lang="en-GB" sz="2000" dirty="0" smtClean="0">
              <a:solidFill>
                <a:srgbClr val="000000"/>
              </a:solidFill>
            </a:endParaRPr>
          </a:p>
          <a:p>
            <a:pPr marL="268288" lvl="1"/>
            <a:r>
              <a:rPr lang="en-GB" sz="2000" b="1" dirty="0" smtClean="0">
                <a:solidFill>
                  <a:srgbClr val="000000"/>
                </a:solidFill>
              </a:rPr>
              <a:t>beam current </a:t>
            </a:r>
            <a:r>
              <a:rPr lang="en-GB" sz="2000" b="1" dirty="0">
                <a:solidFill>
                  <a:srgbClr val="000000"/>
                </a:solidFill>
              </a:rPr>
              <a:t>0.5 </a:t>
            </a:r>
            <a:r>
              <a:rPr lang="en-GB" sz="2000" b="1" dirty="0" smtClean="0">
                <a:solidFill>
                  <a:srgbClr val="000000"/>
                </a:solidFill>
              </a:rPr>
              <a:t>A, unchanged!</a:t>
            </a:r>
          </a:p>
          <a:p>
            <a:pPr marL="268288" lvl="1"/>
            <a:endParaRPr lang="en-GB" sz="2000" dirty="0">
              <a:solidFill>
                <a:srgbClr val="000000"/>
              </a:solidFill>
            </a:endParaRPr>
          </a:p>
          <a:p>
            <a:pPr marL="268288" lvl="1"/>
            <a:r>
              <a:rPr lang="en-GB" sz="2000" dirty="0" smtClean="0">
                <a:solidFill>
                  <a:srgbClr val="000000"/>
                </a:solidFill>
              </a:rPr>
              <a:t>total </a:t>
            </a:r>
            <a:r>
              <a:rPr lang="en-GB" sz="2000" dirty="0">
                <a:solidFill>
                  <a:srgbClr val="000000"/>
                </a:solidFill>
              </a:rPr>
              <a:t>synchrotron radiation </a:t>
            </a:r>
            <a:r>
              <a:rPr lang="en-GB" sz="2000" dirty="0" smtClean="0">
                <a:solidFill>
                  <a:srgbClr val="000000"/>
                </a:solidFill>
              </a:rPr>
              <a:t>power ~5 </a:t>
            </a:r>
            <a:r>
              <a:rPr lang="en-GB" sz="2000" dirty="0">
                <a:solidFill>
                  <a:srgbClr val="000000"/>
                </a:solidFill>
              </a:rPr>
              <a:t>MW.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0637" y="963969"/>
            <a:ext cx="277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C377B"/>
                </a:solidFill>
              </a:rPr>
              <a:t>r</a:t>
            </a:r>
            <a:r>
              <a:rPr lang="en-GB" dirty="0" smtClean="0">
                <a:solidFill>
                  <a:srgbClr val="0C377B"/>
                </a:solidFill>
              </a:rPr>
              <a:t>adiation damping: </a:t>
            </a:r>
            <a:r>
              <a:rPr lang="en-GB" dirty="0" smtClean="0">
                <a:solidFill>
                  <a:srgbClr val="0C377B"/>
                </a:solidFill>
                <a:latin typeface="Symbol" panose="05050102010706020507" pitchFamily="18" charset="2"/>
              </a:rPr>
              <a:t>t</a:t>
            </a:r>
            <a:r>
              <a:rPr lang="en-GB" dirty="0" smtClean="0">
                <a:solidFill>
                  <a:srgbClr val="0C377B"/>
                </a:solidFill>
              </a:rPr>
              <a:t>~1 h</a:t>
            </a:r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FFFF00"/>
                </a:solidFill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</a:rPr>
              <a:t>  		luminosity evolution over 24 h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06883" y="1036935"/>
            <a:ext cx="285193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C377B"/>
                </a:solidFill>
              </a:rPr>
              <a:t>PRST-AB 18</a:t>
            </a:r>
            <a:r>
              <a:rPr lang="en-GB" sz="1600" dirty="0">
                <a:solidFill>
                  <a:srgbClr val="0C377B"/>
                </a:solidFill>
              </a:rPr>
              <a:t>, 101002 (2015</a:t>
            </a:r>
            <a:r>
              <a:rPr lang="en-GB" sz="1600" dirty="0" smtClean="0">
                <a:solidFill>
                  <a:srgbClr val="0C377B"/>
                </a:solidFill>
              </a:rPr>
              <a:t>) </a:t>
            </a:r>
            <a:endParaRPr lang="en-GB" sz="16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48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smtClean="0"/>
              <a:t>                   </a:t>
            </a:r>
            <a:r>
              <a:rPr lang="en-GB" sz="4400" kern="0" smtClean="0"/>
              <a:t>FCC</a:t>
            </a:r>
            <a:r>
              <a:rPr lang="en-GB" sz="4400" kern="0" smtClean="0">
                <a:cs typeface="Calibri" pitchFamily="34" charset="0"/>
              </a:rPr>
              <a:t>-hh -  100 </a:t>
            </a:r>
            <a:r>
              <a:rPr lang="en-GB" sz="4400" kern="0" dirty="0" err="1" smtClean="0">
                <a:cs typeface="Calibri" pitchFamily="34" charset="0"/>
              </a:rPr>
              <a:t>TeV</a:t>
            </a:r>
            <a:r>
              <a:rPr lang="en-GB" sz="4400" kern="0" dirty="0" smtClean="0">
                <a:cs typeface="Calibri" pitchFamily="34" charset="0"/>
              </a:rPr>
              <a:t> </a:t>
            </a:r>
            <a:r>
              <a:rPr lang="en-GB" sz="4400" kern="0" err="1" smtClean="0">
                <a:cs typeface="Calibri" pitchFamily="34" charset="0"/>
              </a:rPr>
              <a:t>c.m</a:t>
            </a:r>
            <a:r>
              <a:rPr lang="en-GB" sz="4400" kern="0" smtClean="0">
                <a:cs typeface="Calibri" pitchFamily="34" charset="0"/>
              </a:rPr>
              <a:t>., 25 ns </a:t>
            </a:r>
            <a:endParaRPr lang="en-GB" sz="4400" kern="0" dirty="0">
              <a:cs typeface="Calibri" pitchFamily="34" charset="0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2" y="1032251"/>
            <a:ext cx="3945636" cy="27203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790" y="1032251"/>
            <a:ext cx="4142232" cy="27386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2" y="3989585"/>
            <a:ext cx="4142232" cy="27386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790" y="3989585"/>
            <a:ext cx="4142232" cy="27386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19016" y="6027003"/>
            <a:ext cx="4167231" cy="83099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burn off slower than emittance</a:t>
            </a:r>
          </a:p>
          <a:p>
            <a:r>
              <a:rPr lang="en-GB" sz="2400" dirty="0">
                <a:solidFill>
                  <a:srgbClr val="0070C0"/>
                </a:solidFill>
              </a:rPr>
              <a:t>d</a:t>
            </a:r>
            <a:r>
              <a:rPr lang="en-GB" sz="2400" dirty="0" smtClean="0">
                <a:solidFill>
                  <a:srgbClr val="0070C0"/>
                </a:solidFill>
              </a:rPr>
              <a:t>amping → emittance control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00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smtClean="0"/>
              <a:t>                   </a:t>
            </a:r>
            <a:r>
              <a:rPr lang="en-GB" sz="4400" kern="0" smtClean="0"/>
              <a:t>FCC</a:t>
            </a:r>
            <a:r>
              <a:rPr lang="en-GB" sz="4400" kern="0" smtClean="0">
                <a:cs typeface="Calibri" pitchFamily="34" charset="0"/>
              </a:rPr>
              <a:t>-hh -  100 </a:t>
            </a:r>
            <a:r>
              <a:rPr lang="en-GB" sz="4400" kern="0" dirty="0" err="1" smtClean="0">
                <a:cs typeface="Calibri" pitchFamily="34" charset="0"/>
              </a:rPr>
              <a:t>TeV</a:t>
            </a:r>
            <a:r>
              <a:rPr lang="en-GB" sz="4400" kern="0" dirty="0" smtClean="0">
                <a:cs typeface="Calibri" pitchFamily="34" charset="0"/>
              </a:rPr>
              <a:t> </a:t>
            </a:r>
            <a:r>
              <a:rPr lang="en-GB" sz="4400" kern="0" err="1" smtClean="0">
                <a:cs typeface="Calibri" pitchFamily="34" charset="0"/>
              </a:rPr>
              <a:t>c.m</a:t>
            </a:r>
            <a:r>
              <a:rPr lang="en-GB" sz="4400" kern="0" smtClean="0">
                <a:cs typeface="Calibri" pitchFamily="34" charset="0"/>
              </a:rPr>
              <a:t>., 25 ns </a:t>
            </a:r>
            <a:endParaRPr lang="en-GB" sz="4400" kern="0" dirty="0">
              <a:cs typeface="Calibri" pitchFamily="34" charset="0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44578" y="1211326"/>
            <a:ext cx="4143891" cy="193899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i</a:t>
            </a:r>
            <a:r>
              <a:rPr lang="en-GB" sz="2400" dirty="0" smtClean="0">
                <a:solidFill>
                  <a:srgbClr val="0070C0"/>
                </a:solidFill>
              </a:rPr>
              <a:t>n phase 2, </a:t>
            </a:r>
            <a:r>
              <a:rPr lang="en-GB" sz="2400" dirty="0" smtClean="0">
                <a:solidFill>
                  <a:srgbClr val="0070C0"/>
                </a:solidFill>
                <a:latin typeface="Symbol" panose="05050102010706020507" pitchFamily="18" charset="2"/>
              </a:rPr>
              <a:t>b</a:t>
            </a:r>
            <a:r>
              <a:rPr lang="en-GB" sz="2400" baseline="30000" dirty="0" smtClean="0">
                <a:solidFill>
                  <a:srgbClr val="0070C0"/>
                </a:solidFill>
              </a:rPr>
              <a:t>*</a:t>
            </a:r>
            <a:r>
              <a:rPr lang="en-GB" sz="2400" dirty="0" smtClean="0">
                <a:solidFill>
                  <a:srgbClr val="0070C0"/>
                </a:solidFill>
              </a:rPr>
              <a:t> 1.1→0.3 m,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without (or with less) 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emittance control: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tune shift increases during fill</a:t>
            </a:r>
          </a:p>
          <a:p>
            <a:r>
              <a:rPr lang="en-GB" sz="2400" dirty="0">
                <a:solidFill>
                  <a:srgbClr val="0070C0"/>
                </a:solidFill>
              </a:rPr>
              <a:t>u</a:t>
            </a:r>
            <a:r>
              <a:rPr lang="en-GB" sz="2400" dirty="0" smtClean="0">
                <a:solidFill>
                  <a:srgbClr val="0070C0"/>
                </a:solidFill>
              </a:rPr>
              <a:t>ntil reaching maximum of 0.03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46" y="1143895"/>
            <a:ext cx="4142232" cy="273862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166" y="3882523"/>
            <a:ext cx="4142232" cy="273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99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/>
          </p:nvPr>
        </p:nvGraphicFramePr>
        <p:xfrm>
          <a:off x="0" y="800100"/>
          <a:ext cx="9098160" cy="532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081"/>
                <a:gridCol w="1595912"/>
                <a:gridCol w="1101641"/>
                <a:gridCol w="920194"/>
                <a:gridCol w="1152373"/>
                <a:gridCol w="1219200"/>
                <a:gridCol w="252926"/>
                <a:gridCol w="874833"/>
              </a:tblGrid>
              <a:tr h="384732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Parameter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Unit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SPPC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FCC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PreCDR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“CDR”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“Ultimate”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Circumference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km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54.4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c.m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energy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TeV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70.6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75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125-150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ipole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ield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T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12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20-24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16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njection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energy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TeV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2.1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2.1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4.2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3.3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#IPs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endParaRPr lang="zh-CN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luminosity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per IP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sz="1800" kern="0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35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 cm</a:t>
                      </a:r>
                      <a:r>
                        <a:rPr lang="en-US" sz="1800" kern="0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-2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800" kern="0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-1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3.0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IP beta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function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0.75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0.75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1.1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0.3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beam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current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A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0.7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unch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separation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ns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 (5)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 (5)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unch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population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altLang="zh-CN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GB" altLang="zh-CN" sz="1800" kern="1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zh-CN" sz="1800" kern="100" baseline="30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 (0.2)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 (0.2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5439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SR power /beam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MW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2.1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1.1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439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SR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heat 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load/</a:t>
                      </a:r>
                      <a:r>
                        <a:rPr lang="en-US" sz="1800" kern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ap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W/m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45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13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80010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FF00"/>
                </a:solidFill>
              </a:rPr>
              <a:t>SPPC main parameters</a:t>
            </a:r>
            <a:endParaRPr lang="en-GB" sz="2800" b="1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61684" y="6488668"/>
            <a:ext cx="89036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J. Tang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t="527" b="2916"/>
          <a:stretch/>
        </p:blipFill>
        <p:spPr>
          <a:xfrm>
            <a:off x="40597" y="998856"/>
            <a:ext cx="5671031" cy="458124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kern="0" dirty="0" smtClean="0"/>
              <a:t>          </a:t>
            </a:r>
            <a:r>
              <a:rPr lang="en-US" sz="4000" smtClean="0"/>
              <a:t>colliders and </a:t>
            </a:r>
            <a:r>
              <a:rPr lang="en-US" sz="4000" dirty="0" smtClean="0"/>
              <a:t>discoveries</a:t>
            </a:r>
            <a:endParaRPr lang="en-US" sz="4000" kern="0" dirty="0"/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2" t="4807" r="4966" b="6690"/>
          <a:stretch/>
        </p:blipFill>
        <p:spPr>
          <a:xfrm>
            <a:off x="5009808" y="1844824"/>
            <a:ext cx="4135272" cy="364395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626232" y="22274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Oval 8"/>
          <p:cNvSpPr/>
          <p:nvPr/>
        </p:nvSpPr>
        <p:spPr>
          <a:xfrm>
            <a:off x="6159632" y="3903817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159632" y="2237653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991008" y="3329474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753008" y="3044577"/>
            <a:ext cx="533400" cy="1062251"/>
            <a:chOff x="7599528" y="3347000"/>
            <a:chExt cx="533400" cy="1062251"/>
          </a:xfrm>
        </p:grpSpPr>
        <p:sp>
          <p:nvSpPr>
            <p:cNvPr id="13" name="Oval 12"/>
            <p:cNvSpPr/>
            <p:nvPr/>
          </p:nvSpPr>
          <p:spPr>
            <a:xfrm>
              <a:off x="7599528" y="3875851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7599528" y="3347000"/>
              <a:ext cx="533400" cy="533400"/>
            </a:xfrm>
            <a:prstGeom prst="ellipse">
              <a:avLst/>
            </a:prstGeom>
            <a:noFill/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8449044" y="3573428"/>
            <a:ext cx="533400" cy="533400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Down Arrow 15"/>
          <p:cNvSpPr/>
          <p:nvPr/>
        </p:nvSpPr>
        <p:spPr>
          <a:xfrm rot="18733267">
            <a:off x="1009769" y="3221423"/>
            <a:ext cx="578407" cy="5179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Down Arrow 16"/>
          <p:cNvSpPr/>
          <p:nvPr/>
        </p:nvSpPr>
        <p:spPr>
          <a:xfrm rot="19833882">
            <a:off x="1944763" y="2840013"/>
            <a:ext cx="552047" cy="349280"/>
          </a:xfrm>
          <a:prstGeom prst="downArrow">
            <a:avLst>
              <a:gd name="adj1" fmla="val 3055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Down Arrow 17"/>
          <p:cNvSpPr/>
          <p:nvPr/>
        </p:nvSpPr>
        <p:spPr>
          <a:xfrm rot="18929389">
            <a:off x="2056287" y="2026202"/>
            <a:ext cx="465771" cy="48499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Down Arrow 18"/>
          <p:cNvSpPr/>
          <p:nvPr/>
        </p:nvSpPr>
        <p:spPr>
          <a:xfrm rot="19442844">
            <a:off x="4158940" y="1057836"/>
            <a:ext cx="453740" cy="457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Down Arrow 19"/>
          <p:cNvSpPr/>
          <p:nvPr/>
        </p:nvSpPr>
        <p:spPr>
          <a:xfrm rot="19768801">
            <a:off x="2632059" y="1804274"/>
            <a:ext cx="415585" cy="30846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5121" y="1011227"/>
            <a:ext cx="2659061" cy="830997"/>
          </a:xfrm>
          <a:prstGeom prst="rect">
            <a:avLst/>
          </a:prstGeom>
          <a:noFill/>
          <a:ln w="444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Standard Model</a:t>
            </a:r>
          </a:p>
          <a:p>
            <a:pPr algn="ctr">
              <a:defRPr/>
            </a:pPr>
            <a:r>
              <a:rPr lang="en-GB" sz="2400" b="1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articles and forces</a:t>
            </a:r>
            <a:endParaRPr lang="en-GB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5292" y="5604599"/>
            <a:ext cx="9289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powerful instruments</a:t>
            </a:r>
            <a:r>
              <a:rPr lang="en-GB" sz="24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GB" sz="2400" b="1" dirty="0" smtClean="0">
                <a:solidFill>
                  <a:srgbClr val="FF0000"/>
                </a:solidFill>
                <a:latin typeface="Calibri"/>
              </a:rPr>
              <a:t>for discovery and precision measurement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53008" y="5165105"/>
            <a:ext cx="136447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</a:rPr>
              <a:t>A. Ballarino</a:t>
            </a:r>
            <a:endParaRPr lang="en-GB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94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064534"/>
            <a:ext cx="6727033" cy="425661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20535" y="532115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C377B"/>
                </a:solidFill>
              </a:rPr>
              <a:t>integrated </a:t>
            </a:r>
            <a:r>
              <a:rPr lang="en-GB" sz="1600" dirty="0">
                <a:solidFill>
                  <a:srgbClr val="0C377B"/>
                </a:solidFill>
              </a:rPr>
              <a:t>luminosity per year </a:t>
            </a:r>
            <a:r>
              <a:rPr lang="en-GB" sz="1600" dirty="0" smtClean="0">
                <a:solidFill>
                  <a:srgbClr val="0C377B"/>
                </a:solidFill>
              </a:rPr>
              <a:t>vs maximum </a:t>
            </a:r>
            <a:r>
              <a:rPr lang="en-GB" sz="1600" dirty="0">
                <a:solidFill>
                  <a:srgbClr val="0C377B"/>
                </a:solidFill>
              </a:rPr>
              <a:t>pile-up, assuming 160 days of physics </a:t>
            </a:r>
            <a:r>
              <a:rPr lang="en-GB" sz="1600" dirty="0" smtClean="0">
                <a:solidFill>
                  <a:srgbClr val="0C377B"/>
                </a:solidFill>
              </a:rPr>
              <a:t>run, a </a:t>
            </a:r>
            <a:r>
              <a:rPr lang="en-GB" sz="1600" dirty="0">
                <a:solidFill>
                  <a:srgbClr val="0C377B"/>
                </a:solidFill>
              </a:rPr>
              <a:t>machine </a:t>
            </a:r>
            <a:r>
              <a:rPr lang="en-GB" sz="1600" dirty="0" smtClean="0">
                <a:solidFill>
                  <a:srgbClr val="0C377B"/>
                </a:solidFill>
              </a:rPr>
              <a:t>availability </a:t>
            </a:r>
            <a:r>
              <a:rPr lang="en-GB" sz="1600" i="1" dirty="0" smtClean="0">
                <a:solidFill>
                  <a:srgbClr val="0C377B"/>
                </a:solidFill>
              </a:rPr>
              <a:t>A</a:t>
            </a:r>
            <a:r>
              <a:rPr lang="en-GB" sz="1600" dirty="0" smtClean="0">
                <a:solidFill>
                  <a:srgbClr val="0C377B"/>
                </a:solidFill>
              </a:rPr>
              <a:t> </a:t>
            </a:r>
            <a:r>
              <a:rPr lang="en-GB" sz="1600" dirty="0">
                <a:solidFill>
                  <a:srgbClr val="0C377B"/>
                </a:solidFill>
              </a:rPr>
              <a:t>of </a:t>
            </a:r>
            <a:r>
              <a:rPr lang="en-GB" sz="1600" dirty="0" smtClean="0">
                <a:solidFill>
                  <a:srgbClr val="0C377B"/>
                </a:solidFill>
              </a:rPr>
              <a:t>71%, </a:t>
            </a:r>
            <a:r>
              <a:rPr lang="en-GB" sz="1600" dirty="0">
                <a:solidFill>
                  <a:srgbClr val="0C377B"/>
                </a:solidFill>
              </a:rPr>
              <a:t>two primary collision points </a:t>
            </a:r>
            <a:r>
              <a:rPr lang="en-GB" sz="1600" dirty="0" smtClean="0">
                <a:solidFill>
                  <a:srgbClr val="0C377B"/>
                </a:solidFill>
              </a:rPr>
              <a:t>(</a:t>
            </a:r>
            <a:r>
              <a:rPr lang="en-GB" sz="1600" i="1" dirty="0" err="1" smtClean="0">
                <a:solidFill>
                  <a:srgbClr val="0C377B"/>
                </a:solidFill>
              </a:rPr>
              <a:t>n</a:t>
            </a:r>
            <a:r>
              <a:rPr lang="en-GB" sz="1600" baseline="-25000" dirty="0" err="1" smtClean="0">
                <a:solidFill>
                  <a:srgbClr val="0C377B"/>
                </a:solidFill>
              </a:rPr>
              <a:t>IP</a:t>
            </a:r>
            <a:r>
              <a:rPr lang="en-GB" sz="1600" dirty="0" smtClean="0">
                <a:solidFill>
                  <a:srgbClr val="0C377B"/>
                </a:solidFill>
              </a:rPr>
              <a:t>=2), </a:t>
            </a:r>
            <a:r>
              <a:rPr lang="en-GB" sz="1600" i="1" dirty="0" err="1" smtClean="0">
                <a:solidFill>
                  <a:srgbClr val="0C377B"/>
                </a:solidFill>
              </a:rPr>
              <a:t>n</a:t>
            </a:r>
            <a:r>
              <a:rPr lang="en-GB" sz="1600" i="1" baseline="-25000" dirty="0" err="1" smtClean="0">
                <a:solidFill>
                  <a:srgbClr val="0C377B"/>
                </a:solidFill>
              </a:rPr>
              <a:t>b</a:t>
            </a:r>
            <a:r>
              <a:rPr lang="en-GB" sz="1600" dirty="0" smtClean="0">
                <a:solidFill>
                  <a:srgbClr val="0C377B"/>
                </a:solidFill>
              </a:rPr>
              <a:t>=10600 </a:t>
            </a:r>
            <a:r>
              <a:rPr lang="en-GB" sz="1600" dirty="0">
                <a:solidFill>
                  <a:srgbClr val="0C377B"/>
                </a:solidFill>
              </a:rPr>
              <a:t>bunches per beam, </a:t>
            </a:r>
            <a:r>
              <a:rPr lang="en-GB" sz="1600" dirty="0" smtClean="0">
                <a:solidFill>
                  <a:srgbClr val="0C377B"/>
                </a:solidFill>
              </a:rPr>
              <a:t>and </a:t>
            </a:r>
            <a:r>
              <a:rPr lang="en-GB" sz="1600" dirty="0">
                <a:solidFill>
                  <a:srgbClr val="0C377B"/>
                </a:solidFill>
              </a:rPr>
              <a:t>a </a:t>
            </a:r>
            <a:r>
              <a:rPr lang="en-GB" sz="1600" b="1" dirty="0">
                <a:solidFill>
                  <a:srgbClr val="FF0000"/>
                </a:solidFill>
              </a:rPr>
              <a:t>maximum beam intensity of </a:t>
            </a:r>
            <a:r>
              <a:rPr lang="en-GB" sz="1600" b="1" i="1" dirty="0" smtClean="0">
                <a:solidFill>
                  <a:srgbClr val="FF0000"/>
                </a:solidFill>
              </a:rPr>
              <a:t>N</a:t>
            </a:r>
            <a:r>
              <a:rPr lang="en-GB" sz="1600" b="1" i="1" baseline="-25000" dirty="0" smtClean="0">
                <a:solidFill>
                  <a:srgbClr val="FF0000"/>
                </a:solidFill>
              </a:rPr>
              <a:t>b</a:t>
            </a:r>
            <a:r>
              <a:rPr lang="en-GB" sz="1600" b="1" baseline="-25000" dirty="0" smtClean="0">
                <a:solidFill>
                  <a:srgbClr val="FF0000"/>
                </a:solidFill>
              </a:rPr>
              <a:t>,0</a:t>
            </a:r>
            <a:r>
              <a:rPr lang="en-GB" sz="1600" b="1" dirty="0" smtClean="0">
                <a:solidFill>
                  <a:srgbClr val="FF0000"/>
                </a:solidFill>
              </a:rPr>
              <a:t>=10</a:t>
            </a:r>
            <a:r>
              <a:rPr lang="en-GB" sz="1600" b="1" baseline="30000" dirty="0" smtClean="0">
                <a:solidFill>
                  <a:srgbClr val="FF0000"/>
                </a:solidFill>
              </a:rPr>
              <a:t>15</a:t>
            </a:r>
            <a:r>
              <a:rPr lang="en-GB" sz="1600" b="1" dirty="0" smtClean="0">
                <a:solidFill>
                  <a:srgbClr val="FF0000"/>
                </a:solidFill>
              </a:rPr>
              <a:t> protons</a:t>
            </a:r>
            <a:r>
              <a:rPr lang="en-GB" sz="1600" dirty="0" smtClean="0">
                <a:solidFill>
                  <a:srgbClr val="0C377B"/>
                </a:solidFill>
              </a:rPr>
              <a:t>; curves for different av. </a:t>
            </a:r>
            <a:r>
              <a:rPr lang="en-GB" sz="1600" dirty="0">
                <a:solidFill>
                  <a:srgbClr val="0C377B"/>
                </a:solidFill>
              </a:rPr>
              <a:t>turnaround times </a:t>
            </a:r>
            <a:r>
              <a:rPr lang="en-GB" sz="1600" i="1" dirty="0" err="1" smtClean="0">
                <a:solidFill>
                  <a:srgbClr val="0C377B"/>
                </a:solidFill>
              </a:rPr>
              <a:t>t</a:t>
            </a:r>
            <a:r>
              <a:rPr lang="en-GB" sz="1600" baseline="-25000" dirty="0" err="1" smtClean="0">
                <a:solidFill>
                  <a:srgbClr val="0C377B"/>
                </a:solidFill>
              </a:rPr>
              <a:t>ta</a:t>
            </a:r>
            <a:endParaRPr lang="en-GB" sz="1600" dirty="0">
              <a:solidFill>
                <a:srgbClr val="0C377B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   </a:t>
            </a:r>
            <a:r>
              <a:rPr lang="en-US" dirty="0" smtClean="0"/>
              <a:t> limits on integrated luminosity</a:t>
            </a:r>
            <a:endParaRPr lang="en-US" kern="0" dirty="0"/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013421" y="4674822"/>
            <a:ext cx="1030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C377B"/>
                </a:solidFill>
              </a:rPr>
              <a:t>F.Z. et al,</a:t>
            </a:r>
          </a:p>
          <a:p>
            <a:r>
              <a:rPr lang="en-GB" sz="1600" dirty="0" smtClean="0">
                <a:solidFill>
                  <a:srgbClr val="0C377B"/>
                </a:solidFill>
              </a:rPr>
              <a:t>IPAC’16</a:t>
            </a:r>
            <a:endParaRPr lang="en-GB" sz="1600" dirty="0">
              <a:solidFill>
                <a:srgbClr val="0C377B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1086772">
            <a:off x="1024886" y="1351751"/>
            <a:ext cx="3959738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t</a:t>
            </a:r>
            <a:r>
              <a:rPr lang="en-GB" sz="2800" b="1" dirty="0" smtClean="0">
                <a:solidFill>
                  <a:srgbClr val="00B050"/>
                </a:solidFill>
              </a:rPr>
              <a:t>urnaround challenge </a:t>
            </a:r>
            <a:endParaRPr lang="en-GB" sz="2800" b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793151" y="1710162"/>
                <a:ext cx="2251001" cy="753861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int</m:t>
                          </m:r>
                        </m:sub>
                      </m:sSub>
                      <m:r>
                        <a:rPr lang="en-GB" sz="24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GB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  <m:r>
                            <a:rPr lang="en-GB" sz="2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𝐼𝑃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24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3151" y="1710162"/>
                <a:ext cx="2251001" cy="75386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6818560" y="1225454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CC"/>
                </a:solidFill>
              </a:rPr>
              <a:t>a</a:t>
            </a:r>
            <a:r>
              <a:rPr lang="en-GB" dirty="0" smtClean="0">
                <a:solidFill>
                  <a:srgbClr val="0000CC"/>
                </a:solidFill>
              </a:rPr>
              <a:t>symptotic limit: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18560" y="2708749"/>
            <a:ext cx="2339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>
                <a:solidFill>
                  <a:srgbClr val="0000CC"/>
                </a:solidFill>
              </a:rPr>
              <a:t>T</a:t>
            </a:r>
            <a:r>
              <a:rPr lang="en-GB" i="1" baseline="-25000" dirty="0" err="1" smtClean="0">
                <a:solidFill>
                  <a:srgbClr val="0000CC"/>
                </a:solidFill>
              </a:rPr>
              <a:t>tot</a:t>
            </a:r>
            <a:r>
              <a:rPr lang="en-GB" dirty="0" smtClean="0">
                <a:solidFill>
                  <a:srgbClr val="0000CC"/>
                </a:solidFill>
              </a:rPr>
              <a:t>: total time </a:t>
            </a:r>
          </a:p>
          <a:p>
            <a:r>
              <a:rPr lang="en-GB" dirty="0">
                <a:solidFill>
                  <a:srgbClr val="0000CC"/>
                </a:solidFill>
              </a:rPr>
              <a:t>a</a:t>
            </a:r>
            <a:r>
              <a:rPr lang="en-GB" dirty="0" smtClean="0">
                <a:solidFill>
                  <a:srgbClr val="0000CC"/>
                </a:solidFill>
              </a:rPr>
              <a:t>llocated for physics </a:t>
            </a:r>
          </a:p>
          <a:p>
            <a:r>
              <a:rPr lang="en-GB" dirty="0" smtClean="0">
                <a:solidFill>
                  <a:srgbClr val="0000CC"/>
                </a:solidFill>
              </a:rPr>
              <a:t>/ year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8168640" y="1625836"/>
            <a:ext cx="243840" cy="437805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stCxn id="15" idx="0"/>
          </p:cNvCxnSpPr>
          <p:nvPr/>
        </p:nvCxnSpPr>
        <p:spPr>
          <a:xfrm flipV="1">
            <a:off x="7701326" y="2147968"/>
            <a:ext cx="467314" cy="1650306"/>
          </a:xfrm>
          <a:prstGeom prst="straightConnector1">
            <a:avLst/>
          </a:prstGeom>
          <a:ln w="44450">
            <a:solidFill>
              <a:srgbClr val="FF0000"/>
            </a:solidFill>
            <a:headEnd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54780" y="3798274"/>
            <a:ext cx="16930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c</a:t>
            </a:r>
            <a:r>
              <a:rPr lang="en-GB" sz="2400" dirty="0" smtClean="0">
                <a:solidFill>
                  <a:srgbClr val="FF0000"/>
                </a:solidFill>
              </a:rPr>
              <a:t>ase for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availability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8547872" y="2160288"/>
            <a:ext cx="476116" cy="419111"/>
          </a:xfrm>
          <a:prstGeom prst="ellipse">
            <a:avLst/>
          </a:prstGeom>
          <a:noFill/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0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15" grpId="0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172" descr="layout_b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19" y="1667598"/>
            <a:ext cx="3404305" cy="35461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2109" y="5121548"/>
            <a:ext cx="71972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C377B"/>
                </a:solidFill>
              </a:rPr>
              <a:t>2 main IPs in A, G for both machines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000" b="1" dirty="0" smtClean="0">
                <a:solidFill>
                  <a:srgbClr val="0C377B"/>
                </a:solidFill>
              </a:rPr>
              <a:t>asymmetric IR optic/geometry for ee	</a:t>
            </a:r>
            <a:r>
              <a:rPr lang="de-AT" sz="2000" b="1" dirty="0">
                <a:solidFill>
                  <a:srgbClr val="0C377B"/>
                </a:solidFill>
              </a:rPr>
              <a:t> </a:t>
            </a:r>
            <a:r>
              <a:rPr lang="de-AT" sz="2000" b="1" dirty="0" smtClean="0">
                <a:solidFill>
                  <a:srgbClr val="0C377B"/>
                </a:solidFill>
              </a:rPr>
              <a:t>                   to limit synchrotron radiation to detector</a:t>
            </a:r>
            <a:endParaRPr lang="en-GB" sz="2000" b="1" dirty="0" smtClean="0">
              <a:solidFill>
                <a:srgbClr val="0C377B"/>
              </a:solidFill>
            </a:endParaRPr>
          </a:p>
          <a:p>
            <a:pPr>
              <a:spcAft>
                <a:spcPts val="600"/>
              </a:spcAft>
            </a:pPr>
            <a:endParaRPr lang="en-GB" sz="2000" b="1" dirty="0">
              <a:solidFill>
                <a:srgbClr val="0C377B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     common layouts for </a:t>
            </a:r>
            <a:r>
              <a:rPr lang="en-US" kern="0" dirty="0" err="1" smtClean="0"/>
              <a:t>hh</a:t>
            </a:r>
            <a:r>
              <a:rPr lang="en-US" kern="0" dirty="0" smtClean="0"/>
              <a:t> &amp; </a:t>
            </a:r>
            <a:r>
              <a:rPr lang="en-US" kern="0" dirty="0" err="1" smtClean="0"/>
              <a:t>ee</a:t>
            </a:r>
            <a:endParaRPr lang="en-US" kern="0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1" name="Group 90"/>
          <p:cNvGrpSpPr/>
          <p:nvPr/>
        </p:nvGrpSpPr>
        <p:grpSpPr>
          <a:xfrm>
            <a:off x="4344078" y="1010449"/>
            <a:ext cx="4733711" cy="4734605"/>
            <a:chOff x="5001062" y="2379766"/>
            <a:chExt cx="6732389" cy="6733660"/>
          </a:xfrm>
        </p:grpSpPr>
        <p:grpSp>
          <p:nvGrpSpPr>
            <p:cNvPr id="92" name="Group 241"/>
            <p:cNvGrpSpPr>
              <a:grpSpLocks noChangeAspect="1"/>
            </p:cNvGrpSpPr>
            <p:nvPr/>
          </p:nvGrpSpPr>
          <p:grpSpPr>
            <a:xfrm>
              <a:off x="5359744" y="2866186"/>
              <a:ext cx="6373707" cy="6192926"/>
              <a:chOff x="0" y="0"/>
              <a:chExt cx="8399202" cy="8160970"/>
            </a:xfrm>
          </p:grpSpPr>
          <p:grpSp>
            <p:nvGrpSpPr>
              <p:cNvPr id="119" name="Group 213"/>
              <p:cNvGrpSpPr/>
              <p:nvPr/>
            </p:nvGrpSpPr>
            <p:grpSpPr>
              <a:xfrm>
                <a:off x="0" y="-1"/>
                <a:ext cx="4200582" cy="8160972"/>
                <a:chOff x="0" y="0"/>
                <a:chExt cx="4200581" cy="8160970"/>
              </a:xfrm>
            </p:grpSpPr>
            <p:sp>
              <p:nvSpPr>
                <p:cNvPr id="147" name="Shape 187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endParaRPr>
                </a:p>
              </p:txBody>
            </p:sp>
            <p:sp>
              <p:nvSpPr>
                <p:cNvPr id="148" name="Shape 188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endParaRPr>
                </a:p>
              </p:txBody>
            </p:sp>
            <p:grpSp>
              <p:nvGrpSpPr>
                <p:cNvPr id="149" name="Group 199"/>
                <p:cNvGrpSpPr/>
                <p:nvPr/>
              </p:nvGrpSpPr>
              <p:grpSpPr>
                <a:xfrm>
                  <a:off x="217077" y="-1"/>
                  <a:ext cx="3983505" cy="3525471"/>
                  <a:chOff x="0" y="0"/>
                  <a:chExt cx="3983504" cy="3525469"/>
                </a:xfrm>
              </p:grpSpPr>
              <p:grpSp>
                <p:nvGrpSpPr>
                  <p:cNvPr id="163" name="Group 192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70" name="Shape 189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endParaRPr>
                    </a:p>
                  </p:txBody>
                </p:sp>
                <p:sp>
                  <p:nvSpPr>
                    <p:cNvPr id="171" name="Shape 190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endParaRPr>
                    </a:p>
                  </p:txBody>
                </p:sp>
                <p:sp>
                  <p:nvSpPr>
                    <p:cNvPr id="172" name="Shape 191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endParaRPr>
                    </a:p>
                  </p:txBody>
                </p:sp>
              </p:grpSp>
              <p:sp>
                <p:nvSpPr>
                  <p:cNvPr id="164" name="Shape 193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65" name="Shape 194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66" name="Shape 195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67" name="Shape 196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68" name="Shape 197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69" name="Shape 198"/>
                  <p:cNvSpPr/>
                  <p:nvPr/>
                </p:nvSpPr>
                <p:spPr>
                  <a:xfrm>
                    <a:off x="2570641" y="171978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</p:grpSp>
            <p:grpSp>
              <p:nvGrpSpPr>
                <p:cNvPr id="150" name="Group 209"/>
                <p:cNvGrpSpPr/>
                <p:nvPr/>
              </p:nvGrpSpPr>
              <p:grpSpPr>
                <a:xfrm>
                  <a:off x="217077" y="4635500"/>
                  <a:ext cx="3983505" cy="3525470"/>
                  <a:chOff x="0" y="0"/>
                  <a:chExt cx="3983504" cy="3525469"/>
                </a:xfrm>
              </p:grpSpPr>
              <p:sp>
                <p:nvSpPr>
                  <p:cNvPr id="154" name="Shape 200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55" name="Shape 201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56" name="Shape 202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57" name="Shape 203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58" name="Shape 204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59" name="Shape 205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60" name="Shape 206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61" name="Shape 207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62" name="Shape 208"/>
                  <p:cNvSpPr/>
                  <p:nvPr/>
                </p:nvSpPr>
                <p:spPr>
                  <a:xfrm rot="10800000" flipH="1">
                    <a:off x="2570641" y="3189891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</p:grpSp>
            <p:sp>
              <p:nvSpPr>
                <p:cNvPr id="151" name="Shape 210"/>
                <p:cNvSpPr/>
                <p:nvPr/>
              </p:nvSpPr>
              <p:spPr>
                <a:xfrm>
                  <a:off x="0" y="3844423"/>
                  <a:ext cx="404376" cy="472124"/>
                </a:xfrm>
                <a:prstGeom prst="rect">
                  <a:avLst/>
                </a:prstGeom>
                <a:blipFill rotWithShape="1">
                  <a:blip r:embed="rId5"/>
                  <a:srcRect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blurRad="25400" dist="33948" dir="2700000" rotWithShape="0">
                          <a:srgbClr val="3B3936"/>
                        </a:outerShdw>
                      </a:effectLst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>
                    <a:solidFill>
                      <a:srgbClr val="FFFFFF"/>
                    </a:solidFill>
                    <a:effectLst>
                      <a:outerShdw blurRad="25400" dist="33948" dir="2700000" rotWithShape="0">
                        <a:srgbClr val="3B3936"/>
                      </a:outerShdw>
                    </a:effectLst>
                    <a:latin typeface="Palatino"/>
                    <a:ea typeface="Palatino"/>
                    <a:cs typeface="Palatino"/>
                    <a:sym typeface="Palatino"/>
                  </a:endParaRPr>
                </a:p>
              </p:txBody>
            </p:sp>
            <p:sp>
              <p:nvSpPr>
                <p:cNvPr id="152" name="Shape 211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endParaRPr>
                </a:p>
              </p:txBody>
            </p:sp>
            <p:sp>
              <p:nvSpPr>
                <p:cNvPr id="153" name="Shape 212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endParaRPr>
                </a:p>
              </p:txBody>
            </p:sp>
          </p:grpSp>
          <p:grpSp>
            <p:nvGrpSpPr>
              <p:cNvPr id="120" name="Group 240"/>
              <p:cNvGrpSpPr/>
              <p:nvPr/>
            </p:nvGrpSpPr>
            <p:grpSpPr>
              <a:xfrm rot="10800000">
                <a:off x="4198620" y="-1"/>
                <a:ext cx="4200583" cy="8160972"/>
                <a:chOff x="0" y="0"/>
                <a:chExt cx="4200581" cy="8160970"/>
              </a:xfrm>
            </p:grpSpPr>
            <p:sp>
              <p:nvSpPr>
                <p:cNvPr id="121" name="Shape 214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endParaRPr>
                </a:p>
              </p:txBody>
            </p:sp>
            <p:sp>
              <p:nvSpPr>
                <p:cNvPr id="122" name="Shape 215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endParaRPr>
                </a:p>
              </p:txBody>
            </p:sp>
            <p:grpSp>
              <p:nvGrpSpPr>
                <p:cNvPr id="123" name="Group 226"/>
                <p:cNvGrpSpPr/>
                <p:nvPr/>
              </p:nvGrpSpPr>
              <p:grpSpPr>
                <a:xfrm>
                  <a:off x="217077" y="-1"/>
                  <a:ext cx="3983505" cy="3525471"/>
                  <a:chOff x="0" y="0"/>
                  <a:chExt cx="3983504" cy="3525469"/>
                </a:xfrm>
              </p:grpSpPr>
              <p:grpSp>
                <p:nvGrpSpPr>
                  <p:cNvPr id="137" name="Group 219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44" name="Shape 216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endParaRPr>
                    </a:p>
                  </p:txBody>
                </p:sp>
                <p:sp>
                  <p:nvSpPr>
                    <p:cNvPr id="145" name="Shape 217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endParaRPr>
                    </a:p>
                  </p:txBody>
                </p:sp>
                <p:sp>
                  <p:nvSpPr>
                    <p:cNvPr id="146" name="Shape 218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endParaRPr>
                    </a:p>
                  </p:txBody>
                </p:sp>
              </p:grpSp>
              <p:sp>
                <p:nvSpPr>
                  <p:cNvPr id="138" name="Shape 220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39" name="Shape 221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40" name="Shape 222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41" name="Shape 223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42" name="Shape 224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43" name="Shape 225"/>
                  <p:cNvSpPr/>
                  <p:nvPr/>
                </p:nvSpPr>
                <p:spPr>
                  <a:xfrm>
                    <a:off x="2570641" y="171978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</p:grpSp>
            <p:grpSp>
              <p:nvGrpSpPr>
                <p:cNvPr id="124" name="Group 236"/>
                <p:cNvGrpSpPr/>
                <p:nvPr/>
              </p:nvGrpSpPr>
              <p:grpSpPr>
                <a:xfrm>
                  <a:off x="217077" y="4635500"/>
                  <a:ext cx="3983505" cy="3525470"/>
                  <a:chOff x="0" y="0"/>
                  <a:chExt cx="3983504" cy="3525469"/>
                </a:xfrm>
              </p:grpSpPr>
              <p:sp>
                <p:nvSpPr>
                  <p:cNvPr id="128" name="Shape 227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29" name="Shape 228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30" name="Shape 229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31" name="Shape 230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32" name="Shape 231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33" name="Shape 232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34" name="Shape 233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35" name="Shape 234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  <p:sp>
                <p:nvSpPr>
                  <p:cNvPr id="136" name="Shape 235"/>
                  <p:cNvSpPr/>
                  <p:nvPr/>
                </p:nvSpPr>
                <p:spPr>
                  <a:xfrm rot="10800000" flipH="1">
                    <a:off x="2570641" y="3189891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endParaRPr>
                  </a:p>
                </p:txBody>
              </p:sp>
            </p:grpSp>
            <p:sp>
              <p:nvSpPr>
                <p:cNvPr id="125" name="Shape 237"/>
                <p:cNvSpPr/>
                <p:nvPr/>
              </p:nvSpPr>
              <p:spPr>
                <a:xfrm>
                  <a:off x="0" y="3844423"/>
                  <a:ext cx="404376" cy="472124"/>
                </a:xfrm>
                <a:prstGeom prst="rect">
                  <a:avLst/>
                </a:prstGeom>
                <a:blipFill rotWithShape="1">
                  <a:blip r:embed="rId5"/>
                  <a:srcRect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blurRad="25400" dist="33948" dir="2700000" rotWithShape="0">
                          <a:srgbClr val="3B3936"/>
                        </a:outerShdw>
                      </a:effectLst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>
                    <a:solidFill>
                      <a:srgbClr val="FFFFFF"/>
                    </a:solidFill>
                    <a:effectLst>
                      <a:outerShdw blurRad="25400" dist="33948" dir="2700000" rotWithShape="0">
                        <a:srgbClr val="3B3936"/>
                      </a:outerShdw>
                    </a:effectLst>
                    <a:latin typeface="Palatino"/>
                    <a:ea typeface="Palatino"/>
                    <a:cs typeface="Palatino"/>
                    <a:sym typeface="Palatino"/>
                  </a:endParaRPr>
                </a:p>
              </p:txBody>
            </p:sp>
            <p:sp>
              <p:nvSpPr>
                <p:cNvPr id="126" name="Shape 238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endParaRPr>
                </a:p>
              </p:txBody>
            </p:sp>
            <p:sp>
              <p:nvSpPr>
                <p:cNvPr id="127" name="Shape 239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>
                    <a:solidFill>
                      <a:srgbClr val="414141"/>
                    </a:solidFill>
                    <a:latin typeface="Palatino"/>
                    <a:ea typeface="Palatino"/>
                    <a:cs typeface="Palatino"/>
                    <a:sym typeface="Palatino"/>
                  </a:endParaRPr>
                </a:p>
              </p:txBody>
            </p:sp>
          </p:grpSp>
        </p:grpSp>
        <p:sp>
          <p:nvSpPr>
            <p:cNvPr id="93" name="Shape 242"/>
            <p:cNvSpPr/>
            <p:nvPr/>
          </p:nvSpPr>
          <p:spPr>
            <a:xfrm>
              <a:off x="8916949" y="2844384"/>
              <a:ext cx="44755" cy="9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8" h="21600" extrusionOk="0">
                  <a:moveTo>
                    <a:pt x="0" y="0"/>
                  </a:moveTo>
                  <a:cubicBezTo>
                    <a:pt x="12398" y="538"/>
                    <a:pt x="21600" y="6189"/>
                    <a:pt x="20071" y="12370"/>
                  </a:cubicBezTo>
                  <a:cubicBezTo>
                    <a:pt x="18833" y="17379"/>
                    <a:pt x="10642" y="21233"/>
                    <a:pt x="610" y="21600"/>
                  </a:cubicBezTo>
                </a:path>
              </a:pathLst>
            </a:custGeom>
            <a:ln w="25400">
              <a:solidFill>
                <a:srgbClr val="41414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94" name="Shape 243"/>
            <p:cNvSpPr/>
            <p:nvPr/>
          </p:nvSpPr>
          <p:spPr>
            <a:xfrm>
              <a:off x="8108523" y="2456091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95" name="Shape 244"/>
            <p:cNvSpPr/>
            <p:nvPr/>
          </p:nvSpPr>
          <p:spPr>
            <a:xfrm flipV="1">
              <a:off x="8108523" y="3018901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96" name="Shape 245"/>
            <p:cNvSpPr/>
            <p:nvPr/>
          </p:nvSpPr>
          <p:spPr>
            <a:xfrm>
              <a:off x="7187402" y="2443238"/>
              <a:ext cx="870074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>
                  <a:solidFill>
                    <a:srgbClr val="0C377B"/>
                  </a:solidFill>
                </a:rPr>
                <a:t>11.9 m</a:t>
              </a:r>
            </a:p>
          </p:txBody>
        </p:sp>
        <p:sp>
          <p:nvSpPr>
            <p:cNvPr id="97" name="Shape 246"/>
            <p:cNvSpPr/>
            <p:nvPr/>
          </p:nvSpPr>
          <p:spPr>
            <a:xfrm>
              <a:off x="9051561" y="2521004"/>
              <a:ext cx="1046441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0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>
                  <a:solidFill>
                    <a:srgbClr val="0C377B"/>
                  </a:solidFill>
                </a:rPr>
                <a:t>30 </a:t>
              </a:r>
              <a:r>
                <a:rPr sz="1406" dirty="0" err="1">
                  <a:solidFill>
                    <a:srgbClr val="0C377B"/>
                  </a:solidFill>
                </a:rPr>
                <a:t>mrad</a:t>
              </a:r>
              <a:endParaRPr sz="1406" dirty="0">
                <a:solidFill>
                  <a:srgbClr val="0C377B"/>
                </a:solidFill>
              </a:endParaRPr>
            </a:p>
          </p:txBody>
        </p:sp>
        <p:sp>
          <p:nvSpPr>
            <p:cNvPr id="98" name="Shape 247"/>
            <p:cNvSpPr/>
            <p:nvPr/>
          </p:nvSpPr>
          <p:spPr>
            <a:xfrm>
              <a:off x="8539304" y="2494757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99" name="Shape 248"/>
            <p:cNvSpPr/>
            <p:nvPr/>
          </p:nvSpPr>
          <p:spPr>
            <a:xfrm flipV="1">
              <a:off x="8517646" y="2998290"/>
              <a:ext cx="21659" cy="632177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100" name="Shape 249"/>
            <p:cNvSpPr/>
            <p:nvPr/>
          </p:nvSpPr>
          <p:spPr>
            <a:xfrm>
              <a:off x="8291693" y="3590969"/>
              <a:ext cx="745503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>
                  <a:solidFill>
                    <a:srgbClr val="0C377B"/>
                  </a:solidFill>
                </a:rPr>
                <a:t>9.4 m</a:t>
              </a:r>
            </a:p>
          </p:txBody>
        </p:sp>
        <p:sp>
          <p:nvSpPr>
            <p:cNvPr id="101" name="Shape 252"/>
            <p:cNvSpPr/>
            <p:nvPr/>
          </p:nvSpPr>
          <p:spPr>
            <a:xfrm>
              <a:off x="8536560" y="3010756"/>
              <a:ext cx="1292662" cy="65668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70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66" b="1" dirty="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rPr>
                <a:t>FCC-</a:t>
              </a:r>
              <a:r>
                <a:rPr sz="1266" b="1" dirty="0" err="1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rPr>
                <a:t>hh</a:t>
              </a:r>
              <a:r>
                <a:rPr sz="1266" b="1" dirty="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rPr>
                <a:t>/</a:t>
              </a:r>
            </a:p>
            <a:p>
              <a:pPr>
                <a:defRPr sz="170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66" b="1" dirty="0" smtClean="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rPr>
                <a:t>ee </a:t>
              </a:r>
              <a:r>
                <a:rPr sz="1266" b="1" dirty="0" smtClean="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rPr>
                <a:t>Booster</a:t>
              </a:r>
              <a:endParaRPr sz="1266" b="1" dirty="0">
                <a:solidFill>
                  <a:srgbClr val="007D00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102" name="Shape 253"/>
            <p:cNvSpPr/>
            <p:nvPr/>
          </p:nvSpPr>
          <p:spPr>
            <a:xfrm>
              <a:off x="5606131" y="5647571"/>
              <a:ext cx="934730" cy="5950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>
                  <a:solidFill>
                    <a:srgbClr val="0C377B"/>
                  </a:solidFill>
                  <a:latin typeface="Palatino"/>
                  <a:ea typeface="Palatino"/>
                  <a:cs typeface="Palatino"/>
                  <a:sym typeface="Palatino"/>
                </a:rPr>
                <a:t>Common</a:t>
              </a:r>
            </a:p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>
                  <a:solidFill>
                    <a:srgbClr val="0C377B"/>
                  </a:solidFill>
                  <a:latin typeface="Palatino"/>
                  <a:ea typeface="Palatino"/>
                  <a:cs typeface="Palatino"/>
                  <a:sym typeface="Palatino"/>
                </a:rPr>
                <a:t>RF (</a:t>
              </a:r>
              <a:r>
                <a:rPr sz="1125" dirty="0" err="1">
                  <a:solidFill>
                    <a:srgbClr val="0C377B"/>
                  </a:solidFill>
                  <a:latin typeface="Palatino"/>
                  <a:ea typeface="Palatino"/>
                  <a:cs typeface="Palatino"/>
                  <a:sym typeface="Palatino"/>
                </a:rPr>
                <a:t>tt</a:t>
              </a:r>
              <a:r>
                <a:rPr sz="1125" dirty="0">
                  <a:solidFill>
                    <a:srgbClr val="0C377B"/>
                  </a:solidFill>
                  <a:latin typeface="Palatino"/>
                  <a:ea typeface="Palatino"/>
                  <a:cs typeface="Palatino"/>
                  <a:sym typeface="Palatino"/>
                </a:rPr>
                <a:t>)</a:t>
              </a:r>
            </a:p>
          </p:txBody>
        </p:sp>
        <p:sp>
          <p:nvSpPr>
            <p:cNvPr id="103" name="Shape 254"/>
            <p:cNvSpPr/>
            <p:nvPr/>
          </p:nvSpPr>
          <p:spPr>
            <a:xfrm>
              <a:off x="10563167" y="5655553"/>
              <a:ext cx="934730" cy="5950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>
                  <a:solidFill>
                    <a:srgbClr val="0C377B"/>
                  </a:solidFill>
                  <a:latin typeface="Palatino"/>
                  <a:ea typeface="Palatino"/>
                  <a:cs typeface="Palatino"/>
                  <a:sym typeface="Palatino"/>
                </a:rPr>
                <a:t>Common</a:t>
              </a:r>
            </a:p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>
                  <a:solidFill>
                    <a:srgbClr val="0C377B"/>
                  </a:solidFill>
                  <a:latin typeface="Palatino"/>
                  <a:ea typeface="Palatino"/>
                  <a:cs typeface="Palatino"/>
                  <a:sym typeface="Palatino"/>
                </a:rPr>
                <a:t>RF (</a:t>
              </a:r>
              <a:r>
                <a:rPr sz="1125" dirty="0" err="1">
                  <a:solidFill>
                    <a:srgbClr val="0C377B"/>
                  </a:solidFill>
                  <a:latin typeface="Palatino"/>
                  <a:ea typeface="Palatino"/>
                  <a:cs typeface="Palatino"/>
                  <a:sym typeface="Palatino"/>
                </a:rPr>
                <a:t>tt</a:t>
              </a:r>
              <a:r>
                <a:rPr sz="1125" dirty="0">
                  <a:solidFill>
                    <a:srgbClr val="0C377B"/>
                  </a:solidFill>
                  <a:latin typeface="Palatino"/>
                  <a:ea typeface="Palatino"/>
                  <a:cs typeface="Palatino"/>
                  <a:sym typeface="Palatino"/>
                </a:rPr>
                <a:t>)</a:t>
              </a:r>
            </a:p>
          </p:txBody>
        </p:sp>
        <p:sp>
          <p:nvSpPr>
            <p:cNvPr id="104" name="Shape 255"/>
            <p:cNvSpPr/>
            <p:nvPr/>
          </p:nvSpPr>
          <p:spPr>
            <a:xfrm flipV="1">
              <a:off x="5274797" y="5483052"/>
              <a:ext cx="1" cy="924073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headEnd type="triangle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105" name="Shape 257"/>
            <p:cNvSpPr/>
            <p:nvPr/>
          </p:nvSpPr>
          <p:spPr>
            <a:xfrm>
              <a:off x="8558907" y="2379766"/>
              <a:ext cx="369333" cy="441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547" b="1" dirty="0">
                  <a:solidFill>
                    <a:srgbClr val="0C377B"/>
                  </a:solidFill>
                </a:rPr>
                <a:t>IP</a:t>
              </a:r>
            </a:p>
          </p:txBody>
        </p:sp>
        <p:sp>
          <p:nvSpPr>
            <p:cNvPr id="106" name="Shape 258"/>
            <p:cNvSpPr/>
            <p:nvPr/>
          </p:nvSpPr>
          <p:spPr>
            <a:xfrm>
              <a:off x="8371146" y="8495948"/>
              <a:ext cx="369333" cy="441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547" b="1" dirty="0">
                  <a:solidFill>
                    <a:srgbClr val="0C377B"/>
                  </a:solidFill>
                </a:rPr>
                <a:t>IP</a:t>
              </a:r>
            </a:p>
          </p:txBody>
        </p:sp>
        <p:sp>
          <p:nvSpPr>
            <p:cNvPr id="107" name="Shape 260"/>
            <p:cNvSpPr/>
            <p:nvPr/>
          </p:nvSpPr>
          <p:spPr>
            <a:xfrm flipH="1">
              <a:off x="7074338" y="2973754"/>
              <a:ext cx="347333" cy="101632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108" name="Shape 261"/>
            <p:cNvSpPr/>
            <p:nvPr/>
          </p:nvSpPr>
          <p:spPr>
            <a:xfrm>
              <a:off x="9654006" y="2973754"/>
              <a:ext cx="347334" cy="101632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109" name="Shape 262"/>
            <p:cNvSpPr/>
            <p:nvPr/>
          </p:nvSpPr>
          <p:spPr>
            <a:xfrm flipH="1" flipV="1">
              <a:off x="7553634" y="9011793"/>
              <a:ext cx="347333" cy="101633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110" name="Shape 263"/>
            <p:cNvSpPr/>
            <p:nvPr/>
          </p:nvSpPr>
          <p:spPr>
            <a:xfrm flipV="1">
              <a:off x="9269819" y="9003848"/>
              <a:ext cx="347334" cy="101633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111" name="Shape 264"/>
            <p:cNvSpPr/>
            <p:nvPr/>
          </p:nvSpPr>
          <p:spPr>
            <a:xfrm>
              <a:off x="5283461" y="4405072"/>
              <a:ext cx="396043" cy="247476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112" name="Shape 265"/>
            <p:cNvSpPr/>
            <p:nvPr/>
          </p:nvSpPr>
          <p:spPr>
            <a:xfrm flipH="1" flipV="1">
              <a:off x="5803279" y="4707255"/>
              <a:ext cx="396043" cy="247476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113" name="Shape 266"/>
            <p:cNvSpPr/>
            <p:nvPr/>
          </p:nvSpPr>
          <p:spPr>
            <a:xfrm>
              <a:off x="5001062" y="4050308"/>
              <a:ext cx="745503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4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>
                  <a:solidFill>
                    <a:srgbClr val="0C377B"/>
                  </a:solidFill>
                </a:rPr>
                <a:t>0.6 m</a:t>
              </a:r>
            </a:p>
          </p:txBody>
        </p:sp>
        <p:sp>
          <p:nvSpPr>
            <p:cNvPr id="114" name="Shape 267"/>
            <p:cNvSpPr/>
            <p:nvPr/>
          </p:nvSpPr>
          <p:spPr>
            <a:xfrm>
              <a:off x="6199323" y="7487325"/>
              <a:ext cx="4622289" cy="89050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anchor="ctr">
              <a:spAutoFit/>
            </a:bodyPr>
            <a:lstStyle/>
            <a:p>
              <a:pPr algn="ctr">
                <a:defRPr sz="17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00" b="1" dirty="0" smtClean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Max. </a:t>
              </a:r>
              <a:r>
                <a:rPr sz="1200" b="1" dirty="0" smtClean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separation </a:t>
              </a:r>
              <a:r>
                <a:rPr sz="1200" b="1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of 3(4) rings is about 12 m: </a:t>
              </a:r>
            </a:p>
            <a:p>
              <a:pPr algn="ctr">
                <a:defRPr sz="17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00" b="1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wide</a:t>
              </a:r>
              <a:r>
                <a:rPr lang="de-AT" sz="1200" b="1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r</a:t>
              </a:r>
              <a:r>
                <a:rPr sz="1200" b="1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 tunnel </a:t>
              </a:r>
              <a:r>
                <a:rPr lang="de-AT" sz="1200" b="1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or</a:t>
              </a:r>
              <a:r>
                <a:rPr sz="1200" b="1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 two tunnels are necessary around the I</a:t>
              </a:r>
              <a:r>
                <a:rPr lang="de-AT" sz="1200" b="1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Ps</a:t>
              </a:r>
              <a:r>
                <a:rPr sz="1200" b="1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, for ±1.2 km. </a:t>
              </a:r>
            </a:p>
          </p:txBody>
        </p:sp>
        <p:sp>
          <p:nvSpPr>
            <p:cNvPr id="115" name="Shape 268"/>
            <p:cNvSpPr/>
            <p:nvPr/>
          </p:nvSpPr>
          <p:spPr>
            <a:xfrm>
              <a:off x="6345612" y="3985431"/>
              <a:ext cx="4504077" cy="89050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 algn="ctr">
                <a:defRPr sz="18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00" dirty="0" smtClean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Lepton b</a:t>
              </a:r>
              <a:r>
                <a:rPr sz="1200" dirty="0" err="1" smtClean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eams</a:t>
              </a:r>
              <a:r>
                <a:rPr sz="1200" dirty="0" smtClean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 </a:t>
              </a:r>
              <a:r>
                <a:rPr sz="1200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must cross over through the </a:t>
              </a:r>
              <a:r>
                <a:rPr lang="de-AT" sz="1200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         </a:t>
              </a:r>
              <a:r>
                <a:rPr sz="1200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common RF to enter the IP from inside.</a:t>
              </a:r>
            </a:p>
            <a:p>
              <a:pPr algn="ctr">
                <a:defRPr sz="18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00" dirty="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rPr>
                <a:t>Only a half of each ring is filled with bunches.</a:t>
              </a:r>
            </a:p>
          </p:txBody>
        </p:sp>
        <p:sp>
          <p:nvSpPr>
            <p:cNvPr id="116" name="Shape 269"/>
            <p:cNvSpPr/>
            <p:nvPr/>
          </p:nvSpPr>
          <p:spPr>
            <a:xfrm flipH="1">
              <a:off x="5768673" y="4896018"/>
              <a:ext cx="747030" cy="834908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sp>
          <p:nvSpPr>
            <p:cNvPr id="117" name="Shape 270"/>
            <p:cNvSpPr/>
            <p:nvPr/>
          </p:nvSpPr>
          <p:spPr>
            <a:xfrm>
              <a:off x="10777773" y="4864086"/>
              <a:ext cx="621331" cy="822855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endParaRPr>
            </a:p>
          </p:txBody>
        </p:sp>
        <p:pic>
          <p:nvPicPr>
            <p:cNvPr id="118" name="ScreenShot 2016-04-05 8.51.34 .pn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3125" t="16921" r="5209" b="11894"/>
            <a:stretch>
              <a:fillRect/>
            </a:stretch>
          </p:blipFill>
          <p:spPr>
            <a:xfrm>
              <a:off x="6700768" y="4896019"/>
              <a:ext cx="3677334" cy="261919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58" name="TextBox 257"/>
          <p:cNvSpPr txBox="1"/>
          <p:nvPr/>
        </p:nvSpPr>
        <p:spPr>
          <a:xfrm>
            <a:off x="1439689" y="921662"/>
            <a:ext cx="438774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 smtClean="0">
                <a:solidFill>
                  <a:srgbClr val="0C377B"/>
                </a:solidFill>
              </a:rPr>
              <a:t>FCC-</a:t>
            </a:r>
            <a:r>
              <a:rPr lang="en-GB" sz="2400" b="1" dirty="0" err="1" smtClean="0">
                <a:solidFill>
                  <a:srgbClr val="0C377B"/>
                </a:solidFill>
              </a:rPr>
              <a:t>ee</a:t>
            </a:r>
            <a:r>
              <a:rPr lang="en-GB" sz="2400" b="1" dirty="0" smtClean="0">
                <a:solidFill>
                  <a:srgbClr val="0C377B"/>
                </a:solidFill>
              </a:rPr>
              <a:t> 1, </a:t>
            </a:r>
            <a:r>
              <a:rPr lang="en-GB" sz="2400" b="1" dirty="0" smtClean="0">
                <a:solidFill>
                  <a:srgbClr val="FF0000"/>
                </a:solidFill>
              </a:rPr>
              <a:t>FCC-</a:t>
            </a:r>
            <a:r>
              <a:rPr lang="en-GB" sz="2400" b="1" dirty="0" err="1" smtClean="0">
                <a:solidFill>
                  <a:srgbClr val="FF0000"/>
                </a:solidFill>
              </a:rPr>
              <a:t>ee</a:t>
            </a:r>
            <a:r>
              <a:rPr lang="en-GB" sz="2400" b="1" dirty="0" smtClean="0">
                <a:solidFill>
                  <a:srgbClr val="FF0000"/>
                </a:solidFill>
              </a:rPr>
              <a:t> 2, </a:t>
            </a:r>
          </a:p>
          <a:p>
            <a:pPr algn="r"/>
            <a:r>
              <a:rPr lang="en-GB" sz="2000" b="1" dirty="0" smtClean="0">
                <a:solidFill>
                  <a:srgbClr val="00B050"/>
                </a:solidFill>
              </a:rPr>
              <a:t>FCC-</a:t>
            </a:r>
            <a:r>
              <a:rPr lang="en-GB" sz="2000" b="1" dirty="0" err="1" smtClean="0">
                <a:solidFill>
                  <a:srgbClr val="00B050"/>
                </a:solidFill>
              </a:rPr>
              <a:t>ee</a:t>
            </a:r>
            <a:r>
              <a:rPr lang="en-GB" sz="2000" b="1" dirty="0" smtClean="0">
                <a:solidFill>
                  <a:srgbClr val="00B050"/>
                </a:solidFill>
              </a:rPr>
              <a:t> booster (FCC-</a:t>
            </a:r>
            <a:r>
              <a:rPr lang="en-GB" sz="2000" b="1" dirty="0" err="1" smtClean="0">
                <a:solidFill>
                  <a:srgbClr val="00B050"/>
                </a:solidFill>
              </a:rPr>
              <a:t>hh</a:t>
            </a:r>
            <a:r>
              <a:rPr lang="en-GB" sz="2000" b="1" dirty="0" smtClean="0">
                <a:solidFill>
                  <a:srgbClr val="00B050"/>
                </a:solidFill>
              </a:rPr>
              <a:t> footprint)</a:t>
            </a:r>
            <a:endParaRPr lang="en-GB" sz="2000" b="1" dirty="0">
              <a:solidFill>
                <a:srgbClr val="00B050"/>
              </a:solidFill>
            </a:endParaRPr>
          </a:p>
          <a:p>
            <a:pPr algn="r"/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747" y="1854123"/>
            <a:ext cx="11128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</a:rPr>
              <a:t>FCC-</a:t>
            </a:r>
            <a:r>
              <a:rPr lang="en-GB" sz="2000" b="1" dirty="0" err="1" smtClean="0">
                <a:solidFill>
                  <a:srgbClr val="00B050"/>
                </a:solidFill>
              </a:rPr>
              <a:t>hh</a:t>
            </a:r>
            <a:endParaRPr lang="en-GB" sz="2000" b="1" dirty="0" smtClean="0">
              <a:solidFill>
                <a:srgbClr val="00B050"/>
              </a:solidFill>
            </a:endParaRPr>
          </a:p>
          <a:p>
            <a:pPr algn="ctr"/>
            <a:r>
              <a:rPr lang="de-AT" sz="2000" b="1" dirty="0" smtClean="0">
                <a:solidFill>
                  <a:srgbClr val="00B050"/>
                </a:solidFill>
              </a:rPr>
              <a:t>layout</a:t>
            </a:r>
            <a:endParaRPr lang="en-GB" sz="2000" dirty="0">
              <a:solidFill>
                <a:srgbClr val="0C377B"/>
              </a:solidFill>
            </a:endParaRPr>
          </a:p>
        </p:txBody>
      </p:sp>
      <p:sp>
        <p:nvSpPr>
          <p:cNvPr id="261" name="Shape 262"/>
          <p:cNvSpPr/>
          <p:nvPr/>
        </p:nvSpPr>
        <p:spPr>
          <a:xfrm flipH="1">
            <a:off x="7000022" y="4028285"/>
            <a:ext cx="243821" cy="158297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>
              <a:solidFill>
                <a:srgbClr val="41414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262" name="Shape 263"/>
          <p:cNvSpPr/>
          <p:nvPr/>
        </p:nvSpPr>
        <p:spPr>
          <a:xfrm>
            <a:off x="6493119" y="4012023"/>
            <a:ext cx="222248" cy="175307"/>
          </a:xfrm>
          <a:prstGeom prst="line">
            <a:avLst/>
          </a:prstGeom>
          <a:ln w="25400">
            <a:solidFill>
              <a:srgbClr val="FF27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>
              <a:solidFill>
                <a:srgbClr val="414141"/>
              </a:solidFill>
              <a:latin typeface="Palatino"/>
              <a:ea typeface="Palatino"/>
              <a:cs typeface="Palatino"/>
              <a:sym typeface="Palatino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23682" y="5758788"/>
            <a:ext cx="95410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K. Oide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081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0207"/>
          <a:stretch/>
        </p:blipFill>
        <p:spPr>
          <a:xfrm>
            <a:off x="4175785" y="1988840"/>
            <a:ext cx="5269727" cy="354175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     FCC and CEPC convergence</a:t>
            </a:r>
            <a:endParaRPr lang="en-US" kern="0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6433" y="1253394"/>
            <a:ext cx="327525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design, K. Oide, 2015</a:t>
            </a:r>
            <a:endParaRPr lang="en-GB" dirty="0"/>
          </a:p>
        </p:txBody>
      </p:sp>
      <p:sp>
        <p:nvSpPr>
          <p:cNvPr id="174" name="TextBox 173"/>
          <p:cNvSpPr txBox="1"/>
          <p:nvPr/>
        </p:nvSpPr>
        <p:spPr>
          <a:xfrm>
            <a:off x="5116722" y="1253394"/>
            <a:ext cx="30187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CEPC design, J. Gao, 2017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059" y="1785060"/>
            <a:ext cx="3774240" cy="374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2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dirty="0" smtClean="0"/>
              <a:t>            intercepting </a:t>
            </a:r>
            <a:r>
              <a:rPr lang="en-GB" kern="0" dirty="0" smtClean="0"/>
              <a:t>s</a:t>
            </a:r>
            <a:r>
              <a:rPr lang="en-GB" kern="0" dirty="0" smtClean="0">
                <a:cs typeface="Calibri" pitchFamily="34" charset="0"/>
              </a:rPr>
              <a:t>ynchrotron radiation:</a:t>
            </a:r>
          </a:p>
          <a:p>
            <a:r>
              <a:rPr lang="en-GB" kern="0" dirty="0" smtClean="0">
                <a:cs typeface="Calibri" pitchFamily="34" charset="0"/>
              </a:rPr>
              <a:t>            - beam screen</a:t>
            </a:r>
            <a:endParaRPr lang="en-GB" kern="0" dirty="0">
              <a:cs typeface="Calibri" pitchFamily="34" charset="0"/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171" y="3483997"/>
            <a:ext cx="4270879" cy="26684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79122" y="5784840"/>
            <a:ext cx="1859805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p</a:t>
            </a:r>
            <a:r>
              <a:rPr lang="en-US" sz="1600" dirty="0" smtClean="0"/>
              <a:t>hoton distribution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" b="13298"/>
          <a:stretch/>
        </p:blipFill>
        <p:spPr>
          <a:xfrm>
            <a:off x="4860032" y="983733"/>
            <a:ext cx="4269988" cy="26535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26661" y="966673"/>
            <a:ext cx="421619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solidFill>
                  <a:srgbClr val="FF0000"/>
                </a:solidFill>
              </a:rPr>
              <a:t>FCC-hh beam screen prototypes </a:t>
            </a:r>
          </a:p>
          <a:p>
            <a:r>
              <a:rPr lang="de-AT" sz="1600" b="1" dirty="0">
                <a:solidFill>
                  <a:schemeClr val="bg1"/>
                </a:solidFill>
              </a:rPr>
              <a:t>r</a:t>
            </a:r>
            <a:r>
              <a:rPr lang="de-AT" sz="1600" b="1" dirty="0" smtClean="0">
                <a:solidFill>
                  <a:schemeClr val="bg1"/>
                </a:solidFill>
              </a:rPr>
              <a:t>eady for Testing 2017 in ANKA within EuroCirCol study</a:t>
            </a:r>
            <a:endParaRPr lang="de-AT" sz="1600" b="1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959" y="833415"/>
            <a:ext cx="4754066" cy="29966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Clr>
                <a:srgbClr val="DDDDDD"/>
              </a:buClr>
              <a:buNone/>
            </a:pPr>
            <a:r>
              <a:rPr lang="en-US" sz="400" dirty="0">
                <a:solidFill>
                  <a:srgbClr val="0C377B"/>
                </a:solidFill>
              </a:rPr>
              <a:t>	</a:t>
            </a:r>
          </a:p>
          <a:p>
            <a:pPr marL="36513" indent="0">
              <a:buClr>
                <a:srgbClr val="DDDDDD"/>
              </a:buClr>
              <a:buNone/>
            </a:pPr>
            <a:r>
              <a:rPr lang="en-US" sz="2000" b="1" dirty="0">
                <a:solidFill>
                  <a:srgbClr val="0C377B"/>
                </a:solidFill>
              </a:rPr>
              <a:t>h</a:t>
            </a:r>
            <a:r>
              <a:rPr lang="en-US" sz="2000" b="1" dirty="0" smtClean="0">
                <a:solidFill>
                  <a:srgbClr val="0C377B"/>
                </a:solidFill>
              </a:rPr>
              <a:t>igh synchrotron radiation load          of proton beams @ 50 </a:t>
            </a:r>
            <a:r>
              <a:rPr lang="en-US" sz="2000" b="1" dirty="0" err="1" smtClean="0">
                <a:solidFill>
                  <a:srgbClr val="0C377B"/>
                </a:solidFill>
              </a:rPr>
              <a:t>TeV</a:t>
            </a:r>
            <a:r>
              <a:rPr lang="en-US" sz="2000" b="1" dirty="0" smtClean="0">
                <a:solidFill>
                  <a:srgbClr val="0C377B"/>
                </a:solidFill>
              </a:rPr>
              <a:t>:</a:t>
            </a:r>
          </a:p>
          <a:p>
            <a:pPr marL="379413" indent="-342900">
              <a:buClr>
                <a:srgbClr val="DDDDDD"/>
              </a:buClr>
            </a:pPr>
            <a:r>
              <a:rPr lang="en-US" sz="2000" b="1" dirty="0" smtClean="0">
                <a:solidFill>
                  <a:srgbClr val="FF0000"/>
                </a:solidFill>
              </a:rPr>
              <a:t>~</a:t>
            </a:r>
            <a:r>
              <a:rPr lang="en-US" sz="1800" b="1" dirty="0" smtClean="0">
                <a:solidFill>
                  <a:srgbClr val="FF0000"/>
                </a:solidFill>
              </a:rPr>
              <a:t>30 W/m/beam (@16 T)</a:t>
            </a:r>
            <a:r>
              <a:rPr lang="en-US" sz="1800" dirty="0"/>
              <a:t> (LHC &lt;</a:t>
            </a:r>
            <a:r>
              <a:rPr lang="en-US" sz="1800" dirty="0" smtClean="0"/>
              <a:t>0.2W/m)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79413" indent="-342900">
              <a:buClr>
                <a:srgbClr val="DDDDDD"/>
              </a:buClr>
            </a:pPr>
            <a:r>
              <a:rPr lang="en-US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5 MW total in arcs (@1.9 K!)</a:t>
            </a:r>
            <a:endParaRPr lang="en-US" sz="1800" dirty="0"/>
          </a:p>
          <a:p>
            <a:pPr marL="36576" indent="0">
              <a:buNone/>
            </a:pPr>
            <a:r>
              <a:rPr lang="en-US" sz="2000" b="1" dirty="0"/>
              <a:t>n</a:t>
            </a:r>
            <a:r>
              <a:rPr lang="en-US" sz="2000" b="1" dirty="0" smtClean="0"/>
              <a:t>ew </a:t>
            </a:r>
            <a:r>
              <a:rPr lang="en-US" sz="2000" b="1" dirty="0"/>
              <a:t>b</a:t>
            </a:r>
            <a:r>
              <a:rPr lang="en-US" sz="2000" b="1" dirty="0" smtClean="0"/>
              <a:t>eam screen with ante-chamber</a:t>
            </a:r>
            <a:endParaRPr lang="en-US" sz="2000" b="1" dirty="0"/>
          </a:p>
          <a:p>
            <a:pPr marL="285750" indent="-285750">
              <a:buClr>
                <a:srgbClr val="0C377B"/>
              </a:buClr>
            </a:pPr>
            <a:r>
              <a:rPr lang="en-US" sz="1800" dirty="0"/>
              <a:t>absorption of synchrotron </a:t>
            </a:r>
            <a:r>
              <a:rPr lang="en-US" sz="1800" dirty="0" smtClean="0"/>
              <a:t>radiation            at 50 K to reduce cryogenic power  </a:t>
            </a:r>
            <a:endParaRPr lang="en-US" sz="1800" dirty="0"/>
          </a:p>
          <a:p>
            <a:pPr marL="285750" indent="-285750">
              <a:buClr>
                <a:srgbClr val="0C377B"/>
              </a:buClr>
            </a:pPr>
            <a:r>
              <a:rPr lang="en-US" sz="1800" dirty="0"/>
              <a:t>f</a:t>
            </a:r>
            <a:r>
              <a:rPr lang="en-US" sz="1800" dirty="0" smtClean="0"/>
              <a:t>actor 50! reduction of </a:t>
            </a:r>
            <a:r>
              <a:rPr lang="en-US" sz="1800" dirty="0" err="1" smtClean="0"/>
              <a:t>cryo</a:t>
            </a:r>
            <a:r>
              <a:rPr lang="en-US" sz="1800" dirty="0" smtClean="0"/>
              <a:t> power 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0" indent="0">
              <a:buClr>
                <a:srgbClr val="DDDDDD"/>
              </a:buClr>
              <a:buFont typeface="Arial"/>
              <a:buNone/>
            </a:pPr>
            <a:endParaRPr lang="en-US" sz="1400" dirty="0" smtClean="0">
              <a:solidFill>
                <a:srgbClr val="0C377B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01" y="3637292"/>
            <a:ext cx="2794307" cy="25118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631167"/>
            <a:ext cx="2013534" cy="16989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38732" y="5431849"/>
            <a:ext cx="2165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0055A0"/>
                </a:solidFill>
                <a:latin typeface="Arial"/>
              </a:rPr>
              <a:t>s</a:t>
            </a: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imulation of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quench behaviour</a:t>
            </a:r>
            <a:endParaRPr lang="en-GB" sz="1400" b="1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483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14860" y="969511"/>
            <a:ext cx="5418663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C377B"/>
                </a:solidFill>
              </a:rPr>
              <a:t>50 K chosen for efficiency and beam stability; </a:t>
            </a:r>
          </a:p>
          <a:p>
            <a:r>
              <a:rPr lang="en-US" sz="2000" dirty="0" smtClean="0">
                <a:solidFill>
                  <a:srgbClr val="0C377B"/>
                </a:solidFill>
              </a:rPr>
              <a:t>but for 4.5 K magnets can also consider 110 K</a:t>
            </a:r>
          </a:p>
        </p:txBody>
      </p:sp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243" y="1693115"/>
            <a:ext cx="66202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2943067" y="1867475"/>
            <a:ext cx="444500" cy="324036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876517" y="3453995"/>
            <a:ext cx="89535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229067" y="3453995"/>
            <a:ext cx="158750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920243" y="4546195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-33740" y="439379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100 MW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932943" y="3859363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-21040" y="3706963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200 MW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932943" y="3187295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-21040" y="303489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300 MW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5843" y="1066395"/>
            <a:ext cx="1524000" cy="17543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Ph. Lebrun</a:t>
            </a:r>
          </a:p>
          <a:p>
            <a:r>
              <a:rPr lang="en-US" dirty="0" smtClean="0">
                <a:solidFill>
                  <a:srgbClr val="0C377B"/>
                </a:solidFill>
              </a:rPr>
              <a:t>L. </a:t>
            </a:r>
            <a:r>
              <a:rPr lang="en-US" dirty="0" err="1" smtClean="0">
                <a:solidFill>
                  <a:srgbClr val="0C377B"/>
                </a:solidFill>
              </a:rPr>
              <a:t>Tavian</a:t>
            </a:r>
            <a:endParaRPr lang="en-US" dirty="0" smtClean="0">
              <a:solidFill>
                <a:srgbClr val="0C377B"/>
              </a:solidFill>
            </a:endParaRPr>
          </a:p>
          <a:p>
            <a:r>
              <a:rPr lang="en-US" dirty="0" smtClean="0">
                <a:solidFill>
                  <a:srgbClr val="0C377B"/>
                </a:solidFill>
              </a:rPr>
              <a:t>V. </a:t>
            </a:r>
            <a:r>
              <a:rPr lang="en-US" dirty="0" err="1" smtClean="0">
                <a:solidFill>
                  <a:srgbClr val="0C377B"/>
                </a:solidFill>
              </a:rPr>
              <a:t>Baglin</a:t>
            </a:r>
            <a:endParaRPr lang="en-US" dirty="0" smtClean="0">
              <a:solidFill>
                <a:srgbClr val="0C377B"/>
              </a:solidFill>
            </a:endParaRPr>
          </a:p>
          <a:p>
            <a:endParaRPr lang="en-US" dirty="0" smtClean="0">
              <a:solidFill>
                <a:srgbClr val="0C377B"/>
              </a:solidFill>
            </a:endParaRPr>
          </a:p>
          <a:p>
            <a:r>
              <a:rPr lang="en-US" dirty="0">
                <a:solidFill>
                  <a:srgbClr val="0C377B"/>
                </a:solidFill>
              </a:rPr>
              <a:t>b</a:t>
            </a:r>
            <a:r>
              <a:rPr lang="en-US" dirty="0" smtClean="0">
                <a:solidFill>
                  <a:srgbClr val="0C377B"/>
                </a:solidFill>
              </a:rPr>
              <a:t>ased on LHC screen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-18928" y="-64062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dirty="0" smtClean="0"/>
              <a:t>                 synchrotron radiation – </a:t>
            </a:r>
            <a:r>
              <a:rPr lang="en-US" b="0" dirty="0" err="1" smtClean="0"/>
              <a:t>cryopower</a:t>
            </a:r>
            <a:r>
              <a:rPr lang="en-US" b="0" dirty="0" smtClean="0"/>
              <a:t> 		&amp; beam-screen temperature</a:t>
            </a:r>
            <a:endParaRPr lang="en-US" b="0" dirty="0"/>
          </a:p>
        </p:txBody>
      </p:sp>
      <p:pic>
        <p:nvPicPr>
          <p:cNvPr id="1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0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96005" y="5670212"/>
            <a:ext cx="136768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C377B"/>
                </a:solidFill>
              </a:rPr>
              <a:t>D. Schulte</a:t>
            </a:r>
            <a:endParaRPr lang="en-GB" sz="2000" dirty="0">
              <a:solidFill>
                <a:srgbClr val="0C377B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5400000" flipH="1" flipV="1">
            <a:off x="3379629" y="4965533"/>
            <a:ext cx="533400" cy="1588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-38314" y="1010176"/>
            <a:ext cx="8130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total</a:t>
            </a:r>
          </a:p>
          <a:p>
            <a:r>
              <a:rPr lang="en-GB" dirty="0" err="1" smtClean="0">
                <a:solidFill>
                  <a:srgbClr val="0C377B"/>
                </a:solidFill>
              </a:rPr>
              <a:t>cryo</a:t>
            </a:r>
            <a:r>
              <a:rPr lang="en-GB" dirty="0" smtClean="0">
                <a:solidFill>
                  <a:srgbClr val="0C377B"/>
                </a:solidFill>
              </a:rPr>
              <a:t> </a:t>
            </a:r>
          </a:p>
          <a:p>
            <a:r>
              <a:rPr lang="en-GB" dirty="0" smtClean="0">
                <a:solidFill>
                  <a:srgbClr val="0C377B"/>
                </a:solidFill>
              </a:rPr>
              <a:t>power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64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200" kern="0" dirty="0" smtClean="0">
                <a:latin typeface="Arial"/>
              </a:rPr>
              <a:t>         </a:t>
            </a:r>
            <a:r>
              <a:rPr lang="fr-FR" sz="3200" kern="0" dirty="0" smtClean="0"/>
              <a:t>main SC </a:t>
            </a:r>
            <a:r>
              <a:rPr lang="fr-FR" sz="3200" kern="0" dirty="0" err="1"/>
              <a:t>m</a:t>
            </a:r>
            <a:r>
              <a:rPr lang="fr-FR" sz="3200" kern="0" dirty="0" err="1" smtClean="0"/>
              <a:t>agnet</a:t>
            </a:r>
            <a:r>
              <a:rPr lang="fr-FR" sz="3200" kern="0" dirty="0" smtClean="0"/>
              <a:t> system  </a:t>
            </a:r>
          </a:p>
          <a:p>
            <a:pPr lvl="0">
              <a:defRPr/>
            </a:pPr>
            <a:r>
              <a:rPr lang="fr-FR" sz="3200" kern="0" dirty="0" smtClean="0"/>
              <a:t>         FCC </a:t>
            </a:r>
            <a:r>
              <a:rPr lang="fr-FR" sz="3200" kern="0" dirty="0"/>
              <a:t>(16 T) vs LHC (8.3 T</a:t>
            </a:r>
            <a:r>
              <a:rPr lang="fr-FR" sz="3200" kern="0" dirty="0" smtClean="0"/>
              <a:t>)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7504" y="956759"/>
                <a:ext cx="8913596" cy="4992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fr-CH" sz="2800" b="1" dirty="0" smtClean="0">
                    <a:solidFill>
                      <a:schemeClr val="tx1"/>
                    </a:solidFill>
                  </a:rPr>
                  <a:t>FCC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/>
                  <a:t>b</a:t>
                </a:r>
                <a:r>
                  <a:rPr lang="fr-CH" sz="2400" b="1" dirty="0" smtClean="0">
                    <a:solidFill>
                      <a:schemeClr val="tx1"/>
                    </a:solidFill>
                  </a:rPr>
                  <a:t>ore </a:t>
                </a:r>
                <a:r>
                  <a:rPr lang="fr-CH" sz="2400" b="1" dirty="0" err="1" smtClean="0">
                    <a:solidFill>
                      <a:schemeClr val="tx1"/>
                    </a:solidFill>
                  </a:rPr>
                  <a:t>diameter</a:t>
                </a:r>
                <a:r>
                  <a:rPr lang="fr-CH" sz="2400" b="1" dirty="0" smtClean="0">
                    <a:solidFill>
                      <a:schemeClr val="tx1"/>
                    </a:solidFill>
                  </a:rPr>
                  <a:t>: 50 mm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err="1"/>
                  <a:t>d</a:t>
                </a:r>
                <a:r>
                  <a:rPr lang="fr-CH" sz="2400" b="1" dirty="0" err="1" smtClean="0">
                    <a:solidFill>
                      <a:schemeClr val="tx1"/>
                    </a:solidFill>
                  </a:rPr>
                  <a:t>ipoles</a:t>
                </a:r>
                <a:r>
                  <a:rPr lang="fr-CH" sz="2400" b="1" dirty="0" smtClean="0">
                    <a:solidFill>
                      <a:schemeClr val="tx1"/>
                    </a:solidFill>
                  </a:rPr>
                  <a:t>:</a:t>
                </a:r>
                <a:r>
                  <a:rPr lang="fr-CH" sz="24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𝟒𝟓𝟕𝟖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𝟏𝟒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𝟏𝟔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𝑻</m:t>
                    </m:r>
                    <m:r>
                      <a:rPr lang="fr-CH" sz="2400" b="1" i="1" smtClean="0">
                        <a:latin typeface="Cambria Math"/>
                        <a:ea typeface="Cambria Math"/>
                      </a:rPr>
                      <m:t>⇔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𝒅𝒍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~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𝑴𝑻𝒎</m:t>
                        </m:r>
                      </m:e>
                    </m:nary>
                  </m:oMath>
                </a14:m>
                <a:endParaRPr lang="en-GB" sz="2400" b="1" dirty="0" smtClean="0">
                  <a:latin typeface="Cambria Math" panose="02040503050406030204" pitchFamily="18" charset="0"/>
                  <a:ea typeface="Cambria Math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smtClean="0">
                    <a:ea typeface="Cambria Math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𝐒𝐭𝐨𝐫𝐞𝐝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𝐞𝐧𝐞𝐫𝐠𝐲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~ 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𝟐𝟎𝟎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𝐆𝐉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fr-CH" sz="24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CH" sz="2400" b="1" i="0" smtClean="0">
                            <a:latin typeface="Cambria Math" panose="02040503050406030204" pitchFamily="18" charset="0"/>
                            <a:ea typeface="Cambria Math"/>
                          </a:rPr>
                          <m:t>𝐆𝐢𝐠𝐚𝐉𝐨𝐮𝐥𝐞</m:t>
                        </m:r>
                      </m:e>
                    </m:d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 ~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𝟒𝟒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𝐌𝐉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𝐮𝐧𝐢𝐭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</m:oMath>
                </a14:m>
                <a:endParaRPr lang="fr-CH" sz="2400" b="1" dirty="0"/>
              </a:p>
              <a:p>
                <a:pPr>
                  <a:spcAft>
                    <a:spcPts val="600"/>
                  </a:spcAft>
                </a:pPr>
                <a:r>
                  <a:rPr lang="fr-CH" sz="2400" b="1" dirty="0"/>
                  <a:t>q</a:t>
                </a:r>
                <a:r>
                  <a:rPr lang="fr-CH" sz="2400" b="1" dirty="0" smtClean="0">
                    <a:solidFill>
                      <a:schemeClr val="tx1"/>
                    </a:solidFill>
                  </a:rPr>
                  <a:t>uads:  </a:t>
                </a:r>
                <a14:m>
                  <m:oMath xmlns:m="http://schemas.openxmlformats.org/officeDocument/2006/math">
                    <m:r>
                      <a:rPr lang="fr-CH" sz="2400" b="1" i="1" dirty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𝟕𝟔𝟐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𝒎𝒂𝒈𝒏𝒆𝒕𝒔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 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𝟑𝟕𝟓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𝑻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𝒎</m:t>
                    </m:r>
                  </m:oMath>
                </a14:m>
                <a:endParaRPr lang="fr-CH" sz="2000" b="1" dirty="0" smtClean="0">
                  <a:solidFill>
                    <a:schemeClr val="tx1"/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fr-CH" sz="2800" b="1" dirty="0" smtClean="0">
                    <a:solidFill>
                      <a:schemeClr val="tx1"/>
                    </a:solidFill>
                  </a:rPr>
                  <a:t>LHC</a:t>
                </a:r>
                <a:endParaRPr lang="fr-CH" sz="2800" b="1" dirty="0">
                  <a:solidFill>
                    <a:schemeClr val="tx1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/>
                  <a:t>b</a:t>
                </a:r>
                <a:r>
                  <a:rPr lang="fr-CH" sz="2400" b="1" dirty="0" smtClean="0"/>
                  <a:t>ore </a:t>
                </a:r>
                <a:r>
                  <a:rPr lang="fr-CH" sz="2400" b="1" dirty="0" err="1"/>
                  <a:t>diameter</a:t>
                </a:r>
                <a:r>
                  <a:rPr lang="fr-CH" sz="2400" b="1" dirty="0"/>
                  <a:t>: </a:t>
                </a:r>
                <a:r>
                  <a:rPr lang="fr-CH" sz="2400" b="1" dirty="0" smtClean="0"/>
                  <a:t>56 </a:t>
                </a:r>
                <a:r>
                  <a:rPr lang="fr-CH" sz="2400" b="1" dirty="0"/>
                  <a:t>mm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err="1"/>
                  <a:t>d</a:t>
                </a:r>
                <a:r>
                  <a:rPr lang="fr-CH" sz="2400" b="1" dirty="0" err="1" smtClean="0"/>
                  <a:t>ipoles</a:t>
                </a:r>
                <a:r>
                  <a:rPr lang="fr-CH" sz="2400" b="1" dirty="0"/>
                  <a:t>:</a:t>
                </a:r>
                <a:r>
                  <a:rPr lang="fr-CH" sz="24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𝟏𝟐𝟑𝟐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𝟏𝟒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𝟖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.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𝑻</m:t>
                    </m:r>
                    <m:r>
                      <a:rPr lang="fr-CH" sz="2400" b="1" i="1">
                        <a:latin typeface="Cambria Math"/>
                        <a:ea typeface="Cambria Math"/>
                      </a:rPr>
                      <m:t>⇔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CH" sz="2400" b="1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fr-CH" sz="2400" b="1" i="1">
                            <a:latin typeface="Cambria Math"/>
                          </a:rPr>
                          <m:t>𝑩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𝒅𝒍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~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𝟎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.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𝟓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𝑴𝑻𝒎</m:t>
                        </m:r>
                      </m:e>
                    </m:nary>
                  </m:oMath>
                </a14:m>
                <a:endParaRPr lang="en-GB" sz="2400" b="1" dirty="0">
                  <a:latin typeface="Cambria Math" panose="02040503050406030204" pitchFamily="18" charset="0"/>
                  <a:ea typeface="Cambria Math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>
                    <a:ea typeface="Cambria Math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𝐒𝐭𝐨𝐫𝐞𝐝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𝐞𝐧𝐞𝐫𝐠𝐲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~ 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𝟗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𝐆𝐉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fr-CH" sz="2400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CH" sz="2400" b="1">
                            <a:latin typeface="Cambria Math" panose="02040503050406030204" pitchFamily="18" charset="0"/>
                            <a:ea typeface="Cambria Math"/>
                          </a:rPr>
                          <m:t>𝐆𝐢𝐠𝐚𝐉𝐨𝐮𝐥𝐞</m:t>
                        </m:r>
                      </m:e>
                    </m:d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 ~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𝟕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𝐌𝐉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𝐮𝐧𝐢𝐭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</m:oMath>
                </a14:m>
                <a:endParaRPr lang="fr-CH" sz="2400" b="1" dirty="0"/>
              </a:p>
              <a:p>
                <a:pPr>
                  <a:spcAft>
                    <a:spcPts val="600"/>
                  </a:spcAft>
                </a:pPr>
                <a:r>
                  <a:rPr lang="fr-CH" sz="2400" b="1" dirty="0"/>
                  <a:t>q</a:t>
                </a:r>
                <a:r>
                  <a:rPr lang="fr-CH" sz="2400" b="1" dirty="0" smtClean="0"/>
                  <a:t>uads</a:t>
                </a:r>
                <a:r>
                  <a:rPr lang="fr-CH" sz="2400" b="1" dirty="0"/>
                  <a:t>:  </a:t>
                </a:r>
                <a14:m>
                  <m:oMath xmlns:m="http://schemas.openxmlformats.org/officeDocument/2006/math">
                    <m:r>
                      <a:rPr lang="fr-CH" sz="2400" b="1" i="1" dirty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𝟑𝟗𝟐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𝒖𝒏𝒊𝒕𝒔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, 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𝟏𝟓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𝟐𝟑𝟑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𝑻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𝒎</m:t>
                    </m:r>
                  </m:oMath>
                </a14:m>
                <a:endParaRPr lang="fr-CH" sz="20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956759"/>
                <a:ext cx="8913596" cy="4992521"/>
              </a:xfrm>
              <a:prstGeom prst="rect">
                <a:avLst/>
              </a:prstGeom>
              <a:blipFill rotWithShape="0">
                <a:blip r:embed="rId3"/>
                <a:stretch>
                  <a:fillRect l="-1094" b="-24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081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r="10100" b="3366"/>
          <a:stretch/>
        </p:blipFill>
        <p:spPr bwMode="auto">
          <a:xfrm>
            <a:off x="35496" y="2380047"/>
            <a:ext cx="5616624" cy="3785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H="1">
            <a:off x="2950235" y="2564904"/>
            <a:ext cx="11711" cy="293874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lang="en-US" sz="3200" dirty="0" smtClean="0"/>
              <a:t>Nb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Sn </a:t>
            </a:r>
            <a:r>
              <a:rPr lang="en-US" sz="3200" dirty="0"/>
              <a:t>conductor </a:t>
            </a:r>
            <a:r>
              <a:rPr lang="en-US" sz="3200" dirty="0" smtClean="0"/>
              <a:t>progra</a:t>
            </a:r>
            <a:r>
              <a:rPr lang="en-US" sz="3200" dirty="0"/>
              <a:t>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68949" y="908720"/>
            <a:ext cx="91115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CH" sz="2400" b="1" i="1" dirty="0" smtClean="0">
                <a:solidFill>
                  <a:srgbClr val="FF0000"/>
                </a:solidFill>
              </a:rPr>
              <a:t>Nb</a:t>
            </a:r>
            <a:r>
              <a:rPr lang="fr-CH" sz="2400" b="1" baseline="-25000" dirty="0" smtClean="0">
                <a:solidFill>
                  <a:srgbClr val="FF0000"/>
                </a:solidFill>
              </a:rPr>
              <a:t>3</a:t>
            </a:r>
            <a:r>
              <a:rPr lang="fr-CH" sz="2400" b="1" i="1" dirty="0" smtClean="0">
                <a:solidFill>
                  <a:srgbClr val="FF0000"/>
                </a:solidFill>
              </a:rPr>
              <a:t>Sn</a:t>
            </a:r>
            <a:r>
              <a:rPr lang="fr-CH" sz="2400" b="1" dirty="0" smtClean="0">
                <a:solidFill>
                  <a:srgbClr val="FF0000"/>
                </a:solidFill>
              </a:rPr>
              <a:t> </a:t>
            </a:r>
            <a:r>
              <a:rPr lang="fr-CH" sz="2400" b="1" dirty="0" err="1" smtClean="0">
                <a:solidFill>
                  <a:srgbClr val="FF0000"/>
                </a:solidFill>
              </a:rPr>
              <a:t>is</a:t>
            </a:r>
            <a:r>
              <a:rPr lang="fr-CH" sz="2400" b="1" dirty="0" smtClean="0">
                <a:solidFill>
                  <a:srgbClr val="FF0000"/>
                </a:solidFill>
              </a:rPr>
              <a:t> one of the major </a:t>
            </a:r>
            <a:r>
              <a:rPr lang="fr-CH" sz="2400" b="1" dirty="0" err="1" smtClean="0">
                <a:solidFill>
                  <a:srgbClr val="FF0000"/>
                </a:solidFill>
              </a:rPr>
              <a:t>cost</a:t>
            </a:r>
            <a:r>
              <a:rPr lang="fr-CH" sz="2400" b="1" dirty="0" smtClean="0">
                <a:solidFill>
                  <a:srgbClr val="FF0000"/>
                </a:solidFill>
              </a:rPr>
              <a:t> &amp; performance </a:t>
            </a:r>
            <a:r>
              <a:rPr lang="fr-CH" sz="2400" b="1" dirty="0" err="1" smtClean="0">
                <a:solidFill>
                  <a:srgbClr val="FF0000"/>
                </a:solidFill>
              </a:rPr>
              <a:t>factors</a:t>
            </a:r>
            <a:r>
              <a:rPr lang="fr-CH" sz="2400" b="1" dirty="0" smtClean="0">
                <a:solidFill>
                  <a:srgbClr val="FF0000"/>
                </a:solidFill>
              </a:rPr>
              <a:t> for FCC-</a:t>
            </a:r>
            <a:r>
              <a:rPr lang="fr-CH" sz="2400" b="1" dirty="0" err="1" smtClean="0">
                <a:solidFill>
                  <a:srgbClr val="FF0000"/>
                </a:solidFill>
              </a:rPr>
              <a:t>hh</a:t>
            </a:r>
            <a:r>
              <a:rPr lang="fr-CH" sz="2400" b="1" dirty="0" smtClean="0">
                <a:solidFill>
                  <a:srgbClr val="FF0000"/>
                </a:solidFill>
              </a:rPr>
              <a:t> and </a:t>
            </a:r>
            <a:r>
              <a:rPr lang="fr-CH" sz="2400" b="1" dirty="0" err="1" smtClean="0">
                <a:solidFill>
                  <a:srgbClr val="FF0000"/>
                </a:solidFill>
              </a:rPr>
              <a:t>is</a:t>
            </a:r>
            <a:r>
              <a:rPr lang="fr-CH" sz="2400" b="1" dirty="0" smtClean="0">
                <a:solidFill>
                  <a:srgbClr val="FF0000"/>
                </a:solidFill>
              </a:rPr>
              <a:t> </a:t>
            </a:r>
            <a:r>
              <a:rPr lang="fr-CH" sz="2400" b="1" dirty="0" err="1" smtClean="0">
                <a:solidFill>
                  <a:srgbClr val="FF0000"/>
                </a:solidFill>
              </a:rPr>
              <a:t>given</a:t>
            </a:r>
            <a:r>
              <a:rPr lang="fr-CH" sz="2400" b="1" dirty="0" smtClean="0">
                <a:solidFill>
                  <a:srgbClr val="FF0000"/>
                </a:solidFill>
              </a:rPr>
              <a:t> </a:t>
            </a:r>
            <a:r>
              <a:rPr lang="fr-CH" sz="2400" b="1" dirty="0" err="1" smtClean="0">
                <a:solidFill>
                  <a:srgbClr val="FF0000"/>
                </a:solidFill>
              </a:rPr>
              <a:t>highest</a:t>
            </a:r>
            <a:r>
              <a:rPr lang="fr-CH" sz="2400" b="1" dirty="0" smtClean="0">
                <a:solidFill>
                  <a:srgbClr val="FF0000"/>
                </a:solidFill>
              </a:rPr>
              <a:t> attention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38484" y="2082888"/>
            <a:ext cx="4475544" cy="2263761"/>
          </a:xfrm>
          <a:prstGeom prst="rect">
            <a:avLst/>
          </a:prstGeom>
          <a:solidFill>
            <a:srgbClr val="FFFF00">
              <a:alpha val="76078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fr-CH" sz="2000" b="1" dirty="0"/>
              <a:t>m</a:t>
            </a:r>
            <a:r>
              <a:rPr lang="fr-CH" sz="2000" b="1" dirty="0" smtClean="0"/>
              <a:t>ain </a:t>
            </a:r>
            <a:r>
              <a:rPr lang="fr-CH" sz="2000" b="1" dirty="0" err="1" smtClean="0"/>
              <a:t>development</a:t>
            </a:r>
            <a:r>
              <a:rPr lang="fr-CH" sz="2000" b="1" dirty="0" smtClean="0"/>
              <a:t> goals </a:t>
            </a:r>
            <a:r>
              <a:rPr lang="fr-CH" sz="2000" b="1" dirty="0" err="1" smtClean="0"/>
              <a:t>until</a:t>
            </a:r>
            <a:r>
              <a:rPr lang="fr-CH" sz="2000" b="1" dirty="0" smtClean="0"/>
              <a:t> 2020:</a:t>
            </a:r>
          </a:p>
          <a:p>
            <a:pPr>
              <a:lnSpc>
                <a:spcPct val="114000"/>
              </a:lnSpc>
            </a:pPr>
            <a:r>
              <a:rPr lang="fr-CH" sz="500" b="1" dirty="0" smtClean="0"/>
              <a:t>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b="1" dirty="0" err="1" smtClean="0"/>
              <a:t>J</a:t>
            </a:r>
            <a:r>
              <a:rPr lang="fr-CH" b="1" baseline="-25000" dirty="0" err="1" smtClean="0"/>
              <a:t>c</a:t>
            </a:r>
            <a:r>
              <a:rPr lang="fr-CH" b="1" dirty="0" smtClean="0"/>
              <a:t> </a:t>
            </a:r>
            <a:r>
              <a:rPr lang="fr-CH" b="1" dirty="0" err="1"/>
              <a:t>increase</a:t>
            </a:r>
            <a:r>
              <a:rPr lang="fr-CH" b="1" dirty="0"/>
              <a:t> (</a:t>
            </a:r>
            <a:r>
              <a:rPr lang="fr-CH" b="1" dirty="0" smtClean="0"/>
              <a:t>16T</a:t>
            </a:r>
            <a:r>
              <a:rPr lang="fr-CH" b="1" dirty="0"/>
              <a:t>, </a:t>
            </a:r>
            <a:r>
              <a:rPr lang="fr-CH" b="1" dirty="0" smtClean="0"/>
              <a:t>4.2K</a:t>
            </a:r>
            <a:r>
              <a:rPr lang="fr-CH" b="1" dirty="0"/>
              <a:t>) &gt; 1500 </a:t>
            </a:r>
            <a:r>
              <a:rPr lang="fr-CH" b="1" dirty="0" smtClean="0"/>
              <a:t>A/mm</a:t>
            </a:r>
            <a:r>
              <a:rPr lang="fr-CH" b="1" baseline="30000" dirty="0" smtClean="0"/>
              <a:t>2 </a:t>
            </a:r>
            <a:r>
              <a:rPr lang="fr-CH" b="1" dirty="0" smtClean="0"/>
              <a:t>i.e. 50% </a:t>
            </a:r>
            <a:r>
              <a:rPr lang="fr-CH" b="1" dirty="0" err="1" smtClean="0"/>
              <a:t>increase</a:t>
            </a:r>
            <a:r>
              <a:rPr lang="fr-CH" b="1" dirty="0" smtClean="0"/>
              <a:t> </a:t>
            </a:r>
            <a:r>
              <a:rPr lang="fr-CH" b="1" dirty="0" err="1" smtClean="0"/>
              <a:t>wrt</a:t>
            </a:r>
            <a:r>
              <a:rPr lang="fr-CH" b="1" dirty="0" smtClean="0"/>
              <a:t> HL-LHC </a:t>
            </a:r>
            <a:r>
              <a:rPr lang="fr-CH" b="1" dirty="0" err="1" smtClean="0"/>
              <a:t>wire</a:t>
            </a:r>
            <a:r>
              <a:rPr lang="fr-CH" b="1" dirty="0" smtClean="0"/>
              <a:t>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b="1" dirty="0" err="1"/>
              <a:t>r</a:t>
            </a:r>
            <a:r>
              <a:rPr lang="fr-CH" b="1" dirty="0" err="1" smtClean="0"/>
              <a:t>eference</a:t>
            </a:r>
            <a:r>
              <a:rPr lang="fr-CH" b="1" dirty="0" smtClean="0"/>
              <a:t> </a:t>
            </a:r>
            <a:r>
              <a:rPr lang="fr-CH" b="1" dirty="0" err="1" smtClean="0"/>
              <a:t>wire</a:t>
            </a:r>
            <a:r>
              <a:rPr lang="fr-CH" b="1" dirty="0" smtClean="0"/>
              <a:t> </a:t>
            </a:r>
            <a:r>
              <a:rPr lang="fr-CH" b="1" dirty="0" err="1" smtClean="0"/>
              <a:t>diameter</a:t>
            </a:r>
            <a:r>
              <a:rPr lang="fr-CH" b="1" dirty="0" smtClean="0"/>
              <a:t> 1 mm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p</a:t>
            </a:r>
            <a:r>
              <a:rPr lang="en-GB" b="1" dirty="0" smtClean="0"/>
              <a:t>otentials </a:t>
            </a:r>
            <a:r>
              <a:rPr lang="en-GB" b="1" dirty="0"/>
              <a:t>for </a:t>
            </a:r>
            <a:r>
              <a:rPr lang="en-GB" b="1" dirty="0" smtClean="0"/>
              <a:t>large scale production and </a:t>
            </a:r>
            <a:r>
              <a:rPr lang="fr-CH" b="1" dirty="0" err="1" smtClean="0"/>
              <a:t>cost</a:t>
            </a:r>
            <a:r>
              <a:rPr lang="fr-CH" b="1" dirty="0" smtClean="0"/>
              <a:t> </a:t>
            </a:r>
            <a:r>
              <a:rPr lang="fr-CH" b="1" dirty="0" err="1" smtClean="0"/>
              <a:t>reduction</a:t>
            </a:r>
            <a:endParaRPr lang="fr-CH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6198" y="4680269"/>
            <a:ext cx="1358231" cy="11167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67647" y="4446541"/>
            <a:ext cx="881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3150 mm</a:t>
            </a:r>
            <a:r>
              <a:rPr lang="en-GB" sz="1200" baseline="30000" dirty="0" smtClean="0"/>
              <a:t>2</a:t>
            </a:r>
          </a:p>
          <a:p>
            <a:pPr algn="ctr"/>
            <a:endParaRPr lang="en-GB" sz="12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6789657" y="4864929"/>
            <a:ext cx="1036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~1.7 times less SC</a:t>
            </a:r>
            <a:endParaRPr lang="en-GB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987622" y="5373216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08822" y="5623666"/>
            <a:ext cx="109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~10% margin</a:t>
            </a:r>
          </a:p>
          <a:p>
            <a:pPr algn="ctr"/>
            <a:r>
              <a:rPr lang="en-GB" sz="1200" dirty="0" smtClean="0"/>
              <a:t>HL-LHC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8025" y="4690701"/>
            <a:ext cx="1358231" cy="111672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862649" y="5579704"/>
            <a:ext cx="1091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~10% margin</a:t>
            </a:r>
          </a:p>
          <a:p>
            <a:pPr algn="ctr"/>
            <a:r>
              <a:rPr lang="en-GB" sz="1200" dirty="0"/>
              <a:t>FCC ultimate</a:t>
            </a:r>
          </a:p>
          <a:p>
            <a:pPr algn="ctr"/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805256" y="4481715"/>
            <a:ext cx="8819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5400 mm</a:t>
            </a:r>
            <a:r>
              <a:rPr lang="en-GB" sz="1200" baseline="30000" dirty="0" smtClean="0"/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77343" y="1529115"/>
            <a:ext cx="218060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D. Tommasini et al.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04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/>
      <p:bldP spid="12" grpId="0"/>
      <p:bldP spid="15" grpId="0"/>
      <p:bldP spid="17" grpId="0"/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16 T dipole options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and plans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5" name="Group 154"/>
          <p:cNvGrpSpPr>
            <a:grpSpLocks noChangeAspect="1"/>
          </p:cNvGrpSpPr>
          <p:nvPr/>
        </p:nvGrpSpPr>
        <p:grpSpPr>
          <a:xfrm>
            <a:off x="62236" y="1062891"/>
            <a:ext cx="2493540" cy="2835632"/>
            <a:chOff x="52541" y="2329412"/>
            <a:chExt cx="3050072" cy="3468516"/>
          </a:xfrm>
        </p:grpSpPr>
        <p:sp>
          <p:nvSpPr>
            <p:cNvPr id="156" name="TextBox 155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58" name="Picture 157" descr="Screen Shot 2016-06-21 at 21.36.31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159" name="Group 158"/>
          <p:cNvGrpSpPr>
            <a:grpSpLocks noChangeAspect="1"/>
          </p:cNvGrpSpPr>
          <p:nvPr/>
        </p:nvGrpSpPr>
        <p:grpSpPr>
          <a:xfrm>
            <a:off x="2123728" y="2359035"/>
            <a:ext cx="2544533" cy="2861021"/>
            <a:chOff x="2880606" y="549566"/>
            <a:chExt cx="3105587" cy="3491859"/>
          </a:xfrm>
        </p:grpSpPr>
        <p:sp>
          <p:nvSpPr>
            <p:cNvPr id="160" name="TextBox 159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162" name="Picture 161" descr="Screen Shot 2016-06-21 at 21.39.33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163" name="Group 162"/>
          <p:cNvGrpSpPr>
            <a:grpSpLocks noChangeAspect="1"/>
          </p:cNvGrpSpPr>
          <p:nvPr/>
        </p:nvGrpSpPr>
        <p:grpSpPr>
          <a:xfrm>
            <a:off x="4079987" y="948859"/>
            <a:ext cx="2580246" cy="2850336"/>
            <a:chOff x="5994568" y="2309809"/>
            <a:chExt cx="3078821" cy="3401099"/>
          </a:xfrm>
        </p:grpSpPr>
        <p:sp>
          <p:nvSpPr>
            <p:cNvPr id="164" name="TextBox 163"/>
            <p:cNvSpPr txBox="1"/>
            <p:nvPr/>
          </p:nvSpPr>
          <p:spPr>
            <a:xfrm>
              <a:off x="6760236" y="2309809"/>
              <a:ext cx="2134418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165" name="Picture 164" descr="Screen Shot 2016-06-21 at 21.43.00.pn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167" name="Picture 16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131" y="1018315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168" name="Rectangle 167"/>
          <p:cNvSpPr/>
          <p:nvPr/>
        </p:nvSpPr>
        <p:spPr>
          <a:xfrm>
            <a:off x="323528" y="5129897"/>
            <a:ext cx="83610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dirty="0">
                <a:solidFill>
                  <a:srgbClr val="FF0000"/>
                </a:solidFill>
                <a:latin typeface="Arial"/>
              </a:rPr>
              <a:t>d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own-selection of options end 2017 for detailed design work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dirty="0">
                <a:solidFill>
                  <a:srgbClr val="FF0000"/>
                </a:solidFill>
                <a:latin typeface="Arial"/>
              </a:rPr>
              <a:t>m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</a:rPr>
              <a:t>odel production 2018 – 2022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Arial"/>
              </a:rPr>
              <a:t>prototype production 2023 - 2025 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13802" y="1080004"/>
            <a:ext cx="2516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via PSI</a:t>
            </a:r>
            <a:endParaRPr kumimoji="0" lang="en-GB" sz="105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526" y="2807163"/>
            <a:ext cx="2417396" cy="240374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865679" y="2005700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39911" y="1459642"/>
            <a:ext cx="638825" cy="63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72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24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kern="0" dirty="0" smtClean="0">
                <a:cs typeface="Calibri" pitchFamily="34" charset="0"/>
              </a:rPr>
              <a:t>US Magnet Development Program</a:t>
            </a:r>
            <a:endParaRPr lang="en-GB" sz="3600" kern="0" dirty="0"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71792" y="1124744"/>
            <a:ext cx="1692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C377B"/>
                </a:solidFill>
              </a:rPr>
              <a:t>Under Goal 1:</a:t>
            </a:r>
          </a:p>
          <a:p>
            <a:endParaRPr lang="en-GB" dirty="0">
              <a:solidFill>
                <a:srgbClr val="0C377B"/>
              </a:solidFill>
            </a:endParaRPr>
          </a:p>
          <a:p>
            <a:r>
              <a:rPr lang="en-GB" dirty="0" smtClean="0">
                <a:solidFill>
                  <a:srgbClr val="0C377B"/>
                </a:solidFill>
              </a:rPr>
              <a:t>16 T cos theta dipole design</a:t>
            </a:r>
          </a:p>
          <a:p>
            <a:endParaRPr lang="en-GB" dirty="0" smtClean="0">
              <a:solidFill>
                <a:srgbClr val="0C377B"/>
              </a:solidFill>
            </a:endParaRPr>
          </a:p>
          <a:p>
            <a:endParaRPr lang="en-GB" dirty="0" smtClean="0">
              <a:solidFill>
                <a:srgbClr val="0C377B"/>
              </a:solidFill>
            </a:endParaRPr>
          </a:p>
          <a:p>
            <a:endParaRPr lang="en-GB" dirty="0">
              <a:solidFill>
                <a:srgbClr val="0C377B"/>
              </a:solidFill>
            </a:endParaRPr>
          </a:p>
          <a:p>
            <a:endParaRPr lang="en-GB" dirty="0" smtClean="0">
              <a:solidFill>
                <a:srgbClr val="0C377B"/>
              </a:solidFill>
            </a:endParaRPr>
          </a:p>
          <a:p>
            <a:endParaRPr lang="en-GB" dirty="0">
              <a:solidFill>
                <a:srgbClr val="0C377B"/>
              </a:solidFill>
            </a:endParaRPr>
          </a:p>
          <a:p>
            <a:endParaRPr lang="en-GB" dirty="0">
              <a:solidFill>
                <a:srgbClr val="0C377B"/>
              </a:solidFill>
            </a:endParaRPr>
          </a:p>
          <a:p>
            <a:endParaRPr lang="en-GB" dirty="0" smtClean="0">
              <a:solidFill>
                <a:srgbClr val="0C377B"/>
              </a:solidFill>
            </a:endParaRPr>
          </a:p>
          <a:p>
            <a:r>
              <a:rPr lang="en-GB" dirty="0" smtClean="0">
                <a:solidFill>
                  <a:srgbClr val="0C377B"/>
                </a:solidFill>
              </a:rPr>
              <a:t>16 T canted cos theta (CCT) design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2" y="980616"/>
            <a:ext cx="4518250" cy="58743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4985" y="980616"/>
            <a:ext cx="2746807" cy="58773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0235" y="2308658"/>
            <a:ext cx="2093765" cy="14083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5987" y="5135642"/>
            <a:ext cx="2077949" cy="1719283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8" name="TextBox 7"/>
          <p:cNvSpPr txBox="1"/>
          <p:nvPr/>
        </p:nvSpPr>
        <p:spPr>
          <a:xfrm>
            <a:off x="7848600" y="795950"/>
            <a:ext cx="12826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S. Gourlay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10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4647" t="24540" r="66387" b="20238"/>
          <a:stretch/>
        </p:blipFill>
        <p:spPr>
          <a:xfrm>
            <a:off x="1129553" y="-57072"/>
            <a:ext cx="7541111" cy="6861582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5317710" y="6244356"/>
            <a:ext cx="2255674" cy="5837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701849" y="5905802"/>
            <a:ext cx="14873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</a:rPr>
              <a:t>1250 min.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02858" y="2409117"/>
            <a:ext cx="9894" cy="15120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18942" y="2235791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115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509048" y="2410905"/>
            <a:ext cx="9894" cy="15120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4747060" y="2570069"/>
            <a:ext cx="1269134" cy="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861794" y="2570069"/>
            <a:ext cx="441064" cy="0"/>
          </a:xfrm>
          <a:prstGeom prst="straightConnector1">
            <a:avLst/>
          </a:prstGeom>
          <a:ln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487396" y="2570069"/>
            <a:ext cx="381450" cy="0"/>
          </a:xfrm>
          <a:prstGeom prst="straightConnector1">
            <a:avLst/>
          </a:prstGeom>
          <a:ln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199431" y="2726117"/>
            <a:ext cx="2345470" cy="2363443"/>
            <a:chOff x="2866803" y="762145"/>
            <a:chExt cx="5210008" cy="5249932"/>
          </a:xfrm>
        </p:grpSpPr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2866803" y="762145"/>
              <a:ext cx="5210008" cy="524993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93516" y="5371710"/>
              <a:ext cx="2533580" cy="620391"/>
            </a:xfrm>
            <a:prstGeom prst="rect">
              <a:avLst/>
            </a:prstGeom>
            <a:solidFill>
              <a:schemeClr val="bg1"/>
            </a:solidFill>
            <a:ln w="88900"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3192048" y="1042512"/>
              <a:ext cx="4565615" cy="4698525"/>
            </a:xfrm>
            <a:prstGeom prst="ellipse">
              <a:avLst/>
            </a:prstGeom>
            <a:solidFill>
              <a:schemeClr val="bg1"/>
            </a:solidFill>
            <a:ln w="889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707883" y="4684421"/>
              <a:ext cx="1488635" cy="199021"/>
            </a:xfrm>
            <a:prstGeom prst="rect">
              <a:avLst/>
            </a:prstGeom>
            <a:solidFill>
              <a:schemeClr val="bg2"/>
            </a:solidFill>
            <a:ln w="5080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grpSp>
          <p:nvGrpSpPr>
            <p:cNvPr id="16" name="Group 15"/>
            <p:cNvGrpSpPr>
              <a:grpSpLocks noChangeAspect="1"/>
            </p:cNvGrpSpPr>
            <p:nvPr/>
          </p:nvGrpSpPr>
          <p:grpSpPr>
            <a:xfrm>
              <a:off x="3472773" y="1899138"/>
              <a:ext cx="3998069" cy="2985618"/>
              <a:chOff x="2328873" y="1385155"/>
              <a:chExt cx="3725451" cy="2829493"/>
            </a:xfrm>
          </p:grpSpPr>
          <p:grpSp>
            <p:nvGrpSpPr>
              <p:cNvPr id="22" name="Group 21"/>
              <p:cNvGrpSpPr>
                <a:grpSpLocks noChangeAspect="1"/>
              </p:cNvGrpSpPr>
              <p:nvPr/>
            </p:nvGrpSpPr>
            <p:grpSpPr>
              <a:xfrm>
                <a:off x="2766135" y="1385155"/>
                <a:ext cx="2829493" cy="2829493"/>
                <a:chOff x="2766135" y="1385155"/>
                <a:chExt cx="3456000" cy="3456000"/>
              </a:xfrm>
            </p:grpSpPr>
            <p:sp>
              <p:nvSpPr>
                <p:cNvPr id="25" name="Oval 24"/>
                <p:cNvSpPr/>
                <p:nvPr/>
              </p:nvSpPr>
              <p:spPr>
                <a:xfrm>
                  <a:off x="2766135" y="1385155"/>
                  <a:ext cx="3456000" cy="3456000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2802135" y="1421155"/>
                  <a:ext cx="3384000" cy="338400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prstClr val="white"/>
                    </a:solidFill>
                  </a:endParaRPr>
                </a:p>
              </p:txBody>
            </p:sp>
            <p:pic>
              <p:nvPicPr>
                <p:cNvPr id="27" name="Picture 26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052357" y="1673155"/>
                  <a:ext cx="2883556" cy="2880000"/>
                </a:xfrm>
                <a:prstGeom prst="rect">
                  <a:avLst/>
                </a:prstGeom>
              </p:spPr>
            </p:pic>
          </p:grpSp>
          <p:sp>
            <p:nvSpPr>
              <p:cNvPr id="23" name="TextBox 22"/>
              <p:cNvSpPr txBox="1"/>
              <p:nvPr/>
            </p:nvSpPr>
            <p:spPr>
              <a:xfrm rot="19737870">
                <a:off x="3887061" y="1913331"/>
                <a:ext cx="1512831" cy="6483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dirty="0" smtClean="0">
                    <a:solidFill>
                      <a:prstClr val="black"/>
                    </a:solidFill>
                  </a:rPr>
                  <a:t>Φ</a:t>
                </a:r>
                <a:r>
                  <a:rPr lang="en-GB" sz="1600" dirty="0" smtClean="0">
                    <a:solidFill>
                      <a:prstClr val="black"/>
                    </a:solidFill>
                  </a:rPr>
                  <a:t> 1180</a:t>
                </a:r>
                <a:endParaRPr lang="en-GB" sz="12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V="1">
                <a:off x="2328873" y="1653054"/>
                <a:ext cx="3725451" cy="228453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Oval 16"/>
            <p:cNvSpPr>
              <a:spLocks noChangeAspect="1"/>
            </p:cNvSpPr>
            <p:nvPr/>
          </p:nvSpPr>
          <p:spPr>
            <a:xfrm>
              <a:off x="3990322" y="4593718"/>
              <a:ext cx="322282" cy="322138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>
            <a:xfrm>
              <a:off x="3585210" y="1460307"/>
              <a:ext cx="3779883" cy="3862937"/>
            </a:xfrm>
            <a:prstGeom prst="ellips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708186" y="4902122"/>
              <a:ext cx="1488332" cy="1038240"/>
            </a:xfrm>
            <a:prstGeom prst="rect">
              <a:avLst/>
            </a:prstGeom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20" name="Straight Arrow Connector 19"/>
            <p:cNvCxnSpPr>
              <a:stCxn id="12" idx="2"/>
              <a:endCxn id="12" idx="6"/>
            </p:cNvCxnSpPr>
            <p:nvPr/>
          </p:nvCxnSpPr>
          <p:spPr>
            <a:xfrm>
              <a:off x="2866803" y="3387111"/>
              <a:ext cx="5210008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416542" y="2845492"/>
              <a:ext cx="1203743" cy="507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 smtClean="0">
                  <a:solidFill>
                    <a:prstClr val="black"/>
                  </a:solidFill>
                </a:rPr>
                <a:t>Φ</a:t>
              </a:r>
              <a:r>
                <a:rPr lang="en-GB" sz="1600" dirty="0" smtClean="0">
                  <a:solidFill>
                    <a:prstClr val="black"/>
                  </a:solidFill>
                </a:rPr>
                <a:t> 1300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5774314" y="2366719"/>
            <a:ext cx="2345470" cy="2363443"/>
            <a:chOff x="2866803" y="762145"/>
            <a:chExt cx="5210008" cy="5249932"/>
          </a:xfrm>
        </p:grpSpPr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2866803" y="762145"/>
              <a:ext cx="5210008" cy="524993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193516" y="5371710"/>
              <a:ext cx="2533580" cy="620391"/>
            </a:xfrm>
            <a:prstGeom prst="rect">
              <a:avLst/>
            </a:prstGeom>
            <a:solidFill>
              <a:schemeClr val="bg1"/>
            </a:solidFill>
            <a:ln w="88900"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3192048" y="1042512"/>
              <a:ext cx="4565615" cy="4698525"/>
            </a:xfrm>
            <a:prstGeom prst="ellipse">
              <a:avLst/>
            </a:prstGeom>
            <a:solidFill>
              <a:schemeClr val="bg1"/>
            </a:solidFill>
            <a:ln w="889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707883" y="4684421"/>
              <a:ext cx="1488635" cy="199021"/>
            </a:xfrm>
            <a:prstGeom prst="rect">
              <a:avLst/>
            </a:prstGeom>
            <a:solidFill>
              <a:schemeClr val="bg2"/>
            </a:solidFill>
            <a:ln w="5080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grpSp>
          <p:nvGrpSpPr>
            <p:cNvPr id="33" name="Group 32"/>
            <p:cNvGrpSpPr>
              <a:grpSpLocks noChangeAspect="1"/>
            </p:cNvGrpSpPr>
            <p:nvPr/>
          </p:nvGrpSpPr>
          <p:grpSpPr>
            <a:xfrm>
              <a:off x="3472773" y="1899138"/>
              <a:ext cx="3998069" cy="2985618"/>
              <a:chOff x="2328873" y="1385155"/>
              <a:chExt cx="3725451" cy="2829493"/>
            </a:xfrm>
          </p:grpSpPr>
          <p:grpSp>
            <p:nvGrpSpPr>
              <p:cNvPr id="39" name="Group 38"/>
              <p:cNvGrpSpPr>
                <a:grpSpLocks noChangeAspect="1"/>
              </p:cNvGrpSpPr>
              <p:nvPr/>
            </p:nvGrpSpPr>
            <p:grpSpPr>
              <a:xfrm>
                <a:off x="2766135" y="1385155"/>
                <a:ext cx="2829493" cy="2829493"/>
                <a:chOff x="2766135" y="1385155"/>
                <a:chExt cx="3456000" cy="3456000"/>
              </a:xfrm>
            </p:grpSpPr>
            <p:sp>
              <p:nvSpPr>
                <p:cNvPr id="42" name="Oval 41"/>
                <p:cNvSpPr/>
                <p:nvPr/>
              </p:nvSpPr>
              <p:spPr>
                <a:xfrm>
                  <a:off x="2766135" y="1385155"/>
                  <a:ext cx="3456000" cy="3456000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2802135" y="1421155"/>
                  <a:ext cx="3384000" cy="3384000"/>
                </a:xfrm>
                <a:prstGeom prst="ellips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prstClr val="white"/>
                    </a:solidFill>
                  </a:endParaRPr>
                </a:p>
              </p:txBody>
            </p:sp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052357" y="1673155"/>
                  <a:ext cx="2883556" cy="2880000"/>
                </a:xfrm>
                <a:prstGeom prst="rect">
                  <a:avLst/>
                </a:prstGeom>
              </p:spPr>
            </p:pic>
          </p:grpSp>
          <p:sp>
            <p:nvSpPr>
              <p:cNvPr id="40" name="TextBox 39"/>
              <p:cNvSpPr txBox="1"/>
              <p:nvPr/>
            </p:nvSpPr>
            <p:spPr>
              <a:xfrm rot="19737870">
                <a:off x="3887061" y="1913331"/>
                <a:ext cx="1512831" cy="6483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dirty="0" smtClean="0">
                    <a:solidFill>
                      <a:prstClr val="black"/>
                    </a:solidFill>
                  </a:rPr>
                  <a:t>Φ</a:t>
                </a:r>
                <a:r>
                  <a:rPr lang="en-GB" sz="1600" dirty="0" smtClean="0">
                    <a:solidFill>
                      <a:prstClr val="black"/>
                    </a:solidFill>
                  </a:rPr>
                  <a:t> 1180</a:t>
                </a:r>
                <a:endParaRPr lang="en-GB" sz="1200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 flipV="1">
                <a:off x="2328873" y="1653054"/>
                <a:ext cx="3725451" cy="228453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3990322" y="4593718"/>
              <a:ext cx="322282" cy="322138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3585210" y="1460307"/>
              <a:ext cx="3779883" cy="3862937"/>
            </a:xfrm>
            <a:prstGeom prst="ellipse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708186" y="4902122"/>
              <a:ext cx="1488332" cy="1038240"/>
            </a:xfrm>
            <a:prstGeom prst="rect">
              <a:avLst/>
            </a:prstGeom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37" name="Straight Arrow Connector 36"/>
            <p:cNvCxnSpPr>
              <a:stCxn id="29" idx="2"/>
              <a:endCxn id="29" idx="6"/>
            </p:cNvCxnSpPr>
            <p:nvPr/>
          </p:nvCxnSpPr>
          <p:spPr>
            <a:xfrm>
              <a:off x="2866803" y="3387111"/>
              <a:ext cx="5210008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416542" y="2845492"/>
              <a:ext cx="1203743" cy="507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 smtClean="0">
                  <a:solidFill>
                    <a:prstClr val="black"/>
                  </a:solidFill>
                </a:rPr>
                <a:t>Φ</a:t>
              </a:r>
              <a:r>
                <a:rPr lang="en-GB" sz="1600" dirty="0" smtClean="0">
                  <a:solidFill>
                    <a:prstClr val="black"/>
                  </a:solidFill>
                </a:rPr>
                <a:t> 1300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</p:grpSp>
      <p:cxnSp>
        <p:nvCxnSpPr>
          <p:cNvPr id="45" name="Straight Connector 44"/>
          <p:cNvCxnSpPr/>
          <p:nvPr/>
        </p:nvCxnSpPr>
        <p:spPr>
          <a:xfrm>
            <a:off x="5550794" y="2657053"/>
            <a:ext cx="9894" cy="15120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756984" y="2658841"/>
            <a:ext cx="9894" cy="151200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4994996" y="2818005"/>
            <a:ext cx="1269134" cy="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109730" y="2818005"/>
            <a:ext cx="441064" cy="0"/>
          </a:xfrm>
          <a:prstGeom prst="straightConnector1">
            <a:avLst/>
          </a:prstGeom>
          <a:ln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5735332" y="2818005"/>
            <a:ext cx="381450" cy="0"/>
          </a:xfrm>
          <a:prstGeom prst="straightConnector1">
            <a:avLst/>
          </a:prstGeom>
          <a:ln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698654" y="2532703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115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195026" y="4863502"/>
            <a:ext cx="301308" cy="65235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7292661" y="4864741"/>
            <a:ext cx="301308" cy="65235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6028978" y="4711102"/>
            <a:ext cx="1787966" cy="65235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kern="0" dirty="0" smtClean="0"/>
              <a:t>     		</a:t>
            </a:r>
            <a:r>
              <a:rPr lang="en-US" dirty="0" smtClean="0"/>
              <a:t>HE-LHC integration &amp; transport</a:t>
            </a:r>
            <a:endParaRPr lang="en-US" kern="0" dirty="0"/>
          </a:p>
        </p:txBody>
      </p:sp>
      <p:pic>
        <p:nvPicPr>
          <p:cNvPr id="6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61"/>
          <p:cNvSpPr txBox="1"/>
          <p:nvPr/>
        </p:nvSpPr>
        <p:spPr>
          <a:xfrm>
            <a:off x="35496" y="929984"/>
            <a:ext cx="4974439" cy="120032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</a:rPr>
              <a:t>FCC-</a:t>
            </a:r>
            <a:r>
              <a:rPr lang="en-GB" sz="2400" dirty="0" err="1" smtClean="0">
                <a:solidFill>
                  <a:prstClr val="black"/>
                </a:solidFill>
              </a:rPr>
              <a:t>hh</a:t>
            </a:r>
            <a:r>
              <a:rPr lang="en-GB" sz="2400" dirty="0" smtClean="0">
                <a:solidFill>
                  <a:prstClr val="black"/>
                </a:solidFill>
              </a:rPr>
              <a:t> tunnel diameter: 6.0 m</a:t>
            </a:r>
          </a:p>
          <a:p>
            <a:r>
              <a:rPr lang="en-GB" sz="2400" dirty="0" smtClean="0">
                <a:solidFill>
                  <a:prstClr val="black"/>
                </a:solidFill>
              </a:rPr>
              <a:t>LHC tunnel diameter: 3.8 m</a:t>
            </a:r>
          </a:p>
          <a:p>
            <a:r>
              <a:rPr lang="en-GB" sz="2400" dirty="0">
                <a:solidFill>
                  <a:prstClr val="black"/>
                </a:solidFill>
              </a:rPr>
              <a:t>cryostat outer diameter: 1.18-1.3 </a:t>
            </a:r>
            <a:r>
              <a:rPr lang="en-GB" sz="2400" dirty="0" smtClean="0">
                <a:solidFill>
                  <a:prstClr val="black"/>
                </a:solidFill>
              </a:rPr>
              <a:t>m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7889" y="3252567"/>
            <a:ext cx="2430089" cy="3293209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options: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remove QRL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</a:rPr>
              <a:t>r</a:t>
            </a:r>
            <a:r>
              <a:rPr lang="en-GB" sz="2400" dirty="0" smtClean="0">
                <a:solidFill>
                  <a:srgbClr val="000000"/>
                </a:solidFill>
              </a:rPr>
              <a:t>educe margin</a:t>
            </a:r>
          </a:p>
          <a:p>
            <a:pPr lvl="1"/>
            <a:r>
              <a:rPr lang="en-GB" sz="2400" dirty="0" smtClean="0">
                <a:solidFill>
                  <a:srgbClr val="000000"/>
                </a:solidFill>
              </a:rPr>
              <a:t>for transport</a:t>
            </a:r>
          </a:p>
          <a:p>
            <a:pPr lvl="1"/>
            <a:r>
              <a:rPr lang="en-GB" sz="2000" dirty="0" smtClean="0">
                <a:solidFill>
                  <a:srgbClr val="000000"/>
                </a:solidFill>
              </a:rPr>
              <a:t>- automatic </a:t>
            </a:r>
          </a:p>
          <a:p>
            <a:pPr lvl="1"/>
            <a:r>
              <a:rPr lang="en-GB" sz="2000" dirty="0" smtClean="0">
                <a:solidFill>
                  <a:srgbClr val="000000"/>
                </a:solidFill>
              </a:rPr>
              <a:t>guiding system?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shrink cryostat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enlarge tunnel?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…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75801" y="5971173"/>
            <a:ext cx="2415266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V. Mertens., V.. Parma, D. Schoerling, L. Tavian,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Y. </a:t>
            </a:r>
            <a:r>
              <a:rPr lang="en-GB" dirty="0" err="1" smtClean="0">
                <a:solidFill>
                  <a:prstClr val="black"/>
                </a:solidFill>
              </a:rPr>
              <a:t>Muttoni</a:t>
            </a:r>
            <a:r>
              <a:rPr lang="en-GB" dirty="0" smtClean="0">
                <a:solidFill>
                  <a:prstClr val="black"/>
                </a:solidFill>
              </a:rPr>
              <a:t>,  et al.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 rot="20763823">
            <a:off x="1549118" y="2276549"/>
            <a:ext cx="3689215" cy="70788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v</a:t>
            </a:r>
            <a:r>
              <a:rPr lang="en-GB" sz="4000" b="1" dirty="0" smtClean="0">
                <a:solidFill>
                  <a:srgbClr val="FF0000"/>
                </a:solidFill>
              </a:rPr>
              <a:t>ery preliminary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3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2" grpId="0" animBg="1"/>
      <p:bldP spid="53" grpId="0" animBg="1"/>
      <p:bldP spid="54" grpId="0" animBg="1"/>
      <p:bldP spid="63" grpId="0" animBg="1"/>
      <p:bldP spid="64" grpId="0" animBg="1"/>
      <p:bldP spid="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-proj-2016-final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17823"/>
            <a:ext cx="6084168" cy="4392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4844"/>
            <a:ext cx="8305800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  <a:buSzPct val="80000"/>
            </a:pPr>
            <a:r>
              <a:rPr lang="en-GB" sz="2400" b="1" dirty="0">
                <a:solidFill>
                  <a:srgbClr val="336600"/>
                </a:solidFill>
              </a:rPr>
              <a:t>p</a:t>
            </a:r>
            <a:r>
              <a:rPr lang="en-GB" sz="2400" b="1" dirty="0" smtClean="0">
                <a:solidFill>
                  <a:srgbClr val="336600"/>
                </a:solidFill>
              </a:rPr>
              <a:t>eak </a:t>
            </a:r>
            <a:r>
              <a:rPr lang="en-GB" sz="2400" b="1" dirty="0">
                <a:solidFill>
                  <a:srgbClr val="336600"/>
                </a:solidFill>
              </a:rPr>
              <a:t>luminosity &gt;  </a:t>
            </a:r>
            <a:r>
              <a:rPr lang="en-GB" sz="2400" b="1" dirty="0" smtClean="0">
                <a:solidFill>
                  <a:srgbClr val="336600"/>
                </a:solidFill>
              </a:rPr>
              <a:t>1.4 </a:t>
            </a:r>
            <a:r>
              <a:rPr lang="en-GB" sz="2400" b="1" dirty="0">
                <a:solidFill>
                  <a:srgbClr val="336600"/>
                </a:solidFill>
              </a:rPr>
              <a:t>x 10</a:t>
            </a:r>
            <a:r>
              <a:rPr lang="en-GB" sz="2400" b="1" baseline="30000" dirty="0">
                <a:solidFill>
                  <a:srgbClr val="336600"/>
                </a:solidFill>
              </a:rPr>
              <a:t>34</a:t>
            </a:r>
            <a:r>
              <a:rPr lang="en-GB" sz="2400" b="1" dirty="0">
                <a:solidFill>
                  <a:srgbClr val="336600"/>
                </a:solidFill>
              </a:rPr>
              <a:t> cm</a:t>
            </a:r>
            <a:r>
              <a:rPr lang="en-GB" sz="2400" b="1" baseline="30000" dirty="0">
                <a:solidFill>
                  <a:srgbClr val="336600"/>
                </a:solidFill>
              </a:rPr>
              <a:t>-2</a:t>
            </a:r>
            <a:r>
              <a:rPr lang="en-GB" sz="2400" b="1" dirty="0">
                <a:solidFill>
                  <a:srgbClr val="336600"/>
                </a:solidFill>
              </a:rPr>
              <a:t>s</a:t>
            </a:r>
            <a:r>
              <a:rPr lang="en-GB" sz="2400" b="1" baseline="30000" dirty="0">
                <a:solidFill>
                  <a:srgbClr val="336600"/>
                </a:solidFill>
              </a:rPr>
              <a:t>-1</a:t>
            </a:r>
            <a:r>
              <a:rPr lang="en-GB" sz="2400" b="1" dirty="0">
                <a:solidFill>
                  <a:srgbClr val="336600"/>
                </a:solidFill>
              </a:rPr>
              <a:t> </a:t>
            </a:r>
            <a:endParaRPr lang="en-GB" sz="2400" b="1" dirty="0" smtClean="0">
              <a:solidFill>
                <a:srgbClr val="336600"/>
              </a:solidFill>
            </a:endParaRPr>
          </a:p>
          <a:p>
            <a:pPr>
              <a:buClr>
                <a:srgbClr val="0000FF"/>
              </a:buClr>
              <a:buSzPct val="80000"/>
            </a:pPr>
            <a:r>
              <a:rPr lang="en-GB" sz="2400" b="1" kern="0" dirty="0" smtClean="0"/>
              <a:t>OVER 25 fb</a:t>
            </a:r>
            <a:r>
              <a:rPr lang="en-GB" sz="2400" b="1" kern="0" baseline="30000" dirty="0" smtClean="0"/>
              <a:t>-1</a:t>
            </a:r>
            <a:r>
              <a:rPr lang="en-GB" sz="2400" b="1" kern="0" dirty="0" smtClean="0"/>
              <a:t> in both ATLAS and CMS</a:t>
            </a:r>
            <a:endParaRPr lang="en-GB" sz="4000" b="1" kern="0" dirty="0"/>
          </a:p>
        </p:txBody>
      </p:sp>
      <p:sp>
        <p:nvSpPr>
          <p:cNvPr id="14" name="Rectangle 13"/>
          <p:cNvSpPr/>
          <p:nvPr/>
        </p:nvSpPr>
        <p:spPr>
          <a:xfrm>
            <a:off x="0" y="-1"/>
            <a:ext cx="6021621" cy="64633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2016 LHC : production year</a:t>
            </a:r>
            <a:endParaRPr lang="en-US" sz="3600" dirty="0">
              <a:solidFill>
                <a:srgbClr val="FFFF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450701" y="3426781"/>
            <a:ext cx="5435194" cy="1225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621" y="2780928"/>
            <a:ext cx="3002230" cy="17592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122608" y="4489321"/>
            <a:ext cx="29012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≈153 days physics </a:t>
            </a:r>
            <a:r>
              <a:rPr lang="en-US" sz="1600" dirty="0">
                <a:solidFill>
                  <a:srgbClr val="062F67"/>
                </a:solidFill>
                <a:latin typeface="Calibri" pitchFamily="34" charset="0"/>
              </a:rPr>
              <a:t>≈3738.7 hours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021621" y="4945631"/>
          <a:ext cx="2812733" cy="109728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30744"/>
                <a:gridCol w="1181989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rgbClr val="062F67"/>
                          </a:solidFill>
                          <a:effectLst/>
                        </a:rPr>
                        <a:t>Duration [h]</a:t>
                      </a:r>
                      <a:endParaRPr lang="en-GB" sz="1400" b="0" dirty="0">
                        <a:solidFill>
                          <a:srgbClr val="062F67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rgbClr val="3366FF"/>
                          </a:solidFill>
                          <a:effectLst/>
                        </a:rPr>
                        <a:t>Stable</a:t>
                      </a:r>
                      <a:r>
                        <a:rPr lang="en-GB" sz="1400" b="0" baseline="0" dirty="0" smtClean="0">
                          <a:solidFill>
                            <a:srgbClr val="3366FF"/>
                          </a:solidFill>
                          <a:effectLst/>
                        </a:rPr>
                        <a:t> Beams</a:t>
                      </a:r>
                      <a:endParaRPr lang="en-GB" sz="14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1839.5</a:t>
                      </a:r>
                      <a:endParaRPr lang="en-GB" sz="14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rgbClr val="3366FF"/>
                          </a:solidFill>
                          <a:effectLst/>
                        </a:rPr>
                        <a:t>Fault</a:t>
                      </a:r>
                      <a:r>
                        <a:rPr lang="en-GB" sz="1400" b="0" baseline="0" dirty="0" smtClean="0">
                          <a:solidFill>
                            <a:srgbClr val="3366FF"/>
                          </a:solidFill>
                          <a:effectLst/>
                        </a:rPr>
                        <a:t> / Downtime</a:t>
                      </a:r>
                      <a:endParaRPr lang="en-GB" sz="14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980.0</a:t>
                      </a:r>
                      <a:endParaRPr lang="en-GB" sz="14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rgbClr val="3366FF"/>
                          </a:solidFill>
                          <a:effectLst/>
                        </a:rPr>
                        <a:t>Operations</a:t>
                      </a:r>
                      <a:endParaRPr lang="en-GB" sz="14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857.9</a:t>
                      </a:r>
                      <a:endParaRPr lang="en-GB" sz="14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rgbClr val="3366FF"/>
                          </a:solidFill>
                          <a:effectLst/>
                        </a:rPr>
                        <a:t>Pre-Cycle</a:t>
                      </a:r>
                      <a:endParaRPr lang="en-GB" sz="14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61.3</a:t>
                      </a:r>
                      <a:endParaRPr lang="en-GB" sz="14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2608" y="25723"/>
            <a:ext cx="3018073" cy="27552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4033" y="6192612"/>
            <a:ext cx="3450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TS1 - TS2 : stable beams 58 %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TS2 - TS3 : stable beams 54 %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65060" y="1597391"/>
            <a:ext cx="112083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F. Bordry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4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4636" y="0"/>
            <a:ext cx="9186682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124200" y="1417638"/>
            <a:ext cx="2286000" cy="5635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209800" y="1905000"/>
            <a:ext cx="3429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09347" y="6488668"/>
            <a:ext cx="254269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S. </a:t>
            </a:r>
            <a:r>
              <a:rPr lang="en-GB" dirty="0" err="1" smtClean="0">
                <a:solidFill>
                  <a:srgbClr val="0C377B"/>
                </a:solidFill>
              </a:rPr>
              <a:t>Prestemon</a:t>
            </a:r>
            <a:r>
              <a:rPr lang="en-GB" dirty="0" smtClean="0">
                <a:solidFill>
                  <a:srgbClr val="0C377B"/>
                </a:solidFill>
              </a:rPr>
              <a:t>, </a:t>
            </a:r>
            <a:r>
              <a:rPr lang="en-GB" dirty="0" err="1" smtClean="0">
                <a:solidFill>
                  <a:srgbClr val="0C377B"/>
                </a:solidFill>
              </a:rPr>
              <a:t>HongKong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20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36" y="-6927"/>
            <a:ext cx="9109364" cy="6800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01301" y="6424022"/>
            <a:ext cx="254269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S. </a:t>
            </a:r>
            <a:r>
              <a:rPr lang="en-GB" dirty="0" err="1" smtClean="0">
                <a:solidFill>
                  <a:srgbClr val="0C377B"/>
                </a:solidFill>
              </a:rPr>
              <a:t>Prestemon</a:t>
            </a:r>
            <a:r>
              <a:rPr lang="en-GB" dirty="0" smtClean="0">
                <a:solidFill>
                  <a:srgbClr val="0C377B"/>
                </a:solidFill>
              </a:rPr>
              <a:t>, </a:t>
            </a:r>
            <a:r>
              <a:rPr lang="en-GB" dirty="0" err="1" smtClean="0">
                <a:solidFill>
                  <a:srgbClr val="0C377B"/>
                </a:solidFill>
              </a:rPr>
              <a:t>HongKong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04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   </a:t>
            </a:r>
            <a:r>
              <a:rPr lang="en-US" dirty="0" smtClean="0"/>
              <a:t> pp/p-</a:t>
            </a:r>
            <a:r>
              <a:rPr lang="en-US" dirty="0" err="1" smtClean="0"/>
              <a:t>pbar</a:t>
            </a:r>
            <a:r>
              <a:rPr lang="en-US" dirty="0" smtClean="0"/>
              <a:t> in the </a:t>
            </a:r>
            <a:r>
              <a:rPr lang="en-US" i="1" dirty="0" smtClean="0"/>
              <a:t>L-E</a:t>
            </a:r>
            <a:r>
              <a:rPr lang="en-US" dirty="0" smtClean="0"/>
              <a:t> plane</a:t>
            </a:r>
            <a:endParaRPr lang="en-US" kern="0" dirty="0"/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" y="1362635"/>
            <a:ext cx="8283751" cy="433891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4819650" y="2707343"/>
            <a:ext cx="846079" cy="626407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886450" y="1958232"/>
            <a:ext cx="846079" cy="626407"/>
          </a:xfrm>
          <a:prstGeom prst="straightConnector1">
            <a:avLst/>
          </a:prstGeom>
          <a:ln w="31750">
            <a:solidFill>
              <a:srgbClr val="00CC66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83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435483"/>
              </p:ext>
            </p:extLst>
          </p:nvPr>
        </p:nvGraphicFramePr>
        <p:xfrm>
          <a:off x="3131" y="1516221"/>
          <a:ext cx="9143998" cy="4074160"/>
        </p:xfrm>
        <a:graphic>
          <a:graphicData uri="http://schemas.openxmlformats.org/drawingml/2006/table">
            <a:tbl>
              <a:tblPr firstRow="1" firstCol="1" bandRow="1"/>
              <a:tblGrid>
                <a:gridCol w="1363578"/>
                <a:gridCol w="1106905"/>
                <a:gridCol w="1382958"/>
                <a:gridCol w="1156708"/>
                <a:gridCol w="1553481"/>
                <a:gridCol w="1147277"/>
                <a:gridCol w="1433091"/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Collider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c.m. energy [TeV]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</a:t>
                      </a:r>
                      <a:r>
                        <a:rPr lang="en-US" sz="2400" i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el</a:t>
                      </a: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 tot. el. power [MW]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</a:t>
                      </a:r>
                      <a:r>
                        <a:rPr lang="en-US" sz="2400" b="1" i="1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 IP beam power [GW]</a:t>
                      </a:r>
                      <a:endParaRPr lang="en-GB" sz="28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luminosity </a:t>
                      </a:r>
                      <a:r>
                        <a:rPr lang="en-US" sz="2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 </a:t>
                      </a: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</a:t>
                      </a:r>
                      <a:r>
                        <a:rPr lang="en-US" sz="2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</a:t>
                      </a:r>
                      <a:r>
                        <a:rPr lang="en-US" sz="2400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]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</a:t>
                      </a:r>
                      <a:r>
                        <a:rPr lang="en-US" sz="2400" b="1" i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/P</a:t>
                      </a:r>
                      <a:r>
                        <a:rPr lang="en-US" sz="2400" b="1" i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el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L/</a:t>
                      </a:r>
                      <a:r>
                        <a:rPr lang="en-US" sz="24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</a:t>
                      </a:r>
                      <a:r>
                        <a:rPr lang="en-US" sz="2400" b="1" i="1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el</a:t>
                      </a:r>
                      <a:r>
                        <a:rPr lang="en-US" sz="24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(/IP)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</a:t>
                      </a:r>
                      <a:r>
                        <a:rPr lang="en-US" sz="24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nb</a:t>
                      </a:r>
                      <a:r>
                        <a:rPr lang="en-US" sz="2400" b="1" baseline="300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</a:t>
                      </a:r>
                      <a:r>
                        <a:rPr lang="en-US" sz="24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 </a:t>
                      </a:r>
                      <a:r>
                        <a:rPr lang="en-US" sz="24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 MW</a:t>
                      </a: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]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LHC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13.0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~150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8000</a:t>
                      </a:r>
                      <a:endParaRPr lang="en-GB" sz="28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50000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0.07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HE-LHC</a:t>
                      </a:r>
                      <a:endParaRPr lang="en-GB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25.0</a:t>
                      </a:r>
                      <a:r>
                        <a:rPr lang="en-GB" sz="24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~250 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(guess)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32000</a:t>
                      </a:r>
                      <a:endParaRPr lang="en-GB" sz="24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340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128000</a:t>
                      </a:r>
                      <a:endParaRPr lang="en-GB" sz="24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1.4</a:t>
                      </a:r>
                      <a:endParaRPr lang="en-GB" sz="24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FCC-</a:t>
                      </a:r>
                      <a:r>
                        <a:rPr lang="en-US" sz="2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hh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100.0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 (target)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50000</a:t>
                      </a:r>
                      <a:endParaRPr lang="en-GB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300 </a:t>
                      </a:r>
                      <a:endParaRPr lang="en-US" sz="2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phase 2)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100000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0.6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SPPC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600 (guess)</a:t>
                      </a:r>
                      <a:endParaRPr lang="en-GB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53000</a:t>
                      </a:r>
                      <a:endParaRPr lang="en-GB" sz="2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90000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</a:t>
                      </a:r>
                      <a:endParaRPr lang="en-GB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b="0" kern="0" dirty="0" smtClean="0"/>
              <a:t>              hadron-collider beam power</a:t>
            </a:r>
            <a:endParaRPr lang="en-US" b="0" kern="0" dirty="0"/>
          </a:p>
        </p:txBody>
      </p:sp>
      <p:pic>
        <p:nvPicPr>
          <p:cNvPr id="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134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7782" b="26122"/>
          <a:stretch/>
        </p:blipFill>
        <p:spPr>
          <a:xfrm>
            <a:off x="0" y="1141285"/>
            <a:ext cx="9144000" cy="4736588"/>
          </a:xfrm>
          <a:ln>
            <a:solidFill>
              <a:srgbClr val="FF0000"/>
            </a:solidFill>
          </a:ln>
        </p:spPr>
      </p:pic>
      <p:sp>
        <p:nvSpPr>
          <p:cNvPr id="9" name="Rounded Rectangle 8"/>
          <p:cNvSpPr/>
          <p:nvPr/>
        </p:nvSpPr>
        <p:spPr>
          <a:xfrm>
            <a:off x="3845376" y="4213664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prstClr val="white"/>
                </a:solidFill>
              </a:rPr>
              <a:t>20</a:t>
            </a:r>
            <a:endParaRPr lang="en-US" dirty="0" smtClean="0">
              <a:solidFill>
                <a:prstClr val="white"/>
              </a:solidFill>
            </a:endParaRPr>
          </a:p>
          <a:p>
            <a:pPr algn="ctr"/>
            <a:r>
              <a:rPr lang="en-US" dirty="0" smtClean="0">
                <a:solidFill>
                  <a:prstClr val="white"/>
                </a:solidFill>
              </a:rPr>
              <a:t>Companies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152060" y="4213664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prstClr val="white"/>
                </a:solidFill>
              </a:rPr>
              <a:t>30</a:t>
            </a:r>
            <a:endParaRPr lang="en-US" dirty="0" smtClean="0">
              <a:solidFill>
                <a:prstClr val="white"/>
              </a:solidFill>
            </a:endParaRPr>
          </a:p>
          <a:p>
            <a:pPr algn="ctr"/>
            <a:r>
              <a:rPr lang="en-US" dirty="0" smtClean="0">
                <a:solidFill>
                  <a:prstClr val="white"/>
                </a:solidFill>
              </a:rPr>
              <a:t>Countries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75318" y="4189157"/>
            <a:ext cx="1440000" cy="144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prstClr val="white"/>
                </a:solidFill>
              </a:rPr>
              <a:t>98</a:t>
            </a:r>
            <a:endParaRPr lang="en-US" dirty="0" smtClean="0">
              <a:solidFill>
                <a:prstClr val="white"/>
              </a:solidFill>
            </a:endParaRPr>
          </a:p>
          <a:p>
            <a:pPr algn="ctr"/>
            <a:r>
              <a:rPr lang="en-US" dirty="0" smtClean="0">
                <a:solidFill>
                  <a:prstClr val="white"/>
                </a:solidFill>
              </a:rPr>
              <a:t>Institutes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-3059" y="-79152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kern="0" dirty="0" smtClean="0"/>
              <a:t>    </a:t>
            </a:r>
            <a:r>
              <a:rPr lang="en-US" sz="3200" kern="0" dirty="0"/>
              <a:t>            </a:t>
            </a:r>
            <a:r>
              <a:rPr lang="en-US" sz="3200" kern="0" dirty="0" smtClean="0"/>
              <a:t> collaboration &amp; industry relations</a:t>
            </a:r>
            <a:endParaRPr lang="en-US" sz="3200" dirty="0"/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8204201" y="5038376"/>
            <a:ext cx="90000" cy="900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1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301" t="2259" r="1200" b="5065"/>
          <a:stretch/>
        </p:blipFill>
        <p:spPr>
          <a:xfrm>
            <a:off x="0" y="0"/>
            <a:ext cx="9144000" cy="615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1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" y="0"/>
            <a:ext cx="893064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i="1" dirty="0" smtClean="0"/>
              <a:t>beyond FCC</a:t>
            </a:r>
          </a:p>
          <a:p>
            <a:r>
              <a:rPr lang="en-GB" sz="2400" i="1" dirty="0"/>
              <a:t> </a:t>
            </a:r>
            <a:endParaRPr lang="en-GB" sz="2400" dirty="0" smtClean="0"/>
          </a:p>
          <a:p>
            <a:r>
              <a:rPr lang="en-GB" sz="4800" dirty="0"/>
              <a:t>m</a:t>
            </a:r>
            <a:r>
              <a:rPr lang="en-GB" sz="4800" dirty="0" smtClean="0"/>
              <a:t>uon colliders?</a:t>
            </a:r>
          </a:p>
          <a:p>
            <a:r>
              <a:rPr lang="en-GB" sz="4800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GB" sz="48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GB" sz="4800" dirty="0" smtClean="0">
                <a:solidFill>
                  <a:srgbClr val="FF0000"/>
                </a:solidFill>
              </a:rPr>
              <a:t> colliders? </a:t>
            </a:r>
            <a:r>
              <a:rPr lang="en-GB" sz="2800" dirty="0" smtClean="0">
                <a:solidFill>
                  <a:srgbClr val="FF0000"/>
                </a:solidFill>
              </a:rPr>
              <a:t>(low energy </a:t>
            </a:r>
            <a:r>
              <a:rPr lang="en-GB" sz="2800" dirty="0" smtClean="0">
                <a:solidFill>
                  <a:srgbClr val="0B367D"/>
                </a:solidFill>
              </a:rPr>
              <a:t>or high energy – CLICHÉ/</a:t>
            </a:r>
            <a:r>
              <a:rPr lang="en-GB" sz="2800" dirty="0" err="1" smtClean="0">
                <a:solidFill>
                  <a:srgbClr val="0B367D"/>
                </a:solidFill>
              </a:rPr>
              <a:t>SAPPHiRE</a:t>
            </a:r>
            <a:r>
              <a:rPr lang="en-GB" sz="2800" dirty="0" smtClean="0">
                <a:solidFill>
                  <a:srgbClr val="0B367D"/>
                </a:solidFill>
              </a:rPr>
              <a:t>)</a:t>
            </a:r>
          </a:p>
          <a:p>
            <a:r>
              <a:rPr lang="en-GB" sz="4800" dirty="0"/>
              <a:t>c</a:t>
            </a:r>
            <a:r>
              <a:rPr lang="en-GB" sz="4800" dirty="0" smtClean="0"/>
              <a:t>rystal accelerators?</a:t>
            </a:r>
          </a:p>
          <a:p>
            <a:r>
              <a:rPr lang="en-GB" sz="4800" dirty="0"/>
              <a:t>g</a:t>
            </a:r>
            <a:r>
              <a:rPr lang="en-GB" sz="4800" dirty="0" smtClean="0"/>
              <a:t>ravitational waves</a:t>
            </a:r>
          </a:p>
          <a:p>
            <a:r>
              <a:rPr lang="en-GB" sz="4800" dirty="0"/>
              <a:t>	</a:t>
            </a:r>
            <a:r>
              <a:rPr lang="en-GB" sz="4000" dirty="0" smtClean="0"/>
              <a:t>detection and/or generation</a:t>
            </a:r>
          </a:p>
          <a:p>
            <a:r>
              <a:rPr lang="en-GB" sz="4800" dirty="0">
                <a:solidFill>
                  <a:srgbClr val="FF0000"/>
                </a:solidFill>
              </a:rPr>
              <a:t>o</a:t>
            </a:r>
            <a:r>
              <a:rPr lang="en-GB" sz="4800" dirty="0" smtClean="0">
                <a:solidFill>
                  <a:srgbClr val="FF0000"/>
                </a:solidFill>
              </a:rPr>
              <a:t>thers </a:t>
            </a:r>
            <a:r>
              <a:rPr lang="en-GB" sz="3600" dirty="0" smtClean="0">
                <a:solidFill>
                  <a:srgbClr val="FF0000"/>
                </a:solidFill>
              </a:rPr>
              <a:t>(</a:t>
            </a:r>
            <a:r>
              <a:rPr lang="en-GB" sz="2800" dirty="0" smtClean="0">
                <a:solidFill>
                  <a:srgbClr val="FF0000"/>
                </a:solidFill>
              </a:rPr>
              <a:t>piggyback, single particles, black holes</a:t>
            </a:r>
            <a:r>
              <a:rPr lang="en-GB" sz="3600" dirty="0" smtClean="0">
                <a:solidFill>
                  <a:srgbClr val="FF0000"/>
                </a:solidFill>
              </a:rPr>
              <a:t>)</a:t>
            </a:r>
            <a:endParaRPr lang="en-GB" sz="4400" dirty="0">
              <a:solidFill>
                <a:srgbClr val="FF0000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800" b="0" i="1" kern="0" dirty="0"/>
              <a:t>b</a:t>
            </a:r>
            <a:r>
              <a:rPr lang="en-US" sz="4800" b="0" i="1" kern="0" dirty="0" smtClean="0"/>
              <a:t>eyond FCC</a:t>
            </a:r>
            <a:endParaRPr lang="en-US" sz="4800" b="0" i="1" kern="0" dirty="0"/>
          </a:p>
        </p:txBody>
      </p:sp>
    </p:spTree>
    <p:extLst>
      <p:ext uri="{BB962C8B-B14F-4D97-AF65-F5344CB8AC3E}">
        <p14:creationId xmlns:p14="http://schemas.microsoft.com/office/powerpoint/2010/main" val="3552429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17745"/>
              </p:ext>
            </p:extLst>
          </p:nvPr>
        </p:nvGraphicFramePr>
        <p:xfrm>
          <a:off x="366781" y="2563654"/>
          <a:ext cx="8377824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9795"/>
                <a:gridCol w="1672214"/>
                <a:gridCol w="1923548"/>
                <a:gridCol w="1682267"/>
              </a:tblGrid>
              <a:tr h="172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</a:rPr>
                        <a:t>LCLS-2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</a:rPr>
                        <a:t>XFEL weak focusing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</a:rPr>
                        <a:t>XFEL strong focusing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2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62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# photons per pulse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2.10</a:t>
                      </a:r>
                      <a:r>
                        <a:rPr lang="en-US" sz="1600" baseline="30000">
                          <a:effectLst/>
                        </a:rPr>
                        <a:t>12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2.10</a:t>
                      </a:r>
                      <a:r>
                        <a:rPr lang="en-US" sz="1600" baseline="30000">
                          <a:effectLst/>
                        </a:rPr>
                        <a:t>12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2.10</a:t>
                      </a:r>
                      <a:r>
                        <a:rPr lang="en-US" sz="1600" baseline="30000">
                          <a:effectLst/>
                        </a:rPr>
                        <a:t>12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2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FEL pulse energy (mJ)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2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repetition rate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MHz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 kHz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 kHz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2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spot size at collision (mm)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0.2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2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Luminosity (cm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effectLst/>
                        </a:rPr>
                        <a:t>-2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r>
                        <a:rPr lang="en-US" sz="1600" baseline="30000">
                          <a:solidFill>
                            <a:srgbClr val="000000"/>
                          </a:solidFill>
                          <a:effectLst/>
                        </a:rPr>
                        <a:t>-1</a:t>
                      </a: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)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3.2</a:t>
                      </a:r>
                      <a:r>
                        <a:rPr lang="en-US" sz="1600" b="1" baseline="30000">
                          <a:effectLst/>
                        </a:rPr>
                        <a:t>.</a:t>
                      </a:r>
                      <a:r>
                        <a:rPr lang="en-US" sz="1600" b="1">
                          <a:effectLst/>
                        </a:rPr>
                        <a:t>10</a:t>
                      </a:r>
                      <a:r>
                        <a:rPr lang="en-US" sz="1600" b="1" baseline="30000">
                          <a:effectLst/>
                        </a:rPr>
                        <a:t>37</a:t>
                      </a:r>
                      <a:endParaRPr lang="en-GB" sz="1600" b="1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9.6</a:t>
                      </a:r>
                      <a:r>
                        <a:rPr lang="en-US" sz="1600" b="1" baseline="30000">
                          <a:effectLst/>
                        </a:rPr>
                        <a:t>.</a:t>
                      </a:r>
                      <a:r>
                        <a:rPr lang="en-US" sz="1600" b="1">
                          <a:effectLst/>
                        </a:rPr>
                        <a:t>10</a:t>
                      </a:r>
                      <a:r>
                        <a:rPr lang="en-US" sz="1600" b="1" baseline="30000">
                          <a:effectLst/>
                        </a:rPr>
                        <a:t>35</a:t>
                      </a:r>
                      <a:endParaRPr lang="en-GB" sz="1600" b="1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2.4</a:t>
                      </a:r>
                      <a:r>
                        <a:rPr lang="en-US" sz="1600" b="1" baseline="30000" dirty="0">
                          <a:effectLst/>
                        </a:rPr>
                        <a:t>.</a:t>
                      </a:r>
                      <a:r>
                        <a:rPr lang="en-US" sz="1600" b="1" dirty="0">
                          <a:effectLst/>
                        </a:rPr>
                        <a:t>10</a:t>
                      </a:r>
                      <a:r>
                        <a:rPr lang="en-US" sz="1600" b="1" baseline="30000" dirty="0">
                          <a:effectLst/>
                        </a:rPr>
                        <a:t>37</a:t>
                      </a:r>
                      <a:endParaRPr lang="en-GB" sz="1600" b="1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55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55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photon-photon scattering events per second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</a:t>
                      </a:r>
                      <a:r>
                        <a:rPr lang="en-US" sz="1600" baseline="30000">
                          <a:effectLst/>
                        </a:rPr>
                        <a:t>.</a:t>
                      </a:r>
                      <a:r>
                        <a:rPr lang="en-US" sz="1600">
                          <a:effectLst/>
                        </a:rPr>
                        <a:t>10</a:t>
                      </a:r>
                      <a:r>
                        <a:rPr lang="en-US" sz="1600" baseline="30000">
                          <a:effectLst/>
                        </a:rPr>
                        <a:t>-4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9.6</a:t>
                      </a:r>
                      <a:r>
                        <a:rPr lang="en-US" sz="1600" baseline="30000">
                          <a:effectLst/>
                        </a:rPr>
                        <a:t>.</a:t>
                      </a:r>
                      <a:r>
                        <a:rPr lang="en-US" sz="1600">
                          <a:effectLst/>
                        </a:rPr>
                        <a:t>10</a:t>
                      </a:r>
                      <a:r>
                        <a:rPr lang="en-US" sz="1600" baseline="30000">
                          <a:effectLst/>
                        </a:rPr>
                        <a:t>-6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2.4</a:t>
                      </a:r>
                      <a:r>
                        <a:rPr lang="en-US" sz="1600" baseline="30000">
                          <a:effectLst/>
                        </a:rPr>
                        <a:t>.</a:t>
                      </a:r>
                      <a:r>
                        <a:rPr lang="en-US" sz="1600">
                          <a:effectLst/>
                        </a:rPr>
                        <a:t>10</a:t>
                      </a:r>
                      <a:r>
                        <a:rPr lang="en-US" sz="1600" baseline="30000">
                          <a:effectLst/>
                        </a:rPr>
                        <a:t>-4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55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</a:rPr>
                        <a:t>photon-photon scattering events per hour</a:t>
                      </a:r>
                      <a:endParaRPr lang="en-GB" sz="160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1.2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0.034</a:t>
                      </a:r>
                      <a:endParaRPr lang="en-GB" sz="16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(0.83 per day)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0.86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55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7426" y="1297307"/>
            <a:ext cx="8516005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M</a:t>
            </a:r>
            <a:r>
              <a:rPr kumimoji="0" lang="en-US" altLang="en-US" sz="20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easurements of </a:t>
            </a:r>
            <a:r>
              <a:rPr kumimoji="0" lang="en-US" altLang="en-US" sz="2000" b="1" i="0" u="none" strike="noStrike" cap="none" normalizeH="0" baseline="0" dirty="0" smtClean="0" bmk="">
                <a:ln>
                  <a:noFill/>
                </a:ln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photon-photon scattering at LCLS-2 and at XFEL</a:t>
            </a:r>
            <a:r>
              <a:rPr kumimoji="0" lang="en-US" altLang="en-US" sz="20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:</a:t>
            </a:r>
            <a:endParaRPr kumimoji="0" lang="en-GB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Energy </a:t>
            </a:r>
            <a:r>
              <a:rPr kumimoji="0" lang="en-US" altLang="en-US" sz="2000" b="1" i="0" u="none" strike="noStrike" cap="none" normalizeH="0" baseline="0" dirty="0" err="1" smtClean="0" bmk="OLE_LINK5">
                <a:ln>
                  <a:noFill/>
                </a:ln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hn</a:t>
            </a:r>
            <a:r>
              <a:rPr kumimoji="0" lang="en-US" altLang="en-US" sz="2000" b="1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en-US" sz="2000" b="1" dirty="0" bmk="OLE_LINK5">
                <a:ea typeface="MS Mincho" panose="02020609040205080304" pitchFamily="49" charset="-128"/>
                <a:cs typeface="Times New Roman" panose="02020603050405020304" pitchFamily="18" charset="0"/>
              </a:rPr>
              <a:t>=</a:t>
            </a:r>
            <a:r>
              <a:rPr kumimoji="0" lang="en-US" altLang="en-US" sz="2000" b="1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10 </a:t>
            </a:r>
            <a:r>
              <a:rPr kumimoji="0" lang="en-US" altLang="en-US" sz="2000" b="1" i="0" u="none" strike="noStrike" cap="none" normalizeH="0" baseline="0" dirty="0" err="1" smtClean="0" bmk="OLE_LINK5">
                <a:ln>
                  <a:noFill/>
                </a:ln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keV</a:t>
            </a:r>
            <a:r>
              <a:rPr kumimoji="0" lang="en-US" altLang="en-US" sz="2000" b="1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altLang="en-US" sz="2000" b="1" dirty="0" smtClean="0" bmk="OLE_LINK5">
                <a:ea typeface="MS Mincho" panose="02020609040205080304" pitchFamily="49" charset="-128"/>
                <a:cs typeface="Times New Roman" panose="02020603050405020304" pitchFamily="18" charset="0"/>
              </a:rPr>
              <a:t>or</a:t>
            </a:r>
            <a:r>
              <a:rPr kumimoji="0" lang="en-US" altLang="en-US" sz="2000" b="1" i="0" u="none" strike="noStrike" cap="none" normalizeH="0" dirty="0" smtClean="0" bmk="OLE_LINK5">
                <a:ln>
                  <a:noFill/>
                </a:ln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 bmk="OLE_LINK5">
                <a:ln>
                  <a:noFill/>
                </a:ln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c.m</a:t>
            </a:r>
            <a:r>
              <a:rPr kumimoji="0" lang="en-US" altLang="en-US" sz="2000" b="1" i="0" u="none" strike="noStrike" cap="none" normalizeH="0" baseline="0" dirty="0" smtClean="0" bmk="OLE_LINK5">
                <a:ln>
                  <a:noFill/>
                </a:ln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. energy 20 </a:t>
            </a:r>
            <a:r>
              <a:rPr kumimoji="0" lang="en-US" altLang="en-US" sz="2000" b="1" i="0" u="none" strike="noStrike" cap="none" normalizeH="0" baseline="0" dirty="0" err="1" smtClean="0" bmk="OLE_LINK5">
                <a:ln>
                  <a:noFill/>
                </a:ln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keV</a:t>
            </a:r>
            <a:r>
              <a:rPr lang="en-GB" altLang="en-US" sz="1100" dirty="0" smtClean="0" bmk="OLE_LINK5">
                <a:solidFill>
                  <a:srgbClr val="FF0000"/>
                </a:solidFill>
              </a:rPr>
              <a:t>. </a:t>
            </a:r>
            <a:r>
              <a:rPr kumimoji="0" lang="en-US" altLang="en-US" sz="2000" b="1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Total Cross Section 1.0 ab.</a:t>
            </a:r>
            <a:endParaRPr kumimoji="0" lang="en-GB" altLang="en-US" sz="1100" b="0" i="0" u="none" strike="noStrike" cap="none" normalizeH="0" baseline="0" dirty="0" smtClean="0" bmk="OLE_LINK5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 bmk="OLE_LINK5">
                <a:ln>
                  <a:noFill/>
                </a:ln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2 FEL beam pulses colliding head-on against each other</a:t>
            </a:r>
            <a:endParaRPr kumimoji="0" lang="en-GB" altLang="en-US" sz="1100" b="0" i="0" u="none" strike="noStrike" cap="none" normalizeH="0" baseline="0" dirty="0" smtClean="0" bmk="OLE_LINK5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(at 20 </a:t>
            </a:r>
            <a:r>
              <a:rPr kumimoji="0" lang="en-US" altLang="en-US" sz="2000" b="0" i="0" u="none" strike="noStrike" cap="none" normalizeH="0" baseline="0" dirty="0" err="1" smtClean="0" bmk="OLE_LINK5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keV</a:t>
            </a:r>
            <a:r>
              <a:rPr kumimoji="0" lang="en-US" altLang="en-US" sz="2000" b="0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2000" b="0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MS Mincho" panose="02020609040205080304" pitchFamily="49" charset="-128"/>
                <a:cs typeface="Times New Roman" panose="02020603050405020304" pitchFamily="18" charset="0"/>
              </a:rPr>
              <a:t>g</a:t>
            </a:r>
            <a:r>
              <a:rPr kumimoji="0" lang="en-US" altLang="en-US" sz="2000" b="0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’s, cross section goes</a:t>
            </a:r>
            <a:r>
              <a:rPr kumimoji="0" lang="en-US" altLang="en-US" sz="2000" b="0" i="0" u="none" strike="noStrike" cap="none" normalizeH="0" dirty="0" smtClean="0" bmk="OLE_LINK5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2000" b="0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to</a:t>
            </a:r>
            <a:r>
              <a:rPr lang="en-GB" altLang="en-US" sz="1100" dirty="0" smtClean="0" bmk="OLE_LINK5"/>
              <a:t> </a:t>
            </a:r>
            <a:r>
              <a:rPr kumimoji="0" lang="en-US" altLang="en-US" sz="2000" b="0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64 ab , scaling like h</a:t>
            </a:r>
            <a:r>
              <a:rPr kumimoji="0" lang="en-US" altLang="en-US" sz="2000" b="0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MS Mincho" panose="02020609040205080304" pitchFamily="49" charset="-128"/>
                <a:cs typeface="Times New Roman" panose="02020603050405020304" pitchFamily="18" charset="0"/>
              </a:rPr>
              <a:t>n</a:t>
            </a:r>
            <a:r>
              <a:rPr kumimoji="0" lang="en-US" altLang="en-US" sz="2000" b="0" i="0" u="none" strike="noStrike" cap="none" normalizeH="0" baseline="30000" dirty="0" smtClean="0" bmk="OLE_LINK5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6</a:t>
            </a:r>
            <a:r>
              <a:rPr kumimoji="0" lang="en-US" altLang="en-US" sz="2000" b="0" i="0" u="none" strike="noStrike" cap="none" normalizeH="0" baseline="0" dirty="0" smtClean="0" bmk="OLE_LINK5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)</a:t>
            </a:r>
            <a:endParaRPr kumimoji="0" lang="en-GB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75119" y="5792748"/>
            <a:ext cx="246888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L. Serafini, F3iA 2016</a:t>
            </a:r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6781" y="938907"/>
            <a:ext cx="9494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/>
              <a:t>Photon-photon scattering </a:t>
            </a:r>
            <a:r>
              <a:rPr lang="en-GB" sz="2000" b="1" dirty="0" smtClean="0"/>
              <a:t>probes the </a:t>
            </a:r>
            <a:r>
              <a:rPr lang="en-GB" sz="2000" b="1" dirty="0"/>
              <a:t>structure of </a:t>
            </a:r>
            <a:r>
              <a:rPr lang="en-GB" sz="2000" b="1" dirty="0" smtClean="0"/>
              <a:t>the QFT vacuum.</a:t>
            </a:r>
            <a:endParaRPr lang="en-GB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kern="0" dirty="0">
                <a:cs typeface="Calibri" pitchFamily="34" charset="0"/>
              </a:rPr>
              <a:t>l</a:t>
            </a:r>
            <a:r>
              <a:rPr lang="en-GB" sz="3600" kern="0" dirty="0" smtClean="0">
                <a:cs typeface="Calibri" pitchFamily="34" charset="0"/>
              </a:rPr>
              <a:t>ow-energy </a:t>
            </a:r>
            <a:r>
              <a:rPr lang="en-GB" sz="3600" kern="0" dirty="0" smtClean="0">
                <a:latin typeface="Symbol" panose="05050102010706020507" pitchFamily="18" charset="2"/>
                <a:cs typeface="Calibri" pitchFamily="34" charset="0"/>
              </a:rPr>
              <a:t>gg</a:t>
            </a:r>
            <a:r>
              <a:rPr lang="en-GB" sz="3600" kern="0" dirty="0" smtClean="0">
                <a:cs typeface="Calibri" pitchFamily="34" charset="0"/>
              </a:rPr>
              <a:t> colliders</a:t>
            </a:r>
            <a:endParaRPr lang="en-GB" sz="3600" kern="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83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" y="972586"/>
            <a:ext cx="9089136" cy="51526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54239" y="5787628"/>
            <a:ext cx="189288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W. </a:t>
            </a:r>
            <a:r>
              <a:rPr lang="en-GB" dirty="0" err="1" smtClean="0">
                <a:solidFill>
                  <a:srgbClr val="0C377B"/>
                </a:solidFill>
              </a:rPr>
              <a:t>Krasny</a:t>
            </a:r>
            <a:r>
              <a:rPr lang="en-GB" dirty="0" smtClean="0">
                <a:solidFill>
                  <a:srgbClr val="0C377B"/>
                </a:solidFill>
              </a:rPr>
              <a:t>, PBC</a:t>
            </a:r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6188" y="-35526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0" kern="0" dirty="0" smtClean="0"/>
              <a:t>“Gamma factory” initiative</a:t>
            </a:r>
            <a:endParaRPr lang="en-US" sz="4400" b="0" kern="0" dirty="0"/>
          </a:p>
        </p:txBody>
      </p:sp>
    </p:spTree>
    <p:extLst>
      <p:ext uri="{BB962C8B-B14F-4D97-AF65-F5344CB8AC3E}">
        <p14:creationId xmlns:p14="http://schemas.microsoft.com/office/powerpoint/2010/main" val="96338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479"/>
            <a:ext cx="9144000" cy="65870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54239" y="5787628"/>
            <a:ext cx="189288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W. </a:t>
            </a:r>
            <a:r>
              <a:rPr lang="en-GB" dirty="0" err="1" smtClean="0">
                <a:solidFill>
                  <a:srgbClr val="0C377B"/>
                </a:solidFill>
              </a:rPr>
              <a:t>Krasny</a:t>
            </a:r>
            <a:r>
              <a:rPr lang="en-GB" dirty="0" smtClean="0">
                <a:solidFill>
                  <a:srgbClr val="0C377B"/>
                </a:solidFill>
              </a:rPr>
              <a:t>, PBC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79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196752"/>
            <a:ext cx="88924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C377B"/>
                </a:solidFill>
              </a:rPr>
              <a:t>very large circular hadron collider -  </a:t>
            </a:r>
            <a:r>
              <a:rPr lang="en-GB" sz="2000" b="1" dirty="0" smtClean="0">
                <a:solidFill>
                  <a:srgbClr val="FF0000"/>
                </a:solidFill>
              </a:rPr>
              <a:t>only feasible approach to reach 100 </a:t>
            </a:r>
            <a:r>
              <a:rPr lang="en-GB" sz="2000" b="1" dirty="0" err="1" smtClean="0">
                <a:solidFill>
                  <a:srgbClr val="FF0000"/>
                </a:solidFill>
              </a:rPr>
              <a:t>TeV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</a:rPr>
              <a:t>c.m</a:t>
            </a:r>
            <a:r>
              <a:rPr lang="en-GB" sz="2000" b="1" dirty="0" smtClean="0">
                <a:solidFill>
                  <a:srgbClr val="FF0000"/>
                </a:solidFill>
              </a:rPr>
              <a:t>. collision energy </a:t>
            </a:r>
            <a:r>
              <a:rPr lang="en-GB" sz="2000" b="1" dirty="0" smtClean="0">
                <a:solidFill>
                  <a:srgbClr val="0C377B"/>
                </a:solidFill>
              </a:rPr>
              <a:t>in coming decades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C377B"/>
                </a:solidFill>
              </a:rPr>
              <a:t>a</a:t>
            </a:r>
            <a:r>
              <a:rPr lang="en-GB" sz="2000" b="1" dirty="0" smtClean="0">
                <a:solidFill>
                  <a:srgbClr val="0C377B"/>
                </a:solidFill>
              </a:rPr>
              <a:t>ccess </a:t>
            </a:r>
            <a:r>
              <a:rPr lang="en-GB" sz="2000" b="1" dirty="0">
                <a:solidFill>
                  <a:srgbClr val="0C377B"/>
                </a:solidFill>
              </a:rPr>
              <a:t>to </a:t>
            </a:r>
            <a:r>
              <a:rPr lang="en-GB" sz="2000" b="1" dirty="0">
                <a:solidFill>
                  <a:srgbClr val="FF0000"/>
                </a:solidFill>
              </a:rPr>
              <a:t>new particles (direct production</a:t>
            </a:r>
            <a:r>
              <a:rPr lang="en-GB" sz="2000" b="1" dirty="0" smtClean="0">
                <a:solidFill>
                  <a:srgbClr val="FF0000"/>
                </a:solidFill>
              </a:rPr>
              <a:t>) </a:t>
            </a:r>
            <a:r>
              <a:rPr lang="en-GB" sz="2000" b="1" dirty="0">
                <a:solidFill>
                  <a:srgbClr val="FF0000"/>
                </a:solidFill>
              </a:rPr>
              <a:t>in </a:t>
            </a:r>
            <a:r>
              <a:rPr lang="en-GB" sz="2000" b="1" dirty="0" smtClean="0">
                <a:solidFill>
                  <a:srgbClr val="FF0000"/>
                </a:solidFill>
              </a:rPr>
              <a:t>few-</a:t>
            </a:r>
            <a:r>
              <a:rPr lang="en-GB" sz="2000" b="1" dirty="0" err="1" smtClean="0">
                <a:solidFill>
                  <a:srgbClr val="FF0000"/>
                </a:solidFill>
              </a:rPr>
              <a:t>TeV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to 30 </a:t>
            </a:r>
            <a:r>
              <a:rPr lang="en-GB" sz="2000" b="1" dirty="0" err="1">
                <a:solidFill>
                  <a:srgbClr val="FF0000"/>
                </a:solidFill>
              </a:rPr>
              <a:t>TeV</a:t>
            </a:r>
            <a:r>
              <a:rPr lang="en-GB" sz="2000" b="1" dirty="0">
                <a:solidFill>
                  <a:srgbClr val="FF0000"/>
                </a:solidFill>
              </a:rPr>
              <a:t> mass range</a:t>
            </a:r>
            <a:r>
              <a:rPr lang="en-GB" sz="2000" b="1" dirty="0">
                <a:solidFill>
                  <a:srgbClr val="0C377B"/>
                </a:solidFill>
              </a:rPr>
              <a:t>, far </a:t>
            </a:r>
            <a:r>
              <a:rPr lang="en-GB" sz="2000" b="1" dirty="0" smtClean="0">
                <a:solidFill>
                  <a:srgbClr val="0C377B"/>
                </a:solidFill>
              </a:rPr>
              <a:t>beyond LHC reach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FF0000"/>
                </a:solidFill>
              </a:rPr>
              <a:t>m</a:t>
            </a:r>
            <a:r>
              <a:rPr lang="en-GB" sz="2000" b="1" dirty="0" smtClean="0">
                <a:solidFill>
                  <a:srgbClr val="FF0000"/>
                </a:solidFill>
              </a:rPr>
              <a:t>uch-increased </a:t>
            </a:r>
            <a:r>
              <a:rPr lang="en-GB" sz="2000" b="1" dirty="0">
                <a:solidFill>
                  <a:srgbClr val="FF0000"/>
                </a:solidFill>
              </a:rPr>
              <a:t>rates </a:t>
            </a:r>
            <a:r>
              <a:rPr lang="en-GB" sz="2000" b="1" dirty="0" smtClean="0">
                <a:solidFill>
                  <a:srgbClr val="FF0000"/>
                </a:solidFill>
              </a:rPr>
              <a:t>for phenomena in sub-</a:t>
            </a:r>
            <a:r>
              <a:rPr lang="en-GB" sz="2000" b="1" dirty="0" err="1" smtClean="0">
                <a:solidFill>
                  <a:srgbClr val="FF0000"/>
                </a:solidFill>
              </a:rPr>
              <a:t>TeV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mass range </a:t>
            </a:r>
            <a:r>
              <a:rPr lang="en-GB" sz="2000" b="1" dirty="0" smtClean="0">
                <a:solidFill>
                  <a:srgbClr val="0C377B"/>
                </a:solidFill>
              </a:rPr>
              <a:t>→ much increased </a:t>
            </a:r>
            <a:r>
              <a:rPr lang="en-GB" sz="2000" b="1" dirty="0">
                <a:solidFill>
                  <a:srgbClr val="0C377B"/>
                </a:solidFill>
              </a:rPr>
              <a:t>precision w.r.t. </a:t>
            </a:r>
            <a:r>
              <a:rPr lang="en-GB" sz="2000" b="1">
                <a:solidFill>
                  <a:srgbClr val="0C377B"/>
                </a:solidFill>
              </a:rPr>
              <a:t>LHC </a:t>
            </a:r>
            <a:r>
              <a:rPr lang="en-GB" sz="1100" smtClean="0">
                <a:solidFill>
                  <a:srgbClr val="0C377B"/>
                </a:solidFill>
              </a:rPr>
              <a:t> </a:t>
            </a:r>
            <a:endParaRPr lang="en-GB" sz="2800" b="1" dirty="0">
              <a:solidFill>
                <a:srgbClr val="0C377B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</a:t>
            </a:r>
            <a:r>
              <a:rPr lang="en-US" sz="3200" dirty="0"/>
              <a:t>	</a:t>
            </a:r>
            <a:r>
              <a:rPr lang="en-US" sz="3200" dirty="0" smtClean="0"/>
              <a:t>	 energy frontier in the 21st century</a:t>
            </a:r>
            <a:endParaRPr lang="en-US" sz="3200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07504" y="3933056"/>
            <a:ext cx="8964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C377B"/>
                </a:solidFill>
              </a:rPr>
              <a:t>hadron collider </a:t>
            </a:r>
            <a:r>
              <a:rPr lang="en-GB" sz="2400" b="1" dirty="0" smtClean="0">
                <a:solidFill>
                  <a:srgbClr val="FF0000"/>
                </a:solidFill>
              </a:rPr>
              <a:t>energy reach</a:t>
            </a:r>
          </a:p>
          <a:p>
            <a:endParaRPr lang="en-GB" sz="2400" b="1" dirty="0">
              <a:solidFill>
                <a:srgbClr val="0C377B"/>
              </a:solidFill>
            </a:endParaRPr>
          </a:p>
          <a:p>
            <a:endParaRPr lang="en-GB" sz="2400" b="1" dirty="0" smtClean="0">
              <a:solidFill>
                <a:srgbClr val="0C377B"/>
              </a:solidFill>
            </a:endParaRPr>
          </a:p>
          <a:p>
            <a:endParaRPr lang="en-GB" sz="2400" b="1" dirty="0">
              <a:solidFill>
                <a:srgbClr val="0C377B"/>
              </a:solidFill>
            </a:endParaRPr>
          </a:p>
          <a:p>
            <a:r>
              <a:rPr lang="en-GB" sz="2400" b="1" dirty="0" smtClean="0">
                <a:solidFill>
                  <a:srgbClr val="0C377B"/>
                </a:solidFill>
              </a:rPr>
              <a:t>Cf. LHC: factor ~4 in radius, factor ~2 in field </a:t>
            </a:r>
            <a:r>
              <a:rPr lang="en-GB" sz="2400" b="1" dirty="0" smtClean="0">
                <a:solidFill>
                  <a:srgbClr val="0C377B"/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O(10) in </a:t>
            </a:r>
            <a:r>
              <a:rPr lang="en-GB" sz="24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en-GB" sz="2400" b="1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cms</a:t>
            </a:r>
            <a:endParaRPr lang="en-GB" sz="2400" baseline="-25000" dirty="0">
              <a:solidFill>
                <a:srgbClr val="0C377B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057682" y="4518208"/>
                <a:ext cx="4986558" cy="849784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smtClean="0">
                          <a:solidFill>
                            <a:srgbClr val="0C377B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i="1" smtClean="0">
                          <a:solidFill>
                            <a:srgbClr val="0C377B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∝</m:t>
                      </m:r>
                      <m:sSub>
                        <m:sSubPr>
                          <m:ctrlP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𝑑𝑖𝑝𝑜𝑙𝑒</m:t>
                          </m:r>
                        </m:sub>
                      </m:sSub>
                      <m:sSub>
                        <m:sSubPr>
                          <m:ctrlP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×</m:t>
                          </m:r>
                          <m:r>
                            <a:rPr lang="en-GB" sz="4000" i="1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𝜌</m:t>
                          </m:r>
                        </m:e>
                        <m:sub>
                          <m: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𝑏𝑒𝑛𝑑𝑖𝑛𝑔</m:t>
                          </m:r>
                        </m:sub>
                      </m:sSub>
                    </m:oMath>
                  </m:oMathPara>
                </a14:m>
                <a:endParaRPr lang="en-GB" sz="1600" dirty="0" smtClean="0">
                  <a:solidFill>
                    <a:srgbClr val="0C377B"/>
                  </a:solidFill>
                  <a:latin typeface="Unicode MS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682" y="4518208"/>
                <a:ext cx="4986558" cy="8497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7308304" y="3258855"/>
            <a:ext cx="14756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M. Mangano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7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43" y="498763"/>
            <a:ext cx="8923713" cy="58604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54239" y="5787628"/>
            <a:ext cx="189288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W. </a:t>
            </a:r>
            <a:r>
              <a:rPr lang="en-GB" dirty="0" err="1" smtClean="0">
                <a:solidFill>
                  <a:srgbClr val="0C377B"/>
                </a:solidFill>
              </a:rPr>
              <a:t>Krasny</a:t>
            </a:r>
            <a:r>
              <a:rPr lang="en-GB" dirty="0" smtClean="0">
                <a:solidFill>
                  <a:srgbClr val="0C377B"/>
                </a:solidFill>
              </a:rPr>
              <a:t>, PBC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3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" y="189738"/>
            <a:ext cx="9130284" cy="64785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44253" y="1063228"/>
            <a:ext cx="189288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W. </a:t>
            </a:r>
            <a:r>
              <a:rPr lang="en-GB" dirty="0" err="1" smtClean="0">
                <a:solidFill>
                  <a:srgbClr val="0C377B"/>
                </a:solidFill>
              </a:rPr>
              <a:t>Krasny</a:t>
            </a:r>
            <a:r>
              <a:rPr lang="en-GB" dirty="0" smtClean="0">
                <a:solidFill>
                  <a:srgbClr val="0C377B"/>
                </a:solidFill>
              </a:rPr>
              <a:t>, PBC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0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463"/>
            <a:ext cx="9144000" cy="64650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32319" y="6292204"/>
            <a:ext cx="189288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W. </a:t>
            </a:r>
            <a:r>
              <a:rPr lang="en-GB" dirty="0" err="1" smtClean="0">
                <a:solidFill>
                  <a:srgbClr val="0C377B"/>
                </a:solidFill>
              </a:rPr>
              <a:t>Krasny</a:t>
            </a:r>
            <a:r>
              <a:rPr lang="en-GB" dirty="0" smtClean="0">
                <a:solidFill>
                  <a:srgbClr val="0C377B"/>
                </a:solidFill>
              </a:rPr>
              <a:t>, PBC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44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464" y="1127760"/>
            <a:ext cx="850565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single particle accelerators </a:t>
            </a:r>
            <a:endParaRPr lang="en-GB" sz="4000" dirty="0"/>
          </a:p>
          <a:p>
            <a:pPr defTabSz="441325">
              <a:tabLst>
                <a:tab pos="441325" algn="l"/>
                <a:tab pos="715963" algn="l"/>
              </a:tabLst>
            </a:pPr>
            <a:r>
              <a:rPr lang="en-GB" sz="2800" dirty="0"/>
              <a:t>	</a:t>
            </a:r>
            <a:r>
              <a:rPr lang="en-GB" sz="2800" dirty="0" smtClean="0"/>
              <a:t>-	wave function propagating </a:t>
            </a:r>
            <a:r>
              <a:rPr lang="en-GB" sz="2800" dirty="0"/>
              <a:t>through </a:t>
            </a:r>
            <a:r>
              <a:rPr lang="en-GB" sz="2800" dirty="0" smtClean="0"/>
              <a:t>lattice</a:t>
            </a:r>
          </a:p>
          <a:p>
            <a:pPr marL="742950" lvl="1" indent="-285750">
              <a:buFontTx/>
              <a:buChar char="-"/>
            </a:pPr>
            <a:r>
              <a:rPr lang="en-GB" sz="2800" dirty="0" smtClean="0"/>
              <a:t>use </a:t>
            </a:r>
            <a:r>
              <a:rPr lang="en-GB" sz="2800" dirty="0"/>
              <a:t>emerging ultra-cold and precision alignment technology (e.g. </a:t>
            </a:r>
            <a:r>
              <a:rPr lang="en-GB" sz="2800" dirty="0" smtClean="0"/>
              <a:t>LIGO)</a:t>
            </a:r>
          </a:p>
          <a:p>
            <a:pPr marL="742950" lvl="1" indent="-285750">
              <a:buFontTx/>
              <a:buChar char="-"/>
            </a:pPr>
            <a:r>
              <a:rPr lang="en-GB" sz="2800" dirty="0" smtClean="0"/>
              <a:t>cleaner</a:t>
            </a:r>
            <a:r>
              <a:rPr lang="en-GB" sz="2800" dirty="0"/>
              <a:t>, more customised physics output in detector, better luminosity </a:t>
            </a:r>
            <a:r>
              <a:rPr lang="en-GB" sz="2800" dirty="0" smtClean="0"/>
              <a:t>(</a:t>
            </a:r>
            <a:r>
              <a:rPr lang="en-GB" sz="2800" dirty="0"/>
              <a:t>per </a:t>
            </a:r>
            <a:r>
              <a:rPr lang="en-GB" sz="2800" dirty="0" smtClean="0"/>
              <a:t>particle) – perhaps get rid of </a:t>
            </a:r>
            <a:r>
              <a:rPr lang="en-GB" sz="2800" dirty="0" err="1" smtClean="0"/>
              <a:t>beamstrahlung</a:t>
            </a:r>
            <a:r>
              <a:rPr lang="en-GB" sz="2800" dirty="0" smtClean="0"/>
              <a:t>?</a:t>
            </a:r>
          </a:p>
          <a:p>
            <a:endParaRPr lang="en-GB" sz="2800" dirty="0" smtClean="0"/>
          </a:p>
          <a:p>
            <a:r>
              <a:rPr lang="en-GB" sz="2800" dirty="0"/>
              <a:t>c</a:t>
            </a:r>
            <a:r>
              <a:rPr lang="en-GB" sz="2800" dirty="0" smtClean="0"/>
              <a:t>reating a big </a:t>
            </a:r>
            <a:r>
              <a:rPr lang="en-GB" sz="2800" i="1" dirty="0" smtClean="0"/>
              <a:t>black hole </a:t>
            </a:r>
            <a:r>
              <a:rPr lang="en-GB" sz="2800" dirty="0" smtClean="0"/>
              <a:t>(10</a:t>
            </a:r>
            <a:r>
              <a:rPr lang="en-GB" sz="2800" baseline="30000" dirty="0" smtClean="0"/>
              <a:t>6</a:t>
            </a:r>
            <a:r>
              <a:rPr lang="en-GB" sz="2800" dirty="0" smtClean="0"/>
              <a:t>xE</a:t>
            </a:r>
            <a:r>
              <a:rPr lang="en-GB" sz="2800" baseline="-25000" dirty="0" smtClean="0"/>
              <a:t>planck</a:t>
            </a:r>
            <a:r>
              <a:rPr lang="en-GB" sz="2800" dirty="0" smtClean="0"/>
              <a:t> </a:t>
            </a:r>
            <a:r>
              <a:rPr lang="en-GB" sz="2800" dirty="0" smtClean="0"/>
              <a:t>in </a:t>
            </a:r>
            <a:r>
              <a:rPr lang="en-GB" sz="2800" dirty="0" smtClean="0"/>
              <a:t>10</a:t>
            </a:r>
            <a:r>
              <a:rPr lang="en-GB" sz="2800" baseline="30000" dirty="0" smtClean="0"/>
              <a:t>6</a:t>
            </a:r>
            <a:r>
              <a:rPr lang="en-GB" sz="2800" dirty="0" smtClean="0"/>
              <a:t>xL</a:t>
            </a:r>
            <a:r>
              <a:rPr lang="en-GB" sz="2800" baseline="-25000" dirty="0" smtClean="0"/>
              <a:t>planck</a:t>
            </a:r>
            <a:r>
              <a:rPr lang="en-GB" sz="2800" dirty="0" smtClean="0"/>
              <a:t>)?</a:t>
            </a:r>
          </a:p>
          <a:p>
            <a:r>
              <a:rPr lang="en-GB" sz="2800" dirty="0" smtClean="0"/>
              <a:t>cheating with </a:t>
            </a:r>
            <a:r>
              <a:rPr lang="en-GB" sz="2800" i="1" dirty="0" smtClean="0"/>
              <a:t>entanglemen</a:t>
            </a:r>
            <a:r>
              <a:rPr lang="en-GB" sz="2800" dirty="0" smtClean="0"/>
              <a:t>t?</a:t>
            </a:r>
            <a:endParaRPr lang="en-GB" sz="28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b="0" kern="0" dirty="0" smtClean="0"/>
              <a:t>“</a:t>
            </a:r>
            <a:r>
              <a:rPr lang="en-US" b="0" i="1" kern="0" dirty="0" smtClean="0"/>
              <a:t>beams may be holding us back</a:t>
            </a:r>
            <a:r>
              <a:rPr lang="en-US" b="0" kern="0" dirty="0" smtClean="0"/>
              <a:t>”</a:t>
            </a:r>
            <a:endParaRPr lang="en-US" b="0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6759959" y="5787628"/>
            <a:ext cx="238717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S. Brooks, F3iA 2016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7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210146"/>
            <a:ext cx="4397148" cy="468052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December 6, 2016</a:t>
            </a:r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076056" y="1325562"/>
            <a:ext cx="361074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lang="en-US" sz="2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lang="en-US" sz="2400" kern="120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lang="en-US" sz="2000" kern="120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lang="en-GB" sz="2000" kern="120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2 * 2.5e14 *    6500 GeV</a:t>
            </a:r>
          </a:p>
          <a:p>
            <a:r>
              <a:rPr lang="en-GB" dirty="0" smtClean="0"/>
              <a:t>= 521 MJ</a:t>
            </a:r>
          </a:p>
          <a:p>
            <a:r>
              <a:rPr lang="en-GB" dirty="0" smtClean="0"/>
              <a:t>= 0.266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Planck</a:t>
            </a:r>
            <a:endParaRPr lang="en-GB" dirty="0"/>
          </a:p>
          <a:p>
            <a:r>
              <a:rPr lang="en-GB" b="1" dirty="0"/>
              <a:t>t</a:t>
            </a:r>
            <a:r>
              <a:rPr lang="en-GB" b="1" dirty="0" smtClean="0"/>
              <a:t>otal energy is OK but it’s in too many particles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1559" y="5573453"/>
            <a:ext cx="35661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@</a:t>
            </a:r>
            <a:r>
              <a:rPr lang="en-GB" sz="1400" dirty="0" err="1" smtClean="0">
                <a:solidFill>
                  <a:schemeClr val="bg1"/>
                </a:solidFill>
              </a:rPr>
              <a:t>JoshMcFayden</a:t>
            </a:r>
            <a:r>
              <a:rPr lang="en-GB" sz="1400" dirty="0" smtClean="0">
                <a:solidFill>
                  <a:schemeClr val="bg1"/>
                </a:solidFill>
              </a:rPr>
              <a:t> (UCL/ATLAS) via Twitter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6188" y="-35526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b="0" kern="0" dirty="0" smtClean="0"/>
              <a:t>“</a:t>
            </a:r>
            <a:r>
              <a:rPr lang="en-US" sz="4400" b="0" i="1" kern="0" dirty="0" smtClean="0"/>
              <a:t>the case for optimism”</a:t>
            </a:r>
            <a:endParaRPr lang="en-US" sz="4400" b="0" kern="0" dirty="0"/>
          </a:p>
        </p:txBody>
      </p:sp>
      <p:sp>
        <p:nvSpPr>
          <p:cNvPr id="11" name="TextBox 10"/>
          <p:cNvSpPr txBox="1"/>
          <p:nvPr/>
        </p:nvSpPr>
        <p:spPr>
          <a:xfrm>
            <a:off x="6759959" y="5787628"/>
            <a:ext cx="238717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S. Brooks, F3iA 2016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92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6188" y="-35526"/>
            <a:ext cx="9150188" cy="136140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b="0" kern="0" dirty="0" smtClean="0"/>
              <a:t>Tokyo/Ueno – similar to </a:t>
            </a:r>
            <a:r>
              <a:rPr lang="en-US" sz="4000" b="0" kern="0" dirty="0" err="1" smtClean="0"/>
              <a:t>Fallas</a:t>
            </a:r>
            <a:endParaRPr lang="en-US" sz="4000" b="0" kern="0" dirty="0" smtClean="0"/>
          </a:p>
          <a:p>
            <a:pPr>
              <a:defRPr/>
            </a:pPr>
            <a:r>
              <a:rPr lang="en-US" sz="4000" b="0" kern="0" dirty="0" smtClean="0"/>
              <a:t>… but where/who is the European guy?</a:t>
            </a:r>
            <a:endParaRPr lang="en-US" sz="4000" b="0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16" y="1325880"/>
            <a:ext cx="8661779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1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427984" y="966072"/>
            <a:ext cx="4716016" cy="51849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432" y="1106735"/>
            <a:ext cx="442798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200" b="1" kern="0" dirty="0" smtClean="0">
                <a:solidFill>
                  <a:srgbClr val="0C377B"/>
                </a:solidFill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solidFill>
                  <a:srgbClr val="0C377B"/>
                </a:solidFill>
                <a:cs typeface="Calibri" pitchFamily="34" charset="0"/>
              </a:rPr>
              <a:t>pp</a:t>
            </a:r>
            <a:r>
              <a:rPr lang="en-US" sz="2000" b="1" kern="0" dirty="0" smtClean="0">
                <a:solidFill>
                  <a:srgbClr val="0C377B"/>
                </a:solidFill>
                <a:cs typeface="Calibri" pitchFamily="34" charset="0"/>
              </a:rPr>
              <a:t>-collider (</a:t>
            </a:r>
            <a:r>
              <a:rPr lang="en-US" sz="2000" b="1" i="1" kern="0" dirty="0" smtClean="0">
                <a:solidFill>
                  <a:srgbClr val="0C377B"/>
                </a:solidFill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solidFill>
                  <a:srgbClr val="0C377B"/>
                </a:solidFill>
                <a:cs typeface="Calibri" pitchFamily="34" charset="0"/>
              </a:rPr>
              <a:t>hh</a:t>
            </a:r>
            <a:r>
              <a:rPr lang="en-US" sz="2000" b="1" kern="0" dirty="0" smtClean="0">
                <a:solidFill>
                  <a:srgbClr val="0C377B"/>
                </a:solidFill>
                <a:cs typeface="Calibri" pitchFamily="34" charset="0"/>
              </a:rPr>
              <a:t>)       </a:t>
            </a:r>
            <a:r>
              <a:rPr lang="en-US" sz="2000" b="1" kern="0" dirty="0">
                <a:solidFill>
                  <a:srgbClr val="0C377B"/>
                </a:solidFill>
                <a:cs typeface="Calibri" pitchFamily="34" charset="0"/>
              </a:rPr>
              <a:t> </a:t>
            </a:r>
            <a:r>
              <a:rPr lang="en-US" sz="2000" b="1" kern="0" dirty="0" smtClean="0">
                <a:solidFill>
                  <a:srgbClr val="0C377B"/>
                </a:solidFill>
                <a:cs typeface="Calibri" pitchFamily="34" charset="0"/>
              </a:rPr>
              <a:t>              </a:t>
            </a:r>
            <a:r>
              <a:rPr lang="en-US" sz="2000" kern="0" dirty="0" smtClean="0">
                <a:solidFill>
                  <a:srgbClr val="0C377B"/>
                </a:solidFill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2000" kern="0" dirty="0" smtClean="0">
                <a:solidFill>
                  <a:srgbClr val="0C377B"/>
                </a:solidFill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 smtClean="0">
              <a:solidFill>
                <a:srgbClr val="0C377B"/>
              </a:solidFill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solidFill>
                  <a:srgbClr val="0C377B"/>
                </a:solidFill>
                <a:cs typeface="Calibri" pitchFamily="34" charset="0"/>
              </a:rPr>
              <a:t>80-100 </a:t>
            </a:r>
            <a:r>
              <a:rPr lang="en-US" sz="2000" b="1" kern="0" dirty="0">
                <a:solidFill>
                  <a:srgbClr val="0C377B"/>
                </a:solidFill>
                <a:cs typeface="Calibri" pitchFamily="34" charset="0"/>
              </a:rPr>
              <a:t>km </a:t>
            </a:r>
            <a:r>
              <a:rPr lang="en-US" sz="2000" b="1" kern="0" dirty="0" smtClean="0">
                <a:solidFill>
                  <a:srgbClr val="0C377B"/>
                </a:solidFill>
                <a:cs typeface="Calibri" pitchFamily="34" charset="0"/>
              </a:rPr>
              <a:t>tunnel infrastructure </a:t>
            </a:r>
            <a:r>
              <a:rPr lang="en-US" sz="2000" kern="0" dirty="0">
                <a:solidFill>
                  <a:srgbClr val="0C377B"/>
                </a:solidFill>
                <a:cs typeface="Calibri" pitchFamily="34" charset="0"/>
              </a:rPr>
              <a:t>in Geneva </a:t>
            </a:r>
            <a:r>
              <a:rPr lang="en-US" sz="2000" kern="0" dirty="0" smtClean="0">
                <a:solidFill>
                  <a:srgbClr val="0C377B"/>
                </a:solidFill>
                <a:cs typeface="Calibri" pitchFamily="34" charset="0"/>
              </a:rPr>
              <a:t>area, site specific</a:t>
            </a:r>
            <a:endParaRPr lang="en-US" sz="2000" kern="0" dirty="0">
              <a:solidFill>
                <a:srgbClr val="0C377B"/>
              </a:solidFill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 smtClean="0">
                <a:solidFill>
                  <a:srgbClr val="0C377B"/>
                </a:solidFill>
                <a:cs typeface="Calibri" pitchFamily="34" charset="0"/>
              </a:rPr>
              <a:t>e</a:t>
            </a:r>
            <a:r>
              <a:rPr lang="en-US" sz="2000" b="1" kern="0" baseline="30000" dirty="0" err="1" smtClean="0">
                <a:solidFill>
                  <a:srgbClr val="0C377B"/>
                </a:solidFill>
                <a:cs typeface="Calibri" pitchFamily="34" charset="0"/>
              </a:rPr>
              <a:t>+</a:t>
            </a:r>
            <a:r>
              <a:rPr lang="en-US" sz="2000" b="1" i="1" kern="0" dirty="0" err="1" smtClean="0">
                <a:solidFill>
                  <a:srgbClr val="0C377B"/>
                </a:solidFill>
                <a:cs typeface="Calibri" pitchFamily="34" charset="0"/>
              </a:rPr>
              <a:t>e</a:t>
            </a:r>
            <a:r>
              <a:rPr lang="en-US" sz="2000" b="1" kern="0" baseline="30000" dirty="0" smtClean="0">
                <a:solidFill>
                  <a:srgbClr val="0C377B"/>
                </a:solidFill>
                <a:cs typeface="Calibri" pitchFamily="34" charset="0"/>
              </a:rPr>
              <a:t>-</a:t>
            </a:r>
            <a:r>
              <a:rPr lang="en-US" sz="2000" b="1" kern="0" dirty="0" smtClean="0">
                <a:solidFill>
                  <a:srgbClr val="0C377B"/>
                </a:solidFill>
                <a:cs typeface="Calibri" pitchFamily="34" charset="0"/>
              </a:rPr>
              <a:t> </a:t>
            </a:r>
            <a:r>
              <a:rPr lang="en-US" sz="2000" b="1" kern="0" dirty="0">
                <a:solidFill>
                  <a:srgbClr val="0C377B"/>
                </a:solidFill>
                <a:cs typeface="Calibri" pitchFamily="34" charset="0"/>
              </a:rPr>
              <a:t>collider </a:t>
            </a:r>
            <a:r>
              <a:rPr lang="en-US" sz="2000" b="1" kern="0" dirty="0" smtClean="0">
                <a:solidFill>
                  <a:srgbClr val="0C377B"/>
                </a:solidFill>
                <a:cs typeface="Calibri" pitchFamily="34" charset="0"/>
              </a:rPr>
              <a:t>(</a:t>
            </a:r>
            <a:r>
              <a:rPr lang="en-US" sz="2000" b="1" i="1" kern="0" dirty="0" smtClean="0">
                <a:solidFill>
                  <a:srgbClr val="0C377B"/>
                </a:solidFill>
                <a:cs typeface="Calibri" pitchFamily="34" charset="0"/>
              </a:rPr>
              <a:t>FCC-ee</a:t>
            </a:r>
            <a:r>
              <a:rPr lang="en-US" sz="2000" b="1" kern="0" dirty="0" smtClean="0">
                <a:solidFill>
                  <a:srgbClr val="0C377B"/>
                </a:solidFill>
                <a:cs typeface="Calibri" pitchFamily="34" charset="0"/>
              </a:rPr>
              <a:t>),                </a:t>
            </a:r>
            <a:r>
              <a:rPr lang="en-US" sz="2000" kern="0" dirty="0" smtClean="0">
                <a:solidFill>
                  <a:srgbClr val="0C377B"/>
                </a:solidFill>
                <a:cs typeface="Calibri" pitchFamily="34" charset="0"/>
              </a:rPr>
              <a:t>as a possible first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solidFill>
                  <a:srgbClr val="0C377B"/>
                </a:solidFill>
                <a:cs typeface="Calibri" pitchFamily="34" charset="0"/>
              </a:rPr>
              <a:t>p-e</a:t>
            </a:r>
            <a:r>
              <a:rPr lang="en-US" sz="2000" b="1" kern="0" dirty="0">
                <a:solidFill>
                  <a:srgbClr val="0C377B"/>
                </a:solidFill>
                <a:cs typeface="Calibri" pitchFamily="34" charset="0"/>
              </a:rPr>
              <a:t> (</a:t>
            </a:r>
            <a:r>
              <a:rPr lang="en-US" sz="2000" b="1" i="1" kern="0" dirty="0">
                <a:solidFill>
                  <a:srgbClr val="0C377B"/>
                </a:solidFill>
                <a:cs typeface="Calibri" pitchFamily="34" charset="0"/>
              </a:rPr>
              <a:t>FCC-he</a:t>
            </a:r>
            <a:r>
              <a:rPr lang="en-US" sz="2000" b="1" kern="0" dirty="0">
                <a:solidFill>
                  <a:srgbClr val="0C377B"/>
                </a:solidFill>
                <a:cs typeface="Calibri" pitchFamily="34" charset="0"/>
              </a:rPr>
              <a:t>) </a:t>
            </a:r>
            <a:r>
              <a:rPr lang="en-US" sz="2000" b="1" kern="0" dirty="0" smtClean="0">
                <a:solidFill>
                  <a:srgbClr val="0C377B"/>
                </a:solidFill>
                <a:cs typeface="Calibri" pitchFamily="34" charset="0"/>
              </a:rPr>
              <a:t>option,    </a:t>
            </a:r>
            <a:r>
              <a:rPr lang="en-US" sz="2000" kern="0" dirty="0" smtClean="0">
                <a:solidFill>
                  <a:srgbClr val="0C377B"/>
                </a:solidFill>
                <a:cs typeface="Calibri" pitchFamily="34" charset="0"/>
              </a:rPr>
              <a:t>integration one IP, FCC-</a:t>
            </a:r>
            <a:r>
              <a:rPr lang="en-US" sz="2000" kern="0" dirty="0" err="1" smtClean="0">
                <a:solidFill>
                  <a:srgbClr val="0C377B"/>
                </a:solidFill>
                <a:cs typeface="Calibri" pitchFamily="34" charset="0"/>
              </a:rPr>
              <a:t>hh</a:t>
            </a:r>
            <a:r>
              <a:rPr lang="en-US" sz="2000" kern="0" dirty="0" smtClean="0">
                <a:solidFill>
                  <a:srgbClr val="0C377B"/>
                </a:solidFill>
                <a:cs typeface="Calibri" pitchFamily="34" charset="0"/>
              </a:rPr>
              <a:t> &amp; ERL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solidFill>
                  <a:srgbClr val="0C377B"/>
                </a:solidFill>
                <a:cs typeface="Calibri" pitchFamily="34" charset="0"/>
              </a:rPr>
              <a:t>HE-LHC</a:t>
            </a:r>
            <a:r>
              <a:rPr lang="en-US" sz="2000" kern="0" dirty="0" smtClean="0">
                <a:solidFill>
                  <a:srgbClr val="0C377B"/>
                </a:solidFill>
                <a:cs typeface="Calibri" pitchFamily="34" charset="0"/>
              </a:rPr>
              <a:t> with </a:t>
            </a:r>
            <a:r>
              <a:rPr lang="en-US" sz="2000" i="1" kern="0" dirty="0" smtClean="0">
                <a:solidFill>
                  <a:srgbClr val="0C377B"/>
                </a:solidFill>
                <a:cs typeface="Calibri" pitchFamily="34" charset="0"/>
              </a:rPr>
              <a:t>FCC-</a:t>
            </a:r>
            <a:r>
              <a:rPr lang="en-US" sz="2000" i="1" kern="0" dirty="0" err="1" smtClean="0">
                <a:solidFill>
                  <a:srgbClr val="0C377B"/>
                </a:solidFill>
                <a:cs typeface="Calibri" pitchFamily="34" charset="0"/>
              </a:rPr>
              <a:t>hh</a:t>
            </a:r>
            <a:r>
              <a:rPr lang="en-US" sz="2000" i="1" kern="0" dirty="0" smtClean="0">
                <a:solidFill>
                  <a:srgbClr val="0C377B"/>
                </a:solidFill>
                <a:cs typeface="Calibri" pitchFamily="34" charset="0"/>
              </a:rPr>
              <a:t> </a:t>
            </a:r>
            <a:r>
              <a:rPr lang="en-US" sz="2000" kern="0" dirty="0" smtClean="0">
                <a:solidFill>
                  <a:srgbClr val="0C377B"/>
                </a:solidFill>
                <a:cs typeface="Calibri" pitchFamily="34" charset="0"/>
              </a:rPr>
              <a:t>technology</a:t>
            </a:r>
            <a:endParaRPr lang="en-US" sz="2000" kern="0" dirty="0">
              <a:solidFill>
                <a:srgbClr val="0C377B"/>
              </a:solidFill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408" y="2943232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2000" b="1" kern="0" dirty="0" smtClean="0">
                <a:solidFill>
                  <a:srgbClr val="FF6600"/>
                </a:solidFill>
              </a:rPr>
              <a:t>~16 T </a:t>
            </a:r>
            <a:r>
              <a:rPr lang="fr-CH" sz="2000" b="1" kern="0" dirty="0" smtClean="0">
                <a:solidFill>
                  <a:srgbClr val="FF6600"/>
                </a:solidFill>
                <a:sym typeface="Symbol"/>
              </a:rPr>
              <a:t> 100 </a:t>
            </a:r>
            <a:r>
              <a:rPr lang="fr-CH" sz="2000" b="1" kern="0" dirty="0" err="1" smtClean="0">
                <a:solidFill>
                  <a:srgbClr val="FF6600"/>
                </a:solidFill>
                <a:sym typeface="Symbol"/>
              </a:rPr>
              <a:t>TeV</a:t>
            </a:r>
            <a:r>
              <a:rPr lang="fr-CH" sz="2000" b="1" kern="0" dirty="0" smtClean="0">
                <a:solidFill>
                  <a:srgbClr val="FF6600"/>
                </a:solidFill>
                <a:sym typeface="Symbol"/>
              </a:rPr>
              <a:t> </a:t>
            </a:r>
            <a:r>
              <a:rPr lang="fr-CH" sz="2000" b="1" i="1" kern="0" dirty="0" smtClean="0">
                <a:solidFill>
                  <a:srgbClr val="FF6600"/>
                </a:solidFill>
                <a:sym typeface="Symbol"/>
              </a:rPr>
              <a:t>pp</a:t>
            </a:r>
            <a:r>
              <a:rPr lang="fr-CH" sz="2000" b="1" kern="0" dirty="0" smtClean="0">
                <a:solidFill>
                  <a:srgbClr val="FF6600"/>
                </a:solidFill>
                <a:sym typeface="Symbol"/>
              </a:rPr>
              <a:t> in 100 km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6188" y="-42040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       </a:t>
            </a:r>
            <a:r>
              <a:rPr lang="en-GB" sz="3200" dirty="0" smtClean="0"/>
              <a:t>Future Circular Collider Study            </a:t>
            </a:r>
            <a:endParaRPr lang="en-GB" sz="2800" dirty="0" smtClean="0"/>
          </a:p>
          <a:p>
            <a:r>
              <a:rPr lang="en-GB" sz="2800" dirty="0" smtClean="0"/>
              <a:t>  Goal: CDR for European </a:t>
            </a:r>
            <a:r>
              <a:rPr lang="en-GB" sz="2800" dirty="0"/>
              <a:t>Strategy Update </a:t>
            </a:r>
            <a:r>
              <a:rPr lang="en-GB" sz="2800" dirty="0" smtClean="0"/>
              <a:t>2018/19</a:t>
            </a:r>
            <a:endParaRPr lang="en-GB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7735577" y="5383226"/>
            <a:ext cx="2240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suggested</a:t>
            </a:r>
          </a:p>
          <a:p>
            <a:r>
              <a:rPr lang="en-GB" sz="1400" dirty="0">
                <a:solidFill>
                  <a:schemeClr val="bg1"/>
                </a:solidFill>
              </a:rPr>
              <a:t>i</a:t>
            </a:r>
            <a:r>
              <a:rPr lang="en-GB" sz="1400" dirty="0" smtClean="0">
                <a:solidFill>
                  <a:schemeClr val="bg1"/>
                </a:solidFill>
              </a:rPr>
              <a:t>n 2010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5582653" y="1315453"/>
            <a:ext cx="994106" cy="1010652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582653" y="1820295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HE-LHC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90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462" y="260648"/>
            <a:ext cx="9180511" cy="5978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椭圆 7"/>
          <p:cNvSpPr/>
          <p:nvPr/>
        </p:nvSpPr>
        <p:spPr>
          <a:xfrm>
            <a:off x="1253530" y="3104738"/>
            <a:ext cx="3090502" cy="300890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26" name="椭圆 8"/>
          <p:cNvSpPr/>
          <p:nvPr/>
        </p:nvSpPr>
        <p:spPr>
          <a:xfrm>
            <a:off x="3444510" y="2798308"/>
            <a:ext cx="1923816" cy="182494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39462" y="0"/>
            <a:ext cx="9143999" cy="892552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000" b="1" kern="0" dirty="0" err="1">
                <a:solidFill>
                  <a:srgbClr val="FFFF00"/>
                </a:solidFill>
                <a:cs typeface="Calibri" pitchFamily="34" charset="0"/>
              </a:rPr>
              <a:t>CepC</a:t>
            </a:r>
            <a:r>
              <a:rPr lang="en-GB" sz="3000" b="1" kern="0" dirty="0">
                <a:solidFill>
                  <a:srgbClr val="FFFF00"/>
                </a:solidFill>
                <a:cs typeface="Calibri" pitchFamily="34" charset="0"/>
              </a:rPr>
              <a:t>/</a:t>
            </a:r>
            <a:r>
              <a:rPr lang="en-GB" sz="3000" b="1" kern="0" dirty="0" err="1">
                <a:solidFill>
                  <a:srgbClr val="FFFF00"/>
                </a:solidFill>
                <a:cs typeface="Calibri" pitchFamily="34" charset="0"/>
              </a:rPr>
              <a:t>SppC</a:t>
            </a:r>
            <a:r>
              <a:rPr lang="en-GB" sz="3000" b="1" kern="0" dirty="0">
                <a:solidFill>
                  <a:srgbClr val="FFFF00"/>
                </a:solidFill>
                <a:cs typeface="Calibri" pitchFamily="34" charset="0"/>
              </a:rPr>
              <a:t> study (CAS-IHEP) </a:t>
            </a:r>
            <a:r>
              <a:rPr lang="en-GB" sz="3000" b="1" kern="0" dirty="0" smtClean="0">
                <a:solidFill>
                  <a:srgbClr val="FFFF00"/>
                </a:solidFill>
                <a:cs typeface="Calibri" pitchFamily="34" charset="0"/>
              </a:rPr>
              <a:t>100 </a:t>
            </a:r>
            <a:r>
              <a:rPr lang="en-GB" sz="3000" b="1" kern="0" dirty="0">
                <a:solidFill>
                  <a:srgbClr val="FFFF00"/>
                </a:solidFill>
                <a:cs typeface="Calibri" pitchFamily="34" charset="0"/>
              </a:rPr>
              <a:t>km</a:t>
            </a:r>
            <a:r>
              <a:rPr lang="en-GB" sz="2400" b="1" kern="0" dirty="0">
                <a:solidFill>
                  <a:srgbClr val="FFFF00"/>
                </a:solidFill>
                <a:cs typeface="Calibri" pitchFamily="34" charset="0"/>
              </a:rPr>
              <a:t> </a:t>
            </a:r>
            <a:r>
              <a:rPr lang="en-GB" sz="2400" b="1" kern="0" dirty="0" smtClean="0">
                <a:solidFill>
                  <a:srgbClr val="FFFF00"/>
                </a:solidFill>
                <a:cs typeface="Calibri" pitchFamily="34" charset="0"/>
              </a:rPr>
              <a:t>(new baseline!) , </a:t>
            </a:r>
            <a:r>
              <a:rPr lang="en-GB" sz="2800" b="1" kern="0" dirty="0" err="1" smtClean="0">
                <a:solidFill>
                  <a:srgbClr val="FFFF00"/>
                </a:solidFill>
                <a:cs typeface="Calibri" pitchFamily="34" charset="0"/>
              </a:rPr>
              <a:t>e</a:t>
            </a:r>
            <a:r>
              <a:rPr lang="en-GB" sz="2800" b="1" kern="0" baseline="30000" dirty="0" err="1" smtClean="0">
                <a:solidFill>
                  <a:srgbClr val="FFFF00"/>
                </a:solidFill>
                <a:cs typeface="Calibri" pitchFamily="34" charset="0"/>
              </a:rPr>
              <a:t>+</a:t>
            </a:r>
            <a:r>
              <a:rPr lang="en-GB" sz="2800" b="1" kern="0" dirty="0" err="1" smtClean="0">
                <a:solidFill>
                  <a:srgbClr val="FFFF00"/>
                </a:solidFill>
                <a:cs typeface="Calibri" pitchFamily="34" charset="0"/>
              </a:rPr>
              <a:t>e</a:t>
            </a:r>
            <a:r>
              <a:rPr lang="en-GB" sz="2800" b="1" kern="0" baseline="30000" dirty="0" smtClean="0">
                <a:solidFill>
                  <a:srgbClr val="FFFF00"/>
                </a:solidFill>
                <a:cs typeface="Calibri" pitchFamily="34" charset="0"/>
              </a:rPr>
              <a:t>-</a:t>
            </a:r>
            <a:r>
              <a:rPr lang="en-GB" sz="2800" b="1" kern="0" dirty="0" smtClean="0">
                <a:solidFill>
                  <a:srgbClr val="FFFF00"/>
                </a:solidFill>
                <a:cs typeface="Calibri" pitchFamily="34" charset="0"/>
              </a:rPr>
              <a:t> </a:t>
            </a: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collisions ~2028; </a:t>
            </a:r>
            <a:r>
              <a:rPr lang="en-GB" sz="2800" b="1" i="1" kern="0" dirty="0">
                <a:solidFill>
                  <a:srgbClr val="FFFF00"/>
                </a:solidFill>
                <a:cs typeface="Calibri" pitchFamily="34" charset="0"/>
              </a:rPr>
              <a:t>pp</a:t>
            </a: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 collisions ~2042</a:t>
            </a:r>
          </a:p>
        </p:txBody>
      </p:sp>
      <p:sp>
        <p:nvSpPr>
          <p:cNvPr id="9" name="Rectangle 8"/>
          <p:cNvSpPr/>
          <p:nvPr/>
        </p:nvSpPr>
        <p:spPr>
          <a:xfrm>
            <a:off x="4045892" y="1393703"/>
            <a:ext cx="4003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kern="0" dirty="0">
                <a:solidFill>
                  <a:prstClr val="white"/>
                </a:solidFill>
                <a:ea typeface="黑体" pitchFamily="2" charset="-122"/>
              </a:rPr>
              <a:t>Qinhuangdao (</a:t>
            </a:r>
            <a:r>
              <a:rPr lang="zh-CN" altLang="en-US" sz="2800" kern="0" dirty="0">
                <a:solidFill>
                  <a:prstClr val="white"/>
                </a:solidFill>
                <a:ea typeface="黑体" pitchFamily="2" charset="-122"/>
              </a:rPr>
              <a:t>秦皇岛）</a:t>
            </a: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62215" y="3356992"/>
            <a:ext cx="257428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easy access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300 km east 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from Beijing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3 h by car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1 h by train </a:t>
            </a:r>
            <a:endParaRPr lang="zh-CN" altLang="en-US" sz="2000" kern="0" dirty="0">
              <a:solidFill>
                <a:prstClr val="white"/>
              </a:solidFill>
              <a:ea typeface="黑体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99412" y="5928973"/>
            <a:ext cx="134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/>
                </a:solidFill>
              </a:rPr>
              <a:t>Yifang Wang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734305" y="2011268"/>
            <a:ext cx="18585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800" b="1" dirty="0" err="1">
                <a:solidFill>
                  <a:srgbClr val="FF0000"/>
                </a:solidFill>
              </a:rPr>
              <a:t>CepC</a:t>
            </a:r>
            <a:r>
              <a:rPr lang="en-GB" sz="2800" b="1" dirty="0">
                <a:solidFill>
                  <a:srgbClr val="FF0000"/>
                </a:solidFill>
              </a:rPr>
              <a:t>, </a:t>
            </a:r>
            <a:r>
              <a:rPr lang="en-GB" sz="2800" b="1" dirty="0" err="1">
                <a:solidFill>
                  <a:srgbClr val="FF0000"/>
                </a:solidFill>
              </a:rPr>
              <a:t>SppC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83470" y="5759094"/>
            <a:ext cx="2528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rgbClr val="FFC000"/>
                </a:solidFill>
              </a:rPr>
              <a:t>“Chinese Toscana”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14092" y="3240443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</a:rPr>
              <a:t>100 km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143766" y="3016568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</a:rPr>
              <a:t>50 km </a:t>
            </a:r>
          </a:p>
        </p:txBody>
      </p:sp>
    </p:spTree>
    <p:extLst>
      <p:ext uri="{BB962C8B-B14F-4D97-AF65-F5344CB8AC3E}">
        <p14:creationId xmlns:p14="http://schemas.microsoft.com/office/powerpoint/2010/main" val="117518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" y="-17924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000" b="1" kern="0" dirty="0" smtClean="0">
                <a:solidFill>
                  <a:srgbClr val="FFFF00"/>
                </a:solidFill>
                <a:cs typeface="Calibri" pitchFamily="34" charset="0"/>
              </a:rPr>
              <a:t>Qinhuangdao site visit July 2016</a:t>
            </a:r>
            <a:endParaRPr lang="en-GB" sz="2800" b="1" kern="0" dirty="0">
              <a:solidFill>
                <a:srgbClr val="FFFF00"/>
              </a:solidFill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690" y="0"/>
            <a:ext cx="5209309" cy="39069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4982"/>
            <a:ext cx="4950691" cy="37130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41563"/>
            <a:ext cx="4821381" cy="36160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380" y="3616036"/>
            <a:ext cx="4322619" cy="324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02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95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2534"/>
            <a:ext cx="9143999" cy="92333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000" b="1" kern="0" dirty="0">
                <a:solidFill>
                  <a:srgbClr val="FFFF00"/>
                </a:solidFill>
                <a:cs typeface="Calibri" pitchFamily="34" charset="0"/>
              </a:rPr>
              <a:t>n</a:t>
            </a:r>
            <a:r>
              <a:rPr lang="en-GB" sz="3000" b="1" kern="0" dirty="0" smtClean="0">
                <a:solidFill>
                  <a:srgbClr val="FFFF00"/>
                </a:solidFill>
                <a:cs typeface="Calibri" pitchFamily="34" charset="0"/>
              </a:rPr>
              <a:t>ear proposed construction site and </a:t>
            </a:r>
            <a:r>
              <a:rPr lang="en-GB" sz="3000" b="1" kern="0" dirty="0" err="1" smtClean="0">
                <a:solidFill>
                  <a:srgbClr val="FFFF00"/>
                </a:solidFill>
                <a:cs typeface="Calibri" pitchFamily="34" charset="0"/>
              </a:rPr>
              <a:t>vinyards</a:t>
            </a:r>
            <a:r>
              <a:rPr lang="en-GB" sz="3000" b="1" kern="0" dirty="0" smtClean="0">
                <a:solidFill>
                  <a:srgbClr val="FFFF00"/>
                </a:solidFill>
                <a:cs typeface="Calibri" pitchFamily="34" charset="0"/>
              </a:rPr>
              <a:t> – bilingual beach resort (Chinese-Russian)</a:t>
            </a:r>
            <a:endParaRPr lang="en-GB" sz="2800" b="1" kern="0" dirty="0">
              <a:solidFill>
                <a:srgbClr val="FFFF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24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6188" y="0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… Geneva beach for comparison </a:t>
            </a:r>
            <a:endParaRPr lang="en-GB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112"/>
            <a:ext cx="9144000" cy="3012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78"/>
          <a:stretch/>
        </p:blipFill>
        <p:spPr>
          <a:xfrm>
            <a:off x="0" y="3657600"/>
            <a:ext cx="9144000" cy="252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85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18957</TotalTime>
  <Words>2204</Words>
  <Application>Microsoft Office PowerPoint</Application>
  <PresentationFormat>On-screen Show (4:3)</PresentationFormat>
  <Paragraphs>633</Paragraphs>
  <Slides>45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45</vt:i4>
      </vt:variant>
    </vt:vector>
  </HeadingPairs>
  <TitlesOfParts>
    <vt:vector size="69" baseType="lpstr">
      <vt:lpstr>MS Mincho</vt:lpstr>
      <vt:lpstr>黑体</vt:lpstr>
      <vt:lpstr>宋体</vt:lpstr>
      <vt:lpstr>Arial</vt:lpstr>
      <vt:lpstr>Calibri</vt:lpstr>
      <vt:lpstr>Calibri Light</vt:lpstr>
      <vt:lpstr>Cambria</vt:lpstr>
      <vt:lpstr>Cambria Math</vt:lpstr>
      <vt:lpstr>Palatino</vt:lpstr>
      <vt:lpstr>华文新魏</vt:lpstr>
      <vt:lpstr>Symbol</vt:lpstr>
      <vt:lpstr>Times New Roman</vt:lpstr>
      <vt:lpstr>Unicode MS</vt:lpstr>
      <vt:lpstr>Wingdings</vt:lpstr>
      <vt:lpstr>Office Theme</vt:lpstr>
      <vt:lpstr>FC5643-CERN3027 - Scale of contributions</vt:lpstr>
      <vt:lpstr>1_FC5643-CERN3027 - Scale of contributions</vt:lpstr>
      <vt:lpstr>Custom Design</vt:lpstr>
      <vt:lpstr>1_Custom Design</vt:lpstr>
      <vt:lpstr>2_FC5643-CERN3027 - Scale of contributions</vt:lpstr>
      <vt:lpstr>Office 主题​​</vt:lpstr>
      <vt:lpstr>7_FC5643-CERN3027 - Scale of contributions</vt:lpstr>
      <vt:lpstr>2_Office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FCC-hh peak luminosity with constraints</vt:lpstr>
      <vt:lpstr>FCC-hh peak luminosity with other constraint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195</cp:revision>
  <dcterms:created xsi:type="dcterms:W3CDTF">2016-07-03T10:26:19Z</dcterms:created>
  <dcterms:modified xsi:type="dcterms:W3CDTF">2017-02-13T18:18:43Z</dcterms:modified>
</cp:coreProperties>
</file>