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2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4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5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6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7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8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9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0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21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22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3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4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25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728" r:id="rId4"/>
    <p:sldMasterId id="2147483740" r:id="rId5"/>
    <p:sldMasterId id="2147483752" r:id="rId6"/>
    <p:sldMasterId id="2147483764" r:id="rId7"/>
    <p:sldMasterId id="2147483776" r:id="rId8"/>
    <p:sldMasterId id="2147483832" r:id="rId9"/>
    <p:sldMasterId id="2147483857" r:id="rId10"/>
    <p:sldMasterId id="2147483869" r:id="rId11"/>
    <p:sldMasterId id="2147483881" r:id="rId12"/>
    <p:sldMasterId id="2147483890" r:id="rId13"/>
    <p:sldMasterId id="2147483893" r:id="rId14"/>
    <p:sldMasterId id="2147483908" r:id="rId15"/>
    <p:sldMasterId id="2147483911" r:id="rId16"/>
    <p:sldMasterId id="2147483920" r:id="rId17"/>
    <p:sldMasterId id="2147484024" r:id="rId18"/>
    <p:sldMasterId id="2147484071" r:id="rId19"/>
    <p:sldMasterId id="2147484095" r:id="rId20"/>
    <p:sldMasterId id="2147484099" r:id="rId21"/>
    <p:sldMasterId id="2147484111" r:id="rId22"/>
    <p:sldMasterId id="2147484124" r:id="rId23"/>
    <p:sldMasterId id="2147484136" r:id="rId24"/>
    <p:sldMasterId id="2147484148" r:id="rId25"/>
    <p:sldMasterId id="2147484160" r:id="rId26"/>
  </p:sldMasterIdLst>
  <p:notesMasterIdLst>
    <p:notesMasterId r:id="rId46"/>
  </p:notesMasterIdLst>
  <p:handoutMasterIdLst>
    <p:handoutMasterId r:id="rId47"/>
  </p:handoutMasterIdLst>
  <p:sldIdLst>
    <p:sldId id="300" r:id="rId27"/>
    <p:sldId id="465" r:id="rId28"/>
    <p:sldId id="486" r:id="rId29"/>
    <p:sldId id="466" r:id="rId30"/>
    <p:sldId id="468" r:id="rId31"/>
    <p:sldId id="469" r:id="rId32"/>
    <p:sldId id="470" r:id="rId33"/>
    <p:sldId id="471" r:id="rId34"/>
    <p:sldId id="472" r:id="rId35"/>
    <p:sldId id="485" r:id="rId36"/>
    <p:sldId id="467" r:id="rId37"/>
    <p:sldId id="477" r:id="rId38"/>
    <p:sldId id="480" r:id="rId39"/>
    <p:sldId id="482" r:id="rId40"/>
    <p:sldId id="483" r:id="rId41"/>
    <p:sldId id="473" r:id="rId42"/>
    <p:sldId id="479" r:id="rId43"/>
    <p:sldId id="481" r:id="rId44"/>
    <p:sldId id="456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B0F"/>
    <a:srgbClr val="FFFF00"/>
    <a:srgbClr val="FFFBED"/>
    <a:srgbClr val="FFFBE5"/>
    <a:srgbClr val="00B050"/>
    <a:srgbClr val="FFFFD8"/>
    <a:srgbClr val="32884B"/>
    <a:srgbClr val="38A3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71" autoAdjust="0"/>
    <p:restoredTop sz="90051" autoAdjust="0"/>
  </p:normalViewPr>
  <p:slideViewPr>
    <p:cSldViewPr snapToGrid="0" snapToObjects="1">
      <p:cViewPr>
        <p:scale>
          <a:sx n="76" d="100"/>
          <a:sy n="76" d="100"/>
        </p:scale>
        <p:origin x="-1112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64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" Target="slides/slide1.xml"/><Relationship Id="rId28" Type="http://schemas.openxmlformats.org/officeDocument/2006/relationships/slide" Target="slides/slide2.xml"/><Relationship Id="rId29" Type="http://schemas.openxmlformats.org/officeDocument/2006/relationships/slide" Target="slides/slide3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4.xml"/><Relationship Id="rId31" Type="http://schemas.openxmlformats.org/officeDocument/2006/relationships/slide" Target="slides/slide5.xml"/><Relationship Id="rId32" Type="http://schemas.openxmlformats.org/officeDocument/2006/relationships/slide" Target="slides/slide6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7.xml"/><Relationship Id="rId34" Type="http://schemas.openxmlformats.org/officeDocument/2006/relationships/slide" Target="slides/slide8.xml"/><Relationship Id="rId35" Type="http://schemas.openxmlformats.org/officeDocument/2006/relationships/slide" Target="slides/slide9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7" Type="http://schemas.openxmlformats.org/officeDocument/2006/relationships/slide" Target="slides/slide11.xml"/><Relationship Id="rId38" Type="http://schemas.openxmlformats.org/officeDocument/2006/relationships/slide" Target="slides/slide12.xml"/><Relationship Id="rId39" Type="http://schemas.openxmlformats.org/officeDocument/2006/relationships/slide" Target="slides/slide13.xml"/><Relationship Id="rId40" Type="http://schemas.openxmlformats.org/officeDocument/2006/relationships/slide" Target="slides/slide14.xml"/><Relationship Id="rId41" Type="http://schemas.openxmlformats.org/officeDocument/2006/relationships/slide" Target="slides/slide15.xml"/><Relationship Id="rId42" Type="http://schemas.openxmlformats.org/officeDocument/2006/relationships/slide" Target="slides/slide16.xml"/><Relationship Id="rId43" Type="http://schemas.openxmlformats.org/officeDocument/2006/relationships/slide" Target="slides/slide17.xml"/><Relationship Id="rId44" Type="http://schemas.openxmlformats.org/officeDocument/2006/relationships/slide" Target="slides/slide18.xml"/><Relationship Id="rId45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4923F-2245-0D49-BDCB-CF90F2A5EE8B}" type="datetimeFigureOut">
              <a:rPr lang="en-US" smtClean="0"/>
              <a:pPr/>
              <a:t>13/02/17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44583-0466-F74F-9231-BCA67AE7E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59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2D408-41B2-BD4F-A414-C9B87EF0AF01}" type="datetimeFigureOut">
              <a:rPr lang="en-US" smtClean="0"/>
              <a:pPr/>
              <a:t>13/02/17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53B9B-4D13-704C-BB76-B272AE799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82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8B0BFD-D931-FB46-A565-213BA1919A81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2100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focus on the critical key points, but also  have a baseline set of parameters and design,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27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3.png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Relationship Id="rId2" Type="http://schemas.openxmlformats.org/officeDocument/2006/relationships/image" Target="../media/image3.png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3.png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3.png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6197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3541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932540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48317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214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06259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40556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776415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04765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057718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94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2504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79720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28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24143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2086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24206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81699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929349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165448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199193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1259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701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691007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242460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2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66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3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8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86955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5924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5681419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6879183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709090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4094959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7847059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85770851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4566058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250514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10296523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33667242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3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9816287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61108574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Valencia,  February 13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45857397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591896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255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799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4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2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34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36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365282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0653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997788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3585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543280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710859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835023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146107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533264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95383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950716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375807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810808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6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9" y="-3192"/>
            <a:ext cx="8252349" cy="987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6" y="6556879"/>
            <a:ext cx="1184849" cy="277317"/>
          </a:xfrm>
        </p:spPr>
        <p:txBody>
          <a:bodyPr/>
          <a:lstStyle/>
          <a:p>
            <a:endParaRPr lang="en-US" altLang="ja-JP" dirty="0"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5375" y="6560246"/>
            <a:ext cx="548639" cy="310384"/>
          </a:xfrm>
        </p:spPr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201782" y="6557197"/>
            <a:ext cx="73935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Unique properties of </a:t>
            </a:r>
            <a:r>
              <a:rPr lang="en-US" sz="1200" dirty="0" err="1" smtClean="0">
                <a:solidFill>
                  <a:prstClr val="black"/>
                </a:solidFill>
                <a:latin typeface="Arial"/>
              </a:rPr>
              <a:t>muon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 beams (Nov 18,2015)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652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858299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776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5604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8136707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43369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429629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056449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00832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295785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08258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4593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31448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5556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820218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524000"/>
            <a:ext cx="6705600" cy="1524000"/>
          </a:xfrm>
        </p:spPr>
        <p:txBody>
          <a:bodyPr/>
          <a:lstStyle>
            <a:lvl1pPr marL="0" indent="0" algn="ctr">
              <a:lnSpc>
                <a:spcPct val="128000"/>
              </a:lnSpc>
              <a:buFont typeface="Wingdings" charset="2"/>
              <a:buNone/>
              <a:defRPr sz="2400">
                <a:solidFill>
                  <a:schemeClr val="accent2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 i="0" smtClean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Gruppo 1, Catania, 2-3 Dic. 2015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i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26D79638-33C1-D847-964B-6DBCECEFFCD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24929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A86CEAE1-7B07-CE4F-A20C-236EDAD9CE90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874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797B7E"/>
                </a:solidFill>
                <a:latin typeface="Comic Sans MS"/>
              </a:rPr>
              <a:t>Slide# : </a:t>
            </a:r>
            <a:fld id="{740F9DD0-2E84-1144-8C3B-A5A01696510F}" type="slidenum">
              <a:rPr lang="en-GB" smtClean="0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64223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680CC8D7-B184-5D45-9441-F27E722268EA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505694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354" y="609600"/>
            <a:ext cx="4220308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609600"/>
            <a:ext cx="4220308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BDD4BEDE-D40E-4549-86DF-49EA7E4226C1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06087162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8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8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15BBACF8-7C48-1D4F-89A1-624411AAA2F1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4052430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DD1D2092-0777-BF4C-88E2-1340A0000308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1828947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4C531B78-991B-8F42-B930-01AC4862E0CC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661968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22629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67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25F82D41-45D3-5B43-9969-AC02E2EA88FA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7051182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590E3617-DCC1-9141-916C-B24AFA9CDB1B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57198667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83536344-AE6D-674E-AFA3-6B434CD41C44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2616312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" y="0"/>
            <a:ext cx="6717323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797B7E"/>
                </a:solidFill>
                <a:latin typeface="Comic Sans MS"/>
              </a:rPr>
              <a:t>Gruppo 1, Catania, 2-3 Dic. 2015</a:t>
            </a:r>
            <a:endParaRPr lang="en-GB">
              <a:solidFill>
                <a:srgbClr val="797B7E"/>
              </a:solidFill>
              <a:latin typeface="Comic Sans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797B7E"/>
                </a:solidFill>
                <a:latin typeface="Comic Sans MS"/>
              </a:rPr>
              <a:t>Slide# : </a:t>
            </a:r>
            <a:fld id="{F91CC7D9-E1F7-B848-9B21-7AF9A1699C92}" type="slidenum">
              <a:rPr lang="en-GB">
                <a:solidFill>
                  <a:srgbClr val="797B7E"/>
                </a:solidFill>
                <a:latin typeface="Comic Sans MS"/>
              </a:rPr>
              <a:pPr>
                <a:defRPr/>
              </a:pPr>
              <a:t>‹#›</a:t>
            </a:fld>
            <a:endParaRPr lang="en-GB">
              <a:solidFill>
                <a:srgbClr val="797B7E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797742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645553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663696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935291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044875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167724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2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87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067473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385707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67416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42577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483778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516511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412714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07680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21916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954540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0646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7744980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6895359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107534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1279134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54676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049625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64478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15929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7054660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411170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1976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008048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536899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2179461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558266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265840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514237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671987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682263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77687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400248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6525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9994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657159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6773223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638622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528286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0543270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763414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0830583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9789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1315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2304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6151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9436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71880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938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639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3958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1411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6615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18323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094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1702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8028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2638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9281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4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85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17603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30106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10445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18429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225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840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33155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294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29869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574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32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35346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09605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04820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8311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61471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23821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299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84936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22108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896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615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16688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2052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26067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58007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79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62520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8219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457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01847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104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286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91381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59365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9326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7497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51617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7465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24798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2577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766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43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68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18854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6967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37001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71697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70395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14601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36585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56168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15753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5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195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63289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3378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6188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66993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9886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90828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51542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50989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10234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931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6.xml"/><Relationship Id="rId12" Type="http://schemas.openxmlformats.org/officeDocument/2006/relationships/slideLayout" Target="../slideLayouts/slideLayout137.xml"/><Relationship Id="rId13" Type="http://schemas.openxmlformats.org/officeDocument/2006/relationships/slideLayout" Target="../slideLayouts/slideLayout138.xml"/><Relationship Id="rId14" Type="http://schemas.openxmlformats.org/officeDocument/2006/relationships/slideLayout" Target="../slideLayouts/slideLayout139.xml"/><Relationship Id="rId15" Type="http://schemas.openxmlformats.org/officeDocument/2006/relationships/theme" Target="../theme/theme14.xml"/><Relationship Id="rId1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29.xml"/><Relationship Id="rId5" Type="http://schemas.openxmlformats.org/officeDocument/2006/relationships/slideLayout" Target="../slideLayouts/slideLayout130.xml"/><Relationship Id="rId6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2.xml"/><Relationship Id="rId8" Type="http://schemas.openxmlformats.org/officeDocument/2006/relationships/slideLayout" Target="../slideLayouts/slideLayout133.xml"/><Relationship Id="rId9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41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43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6.xml"/><Relationship Id="rId12" Type="http://schemas.openxmlformats.org/officeDocument/2006/relationships/theme" Target="../theme/theme18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5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7.xml"/><Relationship Id="rId12" Type="http://schemas.openxmlformats.org/officeDocument/2006/relationships/theme" Target="../theme/theme19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3.xml"/><Relationship Id="rId8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6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0.xml"/><Relationship Id="rId4" Type="http://schemas.openxmlformats.org/officeDocument/2006/relationships/theme" Target="../theme/theme20.xm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1.xml"/><Relationship Id="rId12" Type="http://schemas.openxmlformats.org/officeDocument/2006/relationships/theme" Target="../theme/theme2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77.xml"/><Relationship Id="rId8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3.xml"/><Relationship Id="rId13" Type="http://schemas.openxmlformats.org/officeDocument/2006/relationships/theme" Target="../theme/theme22.xml"/><Relationship Id="rId1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88.xml"/><Relationship Id="rId8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4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0.xml"/><Relationship Id="rId8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203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5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9.xml"/><Relationship Id="rId6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1.xml"/><Relationship Id="rId8" Type="http://schemas.openxmlformats.org/officeDocument/2006/relationships/slideLayout" Target="../slideLayouts/slideLayout212.xml"/><Relationship Id="rId9" Type="http://schemas.openxmlformats.org/officeDocument/2006/relationships/slideLayout" Target="../slideLayouts/slideLayout213.xml"/><Relationship Id="rId10" Type="http://schemas.openxmlformats.org/officeDocument/2006/relationships/slideLayout" Target="../slideLayouts/slideLayout214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6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2.xml"/><Relationship Id="rId8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5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7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27.xml"/><Relationship Id="rId2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31.xml"/><Relationship Id="rId6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3.xml"/><Relationship Id="rId8" Type="http://schemas.openxmlformats.org/officeDocument/2006/relationships/slideLayout" Target="../slideLayouts/slideLayout234.xml"/><Relationship Id="rId9" Type="http://schemas.openxmlformats.org/officeDocument/2006/relationships/slideLayout" Target="../slideLayouts/slideLayout235.xml"/><Relationship Id="rId10" Type="http://schemas.openxmlformats.org/officeDocument/2006/relationships/slideLayout" Target="../slideLayouts/slideLayout23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1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4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7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9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63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9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altLang="en-US" smtClean="0">
                <a:solidFill>
                  <a:srgbClr val="000000"/>
                </a:solidFill>
                <a:latin typeface="Arial" charset="0"/>
              </a:rPr>
              <a:t>M. Boscolo, Valencia,  February 13 2017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80"/>
            <a:ext cx="10741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56380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</p:sldLayoutIdLst>
  <p:transition xmlns:p14="http://schemas.microsoft.com/office/powerpoint/2010/main">
    <p:dissolve/>
  </p:transition>
  <p:hf hd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2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7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9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65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063" y="-3192"/>
            <a:ext cx="7376235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68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9" y="6572567"/>
            <a:ext cx="1230224" cy="2854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4699" y="6560246"/>
            <a:ext cx="849315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3467" y="6547616"/>
            <a:ext cx="7025831" cy="3230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r>
              <a:rPr lang="it-IT" smtClean="0">
                <a:solidFill>
                  <a:prstClr val="black"/>
                </a:solidFill>
                <a:latin typeface="Arial"/>
              </a:rPr>
              <a:t>Gruppo 1, Catania, 2-3 Dic. 2015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4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8230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97" r:id="rId2"/>
    <p:sldLayoutId id="2147484098" r:id="rId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Gruppo 1, Catania, 2-3 Dic.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8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354" y="609600"/>
            <a:ext cx="858129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3046" y="64008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baseline="0" smtClean="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>
                <a:solidFill>
                  <a:srgbClr val="797B7E"/>
                </a:solidFill>
                <a:latin typeface="Helvetica" charset="0"/>
              </a:rPr>
              <a:t>Gruppo 1, Catania, 2-3 Dic. 2015</a:t>
            </a:r>
            <a:endParaRPr lang="en-GB">
              <a:solidFill>
                <a:srgbClr val="797B7E"/>
              </a:solidFill>
              <a:latin typeface="Helvetica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baseline="0">
                <a:solidFill>
                  <a:schemeClr val="accent1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797B7E"/>
                </a:solidFill>
                <a:latin typeface="Helvetica" charset="0"/>
              </a:rPr>
              <a:t>Slide# : </a:t>
            </a:r>
            <a:fld id="{740F9DD0-2E84-1144-8C3B-A5A01696510F}" type="slidenum">
              <a:rPr lang="en-GB">
                <a:solidFill>
                  <a:srgbClr val="797B7E"/>
                </a:solidFill>
                <a:latin typeface="Helvetica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797B7E"/>
              </a:solidFill>
              <a:latin typeface="Helvetica" charset="0"/>
            </a:endParaRPr>
          </a:p>
        </p:txBody>
      </p:sp>
      <p:sp>
        <p:nvSpPr>
          <p:cNvPr id="2" name="AutoShap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33400"/>
          </a:xfrm>
          <a:prstGeom prst="bevel">
            <a:avLst>
              <a:gd name="adj" fmla="val 3787"/>
            </a:avLst>
          </a:prstGeom>
          <a:gradFill rotWithShape="0">
            <a:gsLst>
              <a:gs pos="0">
                <a:srgbClr val="002F47"/>
              </a:gs>
              <a:gs pos="100000">
                <a:srgbClr val="006699"/>
              </a:gs>
            </a:gsLst>
            <a:lin ang="0" scaled="1"/>
          </a:gradFill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184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  <p:sldLayoutId id="2147484123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Ø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Wingdings" charset="2"/>
        <a:buChar char="è"/>
        <a:defRPr>
          <a:solidFill>
            <a:schemeClr val="tx1"/>
          </a:solidFill>
          <a:latin typeface="+mj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Gruppo 1, Catania, 2-3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61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345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49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659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9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8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0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2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2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9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5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183.xml"/><Relationship Id="rId2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3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5089"/>
            <a:ext cx="7772400" cy="1867952"/>
          </a:xfrm>
        </p:spPr>
        <p:txBody>
          <a:bodyPr>
            <a:normAutofit fontScale="90000"/>
          </a:bodyPr>
          <a:lstStyle/>
          <a:p>
            <a:r>
              <a:rPr lang="en-US" sz="4000" b="1" dirty="0" err="1">
                <a:solidFill>
                  <a:srgbClr val="FF0000"/>
                </a:solidFill>
              </a:rPr>
              <a:t>Muon</a:t>
            </a:r>
            <a:r>
              <a:rPr lang="en-US" sz="4000" b="1" dirty="0">
                <a:solidFill>
                  <a:srgbClr val="FF0000"/>
                </a:solidFill>
              </a:rPr>
              <a:t>-Collider R&amp;D Activities in Italy, and a Novel </a:t>
            </a:r>
            <a:r>
              <a:rPr lang="en-US" sz="4000" b="1" dirty="0" err="1">
                <a:solidFill>
                  <a:srgbClr val="FF0000"/>
                </a:solidFill>
              </a:rPr>
              <a:t>Muon</a:t>
            </a:r>
            <a:r>
              <a:rPr lang="en-US" sz="4000" b="1" dirty="0">
                <a:solidFill>
                  <a:srgbClr val="FF0000"/>
                </a:solidFill>
              </a:rPr>
              <a:t> Production Scheme</a:t>
            </a:r>
            <a:endParaRPr lang="en-US" sz="3800" b="1" dirty="0">
              <a:solidFill>
                <a:srgbClr val="FF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4146608"/>
            <a:ext cx="7683500" cy="57861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Manuela Boscolo (INFN-LNF)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9217" y="5820450"/>
            <a:ext cx="86212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</a:t>
            </a:r>
          </a:p>
          <a:p>
            <a:pPr algn="ctr"/>
            <a:r>
              <a:rPr lang="en-US" sz="2400" dirty="0"/>
              <a:t>Valencia, </a:t>
            </a:r>
            <a:r>
              <a:rPr lang="en-US" sz="2400" dirty="0" smtClean="0"/>
              <a:t>February 13 2017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552667" y="4735596"/>
            <a:ext cx="7905533" cy="82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on behalf of</a:t>
            </a:r>
          </a:p>
          <a:p>
            <a:pPr algn="ctr">
              <a:lnSpc>
                <a:spcPct val="120000"/>
              </a:lnSpc>
            </a:pPr>
            <a:r>
              <a:rPr lang="en-US" sz="2000" dirty="0" smtClean="0">
                <a:solidFill>
                  <a:srgbClr val="002060"/>
                </a:solidFill>
              </a:rPr>
              <a:t>Low </a:t>
            </a:r>
            <a:r>
              <a:rPr lang="en-US" sz="2000" dirty="0" err="1" smtClean="0">
                <a:solidFill>
                  <a:srgbClr val="002060"/>
                </a:solidFill>
              </a:rPr>
              <a:t>EMittance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Muon</a:t>
            </a:r>
            <a:r>
              <a:rPr lang="en-US" sz="2000" dirty="0" smtClean="0">
                <a:solidFill>
                  <a:srgbClr val="002060"/>
                </a:solidFill>
              </a:rPr>
              <a:t> Accelerator (LEMMA) </a:t>
            </a:r>
            <a:r>
              <a:rPr lang="en-US" sz="2000" dirty="0" smtClean="0">
                <a:solidFill>
                  <a:srgbClr val="002060"/>
                </a:solidFill>
              </a:rPr>
              <a:t>Study Group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912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920" y="186297"/>
            <a:ext cx="7327709" cy="818203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2060"/>
                </a:solidFill>
              </a:rPr>
              <a:t>Idea for low emittance </a:t>
            </a:r>
            <a:r>
              <a:rPr lang="en-US" sz="4000" dirty="0" smtClean="0">
                <a:solidFill>
                  <a:srgbClr val="002060"/>
                </a:solidFill>
                <a:latin typeface="Symbol" charset="2"/>
                <a:cs typeface="Symbol" charset="2"/>
              </a:rPr>
              <a:t>m</a:t>
            </a:r>
            <a:r>
              <a:rPr lang="en-US" sz="4000" dirty="0" smtClean="0">
                <a:solidFill>
                  <a:srgbClr val="002060"/>
                </a:solidFill>
              </a:rPr>
              <a:t> beam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803"/>
            <a:ext cx="8229600" cy="2162064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0090"/>
                </a:solidFill>
              </a:rPr>
              <a:t>Conventional production: from </a:t>
            </a:r>
            <a:r>
              <a:rPr lang="en-US" sz="2400" b="1" dirty="0" smtClean="0">
                <a:solidFill>
                  <a:srgbClr val="000090"/>
                </a:solidFill>
              </a:rPr>
              <a:t>proton on target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p,</a:t>
            </a:r>
            <a:r>
              <a:rPr lang="en-US" sz="2400" dirty="0" smtClean="0">
                <a:solidFill>
                  <a:srgbClr val="000090"/>
                </a:solidFill>
              </a:rPr>
              <a:t> K decays from proton on target have  typical </a:t>
            </a:r>
            <a:r>
              <a:rPr lang="en-US" sz="2400" b="1" dirty="0" smtClean="0">
                <a:solidFill>
                  <a:srgbClr val="000090"/>
                </a:solidFill>
              </a:rPr>
              <a:t>P</a:t>
            </a:r>
            <a:r>
              <a:rPr lang="en-US" sz="2400" b="1" baseline="-25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dirty="0">
                <a:solidFill>
                  <a:srgbClr val="000090"/>
                </a:solidFill>
              </a:rPr>
              <a:t>~ 100 MeV/c </a:t>
            </a:r>
            <a:r>
              <a:rPr lang="en-US" sz="2400" dirty="0" smtClean="0">
                <a:solidFill>
                  <a:srgbClr val="000090"/>
                </a:solidFill>
              </a:rPr>
              <a:t>(</a:t>
            </a:r>
            <a:r>
              <a:rPr lang="en-US" sz="2400" dirty="0">
                <a:solidFill>
                  <a:srgbClr val="000090"/>
                </a:solidFill>
                <a:latin typeface="Symbol" charset="2"/>
                <a:cs typeface="Symbol" charset="2"/>
              </a:rPr>
              <a:t>p,</a:t>
            </a:r>
            <a:r>
              <a:rPr lang="en-US" sz="2400" dirty="0">
                <a:solidFill>
                  <a:srgbClr val="000090"/>
                </a:solidFill>
              </a:rPr>
              <a:t> K rest frame</a:t>
            </a:r>
            <a:r>
              <a:rPr lang="en-US" sz="2400" dirty="0" smtClean="0">
                <a:solidFill>
                  <a:srgbClr val="000090"/>
                </a:solidFill>
              </a:rPr>
              <a:t>)</a:t>
            </a:r>
            <a:endParaRPr lang="en-US" sz="800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0090"/>
                </a:solidFill>
              </a:rPr>
              <a:t>whatever is the boost P</a:t>
            </a:r>
            <a:r>
              <a:rPr lang="en-US" sz="2400" baseline="-25000" dirty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will stay in Lab frame </a:t>
            </a:r>
            <a:r>
              <a:rPr lang="en-US" sz="2400" dirty="0" smtClean="0">
                <a:solidFill>
                  <a:srgbClr val="000090"/>
                </a:solidFill>
                <a:sym typeface="Wingdings"/>
              </a:rPr>
              <a:t>                      </a:t>
            </a:r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very high emittance </a:t>
            </a:r>
            <a:r>
              <a:rPr lang="en-US" sz="2400" dirty="0" smtClean="0">
                <a:solidFill>
                  <a:srgbClr val="000090"/>
                </a:solidFill>
                <a:sym typeface="Wingdings"/>
              </a:rPr>
              <a:t>at production point   </a:t>
            </a:r>
            <a:r>
              <a:rPr lang="en-US" sz="2400" b="1" dirty="0" smtClean="0">
                <a:solidFill>
                  <a:srgbClr val="000090"/>
                </a:solidFill>
                <a:sym typeface="Wingdings"/>
              </a:rPr>
              <a:t>cooling needed</a:t>
            </a:r>
            <a:r>
              <a:rPr lang="en-US" sz="2400" dirty="0" smtClean="0">
                <a:solidFill>
                  <a:srgbClr val="000090"/>
                </a:solidFill>
                <a:sym typeface="Wingdings"/>
              </a:rPr>
              <a:t>!</a:t>
            </a:r>
            <a:endParaRPr lang="en-US" sz="2400" dirty="0" smtClean="0">
              <a:solidFill>
                <a:srgbClr val="00009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525452"/>
            <a:ext cx="8229600" cy="1378839"/>
          </a:xfrm>
          <a:prstGeom prst="rect">
            <a:avLst/>
          </a:prstGeom>
          <a:ln w="28575" cmpd="sng">
            <a:solidFill>
              <a:srgbClr val="32884B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002060"/>
                </a:solidFill>
                <a:latin typeface="Calibri"/>
              </a:rPr>
              <a:t>Direct </a:t>
            </a:r>
            <a:r>
              <a:rPr lang="en-US" sz="2400" dirty="0" smtClean="0">
                <a:solidFill>
                  <a:srgbClr val="002060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smtClean="0">
                <a:solidFill>
                  <a:srgbClr val="002060"/>
                </a:solidFill>
                <a:latin typeface="Calibri"/>
              </a:rPr>
              <a:t> pair production: </a:t>
            </a:r>
          </a:p>
          <a:p>
            <a:pPr algn="just">
              <a:lnSpc>
                <a:spcPct val="110000"/>
              </a:lnSpc>
              <a:spcBef>
                <a:spcPct val="20000"/>
              </a:spcBef>
            </a:pPr>
            <a:r>
              <a:rPr lang="en-US" sz="2400" dirty="0" err="1" smtClean="0">
                <a:solidFill>
                  <a:prstClr val="black"/>
                </a:solidFill>
                <a:latin typeface="Calibri"/>
              </a:rPr>
              <a:t>Muons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 produced from </a:t>
            </a:r>
            <a:r>
              <a:rPr lang="en-US" sz="2400" b="1" dirty="0" err="1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2400" b="1" baseline="30000" dirty="0" err="1">
                <a:solidFill>
                  <a:prstClr val="black"/>
                </a:solidFill>
                <a:latin typeface="Calibri"/>
              </a:rPr>
              <a:t>+</a:t>
            </a:r>
            <a:r>
              <a:rPr lang="en-US" sz="2400" b="1" dirty="0" err="1">
                <a:solidFill>
                  <a:prstClr val="black"/>
                </a:solidFill>
                <a:latin typeface="Calibri"/>
              </a:rPr>
              <a:t>e</a:t>
            </a:r>
            <a:r>
              <a:rPr lang="en-US" sz="2400" b="1" baseline="30000" dirty="0" smtClean="0">
                <a:solidFill>
                  <a:prstClr val="black"/>
                </a:solidFill>
                <a:latin typeface="Calibri"/>
                <a:sym typeface="Wingdings"/>
              </a:rPr>
              <a:t>-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  <a:sym typeface="Wingdings"/>
              </a:rPr>
              <a:t></a:t>
            </a:r>
            <a:r>
              <a:rPr lang="en-US" sz="2400" b="1" dirty="0" err="1" smtClean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="1" baseline="30000" dirty="0" err="1">
                <a:solidFill>
                  <a:prstClr val="black"/>
                </a:solidFill>
                <a:latin typeface="Calibri"/>
                <a:sym typeface="Wingdings"/>
              </a:rPr>
              <a:t>+</a:t>
            </a:r>
            <a:r>
              <a:rPr lang="en-US" sz="2400" b="1" dirty="0" err="1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="1" baseline="30000" dirty="0">
                <a:solidFill>
                  <a:prstClr val="black"/>
                </a:solidFill>
                <a:latin typeface="Calibri"/>
                <a:sym typeface="Wingdings"/>
              </a:rPr>
              <a:t>-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Wingdings"/>
              </a:rPr>
              <a:t>at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√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s around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en-US" sz="2400" dirty="0" err="1" smtClean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>
                <a:solidFill>
                  <a:prstClr val="black"/>
                </a:solidFill>
                <a:latin typeface="Calibri"/>
                <a:sym typeface="Wingdings"/>
              </a:rPr>
              <a:t>+</a:t>
            </a:r>
            <a:r>
              <a:rPr lang="en-US" sz="2400" dirty="0" err="1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Wingdings"/>
              </a:rPr>
              <a:t>-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threshold </a:t>
            </a:r>
            <a:r>
              <a:rPr lang="en-US" sz="2400" b="1" dirty="0">
                <a:solidFill>
                  <a:prstClr val="black"/>
                </a:solidFill>
                <a:latin typeface="Calibri"/>
                <a:sym typeface="Wingdings"/>
              </a:rPr>
              <a:t>(</a:t>
            </a:r>
            <a:r>
              <a:rPr lang="en-US" sz="2400" b="1" dirty="0">
                <a:solidFill>
                  <a:prstClr val="black"/>
                </a:solidFill>
                <a:latin typeface="Calibri"/>
              </a:rPr>
              <a:t>√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  <a:sym typeface="Wingdings"/>
              </a:rPr>
              <a:t>~0.212GeV</a:t>
            </a:r>
            <a:r>
              <a:rPr lang="en-US" sz="2400" b="1" dirty="0">
                <a:solidFill>
                  <a:prstClr val="black"/>
                </a:solidFill>
                <a:latin typeface="Calibri"/>
                <a:sym typeface="Wingdings"/>
              </a:rPr>
              <a:t>)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in asymmetric collisions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Wingdings"/>
              </a:rPr>
              <a:t>(to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collect </a:t>
            </a:r>
            <a:r>
              <a:rPr lang="en-US" sz="2400" dirty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Wingdings"/>
              </a:rPr>
              <a:t>+ 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and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  <a:sym typeface="Wingdings"/>
              </a:rPr>
              <a:t>-</a:t>
            </a: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Wingdings"/>
              </a:rPr>
              <a:t>)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216461"/>
            <a:ext cx="822960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mpd="sng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Calibri"/>
              </a:rPr>
              <a:t>NIM A Reviewer: </a:t>
            </a:r>
            <a:r>
              <a:rPr lang="en-US" b="1" i="1" dirty="0" smtClean="0">
                <a:solidFill>
                  <a:prstClr val="black"/>
                </a:solidFill>
                <a:latin typeface="Calibri"/>
              </a:rPr>
              <a:t>“A 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major advantage of this proposal is the lack of cooling of the </a:t>
            </a:r>
            <a:r>
              <a:rPr lang="en-US" b="1" i="1" dirty="0" err="1" smtClean="0">
                <a:solidFill>
                  <a:prstClr val="black"/>
                </a:solidFill>
                <a:latin typeface="Calibri"/>
              </a:rPr>
              <a:t>muons</a:t>
            </a:r>
            <a:r>
              <a:rPr lang="en-US" b="1" i="1" dirty="0" smtClean="0">
                <a:solidFill>
                  <a:prstClr val="black"/>
                </a:solidFill>
                <a:latin typeface="Calibri"/>
              </a:rPr>
              <a:t>….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 the idea presented in this paper may truly </a:t>
            </a:r>
            <a:r>
              <a:rPr lang="en-US" b="1" i="1" dirty="0" err="1">
                <a:solidFill>
                  <a:prstClr val="black"/>
                </a:solidFill>
                <a:latin typeface="Calibri"/>
              </a:rPr>
              <a:t>revolutionise</a:t>
            </a:r>
            <a:r>
              <a:rPr lang="en-US" b="1" i="1" dirty="0">
                <a:solidFill>
                  <a:prstClr val="black"/>
                </a:solidFill>
                <a:latin typeface="Calibri"/>
              </a:rPr>
              <a:t> the design of muon colliders </a:t>
            </a:r>
            <a:r>
              <a:rPr lang="en-US" b="1" i="1" dirty="0" smtClean="0">
                <a:solidFill>
                  <a:prstClr val="black"/>
                </a:solidFill>
                <a:latin typeface="Calibri"/>
              </a:rPr>
              <a:t>… “</a:t>
            </a:r>
            <a:endParaRPr lang="en-US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Striped Right Arrow 9"/>
          <p:cNvSpPr/>
          <p:nvPr/>
        </p:nvSpPr>
        <p:spPr>
          <a:xfrm rot="5400000">
            <a:off x="8276262" y="4946731"/>
            <a:ext cx="270137" cy="176086"/>
          </a:xfrm>
          <a:prstGeom prst="stripedRightArrow">
            <a:avLst/>
          </a:prstGeom>
          <a:solidFill>
            <a:srgbClr val="FFFFD8"/>
          </a:solidFill>
          <a:ln>
            <a:solidFill>
              <a:srgbClr val="328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G1, Catania 3 Dic. 2015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4970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83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Source: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r>
              <a:rPr lang="en-US" dirty="0">
                <a:solidFill>
                  <a:srgbClr val="FF0000"/>
                </a:solidFill>
              </a:rPr>
              <a:t> on target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i.e. </a:t>
            </a:r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r>
              <a:rPr lang="en-US" dirty="0" smtClean="0">
                <a:solidFill>
                  <a:srgbClr val="FF0000"/>
                </a:solidFill>
              </a:rPr>
              <a:t> on 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at rest)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9528"/>
            <a:ext cx="8943492" cy="3333802"/>
          </a:xfrm>
        </p:spPr>
        <p:txBody>
          <a:bodyPr>
            <a:noAutofit/>
          </a:bodyPr>
          <a:lstStyle/>
          <a:p>
            <a:r>
              <a:rPr lang="en-US" b="1" dirty="0" smtClean="0">
                <a:sym typeface="Wingdings"/>
              </a:rPr>
              <a:t>e</a:t>
            </a:r>
            <a:r>
              <a:rPr lang="en-US" b="1" dirty="0">
                <a:sym typeface="Wingdings"/>
              </a:rPr>
              <a:t>+ on standard target, including crystals with channeling</a:t>
            </a:r>
          </a:p>
          <a:p>
            <a:pPr lvl="1"/>
            <a:r>
              <a:rPr lang="en-US" sz="2200" b="1" dirty="0"/>
              <a:t>Need Positrons of ~45 </a:t>
            </a:r>
            <a:r>
              <a:rPr lang="en-US" sz="2200" b="1" dirty="0" err="1"/>
              <a:t>GeV</a:t>
            </a:r>
            <a:r>
              <a:rPr lang="en-US" sz="2200" b="1" dirty="0"/>
              <a:t>  </a:t>
            </a:r>
          </a:p>
          <a:p>
            <a:pPr lvl="1"/>
            <a:r>
              <a:rPr lang="en-US" sz="2200" b="1" dirty="0">
                <a:latin typeface="Symbol" charset="2"/>
                <a:cs typeface="Symbol" charset="2"/>
              </a:rPr>
              <a:t>g(m)</a:t>
            </a:r>
            <a:r>
              <a:rPr lang="en-US" sz="2200" b="1" dirty="0"/>
              <a:t>~200 and </a:t>
            </a:r>
            <a:r>
              <a:rPr lang="en-US" sz="2200" b="1" dirty="0">
                <a:latin typeface="Symbol" charset="2"/>
                <a:cs typeface="Symbol" charset="2"/>
              </a:rPr>
              <a:t>m</a:t>
            </a:r>
            <a:r>
              <a:rPr lang="en-US" sz="2200" b="1" dirty="0"/>
              <a:t> laboratory lifetime of about 500 </a:t>
            </a:r>
            <a:r>
              <a:rPr lang="en-US" sz="2200" b="1" dirty="0" err="1">
                <a:latin typeface="Symbol" charset="2"/>
                <a:cs typeface="Symbol" charset="2"/>
              </a:rPr>
              <a:t>m</a:t>
            </a:r>
            <a:r>
              <a:rPr lang="en-US" sz="2200" b="1" dirty="0" err="1"/>
              <a:t>s</a:t>
            </a:r>
            <a:r>
              <a:rPr lang="en-US" sz="2200" b="1" dirty="0"/>
              <a:t> </a:t>
            </a:r>
            <a:endParaRPr lang="en-US" sz="2200" b="1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ym typeface="Wingdings"/>
              </a:rPr>
              <a:t>e+ on Plasma target (first simulation results were not encouraging </a:t>
            </a:r>
            <a:r>
              <a:rPr lang="en-US" dirty="0" smtClean="0">
                <a:sym typeface="Wingdings"/>
              </a:rPr>
              <a:t>because of  </a:t>
            </a:r>
            <a:r>
              <a:rPr lang="en-US" dirty="0">
                <a:sym typeface="Wingdings"/>
              </a:rPr>
              <a:t>the </a:t>
            </a:r>
            <a:r>
              <a:rPr lang="en-US" dirty="0" smtClean="0">
                <a:sym typeface="Wingdings"/>
              </a:rPr>
              <a:t>extreme </a:t>
            </a:r>
            <a:r>
              <a:rPr lang="en-US" dirty="0">
                <a:sym typeface="Wingdings"/>
              </a:rPr>
              <a:t>density of the plasma </a:t>
            </a:r>
            <a:r>
              <a:rPr lang="en-US" dirty="0" smtClean="0">
                <a:sym typeface="Wingdings"/>
              </a:rPr>
              <a:t>needed)</a:t>
            </a:r>
          </a:p>
          <a:p>
            <a:pPr marL="0" indent="0">
              <a:buNone/>
            </a:pPr>
            <a:endParaRPr lang="en-US" dirty="0">
              <a:sym typeface="Wingding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50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491" y="125238"/>
            <a:ext cx="8622406" cy="69437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Advantages: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sym typeface="Wingdings"/>
              </a:rPr>
              <a:t>Low </a:t>
            </a:r>
            <a:r>
              <a:rPr lang="en-US" sz="2400" b="1" dirty="0">
                <a:solidFill>
                  <a:srgbClr val="00B050"/>
                </a:solidFill>
                <a:sym typeface="Wingdings"/>
              </a:rPr>
              <a:t>emittance possible</a:t>
            </a:r>
            <a:r>
              <a:rPr lang="en-US" sz="2400" b="1" dirty="0" smtClean="0">
                <a:solidFill>
                  <a:srgbClr val="00B050"/>
                </a:solidFill>
              </a:rPr>
              <a:t>:</a:t>
            </a:r>
            <a:r>
              <a:rPr lang="en-US" sz="2400" b="1" dirty="0" smtClean="0">
                <a:solidFill>
                  <a:srgbClr val="38A35A"/>
                </a:solidFill>
              </a:rPr>
              <a:t> </a:t>
            </a:r>
            <a:r>
              <a:rPr lang="en-US" sz="2400" dirty="0" smtClean="0"/>
              <a:t>P</a:t>
            </a:r>
            <a:r>
              <a:rPr lang="en-US" sz="2400" dirty="0" smtClean="0">
                <a:latin typeface="Symbol" charset="2"/>
                <a:cs typeface="Symbol" charset="2"/>
              </a:rPr>
              <a:t>m </a:t>
            </a:r>
            <a:r>
              <a:rPr lang="en-US" sz="2400" dirty="0"/>
              <a:t>i</a:t>
            </a:r>
            <a:r>
              <a:rPr lang="en-US" sz="2400" dirty="0" smtClean="0"/>
              <a:t>s tunable with √s in  </a:t>
            </a:r>
            <a:r>
              <a:rPr lang="en-US" sz="2400" dirty="0" err="1" smtClean="0"/>
              <a:t>e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e</a:t>
            </a:r>
            <a:r>
              <a:rPr lang="en-US" sz="1800" baseline="30000" dirty="0">
                <a:sym typeface="Wingdings"/>
              </a:rPr>
              <a:t>-</a:t>
            </a:r>
            <a:r>
              <a:rPr lang="en-US" sz="1800" dirty="0" smtClean="0">
                <a:sym typeface="Wingdings"/>
              </a:rPr>
              <a:t>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 smtClean="0">
                <a:sym typeface="Wingdings"/>
              </a:rPr>
              <a:t>+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smtClean="0">
                <a:sym typeface="Wingdings"/>
              </a:rPr>
              <a:t>-  </a:t>
            </a:r>
            <a:r>
              <a:rPr lang="en-US" sz="2400" dirty="0" smtClean="0"/>
              <a:t>P</a:t>
            </a:r>
            <a:r>
              <a:rPr lang="en-US" sz="2400" dirty="0" smtClean="0">
                <a:latin typeface="Symbol" charset="2"/>
                <a:cs typeface="Symbol" charset="2"/>
              </a:rPr>
              <a:t>m </a:t>
            </a:r>
            <a:r>
              <a:rPr lang="en-US" sz="2400" dirty="0" smtClean="0">
                <a:sym typeface="Wingdings"/>
              </a:rPr>
              <a:t>can be </a:t>
            </a:r>
            <a:r>
              <a:rPr lang="en-US" sz="2400" b="1" dirty="0" smtClean="0">
                <a:sym typeface="Wingdings"/>
              </a:rPr>
              <a:t>very small </a:t>
            </a:r>
            <a:r>
              <a:rPr lang="en-US" sz="2400" dirty="0" smtClean="0">
                <a:sym typeface="Wingdings"/>
              </a:rPr>
              <a:t>close to the 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>
                <a:sym typeface="Wingdings"/>
              </a:rPr>
              <a:t>+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smtClean="0">
                <a:sym typeface="Wingdings"/>
              </a:rPr>
              <a:t>- </a:t>
            </a:r>
            <a:r>
              <a:rPr lang="en-US" sz="2400" dirty="0" smtClean="0">
                <a:sym typeface="Wingdings"/>
              </a:rPr>
              <a:t>threshold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sym typeface="Wingdings"/>
              </a:rPr>
              <a:t>Low background: </a:t>
            </a:r>
            <a:r>
              <a:rPr lang="en-US" sz="2400" dirty="0" smtClean="0">
                <a:sym typeface="Wingdings"/>
              </a:rPr>
              <a:t>Luminosity at low emittance will allow low background and low </a:t>
            </a:r>
            <a:r>
              <a:rPr lang="en-US" sz="2400" dirty="0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US" sz="2400" dirty="0" smtClean="0">
                <a:sym typeface="Wingdings"/>
              </a:rPr>
              <a:t> radiation (easier  experimental conditions, can go up in energy)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+mj-lt"/>
                <a:cs typeface="Symbol" charset="2"/>
              </a:rPr>
              <a:t>Reduced losses from decay:</a:t>
            </a:r>
            <a:r>
              <a:rPr lang="en-US" sz="2400" dirty="0" smtClean="0">
                <a:solidFill>
                  <a:srgbClr val="00B050"/>
                </a:solidFill>
                <a:latin typeface="Symbol" charset="2"/>
                <a:cs typeface="Symbol" charset="2"/>
              </a:rPr>
              <a:t> </a:t>
            </a:r>
            <a:r>
              <a:rPr lang="en-US" sz="2400" dirty="0" err="1" smtClean="0">
                <a:latin typeface="+mj-lt"/>
                <a:cs typeface="Symbol" charset="2"/>
              </a:rPr>
              <a:t>muons</a:t>
            </a:r>
            <a:r>
              <a:rPr lang="en-US" sz="2400" dirty="0" smtClean="0">
                <a:latin typeface="+mj-lt"/>
                <a:cs typeface="Symbol" charset="2"/>
              </a:rPr>
              <a:t> can be 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</a:t>
            </a:r>
            <a:r>
              <a:rPr lang="en-US" sz="2400" dirty="0" smtClean="0">
                <a:sym typeface="Wingdings"/>
              </a:rPr>
              <a:t>produced  </a:t>
            </a:r>
            <a:r>
              <a:rPr lang="en-US" sz="2400" dirty="0">
                <a:sym typeface="Wingdings"/>
              </a:rPr>
              <a:t>with a relatively high boost </a:t>
            </a:r>
            <a:r>
              <a:rPr lang="en-US" sz="2400" dirty="0" smtClean="0">
                <a:sym typeface="Wingdings"/>
              </a:rPr>
              <a:t>in asymmetric collisions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</a:rPr>
              <a:t>Energy </a:t>
            </a:r>
            <a:r>
              <a:rPr lang="en-US" sz="2400" b="1" dirty="0">
                <a:solidFill>
                  <a:srgbClr val="00B050"/>
                </a:solidFill>
              </a:rPr>
              <a:t>spread: </a:t>
            </a:r>
            <a:r>
              <a:rPr lang="en-US" sz="2400" dirty="0">
                <a:sym typeface="Wingdings"/>
              </a:rPr>
              <a:t>Muon Energy spread </a:t>
            </a:r>
            <a:r>
              <a:rPr lang="en-US" sz="2400" b="1" dirty="0">
                <a:sym typeface="Wingdings"/>
              </a:rPr>
              <a:t>also small at </a:t>
            </a:r>
            <a:r>
              <a:rPr lang="en-US" sz="2400" b="1" dirty="0" smtClean="0">
                <a:sym typeface="Wingdings"/>
              </a:rPr>
              <a:t>threshold</a:t>
            </a:r>
            <a:r>
              <a:rPr lang="en-US" sz="2400" dirty="0" smtClean="0">
                <a:sym typeface="Wingdings"/>
              </a:rPr>
              <a:t>,</a:t>
            </a:r>
            <a:r>
              <a:rPr lang="en-US" sz="2400" b="1" dirty="0" smtClean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it</a:t>
            </a:r>
            <a:r>
              <a:rPr lang="en-US" sz="2400" b="1" dirty="0" smtClean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gets larger as </a:t>
            </a:r>
            <a:r>
              <a:rPr lang="en-US" sz="2400" dirty="0"/>
              <a:t>√</a:t>
            </a:r>
            <a:r>
              <a:rPr lang="en-US" sz="2400" dirty="0" smtClean="0">
                <a:sym typeface="Wingdings"/>
              </a:rPr>
              <a:t>s increases, one can use correlation with emission angle (eventually it can </a:t>
            </a:r>
            <a:r>
              <a:rPr lang="en-US" sz="2400" dirty="0">
                <a:sym typeface="Wingdings"/>
              </a:rPr>
              <a:t>be reduced with short bunches) </a:t>
            </a:r>
            <a:endParaRPr lang="en-US" sz="2400" dirty="0" smtClean="0">
              <a:solidFill>
                <a:srgbClr val="FF0000"/>
              </a:solidFill>
              <a:latin typeface="Symbol" charset="2"/>
              <a:cs typeface="Symbol" charset="2"/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Disadvantages (key challenge!):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Rate:</a:t>
            </a:r>
            <a:r>
              <a:rPr lang="en-US" sz="2400" dirty="0" smtClean="0">
                <a:sym typeface="Wingdings"/>
              </a:rPr>
              <a:t> much smaller cross section </a:t>
            </a:r>
            <a:r>
              <a:rPr lang="en-US" sz="2400" dirty="0" err="1" smtClean="0">
                <a:sym typeface="Wingdings"/>
              </a:rPr>
              <a:t>wrt</a:t>
            </a:r>
            <a:r>
              <a:rPr lang="en-US" sz="2400" dirty="0" smtClean="0">
                <a:sym typeface="Wingdings"/>
              </a:rPr>
              <a:t> protons</a:t>
            </a:r>
          </a:p>
          <a:p>
            <a:pPr marL="0" indent="0">
              <a:buNone/>
            </a:pPr>
            <a:r>
              <a:rPr lang="en-US" sz="24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400" dirty="0" smtClean="0">
                <a:latin typeface="Symbol" charset="2"/>
                <a:cs typeface="Symbol" charset="2"/>
                <a:sym typeface="Wingdings"/>
              </a:rPr>
              <a:t>             s</a:t>
            </a:r>
            <a:r>
              <a:rPr lang="en-US" sz="2400" dirty="0" smtClean="0">
                <a:sym typeface="Wingdings"/>
              </a:rPr>
              <a:t>(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1800" dirty="0" err="1">
                <a:sym typeface="Wingdings"/>
              </a:rPr>
              <a:t>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>
                <a:sym typeface="Wingdings"/>
              </a:rPr>
              <a:t>+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sym typeface="Wingdings"/>
              </a:rPr>
              <a:t>-</a:t>
            </a:r>
            <a:r>
              <a:rPr lang="en-US" sz="2400" dirty="0" smtClean="0">
                <a:sym typeface="Wingdings"/>
              </a:rPr>
              <a:t>) ~ 1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dirty="0" err="1" smtClean="0">
                <a:sym typeface="Wingdings"/>
              </a:rPr>
              <a:t>b</a:t>
            </a:r>
            <a:r>
              <a:rPr lang="en-US" sz="2400" dirty="0" smtClean="0">
                <a:sym typeface="Wingdings"/>
              </a:rPr>
              <a:t> at most          </a:t>
            </a:r>
          </a:p>
          <a:p>
            <a:pPr marL="0" indent="0">
              <a:buNone/>
            </a:pPr>
            <a:r>
              <a:rPr lang="en-US" sz="2400" dirty="0" smtClean="0">
                <a:sym typeface="Wingdings"/>
              </a:rPr>
              <a:t>       </a:t>
            </a:r>
            <a:r>
              <a:rPr lang="en-US" sz="2000" i="1" dirty="0" smtClean="0">
                <a:sym typeface="Wingdings"/>
              </a:rPr>
              <a:t>i.e. </a:t>
            </a:r>
            <a:r>
              <a:rPr lang="en-US" sz="2000" dirty="0" smtClean="0">
                <a:sym typeface="Wingdings"/>
              </a:rPr>
              <a:t>Luminosity(</a:t>
            </a:r>
            <a:r>
              <a:rPr lang="en-US" sz="2000" dirty="0" err="1" smtClean="0">
                <a:sym typeface="Wingdings"/>
              </a:rPr>
              <a:t>e+e</a:t>
            </a:r>
            <a:r>
              <a:rPr lang="en-US" sz="2000" dirty="0" smtClean="0">
                <a:sym typeface="Wingdings"/>
              </a:rPr>
              <a:t>-)= 10</a:t>
            </a:r>
            <a:r>
              <a:rPr lang="en-US" sz="2000" baseline="30000" dirty="0" smtClean="0">
                <a:sym typeface="Wingdings"/>
              </a:rPr>
              <a:t>40 </a:t>
            </a:r>
            <a:r>
              <a:rPr lang="en-US" sz="2000" dirty="0" smtClean="0">
                <a:sym typeface="Wingdings"/>
              </a:rPr>
              <a:t>cm</a:t>
            </a:r>
            <a:r>
              <a:rPr lang="en-US" sz="2000" baseline="30000" dirty="0" smtClean="0">
                <a:sym typeface="Wingdings"/>
              </a:rPr>
              <a:t>-2</a:t>
            </a:r>
            <a:r>
              <a:rPr lang="en-US" sz="2000" dirty="0" smtClean="0">
                <a:sym typeface="Wingdings"/>
              </a:rPr>
              <a:t> s</a:t>
            </a:r>
            <a:r>
              <a:rPr lang="en-US" sz="2000" baseline="30000" dirty="0" smtClean="0">
                <a:sym typeface="Wingdings"/>
              </a:rPr>
              <a:t>-1  </a:t>
            </a:r>
            <a:r>
              <a:rPr lang="en-US" sz="2000" dirty="0" smtClean="0">
                <a:sym typeface="Wingdings"/>
              </a:rPr>
              <a:t> gives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000" dirty="0" smtClean="0">
                <a:sym typeface="Wingdings"/>
              </a:rPr>
              <a:t> rates 10</a:t>
            </a:r>
            <a:r>
              <a:rPr lang="en-US" sz="2000" baseline="30000" dirty="0" smtClean="0">
                <a:sym typeface="Wingdings"/>
              </a:rPr>
              <a:t>10 </a:t>
            </a:r>
            <a:r>
              <a:rPr lang="en-US" sz="2000" dirty="0" smtClean="0">
                <a:sym typeface="Wingdings"/>
              </a:rPr>
              <a:t>Hz</a:t>
            </a:r>
          </a:p>
          <a:p>
            <a:pPr marL="0" indent="0">
              <a:buNone/>
            </a:pPr>
            <a:endParaRPr lang="en-US" sz="2000" dirty="0" smtClean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G1, Catania, 3 </a:t>
            </a:r>
            <a:r>
              <a:rPr lang="it-IT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Dic</a:t>
            </a:r>
            <a:r>
              <a:rPr lang="it-IT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.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95878" y="5197289"/>
            <a:ext cx="2548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use e+ ring to reduce request on positron source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246189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141240" y="2152027"/>
            <a:ext cx="8815135" cy="223024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158523" y="1856973"/>
            <a:ext cx="8737987" cy="2664796"/>
            <a:chOff x="-180795" y="2221595"/>
            <a:chExt cx="8737987" cy="2664796"/>
          </a:xfrm>
        </p:grpSpPr>
        <p:sp>
          <p:nvSpPr>
            <p:cNvPr id="38" name="Rectangle 37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err="1" smtClean="0"/>
                  <a:t>LHeC</a:t>
                </a:r>
                <a:r>
                  <a:rPr lang="en-US" sz="1400" dirty="0" smtClean="0"/>
                  <a:t>-class e+  source &amp; e+ acceleration at 45 </a:t>
                </a:r>
                <a:r>
                  <a:rPr lang="en-US" sz="1400" dirty="0" err="1" smtClean="0"/>
                  <a:t>GeV</a:t>
                </a:r>
                <a:endParaRPr lang="en-US" sz="1400" dirty="0" smtClean="0"/>
              </a:p>
              <a:p>
                <a:pPr algn="r"/>
                <a:r>
                  <a:rPr lang="en-US" sz="1400" dirty="0" smtClean="0"/>
                  <a:t>(circular/linear options)</a:t>
                </a:r>
                <a:endParaRPr lang="en-US" sz="1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e+  ring</a:t>
                </a:r>
                <a:endParaRPr lang="en-US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60066"/>
                    </a:solidFill>
                  </a:rPr>
                  <a:t>100 KW target</a:t>
                </a:r>
                <a:endParaRPr lang="en-US" sz="14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isochronous rings</a:t>
                </a:r>
                <a:endParaRPr lang="en-US" sz="1400" dirty="0"/>
              </a:p>
            </p:txBody>
          </p:sp>
        </p:grpSp>
        <p:sp>
          <p:nvSpPr>
            <p:cNvPr id="72" name="Rectangle 71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" name="Picture 74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141240" y="2197468"/>
            <a:ext cx="15303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Positron Beam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14216" y="4334640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</a:rPr>
              <a:t>Key Challenges 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479259" y="4526130"/>
            <a:ext cx="3200517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/>
                <a:cs typeface="Wingdings 3" charset="2"/>
              </a:rPr>
              <a:t>~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Wingdings 3" charset="2"/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/>
                <a:cs typeface="Wingdings 3" charset="2"/>
              </a:rPr>
              <a:t>11 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Wingdings 3" charset="2"/>
              </a:rPr>
              <a:t>/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Wingdings 3" charset="2"/>
              </a:rPr>
              <a:t>sec from </a:t>
            </a:r>
            <a:r>
              <a:rPr lang="en-US" sz="1600" b="1" i="1" dirty="0" err="1" smtClean="0">
                <a:solidFill>
                  <a:srgbClr val="FF0000"/>
                </a:solidFill>
                <a:latin typeface="Arial"/>
                <a:cs typeface="Wingdings 3" charset="2"/>
              </a:rPr>
              <a:t>e+e-</a:t>
            </a:r>
            <a:r>
              <a:rPr lang="en-US" sz="1600" b="1" dirty="0" err="1" smtClean="0">
                <a:solidFill>
                  <a:srgbClr val="FF0000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m+m</a:t>
            </a:r>
            <a:r>
              <a:rPr lang="en-US" sz="1600" b="1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endParaRPr lang="en-GB" sz="16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33269" y="4900358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</a:rPr>
              <a:t>Key </a:t>
            </a:r>
          </a:p>
          <a:p>
            <a:r>
              <a:rPr lang="en-US" b="1" dirty="0" smtClean="0">
                <a:solidFill>
                  <a:srgbClr val="000090"/>
                </a:solidFill>
                <a:latin typeface="Arial"/>
              </a:rPr>
              <a:t>R&amp;D</a:t>
            </a:r>
            <a:endParaRPr lang="en-US" b="1" dirty="0">
              <a:solidFill>
                <a:srgbClr val="000090"/>
              </a:solidFill>
              <a:latin typeface="Arial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447485" y="4927378"/>
            <a:ext cx="3948643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10</a:t>
            </a:r>
            <a:r>
              <a:rPr lang="en-US" sz="1600" b="1" baseline="30000" dirty="0" smtClean="0">
                <a:solidFill>
                  <a:srgbClr val="000090"/>
                </a:solidFill>
                <a:latin typeface="Arial"/>
              </a:rPr>
              <a:t>15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e+/sec, 100 kW class target, NON </a:t>
            </a:r>
            <a:r>
              <a:rPr lang="en-US" sz="1600" b="1" dirty="0" err="1" smtClean="0">
                <a:solidFill>
                  <a:srgbClr val="000090"/>
                </a:solidFill>
                <a:latin typeface="Arial"/>
              </a:rPr>
              <a:t>distructive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 process in e+ ring</a:t>
            </a:r>
            <a:endParaRPr lang="en-GB" sz="1600" dirty="0">
              <a:solidFill>
                <a:srgbClr val="000090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53"/>
            <a:ext cx="8229600" cy="1054045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Muon</a:t>
            </a:r>
            <a:r>
              <a:rPr lang="en-US" sz="3200" dirty="0" smtClean="0"/>
              <a:t> Collider: </a:t>
            </a:r>
            <a:br>
              <a:rPr lang="en-US" sz="3200" dirty="0" smtClean="0"/>
            </a:br>
            <a:r>
              <a:rPr lang="en-US" sz="3200" dirty="0" smtClean="0"/>
              <a:t>Schematic Layout for positron based </a:t>
            </a:r>
            <a:r>
              <a:rPr lang="en-US" sz="3200" dirty="0" err="1" smtClean="0"/>
              <a:t>muon</a:t>
            </a:r>
            <a:r>
              <a:rPr lang="en-US" sz="3200" dirty="0" smtClean="0"/>
              <a:t> source</a:t>
            </a:r>
            <a:endParaRPr lang="en-US" sz="3200" dirty="0"/>
          </a:p>
        </p:txBody>
      </p:sp>
      <p:sp>
        <p:nvSpPr>
          <p:cNvPr id="95" name="Footer Placeholder 94"/>
          <p:cNvSpPr>
            <a:spLocks noGrp="1"/>
          </p:cNvSpPr>
          <p:nvPr>
            <p:ph type="ftr" sz="quarter" idx="11"/>
          </p:nvPr>
        </p:nvSpPr>
        <p:spPr>
          <a:xfrm>
            <a:off x="3135959" y="6501176"/>
            <a:ext cx="2895600" cy="365125"/>
          </a:xfrm>
        </p:spPr>
        <p:txBody>
          <a:bodyPr/>
          <a:lstStyle/>
          <a:p>
            <a:r>
              <a:rPr lang="it-IT" dirty="0" smtClean="0"/>
              <a:t>M. Boscolo, Valencia,  </a:t>
            </a:r>
            <a:r>
              <a:rPr lang="it-IT" dirty="0" err="1" smtClean="0"/>
              <a:t>February</a:t>
            </a:r>
            <a:r>
              <a:rPr lang="it-IT" dirty="0" smtClean="0"/>
              <a:t> 13 2017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1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87"/>
    </mc:Choice>
    <mc:Fallback xmlns="">
      <p:transition spd="slow" advTm="7418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 animBg="1"/>
      <p:bldP spid="89" grpId="0"/>
      <p:bldP spid="9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554"/>
            <a:ext cx="8229600" cy="1143000"/>
          </a:xfrm>
        </p:spPr>
        <p:txBody>
          <a:bodyPr/>
          <a:lstStyle/>
          <a:p>
            <a:r>
              <a:rPr lang="en-US" b="1" dirty="0" smtClean="0"/>
              <a:t>Key Feasibility Issues</a:t>
            </a:r>
            <a:endParaRPr lang="en-US" b="1" dirty="0"/>
          </a:p>
        </p:txBody>
      </p:sp>
      <p:sp>
        <p:nvSpPr>
          <p:cNvPr id="29" name="Content Placeholder 6"/>
          <p:cNvSpPr txBox="1">
            <a:spLocks/>
          </p:cNvSpPr>
          <p:nvPr/>
        </p:nvSpPr>
        <p:spPr>
          <a:xfrm>
            <a:off x="457200" y="1524821"/>
            <a:ext cx="2895038" cy="2655103"/>
          </a:xfrm>
          <a:prstGeom prst="rect">
            <a:avLst/>
          </a:prstGeom>
          <a:ln w="28575" cmpd="sng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Font typeface="Arial"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Positron Source</a:t>
            </a:r>
          </a:p>
          <a:p>
            <a:pPr marL="0" indent="0" algn="ctr">
              <a:lnSpc>
                <a:spcPct val="130000"/>
              </a:lnSpc>
              <a:buFont typeface="Arial"/>
              <a:buNone/>
            </a:pPr>
            <a:r>
              <a:rPr lang="en-US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Target</a:t>
            </a:r>
          </a:p>
          <a:p>
            <a:pPr marL="0" indent="0" algn="ctr">
              <a:lnSpc>
                <a:spcPct val="130000"/>
              </a:lnSpc>
              <a:buFont typeface="Arial"/>
              <a:buNone/>
            </a:pPr>
            <a:r>
              <a:rPr lang="en-US" dirty="0" smtClean="0">
                <a:solidFill>
                  <a:srgbClr val="FF6600"/>
                </a:solidFill>
                <a:latin typeface="Calibri"/>
              </a:rPr>
              <a:t>Positron Ring</a:t>
            </a:r>
            <a:endParaRPr lang="en-US" dirty="0" smtClean="0">
              <a:solidFill>
                <a:srgbClr val="CCFFCC"/>
              </a:solidFill>
              <a:latin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57982" y="4934213"/>
            <a:ext cx="538601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(mostly) 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independent on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source</a:t>
            </a:r>
          </a:p>
          <a:p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Benefit from MAP studies</a:t>
            </a:r>
          </a:p>
          <a:p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44732" y="4851820"/>
            <a:ext cx="3205934" cy="1614178"/>
          </a:xfrm>
          <a:prstGeom prst="rect">
            <a:avLst/>
          </a:prstGeom>
          <a:ln w="28575" cmpd="sng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•"/>
            </a:pPr>
            <a:r>
              <a:rPr lang="en-US" sz="2800" dirty="0">
                <a:solidFill>
                  <a:srgbClr val="8064A2">
                    <a:lumMod val="75000"/>
                  </a:srgbClr>
                </a:solidFill>
                <a:latin typeface="Calibri"/>
              </a:rPr>
              <a:t>Collider Ring</a:t>
            </a:r>
          </a:p>
          <a:p>
            <a:pPr marL="457200" indent="-457200">
              <a:spcBef>
                <a:spcPct val="20000"/>
              </a:spcBef>
              <a:buFont typeface="Arial"/>
              <a:buChar char="•"/>
            </a:pPr>
            <a:r>
              <a:rPr lang="en-US" sz="2800" dirty="0">
                <a:solidFill>
                  <a:srgbClr val="C0504D">
                    <a:lumMod val="75000"/>
                  </a:srgbClr>
                </a:solidFill>
                <a:latin typeface="Calibri"/>
              </a:rPr>
              <a:t>Collider MDI</a:t>
            </a:r>
          </a:p>
          <a:p>
            <a:pPr marL="457200" indent="-457200">
              <a:spcBef>
                <a:spcPct val="20000"/>
              </a:spcBef>
              <a:buFont typeface="Arial"/>
              <a:buChar char="•"/>
            </a:pPr>
            <a:r>
              <a:rPr lang="en-US" sz="2800" dirty="0">
                <a:solidFill>
                  <a:srgbClr val="660066"/>
                </a:solidFill>
                <a:latin typeface="Calibri"/>
              </a:rPr>
              <a:t>Collider Detector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732" y="4303271"/>
            <a:ext cx="2749471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ctr">
              <a:lnSpc>
                <a:spcPct val="130000"/>
              </a:lnSpc>
              <a:spcBef>
                <a:spcPct val="20000"/>
              </a:spcBef>
              <a:buFont typeface="Arial"/>
              <a:buChar char="•"/>
            </a:pPr>
            <a:r>
              <a:rPr lang="en-US" sz="2800" dirty="0">
                <a:solidFill>
                  <a:srgbClr val="32884B"/>
                </a:solidFill>
                <a:latin typeface="Symbol" charset="2"/>
                <a:cs typeface="Symbol" charset="2"/>
              </a:rPr>
              <a:t>m </a:t>
            </a:r>
            <a:r>
              <a:rPr lang="en-US" sz="2800" dirty="0">
                <a:solidFill>
                  <a:srgbClr val="32884B"/>
                </a:solidFill>
                <a:latin typeface="Calibri"/>
              </a:rPr>
              <a:t>Acceleration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244732" y="4407858"/>
            <a:ext cx="3205934" cy="2135164"/>
          </a:xfrm>
          <a:prstGeom prst="rect">
            <a:avLst/>
          </a:prstGeom>
          <a:noFill/>
          <a:ln w="28575" cmpd="sng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87554" y="1925500"/>
            <a:ext cx="2551858" cy="1200328"/>
          </a:xfrm>
          <a:prstGeom prst="rect">
            <a:avLst/>
          </a:prstGeom>
          <a:solidFill>
            <a:srgbClr val="FFFFD8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NEEDS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deep investigation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Calibri"/>
              </a:rPr>
              <a:t>(design study) </a:t>
            </a:r>
            <a:endParaRPr lang="en-US" sz="24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78104" y="2984963"/>
            <a:ext cx="2458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  <a:latin typeface="Calibri"/>
              </a:rPr>
              <a:t>Mom</a:t>
            </a:r>
            <a:r>
              <a:rPr lang="en-US" sz="2400" b="1" dirty="0">
                <a:solidFill>
                  <a:srgbClr val="FF6600"/>
                </a:solidFill>
                <a:latin typeface="Calibri"/>
              </a:rPr>
              <a:t>. acceptance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78104" y="2350854"/>
            <a:ext cx="2221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Non destructive</a:t>
            </a:r>
            <a:endParaRPr lang="en-US" sz="24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78104" y="1675410"/>
            <a:ext cx="1443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HIGH rate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4697" y="3487567"/>
            <a:ext cx="2461832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Calibri"/>
              </a:rPr>
              <a:t>Targets survival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" name="Elbow Connector 9"/>
          <p:cNvCxnSpPr>
            <a:stCxn id="16" idx="2"/>
          </p:cNvCxnSpPr>
          <p:nvPr/>
        </p:nvCxnSpPr>
        <p:spPr>
          <a:xfrm rot="10800000" flipH="1" flipV="1">
            <a:off x="3168423" y="2339605"/>
            <a:ext cx="506274" cy="1515218"/>
          </a:xfrm>
          <a:prstGeom prst="bentConnector4">
            <a:avLst>
              <a:gd name="adj1" fmla="val 66993"/>
              <a:gd name="adj2" fmla="val 9715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ght Bracket 15"/>
          <p:cNvSpPr/>
          <p:nvPr/>
        </p:nvSpPr>
        <p:spPr>
          <a:xfrm>
            <a:off x="3122704" y="1866691"/>
            <a:ext cx="45719" cy="945828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5081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7" y="59972"/>
            <a:ext cx="4707467" cy="90086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Conclusions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438" y="960870"/>
            <a:ext cx="8663332" cy="5524178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Very low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emittance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accent5">
                    <a:lumMod val="50000"/>
                  </a:schemeClr>
                </a:solidFill>
              </a:rPr>
              <a:t>muon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 beams </a:t>
            </a:r>
            <a:r>
              <a:rPr lang="en-US" sz="2400" dirty="0" smtClean="0"/>
              <a:t>can be obtained by means of positron beam on target</a:t>
            </a:r>
          </a:p>
          <a:p>
            <a:r>
              <a:rPr lang="en-US" sz="2400" dirty="0" smtClean="0"/>
              <a:t>Interesting </a:t>
            </a:r>
            <a:r>
              <a:rPr lang="en-US" sz="2400" b="1" dirty="0" err="1" smtClean="0"/>
              <a:t>muon</a:t>
            </a:r>
            <a:r>
              <a:rPr lang="en-US" sz="2400" b="1" dirty="0" smtClean="0"/>
              <a:t> rates require</a:t>
            </a:r>
            <a:r>
              <a:rPr lang="en-US" sz="2400" dirty="0" smtClean="0"/>
              <a:t>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Challenging positron source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(synergy with </a:t>
            </a:r>
            <a:r>
              <a:rPr lang="en-US" dirty="0" err="1" smtClean="0"/>
              <a:t>LHeC</a:t>
            </a:r>
            <a:r>
              <a:rPr lang="en-US" dirty="0"/>
              <a:t>, </a:t>
            </a:r>
            <a:r>
              <a:rPr lang="en-US" dirty="0" smtClean="0"/>
              <a:t>ILC</a:t>
            </a:r>
            <a:r>
              <a:rPr lang="en-US" dirty="0"/>
              <a:t>…</a:t>
            </a:r>
            <a:r>
              <a:rPr lang="en-US" dirty="0" smtClean="0"/>
              <a:t>) 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Positron ring with high momentum acceptance </a:t>
            </a:r>
            <a:r>
              <a:rPr lang="en-US" dirty="0" smtClean="0"/>
              <a:t>(</a:t>
            </a:r>
            <a:r>
              <a:rPr lang="en-US" dirty="0"/>
              <a:t>synergy with </a:t>
            </a:r>
            <a:r>
              <a:rPr lang="en-US" dirty="0" smtClean="0"/>
              <a:t>next generation SL sources)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Challenging target system</a:t>
            </a:r>
          </a:p>
          <a:p>
            <a:r>
              <a:rPr lang="en-US" sz="2400" dirty="0" smtClean="0"/>
              <a:t>Fast </a:t>
            </a:r>
            <a:r>
              <a:rPr lang="en-US" sz="2400" dirty="0" err="1" smtClean="0"/>
              <a:t>muon</a:t>
            </a:r>
            <a:r>
              <a:rPr lang="en-US" sz="2400" dirty="0" smtClean="0"/>
              <a:t> acceleration concepts deeply studied by MAP  </a:t>
            </a:r>
          </a:p>
          <a:p>
            <a:r>
              <a:rPr lang="en-US" sz="2400" dirty="0" smtClean="0"/>
              <a:t>Final focus design can profit of studies on conventional </a:t>
            </a:r>
            <a:r>
              <a:rPr lang="en-US" sz="2400" dirty="0" err="1" smtClean="0"/>
              <a:t>muon</a:t>
            </a:r>
            <a:r>
              <a:rPr lang="en-US" sz="2400" dirty="0" smtClean="0"/>
              <a:t> studies</a:t>
            </a:r>
          </a:p>
          <a:p>
            <a:endParaRPr lang="en-US" sz="2400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56380"/>
            <a:ext cx="28956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124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7543"/>
            <a:ext cx="8229600" cy="1143000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249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101" y="0"/>
            <a:ext cx="7527080" cy="1365318"/>
          </a:xfrm>
        </p:spPr>
        <p:txBody>
          <a:bodyPr>
            <a:noAutofit/>
          </a:bodyPr>
          <a:lstStyle/>
          <a:p>
            <a:r>
              <a:rPr lang="en-US" sz="4000" b="1" dirty="0"/>
              <a:t>Exploring the potential for a</a:t>
            </a:r>
            <a:br>
              <a:rPr lang="en-US" sz="4000" b="1" dirty="0"/>
            </a:br>
            <a:r>
              <a:rPr lang="en-US" sz="4000" b="1" dirty="0">
                <a:solidFill>
                  <a:srgbClr val="0070C0"/>
                </a:solidFill>
              </a:rPr>
              <a:t>Low Emittance </a:t>
            </a:r>
            <a:r>
              <a:rPr lang="en-US" sz="4000" b="1" dirty="0" err="1">
                <a:solidFill>
                  <a:srgbClr val="0070C0"/>
                </a:solidFill>
              </a:rPr>
              <a:t>Muon</a:t>
            </a:r>
            <a:r>
              <a:rPr lang="en-US" sz="4000" b="1" dirty="0">
                <a:solidFill>
                  <a:srgbClr val="0070C0"/>
                </a:solidFill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</a:rPr>
              <a:t>Collider</a:t>
            </a: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51183" y="142338"/>
            <a:ext cx="26511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737353"/>
            <a:ext cx="9144000" cy="5120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     </a:t>
            </a:r>
            <a:r>
              <a:rPr lang="en-US" sz="1600" b="1" i="1" u="sng" dirty="0" smtClean="0">
                <a:solidFill>
                  <a:prstClr val="black"/>
                </a:solidFill>
                <a:latin typeface="Calibri"/>
              </a:rPr>
              <a:t>References: </a:t>
            </a:r>
          </a:p>
          <a:p>
            <a:pPr marL="685800" lvl="2" indent="-285750"/>
            <a:r>
              <a:rPr lang="it-IT" sz="1600" dirty="0" smtClean="0">
                <a:solidFill>
                  <a:prstClr val="black"/>
                </a:solidFill>
                <a:latin typeface="Calibri"/>
              </a:rPr>
              <a:t>M. Antonelli, “</a:t>
            </a:r>
            <a:r>
              <a:rPr lang="it-IT" sz="1600" i="1" dirty="0" err="1" smtClean="0">
                <a:solidFill>
                  <a:prstClr val="black"/>
                </a:solidFill>
                <a:latin typeface="Calibri"/>
              </a:rPr>
              <a:t>Muon</a:t>
            </a:r>
            <a:r>
              <a:rPr lang="it-IT" sz="1600" i="1" dirty="0" smtClean="0">
                <a:solidFill>
                  <a:prstClr val="black"/>
                </a:solidFill>
                <a:latin typeface="Calibri"/>
              </a:rPr>
              <a:t> Collider Status</a:t>
            </a:r>
            <a:r>
              <a:rPr lang="it-IT" sz="1600" dirty="0" smtClean="0">
                <a:solidFill>
                  <a:prstClr val="black"/>
                </a:solidFill>
                <a:latin typeface="Calibri"/>
              </a:rPr>
              <a:t>”, </a:t>
            </a:r>
            <a:r>
              <a:rPr lang="it-IT" sz="1600" b="1" dirty="0" err="1" smtClean="0">
                <a:solidFill>
                  <a:prstClr val="black"/>
                </a:solidFill>
                <a:latin typeface="Calibri"/>
              </a:rPr>
              <a:t>NuFact</a:t>
            </a: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 (2016)</a:t>
            </a:r>
          </a:p>
          <a:p>
            <a:pPr marL="685800" lvl="2" indent="-285750"/>
            <a:r>
              <a:rPr lang="it-IT" sz="1600" dirty="0" err="1" smtClean="0">
                <a:solidFill>
                  <a:prstClr val="black"/>
                </a:solidFill>
                <a:latin typeface="Calibri"/>
              </a:rPr>
              <a:t>M.Antonelli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,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  <a:sym typeface="Wingdings"/>
              </a:rPr>
              <a:t>“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Very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Low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Beam using Positron Beam on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Target”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ICHEP (2016)</a:t>
            </a:r>
          </a:p>
          <a:p>
            <a:pPr marL="685800" lvl="2" indent="-285750"/>
            <a:r>
              <a:rPr lang="it-IT" sz="1600" dirty="0" err="1">
                <a:solidFill>
                  <a:prstClr val="black"/>
                </a:solidFill>
                <a:latin typeface="Calibri"/>
              </a:rPr>
              <a:t>M.Antonelli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E.Bagli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M.Biagini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M.Boscolo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G.Cavoto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P.Raimondi</a:t>
            </a:r>
            <a:r>
              <a:rPr lang="it-IT" sz="16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it-IT" sz="1600" dirty="0" err="1">
                <a:solidFill>
                  <a:prstClr val="black"/>
                </a:solidFill>
                <a:latin typeface="Calibri"/>
              </a:rPr>
              <a:t>A.Variola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, </a:t>
            </a: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“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Very Low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Beam using Positron Beam on Target”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IPAC (2016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sz="1600" b="1" i="1" u="sng" dirty="0">
              <a:solidFill>
                <a:prstClr val="black"/>
              </a:solidFill>
              <a:latin typeface="Calibri"/>
            </a:endParaRPr>
          </a:p>
          <a:p>
            <a:pPr marL="685800" lvl="2" indent="-285750"/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M. Antonelli,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  <a:sym typeface="Wingdings"/>
              </a:rPr>
              <a:t>“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Performance estimate of a FCC-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ee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-based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collider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”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FCC-WEEK 2016</a:t>
            </a:r>
            <a:endParaRPr lang="en-US" sz="1600" b="1" i="1" u="sng" dirty="0">
              <a:solidFill>
                <a:prstClr val="black"/>
              </a:solidFill>
              <a:latin typeface="Calibri"/>
            </a:endParaRPr>
          </a:p>
          <a:p>
            <a:pPr marL="685800" lvl="2" indent="-285750"/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M. Antonelli,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  <a:sym typeface="Wingdings"/>
              </a:rPr>
              <a:t>“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Low-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collider from positrons on target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”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FCC-WEEK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2016</a:t>
            </a:r>
            <a:endParaRPr lang="en-US" sz="1600" dirty="0" smtClean="0">
              <a:solidFill>
                <a:prstClr val="black"/>
              </a:solidFill>
              <a:latin typeface="Calibri"/>
              <a:sym typeface="Wingdings"/>
            </a:endParaRPr>
          </a:p>
          <a:p>
            <a:pPr marL="685800" lvl="2" indent="-285750"/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M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. Antonelli, M. </a:t>
            </a:r>
            <a:r>
              <a:rPr lang="en-US" sz="1600" dirty="0" err="1">
                <a:solidFill>
                  <a:prstClr val="black"/>
                </a:solidFill>
                <a:latin typeface="Calibri"/>
                <a:sym typeface="Wingdings"/>
              </a:rPr>
              <a:t>Boscolo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, R. Di </a:t>
            </a:r>
            <a:r>
              <a:rPr lang="en-US" sz="1600" dirty="0" err="1">
                <a:solidFill>
                  <a:prstClr val="black"/>
                </a:solidFill>
                <a:latin typeface="Calibri"/>
                <a:sym typeface="Wingdings"/>
              </a:rPr>
              <a:t>Nardo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, P. Raimondi, </a:t>
            </a: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“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Novel proposal for a low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emittance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i="1" dirty="0" err="1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 beam using positron beam on target”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NIM A 807 101-107 (2016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685800" lvl="2" indent="-28575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. Raimondi, </a:t>
            </a: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“Exploring the potential for a Low Emittance Muon Collider”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in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Discussion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of the scientific potential of muon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beams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workshop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CERN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, Nov. 18</a:t>
            </a:r>
            <a:r>
              <a:rPr lang="en-US" sz="1600" baseline="30000" dirty="0">
                <a:solidFill>
                  <a:prstClr val="black"/>
                </a:solidFill>
                <a:latin typeface="Calibri"/>
              </a:rPr>
              <a:t>th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2015</a:t>
            </a:r>
          </a:p>
          <a:p>
            <a:pPr marL="685800" lvl="2" indent="-285750"/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M.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sym typeface="Wingdings"/>
              </a:rPr>
              <a:t>Antonelli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, 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sym typeface="Wingdings"/>
              </a:rPr>
              <a:t>Presentation </a:t>
            </a:r>
            <a:r>
              <a:rPr lang="en-US" sz="1600" b="1" dirty="0">
                <a:solidFill>
                  <a:srgbClr val="000000"/>
                </a:solidFill>
                <a:latin typeface="Calibri"/>
                <a:sym typeface="Wingdings"/>
              </a:rPr>
              <a:t>Snowmass 2013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, Minneapolis (USA) July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2013,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[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M. </a:t>
            </a:r>
            <a:r>
              <a:rPr lang="en-US" sz="1600" dirty="0" err="1">
                <a:solidFill>
                  <a:prstClr val="black"/>
                </a:solidFill>
                <a:latin typeface="Calibri"/>
                <a:sym typeface="Wingdings"/>
              </a:rPr>
              <a:t>Antonelli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 and P. Raimondi, Snowmass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Report 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(2013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) also INFN-13-22/LNF Note</a:t>
            </a:r>
            <a:endParaRPr lang="en-US" sz="1600" dirty="0">
              <a:solidFill>
                <a:prstClr val="black"/>
              </a:solidFill>
              <a:latin typeface="Calibri"/>
              <a:sym typeface="Wingdings"/>
            </a:endParaRPr>
          </a:p>
          <a:p>
            <a:pPr marL="400050" lvl="2" indent="0">
              <a:buFont typeface="Arial"/>
              <a:buNone/>
            </a:pPr>
            <a:r>
              <a:rPr lang="en-US" sz="800" dirty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</a:p>
          <a:p>
            <a:pPr marL="400050" lvl="2" indent="0">
              <a:buFont typeface="Arial"/>
              <a:buNone/>
            </a:pP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After this Snowmass2013 presentation, SLAC team investigated this idea:                                     </a:t>
            </a:r>
          </a:p>
          <a:p>
            <a:pPr marL="514350" lvl="1" indent="0">
              <a:lnSpc>
                <a:spcPct val="80000"/>
              </a:lnSpc>
              <a:buFont typeface="Arial"/>
              <a:buNone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L. Keller, J. P.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Delahaye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T.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Markiewicz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, U.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Wienands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: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 </a:t>
            </a:r>
          </a:p>
          <a:p>
            <a:pPr marL="1257300" lvl="2" indent="-285750">
              <a:lnSpc>
                <a:spcPct val="80000"/>
              </a:lnSpc>
              <a:buSzPct val="70000"/>
              <a:buFont typeface="Courier New"/>
              <a:buChar char="o"/>
            </a:pP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“Luminosity Estimate in a Multi-</a:t>
            </a:r>
            <a:r>
              <a:rPr lang="en-US" sz="1600" i="1" dirty="0" err="1">
                <a:solidFill>
                  <a:prstClr val="black"/>
                </a:solidFill>
                <a:latin typeface="Calibri"/>
                <a:sym typeface="Wingdings"/>
              </a:rPr>
              <a:t>TeV</a:t>
            </a: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 Muon Collider using </a:t>
            </a:r>
            <a:r>
              <a:rPr lang="en-US" sz="1600" i="1" dirty="0" err="1">
                <a:solidFill>
                  <a:prstClr val="black"/>
                </a:solidFill>
                <a:latin typeface="Calibri"/>
                <a:sym typeface="Wingdings"/>
              </a:rPr>
              <a:t>e</a:t>
            </a:r>
            <a:r>
              <a:rPr lang="en-US" sz="1600" i="1" baseline="30000" dirty="0" err="1">
                <a:solidFill>
                  <a:prstClr val="black"/>
                </a:solidFill>
                <a:latin typeface="Calibri"/>
                <a:sym typeface="Wingdings"/>
              </a:rPr>
              <a:t>+</a:t>
            </a:r>
            <a:r>
              <a:rPr lang="en-US" sz="1600" i="1" dirty="0" err="1">
                <a:solidFill>
                  <a:prstClr val="black"/>
                </a:solidFill>
                <a:latin typeface="Calibri"/>
                <a:sym typeface="Wingdings"/>
              </a:rPr>
              <a:t>e</a:t>
            </a:r>
            <a:r>
              <a:rPr lang="en-US" sz="1600" i="1" baseline="30000" dirty="0">
                <a:solidFill>
                  <a:prstClr val="black"/>
                </a:solidFill>
                <a:latin typeface="Calibri"/>
                <a:sym typeface="Wingdings"/>
              </a:rPr>
              <a:t>-</a:t>
            </a: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 </a:t>
            </a:r>
            <a:r>
              <a:rPr lang="en-US" sz="1600" i="1" dirty="0" err="1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i="1" baseline="30000" dirty="0" err="1">
                <a:solidFill>
                  <a:prstClr val="black"/>
                </a:solidFill>
                <a:latin typeface="Calibri"/>
                <a:sym typeface="Wingdings"/>
              </a:rPr>
              <a:t>+</a:t>
            </a:r>
            <a:r>
              <a:rPr lang="en-US" sz="1600" i="1" dirty="0" err="1">
                <a:solidFill>
                  <a:prstClr val="black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i="1" baseline="30000" dirty="0">
                <a:solidFill>
                  <a:prstClr val="black"/>
                </a:solidFill>
                <a:latin typeface="Calibri"/>
                <a:sym typeface="Wingdings"/>
              </a:rPr>
              <a:t>-</a:t>
            </a:r>
            <a:r>
              <a:rPr lang="en-US" sz="1600" i="1" dirty="0">
                <a:solidFill>
                  <a:prstClr val="black"/>
                </a:solidFill>
                <a:latin typeface="Calibri"/>
                <a:sym typeface="Wingdings"/>
              </a:rPr>
              <a:t> as the Muon Source”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sym typeface="Wingdings"/>
              </a:rPr>
              <a:t>MAP 2014 Spring workshop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,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sym typeface="Wingdings"/>
              </a:rPr>
              <a:t>Fermilab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 (USA) May  </a:t>
            </a:r>
            <a:r>
              <a:rPr lang="fr-FR" sz="1600" dirty="0" smtClean="0">
                <a:solidFill>
                  <a:prstClr val="black"/>
                </a:solidFill>
                <a:latin typeface="Calibri"/>
                <a:sym typeface="Wingdings"/>
              </a:rPr>
              <a:t>’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14</a:t>
            </a:r>
          </a:p>
          <a:p>
            <a:pPr marL="1257300" lvl="2" indent="-285750">
              <a:lnSpc>
                <a:spcPct val="80000"/>
              </a:lnSpc>
              <a:buSzPct val="70000"/>
              <a:buFont typeface="Courier New"/>
              <a:buChar char="o"/>
            </a:pP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Advanced Accelerator Concepts Workshop, San Jose </a:t>
            </a:r>
            <a:r>
              <a:rPr lang="en-US" sz="1600" dirty="0">
                <a:solidFill>
                  <a:prstClr val="black"/>
                </a:solidFill>
                <a:latin typeface="Calibri"/>
                <a:sym typeface="Wingdings"/>
              </a:rPr>
              <a:t>(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USA), July </a:t>
            </a:r>
            <a:r>
              <a:rPr lang="fr-FR" sz="1600" dirty="0" smtClean="0">
                <a:solidFill>
                  <a:prstClr val="black"/>
                </a:solidFill>
                <a:latin typeface="Calibri"/>
                <a:sym typeface="Wingdings"/>
              </a:rPr>
              <a:t>‘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sym typeface="Wingdings"/>
              </a:rPr>
              <a:t>14</a:t>
            </a:r>
          </a:p>
        </p:txBody>
      </p:sp>
      <p:sp>
        <p:nvSpPr>
          <p:cNvPr id="5" name="Rectangle 4"/>
          <p:cNvSpPr/>
          <p:nvPr/>
        </p:nvSpPr>
        <p:spPr>
          <a:xfrm>
            <a:off x="1466222" y="1270794"/>
            <a:ext cx="5549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Calibri"/>
                <a:cs typeface="Symbol" charset="2"/>
              </a:rPr>
              <a:t>with </a:t>
            </a:r>
            <a:r>
              <a:rPr lang="en-US" sz="2400" b="1" dirty="0" err="1" smtClean="0">
                <a:solidFill>
                  <a:srgbClr val="0000FF"/>
                </a:solidFill>
                <a:latin typeface="Calibri"/>
                <a:cs typeface="Symbol" charset="2"/>
              </a:rPr>
              <a:t>muon</a:t>
            </a:r>
            <a:r>
              <a:rPr lang="en-US" sz="2400" b="1" dirty="0" smtClean="0">
                <a:solidFill>
                  <a:srgbClr val="0000FF"/>
                </a:solidFill>
                <a:latin typeface="Calibri"/>
                <a:cs typeface="Symbol" charset="2"/>
              </a:rPr>
              <a:t> source from e</a:t>
            </a:r>
            <a:r>
              <a:rPr lang="en-US" sz="2400" b="1" baseline="30000" dirty="0" smtClean="0">
                <a:solidFill>
                  <a:srgbClr val="0000FF"/>
                </a:solidFill>
                <a:latin typeface="Calibri"/>
                <a:cs typeface="Symbol" charset="2"/>
              </a:rPr>
              <a:t>+</a:t>
            </a:r>
            <a:r>
              <a:rPr lang="en-US" sz="2400" b="1" dirty="0" smtClean="0">
                <a:solidFill>
                  <a:srgbClr val="0000FF"/>
                </a:solidFill>
                <a:latin typeface="Calibri"/>
                <a:cs typeface="Symbol" charset="2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alibri"/>
                <a:cs typeface="Symbol" charset="2"/>
              </a:rPr>
              <a:t>beam on</a:t>
            </a:r>
            <a:r>
              <a:rPr lang="en-US" sz="2400" dirty="0">
                <a:solidFill>
                  <a:srgbClr val="0000FF"/>
                </a:solidFill>
                <a:latin typeface="Calibri"/>
                <a:cs typeface="Symbol" charset="2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Calibri"/>
                <a:cs typeface="Symbol" charset="2"/>
              </a:rPr>
              <a:t>target</a:t>
            </a:r>
            <a:r>
              <a:rPr lang="en-US" sz="2400" dirty="0">
                <a:solidFill>
                  <a:prstClr val="black"/>
                </a:solidFill>
                <a:latin typeface="Calibri"/>
                <a:cs typeface="Symbol" charset="2"/>
              </a:rPr>
              <a:t>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0372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118"/>
            <a:ext cx="8229600" cy="1143000"/>
          </a:xfrm>
        </p:spPr>
        <p:txBody>
          <a:bodyPr/>
          <a:lstStyle/>
          <a:p>
            <a:r>
              <a:rPr lang="en-US" dirty="0" smtClean="0"/>
              <a:t>Annual dose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01873" y="1118517"/>
            <a:ext cx="6286500" cy="4737100"/>
            <a:chOff x="1218772" y="1569309"/>
            <a:chExt cx="6286500" cy="4737100"/>
          </a:xfrm>
        </p:grpSpPr>
        <p:pic>
          <p:nvPicPr>
            <p:cNvPr id="4" name="Picture 3" descr="Screen Shot 2016-01-29 at 14.41.4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772" y="1569309"/>
              <a:ext cx="6286500" cy="47371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2578666" y="3902435"/>
              <a:ext cx="4323434" cy="1282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/>
            <p:cNvSpPr/>
            <p:nvPr/>
          </p:nvSpPr>
          <p:spPr>
            <a:xfrm>
              <a:off x="4428256" y="4734394"/>
              <a:ext cx="1766205" cy="572524"/>
            </a:xfrm>
            <a:custGeom>
              <a:avLst/>
              <a:gdLst>
                <a:gd name="connsiteX0" fmla="*/ 0 w 3411109"/>
                <a:gd name="connsiteY0" fmla="*/ 2078084 h 2078084"/>
                <a:gd name="connsiteX1" fmla="*/ 397704 w 3411109"/>
                <a:gd name="connsiteY1" fmla="*/ 1449528 h 2078084"/>
                <a:gd name="connsiteX2" fmla="*/ 756922 w 3411109"/>
                <a:gd name="connsiteY2" fmla="*/ 1090353 h 2078084"/>
                <a:gd name="connsiteX3" fmla="*/ 1116139 w 3411109"/>
                <a:gd name="connsiteY3" fmla="*/ 846627 h 2078084"/>
                <a:gd name="connsiteX4" fmla="*/ 1501014 w 3411109"/>
                <a:gd name="connsiteY4" fmla="*/ 641384 h 2078084"/>
                <a:gd name="connsiteX5" fmla="*/ 1873060 w 3411109"/>
                <a:gd name="connsiteY5" fmla="*/ 474624 h 2078084"/>
                <a:gd name="connsiteX6" fmla="*/ 2245107 w 3411109"/>
                <a:gd name="connsiteY6" fmla="*/ 333520 h 2078084"/>
                <a:gd name="connsiteX7" fmla="*/ 2655641 w 3411109"/>
                <a:gd name="connsiteY7" fmla="*/ 218070 h 2078084"/>
                <a:gd name="connsiteX8" fmla="*/ 2989199 w 3411109"/>
                <a:gd name="connsiteY8" fmla="*/ 115449 h 2078084"/>
                <a:gd name="connsiteX9" fmla="*/ 3374075 w 3411109"/>
                <a:gd name="connsiteY9" fmla="*/ 25655 h 2078084"/>
                <a:gd name="connsiteX10" fmla="*/ 3374075 w 3411109"/>
                <a:gd name="connsiteY10" fmla="*/ 0 h 2078084"/>
                <a:gd name="connsiteX0" fmla="*/ 0 w 3411109"/>
                <a:gd name="connsiteY0" fmla="*/ 2078084 h 2078084"/>
                <a:gd name="connsiteX1" fmla="*/ 397704 w 3411109"/>
                <a:gd name="connsiteY1" fmla="*/ 1449528 h 2078084"/>
                <a:gd name="connsiteX2" fmla="*/ 756922 w 3411109"/>
                <a:gd name="connsiteY2" fmla="*/ 1090353 h 2078084"/>
                <a:gd name="connsiteX3" fmla="*/ 1116139 w 3411109"/>
                <a:gd name="connsiteY3" fmla="*/ 846627 h 2078084"/>
                <a:gd name="connsiteX4" fmla="*/ 1501014 w 3411109"/>
                <a:gd name="connsiteY4" fmla="*/ 635689 h 2078084"/>
                <a:gd name="connsiteX5" fmla="*/ 1873060 w 3411109"/>
                <a:gd name="connsiteY5" fmla="*/ 474624 h 2078084"/>
                <a:gd name="connsiteX6" fmla="*/ 2245107 w 3411109"/>
                <a:gd name="connsiteY6" fmla="*/ 333520 h 2078084"/>
                <a:gd name="connsiteX7" fmla="*/ 2655641 w 3411109"/>
                <a:gd name="connsiteY7" fmla="*/ 218070 h 2078084"/>
                <a:gd name="connsiteX8" fmla="*/ 2989199 w 3411109"/>
                <a:gd name="connsiteY8" fmla="*/ 115449 h 2078084"/>
                <a:gd name="connsiteX9" fmla="*/ 3374075 w 3411109"/>
                <a:gd name="connsiteY9" fmla="*/ 25655 h 2078084"/>
                <a:gd name="connsiteX10" fmla="*/ 3374075 w 3411109"/>
                <a:gd name="connsiteY10" fmla="*/ 0 h 2078084"/>
                <a:gd name="connsiteX0" fmla="*/ 7488 w 3025644"/>
                <a:gd name="connsiteY0" fmla="*/ 1474432 h 1474432"/>
                <a:gd name="connsiteX1" fmla="*/ 12239 w 3025644"/>
                <a:gd name="connsiteY1" fmla="*/ 1449528 h 1474432"/>
                <a:gd name="connsiteX2" fmla="*/ 371457 w 3025644"/>
                <a:gd name="connsiteY2" fmla="*/ 1090353 h 1474432"/>
                <a:gd name="connsiteX3" fmla="*/ 730674 w 3025644"/>
                <a:gd name="connsiteY3" fmla="*/ 846627 h 1474432"/>
                <a:gd name="connsiteX4" fmla="*/ 1115549 w 3025644"/>
                <a:gd name="connsiteY4" fmla="*/ 635689 h 1474432"/>
                <a:gd name="connsiteX5" fmla="*/ 1487595 w 3025644"/>
                <a:gd name="connsiteY5" fmla="*/ 474624 h 1474432"/>
                <a:gd name="connsiteX6" fmla="*/ 1859642 w 3025644"/>
                <a:gd name="connsiteY6" fmla="*/ 333520 h 1474432"/>
                <a:gd name="connsiteX7" fmla="*/ 2270176 w 3025644"/>
                <a:gd name="connsiteY7" fmla="*/ 218070 h 1474432"/>
                <a:gd name="connsiteX8" fmla="*/ 2603734 w 3025644"/>
                <a:gd name="connsiteY8" fmla="*/ 115449 h 1474432"/>
                <a:gd name="connsiteX9" fmla="*/ 2988610 w 3025644"/>
                <a:gd name="connsiteY9" fmla="*/ 25655 h 1474432"/>
                <a:gd name="connsiteX10" fmla="*/ 2988610 w 3025644"/>
                <a:gd name="connsiteY10" fmla="*/ 0 h 1474432"/>
                <a:gd name="connsiteX0" fmla="*/ 0 w 3018156"/>
                <a:gd name="connsiteY0" fmla="*/ 1474432 h 1474432"/>
                <a:gd name="connsiteX1" fmla="*/ 403400 w 3018156"/>
                <a:gd name="connsiteY1" fmla="*/ 1033805 h 1474432"/>
                <a:gd name="connsiteX2" fmla="*/ 363969 w 3018156"/>
                <a:gd name="connsiteY2" fmla="*/ 1090353 h 1474432"/>
                <a:gd name="connsiteX3" fmla="*/ 723186 w 3018156"/>
                <a:gd name="connsiteY3" fmla="*/ 846627 h 1474432"/>
                <a:gd name="connsiteX4" fmla="*/ 1108061 w 3018156"/>
                <a:gd name="connsiteY4" fmla="*/ 635689 h 1474432"/>
                <a:gd name="connsiteX5" fmla="*/ 1480107 w 3018156"/>
                <a:gd name="connsiteY5" fmla="*/ 474624 h 1474432"/>
                <a:gd name="connsiteX6" fmla="*/ 1852154 w 3018156"/>
                <a:gd name="connsiteY6" fmla="*/ 333520 h 1474432"/>
                <a:gd name="connsiteX7" fmla="*/ 2262688 w 3018156"/>
                <a:gd name="connsiteY7" fmla="*/ 218070 h 1474432"/>
                <a:gd name="connsiteX8" fmla="*/ 2596246 w 3018156"/>
                <a:gd name="connsiteY8" fmla="*/ 115449 h 1474432"/>
                <a:gd name="connsiteX9" fmla="*/ 2981122 w 3018156"/>
                <a:gd name="connsiteY9" fmla="*/ 25655 h 1474432"/>
                <a:gd name="connsiteX10" fmla="*/ 2981122 w 3018156"/>
                <a:gd name="connsiteY10" fmla="*/ 0 h 1474432"/>
                <a:gd name="connsiteX0" fmla="*/ 5431 w 2670498"/>
                <a:gd name="connsiteY0" fmla="*/ 1115658 h 1115658"/>
                <a:gd name="connsiteX1" fmla="*/ 55742 w 2670498"/>
                <a:gd name="connsiteY1" fmla="*/ 1033805 h 1115658"/>
                <a:gd name="connsiteX2" fmla="*/ 16311 w 2670498"/>
                <a:gd name="connsiteY2" fmla="*/ 1090353 h 1115658"/>
                <a:gd name="connsiteX3" fmla="*/ 375528 w 2670498"/>
                <a:gd name="connsiteY3" fmla="*/ 846627 h 1115658"/>
                <a:gd name="connsiteX4" fmla="*/ 760403 w 2670498"/>
                <a:gd name="connsiteY4" fmla="*/ 635689 h 1115658"/>
                <a:gd name="connsiteX5" fmla="*/ 1132449 w 2670498"/>
                <a:gd name="connsiteY5" fmla="*/ 474624 h 1115658"/>
                <a:gd name="connsiteX6" fmla="*/ 1504496 w 2670498"/>
                <a:gd name="connsiteY6" fmla="*/ 333520 h 1115658"/>
                <a:gd name="connsiteX7" fmla="*/ 1915030 w 2670498"/>
                <a:gd name="connsiteY7" fmla="*/ 218070 h 1115658"/>
                <a:gd name="connsiteX8" fmla="*/ 2248588 w 2670498"/>
                <a:gd name="connsiteY8" fmla="*/ 115449 h 1115658"/>
                <a:gd name="connsiteX9" fmla="*/ 2633464 w 2670498"/>
                <a:gd name="connsiteY9" fmla="*/ 25655 h 1115658"/>
                <a:gd name="connsiteX10" fmla="*/ 2633464 w 2670498"/>
                <a:gd name="connsiteY10" fmla="*/ 0 h 1115658"/>
                <a:gd name="connsiteX0" fmla="*/ 0 w 2665067"/>
                <a:gd name="connsiteY0" fmla="*/ 1115658 h 1115658"/>
                <a:gd name="connsiteX1" fmla="*/ 50311 w 2665067"/>
                <a:gd name="connsiteY1" fmla="*/ 1033805 h 1115658"/>
                <a:gd name="connsiteX2" fmla="*/ 403833 w 2665067"/>
                <a:gd name="connsiteY2" fmla="*/ 834085 h 1115658"/>
                <a:gd name="connsiteX3" fmla="*/ 370097 w 2665067"/>
                <a:gd name="connsiteY3" fmla="*/ 846627 h 1115658"/>
                <a:gd name="connsiteX4" fmla="*/ 754972 w 2665067"/>
                <a:gd name="connsiteY4" fmla="*/ 635689 h 1115658"/>
                <a:gd name="connsiteX5" fmla="*/ 1127018 w 2665067"/>
                <a:gd name="connsiteY5" fmla="*/ 474624 h 1115658"/>
                <a:gd name="connsiteX6" fmla="*/ 1499065 w 2665067"/>
                <a:gd name="connsiteY6" fmla="*/ 333520 h 1115658"/>
                <a:gd name="connsiteX7" fmla="*/ 1909599 w 2665067"/>
                <a:gd name="connsiteY7" fmla="*/ 218070 h 1115658"/>
                <a:gd name="connsiteX8" fmla="*/ 2243157 w 2665067"/>
                <a:gd name="connsiteY8" fmla="*/ 115449 h 1115658"/>
                <a:gd name="connsiteX9" fmla="*/ 2628033 w 2665067"/>
                <a:gd name="connsiteY9" fmla="*/ 25655 h 1115658"/>
                <a:gd name="connsiteX10" fmla="*/ 2628033 w 2665067"/>
                <a:gd name="connsiteY10" fmla="*/ 0 h 1115658"/>
                <a:gd name="connsiteX0" fmla="*/ 0 w 2665067"/>
                <a:gd name="connsiteY0" fmla="*/ 1115658 h 1115658"/>
                <a:gd name="connsiteX1" fmla="*/ 773573 w 2665067"/>
                <a:gd name="connsiteY1" fmla="*/ 635167 h 1115658"/>
                <a:gd name="connsiteX2" fmla="*/ 403833 w 2665067"/>
                <a:gd name="connsiteY2" fmla="*/ 834085 h 1115658"/>
                <a:gd name="connsiteX3" fmla="*/ 370097 w 2665067"/>
                <a:gd name="connsiteY3" fmla="*/ 846627 h 1115658"/>
                <a:gd name="connsiteX4" fmla="*/ 754972 w 2665067"/>
                <a:gd name="connsiteY4" fmla="*/ 635689 h 1115658"/>
                <a:gd name="connsiteX5" fmla="*/ 1127018 w 2665067"/>
                <a:gd name="connsiteY5" fmla="*/ 474624 h 1115658"/>
                <a:gd name="connsiteX6" fmla="*/ 1499065 w 2665067"/>
                <a:gd name="connsiteY6" fmla="*/ 333520 h 1115658"/>
                <a:gd name="connsiteX7" fmla="*/ 1909599 w 2665067"/>
                <a:gd name="connsiteY7" fmla="*/ 218070 h 1115658"/>
                <a:gd name="connsiteX8" fmla="*/ 2243157 w 2665067"/>
                <a:gd name="connsiteY8" fmla="*/ 115449 h 1115658"/>
                <a:gd name="connsiteX9" fmla="*/ 2628033 w 2665067"/>
                <a:gd name="connsiteY9" fmla="*/ 25655 h 1115658"/>
                <a:gd name="connsiteX10" fmla="*/ 2628033 w 2665067"/>
                <a:gd name="connsiteY10" fmla="*/ 0 h 1115658"/>
                <a:gd name="connsiteX0" fmla="*/ 436282 w 2327776"/>
                <a:gd name="connsiteY0" fmla="*/ 635167 h 866681"/>
                <a:gd name="connsiteX1" fmla="*/ 66542 w 2327776"/>
                <a:gd name="connsiteY1" fmla="*/ 834085 h 866681"/>
                <a:gd name="connsiteX2" fmla="*/ 32806 w 2327776"/>
                <a:gd name="connsiteY2" fmla="*/ 846627 h 866681"/>
                <a:gd name="connsiteX3" fmla="*/ 417681 w 2327776"/>
                <a:gd name="connsiteY3" fmla="*/ 635689 h 866681"/>
                <a:gd name="connsiteX4" fmla="*/ 789727 w 2327776"/>
                <a:gd name="connsiteY4" fmla="*/ 474624 h 866681"/>
                <a:gd name="connsiteX5" fmla="*/ 1161774 w 2327776"/>
                <a:gd name="connsiteY5" fmla="*/ 333520 h 866681"/>
                <a:gd name="connsiteX6" fmla="*/ 1572308 w 2327776"/>
                <a:gd name="connsiteY6" fmla="*/ 218070 h 866681"/>
                <a:gd name="connsiteX7" fmla="*/ 1905866 w 2327776"/>
                <a:gd name="connsiteY7" fmla="*/ 115449 h 866681"/>
                <a:gd name="connsiteX8" fmla="*/ 2290742 w 2327776"/>
                <a:gd name="connsiteY8" fmla="*/ 25655 h 866681"/>
                <a:gd name="connsiteX9" fmla="*/ 2290742 w 2327776"/>
                <a:gd name="connsiteY9" fmla="*/ 0 h 866681"/>
                <a:gd name="connsiteX0" fmla="*/ 369771 w 2261265"/>
                <a:gd name="connsiteY0" fmla="*/ 635167 h 834085"/>
                <a:gd name="connsiteX1" fmla="*/ 31 w 2261265"/>
                <a:gd name="connsiteY1" fmla="*/ 834085 h 834085"/>
                <a:gd name="connsiteX2" fmla="*/ 351170 w 2261265"/>
                <a:gd name="connsiteY2" fmla="*/ 635689 h 834085"/>
                <a:gd name="connsiteX3" fmla="*/ 723216 w 2261265"/>
                <a:gd name="connsiteY3" fmla="*/ 474624 h 834085"/>
                <a:gd name="connsiteX4" fmla="*/ 1095263 w 2261265"/>
                <a:gd name="connsiteY4" fmla="*/ 333520 h 834085"/>
                <a:gd name="connsiteX5" fmla="*/ 1505797 w 2261265"/>
                <a:gd name="connsiteY5" fmla="*/ 218070 h 834085"/>
                <a:gd name="connsiteX6" fmla="*/ 1839355 w 2261265"/>
                <a:gd name="connsiteY6" fmla="*/ 115449 h 834085"/>
                <a:gd name="connsiteX7" fmla="*/ 2224231 w 2261265"/>
                <a:gd name="connsiteY7" fmla="*/ 25655 h 834085"/>
                <a:gd name="connsiteX8" fmla="*/ 2224231 w 2261265"/>
                <a:gd name="connsiteY8" fmla="*/ 0 h 834085"/>
                <a:gd name="connsiteX0" fmla="*/ 41354 w 1932848"/>
                <a:gd name="connsiteY0" fmla="*/ 635167 h 647470"/>
                <a:gd name="connsiteX1" fmla="*/ 22753 w 1932848"/>
                <a:gd name="connsiteY1" fmla="*/ 635689 h 647470"/>
                <a:gd name="connsiteX2" fmla="*/ 394799 w 1932848"/>
                <a:gd name="connsiteY2" fmla="*/ 474624 h 647470"/>
                <a:gd name="connsiteX3" fmla="*/ 766846 w 1932848"/>
                <a:gd name="connsiteY3" fmla="*/ 333520 h 647470"/>
                <a:gd name="connsiteX4" fmla="*/ 1177380 w 1932848"/>
                <a:gd name="connsiteY4" fmla="*/ 218070 h 647470"/>
                <a:gd name="connsiteX5" fmla="*/ 1510938 w 1932848"/>
                <a:gd name="connsiteY5" fmla="*/ 115449 h 647470"/>
                <a:gd name="connsiteX6" fmla="*/ 1895814 w 1932848"/>
                <a:gd name="connsiteY6" fmla="*/ 25655 h 647470"/>
                <a:gd name="connsiteX7" fmla="*/ 1895814 w 1932848"/>
                <a:gd name="connsiteY7" fmla="*/ 0 h 647470"/>
                <a:gd name="connsiteX0" fmla="*/ 0 w 1891494"/>
                <a:gd name="connsiteY0" fmla="*/ 635167 h 635167"/>
                <a:gd name="connsiteX1" fmla="*/ 353445 w 1891494"/>
                <a:gd name="connsiteY1" fmla="*/ 474624 h 635167"/>
                <a:gd name="connsiteX2" fmla="*/ 725492 w 1891494"/>
                <a:gd name="connsiteY2" fmla="*/ 333520 h 635167"/>
                <a:gd name="connsiteX3" fmla="*/ 1136026 w 1891494"/>
                <a:gd name="connsiteY3" fmla="*/ 218070 h 635167"/>
                <a:gd name="connsiteX4" fmla="*/ 1469584 w 1891494"/>
                <a:gd name="connsiteY4" fmla="*/ 115449 h 635167"/>
                <a:gd name="connsiteX5" fmla="*/ 1854460 w 1891494"/>
                <a:gd name="connsiteY5" fmla="*/ 25655 h 635167"/>
                <a:gd name="connsiteX6" fmla="*/ 1854460 w 1891494"/>
                <a:gd name="connsiteY6" fmla="*/ 0 h 635167"/>
                <a:gd name="connsiteX0" fmla="*/ 0 w 1766205"/>
                <a:gd name="connsiteY0" fmla="*/ 572524 h 572524"/>
                <a:gd name="connsiteX1" fmla="*/ 228156 w 1766205"/>
                <a:gd name="connsiteY1" fmla="*/ 474624 h 572524"/>
                <a:gd name="connsiteX2" fmla="*/ 600203 w 1766205"/>
                <a:gd name="connsiteY2" fmla="*/ 333520 h 572524"/>
                <a:gd name="connsiteX3" fmla="*/ 1010737 w 1766205"/>
                <a:gd name="connsiteY3" fmla="*/ 218070 h 572524"/>
                <a:gd name="connsiteX4" fmla="*/ 1344295 w 1766205"/>
                <a:gd name="connsiteY4" fmla="*/ 115449 h 572524"/>
                <a:gd name="connsiteX5" fmla="*/ 1729171 w 1766205"/>
                <a:gd name="connsiteY5" fmla="*/ 25655 h 572524"/>
                <a:gd name="connsiteX6" fmla="*/ 1729171 w 1766205"/>
                <a:gd name="connsiteY6" fmla="*/ 0 h 572524"/>
                <a:gd name="connsiteX0" fmla="*/ 0 w 1766205"/>
                <a:gd name="connsiteY0" fmla="*/ 572524 h 572524"/>
                <a:gd name="connsiteX1" fmla="*/ 53692 w 1766205"/>
                <a:gd name="connsiteY1" fmla="*/ 527630 h 572524"/>
                <a:gd name="connsiteX2" fmla="*/ 228156 w 1766205"/>
                <a:gd name="connsiteY2" fmla="*/ 474624 h 572524"/>
                <a:gd name="connsiteX3" fmla="*/ 600203 w 1766205"/>
                <a:gd name="connsiteY3" fmla="*/ 333520 h 572524"/>
                <a:gd name="connsiteX4" fmla="*/ 1010737 w 1766205"/>
                <a:gd name="connsiteY4" fmla="*/ 218070 h 572524"/>
                <a:gd name="connsiteX5" fmla="*/ 1344295 w 1766205"/>
                <a:gd name="connsiteY5" fmla="*/ 115449 h 572524"/>
                <a:gd name="connsiteX6" fmla="*/ 1729171 w 1766205"/>
                <a:gd name="connsiteY6" fmla="*/ 25655 h 572524"/>
                <a:gd name="connsiteX7" fmla="*/ 1729171 w 1766205"/>
                <a:gd name="connsiteY7" fmla="*/ 0 h 572524"/>
                <a:gd name="connsiteX0" fmla="*/ 0 w 1766205"/>
                <a:gd name="connsiteY0" fmla="*/ 572524 h 572524"/>
                <a:gd name="connsiteX1" fmla="*/ 87862 w 1766205"/>
                <a:gd name="connsiteY1" fmla="*/ 521935 h 572524"/>
                <a:gd name="connsiteX2" fmla="*/ 228156 w 1766205"/>
                <a:gd name="connsiteY2" fmla="*/ 474624 h 572524"/>
                <a:gd name="connsiteX3" fmla="*/ 600203 w 1766205"/>
                <a:gd name="connsiteY3" fmla="*/ 333520 h 572524"/>
                <a:gd name="connsiteX4" fmla="*/ 1010737 w 1766205"/>
                <a:gd name="connsiteY4" fmla="*/ 218070 h 572524"/>
                <a:gd name="connsiteX5" fmla="*/ 1344295 w 1766205"/>
                <a:gd name="connsiteY5" fmla="*/ 115449 h 572524"/>
                <a:gd name="connsiteX6" fmla="*/ 1729171 w 1766205"/>
                <a:gd name="connsiteY6" fmla="*/ 25655 h 572524"/>
                <a:gd name="connsiteX7" fmla="*/ 1729171 w 1766205"/>
                <a:gd name="connsiteY7" fmla="*/ 0 h 57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6205" h="572524">
                  <a:moveTo>
                    <a:pt x="0" y="572524"/>
                  </a:moveTo>
                  <a:cubicBezTo>
                    <a:pt x="3254" y="569787"/>
                    <a:pt x="49836" y="538252"/>
                    <a:pt x="87862" y="521935"/>
                  </a:cubicBezTo>
                  <a:cubicBezTo>
                    <a:pt x="125888" y="505618"/>
                    <a:pt x="142766" y="506026"/>
                    <a:pt x="228156" y="474624"/>
                  </a:cubicBezTo>
                  <a:cubicBezTo>
                    <a:pt x="313546" y="443222"/>
                    <a:pt x="469773" y="376279"/>
                    <a:pt x="600203" y="333520"/>
                  </a:cubicBezTo>
                  <a:cubicBezTo>
                    <a:pt x="730633" y="290761"/>
                    <a:pt x="886722" y="254415"/>
                    <a:pt x="1010737" y="218070"/>
                  </a:cubicBezTo>
                  <a:cubicBezTo>
                    <a:pt x="1134752" y="181725"/>
                    <a:pt x="1224556" y="147518"/>
                    <a:pt x="1344295" y="115449"/>
                  </a:cubicBezTo>
                  <a:cubicBezTo>
                    <a:pt x="1464034" y="83380"/>
                    <a:pt x="1665025" y="44896"/>
                    <a:pt x="1729171" y="25655"/>
                  </a:cubicBezTo>
                  <a:cubicBezTo>
                    <a:pt x="1793317" y="6413"/>
                    <a:pt x="1761244" y="3206"/>
                    <a:pt x="1729171" y="0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3416986" y="4060415"/>
              <a:ext cx="2779150" cy="1224388"/>
            </a:xfrm>
            <a:custGeom>
              <a:avLst/>
              <a:gdLst>
                <a:gd name="connsiteX0" fmla="*/ 0 w 3348648"/>
                <a:gd name="connsiteY0" fmla="*/ 2067223 h 2067223"/>
                <a:gd name="connsiteX1" fmla="*/ 375869 w 3348648"/>
                <a:gd name="connsiteY1" fmla="*/ 1435097 h 2067223"/>
                <a:gd name="connsiteX2" fmla="*/ 757432 w 3348648"/>
                <a:gd name="connsiteY2" fmla="*/ 1076323 h 2067223"/>
                <a:gd name="connsiteX3" fmla="*/ 1127606 w 3348648"/>
                <a:gd name="connsiteY3" fmla="*/ 825750 h 2067223"/>
                <a:gd name="connsiteX4" fmla="*/ 1486390 w 3348648"/>
                <a:gd name="connsiteY4" fmla="*/ 632126 h 2067223"/>
                <a:gd name="connsiteX5" fmla="*/ 1845173 w 3348648"/>
                <a:gd name="connsiteY5" fmla="*/ 478366 h 2067223"/>
                <a:gd name="connsiteX6" fmla="*/ 2209652 w 3348648"/>
                <a:gd name="connsiteY6" fmla="*/ 324605 h 2067223"/>
                <a:gd name="connsiteX7" fmla="*/ 2596910 w 3348648"/>
                <a:gd name="connsiteY7" fmla="*/ 210709 h 2067223"/>
                <a:gd name="connsiteX8" fmla="*/ 2967084 w 3348648"/>
                <a:gd name="connsiteY8" fmla="*/ 108202 h 2067223"/>
                <a:gd name="connsiteX9" fmla="*/ 3348648 w 3348648"/>
                <a:gd name="connsiteY9" fmla="*/ 5695 h 2067223"/>
                <a:gd name="connsiteX10" fmla="*/ 3348648 w 3348648"/>
                <a:gd name="connsiteY10" fmla="*/ 5695 h 2067223"/>
                <a:gd name="connsiteX11" fmla="*/ 3348648 w 3348648"/>
                <a:gd name="connsiteY11" fmla="*/ 0 h 2067223"/>
                <a:gd name="connsiteX0" fmla="*/ 0 w 2972779"/>
                <a:gd name="connsiteY0" fmla="*/ 1435097 h 1435097"/>
                <a:gd name="connsiteX1" fmla="*/ 381563 w 2972779"/>
                <a:gd name="connsiteY1" fmla="*/ 1076323 h 1435097"/>
                <a:gd name="connsiteX2" fmla="*/ 751737 w 2972779"/>
                <a:gd name="connsiteY2" fmla="*/ 825750 h 1435097"/>
                <a:gd name="connsiteX3" fmla="*/ 1110521 w 2972779"/>
                <a:gd name="connsiteY3" fmla="*/ 632126 h 1435097"/>
                <a:gd name="connsiteX4" fmla="*/ 1469304 w 2972779"/>
                <a:gd name="connsiteY4" fmla="*/ 478366 h 1435097"/>
                <a:gd name="connsiteX5" fmla="*/ 1833783 w 2972779"/>
                <a:gd name="connsiteY5" fmla="*/ 324605 h 1435097"/>
                <a:gd name="connsiteX6" fmla="*/ 2221041 w 2972779"/>
                <a:gd name="connsiteY6" fmla="*/ 210709 h 1435097"/>
                <a:gd name="connsiteX7" fmla="*/ 2591215 w 2972779"/>
                <a:gd name="connsiteY7" fmla="*/ 108202 h 1435097"/>
                <a:gd name="connsiteX8" fmla="*/ 2972779 w 2972779"/>
                <a:gd name="connsiteY8" fmla="*/ 5695 h 1435097"/>
                <a:gd name="connsiteX9" fmla="*/ 2972779 w 2972779"/>
                <a:gd name="connsiteY9" fmla="*/ 5695 h 1435097"/>
                <a:gd name="connsiteX10" fmla="*/ 2972779 w 2972779"/>
                <a:gd name="connsiteY10" fmla="*/ 0 h 1435097"/>
                <a:gd name="connsiteX0" fmla="*/ 0 w 2779150"/>
                <a:gd name="connsiteY0" fmla="*/ 1224388 h 1224388"/>
                <a:gd name="connsiteX1" fmla="*/ 187934 w 2779150"/>
                <a:gd name="connsiteY1" fmla="*/ 1076323 h 1224388"/>
                <a:gd name="connsiteX2" fmla="*/ 558108 w 2779150"/>
                <a:gd name="connsiteY2" fmla="*/ 825750 h 1224388"/>
                <a:gd name="connsiteX3" fmla="*/ 916892 w 2779150"/>
                <a:gd name="connsiteY3" fmla="*/ 632126 h 1224388"/>
                <a:gd name="connsiteX4" fmla="*/ 1275675 w 2779150"/>
                <a:gd name="connsiteY4" fmla="*/ 478366 h 1224388"/>
                <a:gd name="connsiteX5" fmla="*/ 1640154 w 2779150"/>
                <a:gd name="connsiteY5" fmla="*/ 324605 h 1224388"/>
                <a:gd name="connsiteX6" fmla="*/ 2027412 w 2779150"/>
                <a:gd name="connsiteY6" fmla="*/ 210709 h 1224388"/>
                <a:gd name="connsiteX7" fmla="*/ 2397586 w 2779150"/>
                <a:gd name="connsiteY7" fmla="*/ 108202 h 1224388"/>
                <a:gd name="connsiteX8" fmla="*/ 2779150 w 2779150"/>
                <a:gd name="connsiteY8" fmla="*/ 5695 h 1224388"/>
                <a:gd name="connsiteX9" fmla="*/ 2779150 w 2779150"/>
                <a:gd name="connsiteY9" fmla="*/ 5695 h 1224388"/>
                <a:gd name="connsiteX10" fmla="*/ 2779150 w 2779150"/>
                <a:gd name="connsiteY10" fmla="*/ 0 h 1224388"/>
                <a:gd name="connsiteX0" fmla="*/ 0 w 2779150"/>
                <a:gd name="connsiteY0" fmla="*/ 1224388 h 1224388"/>
                <a:gd name="connsiteX1" fmla="*/ 187934 w 2779150"/>
                <a:gd name="connsiteY1" fmla="*/ 1076323 h 1224388"/>
                <a:gd name="connsiteX2" fmla="*/ 558108 w 2779150"/>
                <a:gd name="connsiteY2" fmla="*/ 825750 h 1224388"/>
                <a:gd name="connsiteX3" fmla="*/ 916892 w 2779150"/>
                <a:gd name="connsiteY3" fmla="*/ 632126 h 1224388"/>
                <a:gd name="connsiteX4" fmla="*/ 1275675 w 2779150"/>
                <a:gd name="connsiteY4" fmla="*/ 478366 h 1224388"/>
                <a:gd name="connsiteX5" fmla="*/ 1640154 w 2779150"/>
                <a:gd name="connsiteY5" fmla="*/ 324605 h 1224388"/>
                <a:gd name="connsiteX6" fmla="*/ 2027412 w 2779150"/>
                <a:gd name="connsiteY6" fmla="*/ 210709 h 1224388"/>
                <a:gd name="connsiteX7" fmla="*/ 2397586 w 2779150"/>
                <a:gd name="connsiteY7" fmla="*/ 108202 h 1224388"/>
                <a:gd name="connsiteX8" fmla="*/ 2779150 w 2779150"/>
                <a:gd name="connsiteY8" fmla="*/ 5695 h 1224388"/>
                <a:gd name="connsiteX9" fmla="*/ 2779150 w 2779150"/>
                <a:gd name="connsiteY9" fmla="*/ 5695 h 1224388"/>
                <a:gd name="connsiteX10" fmla="*/ 2779150 w 2779150"/>
                <a:gd name="connsiteY10" fmla="*/ 0 h 1224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9150" h="1224388">
                  <a:moveTo>
                    <a:pt x="0" y="1224388"/>
                  </a:moveTo>
                  <a:cubicBezTo>
                    <a:pt x="97764" y="1116187"/>
                    <a:pt x="94916" y="1142763"/>
                    <a:pt x="187934" y="1076323"/>
                  </a:cubicBezTo>
                  <a:cubicBezTo>
                    <a:pt x="280952" y="1009883"/>
                    <a:pt x="436615" y="899783"/>
                    <a:pt x="558108" y="825750"/>
                  </a:cubicBezTo>
                  <a:cubicBezTo>
                    <a:pt x="679601" y="751717"/>
                    <a:pt x="797297" y="690023"/>
                    <a:pt x="916892" y="632126"/>
                  </a:cubicBezTo>
                  <a:cubicBezTo>
                    <a:pt x="1036487" y="574229"/>
                    <a:pt x="1275675" y="478366"/>
                    <a:pt x="1275675" y="478366"/>
                  </a:cubicBezTo>
                  <a:cubicBezTo>
                    <a:pt x="1396219" y="427113"/>
                    <a:pt x="1514865" y="369214"/>
                    <a:pt x="1640154" y="324605"/>
                  </a:cubicBezTo>
                  <a:cubicBezTo>
                    <a:pt x="1765443" y="279996"/>
                    <a:pt x="2027412" y="210709"/>
                    <a:pt x="2027412" y="210709"/>
                  </a:cubicBezTo>
                  <a:lnTo>
                    <a:pt x="2397586" y="108202"/>
                  </a:lnTo>
                  <a:lnTo>
                    <a:pt x="2779150" y="5695"/>
                  </a:lnTo>
                  <a:lnTo>
                    <a:pt x="2779150" y="5695"/>
                  </a:lnTo>
                  <a:lnTo>
                    <a:pt x="2779150" y="0"/>
                  </a:ln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91801" y="5855617"/>
            <a:ext cx="4083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muon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rate: p on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target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option 3 10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13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/s</a:t>
            </a:r>
          </a:p>
          <a:p>
            <a:r>
              <a:rPr lang="en-US" dirty="0" smtClean="0">
                <a:solidFill>
                  <a:srgbClr val="008000"/>
                </a:solidFill>
                <a:latin typeface="Calibri"/>
              </a:rPr>
              <a:t>                    e</a:t>
            </a:r>
            <a:r>
              <a:rPr lang="en-US" baseline="30000" dirty="0" smtClean="0">
                <a:solidFill>
                  <a:srgbClr val="008000"/>
                </a:solidFill>
                <a:latin typeface="Calibri"/>
              </a:rPr>
              <a:t>+</a:t>
            </a:r>
            <a:r>
              <a:rPr lang="en-US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8000"/>
                </a:solidFill>
                <a:latin typeface="Calibri"/>
              </a:rPr>
              <a:t>on target option  </a:t>
            </a:r>
            <a:r>
              <a:rPr lang="en-US" dirty="0" smtClean="0">
                <a:solidFill>
                  <a:srgbClr val="008000"/>
                </a:solidFill>
                <a:latin typeface="Calibri"/>
              </a:rPr>
              <a:t>9 10</a:t>
            </a:r>
            <a:r>
              <a:rPr lang="en-US" baseline="30000" dirty="0" smtClean="0">
                <a:solidFill>
                  <a:srgbClr val="008000"/>
                </a:solidFill>
                <a:latin typeface="Calibri"/>
              </a:rPr>
              <a:t>10</a:t>
            </a:r>
            <a:r>
              <a:rPr lang="en-US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srgbClr val="008000"/>
                </a:solidFill>
                <a:latin typeface="Calibri"/>
              </a:rPr>
              <a:t>/s</a:t>
            </a:r>
          </a:p>
          <a:p>
            <a:endParaRPr lang="en-US" dirty="0">
              <a:solidFill>
                <a:srgbClr val="008000"/>
              </a:solidFill>
              <a:latin typeface="Calibri"/>
            </a:endParaRPr>
          </a:p>
        </p:txBody>
      </p:sp>
      <p:pic>
        <p:nvPicPr>
          <p:cNvPr id="11" name="Picture 10" descr="Screen Shot 2016-01-29 at 14.58.2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" b="5028"/>
          <a:stretch/>
        </p:blipFill>
        <p:spPr>
          <a:xfrm>
            <a:off x="1201873" y="144780"/>
            <a:ext cx="6286500" cy="104933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075371" y="1930400"/>
            <a:ext cx="0" cy="16792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81291" y="2878103"/>
            <a:ext cx="0" cy="16792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678518" y="3120628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/>
              </a:rPr>
              <a:t>1 </a:t>
            </a:r>
            <a:r>
              <a:rPr lang="en-US" dirty="0" err="1" smtClean="0">
                <a:solidFill>
                  <a:srgbClr val="FF0000"/>
                </a:solidFill>
                <a:latin typeface="Calibri"/>
              </a:rPr>
              <a:t>mS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/year</a:t>
            </a:r>
            <a:endParaRPr lang="en-US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 rot="20081003">
            <a:off x="3657500" y="2116574"/>
            <a:ext cx="1321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Straight section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 rot="20081003">
            <a:off x="4364017" y="2690558"/>
            <a:ext cx="415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arc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 rot="20081003">
            <a:off x="3857782" y="3757655"/>
            <a:ext cx="1321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Straight section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 rot="20081003">
            <a:off x="4564299" y="4331639"/>
            <a:ext cx="415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arc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79237" y="2045454"/>
            <a:ext cx="1223412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"/>
              </a:rPr>
              <a:t>p on target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05726" y="3772654"/>
            <a:ext cx="1331051" cy="369332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Calibri"/>
              </a:rPr>
              <a:t>e</a:t>
            </a:r>
            <a:r>
              <a:rPr lang="en-US" baseline="30000" dirty="0" smtClean="0">
                <a:solidFill>
                  <a:srgbClr val="FFFFFF"/>
                </a:solidFill>
                <a:latin typeface="Calibri"/>
              </a:rPr>
              <a:t>+</a:t>
            </a:r>
            <a:r>
              <a:rPr lang="en-US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en-US" dirty="0">
                <a:solidFill>
                  <a:srgbClr val="FFFFFF"/>
                </a:solidFill>
                <a:latin typeface="Calibri"/>
              </a:rPr>
              <a:t>on target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M. Boscolo, Valencia,  February 13 2017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406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215" y="209184"/>
            <a:ext cx="7615592" cy="74106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solidFill>
                  <a:srgbClr val="002060"/>
                </a:solidFill>
              </a:rPr>
              <a:t>A quasi Ideal e- target: 							Few statements on the plasma option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8061"/>
            <a:ext cx="8229600" cy="26393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Plasma would be a good approximation of an ideal electron target ++ autofocussing by Pinch effect</a:t>
            </a:r>
          </a:p>
          <a:p>
            <a:r>
              <a:rPr lang="en-US" dirty="0"/>
              <a:t>enhanced electron density can be obtained at the border of the blow-out region </a:t>
            </a:r>
            <a:r>
              <a:rPr lang="en-US" dirty="0" smtClean="0"/>
              <a:t>(up x100)</a:t>
            </a:r>
            <a:endParaRPr lang="en-US" baseline="30000" dirty="0"/>
          </a:p>
          <a:p>
            <a:r>
              <a:rPr lang="en-US" dirty="0" smtClean="0"/>
              <a:t>Simulations for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</a:t>
            </a:r>
            <a:r>
              <a:rPr lang="en-US" dirty="0"/>
              <a:t>=10</a:t>
            </a:r>
            <a:r>
              <a:rPr lang="en-US" baseline="30000" dirty="0"/>
              <a:t>16</a:t>
            </a:r>
            <a:r>
              <a:rPr lang="en-US" dirty="0"/>
              <a:t> electrons/cm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en-US" dirty="0" smtClean="0"/>
              <a:t>(C. </a:t>
            </a:r>
            <a:r>
              <a:rPr lang="en-US" dirty="0" err="1" smtClean="0"/>
              <a:t>Gatti</a:t>
            </a:r>
            <a:r>
              <a:rPr lang="en-US" dirty="0" smtClean="0"/>
              <a:t>, P. </a:t>
            </a:r>
            <a:r>
              <a:rPr lang="en-US" dirty="0" err="1" smtClean="0"/>
              <a:t>Londrillo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latin typeface="Symbol" charset="2"/>
                <a:cs typeface="Symbol" charset="2"/>
              </a:rPr>
              <a:t>r</a:t>
            </a:r>
            <a:r>
              <a:rPr lang="en-US" dirty="0" smtClean="0"/>
              <a:t>L~</a:t>
            </a:r>
            <a:r>
              <a:rPr lang="en-US" dirty="0"/>
              <a:t>10 </a:t>
            </a:r>
            <a:r>
              <a:rPr lang="en-US" baseline="30000" dirty="0"/>
              <a:t>25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latin typeface="Symbol" charset="2"/>
                <a:cs typeface="Symbol" charset="2"/>
              </a:rPr>
              <a:t>r~</a:t>
            </a:r>
            <a:r>
              <a:rPr lang="en-US" dirty="0" smtClean="0"/>
              <a:t>10</a:t>
            </a:r>
            <a:r>
              <a:rPr lang="en-US" baseline="30000" dirty="0" smtClean="0"/>
              <a:t>18</a:t>
            </a:r>
            <a:r>
              <a:rPr lang="en-US" dirty="0" smtClean="0"/>
              <a:t> e+/</a:t>
            </a:r>
            <a:r>
              <a:rPr lang="en-US" dirty="0"/>
              <a:t>cm</a:t>
            </a:r>
            <a:r>
              <a:rPr lang="en-US" baseline="30000" dirty="0"/>
              <a:t>3</a:t>
            </a:r>
            <a:r>
              <a:rPr lang="en-US" dirty="0"/>
              <a:t> </a:t>
            </a:r>
            <a:r>
              <a:rPr lang="en-US" dirty="0" smtClean="0"/>
              <a:t> L~ 10</a:t>
            </a:r>
            <a:r>
              <a:rPr lang="en-US" baseline="30000" dirty="0" smtClean="0"/>
              <a:t>7</a:t>
            </a:r>
            <a:r>
              <a:rPr lang="en-US" dirty="0" smtClean="0"/>
              <a:t>cm</a:t>
            </a:r>
            <a:endParaRPr lang="en-US" baseline="30000" dirty="0" smtClean="0"/>
          </a:p>
          <a:p>
            <a:r>
              <a:rPr lang="en-US" dirty="0" smtClean="0"/>
              <a:t>Region size decreases with </a:t>
            </a:r>
            <a:r>
              <a:rPr lang="en-US" dirty="0"/>
              <a:t>1</a:t>
            </a:r>
            <a:r>
              <a:rPr lang="en-US" dirty="0" smtClean="0"/>
              <a:t>/√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 </a:t>
            </a:r>
            <a:r>
              <a:rPr lang="en-US" dirty="0" smtClean="0"/>
              <a:t>even don’t know if blowout occurs at n</a:t>
            </a:r>
            <a:r>
              <a:rPr lang="en-US" baseline="-25000" dirty="0" smtClean="0"/>
              <a:t>p</a:t>
            </a:r>
            <a:r>
              <a:rPr lang="en-US" dirty="0" smtClean="0"/>
              <a:t>~10</a:t>
            </a:r>
            <a:r>
              <a:rPr lang="en-US" baseline="30000" dirty="0" smtClean="0"/>
              <a:t>20</a:t>
            </a:r>
            <a:r>
              <a:rPr lang="en-US" dirty="0"/>
              <a:t>electrons/cm</a:t>
            </a:r>
            <a:r>
              <a:rPr lang="en-US" baseline="30000" dirty="0"/>
              <a:t>3</a:t>
            </a:r>
            <a:r>
              <a:rPr lang="en-US" dirty="0"/>
              <a:t> </a:t>
            </a:r>
            <a:endParaRPr lang="en-US" baseline="-25000" dirty="0" smtClean="0"/>
          </a:p>
          <a:p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036" y="3867430"/>
            <a:ext cx="3269756" cy="299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DensityPl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16" y="3867402"/>
            <a:ext cx="3459463" cy="2990598"/>
          </a:xfrm>
          <a:prstGeom prst="rect">
            <a:avLst/>
          </a:prstGeom>
        </p:spPr>
      </p:pic>
      <p:sp>
        <p:nvSpPr>
          <p:cNvPr id="11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56380"/>
            <a:ext cx="2895600" cy="365125"/>
          </a:xfrm>
        </p:spPr>
        <p:txBody>
          <a:bodyPr/>
          <a:lstStyle/>
          <a:p>
            <a:r>
              <a:rPr lang="it-IT" smtClean="0"/>
              <a:t>M. Boscolo, Valencia,  February 13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49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555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90" y="1119343"/>
            <a:ext cx="8976910" cy="5602162"/>
          </a:xfrm>
        </p:spPr>
        <p:txBody>
          <a:bodyPr>
            <a:noAutofit/>
          </a:bodyPr>
          <a:lstStyle/>
          <a:p>
            <a:r>
              <a:rPr lang="en-US" b="1" dirty="0" smtClean="0"/>
              <a:t>The </a:t>
            </a:r>
            <a:r>
              <a:rPr lang="en-US" b="1" dirty="0" err="1" smtClean="0"/>
              <a:t>muon</a:t>
            </a:r>
            <a:r>
              <a:rPr lang="en-US" b="1" dirty="0" smtClean="0"/>
              <a:t> based colliders have a great potential</a:t>
            </a:r>
            <a:r>
              <a:rPr lang="en-US" dirty="0" smtClean="0"/>
              <a:t>: </a:t>
            </a:r>
          </a:p>
          <a:p>
            <a:pPr marL="457200" lvl="1" indent="0">
              <a:buNone/>
            </a:pPr>
            <a:r>
              <a:rPr lang="en-US" dirty="0" smtClean="0"/>
              <a:t>they are the ideal technology to extend lepton high energy frontier in the multi-</a:t>
            </a:r>
            <a:r>
              <a:rPr lang="en-US" dirty="0" err="1" smtClean="0"/>
              <a:t>TeV</a:t>
            </a:r>
            <a:r>
              <a:rPr lang="en-US" dirty="0" smtClean="0"/>
              <a:t> range with reasonable dimension, cost and power consumption.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514350" indent="-457200"/>
            <a:r>
              <a:rPr lang="en-US" dirty="0"/>
              <a:t>The feasibility of the </a:t>
            </a:r>
            <a:r>
              <a:rPr lang="en-US" dirty="0" err="1"/>
              <a:t>muon</a:t>
            </a:r>
            <a:r>
              <a:rPr lang="en-US" dirty="0"/>
              <a:t> beam technology has still to be demonstrated</a:t>
            </a:r>
            <a:r>
              <a:rPr lang="en-US" dirty="0" smtClean="0"/>
              <a:t>.</a:t>
            </a:r>
          </a:p>
          <a:p>
            <a:pPr marL="514350" indent="-457200"/>
            <a:endParaRPr lang="en-US" b="1" dirty="0" smtClean="0"/>
          </a:p>
          <a:p>
            <a:pPr marL="514350" indent="-457200"/>
            <a:r>
              <a:rPr lang="en-US" b="1" dirty="0" err="1" smtClean="0"/>
              <a:t>Muon</a:t>
            </a:r>
            <a:r>
              <a:rPr lang="en-US" b="1" dirty="0" smtClean="0"/>
              <a:t> source Options:</a:t>
            </a:r>
          </a:p>
          <a:p>
            <a:pPr marL="914400" lvl="1" indent="-457200"/>
            <a:r>
              <a:rPr lang="en-US" dirty="0" smtClean="0"/>
              <a:t>CONVENTIONAL: </a:t>
            </a:r>
            <a:r>
              <a:rPr lang="en-US" dirty="0">
                <a:cs typeface="Symbol" charset="2"/>
              </a:rPr>
              <a:t>Tertiary production through </a:t>
            </a:r>
            <a:r>
              <a:rPr lang="en-US" b="1" dirty="0">
                <a:solidFill>
                  <a:srgbClr val="FF0000"/>
                </a:solidFill>
                <a:cs typeface="Symbol" charset="2"/>
              </a:rPr>
              <a:t>proton on target </a:t>
            </a:r>
            <a:endParaRPr lang="en-US" b="1" dirty="0" smtClean="0">
              <a:solidFill>
                <a:srgbClr val="FF0000"/>
              </a:solidFill>
              <a:cs typeface="Symbol" charset="2"/>
            </a:endParaRPr>
          </a:p>
          <a:p>
            <a:pPr marL="914400" lvl="1" indent="-457200"/>
            <a:r>
              <a:rPr lang="en-US" dirty="0" smtClean="0">
                <a:cs typeface="Symbol" charset="2"/>
              </a:rPr>
              <a:t>NOVEL :</a:t>
            </a:r>
            <a:r>
              <a:rPr lang="en-US" b="1" dirty="0" smtClean="0">
                <a:cs typeface="Symbol" charset="2"/>
              </a:rPr>
              <a:t> </a:t>
            </a:r>
            <a:r>
              <a:rPr lang="en-US" b="1" dirty="0" err="1">
                <a:solidFill>
                  <a:srgbClr val="FF0000"/>
                </a:solidFill>
                <a:cs typeface="Symbol" charset="2"/>
              </a:rPr>
              <a:t>e</a:t>
            </a:r>
            <a:r>
              <a:rPr lang="en-US" b="1" baseline="30000" dirty="0" err="1">
                <a:solidFill>
                  <a:srgbClr val="FF0000"/>
                </a:solidFill>
                <a:cs typeface="Symbol" charset="2"/>
              </a:rPr>
              <a:t>+</a:t>
            </a:r>
            <a:r>
              <a:rPr lang="en-US" b="1" dirty="0" err="1">
                <a:solidFill>
                  <a:srgbClr val="FF0000"/>
                </a:solidFill>
                <a:cs typeface="Symbol" charset="2"/>
              </a:rPr>
              <a:t>e</a:t>
            </a:r>
            <a:r>
              <a:rPr lang="en-US" b="1" baseline="30000" dirty="0">
                <a:solidFill>
                  <a:srgbClr val="FF0000"/>
                </a:solidFill>
                <a:cs typeface="Symbol" charset="2"/>
              </a:rPr>
              <a:t>-</a:t>
            </a:r>
            <a:r>
              <a:rPr lang="en-US" b="1" dirty="0">
                <a:solidFill>
                  <a:srgbClr val="FF0000"/>
                </a:solidFill>
                <a:cs typeface="Symbol" charset="2"/>
              </a:rPr>
              <a:t> annihilation</a:t>
            </a:r>
            <a:r>
              <a:rPr lang="en-US" dirty="0">
                <a:solidFill>
                  <a:srgbClr val="FF0000"/>
                </a:solidFill>
                <a:cs typeface="Symbol" charset="2"/>
              </a:rPr>
              <a:t>: </a:t>
            </a:r>
            <a:r>
              <a:rPr lang="en-US" b="1" dirty="0">
                <a:solidFill>
                  <a:srgbClr val="FF0000"/>
                </a:solidFill>
                <a:cs typeface="Symbol" charset="2"/>
              </a:rPr>
              <a:t>positron beam on</a:t>
            </a:r>
            <a:r>
              <a:rPr lang="en-US" dirty="0">
                <a:solidFill>
                  <a:srgbClr val="FF0000"/>
                </a:solidFill>
                <a:cs typeface="Symbol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cs typeface="Symbol" charset="2"/>
              </a:rPr>
              <a:t>target</a:t>
            </a:r>
            <a:endParaRPr lang="en-US" dirty="0" smtClean="0">
              <a:solidFill>
                <a:srgbClr val="FF0000"/>
              </a:solidFill>
            </a:endParaRPr>
          </a:p>
          <a:p>
            <a:pPr marL="5715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8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5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in Italy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39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addition to C. Rubbia proposal for an experimental demonstrator on the parametric resonance </a:t>
            </a:r>
            <a:r>
              <a:rPr lang="en-US" dirty="0" smtClean="0"/>
              <a:t>cooling</a:t>
            </a: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 smtClean="0"/>
              <a:t>are </a:t>
            </a:r>
            <a:r>
              <a:rPr lang="en-US" dirty="0" smtClean="0"/>
              <a:t>studying a cooling-less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 smtClean="0"/>
              <a:t>source for </a:t>
            </a:r>
            <a:r>
              <a:rPr lang="en-US" dirty="0" err="1" smtClean="0"/>
              <a:t>muon</a:t>
            </a:r>
            <a:r>
              <a:rPr lang="en-US" dirty="0" smtClean="0"/>
              <a:t> collider based on a positron beam on target</a:t>
            </a:r>
          </a:p>
          <a:p>
            <a:pPr lvl="1"/>
            <a:r>
              <a:rPr lang="en-US" dirty="0" smtClean="0"/>
              <a:t> which would allow very low emittance of the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+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- beams.</a:t>
            </a:r>
          </a:p>
          <a:p>
            <a:r>
              <a:rPr lang="en-US" dirty="0" smtClean="0"/>
              <a:t>The key challenge of this proposal is the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beam current:</a:t>
            </a:r>
          </a:p>
          <a:p>
            <a:pPr lvl="1"/>
            <a:r>
              <a:rPr lang="en-US" dirty="0" smtClean="0"/>
              <a:t> study of high momentum acceptance low emittance positron ring with thin target insertion</a:t>
            </a:r>
          </a:p>
          <a:p>
            <a:r>
              <a:rPr lang="en-US" dirty="0" smtClean="0"/>
              <a:t>Low rate e</a:t>
            </a:r>
            <a:r>
              <a:rPr lang="en-US" dirty="0" smtClean="0"/>
              <a:t>xperimental test at CERN planned:</a:t>
            </a:r>
          </a:p>
          <a:p>
            <a:pPr lvl="1"/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+ </a:t>
            </a:r>
            <a:r>
              <a:rPr lang="en-US" dirty="0" smtClean="0">
                <a:latin typeface="Symbol" charset="2"/>
                <a:cs typeface="Symbol" charset="2"/>
              </a:rPr>
              <a:t>m- </a:t>
            </a:r>
            <a:r>
              <a:rPr lang="en-US" dirty="0" smtClean="0"/>
              <a:t>production from tertiary positron beam on target (CERN H4 beam line) </a:t>
            </a:r>
            <a:endParaRPr lang="en-US" dirty="0" smtClean="0"/>
          </a:p>
          <a:p>
            <a:r>
              <a:rPr lang="en-US" dirty="0" smtClean="0"/>
              <a:t>The design study is at an early stage, we are open to </a:t>
            </a:r>
            <a:r>
              <a:rPr lang="en-US" dirty="0" smtClean="0"/>
              <a:t>collaborations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1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Proton-Based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5206"/>
            <a:ext cx="8686800" cy="5200771"/>
          </a:xfrm>
        </p:spPr>
        <p:txBody>
          <a:bodyPr>
            <a:no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Accelerator Program (</a:t>
            </a:r>
            <a:r>
              <a:rPr lang="en-US" b="1" dirty="0" smtClean="0"/>
              <a:t>MAP</a:t>
            </a:r>
            <a:r>
              <a:rPr lang="en-US" dirty="0" smtClean="0"/>
              <a:t>) at </a:t>
            </a:r>
            <a:r>
              <a:rPr lang="en-US" dirty="0" err="1" smtClean="0"/>
              <a:t>Fermilab</a:t>
            </a:r>
            <a:r>
              <a:rPr lang="en-US" dirty="0" smtClean="0"/>
              <a:t> together with other </a:t>
            </a:r>
            <a:r>
              <a:rPr lang="en-US" dirty="0" err="1" smtClean="0"/>
              <a:t>muon</a:t>
            </a:r>
            <a:r>
              <a:rPr lang="en-US" dirty="0" smtClean="0"/>
              <a:t> based facilities carried on a design study 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Key R&amp;D Challenge:</a:t>
            </a:r>
          </a:p>
          <a:p>
            <a:pPr lvl="1"/>
            <a:r>
              <a:rPr lang="en-US" b="1" dirty="0" smtClean="0"/>
              <a:t>Source: </a:t>
            </a:r>
            <a:r>
              <a:rPr lang="en-US" dirty="0" smtClean="0"/>
              <a:t>MW proton driver, MW class target</a:t>
            </a:r>
          </a:p>
          <a:p>
            <a:pPr lvl="1"/>
            <a:r>
              <a:rPr lang="en-US" b="1" dirty="0" smtClean="0"/>
              <a:t>Cooling</a:t>
            </a:r>
            <a:r>
              <a:rPr lang="en-US" dirty="0"/>
              <a:t>:</a:t>
            </a:r>
            <a:r>
              <a:rPr lang="en-US" dirty="0" smtClean="0"/>
              <a:t> high field solenoids (30T), High temp. SC</a:t>
            </a:r>
            <a:r>
              <a:rPr lang="en-US" dirty="0"/>
              <a:t>, RF in magnetic </a:t>
            </a:r>
            <a:r>
              <a:rPr lang="en-US" dirty="0" smtClean="0"/>
              <a:t>field</a:t>
            </a:r>
          </a:p>
          <a:p>
            <a:pPr lvl="2"/>
            <a:r>
              <a:rPr lang="en-US" sz="2200" b="1" dirty="0" smtClean="0">
                <a:solidFill>
                  <a:srgbClr val="0000FF"/>
                </a:solidFill>
              </a:rPr>
              <a:t>C</a:t>
            </a:r>
            <a:r>
              <a:rPr lang="en-US" sz="2200" b="1" dirty="0">
                <a:solidFill>
                  <a:srgbClr val="0000FF"/>
                </a:solidFill>
              </a:rPr>
              <a:t>. Rubbia </a:t>
            </a:r>
            <a:r>
              <a:rPr lang="en-US" sz="2200" b="1" dirty="0" smtClean="0">
                <a:solidFill>
                  <a:srgbClr val="0000FF"/>
                </a:solidFill>
              </a:rPr>
              <a:t>R&amp;D proposal: experimental demonstration of the  						       parametric </a:t>
            </a:r>
            <a:r>
              <a:rPr lang="en-US" sz="2200" b="1" dirty="0">
                <a:solidFill>
                  <a:srgbClr val="0000FF"/>
                </a:solidFill>
              </a:rPr>
              <a:t>resonance cooling  </a:t>
            </a:r>
            <a:endParaRPr lang="en-US" b="1" dirty="0" smtClean="0"/>
          </a:p>
          <a:p>
            <a:pPr lvl="1"/>
            <a:r>
              <a:rPr lang="en-US" b="1" dirty="0" smtClean="0"/>
              <a:t>Fast acceleration:</a:t>
            </a:r>
            <a:r>
              <a:rPr lang="en-US" dirty="0" smtClean="0"/>
              <a:t> cost effective low RF SC fast pulsed magnet 															    (1kHz)</a:t>
            </a:r>
          </a:p>
          <a:p>
            <a:pPr lvl="1"/>
            <a:r>
              <a:rPr lang="en-US" b="1" dirty="0" smtClean="0"/>
              <a:t>Backgrounds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m </a:t>
            </a:r>
            <a:r>
              <a:rPr lang="en-US" dirty="0" smtClean="0"/>
              <a:t>decay: Detector/ Machine interface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Valencia,  February 13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Notched Right Arrow 8"/>
          <p:cNvSpPr/>
          <p:nvPr/>
        </p:nvSpPr>
        <p:spPr>
          <a:xfrm>
            <a:off x="2923692" y="3826942"/>
            <a:ext cx="401016" cy="200538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819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8" y="-3192"/>
            <a:ext cx="7642254" cy="98796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Muon</a:t>
            </a:r>
            <a:r>
              <a:rPr lang="en-US" b="1" dirty="0" smtClean="0"/>
              <a:t> Accelerator Program (MAP)</a:t>
            </a:r>
            <a:br>
              <a:rPr lang="en-US" b="1" dirty="0" smtClean="0"/>
            </a:br>
            <a:r>
              <a:rPr lang="en-US" b="1" dirty="0" err="1" smtClean="0"/>
              <a:t>Muon</a:t>
            </a:r>
            <a:r>
              <a:rPr lang="en-US" b="1" dirty="0" smtClean="0"/>
              <a:t> based facilities and synergies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42900" indent="-342900">
              <a:buFont typeface="Wingdings 3"/>
              <a:buChar char="a"/>
            </a:pP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~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10</a:t>
            </a:r>
            <a:r>
              <a:rPr lang="en-US" b="1" baseline="30000" dirty="0">
                <a:solidFill>
                  <a:srgbClr val="C0504D"/>
                </a:solidFill>
                <a:cs typeface="Wingdings 3" charset="2"/>
              </a:rPr>
              <a:t>13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-10</a:t>
            </a:r>
            <a:r>
              <a:rPr lang="en-US" b="1" baseline="30000" dirty="0">
                <a:solidFill>
                  <a:srgbClr val="C0504D"/>
                </a:solidFill>
                <a:cs typeface="Wingdings 3" charset="2"/>
              </a:rPr>
              <a:t>14 </a:t>
            </a:r>
            <a:r>
              <a:rPr lang="en-US" b="1" dirty="0">
                <a:solidFill>
                  <a:srgbClr val="C0504D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b="1" dirty="0">
                <a:solidFill>
                  <a:srgbClr val="C0504D"/>
                </a:solidFill>
                <a:cs typeface="Wingdings 3" charset="2"/>
              </a:rPr>
              <a:t>/ </a:t>
            </a: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se</a:t>
            </a:r>
          </a:p>
          <a:p>
            <a:pPr>
              <a:buFont typeface="Wingdings 3"/>
              <a:buChar char="a"/>
            </a:pPr>
            <a:r>
              <a:rPr lang="en-US" b="1" dirty="0">
                <a:cs typeface="Wingdings 3" charset="2"/>
              </a:rPr>
              <a:t>Tertiary </a:t>
            </a:r>
            <a:r>
              <a:rPr lang="en-US" b="1" dirty="0" err="1" smtClean="0">
                <a:cs typeface="Wingdings 3" charset="2"/>
              </a:rPr>
              <a:t>pr</a:t>
            </a:r>
            <a:r>
              <a:rPr lang="en-US" b="1" dirty="0" err="1">
                <a:solidFill>
                  <a:srgbClr val="FF00FF"/>
                </a:solidFill>
                <a:cs typeface="Wingdings 3" charset="2"/>
              </a:rPr>
              <a:t>by</a:t>
            </a:r>
            <a:r>
              <a:rPr lang="en-US" b="1" dirty="0">
                <a:solidFill>
                  <a:srgbClr val="FF00FF"/>
                </a:solidFill>
                <a:cs typeface="Wingdings 3" charset="2"/>
              </a:rPr>
              <a:t> MW p+</a:t>
            </a:r>
          </a:p>
          <a:p>
            <a:pPr marL="342900" indent="-342900">
              <a:buFont typeface="Wingdings 3"/>
              <a:buChar char="a"/>
            </a:pPr>
            <a:r>
              <a:rPr lang="en-US" b="1" dirty="0" smtClean="0">
                <a:cs typeface="Wingdings 3" charset="2"/>
              </a:rPr>
              <a:t>od</a:t>
            </a:r>
            <a:r>
              <a:rPr lang="en-US" b="1" dirty="0">
                <a:cs typeface="Wingdings 3" charset="2"/>
              </a:rPr>
              <a:t>.: </a:t>
            </a:r>
            <a:r>
              <a:rPr lang="en-US" b="1" i="1" dirty="0" err="1" smtClean="0">
                <a:cs typeface="Wingdings 3" charset="2"/>
              </a:rPr>
              <a:t>p</a:t>
            </a:r>
            <a:r>
              <a:rPr lang="en-US" b="1" dirty="0" err="1" smtClean="0">
                <a:latin typeface="Wingdings 3" charset="2"/>
                <a:cs typeface="Wingdings 3" charset="2"/>
              </a:rPr>
              <a:t>g</a:t>
            </a:r>
            <a:r>
              <a:rPr lang="en-US" b="1" i="1" dirty="0" err="1" smtClean="0">
                <a:latin typeface="Symbol" charset="2"/>
                <a:cs typeface="Symbol" charset="2"/>
              </a:rPr>
              <a:t>p</a:t>
            </a:r>
            <a:r>
              <a:rPr lang="en-US" b="1" dirty="0" err="1" smtClean="0">
                <a:latin typeface="Wingdings 3" charset="2"/>
                <a:cs typeface="Wingdings 3" charset="2"/>
              </a:rPr>
              <a:t>gFast</a:t>
            </a:r>
            <a:r>
              <a:rPr lang="en-US" b="1" dirty="0" smtClean="0">
                <a:latin typeface="Wingdings 3" charset="2"/>
                <a:cs typeface="Wingdings 3" charset="2"/>
              </a:rPr>
              <a:t> </a:t>
            </a:r>
            <a:r>
              <a:rPr lang="en-US" b="1" i="1" dirty="0" smtClean="0">
                <a:latin typeface="Symbol" charset="2"/>
                <a:cs typeface="Symbol" charset="2"/>
              </a:rPr>
              <a:t>m</a:t>
            </a:r>
            <a:r>
              <a:rPr lang="en-US" b="1" i="1" dirty="0">
                <a:latin typeface="Symbol" charset="2"/>
                <a:cs typeface="Symbol" charset="2"/>
              </a:rPr>
              <a:t>: </a:t>
            </a:r>
            <a:r>
              <a:rPr lang="en-US" b="1" dirty="0" err="1" smtClean="0">
                <a:solidFill>
                  <a:srgbClr val="C0504D"/>
                </a:solidFill>
                <a:cs typeface="Wingdings 3" charset="2"/>
              </a:rPr>
              <a:t>cosund</a:t>
            </a:r>
            <a:r>
              <a:rPr lang="en-US" b="1" dirty="0" smtClean="0">
                <a:solidFill>
                  <a:srgbClr val="C0504D"/>
                </a:solidFill>
                <a:cs typeface="Wingdings 3" charset="2"/>
              </a:rPr>
              <a:t> </a:t>
            </a:r>
          </a:p>
          <a:p>
            <a:pPr marL="342900" indent="-342900">
              <a:buFont typeface="Wingdings 3"/>
              <a:buChar char="a"/>
            </a:pPr>
            <a:r>
              <a:rPr lang="en-US" b="1" dirty="0" smtClean="0">
                <a:solidFill>
                  <a:srgbClr val="C0504D"/>
                </a:solidFill>
              </a:rPr>
              <a:t>(1kHz0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22494" y="459542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" y="4855115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  <a:latin typeface="Arial"/>
              </a:rPr>
              <a:t>Key Challenges </a:t>
            </a:r>
            <a:endParaRPr lang="en-US" b="1" dirty="0">
              <a:solidFill>
                <a:srgbClr val="FF00FF"/>
              </a:solidFill>
              <a:latin typeface="Arial"/>
            </a:endParaRPr>
          </a:p>
        </p:txBody>
      </p:sp>
      <p:pic>
        <p:nvPicPr>
          <p:cNvPr id="8" name="Picture 7" descr="TUPME012_fig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1092388"/>
            <a:ext cx="8851900" cy="35261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52829" y="4796558"/>
            <a:ext cx="1849296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~10</a:t>
            </a:r>
            <a:r>
              <a:rPr lang="en-US" sz="1600" b="1" baseline="30000" dirty="0">
                <a:solidFill>
                  <a:srgbClr val="FF00FF"/>
                </a:solidFill>
                <a:latin typeface="Arial"/>
                <a:cs typeface="Wingdings 3" charset="2"/>
              </a:rPr>
              <a:t>13</a:t>
            </a:r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-10</a:t>
            </a:r>
            <a:r>
              <a:rPr lang="en-US" sz="1600" b="1" baseline="30000" dirty="0">
                <a:solidFill>
                  <a:srgbClr val="FF00FF"/>
                </a:solidFill>
                <a:latin typeface="Arial"/>
                <a:cs typeface="Wingdings 3" charset="2"/>
              </a:rPr>
              <a:t>14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/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sec</a:t>
            </a:r>
          </a:p>
          <a:p>
            <a:pPr algn="ctr"/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Tertiary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particle </a:t>
            </a:r>
            <a:r>
              <a:rPr lang="en-US" sz="1600" b="1" i="1" dirty="0" err="1" smtClean="0">
                <a:solidFill>
                  <a:srgbClr val="FF00FF"/>
                </a:solidFill>
                <a:latin typeface="Arial"/>
                <a:cs typeface="Wingdings 3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i="1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: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63781" y="4796558"/>
            <a:ext cx="139303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Fast cooling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 (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t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=2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s)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by 10</a:t>
            </a:r>
            <a:r>
              <a:rPr lang="en-US" sz="1600" b="1" baseline="30000" dirty="0" smtClean="0">
                <a:solidFill>
                  <a:srgbClr val="FF00FF"/>
                </a:solidFill>
                <a:latin typeface="Arial"/>
                <a:cs typeface="Wingdings 3" charset="2"/>
              </a:rPr>
              <a:t>6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 (6D)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8996" y="4889380"/>
            <a:ext cx="1992853" cy="5847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Fast acceleration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mitigating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>
                <a:solidFill>
                  <a:srgbClr val="FF00FF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decay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10763" y="4841176"/>
            <a:ext cx="1381708" cy="5847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Background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by 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 decay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849" y="5944692"/>
            <a:ext cx="132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/>
              </a:rPr>
              <a:t>Key R&amp;D</a:t>
            </a:r>
            <a:endParaRPr lang="en-US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98766" y="5732724"/>
            <a:ext cx="2149747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  <a:cs typeface="Wingdings 3" charset="2"/>
              </a:rPr>
              <a:t>MW proton driver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MW class target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NCRF in magnetic field</a:t>
            </a:r>
            <a:endParaRPr lang="en-GB" sz="1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60905" y="5733700"/>
            <a:ext cx="2549223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  <a:cs typeface="Wingdings 3" charset="2"/>
              </a:rPr>
              <a:t>Ionization cooling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High field solenoids (30T)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High Temp Superconductor </a:t>
            </a:r>
            <a:endParaRPr lang="en-GB" sz="1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67584" y="5713860"/>
            <a:ext cx="1914042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  <a:cs typeface="Wingdings 3" charset="2"/>
              </a:rPr>
              <a:t>Cost eff. low RF SC </a:t>
            </a:r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Fast pulsed magnet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(1kHz)</a:t>
            </a:r>
            <a:endParaRPr lang="en-GB" sz="1400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04876" y="5709780"/>
            <a:ext cx="1070696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  <a:cs typeface="Wingdings 3" charset="2"/>
              </a:rPr>
              <a:t>Detector/machine</a:t>
            </a:r>
          </a:p>
          <a:p>
            <a:pPr algn="ctr"/>
            <a:r>
              <a:rPr lang="en-US" sz="1400" b="1" dirty="0" smtClean="0">
                <a:solidFill>
                  <a:srgbClr val="0070C0"/>
                </a:solidFill>
                <a:latin typeface="Arial"/>
              </a:rPr>
              <a:t>interface</a:t>
            </a:r>
            <a:endParaRPr lang="en-GB" sz="1400" dirty="0">
              <a:solidFill>
                <a:srgbClr val="0070C0"/>
              </a:solidFill>
              <a:latin typeface="Arial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365688" y="4566452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478622" y="459542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8267032" y="4521833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444835" y="5558316"/>
            <a:ext cx="0" cy="23127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4365688" y="5558315"/>
            <a:ext cx="0" cy="23127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701703" y="5442677"/>
            <a:ext cx="0" cy="27118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8427180" y="5442677"/>
            <a:ext cx="0" cy="29102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712166" y="2"/>
            <a:ext cx="1469313" cy="9847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rial"/>
              </a:rPr>
              <a:t>Mark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rial"/>
              </a:rPr>
              <a:t>Palmer</a:t>
            </a:r>
          </a:p>
        </p:txBody>
      </p:sp>
      <p:sp>
        <p:nvSpPr>
          <p:cNvPr id="32" name="Oval 31"/>
          <p:cNvSpPr/>
          <p:nvPr/>
        </p:nvSpPr>
        <p:spPr>
          <a:xfrm>
            <a:off x="0" y="1133085"/>
            <a:ext cx="4114800" cy="3526108"/>
          </a:xfrm>
          <a:prstGeom prst="ellipse">
            <a:avLst/>
          </a:prstGeom>
          <a:noFill/>
          <a:ln w="31750"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33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184849" cy="277317"/>
          </a:xfrm>
        </p:spPr>
        <p:txBody>
          <a:bodyPr/>
          <a:lstStyle/>
          <a:p>
            <a:r>
              <a:rPr lang="en-US" altLang="ja-JP" dirty="0" err="1" smtClean="0">
                <a:ea typeface="ＭＳ Ｐゴシック"/>
              </a:rPr>
              <a:t>JP.Delahaye</a:t>
            </a:r>
            <a:endParaRPr lang="en-US" altLang="ja-JP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9701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87"/>
    </mc:Choice>
    <mc:Fallback xmlns="">
      <p:transition spd="slow" advTm="7418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animBg="1"/>
      <p:bldP spid="15" grpId="0" animBg="1"/>
      <p:bldP spid="16" grpId="0" animBg="1"/>
      <p:bldP spid="17" grpId="0" animBg="1"/>
      <p:bldP spid="22" grpId="0"/>
      <p:bldP spid="23" grpId="0" animBg="1"/>
      <p:bldP spid="24" grpId="0" animBg="1"/>
      <p:bldP spid="25" grpId="0" animBg="1"/>
      <p:bldP spid="26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Ionization Cooling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" r="326"/>
          <a:stretch>
            <a:fillRect/>
          </a:stretch>
        </p:blipFill>
        <p:spPr>
          <a:xfrm>
            <a:off x="76200" y="1050926"/>
            <a:ext cx="8921750" cy="536257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563844" y="2590800"/>
            <a:ext cx="3389156" cy="2902744"/>
            <a:chOff x="1652744" y="2590800"/>
            <a:chExt cx="3389155" cy="2902744"/>
          </a:xfrm>
        </p:grpSpPr>
        <p:grpSp>
          <p:nvGrpSpPr>
            <p:cNvPr id="17" name="Group 16"/>
            <p:cNvGrpSpPr/>
            <p:nvPr/>
          </p:nvGrpSpPr>
          <p:grpSpPr>
            <a:xfrm>
              <a:off x="2133600" y="2590800"/>
              <a:ext cx="2386584" cy="2836164"/>
              <a:chOff x="2133600" y="2590800"/>
              <a:chExt cx="2386584" cy="283616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133600" y="4648200"/>
                <a:ext cx="2386584" cy="778764"/>
                <a:chOff x="2133600" y="4648200"/>
                <a:chExt cx="2386584" cy="778764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2386584" y="4855464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133600" y="4648200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  <a:latin typeface="Arial"/>
                  </a:endParaRPr>
                </a:p>
              </p:txBody>
            </p:sp>
          </p:grpSp>
          <p:cxnSp>
            <p:nvCxnSpPr>
              <p:cNvPr id="12" name="Straight Arrow Connector 11"/>
              <p:cNvCxnSpPr/>
              <p:nvPr/>
            </p:nvCxnSpPr>
            <p:spPr>
              <a:xfrm flipH="1">
                <a:off x="3657600" y="4919472"/>
                <a:ext cx="862584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sysDash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77440" y="3538728"/>
                <a:ext cx="1295400" cy="1371600"/>
              </a:xfrm>
              <a:prstGeom prst="line">
                <a:avLst/>
              </a:prstGeom>
              <a:ln>
                <a:solidFill>
                  <a:srgbClr val="0000FF"/>
                </a:solidFill>
                <a:prstDash val="sysDash"/>
                <a:head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368296" y="2590800"/>
                <a:ext cx="0" cy="2156936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1652744" y="4754880"/>
              <a:ext cx="3389155" cy="7386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marL="228600" indent="-228600"/>
              <a:r>
                <a:rPr lang="en-US" sz="1400" dirty="0" smtClean="0">
                  <a:solidFill>
                    <a:srgbClr val="FF0000"/>
                  </a:solidFill>
                  <a:latin typeface="Arial"/>
                </a:rPr>
                <a:t>Advanced techniques </a:t>
              </a:r>
              <a:r>
                <a:rPr lang="en-US" sz="1400" dirty="0" smtClean="0">
                  <a:solidFill>
                    <a:srgbClr val="FF0000"/>
                  </a:solidFill>
                  <a:latin typeface="Wingdings 3" charset="2"/>
                  <a:cs typeface="Wingdings 3" charset="2"/>
                </a:rPr>
                <a:t>a</a:t>
              </a:r>
              <a:r>
                <a:rPr lang="en-US" sz="1400" dirty="0" smtClean="0">
                  <a:solidFill>
                    <a:srgbClr val="FF0000"/>
                  </a:solidFill>
                  <a:latin typeface="Arial"/>
                </a:rPr>
                <a:t> </a:t>
              </a:r>
              <a:br>
                <a:rPr lang="en-US" sz="1400" dirty="0" smtClean="0">
                  <a:solidFill>
                    <a:srgbClr val="FF0000"/>
                  </a:solidFill>
                  <a:latin typeface="Arial"/>
                </a:rPr>
              </a:br>
              <a:r>
                <a:rPr lang="en-US" sz="1400" dirty="0" smtClean="0">
                  <a:solidFill>
                    <a:srgbClr val="FF0000"/>
                  </a:solidFill>
                  <a:latin typeface="Arial"/>
                </a:rPr>
                <a:t>Improved HF Luminosity </a:t>
              </a:r>
              <a:r>
                <a:rPr lang="en-US" sz="1400" dirty="0">
                  <a:solidFill>
                    <a:srgbClr val="FF0000"/>
                  </a:solidFill>
                  <a:latin typeface="Arial"/>
                </a:rPr>
                <a:t/>
              </a:r>
              <a:br>
                <a:rPr lang="en-US" sz="1400" dirty="0">
                  <a:solidFill>
                    <a:srgbClr val="FF0000"/>
                  </a:solidFill>
                  <a:latin typeface="Arial"/>
                </a:rPr>
              </a:br>
              <a:r>
                <a:rPr lang="en-US" sz="1400" dirty="0">
                  <a:solidFill>
                    <a:srgbClr val="FF0000"/>
                  </a:solidFill>
                  <a:latin typeface="Arial"/>
                </a:rPr>
                <a:t>S</a:t>
              </a:r>
              <a:r>
                <a:rPr lang="en-US" sz="1400" dirty="0" smtClean="0">
                  <a:solidFill>
                    <a:srgbClr val="FF0000"/>
                  </a:solidFill>
                  <a:latin typeface="Arial"/>
                </a:rPr>
                <a:t>implified Final Cooling requirements</a:t>
              </a:r>
              <a:endParaRPr lang="en-US" sz="1400" dirty="0">
                <a:solidFill>
                  <a:srgbClr val="FF0000"/>
                </a:solidFill>
                <a:latin typeface="Arial"/>
              </a:endParaRP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 flipV="1">
            <a:off x="4572000" y="4919472"/>
            <a:ext cx="1600200" cy="1024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6628" y="5715002"/>
            <a:ext cx="165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</a:rPr>
              <a:t>MAP Higgs </a:t>
            </a:r>
            <a:br>
              <a:rPr lang="en-US" dirty="0" smtClean="0">
                <a:solidFill>
                  <a:srgbClr val="FF0000"/>
                </a:solidFill>
                <a:latin typeface="Arial"/>
              </a:rPr>
            </a:br>
            <a:r>
              <a:rPr lang="en-US" dirty="0" smtClean="0">
                <a:solidFill>
                  <a:srgbClr val="FF0000"/>
                </a:solidFill>
                <a:latin typeface="Arial"/>
              </a:rPr>
              <a:t>Factory Target</a:t>
            </a:r>
            <a:endParaRPr lang="en-US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46101" y="4919472"/>
            <a:ext cx="3037840" cy="1557528"/>
            <a:chOff x="546100" y="4919472"/>
            <a:chExt cx="3037840" cy="1557528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684378" y="4919472"/>
              <a:ext cx="899562" cy="972752"/>
            </a:xfrm>
            <a:prstGeom prst="straightConnector1">
              <a:avLst/>
            </a:prstGeom>
            <a:ln>
              <a:solidFill>
                <a:srgbClr val="00009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46100" y="5892224"/>
              <a:ext cx="2311400" cy="584776"/>
            </a:xfrm>
            <a:prstGeom prst="rect">
              <a:avLst/>
            </a:prstGeom>
            <a:noFill/>
            <a:ln w="28575" cmpd="sng"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0090"/>
                  </a:solidFill>
                  <a:latin typeface="Arial"/>
                </a:rPr>
                <a:t>PIC assumed in Carlo</a:t>
              </a:r>
              <a:br>
                <a:rPr lang="en-US" sz="1600" dirty="0" smtClean="0">
                  <a:solidFill>
                    <a:srgbClr val="000090"/>
                  </a:solidFill>
                  <a:latin typeface="Arial"/>
                </a:rPr>
              </a:br>
              <a:r>
                <a:rPr lang="en-US" sz="1600" dirty="0" smtClean="0">
                  <a:solidFill>
                    <a:srgbClr val="000090"/>
                  </a:solidFill>
                  <a:latin typeface="Arial"/>
                </a:rPr>
                <a:t>Rubbia’s Proposal</a:t>
              </a:r>
              <a:endParaRPr lang="en-US" sz="1600" dirty="0">
                <a:solidFill>
                  <a:srgbClr val="000090"/>
                </a:solidFill>
                <a:latin typeface="Arial"/>
              </a:endParaRPr>
            </a:p>
          </p:txBody>
        </p:sp>
      </p:grp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5994401" y="6426200"/>
            <a:ext cx="1472856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Nov 18, 2015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3100" y="6426200"/>
            <a:ext cx="53213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Discussion of the Scientific Potential of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Arial"/>
              </a:rPr>
              <a:t>Muon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 Beams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233" y="18668"/>
            <a:ext cx="1236374" cy="369332"/>
          </a:xfrm>
          <a:prstGeom prst="rect">
            <a:avLst/>
          </a:prstGeom>
          <a:solidFill>
            <a:srgbClr val="FFFF9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/>
              </a:rPr>
              <a:t>M. Palmer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229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5838092" y="4495800"/>
            <a:ext cx="1336431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baseline="-25000">
              <a:solidFill>
                <a:srgbClr val="000000"/>
              </a:solidFill>
              <a:latin typeface="Helvetica" charset="0"/>
            </a:endParaRPr>
          </a:p>
        </p:txBody>
      </p:sp>
      <p:pic>
        <p:nvPicPr>
          <p:cNvPr id="6" name="Picture 5" descr="pix55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40" y="4038600"/>
            <a:ext cx="4753563" cy="259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3.-PIC, the Parametric Resonance Cooling of </a:t>
            </a:r>
            <a:r>
              <a:rPr lang="en-GB" dirty="0" err="1" smtClean="0"/>
              <a:t>muons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354" y="877711"/>
            <a:ext cx="8581292" cy="4326438"/>
          </a:xfrm>
        </p:spPr>
        <p:txBody>
          <a:bodyPr/>
          <a:lstStyle/>
          <a:p>
            <a:r>
              <a:rPr lang="en-GB" sz="2200" dirty="0" smtClean="0"/>
              <a:t>Combining </a:t>
            </a:r>
            <a:r>
              <a:rPr lang="en-GB" sz="2200" dirty="0"/>
              <a:t>ionization cooling with parametric resonances </a:t>
            </a:r>
            <a:r>
              <a:rPr lang="en-GB" sz="2200" dirty="0" smtClean="0"/>
              <a:t>is </a:t>
            </a:r>
            <a:r>
              <a:rPr lang="en-GB" sz="2200" dirty="0"/>
              <a:t>expected to lead to </a:t>
            </a:r>
            <a:r>
              <a:rPr lang="en-GB" sz="2200" dirty="0" err="1"/>
              <a:t>muon</a:t>
            </a:r>
            <a:r>
              <a:rPr lang="en-GB" sz="2200" dirty="0"/>
              <a:t> </a:t>
            </a:r>
            <a:r>
              <a:rPr lang="en-GB" sz="2200" dirty="0" smtClean="0"/>
              <a:t>with </a:t>
            </a:r>
            <a:r>
              <a:rPr lang="en-GB" sz="2200" dirty="0"/>
              <a:t>much smaller </a:t>
            </a:r>
            <a:r>
              <a:rPr lang="en-GB" sz="2200" dirty="0" err="1" smtClean="0"/>
              <a:t>transv</a:t>
            </a:r>
            <a:r>
              <a:rPr lang="en-GB" sz="2200" dirty="0" smtClean="0"/>
              <a:t>. </a:t>
            </a:r>
            <a:r>
              <a:rPr lang="en-GB" sz="2200" dirty="0"/>
              <a:t>sizes</a:t>
            </a:r>
            <a:r>
              <a:rPr lang="en-GB" sz="2200" dirty="0" smtClean="0"/>
              <a:t>.</a:t>
            </a:r>
          </a:p>
          <a:p>
            <a:r>
              <a:rPr lang="en-GB" sz="2200" dirty="0" smtClean="0"/>
              <a:t> A linear </a:t>
            </a:r>
            <a:r>
              <a:rPr lang="en-GB" sz="2200" dirty="0"/>
              <a:t>magnetic transport </a:t>
            </a:r>
            <a:r>
              <a:rPr lang="en-GB" sz="2200" dirty="0" smtClean="0"/>
              <a:t>channel has been designed by </a:t>
            </a:r>
            <a:r>
              <a:rPr lang="en-GB" sz="2200" dirty="0" err="1"/>
              <a:t>Ya.S</a:t>
            </a:r>
            <a:r>
              <a:rPr lang="en-GB" sz="2200" dirty="0"/>
              <a:t>. </a:t>
            </a:r>
            <a:r>
              <a:rPr lang="en-GB" sz="2200" dirty="0" err="1" smtClean="0"/>
              <a:t>Derbenev</a:t>
            </a:r>
            <a:r>
              <a:rPr lang="en-GB" sz="2200" dirty="0" smtClean="0"/>
              <a:t> et al  </a:t>
            </a:r>
            <a:r>
              <a:rPr lang="en-GB" sz="2200" dirty="0"/>
              <a:t>where </a:t>
            </a:r>
            <a:r>
              <a:rPr lang="en-GB" sz="2200" dirty="0">
                <a:solidFill>
                  <a:srgbClr val="FF0000"/>
                </a:solidFill>
              </a:rPr>
              <a:t>a half integer resonance </a:t>
            </a:r>
            <a:r>
              <a:rPr lang="en-GB" sz="2200" dirty="0"/>
              <a:t>is induced such that the normal elliptical motion of particles in </a:t>
            </a:r>
            <a:r>
              <a:rPr lang="en-GB" sz="2200" i="1" dirty="0"/>
              <a:t>x-x' </a:t>
            </a:r>
            <a:r>
              <a:rPr lang="en-GB" sz="2200" dirty="0"/>
              <a:t>phase space becomes </a:t>
            </a:r>
            <a:r>
              <a:rPr lang="en-GB" sz="2200" dirty="0">
                <a:solidFill>
                  <a:srgbClr val="FF0000"/>
                </a:solidFill>
              </a:rPr>
              <a:t>hyperbolic</a:t>
            </a:r>
            <a:r>
              <a:rPr lang="en-GB" sz="2200" dirty="0"/>
              <a:t>, with particles moving to smaller </a:t>
            </a:r>
            <a:r>
              <a:rPr lang="en-GB" sz="2200" i="1" dirty="0"/>
              <a:t>x </a:t>
            </a:r>
            <a:r>
              <a:rPr lang="en-GB" sz="2200" dirty="0"/>
              <a:t>and larger </a:t>
            </a:r>
            <a:r>
              <a:rPr lang="en-GB" sz="2200" i="1" dirty="0"/>
              <a:t>x' </a:t>
            </a:r>
            <a:r>
              <a:rPr lang="en-GB" sz="2200" dirty="0"/>
              <a:t>at the channel focal points. </a:t>
            </a:r>
            <a:endParaRPr lang="en-GB" sz="2200" dirty="0" smtClean="0"/>
          </a:p>
          <a:p>
            <a:r>
              <a:rPr lang="en-GB" sz="2200" dirty="0" smtClean="0"/>
              <a:t>Thin </a:t>
            </a:r>
            <a:r>
              <a:rPr lang="en-GB" sz="2200" dirty="0"/>
              <a:t>absorbers placed at the focal points of the channel then cool the angular divergence </a:t>
            </a:r>
            <a:r>
              <a:rPr lang="en-GB" sz="2200" dirty="0" smtClean="0"/>
              <a:t>by </a:t>
            </a:r>
            <a:r>
              <a:rPr lang="en-GB" sz="2200" dirty="0"/>
              <a:t>the usual ionization </a:t>
            </a:r>
            <a:r>
              <a:rPr lang="en-GB" sz="2200" dirty="0" smtClean="0"/>
              <a:t>cooling. 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81357" y="4159933"/>
            <a:ext cx="40796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i="1" dirty="0">
                <a:solidFill>
                  <a:srgbClr val="FF0000"/>
                </a:solidFill>
                <a:latin typeface="Comic Sans MS"/>
              </a:rPr>
              <a:t>LEFT ordinary oscillations </a:t>
            </a:r>
            <a:endParaRPr lang="en-GB" sz="2200" i="1" dirty="0" smtClean="0">
              <a:solidFill>
                <a:srgbClr val="FF0000"/>
              </a:solidFill>
              <a:latin typeface="Comic Sans MS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RIGHT </a:t>
            </a:r>
            <a:r>
              <a:rPr lang="en-GB" sz="2200" i="1" dirty="0">
                <a:solidFill>
                  <a:srgbClr val="FF0000"/>
                </a:solidFill>
                <a:latin typeface="Comic Sans MS"/>
              </a:rPr>
              <a:t>hyperbolic </a:t>
            </a: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motion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GB" sz="2200" i="1" dirty="0">
                <a:solidFill>
                  <a:srgbClr val="FF0000"/>
                </a:solidFill>
                <a:latin typeface="Comic Sans MS"/>
              </a:rPr>
              <a:t>induced by perturbations </a:t>
            </a: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near an (one half integer) </a:t>
            </a:r>
            <a:r>
              <a:rPr lang="en-GB" sz="2200" i="1" dirty="0" smtClean="0">
                <a:solidFill>
                  <a:srgbClr val="FF0000"/>
                </a:solidFill>
                <a:latin typeface="Helvetica" charset="0"/>
              </a:rPr>
              <a:t>resonance</a:t>
            </a: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GB" sz="2200" i="1" dirty="0">
                <a:solidFill>
                  <a:srgbClr val="FF0000"/>
                </a:solidFill>
                <a:latin typeface="Comic Sans MS"/>
              </a:rPr>
              <a:t>of </a:t>
            </a: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the </a:t>
            </a:r>
            <a:r>
              <a:rPr lang="en-GB" sz="2200" i="1" dirty="0" err="1" smtClean="0">
                <a:solidFill>
                  <a:srgbClr val="FF0000"/>
                </a:solidFill>
                <a:latin typeface="Comic Sans MS"/>
              </a:rPr>
              <a:t>betatron</a:t>
            </a:r>
            <a:r>
              <a:rPr lang="en-GB" sz="2200" i="1" dirty="0" smtClean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GB" sz="2200" i="1" dirty="0">
                <a:solidFill>
                  <a:srgbClr val="FF0000"/>
                </a:solidFill>
                <a:latin typeface="Comic Sans MS"/>
              </a:rPr>
              <a:t>frequency.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08441" y="4495800"/>
            <a:ext cx="13862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i="1" dirty="0" smtClean="0">
                <a:solidFill>
                  <a:srgbClr val="FF0000"/>
                </a:solidFill>
                <a:latin typeface="Helvetica" charset="0"/>
              </a:rPr>
              <a:t>x x’ = </a:t>
            </a:r>
            <a:r>
              <a:rPr lang="en-GB" i="1" dirty="0" err="1" smtClean="0">
                <a:solidFill>
                  <a:srgbClr val="FF0000"/>
                </a:solidFill>
                <a:latin typeface="Helvetica" charset="0"/>
              </a:rPr>
              <a:t>const</a:t>
            </a:r>
            <a:endParaRPr lang="en-GB" i="1" dirty="0">
              <a:solidFill>
                <a:srgbClr val="FF0000"/>
              </a:solidFill>
              <a:latin typeface="Helvetica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99142" y="6519446"/>
            <a:ext cx="431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i="1" dirty="0">
                <a:solidFill>
                  <a:srgbClr val="FF0000"/>
                </a:solidFill>
                <a:latin typeface="Comic Sans MS"/>
              </a:rPr>
              <a:t>V. S. </a:t>
            </a:r>
            <a:r>
              <a:rPr lang="en-GB" sz="1600" i="1" dirty="0" err="1" smtClean="0">
                <a:solidFill>
                  <a:srgbClr val="FF0000"/>
                </a:solidFill>
                <a:latin typeface="Comic Sans MS"/>
              </a:rPr>
              <a:t>Morozov</a:t>
            </a:r>
            <a:r>
              <a:rPr lang="en-GB" sz="1600" i="1" dirty="0" smtClean="0">
                <a:solidFill>
                  <a:srgbClr val="FF0000"/>
                </a:solidFill>
                <a:latin typeface="Comic Sans MS"/>
              </a:rPr>
              <a:t> et al, </a:t>
            </a:r>
            <a:r>
              <a:rPr lang="en-US" sz="1600" i="1" dirty="0" smtClean="0">
                <a:solidFill>
                  <a:srgbClr val="FF0000"/>
                </a:solidFill>
                <a:latin typeface="Comic Sans MS"/>
              </a:rPr>
              <a:t>AIP 1507</a:t>
            </a:r>
            <a:r>
              <a:rPr lang="en-US" sz="1600" i="1" dirty="0">
                <a:solidFill>
                  <a:srgbClr val="FF0000"/>
                </a:solidFill>
                <a:latin typeface="Comic Sans MS"/>
              </a:rPr>
              <a:t>, 843 (2012); </a:t>
            </a:r>
            <a:endParaRPr lang="en-GB" sz="1600" i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798" y="533400"/>
            <a:ext cx="1172116" cy="369332"/>
          </a:xfrm>
          <a:prstGeom prst="rect">
            <a:avLst/>
          </a:prstGeom>
          <a:solidFill>
            <a:srgbClr val="FFFF9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mic Sans MS"/>
              </a:rPr>
              <a:t>C. Rubbia</a:t>
            </a:r>
            <a:endParaRPr lang="en-US" dirty="0">
              <a:solidFill>
                <a:srgbClr val="000000"/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6244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7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x5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54" y="1713318"/>
            <a:ext cx="4947138" cy="1868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of PIC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309" y="533400"/>
            <a:ext cx="9003323" cy="1295400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sz="2400" dirty="0"/>
              <a:t>Without damping, the beam dynamics is not stable because the beam envelope grows with every </a:t>
            </a:r>
            <a:r>
              <a:rPr lang="en-GB" sz="2400" dirty="0" smtClean="0"/>
              <a:t>period. Energy </a:t>
            </a:r>
            <a:r>
              <a:rPr lang="en-GB" sz="2400" dirty="0"/>
              <a:t>absorbers at the focal points stabilizes the beam </a:t>
            </a:r>
            <a:r>
              <a:rPr lang="en-GB" sz="2400" dirty="0" smtClean="0"/>
              <a:t>through </a:t>
            </a:r>
            <a:r>
              <a:rPr lang="en-GB" sz="2400" dirty="0"/>
              <a:t>the </a:t>
            </a:r>
            <a:r>
              <a:rPr lang="en-GB" sz="2400" dirty="0" smtClean="0"/>
              <a:t>ionization cooling.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-54317" y="2000955"/>
            <a:ext cx="404928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charset="2"/>
              <a:buChar char="l"/>
              <a:defRPr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charset="2"/>
              <a:buChar char="Ø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è"/>
              <a:defRPr>
                <a:solidFill>
                  <a:schemeClr val="tx1"/>
                </a:solidFill>
                <a:latin typeface="+mj-lt"/>
                <a:ea typeface="ＭＳ Ｐゴシック" charset="-128"/>
              </a:defRPr>
            </a:lvl9pPr>
          </a:lstStyle>
          <a:p>
            <a:pPr defTabSz="914400"/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The 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longitudinal </a:t>
            </a:r>
            <a:r>
              <a:rPr lang="en-GB" sz="2200" dirty="0" err="1">
                <a:solidFill>
                  <a:srgbClr val="000000"/>
                </a:solidFill>
                <a:latin typeface="Comic Sans MS"/>
              </a:rPr>
              <a:t>emittance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 is maintained constant 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tapering 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the absorbers and placing them at points 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of 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appropriate 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dispersion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, vertical </a:t>
            </a:r>
            <a:r>
              <a:rPr lang="en-GB" sz="2200" dirty="0">
                <a:solidFill>
                  <a:srgbClr val="000000"/>
                </a:solidFill>
                <a:latin typeface="Symbol" charset="2"/>
                <a:cs typeface="Symbol" charset="2"/>
              </a:rPr>
              <a:t>b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 and two horizontal </a:t>
            </a:r>
            <a:r>
              <a:rPr lang="en-GB" sz="2200" dirty="0">
                <a:solidFill>
                  <a:srgbClr val="000000"/>
                </a:solidFill>
                <a:latin typeface="Symbol" charset="2"/>
                <a:cs typeface="Symbol" charset="2"/>
              </a:rPr>
              <a:t>b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. </a:t>
            </a:r>
            <a:endParaRPr lang="en-GB" sz="2200" dirty="0">
              <a:solidFill>
                <a:srgbClr val="000000"/>
              </a:solidFill>
              <a:latin typeface="Comic Sans MS"/>
            </a:endParaRPr>
          </a:p>
          <a:p>
            <a:pPr defTabSz="914400"/>
            <a:r>
              <a:rPr lang="en-GB" sz="2200" baseline="-25000" dirty="0" smtClean="0">
                <a:solidFill>
                  <a:srgbClr val="000000"/>
                </a:solidFill>
                <a:latin typeface="Comic Sans MS"/>
              </a:rPr>
              <a:t>.</a:t>
            </a:r>
            <a:r>
              <a:rPr lang="en-GB" sz="2200" baseline="-25000" dirty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Comparison of cooling 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factors 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(ratio of initial to final 6D </a:t>
            </a:r>
            <a:r>
              <a:rPr lang="en-GB" sz="2200" dirty="0" err="1">
                <a:solidFill>
                  <a:srgbClr val="000000"/>
                </a:solidFill>
                <a:latin typeface="Comic Sans MS"/>
              </a:rPr>
              <a:t>emittance</a:t>
            </a:r>
            <a:r>
              <a:rPr lang="en-GB" sz="2200" dirty="0">
                <a:solidFill>
                  <a:srgbClr val="000000"/>
                </a:solidFill>
                <a:latin typeface="Comic Sans MS"/>
              </a:rPr>
              <a:t>) with and without the PIC 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condition </a:t>
            </a:r>
            <a:r>
              <a:rPr lang="en-GB" sz="2200" dirty="0" err="1" smtClean="0">
                <a:solidFill>
                  <a:srgbClr val="000000"/>
                </a:solidFill>
                <a:latin typeface="Comic Sans MS"/>
              </a:rPr>
              <a:t>vs</a:t>
            </a:r>
            <a:r>
              <a:rPr lang="en-GB" sz="2200" dirty="0" smtClean="0">
                <a:solidFill>
                  <a:srgbClr val="000000"/>
                </a:solidFill>
                <a:latin typeface="Comic Sans MS"/>
              </a:rPr>
              <a:t> number of cells: more than 10x gain</a:t>
            </a:r>
            <a:endParaRPr lang="en-GB" sz="2200" dirty="0" smtClean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pic>
        <p:nvPicPr>
          <p:cNvPr id="8" name="Picture 7" descr="pix57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60" y="3200400"/>
            <a:ext cx="5064369" cy="1803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798" y="124181"/>
            <a:ext cx="1172116" cy="369332"/>
          </a:xfrm>
          <a:prstGeom prst="rect">
            <a:avLst/>
          </a:prstGeom>
          <a:solidFill>
            <a:srgbClr val="FFFF97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omic Sans MS"/>
              </a:rPr>
              <a:t>C. Rubbia</a:t>
            </a:r>
            <a:endParaRPr lang="en-US" dirty="0">
              <a:solidFill>
                <a:srgbClr val="000000"/>
              </a:solidFill>
              <a:latin typeface="Comic Sans MS"/>
            </a:endParaRPr>
          </a:p>
        </p:txBody>
      </p:sp>
      <p:pic>
        <p:nvPicPr>
          <p:cNvPr id="9" name="Picture 8" descr="pix58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811" y="4876800"/>
            <a:ext cx="5345723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9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x106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428" y="4826000"/>
            <a:ext cx="3446585" cy="198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Parametric Resonance Cooling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44" y="533400"/>
            <a:ext cx="8974479" cy="5791200"/>
          </a:xfrm>
        </p:spPr>
        <p:txBody>
          <a:bodyPr/>
          <a:lstStyle/>
          <a:p>
            <a:r>
              <a:rPr lang="en-GB" sz="2000" dirty="0" smtClean="0"/>
              <a:t>The first </a:t>
            </a:r>
            <a:r>
              <a:rPr lang="en-GB" sz="2000" dirty="0" err="1" smtClean="0"/>
              <a:t>muon</a:t>
            </a:r>
            <a:r>
              <a:rPr lang="en-GB" sz="2000" dirty="0" smtClean="0"/>
              <a:t> cooling ring should present no unexpected behaviour and good agreement between calculations and experiment is expected both transversely and longitudinally</a:t>
            </a:r>
          </a:p>
          <a:p>
            <a:r>
              <a:rPr lang="en-GB" sz="2000" dirty="0" smtClean="0"/>
              <a:t>The novel </a:t>
            </a:r>
            <a:r>
              <a:rPr lang="en-GB" sz="2000" dirty="0"/>
              <a:t>Parametric Resonance Cooling </a:t>
            </a:r>
            <a:r>
              <a:rPr lang="en-GB" sz="2000" dirty="0" smtClean="0"/>
              <a:t>(PIC) involves instead the balance between a strong resonance growth and ionization cooling and it may involve significant and unexpected conditions which are hard to predict. </a:t>
            </a:r>
          </a:p>
          <a:p>
            <a:r>
              <a:rPr lang="en-GB" sz="2000" dirty="0" smtClean="0"/>
              <a:t>Therefore the experimental demonstration of the cooling must be concentrated on such a resonant behaviour.</a:t>
            </a:r>
          </a:p>
          <a:p>
            <a:r>
              <a:rPr lang="en-GB" sz="2000" dirty="0" smtClean="0"/>
              <a:t>On the other hand the success of the </a:t>
            </a:r>
            <a:r>
              <a:rPr lang="en-GB" sz="2000" dirty="0"/>
              <a:t>novel Parametric Resonance Cooling </a:t>
            </a:r>
            <a:r>
              <a:rPr lang="en-GB" sz="2000" dirty="0" smtClean="0"/>
              <a:t>is a necessary premise for a viable luminosity of the initial proton parameters of the future CERN accelerators since the expected Higgs luminosity is proportional to the inverse of the transverse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, hence about one order of magnitude of increment is expected from PIC.  </a:t>
            </a:r>
            <a:endParaRPr lang="en-GB" sz="2000" dirty="0"/>
          </a:p>
        </p:txBody>
      </p:sp>
      <p:sp>
        <p:nvSpPr>
          <p:cNvPr id="7" name="Rounded Rectangle 6"/>
          <p:cNvSpPr/>
          <p:nvPr/>
        </p:nvSpPr>
        <p:spPr bwMode="auto">
          <a:xfrm>
            <a:off x="469900" y="5676900"/>
            <a:ext cx="3276600" cy="4699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FFFFFF"/>
                </a:solidFill>
                <a:latin typeface="Helvetica" charset="0"/>
              </a:rPr>
              <a:t>Carlo Rubbia – FNAL May 2015</a:t>
            </a:r>
            <a:endParaRPr lang="en-US" sz="1600" dirty="0">
              <a:solidFill>
                <a:srgbClr val="000000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41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8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9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0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1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7_MuPAC_Revi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12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3_OECD_TALK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ECD_TALK">
      <a:majorFont>
        <a:latin typeface="Helvetic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-2500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-2500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OECD_TAL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_TAL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_TAL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5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6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7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10914</TotalTime>
  <Words>1985</Words>
  <Application>Microsoft Macintosh PowerPoint</Application>
  <PresentationFormat>On-screen Show (4:3)</PresentationFormat>
  <Paragraphs>210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26</vt:i4>
      </vt:variant>
      <vt:variant>
        <vt:lpstr>Slide Titles</vt:lpstr>
      </vt:variant>
      <vt:variant>
        <vt:i4>19</vt:i4>
      </vt:variant>
    </vt:vector>
  </HeadingPairs>
  <TitlesOfParts>
    <vt:vector size="45" baseType="lpstr">
      <vt:lpstr>Office Theme</vt:lpstr>
      <vt:lpstr>FNAL_MAP_R2</vt:lpstr>
      <vt:lpstr>1_FNAL_MAP_R2</vt:lpstr>
      <vt:lpstr>2_FNAL_MAP_R2</vt:lpstr>
      <vt:lpstr>3_FNAL_MAP_R2</vt:lpstr>
      <vt:lpstr>4_FNAL_MAP_R2</vt:lpstr>
      <vt:lpstr>5_FNAL_MAP_R2</vt:lpstr>
      <vt:lpstr>6_FNAL_MAP_R2</vt:lpstr>
      <vt:lpstr>7_FNAL_MAP_R2</vt:lpstr>
      <vt:lpstr>8_FNAL_MAP_R2</vt:lpstr>
      <vt:lpstr>9_FNAL_MAP_R2</vt:lpstr>
      <vt:lpstr>1_Office Theme</vt:lpstr>
      <vt:lpstr>3_Office Theme</vt:lpstr>
      <vt:lpstr>4_Theme1</vt:lpstr>
      <vt:lpstr>4_Office Theme</vt:lpstr>
      <vt:lpstr>5_Office Theme</vt:lpstr>
      <vt:lpstr>7_Office Theme</vt:lpstr>
      <vt:lpstr>10_FNAL_MAP_R2</vt:lpstr>
      <vt:lpstr>11_FNAL_MAP_R2</vt:lpstr>
      <vt:lpstr>7_MuPAC_Review_Template</vt:lpstr>
      <vt:lpstr>12_FNAL_MAP_R2</vt:lpstr>
      <vt:lpstr>3_OECD_TALK</vt:lpstr>
      <vt:lpstr>9_Office Theme</vt:lpstr>
      <vt:lpstr>10_Office Theme</vt:lpstr>
      <vt:lpstr>11_Office Theme</vt:lpstr>
      <vt:lpstr>2_Office Theme</vt:lpstr>
      <vt:lpstr>Muon-Collider R&amp;D Activities in Italy, and a Novel Muon Production Scheme</vt:lpstr>
      <vt:lpstr>Introduction</vt:lpstr>
      <vt:lpstr>Activity in Italy</vt:lpstr>
      <vt:lpstr>Proton-Based Source</vt:lpstr>
      <vt:lpstr>Muon Accelerator Program (MAP) Muon based facilities and synergies</vt:lpstr>
      <vt:lpstr>Muon Ionization Cooling</vt:lpstr>
      <vt:lpstr>3.-PIC, the Parametric Resonance Cooling of muons</vt:lpstr>
      <vt:lpstr>Details of PIC</vt:lpstr>
      <vt:lpstr>Parametric Resonance Cooling </vt:lpstr>
      <vt:lpstr>Idea for low emittance m beam</vt:lpstr>
      <vt:lpstr>Muon Source:  e+ on target (i.e. e+ on e- at rest)</vt:lpstr>
      <vt:lpstr>PowerPoint Presentation</vt:lpstr>
      <vt:lpstr>Muon Collider:  Schematic Layout for positron based muon source</vt:lpstr>
      <vt:lpstr>Key Feasibility Issues</vt:lpstr>
      <vt:lpstr>Conclusions</vt:lpstr>
      <vt:lpstr>Back-up</vt:lpstr>
      <vt:lpstr>Exploring the potential for a Low Emittance Muon Collider</vt:lpstr>
      <vt:lpstr>Annual dose</vt:lpstr>
      <vt:lpstr>A quasi Ideal e- target:        Few statements on the plasma option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Antonelli</dc:creator>
  <cp:lastModifiedBy>Manuela Boscolo</cp:lastModifiedBy>
  <cp:revision>811</cp:revision>
  <cp:lastPrinted>2015-11-09T16:44:43Z</cp:lastPrinted>
  <dcterms:created xsi:type="dcterms:W3CDTF">2015-06-19T11:44:42Z</dcterms:created>
  <dcterms:modified xsi:type="dcterms:W3CDTF">2017-02-13T17:25:05Z</dcterms:modified>
</cp:coreProperties>
</file>