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77"/>
  </p:notesMasterIdLst>
  <p:sldIdLst>
    <p:sldId id="256" r:id="rId3"/>
    <p:sldId id="404" r:id="rId4"/>
    <p:sldId id="394" r:id="rId5"/>
    <p:sldId id="393" r:id="rId6"/>
    <p:sldId id="319" r:id="rId7"/>
    <p:sldId id="396" r:id="rId8"/>
    <p:sldId id="397" r:id="rId9"/>
    <p:sldId id="398" r:id="rId10"/>
    <p:sldId id="399" r:id="rId11"/>
    <p:sldId id="400" r:id="rId12"/>
    <p:sldId id="401" r:id="rId13"/>
    <p:sldId id="402" r:id="rId14"/>
    <p:sldId id="403" r:id="rId15"/>
    <p:sldId id="405" r:id="rId16"/>
    <p:sldId id="406" r:id="rId17"/>
    <p:sldId id="407" r:id="rId18"/>
    <p:sldId id="408" r:id="rId19"/>
    <p:sldId id="409" r:id="rId20"/>
    <p:sldId id="410" r:id="rId21"/>
    <p:sldId id="411" r:id="rId22"/>
    <p:sldId id="412" r:id="rId23"/>
    <p:sldId id="395" r:id="rId24"/>
    <p:sldId id="413" r:id="rId25"/>
    <p:sldId id="333" r:id="rId26"/>
    <p:sldId id="392" r:id="rId27"/>
    <p:sldId id="380" r:id="rId28"/>
    <p:sldId id="335" r:id="rId29"/>
    <p:sldId id="336" r:id="rId30"/>
    <p:sldId id="337" r:id="rId31"/>
    <p:sldId id="354" r:id="rId32"/>
    <p:sldId id="355" r:id="rId33"/>
    <p:sldId id="359" r:id="rId34"/>
    <p:sldId id="360" r:id="rId35"/>
    <p:sldId id="361" r:id="rId36"/>
    <p:sldId id="364" r:id="rId37"/>
    <p:sldId id="362" r:id="rId38"/>
    <p:sldId id="363" r:id="rId39"/>
    <p:sldId id="366" r:id="rId40"/>
    <p:sldId id="368" r:id="rId41"/>
    <p:sldId id="374" r:id="rId42"/>
    <p:sldId id="376" r:id="rId43"/>
    <p:sldId id="375" r:id="rId44"/>
    <p:sldId id="377" r:id="rId45"/>
    <p:sldId id="378" r:id="rId46"/>
    <p:sldId id="414" r:id="rId47"/>
    <p:sldId id="415" r:id="rId48"/>
    <p:sldId id="416" r:id="rId49"/>
    <p:sldId id="417" r:id="rId50"/>
    <p:sldId id="418" r:id="rId51"/>
    <p:sldId id="419" r:id="rId52"/>
    <p:sldId id="420" r:id="rId53"/>
    <p:sldId id="327" r:id="rId54"/>
    <p:sldId id="332" r:id="rId55"/>
    <p:sldId id="330" r:id="rId56"/>
    <p:sldId id="338" r:id="rId57"/>
    <p:sldId id="348" r:id="rId58"/>
    <p:sldId id="339" r:id="rId59"/>
    <p:sldId id="340" r:id="rId60"/>
    <p:sldId id="341" r:id="rId61"/>
    <p:sldId id="342" r:id="rId62"/>
    <p:sldId id="343" r:id="rId63"/>
    <p:sldId id="344" r:id="rId64"/>
    <p:sldId id="345" r:id="rId65"/>
    <p:sldId id="346" r:id="rId66"/>
    <p:sldId id="347" r:id="rId67"/>
    <p:sldId id="357" r:id="rId68"/>
    <p:sldId id="358" r:id="rId69"/>
    <p:sldId id="379" r:id="rId70"/>
    <p:sldId id="381" r:id="rId71"/>
    <p:sldId id="382" r:id="rId72"/>
    <p:sldId id="383" r:id="rId73"/>
    <p:sldId id="384" r:id="rId74"/>
    <p:sldId id="385" r:id="rId75"/>
    <p:sldId id="386" r:id="rId7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360A"/>
    <a:srgbClr val="084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46" autoAdjust="0"/>
    <p:restoredTop sz="95122" autoAdjust="0"/>
  </p:normalViewPr>
  <p:slideViewPr>
    <p:cSldViewPr snapToGrid="0" snapToObjects="1">
      <p:cViewPr>
        <p:scale>
          <a:sx n="99" d="100"/>
          <a:sy n="99" d="100"/>
        </p:scale>
        <p:origin x="-96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80" Type="http://schemas.openxmlformats.org/officeDocument/2006/relationships/viewProps" Target="viewProps.xml"/><Relationship Id="rId81" Type="http://schemas.openxmlformats.org/officeDocument/2006/relationships/theme" Target="theme/theme1.xml"/><Relationship Id="rId82" Type="http://schemas.openxmlformats.org/officeDocument/2006/relationships/tableStyles" Target="tableStyles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notesMaster" Target="notesMasters/notesMaster1.xml"/><Relationship Id="rId78" Type="http://schemas.openxmlformats.org/officeDocument/2006/relationships/printerSettings" Target="printerSettings/printerSettings1.bin"/><Relationship Id="rId79" Type="http://schemas.openxmlformats.org/officeDocument/2006/relationships/presProps" Target="presProps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360617-4B00-974F-BDD6-3E54A8D5F4B3}" type="datetimeFigureOut">
              <a:rPr lang="en-US" smtClean="0"/>
              <a:t>11.02.17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52B816-C8BF-2946-8106-86D5A5E07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850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dirty="0" smtClean="0"/>
              <a:t>Injection speed, downtime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4600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11.02.17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10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11.02.17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0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11.02.17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74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8217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4436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8765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1291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11.02.17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50093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fr-CH" dirty="0" smtClean="0">
                <a:solidFill>
                  <a:srgbClr val="0055A0"/>
                </a:solidFill>
                <a:latin typeface="Arial"/>
              </a:rPr>
              <a:t>Click to edit Master title style</a:t>
            </a:r>
            <a:endParaRPr lang="en-US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214583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/>
          </a:bodyPr>
          <a:lstStyle>
            <a:lvl1pPr algn="ctr">
              <a:defRPr sz="2400" b="1" u="sng"/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>
            <a:lvl1pPr marL="313200" indent="-277200">
              <a:spcBef>
                <a:spcPts val="1900"/>
              </a:spcBef>
              <a:buFont typeface="Courier New"/>
              <a:buChar char="o"/>
              <a:defRPr sz="1800" b="0"/>
            </a:lvl1pPr>
            <a:lvl2pPr marL="633600" indent="-277200">
              <a:spcBef>
                <a:spcPts val="400"/>
              </a:spcBef>
              <a:spcAft>
                <a:spcPts val="400"/>
              </a:spcAft>
              <a:defRPr sz="1700"/>
            </a:lvl2pPr>
            <a:lvl3pPr marL="914400" indent="-252000">
              <a:spcBef>
                <a:spcPts val="0"/>
              </a:spcBef>
              <a:spcAft>
                <a:spcPts val="300"/>
              </a:spcAft>
              <a:buFont typeface="Lucida Grande"/>
              <a:buChar char="−"/>
              <a:defRPr sz="1600"/>
            </a:lvl3pPr>
          </a:lstStyle>
          <a:p>
            <a:pPr lvl="0" eaLnBrk="1" latinLnBrk="0" hangingPunct="1"/>
            <a:r>
              <a:rPr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lang="fr-CH" dirty="0" smtClean="0"/>
              <a:t>Deuxième niveau</a:t>
            </a:r>
          </a:p>
          <a:p>
            <a:pPr lvl="2" eaLnBrk="1" latinLnBrk="0" hangingPunct="1"/>
            <a:r>
              <a:rPr lang="fr-CH" dirty="0" smtClean="0"/>
              <a:t>Troisième niveau</a:t>
            </a:r>
          </a:p>
          <a:p>
            <a:pPr lvl="3" eaLnBrk="1" latinLnBrk="0" hangingPunct="1"/>
            <a:r>
              <a:rPr lang="fr-CH" dirty="0" smtClean="0"/>
              <a:t>Quatrième niveau</a:t>
            </a:r>
          </a:p>
          <a:p>
            <a:pPr lvl="4" eaLnBrk="1" latinLnBrk="0" hangingPunct="1"/>
            <a:r>
              <a:rPr lang="fr-CH" dirty="0" smtClean="0"/>
              <a:t>Cinquième niveau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Eucard</a:t>
            </a:r>
            <a:r>
              <a:rPr lang="en-US" dirty="0" smtClean="0"/>
              <a:t> </a:t>
            </a:r>
            <a:r>
              <a:rPr lang="en-US" dirty="0" err="1" smtClean="0"/>
              <a:t>XBeam</a:t>
            </a:r>
            <a:r>
              <a:rPr lang="en-US" smtClean="0"/>
              <a:t> Workshop, Valencia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248488" y="656777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841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11.02.17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8708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11.02.17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40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11.02.17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9772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11.02.17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365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11.02.17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981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11.02.17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3831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4401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11.02.17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543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11.02.17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550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11.02.17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8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11.02.17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441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11.02.17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94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11.02.17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001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11.02.17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166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theme" Target="../theme/theme2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84A4D-1DC4-8D4F-AE69-10A81B0FFC52}" type="datetimeFigureOut">
              <a:rPr lang="en-US" smtClean="0"/>
              <a:t>11.02.17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891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Eucard</a:t>
            </a:r>
            <a:r>
              <a:rPr lang="en-US" dirty="0" smtClean="0"/>
              <a:t> </a:t>
            </a:r>
            <a:r>
              <a:rPr lang="en-US" dirty="0" err="1" smtClean="0"/>
              <a:t>XBeam</a:t>
            </a:r>
            <a:r>
              <a:rPr lang="en-US" dirty="0" smtClean="0"/>
              <a:t> Workshop, Valencia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5150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emf"/><Relationship Id="rId3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emf"/><Relationship Id="rId5" Type="http://schemas.openxmlformats.org/officeDocument/2006/relationships/image" Target="../media/image40.emf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jpe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em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image" Target="../media/image50.em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8.png"/><Relationship Id="rId3" Type="http://schemas.openxmlformats.org/officeDocument/2006/relationships/image" Target="../media/image9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4.png"/><Relationship Id="rId5" Type="http://schemas.openxmlformats.org/officeDocument/2006/relationships/image" Target="../media/image56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4.png"/><Relationship Id="rId5" Type="http://schemas.openxmlformats.org/officeDocument/2006/relationships/image" Target="../media/image58.png"/><Relationship Id="rId6" Type="http://schemas.openxmlformats.org/officeDocument/2006/relationships/image" Target="../media/image55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4.png"/><Relationship Id="rId5" Type="http://schemas.openxmlformats.org/officeDocument/2006/relationships/image" Target="../media/image58.png"/><Relationship Id="rId6" Type="http://schemas.openxmlformats.org/officeDocument/2006/relationships/image" Target="../media/image55.png"/><Relationship Id="rId7" Type="http://schemas.openxmlformats.org/officeDocument/2006/relationships/image" Target="../media/image59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55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4" Type="http://schemas.openxmlformats.org/officeDocument/2006/relationships/image" Target="../media/image67.emf"/><Relationship Id="rId5" Type="http://schemas.openxmlformats.org/officeDocument/2006/relationships/image" Target="../media/image68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4" Type="http://schemas.openxmlformats.org/officeDocument/2006/relationships/image" Target="../media/image71.em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6" Type="http://schemas.openxmlformats.org/officeDocument/2006/relationships/image" Target="../media/image84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4" Type="http://schemas.openxmlformats.org/officeDocument/2006/relationships/image" Target="../media/image86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85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89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4" Type="http://schemas.openxmlformats.org/officeDocument/2006/relationships/image" Target="../media/image91.em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4" Type="http://schemas.openxmlformats.org/officeDocument/2006/relationships/image" Target="../media/image91.emf"/><Relationship Id="rId5" Type="http://schemas.openxmlformats.org/officeDocument/2006/relationships/image" Target="../media/image90.em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4" Type="http://schemas.openxmlformats.org/officeDocument/2006/relationships/image" Target="../media/image91.emf"/><Relationship Id="rId5" Type="http://schemas.openxmlformats.org/officeDocument/2006/relationships/image" Target="../media/image90.em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4" Type="http://schemas.openxmlformats.org/officeDocument/2006/relationships/image" Target="../media/image91.emf"/><Relationship Id="rId5" Type="http://schemas.openxmlformats.org/officeDocument/2006/relationships/image" Target="../media/image90.em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0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4" Type="http://schemas.openxmlformats.org/officeDocument/2006/relationships/image" Target="../media/image91.emf"/><Relationship Id="rId5" Type="http://schemas.openxmlformats.org/officeDocument/2006/relationships/image" Target="../media/image90.em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4" Type="http://schemas.openxmlformats.org/officeDocument/2006/relationships/image" Target="../media/image91.emf"/><Relationship Id="rId5" Type="http://schemas.openxmlformats.org/officeDocument/2006/relationships/image" Target="../media/image90.em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4" Type="http://schemas.openxmlformats.org/officeDocument/2006/relationships/image" Target="../media/image91.emf"/><Relationship Id="rId5" Type="http://schemas.openxmlformats.org/officeDocument/2006/relationships/image" Target="../media/image90.em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4" Type="http://schemas.openxmlformats.org/officeDocument/2006/relationships/image" Target="../media/image91.emf"/><Relationship Id="rId5" Type="http://schemas.openxmlformats.org/officeDocument/2006/relationships/image" Target="../media/image90.em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4" Type="http://schemas.openxmlformats.org/officeDocument/2006/relationships/image" Target="../media/image91.emf"/><Relationship Id="rId5" Type="http://schemas.openxmlformats.org/officeDocument/2006/relationships/image" Target="../media/image90.em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4" Type="http://schemas.openxmlformats.org/officeDocument/2006/relationships/image" Target="../media/image101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7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2.png"/><Relationship Id="rId5" Type="http://schemas.openxmlformats.org/officeDocument/2006/relationships/image" Target="../media/image102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0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image" Target="../media/image105.png"/><Relationship Id="rId6" Type="http://schemas.openxmlformats.org/officeDocument/2006/relationships/image" Target="../media/image106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image" Target="../media/image107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image" Target="../media/image107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5.png"/><Relationship Id="rId5" Type="http://schemas.openxmlformats.org/officeDocument/2006/relationships/image" Target="../media/image16.emf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350306" cy="940443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Space charge and electron cloud in the CERN accelerators</a:t>
            </a:r>
            <a:endParaRPr lang="en-US" sz="35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454624"/>
            <a:ext cx="8060404" cy="2142538"/>
          </a:xfrm>
        </p:spPr>
        <p:txBody>
          <a:bodyPr>
            <a:normAutofit/>
          </a:bodyPr>
          <a:lstStyle/>
          <a:p>
            <a:endParaRPr lang="en-US" dirty="0" smtClean="0">
              <a:latin typeface="Arial"/>
              <a:cs typeface="Arial"/>
            </a:endParaRPr>
          </a:p>
          <a:p>
            <a:r>
              <a:rPr lang="en-US" sz="1800" dirty="0" smtClean="0">
                <a:latin typeface="Arial"/>
                <a:cs typeface="Arial"/>
              </a:rPr>
              <a:t>G. Rumolo</a:t>
            </a:r>
          </a:p>
          <a:p>
            <a:r>
              <a:rPr lang="en-US" sz="1800" dirty="0" smtClean="0">
                <a:latin typeface="Arial"/>
                <a:cs typeface="Arial"/>
              </a:rPr>
              <a:t>With the input of H. </a:t>
            </a:r>
            <a:r>
              <a:rPr lang="en-US" sz="1800" dirty="0" err="1" smtClean="0">
                <a:latin typeface="Arial"/>
                <a:cs typeface="Arial"/>
              </a:rPr>
              <a:t>Bartosik</a:t>
            </a:r>
            <a:r>
              <a:rPr lang="en-US" sz="1800" dirty="0" smtClean="0">
                <a:latin typeface="Arial"/>
                <a:cs typeface="Arial"/>
              </a:rPr>
              <a:t>, G. </a:t>
            </a:r>
            <a:r>
              <a:rPr lang="en-US" sz="1800" dirty="0" err="1" smtClean="0">
                <a:latin typeface="Arial"/>
                <a:cs typeface="Arial"/>
              </a:rPr>
              <a:t>Iadarola</a:t>
            </a:r>
            <a:r>
              <a:rPr lang="en-US" sz="1800" dirty="0" smtClean="0">
                <a:latin typeface="Arial"/>
                <a:cs typeface="Arial"/>
              </a:rPr>
              <a:t>, K. Li, L. </a:t>
            </a:r>
            <a:r>
              <a:rPr lang="en-US" sz="1800" dirty="0" err="1" smtClean="0">
                <a:latin typeface="Arial"/>
                <a:cs typeface="Arial"/>
              </a:rPr>
              <a:t>Mether</a:t>
            </a:r>
            <a:r>
              <a:rPr lang="en-US" sz="1800" dirty="0" smtClean="0">
                <a:latin typeface="Arial"/>
                <a:cs typeface="Arial"/>
              </a:rPr>
              <a:t>, A. Romano, M. Schenk</a:t>
            </a:r>
          </a:p>
          <a:p>
            <a:endParaRPr lang="en-US" sz="1800" dirty="0" smtClean="0">
              <a:latin typeface="Arial"/>
              <a:cs typeface="Arial"/>
            </a:endParaRPr>
          </a:p>
          <a:p>
            <a:endParaRPr lang="en-US" sz="1800" dirty="0" smtClean="0">
              <a:latin typeface="Arial"/>
              <a:cs typeface="Arial"/>
            </a:endParaRPr>
          </a:p>
          <a:p>
            <a:r>
              <a:rPr lang="en-US" sz="1600" b="1" dirty="0">
                <a:solidFill>
                  <a:schemeClr val="tx2"/>
                </a:solidFill>
                <a:cs typeface="Arial"/>
              </a:rPr>
              <a:t>EuCARD-2 </a:t>
            </a:r>
            <a:r>
              <a:rPr lang="en-US" sz="1600" b="1" dirty="0" smtClean="0">
                <a:solidFill>
                  <a:schemeClr val="tx2"/>
                </a:solidFill>
                <a:cs typeface="Arial"/>
              </a:rPr>
              <a:t>XBEAM Strategy </a:t>
            </a:r>
            <a:r>
              <a:rPr lang="en-US" sz="1600" b="1" dirty="0" smtClean="0">
                <a:solidFill>
                  <a:schemeClr val="tx2"/>
                </a:solidFill>
                <a:latin typeface="Arial"/>
                <a:cs typeface="Arial"/>
              </a:rPr>
              <a:t>Workshop, Valencia, Spain, 13/02/2017</a:t>
            </a:r>
          </a:p>
          <a:p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2886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The PS</a:t>
            </a:r>
            <a:endParaRPr lang="en-US" u="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78122" y="706875"/>
            <a:ext cx="7110118" cy="5459949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2690174" y="551734"/>
            <a:ext cx="935274" cy="1905376"/>
            <a:chOff x="2638732" y="1066424"/>
            <a:chExt cx="935274" cy="1905376"/>
          </a:xfrm>
          <a:solidFill>
            <a:srgbClr val="FFFFFF"/>
          </a:solidFill>
        </p:grpSpPr>
        <p:cxnSp>
          <p:nvCxnSpPr>
            <p:cNvPr id="33" name="Straight Arrow Connector 32"/>
            <p:cNvCxnSpPr/>
            <p:nvPr/>
          </p:nvCxnSpPr>
          <p:spPr>
            <a:xfrm rot="5400000" flipH="1" flipV="1">
              <a:off x="2612606" y="2010400"/>
              <a:ext cx="1091994" cy="830806"/>
            </a:xfrm>
            <a:prstGeom prst="straightConnector1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 rot="18497040">
              <a:off x="2085347" y="1619809"/>
              <a:ext cx="1814656" cy="707886"/>
            </a:xfrm>
            <a:prstGeom prst="rect">
              <a:avLst/>
            </a:prstGeom>
            <a:grp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262626"/>
                  </a:solidFill>
                </a:rPr>
                <a:t>From </a:t>
              </a:r>
              <a:r>
                <a:rPr lang="en-US" sz="2000" b="1" dirty="0" smtClean="0">
                  <a:solidFill>
                    <a:srgbClr val="262626"/>
                  </a:solidFill>
                </a:rPr>
                <a:t>PSB</a:t>
              </a:r>
              <a:endParaRPr lang="en-US" sz="2000" dirty="0" smtClean="0">
                <a:solidFill>
                  <a:srgbClr val="262626"/>
                </a:solidFill>
              </a:endParaRPr>
            </a:p>
            <a:p>
              <a:r>
                <a:rPr lang="en-US" sz="2000" dirty="0" err="1" smtClean="0">
                  <a:solidFill>
                    <a:srgbClr val="262626"/>
                  </a:solidFill>
                </a:rPr>
                <a:t>E</a:t>
              </a:r>
              <a:r>
                <a:rPr lang="en-US" sz="2000" baseline="-25000" dirty="0" err="1" smtClean="0">
                  <a:solidFill>
                    <a:srgbClr val="262626"/>
                  </a:solidFill>
                </a:rPr>
                <a:t>kin</a:t>
              </a:r>
              <a:r>
                <a:rPr lang="en-US" sz="2000" baseline="-25000" dirty="0" smtClean="0">
                  <a:solidFill>
                    <a:srgbClr val="262626"/>
                  </a:solidFill>
                </a:rPr>
                <a:t> </a:t>
              </a:r>
              <a:r>
                <a:rPr lang="en-US" sz="2000" dirty="0" smtClean="0">
                  <a:solidFill>
                    <a:srgbClr val="262626"/>
                  </a:solidFill>
                </a:rPr>
                <a:t>=1.4 </a:t>
              </a:r>
              <a:r>
                <a:rPr lang="en-US" sz="2000" dirty="0" err="1" smtClean="0">
                  <a:solidFill>
                    <a:srgbClr val="262626"/>
                  </a:solidFill>
                </a:rPr>
                <a:t>GeV</a:t>
              </a:r>
              <a:endParaRPr lang="en-US" sz="2000" dirty="0">
                <a:solidFill>
                  <a:srgbClr val="262626"/>
                </a:solidFill>
              </a:endParaRPr>
            </a:p>
          </p:txBody>
        </p:sp>
      </p:grpSp>
      <p:grpSp>
        <p:nvGrpSpPr>
          <p:cNvPr id="35" name="Group 14"/>
          <p:cNvGrpSpPr/>
          <p:nvPr/>
        </p:nvGrpSpPr>
        <p:grpSpPr>
          <a:xfrm>
            <a:off x="210060" y="3271225"/>
            <a:ext cx="1777726" cy="1182065"/>
            <a:chOff x="344187" y="2514601"/>
            <a:chExt cx="1777726" cy="1182065"/>
          </a:xfrm>
        </p:grpSpPr>
        <p:cxnSp>
          <p:nvCxnSpPr>
            <p:cNvPr id="36" name="Straight Arrow Connector 35"/>
            <p:cNvCxnSpPr/>
            <p:nvPr/>
          </p:nvCxnSpPr>
          <p:spPr>
            <a:xfrm rot="10800000">
              <a:off x="667527" y="2514601"/>
              <a:ext cx="1168256" cy="685799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 rot="1805619">
              <a:off x="344187" y="2988780"/>
              <a:ext cx="1777726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0000"/>
                  </a:solidFill>
                </a:rPr>
                <a:t>To </a:t>
              </a:r>
              <a:r>
                <a:rPr lang="en-US" sz="2000" b="1" dirty="0" smtClean="0">
                  <a:solidFill>
                    <a:srgbClr val="000000"/>
                  </a:solidFill>
                </a:rPr>
                <a:t>SPS</a:t>
              </a:r>
            </a:p>
            <a:p>
              <a:r>
                <a:rPr lang="en-US" sz="2000" dirty="0" smtClean="0">
                  <a:solidFill>
                    <a:srgbClr val="000000"/>
                  </a:solidFill>
                </a:rPr>
                <a:t>p</a:t>
              </a:r>
              <a:r>
                <a:rPr lang="en-US" sz="2000" baseline="-25000" dirty="0" smtClean="0">
                  <a:solidFill>
                    <a:srgbClr val="000000"/>
                  </a:solidFill>
                </a:rPr>
                <a:t>0 </a:t>
              </a:r>
              <a:r>
                <a:rPr lang="en-US" sz="2000" dirty="0" smtClean="0">
                  <a:solidFill>
                    <a:srgbClr val="000000"/>
                  </a:solidFill>
                </a:rPr>
                <a:t>=26 </a:t>
              </a:r>
              <a:r>
                <a:rPr lang="en-US" sz="2000" dirty="0" err="1" smtClean="0">
                  <a:solidFill>
                    <a:srgbClr val="000000"/>
                  </a:solidFill>
                </a:rPr>
                <a:t>GeV/c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6934201" y="1290024"/>
            <a:ext cx="1520230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r>
              <a:rPr lang="en-US" b="1" dirty="0" smtClean="0"/>
              <a:t> = 628 </a:t>
            </a:r>
            <a:r>
              <a:rPr lang="en-US" b="1" dirty="0" err="1" smtClean="0"/>
              <a:t>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62323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The PS</a:t>
            </a:r>
            <a:endParaRPr lang="en-US" u="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1" name="Picture 6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968"/>
          <a:stretch/>
        </p:blipFill>
        <p:spPr bwMode="auto">
          <a:xfrm>
            <a:off x="2990271" y="762000"/>
            <a:ext cx="6153729" cy="412817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22" name="Picture 21" descr="tomo-P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64" y="3334596"/>
            <a:ext cx="2799036" cy="28800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030366" y="819996"/>
            <a:ext cx="34372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PS acceleration cycle (LHC beams)</a:t>
            </a:r>
            <a:endParaRPr lang="en-US" sz="1500" b="1" dirty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3733291" y="5015620"/>
            <a:ext cx="5002079" cy="958784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First train of four bunches from the PSB sits for 1.2 </a:t>
            </a:r>
            <a:r>
              <a:rPr lang="en-US" sz="3200" b="1" dirty="0" err="1" smtClean="0">
                <a:solidFill>
                  <a:schemeClr val="bg1"/>
                </a:solidFill>
              </a:rPr>
              <a:t>s</a:t>
            </a:r>
            <a:r>
              <a:rPr lang="en-US" sz="3200" b="1" dirty="0" smtClean="0">
                <a:solidFill>
                  <a:schemeClr val="bg1"/>
                </a:solidFill>
              </a:rPr>
              <a:t> waiting for the second train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After second injection, there is the triple splitting and acceleration (mitigated space charge)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880" b="1" dirty="0" smtClean="0">
              <a:solidFill>
                <a:schemeClr val="bg1"/>
              </a:solidFill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22718" y="863162"/>
            <a:ext cx="2154281" cy="3676167"/>
          </a:xfrm>
          <a:prstGeom prst="rect">
            <a:avLst/>
          </a:prstGeom>
          <a:solidFill>
            <a:srgbClr val="FF00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750" y="1416796"/>
            <a:ext cx="2724120" cy="828000"/>
          </a:xfrm>
          <a:prstGeom prst="rect">
            <a:avLst/>
          </a:prstGeom>
          <a:solidFill>
            <a:srgbClr val="CCFFCC"/>
          </a:solidFill>
        </p:spPr>
      </p:pic>
      <p:cxnSp>
        <p:nvCxnSpPr>
          <p:cNvPr id="27" name="Straight Arrow Connector 26"/>
          <p:cNvCxnSpPr/>
          <p:nvPr/>
        </p:nvCxnSpPr>
        <p:spPr>
          <a:xfrm rot="10800000" flipV="1">
            <a:off x="3200401" y="3791796"/>
            <a:ext cx="3276599" cy="457200"/>
          </a:xfrm>
          <a:prstGeom prst="straightConnector1">
            <a:avLst/>
          </a:prstGeom>
          <a:ln w="25400" cap="flat" cmpd="sng" algn="ctr">
            <a:solidFill>
              <a:schemeClr val="tx1"/>
            </a:solidFill>
            <a:prstDash val="lgDash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227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The PS</a:t>
            </a:r>
            <a:endParaRPr lang="en-US" u="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17052"/>
            <a:ext cx="6153729" cy="4298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066800" y="845652"/>
            <a:ext cx="34372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PS acceleration cycle (LHC beams)</a:t>
            </a:r>
            <a:endParaRPr lang="en-US" sz="1500" b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33400" y="5036652"/>
            <a:ext cx="4550504" cy="1026725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Acceleration, diluted longitudinal </a:t>
            </a:r>
            <a:r>
              <a:rPr lang="en-US" sz="3200" b="1" dirty="0" err="1" smtClean="0">
                <a:solidFill>
                  <a:schemeClr val="bg1"/>
                </a:solidFill>
              </a:rPr>
              <a:t>emittances</a:t>
            </a:r>
            <a:r>
              <a:rPr lang="en-US" sz="3200" b="1" dirty="0" smtClean="0">
                <a:solidFill>
                  <a:schemeClr val="bg1"/>
                </a:solidFill>
              </a:rPr>
              <a:t> strongly reduce space charge along the cycle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Before extraction there is a fast bunch rotation to fit the bunches into the 5 ns buckets of the SPS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880" b="1" dirty="0" smtClean="0">
              <a:solidFill>
                <a:schemeClr val="bg1"/>
              </a:solidFill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6200000" flipV="1">
            <a:off x="4869002" y="1844053"/>
            <a:ext cx="1920600" cy="1295397"/>
          </a:xfrm>
          <a:prstGeom prst="straightConnector1">
            <a:avLst/>
          </a:prstGeom>
          <a:ln w="25400" cap="flat" cmpd="sng" algn="ctr">
            <a:solidFill>
              <a:schemeClr val="tx1"/>
            </a:solidFill>
            <a:prstDash val="lgDash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72bunches-PS.png"/>
          <p:cNvPicPr>
            <a:picLocks noChangeAspect="1"/>
          </p:cNvPicPr>
          <p:nvPr/>
        </p:nvPicPr>
        <p:blipFill>
          <a:blip r:embed="rId3"/>
          <a:srcRect t="11293" r="45633"/>
          <a:stretch>
            <a:fillRect/>
          </a:stretch>
        </p:blipFill>
        <p:spPr>
          <a:xfrm>
            <a:off x="6153729" y="3298116"/>
            <a:ext cx="2955975" cy="2880000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1862" y="1319497"/>
            <a:ext cx="3179520" cy="828000"/>
          </a:xfrm>
          <a:prstGeom prst="rect">
            <a:avLst/>
          </a:prstGeom>
          <a:solidFill>
            <a:srgbClr val="CCFFCC"/>
          </a:solidFill>
        </p:spPr>
      </p:pic>
    </p:spTree>
    <p:extLst>
      <p:ext uri="{BB962C8B-B14F-4D97-AF65-F5344CB8AC3E}">
        <p14:creationId xmlns:p14="http://schemas.microsoft.com/office/powerpoint/2010/main" val="811665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8L_fixed_normal_compensation_off.pd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5200" y="579913"/>
            <a:ext cx="7314047" cy="57263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The PS</a:t>
            </a:r>
            <a:endParaRPr lang="en-US" u="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597151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28660" y="704007"/>
            <a:ext cx="4420591" cy="114317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Nominal tune in “resonance free” region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Tune spread necktie from space charge extends by ~0.30 in the vertical plane for LHC beams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Spread fits tightly between integer resonance and 6.25 structure resonance</a:t>
            </a:r>
            <a:endParaRPr lang="en-US" sz="2880" b="1" dirty="0" smtClean="0">
              <a:solidFill>
                <a:schemeClr val="bg1"/>
              </a:solidFill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4378072" y="3307013"/>
            <a:ext cx="249322" cy="2880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4459449" y="3415781"/>
            <a:ext cx="68077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66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12"/>
          <p:cNvGrpSpPr>
            <a:grpSpLocks noChangeAspect="1"/>
          </p:cNvGrpSpPr>
          <p:nvPr/>
        </p:nvGrpSpPr>
        <p:grpSpPr>
          <a:xfrm rot="1936380">
            <a:off x="3000075" y="3251539"/>
            <a:ext cx="1247128" cy="3195089"/>
            <a:chOff x="4895738" y="270391"/>
            <a:chExt cx="1549720" cy="3970330"/>
          </a:xfrm>
        </p:grpSpPr>
        <p:sp>
          <p:nvSpPr>
            <p:cNvPr id="32" name="Isosceles Triangle 31"/>
            <p:cNvSpPr/>
            <p:nvPr/>
          </p:nvSpPr>
          <p:spPr>
            <a:xfrm>
              <a:off x="4923728" y="270391"/>
              <a:ext cx="1493758" cy="2139592"/>
            </a:xfrm>
            <a:prstGeom prst="triangle">
              <a:avLst/>
            </a:prstGeom>
            <a:solidFill>
              <a:srgbClr val="008000">
                <a:alpha val="79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Isosceles Triangle 32"/>
            <p:cNvSpPr/>
            <p:nvPr/>
          </p:nvSpPr>
          <p:spPr>
            <a:xfrm flipV="1">
              <a:off x="4895738" y="2384020"/>
              <a:ext cx="1549720" cy="1856701"/>
            </a:xfrm>
            <a:prstGeom prst="triangle">
              <a:avLst/>
            </a:prstGeom>
            <a:solidFill>
              <a:srgbClr val="008000">
                <a:alpha val="73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860231" y="3595013"/>
            <a:ext cx="6190798" cy="2408337"/>
            <a:chOff x="1860231" y="3979853"/>
            <a:chExt cx="6190798" cy="2408337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1860231" y="6349706"/>
              <a:ext cx="6132350" cy="38484"/>
            </a:xfrm>
            <a:prstGeom prst="line">
              <a:avLst/>
            </a:prstGeom>
            <a:ln w="57150" cmpd="sng">
              <a:solidFill>
                <a:srgbClr val="ED020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1918679" y="3979853"/>
              <a:ext cx="6132350" cy="38484"/>
            </a:xfrm>
            <a:prstGeom prst="line">
              <a:avLst/>
            </a:prstGeom>
            <a:ln w="57150" cmpd="sng">
              <a:solidFill>
                <a:srgbClr val="ED020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8363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The PS</a:t>
            </a:r>
            <a:endParaRPr lang="en-US" u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88" y="1991729"/>
            <a:ext cx="6532562" cy="451576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</p:pic>
      <p:cxnSp>
        <p:nvCxnSpPr>
          <p:cNvPr id="19" name="Straight Connector 18"/>
          <p:cNvCxnSpPr/>
          <p:nvPr/>
        </p:nvCxnSpPr>
        <p:spPr>
          <a:xfrm flipV="1">
            <a:off x="115468" y="4964323"/>
            <a:ext cx="8056727" cy="115449"/>
          </a:xfrm>
          <a:prstGeom prst="line">
            <a:avLst/>
          </a:prstGeom>
          <a:ln w="38100" cmpd="sng">
            <a:solidFill>
              <a:srgbClr val="4F81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/>
          <p:cNvSpPr txBox="1">
            <a:spLocks/>
          </p:cNvSpPr>
          <p:nvPr/>
        </p:nvSpPr>
        <p:spPr>
          <a:xfrm>
            <a:off x="4454000" y="712913"/>
            <a:ext cx="4420591" cy="1301025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Measurements of losses and </a:t>
            </a:r>
            <a:r>
              <a:rPr lang="en-US" sz="3200" b="1" dirty="0" err="1" smtClean="0">
                <a:solidFill>
                  <a:schemeClr val="bg1"/>
                </a:solidFill>
              </a:rPr>
              <a:t>emittance</a:t>
            </a:r>
            <a:r>
              <a:rPr lang="en-US" sz="3200" b="1" dirty="0" smtClean="0">
                <a:solidFill>
                  <a:schemeClr val="bg1"/>
                </a:solidFill>
              </a:rPr>
              <a:t> growth for different tune spreads reveal the effects of resonance crossing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To guarantee 5% loss and </a:t>
            </a:r>
            <a:r>
              <a:rPr lang="en-US" sz="3200" b="1" dirty="0" err="1" smtClean="0">
                <a:solidFill>
                  <a:schemeClr val="bg1"/>
                </a:solidFill>
              </a:rPr>
              <a:t>emittance</a:t>
            </a:r>
            <a:r>
              <a:rPr lang="en-US" sz="3200" b="1" dirty="0" smtClean="0">
                <a:solidFill>
                  <a:schemeClr val="bg1"/>
                </a:solidFill>
              </a:rPr>
              <a:t> growth we are limited to 0.31 tune spread with a ‘high’ working point</a:t>
            </a:r>
            <a:endParaRPr lang="en-US" sz="2880" b="1" dirty="0" smtClean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45642" y="2450087"/>
            <a:ext cx="4420591" cy="2052431"/>
            <a:chOff x="4545642" y="2450087"/>
            <a:chExt cx="4420591" cy="2052431"/>
          </a:xfrm>
        </p:grpSpPr>
        <p:sp>
          <p:nvSpPr>
            <p:cNvPr id="21" name="Down Arrow 20"/>
            <p:cNvSpPr/>
            <p:nvPr/>
          </p:nvSpPr>
          <p:spPr>
            <a:xfrm>
              <a:off x="6376104" y="2450087"/>
              <a:ext cx="1000676" cy="820972"/>
            </a:xfrm>
            <a:prstGeom prst="downArrow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Content Placeholder 2"/>
            <p:cNvSpPr txBox="1">
              <a:spLocks/>
            </p:cNvSpPr>
            <p:nvPr/>
          </p:nvSpPr>
          <p:spPr>
            <a:xfrm>
              <a:off x="4545642" y="3430856"/>
              <a:ext cx="4420591" cy="107166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horz" lIns="91440" tIns="45720" rIns="91440" bIns="45720" rtlCol="0">
              <a:normAutofit fontScale="47500" lnSpcReduction="20000"/>
            </a:bodyPr>
            <a:lstStyle/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3200" b="1" dirty="0" smtClean="0">
                  <a:solidFill>
                    <a:schemeClr val="bg1"/>
                  </a:solidFill>
                </a:rPr>
                <a:t>Assuming 0.31 as a brightness limit for the PS, the increase of the injection energy to 2 </a:t>
              </a:r>
              <a:r>
                <a:rPr lang="en-US" sz="3200" b="1" dirty="0" err="1" smtClean="0">
                  <a:solidFill>
                    <a:schemeClr val="bg1"/>
                  </a:solidFill>
                </a:rPr>
                <a:t>GeV</a:t>
              </a:r>
              <a:r>
                <a:rPr lang="en-US" sz="3200" b="1" dirty="0" smtClean="0">
                  <a:solidFill>
                    <a:schemeClr val="bg1"/>
                  </a:solidFill>
                </a:rPr>
                <a:t> and the transfer of larger longitudinal </a:t>
              </a:r>
              <a:r>
                <a:rPr lang="en-US" sz="3200" b="1" dirty="0" err="1" smtClean="0">
                  <a:solidFill>
                    <a:schemeClr val="bg1"/>
                  </a:solidFill>
                </a:rPr>
                <a:t>emittance</a:t>
              </a:r>
              <a:r>
                <a:rPr lang="en-US" sz="3200" b="1" dirty="0" smtClean="0">
                  <a:solidFill>
                    <a:schemeClr val="bg1"/>
                  </a:solidFill>
                </a:rPr>
                <a:t> bunches will provide the margin to double the intensity injected into the PS</a:t>
              </a:r>
              <a:endParaRPr lang="en-US" sz="2880" b="1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9332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The SPS</a:t>
            </a:r>
            <a:endParaRPr lang="en-US" u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8" name="Picture 17" descr="spslayout.gif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/>
          </a:blip>
          <a:srcRect t="16015" r="3638"/>
          <a:stretch>
            <a:fillRect/>
          </a:stretch>
        </p:blipFill>
        <p:spPr>
          <a:xfrm>
            <a:off x="1010924" y="762000"/>
            <a:ext cx="6648098" cy="5571492"/>
          </a:xfrm>
          <a:prstGeom prst="rect">
            <a:avLst/>
          </a:prstGeom>
        </p:spPr>
      </p:pic>
      <p:grpSp>
        <p:nvGrpSpPr>
          <p:cNvPr id="19" name="Group 11"/>
          <p:cNvGrpSpPr/>
          <p:nvPr/>
        </p:nvGrpSpPr>
        <p:grpSpPr>
          <a:xfrm rot="19231325">
            <a:off x="1440582" y="3840105"/>
            <a:ext cx="979943" cy="1776686"/>
            <a:chOff x="2594063" y="1195114"/>
            <a:chExt cx="979943" cy="1776686"/>
          </a:xfrm>
          <a:solidFill>
            <a:srgbClr val="FFFFFF"/>
          </a:solidFill>
        </p:grpSpPr>
        <p:cxnSp>
          <p:nvCxnSpPr>
            <p:cNvPr id="20" name="Straight Arrow Connector 19"/>
            <p:cNvCxnSpPr/>
            <p:nvPr/>
          </p:nvCxnSpPr>
          <p:spPr>
            <a:xfrm rot="5400000" flipH="1" flipV="1">
              <a:off x="2612606" y="2010400"/>
              <a:ext cx="1091994" cy="830806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 rot="18497040">
              <a:off x="2112775" y="1676402"/>
              <a:ext cx="1670461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From </a:t>
              </a:r>
              <a:r>
                <a:rPr lang="en-US" sz="2000" b="1" dirty="0" smtClean="0"/>
                <a:t>PS</a:t>
              </a:r>
              <a:endParaRPr lang="en-US" sz="2000" dirty="0" smtClean="0"/>
            </a:p>
            <a:p>
              <a:r>
                <a:rPr lang="en-US" sz="2000" dirty="0" err="1" smtClean="0"/>
                <a:t>E</a:t>
              </a:r>
              <a:r>
                <a:rPr lang="en-US" sz="2000" baseline="-25000" dirty="0" err="1" smtClean="0"/>
                <a:t>kin</a:t>
              </a:r>
              <a:r>
                <a:rPr lang="en-US" sz="2000" baseline="-25000" dirty="0" smtClean="0"/>
                <a:t> </a:t>
              </a:r>
              <a:r>
                <a:rPr lang="en-US" sz="2000" dirty="0" smtClean="0"/>
                <a:t>=25 </a:t>
              </a:r>
              <a:r>
                <a:rPr lang="en-US" sz="2000" dirty="0" err="1" smtClean="0"/>
                <a:t>GeV</a:t>
              </a:r>
              <a:endParaRPr lang="en-US" sz="2000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010401" y="2357735"/>
            <a:ext cx="1572322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r>
              <a:rPr lang="en-US" b="1" dirty="0" smtClean="0"/>
              <a:t> = 6911 </a:t>
            </a:r>
            <a:r>
              <a:rPr lang="en-US" b="1" dirty="0" err="1" smtClean="0"/>
              <a:t>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97980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5"/>
          <p:cNvGrpSpPr/>
          <p:nvPr/>
        </p:nvGrpSpPr>
        <p:grpSpPr>
          <a:xfrm>
            <a:off x="3808926" y="790320"/>
            <a:ext cx="5258874" cy="3955896"/>
            <a:chOff x="3808926" y="990600"/>
            <a:chExt cx="5258874" cy="3955896"/>
          </a:xfrm>
        </p:grpSpPr>
        <p:pic>
          <p:nvPicPr>
            <p:cNvPr id="14" name="Picture 13" descr="LHC25-SPS-BCT.pd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08926" y="990600"/>
              <a:ext cx="5258874" cy="3955896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4494726" y="4088226"/>
              <a:ext cx="2232000" cy="1588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 flipH="1" flipV="1">
              <a:off x="6221120" y="2158608"/>
              <a:ext cx="2436812" cy="142560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7819643" y="2249212"/>
              <a:ext cx="1307547" cy="108777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8152326" y="1651414"/>
              <a:ext cx="266702" cy="1588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The SPS</a:t>
            </a:r>
            <a:endParaRPr lang="en-US" u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46387" y="5015624"/>
            <a:ext cx="8481532" cy="1090352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Different  types of beams produced by the PS (50 and 25 ns, </a:t>
            </a:r>
            <a:r>
              <a:rPr lang="en-US" sz="3200" b="1" dirty="0" err="1" smtClean="0">
                <a:solidFill>
                  <a:schemeClr val="bg1"/>
                </a:solidFill>
              </a:rPr>
              <a:t>trad</a:t>
            </a:r>
            <a:r>
              <a:rPr lang="en-US" sz="3200" b="1" dirty="0" smtClean="0">
                <a:solidFill>
                  <a:schemeClr val="bg1"/>
                </a:solidFill>
              </a:rPr>
              <a:t>, BCMS)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Quoted values are for the ‘worst’ beams now, i.e. 50 ns or future (LIU) 25 ns beams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First trains of 36 (24) or 72 (48) bunches from the PS sit for several seconds at injection energy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880" b="1" dirty="0" smtClean="0">
              <a:solidFill>
                <a:schemeClr val="bg1"/>
              </a:solidFill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974" y="1774416"/>
            <a:ext cx="2666160" cy="828000"/>
          </a:xfrm>
          <a:prstGeom prst="rect">
            <a:avLst/>
          </a:prstGeom>
          <a:solidFill>
            <a:srgbClr val="CCFFCC"/>
          </a:solidFill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974" y="2757094"/>
            <a:ext cx="2748960" cy="828000"/>
          </a:xfrm>
          <a:prstGeom prst="rect">
            <a:avLst/>
          </a:prstGeom>
          <a:solidFill>
            <a:srgbClr val="CCFFCC"/>
          </a:solidFill>
        </p:spPr>
      </p:pic>
      <p:sp>
        <p:nvSpPr>
          <p:cNvPr id="12" name="Rectangle 11"/>
          <p:cNvSpPr/>
          <p:nvPr/>
        </p:nvSpPr>
        <p:spPr>
          <a:xfrm>
            <a:off x="4494726" y="1070049"/>
            <a:ext cx="2232000" cy="3218967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756922" y="1616288"/>
            <a:ext cx="2950712" cy="2142223"/>
          </a:xfrm>
          <a:prstGeom prst="round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105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The SPS</a:t>
            </a:r>
            <a:endParaRPr lang="en-US" u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8" name="Picture 17" descr="MOPS012_FIG5b.pdf"/>
          <p:cNvPicPr>
            <a:picLocks noChangeAspect="1"/>
          </p:cNvPicPr>
          <p:nvPr/>
        </p:nvPicPr>
        <p:blipFill>
          <a:blip r:embed="rId2"/>
          <a:srcRect t="5888"/>
          <a:stretch>
            <a:fillRect/>
          </a:stretch>
        </p:blipFill>
        <p:spPr>
          <a:xfrm>
            <a:off x="762000" y="768360"/>
            <a:ext cx="7627751" cy="5400000"/>
          </a:xfrm>
          <a:prstGeom prst="rect">
            <a:avLst/>
          </a:prstGeom>
        </p:spPr>
      </p:pic>
      <p:grpSp>
        <p:nvGrpSpPr>
          <p:cNvPr id="19" name="Group 12"/>
          <p:cNvGrpSpPr>
            <a:grpSpLocks noChangeAspect="1"/>
          </p:cNvGrpSpPr>
          <p:nvPr/>
        </p:nvGrpSpPr>
        <p:grpSpPr>
          <a:xfrm rot="1856148">
            <a:off x="2673368" y="3633131"/>
            <a:ext cx="431290" cy="1683841"/>
            <a:chOff x="5167421" y="271811"/>
            <a:chExt cx="1060704" cy="4249824"/>
          </a:xfrm>
        </p:grpSpPr>
        <p:sp>
          <p:nvSpPr>
            <p:cNvPr id="20" name="Isosceles Triangle 19"/>
            <p:cNvSpPr/>
            <p:nvPr/>
          </p:nvSpPr>
          <p:spPr>
            <a:xfrm>
              <a:off x="5167421" y="271811"/>
              <a:ext cx="1060704" cy="3169824"/>
            </a:xfrm>
            <a:prstGeom prst="triangle">
              <a:avLst/>
            </a:prstGeom>
            <a:solidFill>
              <a:srgbClr val="CCFFCC">
                <a:alpha val="73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/>
            <p:cNvSpPr/>
            <p:nvPr/>
          </p:nvSpPr>
          <p:spPr>
            <a:xfrm flipV="1">
              <a:off x="5167421" y="3441635"/>
              <a:ext cx="1060704" cy="1080000"/>
            </a:xfrm>
            <a:prstGeom prst="triangle">
              <a:avLst/>
            </a:prstGeom>
            <a:gradFill flip="none" rotWithShape="1">
              <a:gsLst>
                <a:gs pos="0">
                  <a:srgbClr val="CCFFCC">
                    <a:alpha val="73000"/>
                  </a:srgbClr>
                </a:gs>
                <a:gs pos="100000">
                  <a:srgbClr val="000000">
                    <a:alpha val="73000"/>
                  </a:srgbClr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Oval 21"/>
          <p:cNvSpPr>
            <a:spLocks noChangeAspect="1"/>
          </p:cNvSpPr>
          <p:nvPr/>
        </p:nvSpPr>
        <p:spPr>
          <a:xfrm>
            <a:off x="3281777" y="3696528"/>
            <a:ext cx="68077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66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3200400" y="3587760"/>
            <a:ext cx="249322" cy="2880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253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The LEIR</a:t>
            </a:r>
            <a:endParaRPr lang="en-US" u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Picture 8" descr="LEIR_Layout_04_03_02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545" y="1249506"/>
            <a:ext cx="4899430" cy="4899430"/>
          </a:xfrm>
          <a:prstGeom prst="rect">
            <a:avLst/>
          </a:prstGeom>
        </p:spPr>
      </p:pic>
      <p:grpSp>
        <p:nvGrpSpPr>
          <p:cNvPr id="19" name="Group 11"/>
          <p:cNvGrpSpPr/>
          <p:nvPr/>
        </p:nvGrpSpPr>
        <p:grpSpPr>
          <a:xfrm rot="6612250">
            <a:off x="1590894" y="2495351"/>
            <a:ext cx="1992660" cy="871992"/>
            <a:chOff x="2085663" y="1586959"/>
            <a:chExt cx="1992660" cy="871992"/>
          </a:xfrm>
          <a:solidFill>
            <a:srgbClr val="FFFFFF"/>
          </a:solidFill>
        </p:grpSpPr>
        <p:cxnSp>
          <p:nvCxnSpPr>
            <p:cNvPr id="20" name="Straight Arrow Connector 19"/>
            <p:cNvCxnSpPr/>
            <p:nvPr/>
          </p:nvCxnSpPr>
          <p:spPr>
            <a:xfrm rot="14987750">
              <a:off x="3129559" y="1523696"/>
              <a:ext cx="346389" cy="1524121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 rot="19576489">
              <a:off x="2085663" y="1586959"/>
              <a:ext cx="1992660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From </a:t>
              </a:r>
              <a:r>
                <a:rPr lang="en-US" sz="2000" b="1" dirty="0" smtClean="0"/>
                <a:t>Linac3</a:t>
              </a:r>
              <a:endParaRPr lang="en-US" sz="2000" dirty="0" smtClean="0"/>
            </a:p>
            <a:p>
              <a:r>
                <a:rPr lang="en-US" sz="2000" dirty="0" err="1" smtClean="0"/>
                <a:t>E</a:t>
              </a:r>
              <a:r>
                <a:rPr lang="en-US" sz="2000" baseline="-25000" dirty="0" err="1" smtClean="0"/>
                <a:t>kin</a:t>
              </a:r>
              <a:r>
                <a:rPr lang="en-US" sz="2000" baseline="-25000" dirty="0" smtClean="0"/>
                <a:t> </a:t>
              </a:r>
              <a:r>
                <a:rPr lang="en-US" sz="2000" dirty="0" smtClean="0"/>
                <a:t>=4.2 MeV/u</a:t>
              </a:r>
              <a:endParaRPr lang="en-US" sz="2000" dirty="0"/>
            </a:p>
          </p:txBody>
        </p:sp>
      </p:grpSp>
      <p:grpSp>
        <p:nvGrpSpPr>
          <p:cNvPr id="14" name="Group 11"/>
          <p:cNvGrpSpPr/>
          <p:nvPr/>
        </p:nvGrpSpPr>
        <p:grpSpPr>
          <a:xfrm rot="4054311">
            <a:off x="4061948" y="516948"/>
            <a:ext cx="1006115" cy="2043522"/>
            <a:chOff x="2567891" y="970210"/>
            <a:chExt cx="1006115" cy="2043522"/>
          </a:xfrm>
          <a:solidFill>
            <a:srgbClr val="FFFFFF"/>
          </a:solidFill>
        </p:grpSpPr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2612606" y="2010400"/>
              <a:ext cx="1091994" cy="830806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 rot="18497040">
              <a:off x="1900073" y="1638028"/>
              <a:ext cx="2043522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To </a:t>
              </a:r>
              <a:r>
                <a:rPr lang="en-US" sz="2000" b="1" dirty="0" smtClean="0"/>
                <a:t>PS</a:t>
              </a:r>
              <a:endParaRPr lang="en-US" sz="2000" dirty="0" smtClean="0"/>
            </a:p>
            <a:p>
              <a:r>
                <a:rPr lang="en-US" sz="2000" dirty="0" err="1" smtClean="0"/>
                <a:t>E</a:t>
              </a:r>
              <a:r>
                <a:rPr lang="en-US" sz="2000" baseline="-25000" dirty="0" err="1" smtClean="0"/>
                <a:t>kin</a:t>
              </a:r>
              <a:r>
                <a:rPr lang="en-US" sz="2000" baseline="-25000" dirty="0" smtClean="0"/>
                <a:t> </a:t>
              </a:r>
              <a:r>
                <a:rPr lang="en-US" sz="2000" dirty="0" smtClean="0"/>
                <a:t>=72 MeV/u</a:t>
              </a:r>
              <a:endParaRPr lang="en-US" sz="2000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805134" y="1018673"/>
            <a:ext cx="1380242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r>
              <a:rPr lang="en-US" b="1" dirty="0" smtClean="0"/>
              <a:t> = 78 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4719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The LEIR cycle</a:t>
            </a:r>
            <a:endParaRPr lang="en-US" u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2" name="Picture 11" descr="2015.12.11.03.50.07.52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449" y="1157162"/>
            <a:ext cx="6092099" cy="380756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9609" y="1479026"/>
            <a:ext cx="1657919" cy="1169551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Multi-turn injections: </a:t>
            </a:r>
          </a:p>
          <a:p>
            <a:pPr algn="ctr"/>
            <a:r>
              <a:rPr lang="en-US" sz="1400" dirty="0" smtClean="0">
                <a:latin typeface="Arial"/>
                <a:cs typeface="Arial"/>
              </a:rPr>
              <a:t>6D painting with typical efficiency of 50-70%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17" name="Straight Arrow Connector 16"/>
          <p:cNvCxnSpPr>
            <a:stCxn id="13" idx="3"/>
          </p:cNvCxnSpPr>
          <p:nvPr/>
        </p:nvCxnSpPr>
        <p:spPr>
          <a:xfrm>
            <a:off x="1837528" y="2063802"/>
            <a:ext cx="844469" cy="196982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3" idx="3"/>
          </p:cNvCxnSpPr>
          <p:nvPr/>
        </p:nvCxnSpPr>
        <p:spPr>
          <a:xfrm>
            <a:off x="1837528" y="2063802"/>
            <a:ext cx="1150847" cy="155932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3" idx="3"/>
          </p:cNvCxnSpPr>
          <p:nvPr/>
        </p:nvCxnSpPr>
        <p:spPr>
          <a:xfrm>
            <a:off x="1837528" y="2063802"/>
            <a:ext cx="1485825" cy="114286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3" idx="3"/>
          </p:cNvCxnSpPr>
          <p:nvPr/>
        </p:nvCxnSpPr>
        <p:spPr>
          <a:xfrm>
            <a:off x="1837528" y="2063802"/>
            <a:ext cx="1780573" cy="81769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3" idx="3"/>
          </p:cNvCxnSpPr>
          <p:nvPr/>
        </p:nvCxnSpPr>
        <p:spPr>
          <a:xfrm>
            <a:off x="1837528" y="2063802"/>
            <a:ext cx="2068605" cy="45765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3" idx="3"/>
          </p:cNvCxnSpPr>
          <p:nvPr/>
        </p:nvCxnSpPr>
        <p:spPr>
          <a:xfrm>
            <a:off x="1837528" y="2063802"/>
            <a:ext cx="2398478" cy="1538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3" idx="3"/>
          </p:cNvCxnSpPr>
          <p:nvPr/>
        </p:nvCxnSpPr>
        <p:spPr>
          <a:xfrm flipV="1">
            <a:off x="1837528" y="2017404"/>
            <a:ext cx="2716677" cy="4639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145842" y="744406"/>
            <a:ext cx="1632113" cy="523220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</a:t>
            </a:r>
            <a:r>
              <a:rPr lang="en-US" sz="1400" b="1" dirty="0" smtClean="0"/>
              <a:t>lectron cooling:</a:t>
            </a:r>
          </a:p>
          <a:p>
            <a:pPr algn="ctr"/>
            <a:r>
              <a:rPr lang="en-US" sz="1400" dirty="0" smtClean="0"/>
              <a:t>Coasting beam</a:t>
            </a:r>
            <a:endParaRPr lang="en-US" sz="1400" dirty="0"/>
          </a:p>
        </p:txBody>
      </p:sp>
      <p:cxnSp>
        <p:nvCxnSpPr>
          <p:cNvPr id="29" name="Straight Connector 28"/>
          <p:cNvCxnSpPr>
            <a:endCxn id="28" idx="2"/>
          </p:cNvCxnSpPr>
          <p:nvPr/>
        </p:nvCxnSpPr>
        <p:spPr>
          <a:xfrm flipV="1">
            <a:off x="2609989" y="1267626"/>
            <a:ext cx="1351910" cy="27214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28" idx="2"/>
          </p:cNvCxnSpPr>
          <p:nvPr/>
        </p:nvCxnSpPr>
        <p:spPr>
          <a:xfrm flipH="1" flipV="1">
            <a:off x="3961899" y="1267626"/>
            <a:ext cx="1118083" cy="27214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609989" y="1539768"/>
            <a:ext cx="2469993" cy="3041702"/>
          </a:xfrm>
          <a:prstGeom prst="rect">
            <a:avLst/>
          </a:prstGeom>
          <a:solidFill>
            <a:srgbClr val="00B050">
              <a:alpha val="3098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5215399" y="1545576"/>
            <a:ext cx="418926" cy="3029253"/>
          </a:xfrm>
          <a:prstGeom prst="rect">
            <a:avLst/>
          </a:prstGeom>
          <a:solidFill>
            <a:srgbClr val="FF0000">
              <a:alpha val="3098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5604048" y="5343034"/>
            <a:ext cx="2273070" cy="307777"/>
          </a:xfrm>
          <a:prstGeom prst="rect">
            <a:avLst/>
          </a:prstGeom>
          <a:ln>
            <a:solidFill>
              <a:srgbClr val="FF818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Regime of beam loss</a:t>
            </a:r>
            <a:endParaRPr lang="en-US" sz="1400" b="1" dirty="0"/>
          </a:p>
        </p:txBody>
      </p:sp>
      <p:cxnSp>
        <p:nvCxnSpPr>
          <p:cNvPr id="34" name="Straight Connector 33"/>
          <p:cNvCxnSpPr>
            <a:stCxn id="32" idx="2"/>
            <a:endCxn id="33" idx="0"/>
          </p:cNvCxnSpPr>
          <p:nvPr/>
        </p:nvCxnSpPr>
        <p:spPr>
          <a:xfrm>
            <a:off x="5424862" y="4574829"/>
            <a:ext cx="1315721" cy="768205"/>
          </a:xfrm>
          <a:prstGeom prst="line">
            <a:avLst/>
          </a:prstGeom>
          <a:ln>
            <a:solidFill>
              <a:srgbClr val="FF818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029215" y="3811365"/>
            <a:ext cx="1867778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/>
                <a:cs typeface="Arial"/>
              </a:rPr>
              <a:t>E</a:t>
            </a:r>
            <a:r>
              <a:rPr lang="en-US" sz="1200" b="1" baseline="-25000" dirty="0" smtClean="0">
                <a:latin typeface="Arial"/>
                <a:cs typeface="Arial"/>
              </a:rPr>
              <a:t>inj </a:t>
            </a:r>
            <a:r>
              <a:rPr lang="en-US" sz="1200" b="1" dirty="0" smtClean="0">
                <a:latin typeface="Arial"/>
                <a:cs typeface="Arial"/>
              </a:rPr>
              <a:t>= 4.2 MeV/n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04473" y="2074197"/>
            <a:ext cx="1867778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>
                <a:latin typeface="Arial"/>
                <a:cs typeface="Arial"/>
              </a:rPr>
              <a:t>E</a:t>
            </a:r>
            <a:r>
              <a:rPr lang="en-US" sz="1200" b="1" baseline="-25000" dirty="0" err="1" smtClean="0">
                <a:latin typeface="Arial"/>
                <a:cs typeface="Arial"/>
              </a:rPr>
              <a:t>ext</a:t>
            </a:r>
            <a:r>
              <a:rPr lang="en-US" sz="1200" b="1" baseline="-25000" dirty="0" smtClean="0">
                <a:latin typeface="Arial"/>
                <a:cs typeface="Arial"/>
              </a:rPr>
              <a:t> </a:t>
            </a:r>
            <a:r>
              <a:rPr lang="en-US" sz="1200" b="1" dirty="0" smtClean="0">
                <a:latin typeface="Arial"/>
                <a:cs typeface="Arial"/>
              </a:rPr>
              <a:t>= 72 MeV/n</a:t>
            </a:r>
            <a:endParaRPr lang="en-US" sz="1200" b="1" dirty="0">
              <a:latin typeface="Arial"/>
              <a:cs typeface="Arial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5093287" y="839098"/>
            <a:ext cx="3902777" cy="3735731"/>
            <a:chOff x="5183090" y="954550"/>
            <a:chExt cx="3902777" cy="3735731"/>
          </a:xfrm>
        </p:grpSpPr>
        <p:sp>
          <p:nvSpPr>
            <p:cNvPr id="38" name="Rectangle 37"/>
            <p:cNvSpPr/>
            <p:nvPr/>
          </p:nvSpPr>
          <p:spPr>
            <a:xfrm>
              <a:off x="5183090" y="1655220"/>
              <a:ext cx="108989" cy="3035061"/>
            </a:xfrm>
            <a:prstGeom prst="rect">
              <a:avLst/>
            </a:prstGeom>
            <a:solidFill>
              <a:schemeClr val="accent4">
                <a:lumMod val="75000"/>
                <a:alpha val="3098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5237585" y="954550"/>
              <a:ext cx="3848282" cy="700670"/>
              <a:chOff x="5237585" y="954550"/>
              <a:chExt cx="3848282" cy="700670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7218089" y="954550"/>
                <a:ext cx="1867778" cy="523220"/>
              </a:xfrm>
              <a:prstGeom prst="rect">
                <a:avLst/>
              </a:prstGeom>
              <a:ln>
                <a:solidFill>
                  <a:srgbClr val="C1B3D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/>
                  <a:t>RF capture:</a:t>
                </a:r>
                <a:r>
                  <a:rPr lang="en-US" sz="1400" dirty="0" smtClean="0"/>
                  <a:t> </a:t>
                </a:r>
                <a:r>
                  <a:rPr lang="en-US" sz="1400" i="1" dirty="0" smtClean="0"/>
                  <a:t>h</a:t>
                </a:r>
                <a:r>
                  <a:rPr lang="en-US" sz="1400" dirty="0" smtClean="0"/>
                  <a:t>=2 and double harmonic</a:t>
                </a:r>
                <a:endParaRPr lang="en-US" sz="1400" dirty="0"/>
              </a:p>
            </p:txBody>
          </p:sp>
          <p:cxnSp>
            <p:nvCxnSpPr>
              <p:cNvPr id="41" name="Straight Connector 40"/>
              <p:cNvCxnSpPr>
                <a:stCxn id="38" idx="0"/>
                <a:endCxn id="40" idx="1"/>
              </p:cNvCxnSpPr>
              <p:nvPr/>
            </p:nvCxnSpPr>
            <p:spPr>
              <a:xfrm flipV="1">
                <a:off x="5237585" y="1216160"/>
                <a:ext cx="1980504" cy="439060"/>
              </a:xfrm>
              <a:prstGeom prst="line">
                <a:avLst/>
              </a:prstGeom>
              <a:ln>
                <a:solidFill>
                  <a:srgbClr val="C1B3D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2" name="Picture 41" descr="NOMINAL_Schottky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444" y="5079756"/>
            <a:ext cx="3021731" cy="1508309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4"/>
          <a:srcRect l="9044" t="31235" r="28598" b="12166"/>
          <a:stretch/>
        </p:blipFill>
        <p:spPr>
          <a:xfrm>
            <a:off x="7051700" y="1511040"/>
            <a:ext cx="1908000" cy="1773317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65645" y="5378050"/>
            <a:ext cx="2423160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 smtClean="0"/>
              <a:t>Longitudinal </a:t>
            </a:r>
            <a:r>
              <a:rPr lang="en-US" sz="1400" b="1" dirty="0" err="1" smtClean="0"/>
              <a:t>Schottky</a:t>
            </a:r>
            <a:r>
              <a:rPr lang="en-US" sz="1400" b="1" dirty="0" smtClean="0"/>
              <a:t> spectrum: </a:t>
            </a:r>
            <a:r>
              <a:rPr lang="en-US" sz="1400" dirty="0"/>
              <a:t>c</a:t>
            </a:r>
            <a:r>
              <a:rPr lang="en-US" sz="1400" dirty="0" smtClean="0"/>
              <a:t>ooling, dragging and stacking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34105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8" grpId="0" animBg="1"/>
      <p:bldP spid="31" grpId="0" animBg="1"/>
      <p:bldP spid="32" grpId="0" animBg="1"/>
      <p:bldP spid="33" grpId="0" animBg="1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Beam brightness limitation due to direct space charge</a:t>
            </a:r>
            <a:endParaRPr lang="en-US" u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Tune spread is proportional to beam brightness</a:t>
            </a:r>
            <a:endParaRPr lang="en-US" dirty="0" smtClean="0">
              <a:latin typeface="Symbol" charset="2"/>
              <a:cs typeface="Symbol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97695" y="1395106"/>
            <a:ext cx="8966249" cy="1055036"/>
          </a:xfrm>
          <a:prstGeom prst="roundRect">
            <a:avLst/>
          </a:prstGeom>
          <a:solidFill>
            <a:srgbClr val="CCFFCC"/>
          </a:solidFill>
          <a:ln w="38100" cap="flat" cmpd="sng" algn="ctr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890" y="1532719"/>
            <a:ext cx="8746435" cy="792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62754" y="2823809"/>
            <a:ext cx="2862360" cy="1702317"/>
            <a:chOff x="683568" y="2878832"/>
            <a:chExt cx="2862360" cy="1702317"/>
          </a:xfrm>
        </p:grpSpPr>
        <p:sp>
          <p:nvSpPr>
            <p:cNvPr id="11" name="Oval 10"/>
            <p:cNvSpPr/>
            <p:nvPr/>
          </p:nvSpPr>
          <p:spPr>
            <a:xfrm>
              <a:off x="683568" y="3536412"/>
              <a:ext cx="1961261" cy="7920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1619672" y="3941440"/>
              <a:ext cx="18722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957705" y="3941440"/>
              <a:ext cx="692040" cy="56768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1661017" y="2878832"/>
              <a:ext cx="0" cy="106260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1547664" y="3536412"/>
              <a:ext cx="257369" cy="792088"/>
            </a:xfrm>
            <a:prstGeom prst="ellipse">
              <a:avLst/>
            </a:prstGeom>
            <a:noFill/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90063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185888" y="3857393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 smtClean="0"/>
                <a:t>z</a:t>
              </a:r>
              <a:endParaRPr lang="en-US" sz="1500" i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633184" y="2888367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 smtClean="0"/>
                <a:t>y</a:t>
              </a:r>
              <a:endParaRPr lang="en-US" sz="1500" i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79612" y="4257984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 smtClean="0"/>
                <a:t>x</a:t>
              </a:r>
              <a:endParaRPr lang="en-US" sz="1500" i="1" dirty="0"/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>
            <a:xfrm>
              <a:off x="803890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>
            <a:xfrm>
              <a:off x="1205437" y="37244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1139137" y="410257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1396540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1548940" y="38231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1439652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179416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1389446" y="391593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014459" y="383190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993388" y="393059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1846646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2057571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1661017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2143795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2263735" y="394144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1955934" y="357906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183727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1533448" y="363277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>
              <a:spLocks noChangeAspect="1"/>
            </p:cNvSpPr>
            <p:nvPr/>
          </p:nvSpPr>
          <p:spPr>
            <a:xfrm>
              <a:off x="1704129" y="399515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>
              <a:spLocks noChangeAspect="1"/>
            </p:cNvSpPr>
            <p:nvPr/>
          </p:nvSpPr>
          <p:spPr>
            <a:xfrm>
              <a:off x="124854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2361928" y="374997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>
              <a:spLocks noChangeAspect="1"/>
            </p:cNvSpPr>
            <p:nvPr/>
          </p:nvSpPr>
          <p:spPr>
            <a:xfrm>
              <a:off x="2513055" y="38768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>
              <a:spLocks noChangeAspect="1"/>
            </p:cNvSpPr>
            <p:nvPr/>
          </p:nvSpPr>
          <p:spPr>
            <a:xfrm>
              <a:off x="2220623" y="41250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4608" y="2499302"/>
            <a:ext cx="5362453" cy="3628863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5033378" y="4404536"/>
            <a:ext cx="752397" cy="891067"/>
            <a:chOff x="4496977" y="4985125"/>
            <a:chExt cx="914400" cy="1234360"/>
          </a:xfrm>
        </p:grpSpPr>
        <p:sp>
          <p:nvSpPr>
            <p:cNvPr id="47" name="Diamond 46"/>
            <p:cNvSpPr/>
            <p:nvPr/>
          </p:nvSpPr>
          <p:spPr>
            <a:xfrm rot="2228142">
              <a:off x="4496977" y="4985125"/>
              <a:ext cx="914400" cy="1234360"/>
            </a:xfrm>
            <a:prstGeom prst="diamond">
              <a:avLst/>
            </a:prstGeom>
            <a:noFill/>
            <a:ln>
              <a:solidFill>
                <a:srgbClr val="1022F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4611250" y="538907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>
              <a:spLocks noChangeAspect="1"/>
            </p:cNvSpPr>
            <p:nvPr/>
          </p:nvSpPr>
          <p:spPr>
            <a:xfrm>
              <a:off x="4763650" y="541603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>
              <a:spLocks noChangeAspect="1"/>
            </p:cNvSpPr>
            <p:nvPr/>
          </p:nvSpPr>
          <p:spPr>
            <a:xfrm>
              <a:off x="4916050" y="569387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5068450" y="584627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>
              <a:spLocks noChangeAspect="1"/>
            </p:cNvSpPr>
            <p:nvPr/>
          </p:nvSpPr>
          <p:spPr>
            <a:xfrm>
              <a:off x="4931728" y="534891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5084128" y="529747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5064070" y="544987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>
              <a:spLocks noChangeAspect="1"/>
            </p:cNvSpPr>
            <p:nvPr/>
          </p:nvSpPr>
          <p:spPr>
            <a:xfrm>
              <a:off x="4985680" y="554395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>
              <a:off x="5138080" y="561795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5138080" y="574339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4788784" y="567627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>
              <a:spLocks noChangeAspect="1"/>
            </p:cNvSpPr>
            <p:nvPr/>
          </p:nvSpPr>
          <p:spPr>
            <a:xfrm>
              <a:off x="4658980" y="559347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4811380" y="574587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>
              <a:spLocks noChangeAspect="1"/>
            </p:cNvSpPr>
            <p:nvPr/>
          </p:nvSpPr>
          <p:spPr>
            <a:xfrm>
              <a:off x="4681576" y="580419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4833976" y="586251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4896688" y="583115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>
              <a:spLocks noChangeAspect="1"/>
            </p:cNvSpPr>
            <p:nvPr/>
          </p:nvSpPr>
          <p:spPr>
            <a:xfrm>
              <a:off x="4719850" y="592083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4621402" y="593211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4648378" y="570819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>
              <a:spLocks noChangeAspect="1"/>
            </p:cNvSpPr>
            <p:nvPr/>
          </p:nvSpPr>
          <p:spPr>
            <a:xfrm>
              <a:off x="5004592" y="573515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4670974" y="549555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4776340" y="561659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>
              <a:spLocks noChangeAspect="1"/>
            </p:cNvSpPr>
            <p:nvPr/>
          </p:nvSpPr>
          <p:spPr>
            <a:xfrm>
              <a:off x="4897384" y="562787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4595122" y="585867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4998370" y="582291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>
              <a:spLocks noChangeAspect="1"/>
            </p:cNvSpPr>
            <p:nvPr/>
          </p:nvSpPr>
          <p:spPr>
            <a:xfrm>
              <a:off x="4756282" y="573763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4798936" y="590571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4622098" y="6011072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00250" y="4372462"/>
            <a:ext cx="5104128" cy="1365087"/>
            <a:chOff x="400250" y="4834270"/>
            <a:chExt cx="5104128" cy="1365087"/>
          </a:xfrm>
        </p:grpSpPr>
        <p:sp>
          <p:nvSpPr>
            <p:cNvPr id="77" name="Oval 76"/>
            <p:cNvSpPr/>
            <p:nvPr/>
          </p:nvSpPr>
          <p:spPr>
            <a:xfrm rot="1179041">
              <a:off x="4811421" y="5303051"/>
              <a:ext cx="692957" cy="40950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00250" y="5553026"/>
              <a:ext cx="3199117" cy="646331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Particles oscillating close to the bunch peak density</a:t>
              </a:r>
              <a:endParaRPr lang="en-US" dirty="0"/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 flipH="1" flipV="1">
              <a:off x="1735120" y="4834270"/>
              <a:ext cx="86225" cy="709683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>
              <a:stCxn id="78" idx="3"/>
              <a:endCxn id="77" idx="3"/>
            </p:cNvCxnSpPr>
            <p:nvPr/>
          </p:nvCxnSpPr>
          <p:spPr>
            <a:xfrm flipV="1">
              <a:off x="3599367" y="5561767"/>
              <a:ext cx="1279115" cy="314425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24578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The LEIR</a:t>
            </a:r>
            <a:endParaRPr lang="en-US" u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45" name="Picture 44" descr="2015.12.03.01.35.55.992_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20" y="723516"/>
            <a:ext cx="8542934" cy="5436252"/>
          </a:xfrm>
          <a:prstGeom prst="rect">
            <a:avLst/>
          </a:prstGeom>
        </p:spPr>
      </p:pic>
      <p:pic>
        <p:nvPicPr>
          <p:cNvPr id="46" name="Picture 45" descr="2015.12.03.01.35.55.992_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20" y="723516"/>
            <a:ext cx="8542934" cy="5436252"/>
          </a:xfrm>
          <a:prstGeom prst="rect">
            <a:avLst/>
          </a:prstGeom>
        </p:spPr>
      </p:pic>
      <p:sp>
        <p:nvSpPr>
          <p:cNvPr id="47" name="Oval 46"/>
          <p:cNvSpPr/>
          <p:nvPr/>
        </p:nvSpPr>
        <p:spPr>
          <a:xfrm>
            <a:off x="2731603" y="2565537"/>
            <a:ext cx="418821" cy="342499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43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The LEIR</a:t>
            </a:r>
            <a:endParaRPr lang="en-US" u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17" y="1044799"/>
            <a:ext cx="5907603" cy="3692251"/>
          </a:xfrm>
          <a:prstGeom prst="rect">
            <a:avLst/>
          </a:prstGeom>
        </p:spPr>
      </p:pic>
      <p:sp>
        <p:nvSpPr>
          <p:cNvPr id="8" name="Text Placeholder 2"/>
          <p:cNvSpPr txBox="1">
            <a:spLocks/>
          </p:cNvSpPr>
          <p:nvPr/>
        </p:nvSpPr>
        <p:spPr>
          <a:xfrm>
            <a:off x="203199" y="6035524"/>
            <a:ext cx="8763034" cy="6654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 smtClean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203200" y="5024084"/>
            <a:ext cx="8763034" cy="1138092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smtClean="0"/>
              <a:t>Iso-adiabatic capture in single/double RF with and without longitudinal blow-up</a:t>
            </a:r>
          </a:p>
          <a:p>
            <a:pPr lvl="1">
              <a:lnSpc>
                <a:spcPct val="130000"/>
              </a:lnSpc>
            </a:pPr>
            <a:r>
              <a:rPr lang="en-US" smtClean="0">
                <a:solidFill>
                  <a:srgbClr val="FF0000"/>
                </a:solidFill>
              </a:rPr>
              <a:t>Clear dependence of losses on line charge density</a:t>
            </a:r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" t="4629" r="2224" b="3007"/>
          <a:stretch/>
        </p:blipFill>
        <p:spPr>
          <a:xfrm>
            <a:off x="5053709" y="1589516"/>
            <a:ext cx="3240000" cy="327145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952" y="1146810"/>
            <a:ext cx="3240000" cy="3240000"/>
          </a:xfrm>
          <a:prstGeom prst="rect">
            <a:avLst/>
          </a:prstGeom>
          <a:ln w="28575">
            <a:solidFill>
              <a:srgbClr val="179E68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003" y="800054"/>
            <a:ext cx="3240000" cy="3240000"/>
          </a:xfrm>
          <a:prstGeom prst="rect">
            <a:avLst/>
          </a:prstGeom>
          <a:ln w="28575"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2173377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none" dirty="0" smtClean="0"/>
              <a:t>Space charge mitigation techniques</a:t>
            </a:r>
            <a:endParaRPr lang="en-US" u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3992"/>
            <a:ext cx="8226854" cy="507862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Increase of injection energy</a:t>
            </a:r>
          </a:p>
          <a:p>
            <a:r>
              <a:rPr lang="en-US" dirty="0" smtClean="0"/>
              <a:t>Reduction of peak line density (flat profile)</a:t>
            </a:r>
          </a:p>
          <a:p>
            <a:pPr lvl="1"/>
            <a:r>
              <a:rPr lang="en-US" dirty="0" smtClean="0"/>
              <a:t>Maximize bunch length</a:t>
            </a:r>
          </a:p>
          <a:p>
            <a:pPr lvl="1"/>
            <a:r>
              <a:rPr lang="en-US" dirty="0" smtClean="0"/>
              <a:t>Flat bunches with longitudinal hollow distribution </a:t>
            </a:r>
            <a:br>
              <a:rPr lang="en-US" dirty="0" smtClean="0"/>
            </a:br>
            <a:r>
              <a:rPr lang="en-US" dirty="0" smtClean="0"/>
              <a:t>generated by parametric resonance in single harmonic </a:t>
            </a:r>
          </a:p>
          <a:p>
            <a:pPr lvl="1"/>
            <a:r>
              <a:rPr lang="en-US" dirty="0" smtClean="0"/>
              <a:t>Off-energy RF capture of coasting beam in double RF</a:t>
            </a:r>
          </a:p>
          <a:p>
            <a:r>
              <a:rPr lang="en-US" dirty="0" smtClean="0"/>
              <a:t>Overcome low energy brightness limitation by longitudinal </a:t>
            </a:r>
            <a:br>
              <a:rPr lang="en-US" dirty="0" smtClean="0"/>
            </a:br>
            <a:r>
              <a:rPr lang="en-US" dirty="0" smtClean="0"/>
              <a:t>bunch merging at intermediate energy plateau</a:t>
            </a:r>
          </a:p>
          <a:p>
            <a:r>
              <a:rPr lang="en-US" dirty="0" smtClean="0"/>
              <a:t>Optimization of working point and compensation of </a:t>
            </a:r>
            <a:br>
              <a:rPr lang="en-US" dirty="0" smtClean="0"/>
            </a:br>
            <a:r>
              <a:rPr lang="en-US" dirty="0" smtClean="0"/>
              <a:t>betatron resonance to reduce losses and blow-up</a:t>
            </a:r>
          </a:p>
          <a:p>
            <a:r>
              <a:rPr lang="en-US" dirty="0" smtClean="0"/>
              <a:t>Compensation of space charge forces</a:t>
            </a:r>
          </a:p>
          <a:p>
            <a:pPr lvl="1"/>
            <a:r>
              <a:rPr lang="en-US" dirty="0" smtClean="0"/>
              <a:t>Studies of using e-lenses (e.g. proof-of-principle experimental studies at GSI)</a:t>
            </a:r>
          </a:p>
          <a:p>
            <a:pPr lvl="1"/>
            <a:r>
              <a:rPr lang="en-US" dirty="0" smtClean="0"/>
              <a:t>Use of RFQ?</a:t>
            </a:r>
          </a:p>
          <a:p>
            <a:r>
              <a:rPr lang="en-US" dirty="0" smtClean="0"/>
              <a:t>Optics optimization (e.g. large horizontal and/or vertical dispersion)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2" descr="C:\Heiko\Presentations\2013-10_InjectorChainExoticOptionsRLIUP\TomoscopeImages\PS\inj2all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84" y="2964546"/>
            <a:ext cx="1939716" cy="186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679" t="4850" r="1555" b="11014"/>
          <a:stretch/>
        </p:blipFill>
        <p:spPr>
          <a:xfrm>
            <a:off x="6596923" y="1003068"/>
            <a:ext cx="2087131" cy="1858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487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one slide</a:t>
            </a:r>
            <a:endParaRPr lang="en-US" u="non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272" y="1471392"/>
            <a:ext cx="7169816" cy="204041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471101" y="737112"/>
            <a:ext cx="4743843" cy="49244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lvl="2" algn="ctr"/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Secondary Electron Emission can drive an </a:t>
            </a:r>
            <a:r>
              <a:rPr lang="en-US" sz="13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avalanche multiplication </a:t>
            </a:r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effect</a:t>
            </a:r>
            <a:r>
              <a:rPr lang="en-US" sz="1300" b="1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</a:t>
            </a:r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filling the beam chamber with an</a:t>
            </a:r>
            <a:r>
              <a:rPr lang="en-US" sz="13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 electron cloud</a:t>
            </a:r>
            <a:endParaRPr lang="en-US" sz="1300" b="1" dirty="0">
              <a:solidFill>
                <a:srgbClr val="FF0000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cxnSp>
        <p:nvCxnSpPr>
          <p:cNvPr id="8" name="Connettore 2 67"/>
          <p:cNvCxnSpPr>
            <a:endCxn id="10" idx="0"/>
          </p:cNvCxnSpPr>
          <p:nvPr/>
        </p:nvCxnSpPr>
        <p:spPr>
          <a:xfrm flipH="1">
            <a:off x="1802716" y="2329222"/>
            <a:ext cx="22465" cy="593850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249263" y="2923072"/>
            <a:ext cx="1106906" cy="2923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lvl="2"/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Proton bunch</a:t>
            </a:r>
            <a:endParaRPr lang="en-US" sz="1300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cxnSp>
        <p:nvCxnSpPr>
          <p:cNvPr id="11" name="Connettore 2 67"/>
          <p:cNvCxnSpPr>
            <a:endCxn id="12" idx="2"/>
          </p:cNvCxnSpPr>
          <p:nvPr/>
        </p:nvCxnSpPr>
        <p:spPr>
          <a:xfrm flipV="1">
            <a:off x="1893761" y="1242383"/>
            <a:ext cx="195107" cy="403987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238712" y="749940"/>
            <a:ext cx="1700312" cy="49244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lvl="2" algn="ctr"/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e</a:t>
            </a:r>
            <a:r>
              <a:rPr lang="en-US" sz="1300" baseline="300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-</a:t>
            </a:r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 is emitted (photoelectric effect) </a:t>
            </a:r>
            <a:endParaRPr lang="en-US" sz="1300" baseline="30000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cxnSp>
        <p:nvCxnSpPr>
          <p:cNvPr id="13" name="Connettore 2 67"/>
          <p:cNvCxnSpPr>
            <a:endCxn id="14" idx="1"/>
          </p:cNvCxnSpPr>
          <p:nvPr/>
        </p:nvCxnSpPr>
        <p:spPr>
          <a:xfrm>
            <a:off x="2510981" y="2836548"/>
            <a:ext cx="685800" cy="232718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196781" y="2923072"/>
            <a:ext cx="2178119" cy="2923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lvl="2" algn="ctr"/>
            <a:r>
              <a:rPr lang="en-US" sz="13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Secondary Electron Emission</a:t>
            </a:r>
            <a:endParaRPr lang="en-US" sz="1300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cxnSp>
        <p:nvCxnSpPr>
          <p:cNvPr id="15" name="Connettore 2 67"/>
          <p:cNvCxnSpPr>
            <a:endCxn id="7" idx="2"/>
          </p:cNvCxnSpPr>
          <p:nvPr/>
        </p:nvCxnSpPr>
        <p:spPr>
          <a:xfrm flipH="1" flipV="1">
            <a:off x="5843023" y="1229555"/>
            <a:ext cx="988500" cy="602340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 descr="http://cdn1.travelwireasia.com/wp-content/uploads/2013/06/Road-train-makes-dust-clou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29040" y="3702328"/>
            <a:ext cx="3423295" cy="2396853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219456" y="3733800"/>
            <a:ext cx="4276344" cy="2673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lang="en-US" sz="15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Tra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iling bunches of the train 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interact with a dense e-cloud </a:t>
            </a:r>
          </a:p>
          <a:p>
            <a:pPr marL="446088" indent="-285750">
              <a:lnSpc>
                <a:spcPct val="90000"/>
              </a:lnSpc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Transverse instabilities, energy loss</a:t>
            </a:r>
          </a:p>
          <a:p>
            <a:pPr marL="446088" indent="-285750">
              <a:lnSpc>
                <a:spcPct val="90000"/>
              </a:lnSpc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Transverse 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emittance blow-up</a:t>
            </a:r>
          </a:p>
          <a:p>
            <a:pPr marL="446088" indent="-285750">
              <a:lnSpc>
                <a:spcPct val="90000"/>
              </a:lnSpc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Particle 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losses</a:t>
            </a:r>
            <a:endParaRPr lang="en-US" sz="1700" dirty="0">
              <a:solidFill>
                <a:schemeClr val="tx2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spcBef>
                <a:spcPts val="300"/>
              </a:spcBef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e-cloud induces other </a:t>
            </a: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unwanted effects 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like:</a:t>
            </a:r>
          </a:p>
          <a:p>
            <a:pPr marL="446088" indent="-285750">
              <a:lnSpc>
                <a:spcPct val="90000"/>
              </a:lnSpc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Heat load </a:t>
            </a:r>
            <a:r>
              <a:rPr lang="en-US" sz="1700" dirty="0" smtClean="0">
                <a:solidFill>
                  <a:schemeClr val="tx2"/>
                </a:solidFill>
                <a:latin typeface="Calibri" pitchFamily="34" charset="0"/>
                <a:sym typeface="Wingdings" panose="05000000000000000000" pitchFamily="2" charset="2"/>
              </a:rPr>
              <a:t>on the beam chambers </a:t>
            </a:r>
          </a:p>
          <a:p>
            <a:pPr marL="446088" indent="-285750">
              <a:lnSpc>
                <a:spcPct val="90000"/>
              </a:lnSpc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Vacuum degradation</a:t>
            </a:r>
          </a:p>
          <a:p>
            <a:endParaRPr lang="en-GB" sz="1500" dirty="0"/>
          </a:p>
        </p:txBody>
      </p:sp>
      <p:sp>
        <p:nvSpPr>
          <p:cNvPr id="18" name="Rectangle 17"/>
          <p:cNvSpPr/>
          <p:nvPr/>
        </p:nvSpPr>
        <p:spPr>
          <a:xfrm>
            <a:off x="5033664" y="3722478"/>
            <a:ext cx="17464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Something like this</a:t>
            </a:r>
            <a:r>
              <a:rPr lang="mr-IN" sz="1400" b="1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…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17525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4" grpId="0" animBg="1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activities at CERN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45187"/>
            <a:ext cx="8432800" cy="4827270"/>
          </a:xfrm>
        </p:spPr>
        <p:txBody>
          <a:bodyPr>
            <a:normAutofit fontScale="550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Electron cloud is a key subject for both the upgrade of the LHC injectors chain (PS and SPS) within LIU, and for the HL-LHC era, due to the limitations observed in LHC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endParaRPr lang="en-US" sz="3600" dirty="0" smtClean="0"/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Experimental observations and studies</a:t>
            </a:r>
            <a:endParaRPr lang="en-US" sz="3600" dirty="0"/>
          </a:p>
          <a:p>
            <a:pPr marL="800100" lvl="1" indent="-342900">
              <a:spcBef>
                <a:spcPct val="20000"/>
              </a:spcBef>
              <a:buFont typeface="Lucida Grande"/>
              <a:buChar char="−"/>
              <a:defRPr/>
            </a:pPr>
            <a:r>
              <a:rPr lang="en-US" sz="3200" dirty="0" smtClean="0"/>
              <a:t>Direct electron cloud measurements with dedicated detectors (shielded pick ups, strip monitors)</a:t>
            </a:r>
            <a:endParaRPr lang="en-US" sz="3200" dirty="0"/>
          </a:p>
          <a:p>
            <a:pPr marL="800100" lvl="1" indent="-342900">
              <a:spcBef>
                <a:spcPct val="20000"/>
              </a:spcBef>
              <a:buFont typeface="Lucida Grande"/>
              <a:buChar char="−"/>
              <a:defRPr/>
            </a:pPr>
            <a:r>
              <a:rPr lang="en-US" sz="3200" dirty="0" smtClean="0"/>
              <a:t>Monitoring of other electron cloud observables: vacuum rise, heat load in LHC cold regions, stable phase shift along a bunch train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−"/>
              <a:defRPr/>
            </a:pPr>
            <a:r>
              <a:rPr lang="en-US" sz="3200" dirty="0" smtClean="0"/>
              <a:t>Electron cloud effects on the beam </a:t>
            </a:r>
            <a:r>
              <a:rPr lang="en-US" sz="3200" dirty="0" smtClean="0">
                <a:sym typeface="Wingdings"/>
              </a:rPr>
              <a:t> fast beam instabilities, </a:t>
            </a:r>
            <a:r>
              <a:rPr lang="en-US" sz="3200" dirty="0" err="1" smtClean="0">
                <a:sym typeface="Wingdings"/>
              </a:rPr>
              <a:t>emittance</a:t>
            </a:r>
            <a:r>
              <a:rPr lang="en-US" sz="3200" dirty="0" smtClean="0">
                <a:sym typeface="Wingdings"/>
              </a:rPr>
              <a:t> growth, poor lifetime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−"/>
              <a:defRPr/>
            </a:pPr>
            <a:r>
              <a:rPr lang="en-US" sz="3200" dirty="0" smtClean="0">
                <a:sym typeface="Wingdings"/>
              </a:rPr>
              <a:t>Scrubbing runs in SPS and LHC: strategies, beam parameters, machine settings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−"/>
              <a:defRPr/>
            </a:pPr>
            <a:r>
              <a:rPr lang="en-US" sz="3200" dirty="0" smtClean="0">
                <a:sym typeface="Wingdings"/>
              </a:rPr>
              <a:t>Laboratory measurements of scrubbing curves (different surfaces, conditions, </a:t>
            </a:r>
            <a:r>
              <a:rPr lang="en-US" sz="3200" dirty="0" err="1" smtClean="0">
                <a:sym typeface="Wingdings"/>
              </a:rPr>
              <a:t>etc</a:t>
            </a:r>
            <a:r>
              <a:rPr lang="en-US" sz="3200" dirty="0" smtClean="0">
                <a:sym typeface="Wingdings"/>
              </a:rPr>
              <a:t>)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−"/>
              <a:defRPr/>
            </a:pPr>
            <a:r>
              <a:rPr lang="en-US" sz="3200" dirty="0" smtClean="0">
                <a:sym typeface="Wingdings"/>
              </a:rPr>
              <a:t>Mitigation techniques and their assessment in the machines, e.g. coating, LESS, clearing electrodes</a:t>
            </a:r>
            <a:endParaRPr lang="en-US" sz="3200" dirty="0"/>
          </a:p>
          <a:p>
            <a:pPr marL="457200" lvl="1" indent="0">
              <a:spcBef>
                <a:spcPct val="20000"/>
              </a:spcBef>
              <a:buNone/>
              <a:defRPr/>
            </a:pPr>
            <a:r>
              <a:rPr lang="en-US" sz="1429" dirty="0" smtClean="0"/>
              <a:t> </a:t>
            </a:r>
            <a:endParaRPr lang="en-US" sz="1429" dirty="0"/>
          </a:p>
        </p:txBody>
      </p:sp>
    </p:spTree>
    <p:extLst>
      <p:ext uri="{BB962C8B-B14F-4D97-AF65-F5344CB8AC3E}">
        <p14:creationId xmlns:p14="http://schemas.microsoft.com/office/powerpoint/2010/main" val="1350355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activities at CERN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45186"/>
            <a:ext cx="8432800" cy="5058170"/>
          </a:xfrm>
        </p:spPr>
        <p:txBody>
          <a:bodyPr>
            <a:normAutofit fontScale="550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Numerical simulations</a:t>
            </a:r>
            <a:endParaRPr lang="en-US" sz="3600" b="1" dirty="0"/>
          </a:p>
          <a:p>
            <a:pPr marL="742950" lvl="1" indent="-285750">
              <a:spcBef>
                <a:spcPct val="20000"/>
              </a:spcBef>
              <a:buFont typeface="Arial"/>
              <a:buChar char="–"/>
              <a:defRPr/>
            </a:pPr>
            <a:r>
              <a:rPr lang="en-US" sz="3200" dirty="0" smtClean="0"/>
              <a:t>Development, optimization and massive application of build up code </a:t>
            </a:r>
            <a:r>
              <a:rPr lang="en-US" sz="3200" dirty="0" err="1" smtClean="0"/>
              <a:t>PyECLOUD</a:t>
            </a:r>
            <a:endParaRPr lang="en-US" sz="3200" dirty="0" smtClean="0"/>
          </a:p>
          <a:p>
            <a:pPr marL="1195200" lvl="2" indent="-349200">
              <a:spcBef>
                <a:spcPct val="20000"/>
              </a:spcBef>
              <a:buFont typeface="Wingdings" charset="2"/>
              <a:buChar char="ü"/>
              <a:defRPr/>
            </a:pPr>
            <a:r>
              <a:rPr lang="en-US" sz="3100" dirty="0" smtClean="0"/>
              <a:t>It has required steady development over the years to include all required features (e.g. import measured beam structures, load arbitrary magnetic field configurations, use arbitrary chamber shapes with holes and non-uniform SEY, simulate chambers with two beams, handle limiting cases of tiny beams in large chambers, etc.)</a:t>
            </a:r>
            <a:endParaRPr lang="en-US" sz="3100" dirty="0"/>
          </a:p>
          <a:p>
            <a:pPr marL="742950" lvl="1" indent="-285750">
              <a:spcBef>
                <a:spcPct val="20000"/>
              </a:spcBef>
              <a:buFont typeface="Arial"/>
              <a:buChar char="–"/>
              <a:defRPr/>
            </a:pPr>
            <a:r>
              <a:rPr lang="en-US" sz="3200" dirty="0" smtClean="0"/>
              <a:t>Development, optimization and massive application of beam dynamics code </a:t>
            </a:r>
            <a:r>
              <a:rPr lang="en-US" sz="3200" dirty="0" err="1" smtClean="0"/>
              <a:t>PyHEADTAIL</a:t>
            </a:r>
            <a:r>
              <a:rPr lang="en-US" sz="3200" dirty="0" smtClean="0"/>
              <a:t> (interaction between beam and electron cloud)</a:t>
            </a:r>
          </a:p>
          <a:p>
            <a:pPr marL="1195200" lvl="2" indent="-349200">
              <a:spcBef>
                <a:spcPct val="20000"/>
              </a:spcBef>
              <a:buFont typeface="Wingdings" charset="2"/>
              <a:buChar char="ü"/>
              <a:defRPr/>
            </a:pPr>
            <a:r>
              <a:rPr lang="en-US" sz="3100" dirty="0" smtClean="0"/>
              <a:t>To study both coherent and incoherent effects, establish instability thresholds, produce tune footprints</a:t>
            </a:r>
          </a:p>
          <a:p>
            <a:pPr marL="742950" lvl="1" indent="-285750">
              <a:spcBef>
                <a:spcPct val="20000"/>
              </a:spcBef>
              <a:buFont typeface="Arial"/>
              <a:buChar char="–"/>
              <a:defRPr/>
            </a:pPr>
            <a:r>
              <a:rPr lang="en-US" sz="3200" dirty="0" smtClean="0"/>
              <a:t>Integration of build up and beam dynamics simulations into a single tool</a:t>
            </a:r>
          </a:p>
          <a:p>
            <a:pPr marL="1195200" lvl="2" indent="-349200">
              <a:spcBef>
                <a:spcPct val="20000"/>
              </a:spcBef>
              <a:buFont typeface="Wingdings" charset="2"/>
              <a:buChar char="ü"/>
              <a:defRPr/>
            </a:pPr>
            <a:r>
              <a:rPr lang="en-US" sz="3100" dirty="0" smtClean="0"/>
              <a:t>Use </a:t>
            </a:r>
            <a:r>
              <a:rPr lang="en-US" sz="3100" dirty="0" err="1" smtClean="0"/>
              <a:t>PyECLOUD</a:t>
            </a:r>
            <a:r>
              <a:rPr lang="en-US" sz="3100" dirty="0" smtClean="0"/>
              <a:t> module in </a:t>
            </a:r>
            <a:r>
              <a:rPr lang="en-US" sz="3100" dirty="0" err="1" smtClean="0"/>
              <a:t>PyHEADTAIL</a:t>
            </a:r>
            <a:r>
              <a:rPr lang="en-US" sz="3100" dirty="0" smtClean="0"/>
              <a:t> for electron tracking</a:t>
            </a:r>
          </a:p>
          <a:p>
            <a:pPr marL="1195200" lvl="2" indent="-349200">
              <a:spcBef>
                <a:spcPct val="20000"/>
              </a:spcBef>
              <a:buFont typeface="Wingdings" charset="2"/>
              <a:buChar char="ü"/>
              <a:defRPr/>
            </a:pPr>
            <a:r>
              <a:rPr lang="en-US" sz="3100" dirty="0" smtClean="0"/>
              <a:t>Use snapshot distributions from </a:t>
            </a:r>
            <a:r>
              <a:rPr lang="en-US" sz="3100" dirty="0" err="1" smtClean="0"/>
              <a:t>PyECLOUD</a:t>
            </a:r>
            <a:r>
              <a:rPr lang="en-US" sz="3100" dirty="0" smtClean="0"/>
              <a:t> to </a:t>
            </a:r>
            <a:r>
              <a:rPr lang="en-US" sz="3100" dirty="0" err="1" smtClean="0"/>
              <a:t>initialise</a:t>
            </a:r>
            <a:r>
              <a:rPr lang="en-US" sz="3100" dirty="0" smtClean="0"/>
              <a:t> electrons in </a:t>
            </a:r>
            <a:r>
              <a:rPr lang="en-US" sz="3100" dirty="0" err="1" smtClean="0"/>
              <a:t>PyHEADTAIL</a:t>
            </a:r>
            <a:endParaRPr lang="en-US" sz="3100" dirty="0" smtClean="0"/>
          </a:p>
          <a:p>
            <a:pPr marL="1195200" lvl="2" indent="-349200">
              <a:spcBef>
                <a:spcPct val="20000"/>
              </a:spcBef>
              <a:buFont typeface="Wingdings" charset="2"/>
              <a:buChar char="Ø"/>
              <a:defRPr/>
            </a:pPr>
            <a:r>
              <a:rPr lang="en-US" sz="3100" dirty="0" smtClean="0"/>
              <a:t>Eventually run build up and beam dynamics simulations self-consistently to study multi-bunch effects </a:t>
            </a:r>
            <a:r>
              <a:rPr lang="en-US" sz="3100" dirty="0" smtClean="0">
                <a:sym typeface="Wingdings"/>
              </a:rPr>
              <a:t> </a:t>
            </a:r>
            <a:r>
              <a:rPr lang="en-US" sz="3100" dirty="0" err="1" smtClean="0">
                <a:sym typeface="Wingdings"/>
              </a:rPr>
              <a:t>parallelisation</a:t>
            </a:r>
            <a:r>
              <a:rPr lang="en-US" sz="3100" dirty="0" smtClean="0">
                <a:sym typeface="Wingdings"/>
              </a:rPr>
              <a:t>, being tested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2581756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465232" y="910765"/>
            <a:ext cx="3540230" cy="2527054"/>
          </a:xfrm>
          <a:prstGeom prst="roundRect">
            <a:avLst/>
          </a:prstGeom>
          <a:solidFill>
            <a:srgbClr val="0080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230926" y="910765"/>
            <a:ext cx="3733291" cy="5118246"/>
          </a:xfrm>
          <a:prstGeom prst="roundRect">
            <a:avLst/>
          </a:prstGeom>
          <a:solidFill>
            <a:srgbClr val="A6A6A6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activities at CERN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8715" y="1090352"/>
            <a:ext cx="3430040" cy="5413283"/>
          </a:xfrm>
        </p:spPr>
        <p:txBody>
          <a:bodyPr>
            <a:normAutofit fontScale="70000" lnSpcReduction="20000"/>
          </a:bodyPr>
          <a:lstStyle/>
          <a:p>
            <a:pPr marL="0" lvl="0" indent="0" defTabSz="457200">
              <a:spcBef>
                <a:spcPct val="20000"/>
              </a:spcBef>
              <a:buClrTx/>
              <a:buSzTx/>
              <a:buNone/>
              <a:defRPr/>
            </a:pPr>
            <a:r>
              <a:rPr lang="en-US" sz="3100" dirty="0" smtClean="0"/>
              <a:t>Experimental studies  (BE/ABP, BE/RF, BE/OP, TE/VSC, TE/CRG)</a:t>
            </a:r>
            <a:endParaRPr lang="en-US" sz="3100" dirty="0"/>
          </a:p>
          <a:p>
            <a:pPr marL="421200" indent="-284400">
              <a:spcBef>
                <a:spcPct val="20000"/>
              </a:spcBef>
              <a:buFont typeface="Lucida Grande"/>
              <a:buChar char="−"/>
              <a:defRPr/>
            </a:pPr>
            <a:r>
              <a:rPr lang="en-US" sz="2900" dirty="0" smtClean="0"/>
              <a:t>Direct electron cloud measurements</a:t>
            </a:r>
            <a:endParaRPr lang="en-US" sz="2900" dirty="0"/>
          </a:p>
          <a:p>
            <a:pPr marL="421200" indent="-284400">
              <a:spcBef>
                <a:spcPct val="20000"/>
              </a:spcBef>
              <a:buFont typeface="Lucida Grande"/>
              <a:buChar char="−"/>
              <a:defRPr/>
            </a:pPr>
            <a:r>
              <a:rPr lang="en-US" sz="2900" dirty="0" smtClean="0"/>
              <a:t>Monitoring of electron cloud observables</a:t>
            </a:r>
          </a:p>
          <a:p>
            <a:pPr marL="421200" indent="-284400">
              <a:spcBef>
                <a:spcPct val="20000"/>
              </a:spcBef>
              <a:buFont typeface="Lucida Grande"/>
              <a:buChar char="−"/>
              <a:defRPr/>
            </a:pPr>
            <a:r>
              <a:rPr lang="en-US" sz="2900" dirty="0" smtClean="0"/>
              <a:t>Electron cloud effects on the beam</a:t>
            </a:r>
            <a:endParaRPr lang="en-US" sz="2900" dirty="0" smtClean="0">
              <a:sym typeface="Wingdings"/>
            </a:endParaRPr>
          </a:p>
          <a:p>
            <a:pPr marL="421200" indent="-284400">
              <a:spcBef>
                <a:spcPct val="20000"/>
              </a:spcBef>
              <a:buFont typeface="Lucida Grande"/>
              <a:buChar char="−"/>
              <a:defRPr/>
            </a:pPr>
            <a:r>
              <a:rPr lang="en-US" sz="2900" dirty="0" smtClean="0">
                <a:sym typeface="Wingdings"/>
              </a:rPr>
              <a:t>Scrubbing runs in SPS and LHC and strategies</a:t>
            </a:r>
          </a:p>
          <a:p>
            <a:pPr marL="421200" indent="-284400">
              <a:spcBef>
                <a:spcPct val="20000"/>
              </a:spcBef>
              <a:buFont typeface="Lucida Grande"/>
              <a:buChar char="−"/>
              <a:defRPr/>
            </a:pPr>
            <a:r>
              <a:rPr lang="en-US" sz="2900" dirty="0" smtClean="0">
                <a:sym typeface="Wingdings"/>
              </a:rPr>
              <a:t>Laboratory measurements of SEY and scrubbing</a:t>
            </a:r>
          </a:p>
          <a:p>
            <a:pPr marL="421200" indent="-284400">
              <a:spcBef>
                <a:spcPct val="20000"/>
              </a:spcBef>
              <a:buFont typeface="Lucida Grande"/>
              <a:buChar char="−"/>
              <a:defRPr/>
            </a:pPr>
            <a:r>
              <a:rPr lang="en-US" sz="2900" dirty="0" smtClean="0">
                <a:sym typeface="Wingdings"/>
              </a:rPr>
              <a:t>Coating and mitigation techniques (LESS, clearing electrodes)</a:t>
            </a:r>
            <a:endParaRPr lang="en-US" sz="2900" dirty="0"/>
          </a:p>
          <a:p>
            <a:pPr marL="421200" lvl="1" indent="-284400">
              <a:spcBef>
                <a:spcPct val="20000"/>
              </a:spcBef>
              <a:buNone/>
              <a:defRPr/>
            </a:pPr>
            <a:r>
              <a:rPr lang="en-US" sz="1429" dirty="0" smtClean="0"/>
              <a:t> </a:t>
            </a:r>
            <a:endParaRPr lang="en-US" sz="1429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5580694" y="1090353"/>
            <a:ext cx="3424768" cy="2347466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313200" indent="-277200" algn="l" rtl="0" eaLnBrk="1" latinLnBrk="0" hangingPunct="1">
              <a:spcBef>
                <a:spcPts val="1900"/>
              </a:spcBef>
              <a:buClr>
                <a:schemeClr val="tx1"/>
              </a:buClr>
              <a:buSzPct val="80000"/>
              <a:buFont typeface="Courier New"/>
              <a:buChar char="o"/>
              <a:defRPr kumimoji="0"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600" indent="-277200" algn="l" rtl="0" eaLnBrk="1" latinLnBrk="0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SzPct val="90000"/>
              <a:buFont typeface="Arial"/>
              <a:buChar char="•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52000" algn="l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85000"/>
              <a:buFont typeface="Lucida Grande"/>
              <a:buChar char="−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800" indent="0">
              <a:spcBef>
                <a:spcPct val="20000"/>
              </a:spcBef>
              <a:buFont typeface="Arial"/>
              <a:buNone/>
              <a:defRPr/>
            </a:pPr>
            <a:r>
              <a:rPr lang="en-US" sz="4000" dirty="0" smtClean="0"/>
              <a:t>Numerical simulations (BE/ABP)</a:t>
            </a:r>
            <a:endParaRPr lang="en-US" sz="4000" b="1" dirty="0" smtClean="0"/>
          </a:p>
          <a:p>
            <a:pPr marL="422550" indent="-285750">
              <a:spcBef>
                <a:spcPct val="20000"/>
              </a:spcBef>
              <a:buFont typeface="Arial"/>
              <a:buChar char="–"/>
              <a:defRPr/>
            </a:pPr>
            <a:r>
              <a:rPr lang="en-US" sz="3500" dirty="0" err="1" smtClean="0"/>
              <a:t>PyECLOUD</a:t>
            </a:r>
            <a:endParaRPr lang="en-US" sz="3500" dirty="0" smtClean="0"/>
          </a:p>
          <a:p>
            <a:pPr marL="422550" indent="-285750">
              <a:spcBef>
                <a:spcPct val="20000"/>
              </a:spcBef>
              <a:buFont typeface="Arial"/>
              <a:buChar char="–"/>
              <a:defRPr/>
            </a:pPr>
            <a:r>
              <a:rPr lang="en-US" sz="3500" dirty="0" err="1" smtClean="0"/>
              <a:t>PyHEADTAIL</a:t>
            </a:r>
            <a:endParaRPr lang="en-US" sz="3500" dirty="0" smtClean="0"/>
          </a:p>
          <a:p>
            <a:pPr marL="422550" indent="-285750">
              <a:spcBef>
                <a:spcPct val="20000"/>
              </a:spcBef>
              <a:buFont typeface="Arial"/>
              <a:buChar char="–"/>
              <a:defRPr/>
            </a:pPr>
            <a:r>
              <a:rPr lang="en-US" sz="3500" dirty="0" smtClean="0"/>
              <a:t>Integration of build up and beam dynamics simulations into a single tool</a:t>
            </a:r>
            <a:endParaRPr lang="en-US" sz="3500" dirty="0"/>
          </a:p>
        </p:txBody>
      </p:sp>
      <p:sp>
        <p:nvSpPr>
          <p:cNvPr id="4" name="Bent Arrow 3"/>
          <p:cNvSpPr/>
          <p:nvPr/>
        </p:nvSpPr>
        <p:spPr>
          <a:xfrm flipH="1" flipV="1">
            <a:off x="3964217" y="3437819"/>
            <a:ext cx="2514520" cy="1295596"/>
          </a:xfrm>
          <a:prstGeom prst="bentArrow">
            <a:avLst>
              <a:gd name="adj1" fmla="val 17078"/>
              <a:gd name="adj2" fmla="val 25000"/>
              <a:gd name="adj3" fmla="val 25000"/>
              <a:gd name="adj4" fmla="val 43750"/>
            </a:avLst>
          </a:prstGeom>
          <a:solidFill>
            <a:srgbClr val="008000">
              <a:alpha val="2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Bent Arrow 9"/>
          <p:cNvSpPr/>
          <p:nvPr/>
        </p:nvSpPr>
        <p:spPr>
          <a:xfrm rot="5400000" flipH="1">
            <a:off x="4958598" y="2443436"/>
            <a:ext cx="2129403" cy="4118167"/>
          </a:xfrm>
          <a:prstGeom prst="bentArrow">
            <a:avLst>
              <a:gd name="adj1" fmla="val 13069"/>
              <a:gd name="adj2" fmla="val 24999"/>
              <a:gd name="adj3" fmla="val 25000"/>
              <a:gd name="adj4" fmla="val 43750"/>
            </a:avLst>
          </a:prstGeom>
          <a:solidFill>
            <a:srgbClr val="A6A6A6">
              <a:alpha val="2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10606" y="3745684"/>
            <a:ext cx="20654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Interpretation, planning, steering</a:t>
            </a:r>
            <a:endParaRPr lang="en-US" sz="1500" dirty="0"/>
          </a:p>
        </p:txBody>
      </p:sp>
      <p:sp>
        <p:nvSpPr>
          <p:cNvPr id="11" name="TextBox 10"/>
          <p:cNvSpPr txBox="1"/>
          <p:nvPr/>
        </p:nvSpPr>
        <p:spPr>
          <a:xfrm>
            <a:off x="3964217" y="4742785"/>
            <a:ext cx="21809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Modeling, benchmarking, steering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597955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PS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29735"/>
            <a:ext cx="8432800" cy="1032932"/>
          </a:xfrm>
        </p:spPr>
        <p:txBody>
          <a:bodyPr>
            <a:normAutofit fontScale="475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Most of the direct electron cloud measurements in the PS were made in a straight section equipped with shielded pick ups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>
                <a:solidFill>
                  <a:srgbClr val="FFFFFF"/>
                </a:solidFill>
              </a:rPr>
              <a:t>However, the electron cloud is expected in the main magnet units (combined functions) for 25 ns beams and SEY of the surface above 1.5</a:t>
            </a:r>
            <a:endParaRPr lang="en-US" sz="3600" dirty="0">
              <a:solidFill>
                <a:srgbClr val="FFFFFF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644" y="1456271"/>
            <a:ext cx="3946054" cy="293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Users\Gianni2\Downloads\20130124170659.png"/>
          <p:cNvPicPr>
            <a:picLocks noChangeAspect="1" noChangeArrowheads="1"/>
          </p:cNvPicPr>
          <p:nvPr/>
        </p:nvPicPr>
        <p:blipFill>
          <a:blip r:embed="rId4" cstate="print"/>
          <a:srcRect t="7778" r="29492" b="61111"/>
          <a:stretch>
            <a:fillRect/>
          </a:stretch>
        </p:blipFill>
        <p:spPr bwMode="auto">
          <a:xfrm>
            <a:off x="4356637" y="1631250"/>
            <a:ext cx="4533363" cy="2587978"/>
          </a:xfrm>
          <a:prstGeom prst="rect">
            <a:avLst/>
          </a:prstGeom>
          <a:noFill/>
        </p:spPr>
      </p:pic>
      <p:grpSp>
        <p:nvGrpSpPr>
          <p:cNvPr id="3" name="Group 2"/>
          <p:cNvGrpSpPr/>
          <p:nvPr/>
        </p:nvGrpSpPr>
        <p:grpSpPr>
          <a:xfrm>
            <a:off x="818444" y="3066678"/>
            <a:ext cx="7183487" cy="3531677"/>
            <a:chOff x="818444" y="3066678"/>
            <a:chExt cx="7183487" cy="3531677"/>
          </a:xfrm>
        </p:grpSpPr>
        <p:pic>
          <p:nvPicPr>
            <p:cNvPr id="10" name="Immagine 3" descr="WEPPR010fig1.page1.emf"/>
            <p:cNvPicPr>
              <a:picLocks noChangeAspect="1"/>
            </p:cNvPicPr>
            <p:nvPr/>
          </p:nvPicPr>
          <p:blipFill rotWithShape="1">
            <a:blip r:embed="rId5" cstate="print"/>
            <a:srcRect l="8222" t="56869"/>
            <a:stretch/>
          </p:blipFill>
          <p:spPr>
            <a:xfrm>
              <a:off x="4505198" y="3584221"/>
              <a:ext cx="3496733" cy="2661356"/>
            </a:xfrm>
            <a:prstGeom prst="rect">
              <a:avLst/>
            </a:prstGeom>
          </p:spPr>
        </p:pic>
        <p:pic>
          <p:nvPicPr>
            <p:cNvPr id="11" name="Immagine 3" descr="WEPPR010fig1.page1.emf"/>
            <p:cNvPicPr>
              <a:picLocks noChangeAspect="1"/>
            </p:cNvPicPr>
            <p:nvPr/>
          </p:nvPicPr>
          <p:blipFill rotWithShape="1">
            <a:blip r:embed="rId5" cstate="print"/>
            <a:srcRect l="7134" b="42765"/>
            <a:stretch/>
          </p:blipFill>
          <p:spPr>
            <a:xfrm>
              <a:off x="818444" y="3066678"/>
              <a:ext cx="3538193" cy="3531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73096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PS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29735"/>
            <a:ext cx="8432800" cy="1032932"/>
          </a:xfrm>
        </p:spPr>
        <p:txBody>
          <a:bodyPr>
            <a:normAutofit fontScale="475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Most of the direct electron cloud measurements in the PS were made in a straight section equipped with shielded pick ups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However, the electron cloud is expected in the main magnet units (combined functions) for 25 ns beams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" t="7455" r="6049" b="2831"/>
          <a:stretch/>
        </p:blipFill>
        <p:spPr>
          <a:xfrm>
            <a:off x="1919111" y="1913891"/>
            <a:ext cx="5799668" cy="4248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768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PS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29735"/>
            <a:ext cx="8432800" cy="1032932"/>
          </a:xfrm>
        </p:spPr>
        <p:txBody>
          <a:bodyPr>
            <a:normAutofit fontScale="475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Most of the direct electron cloud measurements in the PS were made in a straight section equipped with shielded pick ups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However, the electron cloud is expected in the main magnet units (combined functions) for 25 ns beams</a:t>
            </a:r>
            <a:endParaRPr lang="en-US" sz="3600" dirty="0"/>
          </a:p>
        </p:txBody>
      </p:sp>
      <p:grpSp>
        <p:nvGrpSpPr>
          <p:cNvPr id="7" name="Gruppo 67"/>
          <p:cNvGrpSpPr/>
          <p:nvPr/>
        </p:nvGrpSpPr>
        <p:grpSpPr>
          <a:xfrm>
            <a:off x="3711221" y="1958622"/>
            <a:ext cx="5334000" cy="4000500"/>
            <a:chOff x="3505200" y="1981200"/>
            <a:chExt cx="5334000" cy="40005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05200" y="1981200"/>
              <a:ext cx="5334000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71741" t="9107" r="10536" b="67858"/>
            <a:stretch>
              <a:fillRect/>
            </a:stretch>
          </p:blipFill>
          <p:spPr bwMode="auto">
            <a:xfrm>
              <a:off x="7162800" y="3276600"/>
              <a:ext cx="1066800" cy="10399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1" name="Gruppo 87"/>
          <p:cNvGrpSpPr/>
          <p:nvPr/>
        </p:nvGrpSpPr>
        <p:grpSpPr>
          <a:xfrm>
            <a:off x="228600" y="2295261"/>
            <a:ext cx="3276600" cy="3466994"/>
            <a:chOff x="0" y="2590800"/>
            <a:chExt cx="3276600" cy="3466994"/>
          </a:xfrm>
        </p:grpSpPr>
        <p:sp>
          <p:nvSpPr>
            <p:cNvPr id="12" name="Rettangolo 13"/>
            <p:cNvSpPr/>
            <p:nvPr/>
          </p:nvSpPr>
          <p:spPr>
            <a:xfrm>
              <a:off x="2597367" y="2792499"/>
              <a:ext cx="298233" cy="2700784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ttangolo 14"/>
            <p:cNvSpPr/>
            <p:nvPr/>
          </p:nvSpPr>
          <p:spPr>
            <a:xfrm>
              <a:off x="669300" y="2792499"/>
              <a:ext cx="1928067" cy="2705003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Connettore 1 15"/>
            <p:cNvCxnSpPr/>
            <p:nvPr/>
          </p:nvCxnSpPr>
          <p:spPr>
            <a:xfrm>
              <a:off x="2752148" y="3007217"/>
              <a:ext cx="4524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2 16"/>
            <p:cNvCxnSpPr/>
            <p:nvPr/>
          </p:nvCxnSpPr>
          <p:spPr>
            <a:xfrm flipV="1">
              <a:off x="658614" y="2590800"/>
              <a:ext cx="0" cy="29058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uppo 50"/>
            <p:cNvGrpSpPr/>
            <p:nvPr/>
          </p:nvGrpSpPr>
          <p:grpSpPr>
            <a:xfrm>
              <a:off x="227235" y="2853193"/>
              <a:ext cx="481334" cy="2307280"/>
              <a:chOff x="1728270" y="1490807"/>
              <a:chExt cx="762641" cy="3218874"/>
            </a:xfrm>
          </p:grpSpPr>
          <p:grpSp>
            <p:nvGrpSpPr>
              <p:cNvPr id="49" name="Gruppo 49"/>
              <p:cNvGrpSpPr/>
              <p:nvPr/>
            </p:nvGrpSpPr>
            <p:grpSpPr>
              <a:xfrm>
                <a:off x="1828745" y="4371127"/>
                <a:ext cx="662166" cy="338554"/>
                <a:chOff x="1828745" y="4371127"/>
                <a:chExt cx="662166" cy="338554"/>
              </a:xfrm>
            </p:grpSpPr>
            <p:cxnSp>
              <p:nvCxnSpPr>
                <p:cNvPr id="65" name="Connettore 1 83"/>
                <p:cNvCxnSpPr/>
                <p:nvPr/>
              </p:nvCxnSpPr>
              <p:spPr>
                <a:xfrm rot="16200000">
                  <a:off x="2454907" y="457498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CasellaDiTesto 84"/>
                <p:cNvSpPr txBox="1"/>
                <p:nvPr/>
              </p:nvSpPr>
              <p:spPr>
                <a:xfrm>
                  <a:off x="1828745" y="4371127"/>
                  <a:ext cx="39305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50</a:t>
                  </a:r>
                  <a:endParaRPr lang="en-US" sz="1600" dirty="0"/>
                </a:p>
              </p:txBody>
            </p:sp>
          </p:grpSp>
          <p:grpSp>
            <p:nvGrpSpPr>
              <p:cNvPr id="50" name="Gruppo 47"/>
              <p:cNvGrpSpPr/>
              <p:nvPr/>
            </p:nvGrpSpPr>
            <p:grpSpPr>
              <a:xfrm>
                <a:off x="1728272" y="3218999"/>
                <a:ext cx="762639" cy="338554"/>
                <a:chOff x="1728272" y="3218999"/>
                <a:chExt cx="762639" cy="338554"/>
              </a:xfrm>
            </p:grpSpPr>
            <p:cxnSp>
              <p:nvCxnSpPr>
                <p:cNvPr id="63" name="Connettore 1 81"/>
                <p:cNvCxnSpPr/>
                <p:nvPr/>
              </p:nvCxnSpPr>
              <p:spPr>
                <a:xfrm rot="16200000">
                  <a:off x="2454907" y="3419504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CasellaDiTesto 82"/>
                <p:cNvSpPr txBox="1"/>
                <p:nvPr/>
              </p:nvSpPr>
              <p:spPr>
                <a:xfrm>
                  <a:off x="1728272" y="3218999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150</a:t>
                  </a:r>
                  <a:endParaRPr lang="en-US" sz="1600" dirty="0"/>
                </a:p>
              </p:txBody>
            </p:sp>
          </p:grpSp>
          <p:grpSp>
            <p:nvGrpSpPr>
              <p:cNvPr id="51" name="Gruppo 45"/>
              <p:cNvGrpSpPr/>
              <p:nvPr/>
            </p:nvGrpSpPr>
            <p:grpSpPr>
              <a:xfrm>
                <a:off x="1728270" y="2066871"/>
                <a:ext cx="762641" cy="338554"/>
                <a:chOff x="1728270" y="2066871"/>
                <a:chExt cx="762641" cy="338554"/>
              </a:xfrm>
            </p:grpSpPr>
            <p:cxnSp>
              <p:nvCxnSpPr>
                <p:cNvPr id="61" name="Connettore 1 79"/>
                <p:cNvCxnSpPr/>
                <p:nvPr/>
              </p:nvCxnSpPr>
              <p:spPr>
                <a:xfrm rot="16200000">
                  <a:off x="2454907" y="2264028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CasellaDiTesto 80"/>
                <p:cNvSpPr txBox="1"/>
                <p:nvPr/>
              </p:nvSpPr>
              <p:spPr>
                <a:xfrm>
                  <a:off x="1728270" y="206687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250</a:t>
                  </a:r>
                  <a:endParaRPr lang="en-US" sz="1600" dirty="0"/>
                </a:p>
              </p:txBody>
            </p:sp>
          </p:grpSp>
          <p:grpSp>
            <p:nvGrpSpPr>
              <p:cNvPr id="52" name="Gruppo 44"/>
              <p:cNvGrpSpPr/>
              <p:nvPr/>
            </p:nvGrpSpPr>
            <p:grpSpPr>
              <a:xfrm>
                <a:off x="1728272" y="1490807"/>
                <a:ext cx="762639" cy="338554"/>
                <a:chOff x="1728272" y="1490807"/>
                <a:chExt cx="762639" cy="338554"/>
              </a:xfrm>
            </p:grpSpPr>
            <p:cxnSp>
              <p:nvCxnSpPr>
                <p:cNvPr id="59" name="Connettore 1 77"/>
                <p:cNvCxnSpPr/>
                <p:nvPr/>
              </p:nvCxnSpPr>
              <p:spPr>
                <a:xfrm rot="16200000">
                  <a:off x="2454907" y="168629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CasellaDiTesto 78"/>
                <p:cNvSpPr txBox="1"/>
                <p:nvPr/>
              </p:nvSpPr>
              <p:spPr>
                <a:xfrm>
                  <a:off x="1728272" y="1490807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300</a:t>
                  </a:r>
                  <a:endParaRPr lang="en-US" sz="1600" dirty="0"/>
                </a:p>
              </p:txBody>
            </p:sp>
          </p:grpSp>
          <p:grpSp>
            <p:nvGrpSpPr>
              <p:cNvPr id="53" name="Gruppo 46"/>
              <p:cNvGrpSpPr/>
              <p:nvPr/>
            </p:nvGrpSpPr>
            <p:grpSpPr>
              <a:xfrm>
                <a:off x="1728272" y="2635393"/>
                <a:ext cx="762639" cy="338554"/>
                <a:chOff x="1728272" y="2635393"/>
                <a:chExt cx="762639" cy="338554"/>
              </a:xfrm>
            </p:grpSpPr>
            <p:cxnSp>
              <p:nvCxnSpPr>
                <p:cNvPr id="57" name="Connettore 1 75"/>
                <p:cNvCxnSpPr/>
                <p:nvPr/>
              </p:nvCxnSpPr>
              <p:spPr>
                <a:xfrm rot="16200000">
                  <a:off x="2454907" y="2841766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CasellaDiTesto 76"/>
                <p:cNvSpPr txBox="1"/>
                <p:nvPr/>
              </p:nvSpPr>
              <p:spPr>
                <a:xfrm>
                  <a:off x="1728272" y="2635393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200</a:t>
                  </a:r>
                  <a:endParaRPr lang="en-US" sz="1600" dirty="0"/>
                </a:p>
              </p:txBody>
            </p:sp>
          </p:grpSp>
          <p:grpSp>
            <p:nvGrpSpPr>
              <p:cNvPr id="54" name="Gruppo 48"/>
              <p:cNvGrpSpPr/>
              <p:nvPr/>
            </p:nvGrpSpPr>
            <p:grpSpPr>
              <a:xfrm>
                <a:off x="1728271" y="3787521"/>
                <a:ext cx="762640" cy="338554"/>
                <a:chOff x="1728271" y="3787521"/>
                <a:chExt cx="762640" cy="338554"/>
              </a:xfrm>
            </p:grpSpPr>
            <p:cxnSp>
              <p:nvCxnSpPr>
                <p:cNvPr id="55" name="Connettore 1 73"/>
                <p:cNvCxnSpPr/>
                <p:nvPr/>
              </p:nvCxnSpPr>
              <p:spPr>
                <a:xfrm rot="16200000">
                  <a:off x="2454907" y="3997242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CasellaDiTesto 74"/>
                <p:cNvSpPr txBox="1"/>
                <p:nvPr/>
              </p:nvSpPr>
              <p:spPr>
                <a:xfrm>
                  <a:off x="1728271" y="378752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100</a:t>
                  </a:r>
                  <a:endParaRPr lang="en-US" sz="1600" dirty="0"/>
                </a:p>
              </p:txBody>
            </p:sp>
          </p:grpSp>
        </p:grpSp>
        <p:sp>
          <p:nvSpPr>
            <p:cNvPr id="17" name="CasellaDiTesto 18"/>
            <p:cNvSpPr txBox="1"/>
            <p:nvPr/>
          </p:nvSpPr>
          <p:spPr>
            <a:xfrm rot="16200000">
              <a:off x="-1198524" y="3995786"/>
              <a:ext cx="27356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40 MHz RF Voltage [kV]</a:t>
              </a:r>
              <a:endParaRPr lang="en-US" sz="1600" b="1" dirty="0"/>
            </a:p>
          </p:txBody>
        </p:sp>
        <p:sp>
          <p:nvSpPr>
            <p:cNvPr id="18" name="CasellaDiTesto 19"/>
            <p:cNvSpPr txBox="1"/>
            <p:nvPr/>
          </p:nvSpPr>
          <p:spPr>
            <a:xfrm>
              <a:off x="658613" y="5719240"/>
              <a:ext cx="25417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Time [ms]</a:t>
              </a:r>
              <a:endParaRPr lang="en-US" sz="1600" b="1" dirty="0"/>
            </a:p>
          </p:txBody>
        </p:sp>
        <p:cxnSp>
          <p:nvCxnSpPr>
            <p:cNvPr id="19" name="Connettore 2 20"/>
            <p:cNvCxnSpPr/>
            <p:nvPr/>
          </p:nvCxnSpPr>
          <p:spPr>
            <a:xfrm>
              <a:off x="658614" y="5496649"/>
              <a:ext cx="2617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ttangolo 21"/>
            <p:cNvSpPr/>
            <p:nvPr/>
          </p:nvSpPr>
          <p:spPr>
            <a:xfrm>
              <a:off x="1759167" y="4838594"/>
              <a:ext cx="969554" cy="220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b.l.≈14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21" name="Rettangolo 22"/>
            <p:cNvSpPr/>
            <p:nvPr/>
          </p:nvSpPr>
          <p:spPr>
            <a:xfrm>
              <a:off x="2072434" y="4498516"/>
              <a:ext cx="8427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11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22" name="CasellaDiTesto 24"/>
            <p:cNvSpPr txBox="1"/>
            <p:nvPr/>
          </p:nvSpPr>
          <p:spPr>
            <a:xfrm>
              <a:off x="547973" y="5487123"/>
              <a:ext cx="2478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0</a:t>
              </a:r>
              <a:endParaRPr lang="en-US" sz="1600" dirty="0"/>
            </a:p>
          </p:txBody>
        </p:sp>
        <p:grpSp>
          <p:nvGrpSpPr>
            <p:cNvPr id="23" name="Gruppo 36"/>
            <p:cNvGrpSpPr/>
            <p:nvPr/>
          </p:nvGrpSpPr>
          <p:grpSpPr>
            <a:xfrm>
              <a:off x="872867" y="5435511"/>
              <a:ext cx="337296" cy="390166"/>
              <a:chOff x="2764067" y="4458601"/>
              <a:chExt cx="590644" cy="544317"/>
            </a:xfrm>
          </p:grpSpPr>
          <p:cxnSp>
            <p:nvCxnSpPr>
              <p:cNvPr id="47" name="Connettore 1 65"/>
              <p:cNvCxnSpPr/>
              <p:nvPr/>
            </p:nvCxnSpPr>
            <p:spPr>
              <a:xfrm>
                <a:off x="305983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CasellaDiTesto 66"/>
              <p:cNvSpPr txBox="1"/>
              <p:nvPr/>
            </p:nvSpPr>
            <p:spPr>
              <a:xfrm>
                <a:off x="2764067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10</a:t>
                </a:r>
                <a:endParaRPr lang="en-US" sz="1600" dirty="0"/>
              </a:p>
            </p:txBody>
          </p:sp>
        </p:grpSp>
        <p:grpSp>
          <p:nvGrpSpPr>
            <p:cNvPr id="24" name="Gruppo 37"/>
            <p:cNvGrpSpPr/>
            <p:nvPr/>
          </p:nvGrpSpPr>
          <p:grpSpPr>
            <a:xfrm>
              <a:off x="1245679" y="5435511"/>
              <a:ext cx="337296" cy="390166"/>
              <a:chOff x="3416902" y="4458601"/>
              <a:chExt cx="590644" cy="544317"/>
            </a:xfrm>
          </p:grpSpPr>
          <p:cxnSp>
            <p:nvCxnSpPr>
              <p:cNvPr id="45" name="Connettore 1 15"/>
              <p:cNvCxnSpPr/>
              <p:nvPr/>
            </p:nvCxnSpPr>
            <p:spPr>
              <a:xfrm>
                <a:off x="3707904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CasellaDiTesto 64"/>
              <p:cNvSpPr txBox="1"/>
              <p:nvPr/>
            </p:nvSpPr>
            <p:spPr>
              <a:xfrm>
                <a:off x="3416902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20</a:t>
                </a:r>
                <a:endParaRPr lang="en-US" sz="1600" dirty="0"/>
              </a:p>
            </p:txBody>
          </p:sp>
        </p:grpSp>
        <p:grpSp>
          <p:nvGrpSpPr>
            <p:cNvPr id="25" name="Gruppo 38"/>
            <p:cNvGrpSpPr/>
            <p:nvPr/>
          </p:nvGrpSpPr>
          <p:grpSpPr>
            <a:xfrm>
              <a:off x="1613372" y="5435511"/>
              <a:ext cx="337296" cy="390166"/>
              <a:chOff x="4060774" y="4458601"/>
              <a:chExt cx="590644" cy="544317"/>
            </a:xfrm>
          </p:grpSpPr>
          <p:cxnSp>
            <p:nvCxnSpPr>
              <p:cNvPr id="43" name="Connettore 1 18"/>
              <p:cNvCxnSpPr/>
              <p:nvPr/>
            </p:nvCxnSpPr>
            <p:spPr>
              <a:xfrm>
                <a:off x="4355975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CasellaDiTesto 62"/>
              <p:cNvSpPr txBox="1"/>
              <p:nvPr/>
            </p:nvSpPr>
            <p:spPr>
              <a:xfrm>
                <a:off x="4060774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30</a:t>
                </a:r>
                <a:endParaRPr lang="en-US" sz="1600" dirty="0"/>
              </a:p>
            </p:txBody>
          </p:sp>
        </p:grpSp>
        <p:grpSp>
          <p:nvGrpSpPr>
            <p:cNvPr id="26" name="Gruppo 39"/>
            <p:cNvGrpSpPr/>
            <p:nvPr/>
          </p:nvGrpSpPr>
          <p:grpSpPr>
            <a:xfrm>
              <a:off x="1985862" y="5435511"/>
              <a:ext cx="337296" cy="390166"/>
              <a:chOff x="4713046" y="4458601"/>
              <a:chExt cx="590644" cy="544317"/>
            </a:xfrm>
          </p:grpSpPr>
          <p:cxnSp>
            <p:nvCxnSpPr>
              <p:cNvPr id="41" name="Connettore 1 19"/>
              <p:cNvCxnSpPr/>
              <p:nvPr/>
            </p:nvCxnSpPr>
            <p:spPr>
              <a:xfrm>
                <a:off x="5004048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CasellaDiTesto 60"/>
              <p:cNvSpPr txBox="1"/>
              <p:nvPr/>
            </p:nvSpPr>
            <p:spPr>
              <a:xfrm>
                <a:off x="4713046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40</a:t>
                </a:r>
                <a:endParaRPr lang="en-US" sz="1600" dirty="0"/>
              </a:p>
            </p:txBody>
          </p:sp>
        </p:grpSp>
        <p:grpSp>
          <p:nvGrpSpPr>
            <p:cNvPr id="27" name="Gruppo 40"/>
            <p:cNvGrpSpPr/>
            <p:nvPr/>
          </p:nvGrpSpPr>
          <p:grpSpPr>
            <a:xfrm>
              <a:off x="2355953" y="5435511"/>
              <a:ext cx="337296" cy="390166"/>
              <a:chOff x="5361118" y="4458601"/>
              <a:chExt cx="590644" cy="544317"/>
            </a:xfrm>
          </p:grpSpPr>
          <p:cxnSp>
            <p:nvCxnSpPr>
              <p:cNvPr id="39" name="Connettore 1 22"/>
              <p:cNvCxnSpPr/>
              <p:nvPr/>
            </p:nvCxnSpPr>
            <p:spPr>
              <a:xfrm>
                <a:off x="5652120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CasellaDiTesto 58"/>
              <p:cNvSpPr txBox="1"/>
              <p:nvPr/>
            </p:nvSpPr>
            <p:spPr>
              <a:xfrm>
                <a:off x="536111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50</a:t>
                </a:r>
                <a:endParaRPr lang="en-US" sz="1600" dirty="0"/>
              </a:p>
            </p:txBody>
          </p:sp>
        </p:grpSp>
        <p:grpSp>
          <p:nvGrpSpPr>
            <p:cNvPr id="28" name="Gruppo 41"/>
            <p:cNvGrpSpPr/>
            <p:nvPr/>
          </p:nvGrpSpPr>
          <p:grpSpPr>
            <a:xfrm>
              <a:off x="2726552" y="5435511"/>
              <a:ext cx="337296" cy="390166"/>
              <a:chOff x="6010078" y="4458601"/>
              <a:chExt cx="590644" cy="544317"/>
            </a:xfrm>
          </p:grpSpPr>
          <p:cxnSp>
            <p:nvCxnSpPr>
              <p:cNvPr id="37" name="Connettore 1 23"/>
              <p:cNvCxnSpPr/>
              <p:nvPr/>
            </p:nvCxnSpPr>
            <p:spPr>
              <a:xfrm>
                <a:off x="630019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CasellaDiTesto 56"/>
              <p:cNvSpPr txBox="1"/>
              <p:nvPr/>
            </p:nvSpPr>
            <p:spPr>
              <a:xfrm>
                <a:off x="601007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60</a:t>
                </a:r>
                <a:endParaRPr lang="en-US" sz="1600" dirty="0"/>
              </a:p>
            </p:txBody>
          </p:sp>
        </p:grpSp>
        <p:grpSp>
          <p:nvGrpSpPr>
            <p:cNvPr id="29" name="Gruppo 77"/>
            <p:cNvGrpSpPr/>
            <p:nvPr/>
          </p:nvGrpSpPr>
          <p:grpSpPr>
            <a:xfrm>
              <a:off x="667435" y="2734734"/>
              <a:ext cx="2220111" cy="2754483"/>
              <a:chOff x="804447" y="2706266"/>
              <a:chExt cx="2587128" cy="2754483"/>
            </a:xfrm>
          </p:grpSpPr>
          <p:sp>
            <p:nvSpPr>
              <p:cNvPr id="30" name="Figura a mano libera 17"/>
              <p:cNvSpPr/>
              <p:nvPr/>
            </p:nvSpPr>
            <p:spPr>
              <a:xfrm>
                <a:off x="3040063" y="4627674"/>
                <a:ext cx="206299" cy="468595"/>
              </a:xfrm>
              <a:custGeom>
                <a:avLst/>
                <a:gdLst>
                  <a:gd name="connsiteX0" fmla="*/ 0 w 330315"/>
                  <a:gd name="connsiteY0" fmla="*/ 674422 h 674422"/>
                  <a:gd name="connsiteX1" fmla="*/ 53788 w 330315"/>
                  <a:gd name="connsiteY1" fmla="*/ 628909 h 674422"/>
                  <a:gd name="connsiteX2" fmla="*/ 107576 w 330315"/>
                  <a:gd name="connsiteY2" fmla="*/ 550295 h 674422"/>
                  <a:gd name="connsiteX3" fmla="*/ 177915 w 330315"/>
                  <a:gd name="connsiteY3" fmla="*/ 442719 h 674422"/>
                  <a:gd name="connsiteX4" fmla="*/ 260666 w 330315"/>
                  <a:gd name="connsiteY4" fmla="*/ 260666 h 674422"/>
                  <a:gd name="connsiteX5" fmla="*/ 293766 w 330315"/>
                  <a:gd name="connsiteY5" fmla="*/ 153090 h 674422"/>
                  <a:gd name="connsiteX6" fmla="*/ 326867 w 330315"/>
                  <a:gd name="connsiteY6" fmla="*/ 20688 h 674422"/>
                  <a:gd name="connsiteX7" fmla="*/ 314454 w 330315"/>
                  <a:gd name="connsiteY7" fmla="*/ 28963 h 674422"/>
                  <a:gd name="connsiteX0" fmla="*/ 0 w 326867"/>
                  <a:gd name="connsiteY0" fmla="*/ 653734 h 653734"/>
                  <a:gd name="connsiteX1" fmla="*/ 53788 w 326867"/>
                  <a:gd name="connsiteY1" fmla="*/ 608221 h 653734"/>
                  <a:gd name="connsiteX2" fmla="*/ 107576 w 326867"/>
                  <a:gd name="connsiteY2" fmla="*/ 529607 h 653734"/>
                  <a:gd name="connsiteX3" fmla="*/ 177915 w 326867"/>
                  <a:gd name="connsiteY3" fmla="*/ 422031 h 653734"/>
                  <a:gd name="connsiteX4" fmla="*/ 260666 w 326867"/>
                  <a:gd name="connsiteY4" fmla="*/ 239978 h 653734"/>
                  <a:gd name="connsiteX5" fmla="*/ 293766 w 326867"/>
                  <a:gd name="connsiteY5" fmla="*/ 132402 h 653734"/>
                  <a:gd name="connsiteX6" fmla="*/ 326867 w 326867"/>
                  <a:gd name="connsiteY6" fmla="*/ 0 h 653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6867" h="653734">
                    <a:moveTo>
                      <a:pt x="0" y="653734"/>
                    </a:moveTo>
                    <a:cubicBezTo>
                      <a:pt x="17929" y="641321"/>
                      <a:pt x="35859" y="628909"/>
                      <a:pt x="53788" y="608221"/>
                    </a:cubicBezTo>
                    <a:cubicBezTo>
                      <a:pt x="71717" y="587533"/>
                      <a:pt x="86888" y="560639"/>
                      <a:pt x="107576" y="529607"/>
                    </a:cubicBezTo>
                    <a:cubicBezTo>
                      <a:pt x="128264" y="498575"/>
                      <a:pt x="152400" y="470302"/>
                      <a:pt x="177915" y="422031"/>
                    </a:cubicBezTo>
                    <a:cubicBezTo>
                      <a:pt x="203430" y="373760"/>
                      <a:pt x="241357" y="288250"/>
                      <a:pt x="260666" y="239978"/>
                    </a:cubicBezTo>
                    <a:cubicBezTo>
                      <a:pt x="279975" y="191706"/>
                      <a:pt x="282733" y="172398"/>
                      <a:pt x="293766" y="132402"/>
                    </a:cubicBezTo>
                    <a:cubicBezTo>
                      <a:pt x="304799" y="92406"/>
                      <a:pt x="323419" y="20688"/>
                      <a:pt x="326867" y="0"/>
                    </a:cubicBezTo>
                  </a:path>
                </a:pathLst>
              </a:custGeom>
              <a:ln w="28575">
                <a:solidFill>
                  <a:srgbClr val="2626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Connettore 1 18"/>
              <p:cNvCxnSpPr/>
              <p:nvPr/>
            </p:nvCxnSpPr>
            <p:spPr>
              <a:xfrm flipH="1">
                <a:off x="2076968" y="5096269"/>
                <a:ext cx="963096" cy="1079"/>
              </a:xfrm>
              <a:prstGeom prst="line">
                <a:avLst/>
              </a:prstGeom>
              <a:ln w="28575">
                <a:solidFill>
                  <a:srgbClr val="2626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ttore 1 19"/>
              <p:cNvCxnSpPr/>
              <p:nvPr/>
            </p:nvCxnSpPr>
            <p:spPr>
              <a:xfrm flipH="1">
                <a:off x="849894" y="5097349"/>
                <a:ext cx="1227074" cy="309691"/>
              </a:xfrm>
              <a:prstGeom prst="line">
                <a:avLst/>
              </a:prstGeom>
              <a:ln w="28575">
                <a:solidFill>
                  <a:srgbClr val="2626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ttore 1 20"/>
              <p:cNvCxnSpPr/>
              <p:nvPr/>
            </p:nvCxnSpPr>
            <p:spPr>
              <a:xfrm flipH="1">
                <a:off x="804447" y="5407039"/>
                <a:ext cx="45447" cy="5161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ttore 1 52"/>
              <p:cNvCxnSpPr/>
              <p:nvPr/>
            </p:nvCxnSpPr>
            <p:spPr>
              <a:xfrm flipV="1">
                <a:off x="3274000" y="2980093"/>
                <a:ext cx="0" cy="2480656"/>
              </a:xfrm>
              <a:prstGeom prst="line">
                <a:avLst/>
              </a:prstGeom>
              <a:ln w="28575">
                <a:solidFill>
                  <a:srgbClr val="2626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ttore 1 53"/>
              <p:cNvCxnSpPr/>
              <p:nvPr/>
            </p:nvCxnSpPr>
            <p:spPr>
              <a:xfrm flipV="1">
                <a:off x="3246948" y="2975542"/>
                <a:ext cx="0" cy="1652252"/>
              </a:xfrm>
              <a:prstGeom prst="line">
                <a:avLst/>
              </a:prstGeom>
              <a:ln w="28575">
                <a:solidFill>
                  <a:srgbClr val="2626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Rettangolo 54"/>
              <p:cNvSpPr/>
              <p:nvPr/>
            </p:nvSpPr>
            <p:spPr>
              <a:xfrm>
                <a:off x="2723473" y="2706266"/>
                <a:ext cx="66810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B050"/>
                    </a:solidFill>
                    <a:latin typeface="Calibri" pitchFamily="34" charset="0"/>
                  </a:rPr>
                  <a:t>4 ns</a:t>
                </a:r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3822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Beam brightness limitation due to direct space charge</a:t>
            </a:r>
            <a:endParaRPr lang="en-US" u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Tune spread is proportional to beam brightness</a:t>
            </a:r>
            <a:endParaRPr lang="en-US" dirty="0" smtClean="0">
              <a:latin typeface="Symbol" charset="2"/>
              <a:cs typeface="Symbol" charset="2"/>
            </a:endParaRPr>
          </a:p>
          <a:p>
            <a:r>
              <a:rPr lang="en-US" dirty="0" smtClean="0"/>
              <a:t>We need to stay clear of resonances, else</a:t>
            </a:r>
          </a:p>
          <a:p>
            <a:pPr lvl="1"/>
            <a:r>
              <a:rPr lang="en-US" dirty="0" smtClean="0"/>
              <a:t>Blow-up (e.g. from integer)</a:t>
            </a:r>
          </a:p>
          <a:p>
            <a:pPr lvl="1"/>
            <a:r>
              <a:rPr lang="en-US" dirty="0" smtClean="0"/>
              <a:t>Beam losses</a:t>
            </a:r>
          </a:p>
          <a:p>
            <a:pPr lvl="1">
              <a:buFont typeface="Wingdings" charset="0"/>
              <a:buChar char="à"/>
            </a:pPr>
            <a:r>
              <a:rPr lang="en-US" dirty="0" err="1" smtClean="0"/>
              <a:t>Emittance</a:t>
            </a:r>
            <a:r>
              <a:rPr lang="en-US" dirty="0" smtClean="0"/>
              <a:t> increases with intensity</a:t>
            </a:r>
          </a:p>
          <a:p>
            <a:r>
              <a:rPr lang="en-US" dirty="0" smtClean="0"/>
              <a:t>LHC injectors</a:t>
            </a:r>
          </a:p>
          <a:p>
            <a:pPr lvl="1"/>
            <a:r>
              <a:rPr lang="en-US" dirty="0" smtClean="0"/>
              <a:t>Suffer space charge mainly at low energy</a:t>
            </a:r>
          </a:p>
          <a:p>
            <a:pPr lvl="1"/>
            <a:r>
              <a:rPr lang="en-US" dirty="0" smtClean="0"/>
              <a:t>Long </a:t>
            </a:r>
            <a:r>
              <a:rPr lang="en-US" dirty="0"/>
              <a:t>injection plateau for multiple injections </a:t>
            </a:r>
            <a:r>
              <a:rPr lang="en-US" dirty="0" smtClean="0"/>
              <a:t>                                                           </a:t>
            </a:r>
            <a:r>
              <a:rPr lang="en-US" dirty="0" smtClean="0">
                <a:sym typeface="Wingdings"/>
              </a:rPr>
              <a:t> very challenging </a:t>
            </a:r>
            <a:r>
              <a:rPr lang="en-US" dirty="0">
                <a:sym typeface="Wingdings"/>
              </a:rPr>
              <a:t>for beam </a:t>
            </a:r>
            <a:r>
              <a:rPr lang="en-US" dirty="0" smtClean="0">
                <a:sym typeface="Wingdings"/>
              </a:rPr>
              <a:t>degradation</a:t>
            </a:r>
            <a:endParaRPr lang="en-US" dirty="0" smtClean="0"/>
          </a:p>
          <a:p>
            <a:pPr lvl="1"/>
            <a:r>
              <a:rPr lang="en-US" dirty="0" smtClean="0"/>
              <a:t>Tune areas to be carefully determined to allow reaching the required performance</a:t>
            </a:r>
          </a:p>
          <a:p>
            <a:pPr lvl="1"/>
            <a:r>
              <a:rPr lang="en-US" dirty="0" smtClean="0"/>
              <a:t>Future beam requirements pose a big challenge!</a:t>
            </a:r>
          </a:p>
          <a:p>
            <a:pPr lvl="1"/>
            <a:r>
              <a:rPr lang="en-US" dirty="0"/>
              <a:t>Space charge can remain a limitation even at </a:t>
            </a:r>
            <a:r>
              <a:rPr lang="en-US" dirty="0" smtClean="0"/>
              <a:t>higher </a:t>
            </a:r>
            <a:r>
              <a:rPr lang="en-US" dirty="0"/>
              <a:t>energy due to increasing circumference and short bunch length </a:t>
            </a:r>
            <a:r>
              <a:rPr lang="en-US" dirty="0" smtClean="0"/>
              <a:t>(high peak currents)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6" name="Picture 25" descr="Brightness_HB20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0237" y="1613295"/>
            <a:ext cx="3542645" cy="2165353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/>
        </p:spPr>
      </p:pic>
      <p:pic>
        <p:nvPicPr>
          <p:cNvPr id="29" name="Picture 2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582" y="852720"/>
            <a:ext cx="2024074" cy="514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09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SPS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829733"/>
            <a:ext cx="8545689" cy="1907824"/>
          </a:xfrm>
        </p:spPr>
        <p:txBody>
          <a:bodyPr>
            <a:normAutofit fontScale="47500" lnSpcReduction="20000"/>
          </a:bodyPr>
          <a:lstStyle/>
          <a:p>
            <a:pPr marL="571500" indent="-571500">
              <a:spcBef>
                <a:spcPct val="20000"/>
              </a:spcBef>
              <a:buSzPct val="100000"/>
              <a:defRPr/>
            </a:pPr>
            <a:r>
              <a:rPr lang="en-US" sz="3600" dirty="0" smtClean="0"/>
              <a:t>Strong </a:t>
            </a:r>
            <a:r>
              <a:rPr lang="en-US" sz="3600" dirty="0"/>
              <a:t>limitation due to e-cloud </a:t>
            </a:r>
            <a:r>
              <a:rPr lang="en-US" sz="3600" dirty="0" smtClean="0"/>
              <a:t>with </a:t>
            </a:r>
            <a:r>
              <a:rPr lang="en-US" sz="3600" dirty="0"/>
              <a:t>25 ns </a:t>
            </a:r>
            <a:r>
              <a:rPr lang="en-US" sz="3600" dirty="0" smtClean="0"/>
              <a:t>beams until ~2011</a:t>
            </a:r>
            <a:endParaRPr lang="en-US" sz="3600" dirty="0"/>
          </a:p>
          <a:p>
            <a:pPr marL="1080000" lvl="1" indent="-360000">
              <a:spcBef>
                <a:spcPct val="20000"/>
              </a:spcBef>
              <a:buSzPct val="100000"/>
              <a:defRPr/>
            </a:pPr>
            <a:r>
              <a:rPr lang="en-US" sz="3400" dirty="0"/>
              <a:t>Instabilities at injection + incoherent effects: high chromaticity needed</a:t>
            </a:r>
          </a:p>
          <a:p>
            <a:pPr marL="1080000" lvl="1" indent="-360000">
              <a:spcBef>
                <a:spcPct val="20000"/>
              </a:spcBef>
              <a:buSzPct val="100000"/>
              <a:defRPr/>
            </a:pPr>
            <a:r>
              <a:rPr lang="en-US" sz="3400" dirty="0"/>
              <a:t>Severe pressure rise around the machine</a:t>
            </a:r>
          </a:p>
          <a:p>
            <a:pPr marL="1080000" lvl="1" indent="-360000">
              <a:spcBef>
                <a:spcPct val="20000"/>
              </a:spcBef>
              <a:buSzPct val="100000"/>
              <a:defRPr/>
            </a:pPr>
            <a:r>
              <a:rPr lang="en-US" sz="3400" dirty="0" smtClean="0"/>
              <a:t>Strong </a:t>
            </a:r>
            <a:r>
              <a:rPr lang="en-US" sz="3400" dirty="0" err="1" smtClean="0"/>
              <a:t>emittance</a:t>
            </a:r>
            <a:r>
              <a:rPr lang="en-US" sz="3400" dirty="0" smtClean="0"/>
              <a:t> growth along bunch trains</a:t>
            </a:r>
            <a:endParaRPr lang="en-US" sz="3400" dirty="0"/>
          </a:p>
          <a:p>
            <a:pPr marL="1080000" lvl="1" indent="-360000">
              <a:spcBef>
                <a:spcPct val="20000"/>
              </a:spcBef>
              <a:buSzPct val="100000"/>
              <a:defRPr/>
            </a:pPr>
            <a:r>
              <a:rPr lang="en-US" sz="3400" dirty="0"/>
              <a:t>Scrubbing runs since </a:t>
            </a:r>
            <a:r>
              <a:rPr lang="en-US" sz="3400" dirty="0" smtClean="0"/>
              <a:t>2002 with long cycles </a:t>
            </a:r>
            <a:r>
              <a:rPr lang="en-US" sz="3400" dirty="0"/>
              <a:t>at 26 </a:t>
            </a:r>
            <a:r>
              <a:rPr lang="en-US" sz="3400" dirty="0" err="1"/>
              <a:t>GeV</a:t>
            </a:r>
            <a:r>
              <a:rPr lang="en-US" sz="3400" dirty="0"/>
              <a:t>/</a:t>
            </a:r>
            <a:r>
              <a:rPr lang="en-US" sz="3400" dirty="0" smtClean="0"/>
              <a:t>c</a:t>
            </a:r>
            <a:endParaRPr lang="en-US" sz="3400" dirty="0"/>
          </a:p>
          <a:p>
            <a:pPr marL="1080000" lvl="1" indent="-360000">
              <a:spcBef>
                <a:spcPct val="20000"/>
              </a:spcBef>
              <a:buSzPct val="100000"/>
              <a:defRPr/>
            </a:pPr>
            <a:r>
              <a:rPr lang="en-US" sz="3400" dirty="0"/>
              <a:t>Typically limited by heating/outgassing of specific </a:t>
            </a:r>
            <a:r>
              <a:rPr lang="en-US" sz="3400" dirty="0" smtClean="0"/>
              <a:t>elements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136576" y="3189112"/>
            <a:ext cx="3547478" cy="2541926"/>
            <a:chOff x="6616700" y="3509975"/>
            <a:chExt cx="2187935" cy="1861783"/>
          </a:xfrm>
        </p:grpSpPr>
        <p:pic>
          <p:nvPicPr>
            <p:cNvPr id="7" name="Picture 2" descr="Z:\Workspaces\s\SPSecloud\page1_200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6700" y="3509975"/>
              <a:ext cx="2187935" cy="18617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Arrow Connector 19"/>
            <p:cNvCxnSpPr/>
            <p:nvPr/>
          </p:nvCxnSpPr>
          <p:spPr>
            <a:xfrm>
              <a:off x="6616700" y="4762500"/>
              <a:ext cx="2187935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Rettangolo 13"/>
            <p:cNvSpPr/>
            <p:nvPr/>
          </p:nvSpPr>
          <p:spPr>
            <a:xfrm>
              <a:off x="7309226" y="4412734"/>
              <a:ext cx="840029" cy="3222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  <a:latin typeface="Calibri" pitchFamily="34" charset="0"/>
                </a:rPr>
                <a:t>43.2 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60173" y="3189111"/>
            <a:ext cx="4069494" cy="2732334"/>
            <a:chOff x="5626192" y="1192312"/>
            <a:chExt cx="3694324" cy="2262088"/>
          </a:xfrm>
        </p:grpSpPr>
        <p:grpSp>
          <p:nvGrpSpPr>
            <p:cNvPr id="12" name="Group 11"/>
            <p:cNvGrpSpPr/>
            <p:nvPr/>
          </p:nvGrpSpPr>
          <p:grpSpPr>
            <a:xfrm>
              <a:off x="5626192" y="1192312"/>
              <a:ext cx="3694324" cy="2262088"/>
              <a:chOff x="5562692" y="1192312"/>
              <a:chExt cx="3694324" cy="2262088"/>
            </a:xfrm>
          </p:grpSpPr>
          <p:grpSp>
            <p:nvGrpSpPr>
              <p:cNvPr id="15" name="Group 14"/>
              <p:cNvGrpSpPr>
                <a:grpSpLocks noChangeAspect="1"/>
              </p:cNvGrpSpPr>
              <p:nvPr/>
            </p:nvGrpSpPr>
            <p:grpSpPr>
              <a:xfrm>
                <a:off x="5562692" y="1406939"/>
                <a:ext cx="3694324" cy="2047461"/>
                <a:chOff x="4662861" y="769371"/>
                <a:chExt cx="4683792" cy="2595843"/>
              </a:xfrm>
            </p:grpSpPr>
            <p:pic>
              <p:nvPicPr>
                <p:cNvPr id="17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12003" b="23391"/>
                <a:stretch/>
              </p:blipFill>
              <p:spPr bwMode="auto">
                <a:xfrm>
                  <a:off x="4662861" y="769371"/>
                  <a:ext cx="4683792" cy="25958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8" name="Straight Arrow Connector 19"/>
                <p:cNvCxnSpPr/>
                <p:nvPr/>
              </p:nvCxnSpPr>
              <p:spPr>
                <a:xfrm flipV="1">
                  <a:off x="5575862" y="1275949"/>
                  <a:ext cx="0" cy="1096135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stealth" w="lg" len="lg"/>
                  <a:tailEnd type="stealth" w="lg" len="lg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19" name="Rettangolo 13"/>
                <p:cNvSpPr/>
                <p:nvPr/>
              </p:nvSpPr>
              <p:spPr>
                <a:xfrm>
                  <a:off x="5470933" y="1479233"/>
                  <a:ext cx="990600" cy="46825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b="1" dirty="0" smtClean="0">
                      <a:solidFill>
                        <a:srgbClr val="FF0000"/>
                      </a:solidFill>
                      <a:latin typeface="Calibri" pitchFamily="34" charset="0"/>
                    </a:rPr>
                    <a:t>400%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6" name="TextBox 15"/>
              <p:cNvSpPr txBox="1"/>
              <p:nvPr/>
            </p:nvSpPr>
            <p:spPr>
              <a:xfrm>
                <a:off x="6033864" y="1192312"/>
                <a:ext cx="2840185" cy="307777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2000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 (48 b. - 0.8x10</a:t>
                </a:r>
                <a:r>
                  <a:rPr lang="en-US" sz="1400" baseline="30000" dirty="0" smtClean="0">
                    <a:latin typeface="Arial" pitchFamily="34" charset="0"/>
                    <a:cs typeface="Arial" pitchFamily="34" charset="0"/>
                  </a:rPr>
                  <a:t>11 </a:t>
                </a:r>
                <a:r>
                  <a:rPr lang="en-US" sz="1400" dirty="0" err="1" smtClean="0">
                    <a:latin typeface="Arial" pitchFamily="34" charset="0"/>
                    <a:cs typeface="Arial" pitchFamily="34" charset="0"/>
                  </a:rPr>
                  <a:t>p/b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 @inj.) 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6735324" y="2242237"/>
              <a:ext cx="731127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smtClean="0"/>
                <a:t>3.5 </a:t>
              </a:r>
              <a:r>
                <a:rPr lang="en-US" sz="1500" dirty="0" err="1" smtClean="0"/>
                <a:t>μm</a:t>
              </a:r>
              <a:endParaRPr lang="en-US" sz="1500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10800000" flipV="1">
              <a:off x="6464300" y="2451098"/>
              <a:ext cx="304802" cy="22860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1862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SPS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829732"/>
            <a:ext cx="8545689" cy="2767637"/>
          </a:xfrm>
        </p:spPr>
        <p:txBody>
          <a:bodyPr>
            <a:normAutofit fontScale="47500" lnSpcReduction="20000"/>
          </a:bodyPr>
          <a:lstStyle/>
          <a:p>
            <a:pPr marL="571500" indent="-571500">
              <a:spcBef>
                <a:spcPct val="20000"/>
              </a:spcBef>
              <a:buSzPct val="100000"/>
              <a:defRPr/>
            </a:pPr>
            <a:r>
              <a:rPr lang="en-US" sz="3600" dirty="0" smtClean="0"/>
              <a:t>Strong </a:t>
            </a:r>
            <a:r>
              <a:rPr lang="en-US" sz="3600" dirty="0"/>
              <a:t>limitation due to e-cloud with </a:t>
            </a:r>
            <a:r>
              <a:rPr lang="en-US" sz="3600" dirty="0" smtClean="0"/>
              <a:t>25</a:t>
            </a:r>
            <a:r>
              <a:rPr lang="en-US" sz="3600" dirty="0"/>
              <a:t> ns </a:t>
            </a:r>
            <a:r>
              <a:rPr lang="en-US" sz="3600" dirty="0" smtClean="0"/>
              <a:t>beams until ~2011</a:t>
            </a:r>
            <a:endParaRPr lang="en-US" sz="3600" dirty="0"/>
          </a:p>
          <a:p>
            <a:pPr marL="1080000" lvl="1" indent="-360000">
              <a:spcBef>
                <a:spcPct val="20000"/>
              </a:spcBef>
              <a:buSzPct val="100000"/>
              <a:defRPr/>
            </a:pPr>
            <a:r>
              <a:rPr lang="en-US" sz="3400" dirty="0"/>
              <a:t>Instabilities at injection + incoherent effects: high chromaticity needed</a:t>
            </a:r>
          </a:p>
          <a:p>
            <a:pPr marL="1080000" lvl="1" indent="-360000">
              <a:spcBef>
                <a:spcPct val="20000"/>
              </a:spcBef>
              <a:buSzPct val="100000"/>
              <a:defRPr/>
            </a:pPr>
            <a:r>
              <a:rPr lang="en-US" sz="3400" dirty="0"/>
              <a:t>Severe pressure rise around the machine</a:t>
            </a:r>
          </a:p>
          <a:p>
            <a:pPr marL="1080000" lvl="1" indent="-360000">
              <a:spcBef>
                <a:spcPct val="20000"/>
              </a:spcBef>
              <a:buSzPct val="100000"/>
              <a:defRPr/>
            </a:pPr>
            <a:r>
              <a:rPr lang="en-US" sz="3400" dirty="0"/>
              <a:t>Strong </a:t>
            </a:r>
            <a:r>
              <a:rPr lang="en-US" sz="3400" dirty="0" err="1"/>
              <a:t>emittance</a:t>
            </a:r>
            <a:r>
              <a:rPr lang="en-US" sz="3400" dirty="0"/>
              <a:t> growth along bunch trains</a:t>
            </a:r>
          </a:p>
          <a:p>
            <a:pPr marL="1080000" lvl="1" indent="-360000">
              <a:spcBef>
                <a:spcPct val="20000"/>
              </a:spcBef>
              <a:buSzPct val="100000"/>
              <a:defRPr/>
            </a:pPr>
            <a:r>
              <a:rPr lang="en-US" sz="3400" dirty="0"/>
              <a:t>Scrubbing runs since 2002 with long cycles at 26 </a:t>
            </a:r>
            <a:r>
              <a:rPr lang="en-US" sz="3400" dirty="0" err="1"/>
              <a:t>GeV</a:t>
            </a:r>
            <a:r>
              <a:rPr lang="en-US" sz="3400" dirty="0"/>
              <a:t>/c</a:t>
            </a:r>
          </a:p>
          <a:p>
            <a:pPr marL="1080000" lvl="1" indent="-360000">
              <a:spcBef>
                <a:spcPct val="20000"/>
              </a:spcBef>
              <a:buSzPct val="100000"/>
              <a:defRPr/>
            </a:pPr>
            <a:r>
              <a:rPr lang="en-US" sz="3400" dirty="0"/>
              <a:t>Typically limited by heating/outgassing of specific elements</a:t>
            </a:r>
          </a:p>
          <a:p>
            <a:pPr marL="571500" indent="-571500">
              <a:spcBef>
                <a:spcPct val="20000"/>
              </a:spcBef>
              <a:buSzPct val="100000"/>
              <a:defRPr/>
            </a:pPr>
            <a:r>
              <a:rPr lang="en-US" sz="3600" dirty="0"/>
              <a:t>S</a:t>
            </a:r>
            <a:r>
              <a:rPr lang="en-US" sz="3600" dirty="0" smtClean="0"/>
              <a:t>everal </a:t>
            </a:r>
            <a:r>
              <a:rPr lang="en-US" sz="3600" dirty="0"/>
              <a:t>years with systematic scrubbing runs </a:t>
            </a:r>
            <a:r>
              <a:rPr lang="en-US" sz="3600" dirty="0" smtClean="0"/>
              <a:t>led to a </a:t>
            </a:r>
            <a:r>
              <a:rPr lang="en-US" sz="3600" dirty="0"/>
              <a:t>point </a:t>
            </a:r>
            <a:r>
              <a:rPr lang="en-US" sz="3600" dirty="0" smtClean="0"/>
              <a:t>in which </a:t>
            </a:r>
            <a:r>
              <a:rPr lang="en-US" sz="3600" dirty="0"/>
              <a:t>SPS could successfully accelerate four batches of 72 bunches of nominal 25 ns beam (1.2e11 p/b) to 450 </a:t>
            </a:r>
            <a:r>
              <a:rPr lang="en-US" sz="3600" dirty="0" err="1"/>
              <a:t>GeV</a:t>
            </a:r>
            <a:r>
              <a:rPr lang="en-US" sz="3600" dirty="0"/>
              <a:t>/c without significant beam </a:t>
            </a:r>
            <a:r>
              <a:rPr lang="en-US" sz="3600" dirty="0" smtClean="0"/>
              <a:t>degradation</a:t>
            </a:r>
            <a:endParaRPr lang="en-US" sz="1429" dirty="0" smtClean="0"/>
          </a:p>
        </p:txBody>
      </p:sp>
      <p:sp>
        <p:nvSpPr>
          <p:cNvPr id="49" name="TextBox 48"/>
          <p:cNvSpPr txBox="1"/>
          <p:nvPr/>
        </p:nvSpPr>
        <p:spPr>
          <a:xfrm>
            <a:off x="4039621" y="5295708"/>
            <a:ext cx="4491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~1 month </a:t>
            </a:r>
            <a:r>
              <a:rPr lang="en-US" dirty="0" smtClean="0"/>
              <a:t>before 2005 long shutdown</a:t>
            </a:r>
          </a:p>
          <a:p>
            <a:r>
              <a:rPr lang="en-US" b="1" dirty="0" smtClean="0"/>
              <a:t>16 days</a:t>
            </a:r>
            <a:r>
              <a:rPr lang="en-US" dirty="0" smtClean="0"/>
              <a:t> in 2006 – 2009 </a:t>
            </a:r>
            <a:endParaRPr lang="en-US" dirty="0"/>
          </a:p>
        </p:txBody>
      </p:sp>
      <p:grpSp>
        <p:nvGrpSpPr>
          <p:cNvPr id="50" name="Group 49"/>
          <p:cNvGrpSpPr/>
          <p:nvPr/>
        </p:nvGrpSpPr>
        <p:grpSpPr>
          <a:xfrm>
            <a:off x="351303" y="3867203"/>
            <a:ext cx="8151052" cy="1096091"/>
            <a:chOff x="431800" y="5599046"/>
            <a:chExt cx="7886700" cy="936512"/>
          </a:xfrm>
        </p:grpSpPr>
        <p:sp>
          <p:nvSpPr>
            <p:cNvPr id="51" name="Chevron 50"/>
            <p:cNvSpPr/>
            <p:nvPr/>
          </p:nvSpPr>
          <p:spPr>
            <a:xfrm>
              <a:off x="431800" y="6108700"/>
              <a:ext cx="7886700" cy="342900"/>
            </a:xfrm>
            <a:prstGeom prst="chevron">
              <a:avLst/>
            </a:prstGeom>
            <a:solidFill>
              <a:srgbClr val="3366FF"/>
            </a:solidFill>
            <a:ln>
              <a:solidFill>
                <a:schemeClr val="tx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>
              <a:off x="2717800" y="6108700"/>
              <a:ext cx="1282700" cy="342900"/>
            </a:xfrm>
            <a:prstGeom prst="chevron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>
            <a:xfrm rot="5400000">
              <a:off x="754987" y="6288694"/>
              <a:ext cx="49214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725551" y="5599046"/>
              <a:ext cx="578003" cy="473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 smtClean="0"/>
                <a:t>2002</a:t>
              </a:r>
            </a:p>
            <a:p>
              <a:pPr algn="ctr"/>
              <a:r>
                <a:rPr lang="en-US" sz="1500" dirty="0" smtClean="0"/>
                <a:t>(14d)</a:t>
              </a:r>
              <a:endParaRPr lang="en-US" sz="15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348478" y="5599046"/>
              <a:ext cx="644674" cy="473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/>
                <a:t>2003</a:t>
              </a:r>
            </a:p>
            <a:p>
              <a:pPr algn="ctr"/>
              <a:r>
                <a:rPr lang="en-US" sz="1500" dirty="0" smtClean="0"/>
                <a:t>(8d)</a:t>
              </a:r>
              <a:endParaRPr lang="en-US" sz="1500" dirty="0"/>
            </a:p>
          </p:txBody>
        </p:sp>
        <p:cxnSp>
          <p:nvCxnSpPr>
            <p:cNvPr id="56" name="Straight Connector 55"/>
            <p:cNvCxnSpPr/>
            <p:nvPr/>
          </p:nvCxnSpPr>
          <p:spPr>
            <a:xfrm rot="5400000">
              <a:off x="1380324" y="6288694"/>
              <a:ext cx="49214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2091523" y="6288694"/>
              <a:ext cx="49214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2032000" y="5599046"/>
              <a:ext cx="609600" cy="473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/>
                <a:t>2004</a:t>
              </a:r>
            </a:p>
            <a:p>
              <a:pPr algn="ctr"/>
              <a:r>
                <a:rPr lang="en-US" sz="1500" dirty="0" smtClean="0"/>
                <a:t>(10d)</a:t>
              </a:r>
              <a:endParaRPr lang="en-US" sz="1500" dirty="0"/>
            </a:p>
          </p:txBody>
        </p:sp>
        <p:cxnSp>
          <p:nvCxnSpPr>
            <p:cNvPr id="59" name="Straight Connector 58"/>
            <p:cNvCxnSpPr/>
            <p:nvPr/>
          </p:nvCxnSpPr>
          <p:spPr>
            <a:xfrm rot="5400000">
              <a:off x="3806023" y="6288694"/>
              <a:ext cx="49214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3746500" y="5599046"/>
              <a:ext cx="609600" cy="473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/>
                <a:t>2006</a:t>
              </a:r>
            </a:p>
            <a:p>
              <a:pPr algn="ctr"/>
              <a:r>
                <a:rPr lang="en-US" sz="1500" dirty="0" smtClean="0"/>
                <a:t>(5d)</a:t>
              </a:r>
              <a:endParaRPr lang="en-US" sz="1500" dirty="0"/>
            </a:p>
          </p:txBody>
        </p:sp>
        <p:cxnSp>
          <p:nvCxnSpPr>
            <p:cNvPr id="61" name="Straight Connector 60"/>
            <p:cNvCxnSpPr/>
            <p:nvPr/>
          </p:nvCxnSpPr>
          <p:spPr>
            <a:xfrm rot="5400000">
              <a:off x="4453723" y="6288694"/>
              <a:ext cx="49214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4394200" y="5599046"/>
              <a:ext cx="609600" cy="473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/>
                <a:t>2007</a:t>
              </a:r>
            </a:p>
            <a:p>
              <a:pPr algn="ctr"/>
              <a:r>
                <a:rPr lang="en-US" sz="1500" dirty="0" smtClean="0"/>
                <a:t>(7d)</a:t>
              </a:r>
              <a:endParaRPr lang="en-US" sz="1500" dirty="0"/>
            </a:p>
          </p:txBody>
        </p:sp>
        <p:cxnSp>
          <p:nvCxnSpPr>
            <p:cNvPr id="63" name="Straight Connector 62"/>
            <p:cNvCxnSpPr/>
            <p:nvPr/>
          </p:nvCxnSpPr>
          <p:spPr>
            <a:xfrm rot="5400000">
              <a:off x="5126824" y="6288694"/>
              <a:ext cx="49214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5029948" y="5599046"/>
              <a:ext cx="673100" cy="473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/>
                <a:t>2008</a:t>
              </a:r>
            </a:p>
            <a:p>
              <a:pPr algn="ctr"/>
              <a:r>
                <a:rPr lang="en-US" sz="1500" dirty="0" smtClean="0"/>
                <a:t>(2.5d)</a:t>
              </a:r>
              <a:endParaRPr lang="en-US" sz="1500" dirty="0"/>
            </a:p>
          </p:txBody>
        </p:sp>
        <p:cxnSp>
          <p:nvCxnSpPr>
            <p:cNvPr id="65" name="Straight Connector 64"/>
            <p:cNvCxnSpPr/>
            <p:nvPr/>
          </p:nvCxnSpPr>
          <p:spPr>
            <a:xfrm rot="5400000">
              <a:off x="7693811" y="6288694"/>
              <a:ext cx="49214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7634288" y="5599046"/>
              <a:ext cx="609600" cy="473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/>
                <a:t>2012</a:t>
              </a:r>
            </a:p>
            <a:p>
              <a:pPr algn="ctr"/>
              <a:r>
                <a:rPr lang="en-US" sz="1500" dirty="0" smtClean="0"/>
                <a:t>(5d)</a:t>
              </a:r>
              <a:endParaRPr lang="en-US" sz="1500" dirty="0"/>
            </a:p>
          </p:txBody>
        </p:sp>
        <p:cxnSp>
          <p:nvCxnSpPr>
            <p:cNvPr id="67" name="Straight Connector 66"/>
            <p:cNvCxnSpPr/>
            <p:nvPr/>
          </p:nvCxnSpPr>
          <p:spPr>
            <a:xfrm rot="5400000">
              <a:off x="5795573" y="6288694"/>
              <a:ext cx="49214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5722977" y="5599046"/>
              <a:ext cx="673100" cy="473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 smtClean="0"/>
                <a:t>2009</a:t>
              </a:r>
            </a:p>
            <a:p>
              <a:pPr algn="ctr"/>
              <a:r>
                <a:rPr lang="en-US" sz="1500" dirty="0" smtClean="0"/>
                <a:t>(1.5d)</a:t>
              </a:r>
              <a:endParaRPr lang="en-US" sz="15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819400" y="6069568"/>
              <a:ext cx="1102924" cy="3155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Shutdown</a:t>
              </a:r>
              <a:endParaRPr lang="en-US" dirty="0"/>
            </a:p>
          </p:txBody>
        </p:sp>
        <p:sp>
          <p:nvSpPr>
            <p:cNvPr id="70" name="Chevron 69"/>
            <p:cNvSpPr/>
            <p:nvPr/>
          </p:nvSpPr>
          <p:spPr>
            <a:xfrm>
              <a:off x="4406900" y="6108700"/>
              <a:ext cx="279400" cy="342900"/>
            </a:xfrm>
            <a:prstGeom prst="chevron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1" name="Chevron 70"/>
            <p:cNvSpPr/>
            <p:nvPr/>
          </p:nvSpPr>
          <p:spPr>
            <a:xfrm>
              <a:off x="5080000" y="6108700"/>
              <a:ext cx="279400" cy="342900"/>
            </a:xfrm>
            <a:prstGeom prst="chevron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2" name="Chevron 71"/>
            <p:cNvSpPr/>
            <p:nvPr/>
          </p:nvSpPr>
          <p:spPr>
            <a:xfrm>
              <a:off x="5748750" y="6108700"/>
              <a:ext cx="279400" cy="342900"/>
            </a:xfrm>
            <a:prstGeom prst="chevron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>
              <a:off x="7024688" y="6108700"/>
              <a:ext cx="279400" cy="342900"/>
            </a:xfrm>
            <a:prstGeom prst="chevron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>
              <a:off x="6409150" y="6108700"/>
              <a:ext cx="279400" cy="342900"/>
            </a:xfrm>
            <a:prstGeom prst="chevron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>
              <a:off x="7608888" y="6108700"/>
              <a:ext cx="279400" cy="342900"/>
            </a:xfrm>
            <a:prstGeom prst="chevron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>
              <a:off x="2019300" y="6108700"/>
              <a:ext cx="279400" cy="342900"/>
            </a:xfrm>
            <a:prstGeom prst="chevron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>
              <a:off x="1346200" y="6108700"/>
              <a:ext cx="279400" cy="342900"/>
            </a:xfrm>
            <a:prstGeom prst="chevron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>
              <a:off x="705278" y="6108700"/>
              <a:ext cx="279400" cy="342900"/>
            </a:xfrm>
            <a:prstGeom prst="chevron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709661" y="3874552"/>
            <a:ext cx="9878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2010-11</a:t>
            </a:r>
          </a:p>
          <a:p>
            <a:pPr algn="ctr"/>
            <a:r>
              <a:rPr lang="en-US" sz="1500" dirty="0" smtClean="0"/>
              <a:t>(</a:t>
            </a:r>
            <a:r>
              <a:rPr lang="en-US" sz="1500" dirty="0"/>
              <a:t>-</a:t>
            </a:r>
            <a:r>
              <a:rPr lang="en-US" sz="1500" dirty="0" smtClean="0"/>
              <a:t>)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719315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The SPS main magnets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829733"/>
            <a:ext cx="8545689" cy="369711"/>
          </a:xfrm>
        </p:spPr>
        <p:txBody>
          <a:bodyPr>
            <a:normAutofit fontScale="47500" lnSpcReduction="20000"/>
          </a:bodyPr>
          <a:lstStyle/>
          <a:p>
            <a:pPr marL="571500" indent="-571500">
              <a:spcBef>
                <a:spcPct val="20000"/>
              </a:spcBef>
              <a:buSzPct val="100000"/>
              <a:defRPr/>
            </a:pPr>
            <a:r>
              <a:rPr lang="en-US" sz="3600" dirty="0" smtClean="0"/>
              <a:t>Four types of main magnets and their chambers (following beam envelope)</a:t>
            </a:r>
            <a:endParaRPr lang="en-US" sz="3600" dirty="0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6" t="8604" r="9010" b="79132"/>
          <a:stretch/>
        </p:blipFill>
        <p:spPr>
          <a:xfrm>
            <a:off x="1415634" y="1520916"/>
            <a:ext cx="6551775" cy="762187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3649" t="51784" r="5320" b="16145"/>
          <a:stretch/>
        </p:blipFill>
        <p:spPr>
          <a:xfrm>
            <a:off x="6895106" y="4647736"/>
            <a:ext cx="1544036" cy="133588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4"/>
          <a:srcRect l="66046" t="3053" r="2258" b="66520"/>
          <a:stretch/>
        </p:blipFill>
        <p:spPr>
          <a:xfrm>
            <a:off x="298727" y="4833281"/>
            <a:ext cx="2233813" cy="1216601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2370835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MBA</a:t>
            </a:r>
            <a:endParaRPr lang="en-GB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086529" y="1318752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QF</a:t>
            </a:r>
            <a:endParaRPr lang="en-GB" sz="1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873344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MBA</a:t>
            </a:r>
            <a:endParaRPr lang="en-GB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3397622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MBB</a:t>
            </a:r>
            <a:endParaRPr lang="en-GB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900131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MBB</a:t>
            </a:r>
            <a:endParaRPr lang="en-GB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421977" y="1318752"/>
            <a:ext cx="4539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DE33E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QD</a:t>
            </a:r>
            <a:endParaRPr lang="en-GB" sz="1400" b="1" dirty="0">
              <a:solidFill>
                <a:srgbClr val="DE33E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216004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MBA</a:t>
            </a:r>
            <a:endParaRPr lang="en-GB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781384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MBA</a:t>
            </a:r>
            <a:endParaRPr lang="en-GB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744402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MBB</a:t>
            </a:r>
            <a:endParaRPr lang="en-GB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229379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MBB</a:t>
            </a:r>
            <a:endParaRPr lang="en-GB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819645" y="1318752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QF</a:t>
            </a:r>
            <a:endParaRPr lang="en-GB" sz="1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1526564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MBA</a:t>
            </a:r>
            <a:endParaRPr lang="en-GB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141059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MBA</a:t>
            </a:r>
            <a:endParaRPr lang="en-GB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2257226" y="5169915"/>
            <a:ext cx="427504" cy="3263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/>
          <p:cNvSpPr/>
          <p:nvPr/>
        </p:nvSpPr>
        <p:spPr>
          <a:xfrm>
            <a:off x="2263349" y="4866573"/>
            <a:ext cx="361554" cy="3396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2716077" y="5169915"/>
            <a:ext cx="157267" cy="3263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/>
          <p:cNvSpPr/>
          <p:nvPr/>
        </p:nvSpPr>
        <p:spPr>
          <a:xfrm>
            <a:off x="535626" y="5169915"/>
            <a:ext cx="157267" cy="3263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/>
          <p:cNvSpPr/>
          <p:nvPr/>
        </p:nvSpPr>
        <p:spPr>
          <a:xfrm>
            <a:off x="4930714" y="5138865"/>
            <a:ext cx="189598" cy="3638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/>
          <p:cNvSpPr/>
          <p:nvPr/>
        </p:nvSpPr>
        <p:spPr>
          <a:xfrm>
            <a:off x="4494005" y="4988007"/>
            <a:ext cx="381942" cy="6052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92"/>
          <p:cNvSpPr/>
          <p:nvPr/>
        </p:nvSpPr>
        <p:spPr>
          <a:xfrm>
            <a:off x="316637" y="4843543"/>
            <a:ext cx="157267" cy="3263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/>
          <p:cNvSpPr/>
          <p:nvPr/>
        </p:nvSpPr>
        <p:spPr>
          <a:xfrm>
            <a:off x="1277916" y="4662531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QF</a:t>
            </a:r>
            <a:endParaRPr lang="en-GB" sz="1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7333619" y="4557987"/>
            <a:ext cx="4539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DE33E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QD</a:t>
            </a:r>
            <a:endParaRPr lang="en-GB" sz="1400" b="1" dirty="0">
              <a:solidFill>
                <a:srgbClr val="DE33E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65067" y="4679392"/>
            <a:ext cx="2086267" cy="1370490"/>
            <a:chOff x="2465067" y="4576768"/>
            <a:chExt cx="2086267" cy="1370490"/>
          </a:xfrm>
        </p:grpSpPr>
        <p:pic>
          <p:nvPicPr>
            <p:cNvPr id="82" name="Picture 81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43" t="4098" r="65601" b="66602"/>
            <a:stretch/>
          </p:blipFill>
          <p:spPr>
            <a:xfrm>
              <a:off x="2465067" y="4753690"/>
              <a:ext cx="2086267" cy="1193568"/>
            </a:xfrm>
            <a:prstGeom prst="rect">
              <a:avLst/>
            </a:prstGeom>
          </p:spPr>
        </p:pic>
        <p:sp>
          <p:nvSpPr>
            <p:cNvPr id="98" name="Rectangle 97"/>
            <p:cNvSpPr/>
            <p:nvPr/>
          </p:nvSpPr>
          <p:spPr>
            <a:xfrm>
              <a:off x="3391489" y="4576768"/>
              <a:ext cx="59343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MBA</a:t>
              </a:r>
              <a:endParaRPr lang="en-GB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815137" y="4662531"/>
            <a:ext cx="1889799" cy="1387352"/>
            <a:chOff x="4686847" y="4559907"/>
            <a:chExt cx="1889799" cy="1387352"/>
          </a:xfrm>
        </p:grpSpPr>
        <p:pic>
          <p:nvPicPr>
            <p:cNvPr id="85" name="Picture 84"/>
            <p:cNvPicPr>
              <a:picLocks noChangeAspect="1"/>
            </p:cNvPicPr>
            <p:nvPr/>
          </p:nvPicPr>
          <p:blipFill rotWithShape="1">
            <a:blip r:embed="rId4"/>
            <a:srcRect l="37169" t="2357" r="36431" b="66549"/>
            <a:stretch/>
          </p:blipFill>
          <p:spPr>
            <a:xfrm>
              <a:off x="4686847" y="4684379"/>
              <a:ext cx="1889799" cy="1262880"/>
            </a:xfrm>
            <a:prstGeom prst="rect">
              <a:avLst/>
            </a:prstGeom>
          </p:spPr>
        </p:pic>
        <p:pic>
          <p:nvPicPr>
            <p:cNvPr id="94" name="Picture 93"/>
            <p:cNvPicPr>
              <a:picLocks noChangeAspect="1"/>
            </p:cNvPicPr>
            <p:nvPr/>
          </p:nvPicPr>
          <p:blipFill rotWithShape="1">
            <a:blip r:embed="rId4"/>
            <a:srcRect l="34349" t="12077" r="63034" b="78279"/>
            <a:stretch/>
          </p:blipFill>
          <p:spPr>
            <a:xfrm>
              <a:off x="4686848" y="5070204"/>
              <a:ext cx="187299" cy="391690"/>
            </a:xfrm>
            <a:prstGeom prst="rect">
              <a:avLst/>
            </a:prstGeom>
          </p:spPr>
        </p:pic>
        <p:sp>
          <p:nvSpPr>
            <p:cNvPr id="99" name="Rectangle 98"/>
            <p:cNvSpPr/>
            <p:nvPr/>
          </p:nvSpPr>
          <p:spPr>
            <a:xfrm>
              <a:off x="5536396" y="4559907"/>
              <a:ext cx="59343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MBB</a:t>
              </a:r>
              <a:endPara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40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597072"/>
              </p:ext>
            </p:extLst>
          </p:nvPr>
        </p:nvGraphicFramePr>
        <p:xfrm>
          <a:off x="885007" y="2217891"/>
          <a:ext cx="7269574" cy="2373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9393"/>
                <a:gridCol w="2169660"/>
                <a:gridCol w="935326"/>
                <a:gridCol w="1074849"/>
                <a:gridCol w="970346"/>
              </a:tblGrid>
              <a:tr h="54462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Machine element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Field/Gradient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Length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</a:t>
                      </a:r>
                      <a:r>
                        <a:rPr lang="en-US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installed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Fraction of the SPS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447311"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MBA dipole magnet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 T at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26 GeV/c</a:t>
                      </a:r>
                    </a:p>
                    <a:p>
                      <a:pPr algn="ctr"/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 T at 450 GeV/c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 m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360</a:t>
                      </a:r>
                      <a:endParaRPr lang="en-US" sz="1200" b="0" kern="1200" baseline="-250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32.8 %</a:t>
                      </a:r>
                      <a:endParaRPr lang="en-US" sz="1200" kern="1200" baseline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4731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MBB dipole magnet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 T at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26 GeV/c</a:t>
                      </a:r>
                    </a:p>
                    <a:p>
                      <a:pPr algn="ctr"/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 T at 450 GeV/c</a:t>
                      </a:r>
                      <a:endParaRPr lang="en-US" sz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 m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384</a:t>
                      </a:r>
                      <a:endParaRPr lang="en-US" sz="1200" b="0" kern="1200" baseline="-250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35.0 %</a:t>
                      </a:r>
                      <a:endParaRPr lang="en-US" sz="1200" kern="1200" baseline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4731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QF quadrupole magnet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14.2 T/m at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450 GeV/c</a:t>
                      </a:r>
                    </a:p>
                    <a:p>
                      <a:pPr algn="ctr"/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0.82 T/m at 26 GeV/c</a:t>
                      </a:r>
                      <a:endParaRPr lang="en-US" sz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108</a:t>
                      </a:r>
                      <a:endParaRPr lang="en-US" sz="1200" b="0" kern="1200" baseline="-250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1200" b="0" kern="1200" baseline="-250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4.8 %</a:t>
                      </a:r>
                      <a:endParaRPr lang="en-US" sz="1200" kern="1200" baseline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4731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QD quadrupole magnet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14.2 T/m at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450 GeV/c</a:t>
                      </a:r>
                    </a:p>
                    <a:p>
                      <a:pPr algn="ctr"/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0.82 T/m at 26 GeV/c</a:t>
                      </a:r>
                      <a:endParaRPr lang="en-US" sz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108</a:t>
                      </a:r>
                      <a:endParaRPr lang="en-US" sz="1200" b="0" kern="1200" baseline="-250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4.8 %</a:t>
                      </a:r>
                      <a:endParaRPr lang="en-US" sz="1200" kern="1200" baseline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7055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" t="51737" r="68370"/>
          <a:stretch/>
        </p:blipFill>
        <p:spPr>
          <a:xfrm>
            <a:off x="4364940" y="1190073"/>
            <a:ext cx="4357777" cy="396278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SPS MBA-type chambers</a:t>
            </a:r>
            <a:endParaRPr lang="en-US" u="none" dirty="0"/>
          </a:p>
        </p:txBody>
      </p:sp>
      <p:grpSp>
        <p:nvGrpSpPr>
          <p:cNvPr id="40" name="Group 39"/>
          <p:cNvGrpSpPr>
            <a:grpSpLocks noChangeAspect="1"/>
          </p:cNvGrpSpPr>
          <p:nvPr/>
        </p:nvGrpSpPr>
        <p:grpSpPr>
          <a:xfrm>
            <a:off x="319694" y="1084889"/>
            <a:ext cx="2942019" cy="1867198"/>
            <a:chOff x="351097" y="1135776"/>
            <a:chExt cx="2364980" cy="1500971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012" t="4098" r="65601" b="59354"/>
            <a:stretch/>
          </p:blipFill>
          <p:spPr>
            <a:xfrm>
              <a:off x="351097" y="1135776"/>
              <a:ext cx="2325455" cy="1488857"/>
            </a:xfrm>
            <a:prstGeom prst="rect">
              <a:avLst/>
            </a:prstGeom>
          </p:spPr>
        </p:pic>
        <p:sp>
          <p:nvSpPr>
            <p:cNvPr id="42" name="Rectangle 41"/>
            <p:cNvSpPr/>
            <p:nvPr/>
          </p:nvSpPr>
          <p:spPr>
            <a:xfrm>
              <a:off x="644879" y="2320443"/>
              <a:ext cx="2071198" cy="316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82444" y="1449378"/>
              <a:ext cx="427504" cy="326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88567" y="1146036"/>
              <a:ext cx="361554" cy="339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41295" y="1449378"/>
              <a:ext cx="157267" cy="326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6" name="Picture 45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012" t="12028" r="94706" b="79046"/>
            <a:stretch/>
          </p:blipFill>
          <p:spPr>
            <a:xfrm>
              <a:off x="526274" y="1454725"/>
              <a:ext cx="235716" cy="363621"/>
            </a:xfrm>
            <a:prstGeom prst="rect">
              <a:avLst/>
            </a:prstGeom>
          </p:spPr>
        </p:pic>
      </p:grp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60" b="46542"/>
          <a:stretch/>
        </p:blipFill>
        <p:spPr>
          <a:xfrm>
            <a:off x="198200" y="2592410"/>
            <a:ext cx="4127745" cy="2179339"/>
          </a:xfrm>
          <a:prstGeom prst="rect">
            <a:avLst/>
          </a:prstGeom>
        </p:spPr>
      </p:pic>
      <p:grpSp>
        <p:nvGrpSpPr>
          <p:cNvPr id="48" name="Group 47"/>
          <p:cNvGrpSpPr/>
          <p:nvPr/>
        </p:nvGrpSpPr>
        <p:grpSpPr>
          <a:xfrm>
            <a:off x="5176319" y="1446371"/>
            <a:ext cx="1744777" cy="1118067"/>
            <a:chOff x="5176319" y="1510511"/>
            <a:chExt cx="1744777" cy="1118067"/>
          </a:xfrm>
        </p:grpSpPr>
        <p:grpSp>
          <p:nvGrpSpPr>
            <p:cNvPr id="49" name="Group 48"/>
            <p:cNvGrpSpPr/>
            <p:nvPr/>
          </p:nvGrpSpPr>
          <p:grpSpPr>
            <a:xfrm>
              <a:off x="5176319" y="1510511"/>
              <a:ext cx="1744777" cy="1118067"/>
              <a:chOff x="856951" y="5132130"/>
              <a:chExt cx="1471090" cy="931785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856951" y="5132130"/>
                <a:ext cx="1471090" cy="93178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60" name="Picture 59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3815" t="11676" r="13417" b="76485"/>
              <a:stretch/>
            </p:blipFill>
            <p:spPr>
              <a:xfrm>
                <a:off x="933676" y="5201651"/>
                <a:ext cx="378769" cy="810126"/>
              </a:xfrm>
              <a:prstGeom prst="rect">
                <a:avLst/>
              </a:prstGeom>
            </p:spPr>
          </p:pic>
        </p:grpSp>
        <p:grpSp>
          <p:nvGrpSpPr>
            <p:cNvPr id="50" name="Group 49"/>
            <p:cNvGrpSpPr/>
            <p:nvPr/>
          </p:nvGrpSpPr>
          <p:grpSpPr>
            <a:xfrm>
              <a:off x="5626445" y="1525965"/>
              <a:ext cx="1294650" cy="1084101"/>
              <a:chOff x="5626445" y="1525965"/>
              <a:chExt cx="1294650" cy="1084101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5626445" y="1525965"/>
                <a:ext cx="129465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1.0 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5626445" y="1784740"/>
                <a:ext cx="129465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1.5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5626445" y="2043515"/>
                <a:ext cx="129464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2.0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5626445" y="2302289"/>
                <a:ext cx="129465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2.5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</p:grpSp>
      </p:grpSp>
      <p:sp>
        <p:nvSpPr>
          <p:cNvPr id="62" name="Text Placeholder 2"/>
          <p:cNvSpPr txBox="1">
            <a:spLocks/>
          </p:cNvSpPr>
          <p:nvPr/>
        </p:nvSpPr>
        <p:spPr>
          <a:xfrm>
            <a:off x="460684" y="4887291"/>
            <a:ext cx="7884015" cy="1405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</a:pPr>
            <a:r>
              <a:rPr lang="en-GB" sz="1600" b="0" dirty="0" smtClean="0">
                <a:solidFill>
                  <a:schemeClr val="tx2"/>
                </a:solidFill>
              </a:rPr>
              <a:t>Transverse distribution with two vertical stripes (typical of e-cloud in dipoles)</a:t>
            </a:r>
          </a:p>
          <a:p>
            <a:pPr marL="285750" indent="-285750">
              <a:spcBef>
                <a:spcPts val="600"/>
              </a:spcBef>
            </a:pPr>
            <a:r>
              <a:rPr lang="en-GB" sz="1600" b="0" dirty="0" err="1" smtClean="0">
                <a:solidFill>
                  <a:schemeClr val="tx2"/>
                </a:solidFill>
              </a:rPr>
              <a:t>Multipacting</a:t>
            </a:r>
            <a:r>
              <a:rPr lang="en-GB" sz="1600" b="0" dirty="0" smtClean="0">
                <a:solidFill>
                  <a:schemeClr val="tx2"/>
                </a:solidFill>
              </a:rPr>
              <a:t> threshold at </a:t>
            </a:r>
            <a:r>
              <a:rPr lang="en-GB" sz="1600" dirty="0" err="1" smtClean="0">
                <a:solidFill>
                  <a:srgbClr val="00B050"/>
                </a:solidFill>
              </a:rPr>
              <a:t>SEY</a:t>
            </a:r>
            <a:r>
              <a:rPr lang="en-GB" sz="1600" baseline="-25000" dirty="0" err="1" smtClean="0">
                <a:solidFill>
                  <a:srgbClr val="00B050"/>
                </a:solidFill>
              </a:rPr>
              <a:t>thr</a:t>
            </a:r>
            <a:r>
              <a:rPr lang="en-GB" sz="1600" dirty="0" smtClean="0">
                <a:solidFill>
                  <a:srgbClr val="00B050"/>
                </a:solidFill>
              </a:rPr>
              <a:t>=1.55</a:t>
            </a:r>
            <a:r>
              <a:rPr lang="en-GB" sz="1600" b="0" dirty="0" smtClean="0">
                <a:solidFill>
                  <a:schemeClr val="tx2"/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</a:pPr>
            <a:r>
              <a:rPr lang="en-GB" sz="1600" b="0" dirty="0" smtClean="0">
                <a:solidFill>
                  <a:schemeClr val="tx2"/>
                </a:solidFill>
              </a:rPr>
              <a:t>Dependence on bunch intensity is quite weak, but in reality increasing the intensity moves stripes to </a:t>
            </a:r>
            <a:r>
              <a:rPr lang="en-GB" sz="1600" b="0" dirty="0" err="1" smtClean="0">
                <a:solidFill>
                  <a:schemeClr val="tx2"/>
                </a:solidFill>
              </a:rPr>
              <a:t>unscrubbed</a:t>
            </a:r>
            <a:r>
              <a:rPr lang="en-GB" sz="1600" b="0" dirty="0" smtClean="0">
                <a:solidFill>
                  <a:schemeClr val="tx2"/>
                </a:solidFill>
              </a:rPr>
              <a:t> regions and may re-awaken e-cloud</a:t>
            </a:r>
          </a:p>
          <a:p>
            <a:pPr marL="285750" indent="-285750">
              <a:spcBef>
                <a:spcPts val="600"/>
              </a:spcBef>
            </a:pPr>
            <a:endParaRPr lang="en-GB" sz="16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931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SPS MBB-type chambers</a:t>
            </a:r>
            <a:endParaRPr lang="en-US" u="none" dirty="0"/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460684" y="4887291"/>
            <a:ext cx="7884015" cy="1405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</a:pPr>
            <a:r>
              <a:rPr lang="en-GB" sz="1600" b="0" dirty="0" smtClean="0">
                <a:solidFill>
                  <a:schemeClr val="tx2"/>
                </a:solidFill>
              </a:rPr>
              <a:t>Transverse distribution with two vertical stripes (typical of e-cloud in dipoles)</a:t>
            </a:r>
          </a:p>
          <a:p>
            <a:pPr marL="285750" indent="-285750">
              <a:spcBef>
                <a:spcPts val="600"/>
              </a:spcBef>
            </a:pPr>
            <a:r>
              <a:rPr lang="en-GB" sz="1600" b="0" dirty="0" err="1" smtClean="0">
                <a:solidFill>
                  <a:schemeClr val="tx2"/>
                </a:solidFill>
              </a:rPr>
              <a:t>Multipacting</a:t>
            </a:r>
            <a:r>
              <a:rPr lang="en-GB" sz="1600" b="0" dirty="0" smtClean="0">
                <a:solidFill>
                  <a:schemeClr val="tx2"/>
                </a:solidFill>
              </a:rPr>
              <a:t> threshold at </a:t>
            </a:r>
            <a:r>
              <a:rPr lang="en-GB" sz="1600" dirty="0" err="1" smtClean="0">
                <a:solidFill>
                  <a:srgbClr val="FF0000"/>
                </a:solidFill>
              </a:rPr>
              <a:t>SEY</a:t>
            </a:r>
            <a:r>
              <a:rPr lang="en-GB" sz="1600" baseline="-25000" dirty="0" err="1" smtClean="0">
                <a:solidFill>
                  <a:srgbClr val="FF0000"/>
                </a:solidFill>
              </a:rPr>
              <a:t>thr</a:t>
            </a:r>
            <a:r>
              <a:rPr lang="en-GB" sz="1600" dirty="0" smtClean="0">
                <a:solidFill>
                  <a:srgbClr val="FF0000"/>
                </a:solidFill>
              </a:rPr>
              <a:t>=1.3</a:t>
            </a:r>
            <a:r>
              <a:rPr lang="en-GB" sz="1600" b="0" dirty="0" smtClean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</a:pPr>
            <a:r>
              <a:rPr lang="en-GB" sz="1600" b="0" dirty="0">
                <a:solidFill>
                  <a:schemeClr val="tx2"/>
                </a:solidFill>
              </a:rPr>
              <a:t>Dependence on bunch intensity is quite weak, but in reality increasing the intensity moves stripes to </a:t>
            </a:r>
            <a:r>
              <a:rPr lang="en-GB" sz="1600" b="0" dirty="0" err="1">
                <a:solidFill>
                  <a:schemeClr val="tx2"/>
                </a:solidFill>
              </a:rPr>
              <a:t>unscrubbed</a:t>
            </a:r>
            <a:r>
              <a:rPr lang="en-GB" sz="1600" b="0" dirty="0">
                <a:solidFill>
                  <a:schemeClr val="tx2"/>
                </a:solidFill>
              </a:rPr>
              <a:t> regions and may re-awaken e-cloud</a:t>
            </a:r>
          </a:p>
          <a:p>
            <a:pPr marL="285750" indent="-285750">
              <a:spcBef>
                <a:spcPts val="600"/>
              </a:spcBef>
            </a:pPr>
            <a:endParaRPr lang="en-GB" sz="1600" b="0" dirty="0">
              <a:solidFill>
                <a:schemeClr val="tx2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" t="51595" r="68511" b="2981"/>
          <a:stretch/>
        </p:blipFill>
        <p:spPr>
          <a:xfrm>
            <a:off x="4198245" y="1213521"/>
            <a:ext cx="4504751" cy="3688378"/>
          </a:xfrm>
          <a:prstGeom prst="rect">
            <a:avLst/>
          </a:prstGeom>
        </p:spPr>
      </p:pic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787582" y="987756"/>
            <a:ext cx="2444562" cy="1785557"/>
            <a:chOff x="4484963" y="5373444"/>
            <a:chExt cx="2162022" cy="1579184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4"/>
            <a:srcRect l="34349" t="2357" r="36431" b="59355"/>
            <a:stretch/>
          </p:blipFill>
          <p:spPr>
            <a:xfrm>
              <a:off x="4484963" y="5373444"/>
              <a:ext cx="2091684" cy="1555033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4787212" y="6636324"/>
              <a:ext cx="1859773" cy="316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930714" y="5725307"/>
              <a:ext cx="189598" cy="363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494005" y="5574449"/>
              <a:ext cx="381942" cy="6052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4"/>
            <a:srcRect l="34349" t="12077" r="63034" b="78279"/>
            <a:stretch/>
          </p:blipFill>
          <p:spPr>
            <a:xfrm>
              <a:off x="4686848" y="5759270"/>
              <a:ext cx="187299" cy="391690"/>
            </a:xfrm>
            <a:prstGeom prst="rect">
              <a:avLst/>
            </a:prstGeom>
          </p:spPr>
        </p:pic>
      </p:grp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1" b="45951"/>
          <a:stretch/>
        </p:blipFill>
        <p:spPr>
          <a:xfrm>
            <a:off x="319884" y="2389097"/>
            <a:ext cx="4114808" cy="2276202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5176319" y="1446371"/>
            <a:ext cx="1744777" cy="1118067"/>
            <a:chOff x="5176319" y="1510511"/>
            <a:chExt cx="1744777" cy="1118067"/>
          </a:xfrm>
        </p:grpSpPr>
        <p:grpSp>
          <p:nvGrpSpPr>
            <p:cNvPr id="32" name="Group 31"/>
            <p:cNvGrpSpPr/>
            <p:nvPr/>
          </p:nvGrpSpPr>
          <p:grpSpPr>
            <a:xfrm>
              <a:off x="5176319" y="1510511"/>
              <a:ext cx="1744777" cy="1118067"/>
              <a:chOff x="856951" y="5132130"/>
              <a:chExt cx="1471090" cy="931785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856951" y="5132130"/>
                <a:ext cx="1471090" cy="93178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9" name="Picture 38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3815" t="11676" r="13417" b="76485"/>
              <a:stretch/>
            </p:blipFill>
            <p:spPr>
              <a:xfrm>
                <a:off x="933676" y="5201651"/>
                <a:ext cx="378769" cy="810126"/>
              </a:xfrm>
              <a:prstGeom prst="rect">
                <a:avLst/>
              </a:prstGeom>
            </p:spPr>
          </p:pic>
        </p:grpSp>
        <p:grpSp>
          <p:nvGrpSpPr>
            <p:cNvPr id="33" name="Group 32"/>
            <p:cNvGrpSpPr/>
            <p:nvPr/>
          </p:nvGrpSpPr>
          <p:grpSpPr>
            <a:xfrm>
              <a:off x="5626445" y="1525965"/>
              <a:ext cx="1294650" cy="1084101"/>
              <a:chOff x="5626445" y="1525965"/>
              <a:chExt cx="1294650" cy="1084101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5626445" y="1525965"/>
                <a:ext cx="129465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1.0 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626445" y="1784740"/>
                <a:ext cx="129465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1.5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5626445" y="2043515"/>
                <a:ext cx="129464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2.0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5626445" y="2302289"/>
                <a:ext cx="129465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2.5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64401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SPS MBB-type chambers</a:t>
            </a:r>
            <a:endParaRPr lang="en-US" u="none" dirty="0"/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460684" y="4887291"/>
            <a:ext cx="7884015" cy="1405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</a:pPr>
            <a:r>
              <a:rPr lang="en-GB" sz="1600" b="0" dirty="0" smtClean="0">
                <a:solidFill>
                  <a:schemeClr val="tx2"/>
                </a:solidFill>
              </a:rPr>
              <a:t>Transverse distribution with two vertical stripes (typical of e-cloud in dipoles)</a:t>
            </a:r>
          </a:p>
          <a:p>
            <a:pPr marL="285750" indent="-285750">
              <a:spcBef>
                <a:spcPts val="600"/>
              </a:spcBef>
            </a:pPr>
            <a:r>
              <a:rPr lang="en-GB" sz="1600" b="0" dirty="0" err="1" smtClean="0">
                <a:solidFill>
                  <a:schemeClr val="tx2"/>
                </a:solidFill>
              </a:rPr>
              <a:t>Multipacting</a:t>
            </a:r>
            <a:r>
              <a:rPr lang="en-GB" sz="1600" b="0" dirty="0" smtClean="0">
                <a:solidFill>
                  <a:schemeClr val="tx2"/>
                </a:solidFill>
              </a:rPr>
              <a:t> threshold at </a:t>
            </a:r>
            <a:r>
              <a:rPr lang="en-GB" sz="1600" dirty="0" err="1" smtClean="0">
                <a:solidFill>
                  <a:srgbClr val="FF0000"/>
                </a:solidFill>
              </a:rPr>
              <a:t>SEY</a:t>
            </a:r>
            <a:r>
              <a:rPr lang="en-GB" sz="1600" baseline="-25000" dirty="0" err="1" smtClean="0">
                <a:solidFill>
                  <a:srgbClr val="FF0000"/>
                </a:solidFill>
              </a:rPr>
              <a:t>thr</a:t>
            </a:r>
            <a:r>
              <a:rPr lang="en-GB" sz="1600" dirty="0" smtClean="0">
                <a:solidFill>
                  <a:srgbClr val="FF0000"/>
                </a:solidFill>
              </a:rPr>
              <a:t>=1.3</a:t>
            </a:r>
            <a:r>
              <a:rPr lang="en-GB" sz="1600" b="0" dirty="0" smtClean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</a:pPr>
            <a:r>
              <a:rPr lang="en-GB" sz="1600" b="0" dirty="0">
                <a:solidFill>
                  <a:schemeClr val="tx2"/>
                </a:solidFill>
              </a:rPr>
              <a:t>Dependence on bunch intensity is quite weak, but in reality increasing the intensity moves stripes to </a:t>
            </a:r>
            <a:r>
              <a:rPr lang="en-GB" sz="1600" b="0" dirty="0" err="1">
                <a:solidFill>
                  <a:schemeClr val="tx2"/>
                </a:solidFill>
              </a:rPr>
              <a:t>unscrubbed</a:t>
            </a:r>
            <a:r>
              <a:rPr lang="en-GB" sz="1600" b="0" dirty="0">
                <a:solidFill>
                  <a:schemeClr val="tx2"/>
                </a:solidFill>
              </a:rPr>
              <a:t> regions and may re-awaken e-cloud</a:t>
            </a:r>
          </a:p>
          <a:p>
            <a:pPr marL="285750" indent="-285750">
              <a:spcBef>
                <a:spcPts val="600"/>
              </a:spcBef>
            </a:pPr>
            <a:endParaRPr lang="en-GB" sz="1600" b="0" dirty="0">
              <a:solidFill>
                <a:schemeClr val="tx2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" t="51595" r="68511" b="2981"/>
          <a:stretch/>
        </p:blipFill>
        <p:spPr>
          <a:xfrm>
            <a:off x="4198245" y="1213521"/>
            <a:ext cx="4504751" cy="3688378"/>
          </a:xfrm>
          <a:prstGeom prst="rect">
            <a:avLst/>
          </a:prstGeom>
        </p:spPr>
      </p:pic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787582" y="987756"/>
            <a:ext cx="2444562" cy="1785557"/>
            <a:chOff x="4484963" y="5373444"/>
            <a:chExt cx="2162022" cy="1579184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4"/>
            <a:srcRect l="34349" t="2357" r="36431" b="59355"/>
            <a:stretch/>
          </p:blipFill>
          <p:spPr>
            <a:xfrm>
              <a:off x="4484963" y="5373444"/>
              <a:ext cx="2091684" cy="1555033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4787212" y="6636324"/>
              <a:ext cx="1859773" cy="316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930714" y="5725307"/>
              <a:ext cx="189598" cy="363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494005" y="5574449"/>
              <a:ext cx="381942" cy="6052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4"/>
            <a:srcRect l="34349" t="12077" r="63034" b="78279"/>
            <a:stretch/>
          </p:blipFill>
          <p:spPr>
            <a:xfrm>
              <a:off x="4686848" y="5759270"/>
              <a:ext cx="187299" cy="391690"/>
            </a:xfrm>
            <a:prstGeom prst="rect">
              <a:avLst/>
            </a:prstGeom>
          </p:spPr>
        </p:pic>
      </p:grp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1" b="45951"/>
          <a:stretch/>
        </p:blipFill>
        <p:spPr>
          <a:xfrm>
            <a:off x="319884" y="2389097"/>
            <a:ext cx="4114808" cy="2276202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5176319" y="1446371"/>
            <a:ext cx="1744777" cy="1118067"/>
            <a:chOff x="5176319" y="1510511"/>
            <a:chExt cx="1744777" cy="1118067"/>
          </a:xfrm>
        </p:grpSpPr>
        <p:grpSp>
          <p:nvGrpSpPr>
            <p:cNvPr id="32" name="Group 31"/>
            <p:cNvGrpSpPr/>
            <p:nvPr/>
          </p:nvGrpSpPr>
          <p:grpSpPr>
            <a:xfrm>
              <a:off x="5176319" y="1510511"/>
              <a:ext cx="1744777" cy="1118067"/>
              <a:chOff x="856951" y="5132130"/>
              <a:chExt cx="1471090" cy="931785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856951" y="5132130"/>
                <a:ext cx="1471090" cy="93178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9" name="Picture 38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3815" t="11676" r="13417" b="76485"/>
              <a:stretch/>
            </p:blipFill>
            <p:spPr>
              <a:xfrm>
                <a:off x="933676" y="5201651"/>
                <a:ext cx="378769" cy="810126"/>
              </a:xfrm>
              <a:prstGeom prst="rect">
                <a:avLst/>
              </a:prstGeom>
            </p:spPr>
          </p:pic>
        </p:grpSp>
        <p:grpSp>
          <p:nvGrpSpPr>
            <p:cNvPr id="33" name="Group 32"/>
            <p:cNvGrpSpPr/>
            <p:nvPr/>
          </p:nvGrpSpPr>
          <p:grpSpPr>
            <a:xfrm>
              <a:off x="5626445" y="1525965"/>
              <a:ext cx="1294650" cy="1084101"/>
              <a:chOff x="5626445" y="1525965"/>
              <a:chExt cx="1294650" cy="1084101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5626445" y="1525965"/>
                <a:ext cx="129465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1.0 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626445" y="1784740"/>
                <a:ext cx="129465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1.5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5626445" y="2043515"/>
                <a:ext cx="129464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2.0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5626445" y="2302289"/>
                <a:ext cx="129465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2.5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</p:grpSp>
      </p:grpSp>
      <p:pic>
        <p:nvPicPr>
          <p:cNvPr id="3" name="Picture 2" descr="Screen Shot 2016-06-29 at 14.05.08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30" y="1529791"/>
            <a:ext cx="7414906" cy="4372094"/>
          </a:xfrm>
          <a:prstGeom prst="rect">
            <a:avLst/>
          </a:prstGeom>
          <a:ln w="28575" cmpd="sng">
            <a:solidFill>
              <a:srgbClr val="004078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95171" y="1110843"/>
            <a:ext cx="5475665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4078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SPS measurements from e-cloud strip monitors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52420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SPS QD-type chambers</a:t>
            </a:r>
            <a:endParaRPr lang="en-US" u="none" dirty="0"/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460684" y="4964259"/>
            <a:ext cx="7884015" cy="1405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</a:pPr>
            <a:r>
              <a:rPr lang="en-GB" sz="1600" b="0" dirty="0" smtClean="0">
                <a:solidFill>
                  <a:schemeClr val="tx2"/>
                </a:solidFill>
              </a:rPr>
              <a:t>Trapping of electrons along the field lines</a:t>
            </a:r>
          </a:p>
          <a:p>
            <a:pPr marL="285750" indent="-285750">
              <a:spcBef>
                <a:spcPts val="600"/>
              </a:spcBef>
            </a:pPr>
            <a:r>
              <a:rPr lang="en-GB" sz="1600" b="0" dirty="0" smtClean="0">
                <a:solidFill>
                  <a:schemeClr val="tx2"/>
                </a:solidFill>
              </a:rPr>
              <a:t>Very low </a:t>
            </a:r>
            <a:r>
              <a:rPr lang="en-GB" sz="1600" b="0" dirty="0" err="1" smtClean="0">
                <a:solidFill>
                  <a:schemeClr val="tx2"/>
                </a:solidFill>
              </a:rPr>
              <a:t>multipacting</a:t>
            </a:r>
            <a:r>
              <a:rPr lang="en-GB" sz="1600" b="0" dirty="0" smtClean="0">
                <a:solidFill>
                  <a:schemeClr val="tx2"/>
                </a:solidFill>
              </a:rPr>
              <a:t> threshold at </a:t>
            </a:r>
            <a:r>
              <a:rPr lang="en-GB" sz="1600" dirty="0" err="1" smtClean="0">
                <a:solidFill>
                  <a:srgbClr val="FF0000"/>
                </a:solidFill>
              </a:rPr>
              <a:t>SEY</a:t>
            </a:r>
            <a:r>
              <a:rPr lang="en-GB" sz="1600" baseline="-25000" dirty="0" err="1" smtClean="0">
                <a:solidFill>
                  <a:srgbClr val="FF0000"/>
                </a:solidFill>
              </a:rPr>
              <a:t>thr</a:t>
            </a:r>
            <a:r>
              <a:rPr lang="en-GB" sz="1600" dirty="0" smtClean="0">
                <a:solidFill>
                  <a:srgbClr val="FF0000"/>
                </a:solidFill>
              </a:rPr>
              <a:t>=1.0-1.1</a:t>
            </a:r>
            <a:r>
              <a:rPr lang="en-GB" sz="1600" b="0" dirty="0" smtClean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</a:pPr>
            <a:r>
              <a:rPr lang="en-GB" sz="1600" b="0" dirty="0" smtClean="0">
                <a:solidFill>
                  <a:schemeClr val="tx2"/>
                </a:solidFill>
              </a:rPr>
              <a:t>Dependence on bunch intensity is quite weak</a:t>
            </a:r>
          </a:p>
          <a:p>
            <a:pPr marL="285750" indent="-285750">
              <a:spcBef>
                <a:spcPts val="600"/>
              </a:spcBef>
            </a:pPr>
            <a:endParaRPr lang="en-GB" sz="1600" b="0" dirty="0">
              <a:solidFill>
                <a:schemeClr val="tx2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8" t="51454" r="68581" b="3723"/>
          <a:stretch/>
        </p:blipFill>
        <p:spPr>
          <a:xfrm>
            <a:off x="4430149" y="1213521"/>
            <a:ext cx="4272847" cy="3639578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0" y="1623078"/>
            <a:ext cx="4732029" cy="3034415"/>
            <a:chOff x="373064" y="1457590"/>
            <a:chExt cx="4732029" cy="3034415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259" b="43499"/>
            <a:stretch/>
          </p:blipFill>
          <p:spPr>
            <a:xfrm>
              <a:off x="373064" y="1457590"/>
              <a:ext cx="4732029" cy="2854486"/>
            </a:xfrm>
            <a:prstGeom prst="rect">
              <a:avLst/>
            </a:prstGeom>
          </p:spPr>
        </p:pic>
        <p:sp>
          <p:nvSpPr>
            <p:cNvPr id="42" name="Rectangle 41"/>
            <p:cNvSpPr/>
            <p:nvPr/>
          </p:nvSpPr>
          <p:spPr>
            <a:xfrm>
              <a:off x="1001058" y="4080645"/>
              <a:ext cx="452652" cy="411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176319" y="1446371"/>
            <a:ext cx="1744777" cy="1118067"/>
            <a:chOff x="5176319" y="1510511"/>
            <a:chExt cx="1744777" cy="1118067"/>
          </a:xfrm>
        </p:grpSpPr>
        <p:grpSp>
          <p:nvGrpSpPr>
            <p:cNvPr id="44" name="Group 43"/>
            <p:cNvGrpSpPr/>
            <p:nvPr/>
          </p:nvGrpSpPr>
          <p:grpSpPr>
            <a:xfrm>
              <a:off x="5176319" y="1510511"/>
              <a:ext cx="1744777" cy="1118067"/>
              <a:chOff x="856951" y="5132130"/>
              <a:chExt cx="1471090" cy="931785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856951" y="5132130"/>
                <a:ext cx="1471090" cy="93178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1" name="Picture 50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3815" t="11676" r="13417" b="76485"/>
              <a:stretch/>
            </p:blipFill>
            <p:spPr>
              <a:xfrm>
                <a:off x="933676" y="5201651"/>
                <a:ext cx="378769" cy="810126"/>
              </a:xfrm>
              <a:prstGeom prst="rect">
                <a:avLst/>
              </a:prstGeom>
            </p:spPr>
          </p:pic>
        </p:grpSp>
        <p:grpSp>
          <p:nvGrpSpPr>
            <p:cNvPr id="45" name="Group 44"/>
            <p:cNvGrpSpPr/>
            <p:nvPr/>
          </p:nvGrpSpPr>
          <p:grpSpPr>
            <a:xfrm>
              <a:off x="5626445" y="1525965"/>
              <a:ext cx="1294650" cy="1084101"/>
              <a:chOff x="5626445" y="1525965"/>
              <a:chExt cx="1294650" cy="1084101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5626445" y="1525965"/>
                <a:ext cx="129465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1.0 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626445" y="1784740"/>
                <a:ext cx="129465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1.5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5626445" y="2043515"/>
                <a:ext cx="129464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2.0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5626445" y="2302289"/>
                <a:ext cx="129465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2.5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1804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SPS QF-type chambers</a:t>
            </a:r>
            <a:endParaRPr lang="en-US" u="none" dirty="0"/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460684" y="4964259"/>
            <a:ext cx="7884015" cy="1405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</a:pPr>
            <a:r>
              <a:rPr lang="en-GB" sz="1600" b="0" dirty="0" smtClean="0">
                <a:solidFill>
                  <a:schemeClr val="tx2"/>
                </a:solidFill>
              </a:rPr>
              <a:t>Trapping of electrons along the field lines</a:t>
            </a:r>
          </a:p>
          <a:p>
            <a:pPr marL="285750" indent="-285750">
              <a:spcBef>
                <a:spcPts val="600"/>
              </a:spcBef>
            </a:pPr>
            <a:r>
              <a:rPr lang="en-GB" sz="1600" b="0" dirty="0" err="1">
                <a:solidFill>
                  <a:schemeClr val="tx2"/>
                </a:solidFill>
              </a:rPr>
              <a:t>M</a:t>
            </a:r>
            <a:r>
              <a:rPr lang="en-GB" sz="1600" b="0" dirty="0" err="1" smtClean="0">
                <a:solidFill>
                  <a:schemeClr val="tx2"/>
                </a:solidFill>
              </a:rPr>
              <a:t>ultipacting</a:t>
            </a:r>
            <a:r>
              <a:rPr lang="en-GB" sz="1600" b="0" dirty="0" smtClean="0">
                <a:solidFill>
                  <a:schemeClr val="tx2"/>
                </a:solidFill>
              </a:rPr>
              <a:t> threshold at </a:t>
            </a:r>
            <a:r>
              <a:rPr lang="en-GB" sz="1600" dirty="0" err="1" smtClean="0">
                <a:solidFill>
                  <a:srgbClr val="FF0000"/>
                </a:solidFill>
              </a:rPr>
              <a:t>SEY</a:t>
            </a:r>
            <a:r>
              <a:rPr lang="en-GB" sz="1600" baseline="-25000" dirty="0" err="1" smtClean="0">
                <a:solidFill>
                  <a:srgbClr val="FF0000"/>
                </a:solidFill>
              </a:rPr>
              <a:t>thr</a:t>
            </a:r>
            <a:r>
              <a:rPr lang="en-GB" sz="1600" dirty="0" smtClean="0">
                <a:solidFill>
                  <a:srgbClr val="FF0000"/>
                </a:solidFill>
              </a:rPr>
              <a:t>=1.2-1.3</a:t>
            </a:r>
            <a:r>
              <a:rPr lang="en-GB" sz="1600" b="0" dirty="0" smtClean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</a:pPr>
            <a:r>
              <a:rPr lang="en-GB" sz="1600" b="0" dirty="0" smtClean="0">
                <a:solidFill>
                  <a:schemeClr val="tx2"/>
                </a:solidFill>
              </a:rPr>
              <a:t>“Inverse” dependence on bunch intensity (higher thresholds for higher currents)</a:t>
            </a:r>
          </a:p>
          <a:p>
            <a:pPr marL="285750" indent="-285750">
              <a:spcBef>
                <a:spcPts val="600"/>
              </a:spcBef>
            </a:pPr>
            <a:endParaRPr lang="en-GB" sz="1600" b="0" dirty="0">
              <a:solidFill>
                <a:schemeClr val="tx2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6" t="51793" r="68516" b="2534"/>
          <a:stretch/>
        </p:blipFill>
        <p:spPr>
          <a:xfrm>
            <a:off x="4360805" y="1233934"/>
            <a:ext cx="4342191" cy="370859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17" b="47003"/>
          <a:stretch/>
        </p:blipFill>
        <p:spPr>
          <a:xfrm>
            <a:off x="54718" y="1857243"/>
            <a:ext cx="4732029" cy="2352134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5176319" y="1446371"/>
            <a:ext cx="1744777" cy="1118067"/>
            <a:chOff x="5176319" y="1510511"/>
            <a:chExt cx="1744777" cy="1118067"/>
          </a:xfrm>
        </p:grpSpPr>
        <p:grpSp>
          <p:nvGrpSpPr>
            <p:cNvPr id="21" name="Group 20"/>
            <p:cNvGrpSpPr/>
            <p:nvPr/>
          </p:nvGrpSpPr>
          <p:grpSpPr>
            <a:xfrm>
              <a:off x="5176319" y="1510511"/>
              <a:ext cx="1744777" cy="1118067"/>
              <a:chOff x="856951" y="5132130"/>
              <a:chExt cx="1471090" cy="931785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856951" y="5132130"/>
                <a:ext cx="1471090" cy="93178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3815" t="11676" r="13417" b="76485"/>
              <a:stretch/>
            </p:blipFill>
            <p:spPr>
              <a:xfrm>
                <a:off x="933676" y="5201651"/>
                <a:ext cx="378769" cy="810126"/>
              </a:xfrm>
              <a:prstGeom prst="rect">
                <a:avLst/>
              </a:prstGeom>
            </p:spPr>
          </p:pic>
        </p:grpSp>
        <p:grpSp>
          <p:nvGrpSpPr>
            <p:cNvPr id="23" name="Group 22"/>
            <p:cNvGrpSpPr/>
            <p:nvPr/>
          </p:nvGrpSpPr>
          <p:grpSpPr>
            <a:xfrm>
              <a:off x="5626445" y="1525965"/>
              <a:ext cx="1294650" cy="1084101"/>
              <a:chOff x="5626445" y="1525965"/>
              <a:chExt cx="1294650" cy="1084101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5626445" y="1525965"/>
                <a:ext cx="129465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1.0 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626445" y="1784740"/>
                <a:ext cx="129465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1.5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5626445" y="2043515"/>
                <a:ext cx="129464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2.0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5626445" y="2302289"/>
                <a:ext cx="129465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2.5 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x 10</a:t>
                </a:r>
                <a:r>
                  <a:rPr lang="en-US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ppb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70952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SPS large drift chambers</a:t>
            </a:r>
            <a:endParaRPr lang="en-US" u="none" dirty="0"/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460684" y="4964259"/>
            <a:ext cx="7884015" cy="1405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</a:pPr>
            <a:r>
              <a:rPr lang="en-GB" sz="1600" b="0" dirty="0" smtClean="0">
                <a:solidFill>
                  <a:schemeClr val="tx2"/>
                </a:solidFill>
              </a:rPr>
              <a:t>Typical build up in field-free region</a:t>
            </a:r>
          </a:p>
          <a:p>
            <a:pPr marL="285750" indent="-285750">
              <a:spcBef>
                <a:spcPts val="600"/>
              </a:spcBef>
            </a:pPr>
            <a:r>
              <a:rPr lang="en-GB" sz="1600" b="0" dirty="0" err="1">
                <a:solidFill>
                  <a:schemeClr val="tx2"/>
                </a:solidFill>
              </a:rPr>
              <a:t>M</a:t>
            </a:r>
            <a:r>
              <a:rPr lang="en-GB" sz="1600" b="0" dirty="0" err="1" smtClean="0">
                <a:solidFill>
                  <a:schemeClr val="tx2"/>
                </a:solidFill>
              </a:rPr>
              <a:t>ultipacting</a:t>
            </a:r>
            <a:r>
              <a:rPr lang="en-GB" sz="1600" b="0" dirty="0" smtClean="0">
                <a:solidFill>
                  <a:schemeClr val="tx2"/>
                </a:solidFill>
              </a:rPr>
              <a:t> threshold decreasing for larger bunch intensities </a:t>
            </a:r>
            <a:r>
              <a:rPr lang="en-GB" sz="1600" dirty="0" err="1" smtClean="0">
                <a:solidFill>
                  <a:srgbClr val="FF0000"/>
                </a:solidFill>
              </a:rPr>
              <a:t>SEY</a:t>
            </a:r>
            <a:r>
              <a:rPr lang="en-GB" sz="1600" baseline="-25000" dirty="0" err="1" smtClean="0">
                <a:solidFill>
                  <a:srgbClr val="FF0000"/>
                </a:solidFill>
              </a:rPr>
              <a:t>thr</a:t>
            </a:r>
            <a:r>
              <a:rPr lang="en-GB" sz="1600" dirty="0" smtClean="0">
                <a:solidFill>
                  <a:srgbClr val="FF0000"/>
                </a:solidFill>
              </a:rPr>
              <a:t>=1.15-1.45</a:t>
            </a:r>
            <a:r>
              <a:rPr lang="en-GB" sz="1600" b="0" dirty="0" smtClean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</a:pPr>
            <a:endParaRPr lang="en-GB" sz="1600" b="0" dirty="0">
              <a:solidFill>
                <a:schemeClr val="tx2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6" t="51737" r="68369"/>
          <a:stretch/>
        </p:blipFill>
        <p:spPr>
          <a:xfrm>
            <a:off x="4314764" y="1233934"/>
            <a:ext cx="4434271" cy="3918902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5143346" y="1453964"/>
            <a:ext cx="1351390" cy="1118067"/>
            <a:chOff x="856951" y="5132130"/>
            <a:chExt cx="1139410" cy="931785"/>
          </a:xfrm>
        </p:grpSpPr>
        <p:sp>
          <p:nvSpPr>
            <p:cNvPr id="22" name="Rectangle 21"/>
            <p:cNvSpPr/>
            <p:nvPr/>
          </p:nvSpPr>
          <p:spPr>
            <a:xfrm>
              <a:off x="856951" y="5132130"/>
              <a:ext cx="1139410" cy="93178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815" t="11676" r="8859" b="76485"/>
            <a:stretch/>
          </p:blipFill>
          <p:spPr>
            <a:xfrm>
              <a:off x="933676" y="5201651"/>
              <a:ext cx="1002632" cy="810126"/>
            </a:xfrm>
            <a:prstGeom prst="rect">
              <a:avLst/>
            </a:prstGeom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5"/>
          <a:srcRect l="7492" t="42386" r="59663" b="11773"/>
          <a:stretch/>
        </p:blipFill>
        <p:spPr>
          <a:xfrm>
            <a:off x="585926" y="1410674"/>
            <a:ext cx="3474470" cy="2751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92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High intensity LHC beams in the SPS </a:t>
            </a:r>
            <a:endParaRPr lang="en-US" u="none" dirty="0"/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460684" y="4964259"/>
            <a:ext cx="7884015" cy="1405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</a:pPr>
            <a:r>
              <a:rPr lang="en-GB" sz="1600" b="0" dirty="0" smtClean="0">
                <a:solidFill>
                  <a:schemeClr val="tx2"/>
                </a:solidFill>
              </a:rPr>
              <a:t>LHC beams with 2e11 p/b exhibited transverse instability, </a:t>
            </a:r>
            <a:r>
              <a:rPr lang="en-GB" sz="1600" b="0" dirty="0" err="1" smtClean="0">
                <a:solidFill>
                  <a:schemeClr val="tx2"/>
                </a:solidFill>
              </a:rPr>
              <a:t>emittance</a:t>
            </a:r>
            <a:r>
              <a:rPr lang="en-GB" sz="1600" b="0" dirty="0" smtClean="0">
                <a:solidFill>
                  <a:schemeClr val="tx2"/>
                </a:solidFill>
              </a:rPr>
              <a:t> blow up and poor lifetime when it was first injected into the SPS</a:t>
            </a:r>
          </a:p>
          <a:p>
            <a:pPr marL="285750" indent="-285750">
              <a:spcBef>
                <a:spcPts val="600"/>
              </a:spcBef>
            </a:pPr>
            <a:r>
              <a:rPr lang="en-GB" sz="1600" b="0" dirty="0" smtClean="0">
                <a:solidFill>
                  <a:schemeClr val="tx2"/>
                </a:solidFill>
              </a:rPr>
              <a:t>Beam quality improved with ~10 days scrubbing and tuning, but losses could not be decreased below 11% over 10 s (length of SPS injection plateau)</a:t>
            </a:r>
            <a:endParaRPr lang="en-GB" sz="1600" b="0" dirty="0" smtClean="0">
              <a:solidFill>
                <a:srgbClr val="FF0000"/>
              </a:solidFill>
            </a:endParaRPr>
          </a:p>
          <a:p>
            <a:pPr marL="285750" indent="-285750">
              <a:spcBef>
                <a:spcPts val="600"/>
              </a:spcBef>
            </a:pPr>
            <a:endParaRPr lang="en-GB" sz="1600" b="0" dirty="0">
              <a:solidFill>
                <a:schemeClr val="tx2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10884" y="736342"/>
            <a:ext cx="7823623" cy="4319997"/>
            <a:chOff x="1248439" y="3161019"/>
            <a:chExt cx="6046128" cy="333851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73" t="37748" r="52146" b="2882"/>
            <a:stretch/>
          </p:blipFill>
          <p:spPr>
            <a:xfrm>
              <a:off x="4505807" y="3161019"/>
              <a:ext cx="2788760" cy="333851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635" t="37853" r="9062" b="32462"/>
            <a:stretch/>
          </p:blipFill>
          <p:spPr>
            <a:xfrm>
              <a:off x="1248439" y="4095184"/>
              <a:ext cx="2902375" cy="18078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38777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Space charge activities at CERN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45188"/>
            <a:ext cx="8432800" cy="5224928"/>
          </a:xfrm>
        </p:spPr>
        <p:txBody>
          <a:bodyPr>
            <a:normAutofit fontScale="550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Space charge important subject at CERN in view of the upgrade of the accelerators of the LHC injectors chain (LIU project)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endParaRPr lang="en-US" sz="3600" dirty="0" smtClean="0"/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Experimental observations and studies</a:t>
            </a:r>
            <a:endParaRPr lang="en-US" sz="3600" dirty="0"/>
          </a:p>
          <a:p>
            <a:pPr marL="800100" lvl="1" indent="-342900">
              <a:spcBef>
                <a:spcPct val="20000"/>
              </a:spcBef>
              <a:buFont typeface="Lucida Grande"/>
              <a:buChar char="−"/>
              <a:defRPr/>
            </a:pPr>
            <a:r>
              <a:rPr lang="en-US" sz="3200" dirty="0" smtClean="0"/>
              <a:t>Space charge effects in the injector chain (PSB, LEIR, PS, SPS)</a:t>
            </a:r>
            <a:endParaRPr lang="en-US" sz="3200" dirty="0"/>
          </a:p>
          <a:p>
            <a:pPr marL="1195200" lvl="2" indent="-457200">
              <a:spcBef>
                <a:spcPct val="20000"/>
              </a:spcBef>
              <a:buFont typeface="Courier New"/>
              <a:buChar char="o"/>
              <a:defRPr/>
            </a:pPr>
            <a:r>
              <a:rPr lang="en-US" sz="3100" dirty="0" smtClean="0"/>
              <a:t>Study of beam loss and </a:t>
            </a:r>
            <a:r>
              <a:rPr lang="en-US" sz="3100" dirty="0" err="1" smtClean="0"/>
              <a:t>emittance</a:t>
            </a:r>
            <a:r>
              <a:rPr lang="en-US" sz="3100" dirty="0" smtClean="0"/>
              <a:t> growth on long injection plateaus (working point dependence, resonance </a:t>
            </a:r>
            <a:r>
              <a:rPr lang="en-US" sz="3100" dirty="0" err="1" smtClean="0"/>
              <a:t>characterisation</a:t>
            </a:r>
            <a:r>
              <a:rPr lang="en-US" sz="3100" dirty="0" smtClean="0"/>
              <a:t>)</a:t>
            </a:r>
          </a:p>
          <a:p>
            <a:pPr marL="1195200" lvl="2" indent="-457200">
              <a:spcBef>
                <a:spcPct val="20000"/>
              </a:spcBef>
              <a:buFont typeface="Courier New"/>
              <a:buChar char="o"/>
              <a:defRPr/>
            </a:pPr>
            <a:r>
              <a:rPr lang="en-US" sz="3100" dirty="0" smtClean="0"/>
              <a:t>Dedicated experiments with purposely excited nonlinearities</a:t>
            </a:r>
          </a:p>
          <a:p>
            <a:pPr marL="1195200" lvl="2" indent="-457200">
              <a:spcBef>
                <a:spcPct val="20000"/>
              </a:spcBef>
              <a:buFont typeface="Courier New"/>
              <a:buChar char="o"/>
              <a:defRPr/>
            </a:pPr>
            <a:r>
              <a:rPr lang="en-US" sz="3100" dirty="0" smtClean="0">
                <a:sym typeface="Wingdings"/>
              </a:rPr>
              <a:t>Assessment of brightness limitations in the different machines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−"/>
              <a:defRPr/>
            </a:pPr>
            <a:r>
              <a:rPr lang="en-US" sz="3200" dirty="0" smtClean="0">
                <a:sym typeface="Wingdings"/>
              </a:rPr>
              <a:t>Mitigation techniques, e.g. hollow bunches, second harmonic, resonance compensation, enhanced dispersion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−"/>
              <a:defRPr/>
            </a:pPr>
            <a:endParaRPr lang="en-US" sz="3200" dirty="0" smtClean="0">
              <a:sym typeface="Wingdings"/>
            </a:endParaRP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700" dirty="0" smtClean="0"/>
              <a:t>Numerical simulations</a:t>
            </a:r>
            <a:endParaRPr lang="en-US" sz="3700" dirty="0"/>
          </a:p>
          <a:p>
            <a:pPr marL="800100" lvl="1" indent="-342900">
              <a:spcBef>
                <a:spcPct val="20000"/>
              </a:spcBef>
              <a:buFont typeface="Lucida Grande"/>
              <a:buChar char="−"/>
              <a:defRPr/>
            </a:pPr>
            <a:r>
              <a:rPr lang="en-US" sz="3200" dirty="0"/>
              <a:t>Several codes presently used (PTC-ORBIT/</a:t>
            </a:r>
            <a:r>
              <a:rPr lang="en-US" sz="3200" dirty="0" err="1"/>
              <a:t>PyORBIT</a:t>
            </a:r>
            <a:r>
              <a:rPr lang="en-US" sz="3200" dirty="0"/>
              <a:t>, MAD-X space charge, </a:t>
            </a:r>
            <a:r>
              <a:rPr lang="en-US" sz="3200" dirty="0" err="1"/>
              <a:t>PyHEADTAIL</a:t>
            </a:r>
            <a:r>
              <a:rPr lang="en-US" sz="3200" dirty="0"/>
              <a:t>) or collaborations (e.g. with G. </a:t>
            </a:r>
            <a:r>
              <a:rPr lang="en-US" sz="3200" dirty="0" err="1"/>
              <a:t>Franchetti</a:t>
            </a:r>
            <a:r>
              <a:rPr lang="en-US" sz="3200" dirty="0"/>
              <a:t> – MICROMAP</a:t>
            </a:r>
            <a:r>
              <a:rPr lang="en-US" sz="3200" dirty="0" smtClean="0"/>
              <a:t>)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−"/>
              <a:defRPr/>
            </a:pPr>
            <a:r>
              <a:rPr lang="en-US" sz="3200" dirty="0" smtClean="0"/>
              <a:t>Interest in assessing both incoherent effects over long times and effect of space charge on coherent effects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58678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LHC: 25 ns beams in 2011-12</a:t>
            </a:r>
            <a:endParaRPr lang="en-US" u="none" dirty="0"/>
          </a:p>
        </p:txBody>
      </p:sp>
      <p:pic>
        <p:nvPicPr>
          <p:cNvPr id="6" name="Picture 5" descr="overview25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4" y="833151"/>
            <a:ext cx="8117665" cy="2845134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8047" t="2386" r="8131" b="49254"/>
          <a:stretch/>
        </p:blipFill>
        <p:spPr bwMode="auto">
          <a:xfrm>
            <a:off x="212676" y="3822648"/>
            <a:ext cx="8563927" cy="2360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476032" y="1090353"/>
            <a:ext cx="10776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n>
                  <a:solidFill>
                    <a:srgbClr val="000000"/>
                  </a:solidFill>
                </a:ln>
                <a:solidFill>
                  <a:srgbClr val="85360A"/>
                </a:solidFill>
              </a:rPr>
              <a:t>2011</a:t>
            </a:r>
            <a:endParaRPr lang="en-US" sz="3000" b="1" dirty="0">
              <a:ln>
                <a:solidFill>
                  <a:srgbClr val="000000"/>
                </a:solidFill>
              </a:ln>
              <a:solidFill>
                <a:srgbClr val="85360A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5570" y="4128983"/>
            <a:ext cx="10776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n>
                  <a:solidFill>
                    <a:srgbClr val="000000"/>
                  </a:solidFill>
                </a:ln>
                <a:solidFill>
                  <a:srgbClr val="85360A"/>
                </a:solidFill>
              </a:rPr>
              <a:t>2012</a:t>
            </a:r>
            <a:endParaRPr lang="en-US" sz="3000" b="1" dirty="0">
              <a:ln>
                <a:solidFill>
                  <a:srgbClr val="000000"/>
                </a:solidFill>
              </a:ln>
              <a:solidFill>
                <a:srgbClr val="85360A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61247" y="4403397"/>
            <a:ext cx="756921" cy="338554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6-8/12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1" b="38086"/>
          <a:stretch/>
        </p:blipFill>
        <p:spPr bwMode="auto">
          <a:xfrm>
            <a:off x="2266095" y="3601317"/>
            <a:ext cx="1095152" cy="450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8235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LHC</a:t>
            </a:r>
            <a:r>
              <a:rPr lang="en-US" u="none" dirty="0"/>
              <a:t>: 25 ns beams in 2011-12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1247" y="4403397"/>
            <a:ext cx="756921" cy="338554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6-8/12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 descr="Screen Shot 2016-06-30 at 11.13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602" y="1443514"/>
            <a:ext cx="7300162" cy="4494888"/>
          </a:xfrm>
          <a:prstGeom prst="rect">
            <a:avLst/>
          </a:prstGeom>
          <a:ln w="38100" cmpd="sng">
            <a:solidFill>
              <a:srgbClr val="262626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82241" y="962077"/>
            <a:ext cx="7903135" cy="369332"/>
          </a:xfrm>
          <a:prstGeom prst="rect">
            <a:avLst/>
          </a:prstGeom>
          <a:noFill/>
          <a:ln>
            <a:solidFill>
              <a:srgbClr val="262626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  <a:r>
              <a:rPr lang="en-US" b="1" dirty="0" smtClean="0"/>
              <a:t>alculation of beam screen </a:t>
            </a:r>
            <a:r>
              <a:rPr lang="en-US" b="1" dirty="0"/>
              <a:t>SEY (</a:t>
            </a:r>
            <a:r>
              <a:rPr lang="en-US" b="1" dirty="0" err="1">
                <a:latin typeface="Symbol" charset="2"/>
                <a:cs typeface="Symbol" charset="2"/>
              </a:rPr>
              <a:t>d</a:t>
            </a:r>
            <a:r>
              <a:rPr lang="en-US" b="1" baseline="-25000" dirty="0" err="1"/>
              <a:t>max</a:t>
            </a:r>
            <a:r>
              <a:rPr lang="en-US" b="1" dirty="0"/>
              <a:t>) </a:t>
            </a:r>
            <a:r>
              <a:rPr lang="en-US" b="1" dirty="0" smtClean="0"/>
              <a:t>from heat load measurements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30864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030951" y="5060754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LHC</a:t>
            </a:r>
            <a:r>
              <a:rPr lang="en-US" u="none" dirty="0"/>
              <a:t>: 25 ns beams in 2011-12</a:t>
            </a:r>
          </a:p>
        </p:txBody>
      </p:sp>
      <p:pic>
        <p:nvPicPr>
          <p:cNvPr id="4" name="Picture 3" descr="scrubbingarc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52" y="1087095"/>
            <a:ext cx="8550728" cy="2427689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7050" t="50698" r="8295" b="4341"/>
          <a:stretch/>
        </p:blipFill>
        <p:spPr bwMode="auto">
          <a:xfrm>
            <a:off x="84126" y="3731679"/>
            <a:ext cx="8448249" cy="21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Isosceles Triangle 14"/>
          <p:cNvSpPr/>
          <p:nvPr/>
        </p:nvSpPr>
        <p:spPr>
          <a:xfrm flipV="1">
            <a:off x="1629942" y="4177287"/>
            <a:ext cx="154395" cy="166109"/>
          </a:xfrm>
          <a:prstGeom prst="triangle">
            <a:avLst/>
          </a:prstGeom>
          <a:solidFill>
            <a:schemeClr val="bg1">
              <a:lumMod val="50000"/>
              <a:alpha val="55000"/>
            </a:schemeClr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4"/>
          <p:cNvSpPr/>
          <p:nvPr/>
        </p:nvSpPr>
        <p:spPr>
          <a:xfrm flipV="1">
            <a:off x="6583955" y="4966091"/>
            <a:ext cx="154395" cy="166109"/>
          </a:xfrm>
          <a:prstGeom prst="triangle">
            <a:avLst/>
          </a:prstGeom>
          <a:solidFill>
            <a:schemeClr val="bg1">
              <a:lumMod val="50000"/>
              <a:alpha val="55000"/>
            </a:schemeClr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4"/>
          <p:cNvSpPr/>
          <p:nvPr/>
        </p:nvSpPr>
        <p:spPr>
          <a:xfrm flipV="1">
            <a:off x="5151385" y="4959741"/>
            <a:ext cx="154395" cy="166109"/>
          </a:xfrm>
          <a:prstGeom prst="triangle">
            <a:avLst/>
          </a:prstGeom>
          <a:solidFill>
            <a:schemeClr val="bg1">
              <a:lumMod val="50000"/>
              <a:alpha val="55000"/>
            </a:schemeClr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4"/>
          <p:cNvSpPr/>
          <p:nvPr/>
        </p:nvSpPr>
        <p:spPr>
          <a:xfrm flipV="1">
            <a:off x="8270525" y="4953391"/>
            <a:ext cx="154395" cy="166109"/>
          </a:xfrm>
          <a:prstGeom prst="triangle">
            <a:avLst/>
          </a:prstGeom>
          <a:solidFill>
            <a:schemeClr val="bg1">
              <a:lumMod val="50000"/>
              <a:alpha val="55000"/>
            </a:schemeClr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76032" y="1090353"/>
            <a:ext cx="10776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n>
                  <a:solidFill>
                    <a:srgbClr val="000000"/>
                  </a:solidFill>
                </a:ln>
                <a:solidFill>
                  <a:srgbClr val="85360A"/>
                </a:solidFill>
              </a:rPr>
              <a:t>2011</a:t>
            </a:r>
            <a:endParaRPr lang="en-US" sz="3000" b="1" dirty="0">
              <a:ln>
                <a:solidFill>
                  <a:srgbClr val="000000"/>
                </a:solidFill>
              </a:ln>
              <a:solidFill>
                <a:srgbClr val="85360A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5570" y="4128983"/>
            <a:ext cx="10776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n>
                  <a:solidFill>
                    <a:srgbClr val="000000"/>
                  </a:solidFill>
                </a:ln>
                <a:solidFill>
                  <a:srgbClr val="85360A"/>
                </a:solidFill>
              </a:rPr>
              <a:t>2012</a:t>
            </a:r>
            <a:endParaRPr lang="en-US" sz="3000" b="1" dirty="0">
              <a:ln>
                <a:solidFill>
                  <a:srgbClr val="000000"/>
                </a:solidFill>
              </a:ln>
              <a:solidFill>
                <a:srgbClr val="85360A"/>
              </a:solidFill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2000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LHC</a:t>
            </a:r>
            <a:r>
              <a:rPr lang="en-US" u="none" dirty="0"/>
              <a:t> </a:t>
            </a:r>
            <a:r>
              <a:rPr lang="en-US" u="none" dirty="0" smtClean="0"/>
              <a:t>during Run II: 2015 scrubbing</a:t>
            </a:r>
            <a:endParaRPr lang="en-US" u="none" dirty="0"/>
          </a:p>
        </p:txBody>
      </p:sp>
      <p:sp>
        <p:nvSpPr>
          <p:cNvPr id="45" name="Rectangle 44"/>
          <p:cNvSpPr/>
          <p:nvPr/>
        </p:nvSpPr>
        <p:spPr>
          <a:xfrm>
            <a:off x="1781298" y="2708924"/>
            <a:ext cx="676893" cy="13240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1781299" y="1105872"/>
            <a:ext cx="676893" cy="13240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8" name="Group 47"/>
          <p:cNvGrpSpPr>
            <a:grpSpLocks noChangeAspect="1"/>
          </p:cNvGrpSpPr>
          <p:nvPr/>
        </p:nvGrpSpPr>
        <p:grpSpPr>
          <a:xfrm>
            <a:off x="1132529" y="813301"/>
            <a:ext cx="7793342" cy="3762323"/>
            <a:chOff x="595852" y="1050966"/>
            <a:chExt cx="8171267" cy="3944770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1458" y="1154340"/>
              <a:ext cx="7957365" cy="1668399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5852" y="2822739"/>
              <a:ext cx="8171267" cy="2172997"/>
            </a:xfrm>
            <a:prstGeom prst="rect">
              <a:avLst/>
            </a:prstGeom>
          </p:spPr>
        </p:pic>
        <p:sp>
          <p:nvSpPr>
            <p:cNvPr id="53" name="Rectangle 52"/>
            <p:cNvSpPr/>
            <p:nvPr/>
          </p:nvSpPr>
          <p:spPr>
            <a:xfrm>
              <a:off x="3782291" y="1050966"/>
              <a:ext cx="1490352" cy="2700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219199" y="2822740"/>
              <a:ext cx="7445229" cy="1637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5" name="Rectangle 54"/>
          <p:cNvSpPr/>
          <p:nvPr/>
        </p:nvSpPr>
        <p:spPr>
          <a:xfrm>
            <a:off x="1798983" y="1532142"/>
            <a:ext cx="6415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50 ns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139363" y="757146"/>
            <a:ext cx="2369559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Scrubbing Run 1: 24/6 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2/7</a:t>
            </a:r>
            <a:endParaRPr lang="en-GB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506335" y="757146"/>
            <a:ext cx="414483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Scrubbing Run 2: 25/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– 8</a:t>
            </a:r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GB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Content Placeholder 1"/>
          <p:cNvSpPr>
            <a:spLocks noGrp="1"/>
          </p:cNvSpPr>
          <p:nvPr>
            <p:ph idx="1"/>
          </p:nvPr>
        </p:nvSpPr>
        <p:spPr>
          <a:xfrm>
            <a:off x="392908" y="4575623"/>
            <a:ext cx="8226854" cy="1568837"/>
          </a:xfrm>
        </p:spPr>
        <p:txBody>
          <a:bodyPr>
            <a:normAutofit fontScale="85000" lnSpcReduction="10000"/>
          </a:bodyPr>
          <a:lstStyle/>
          <a:p>
            <a:r>
              <a:rPr lang="en-US" sz="1600" dirty="0" smtClean="0"/>
              <a:t>After Long Shutdown 1</a:t>
            </a:r>
          </a:p>
          <a:p>
            <a:pPr lvl="1"/>
            <a:r>
              <a:rPr lang="en-US" sz="1500" dirty="0" smtClean="0"/>
              <a:t>SEY of beam screens reset to pre 25 ns values</a:t>
            </a:r>
          </a:p>
          <a:p>
            <a:pPr lvl="1"/>
            <a:r>
              <a:rPr lang="en-US" sz="1500" dirty="0" smtClean="0"/>
              <a:t>Lots of limitations from instabilities, vacuum on sensitive equipment, cryogenic transients </a:t>
            </a:r>
            <a:r>
              <a:rPr lang="en-US" sz="1500" dirty="0" smtClean="0">
                <a:sym typeface="Wingdings"/>
              </a:rPr>
              <a:t> defined machine settings also for physics ramp (tunes, </a:t>
            </a:r>
            <a:r>
              <a:rPr lang="en-US" sz="1500" dirty="0" err="1" smtClean="0">
                <a:sym typeface="Wingdings"/>
              </a:rPr>
              <a:t>chromaticities</a:t>
            </a:r>
            <a:r>
              <a:rPr lang="en-US" sz="1500" dirty="0" smtClean="0">
                <a:sym typeface="Wingdings"/>
              </a:rPr>
              <a:t>, </a:t>
            </a:r>
            <a:r>
              <a:rPr lang="en-US" sz="1500" dirty="0" err="1" smtClean="0">
                <a:sym typeface="Wingdings"/>
              </a:rPr>
              <a:t>octupoles</a:t>
            </a:r>
            <a:r>
              <a:rPr lang="en-US" sz="1500" dirty="0" smtClean="0">
                <a:sym typeface="Wingdings"/>
              </a:rPr>
              <a:t>, transverse feedback)</a:t>
            </a:r>
            <a:endParaRPr lang="en-US" sz="1500" dirty="0" smtClean="0"/>
          </a:p>
          <a:p>
            <a:pPr lvl="1"/>
            <a:r>
              <a:rPr lang="en-US" sz="1500" dirty="0" smtClean="0"/>
              <a:t>By end of scrubbing run, return to SEY values around 1.4 (beam quality improvement in last part)</a:t>
            </a:r>
          </a:p>
          <a:p>
            <a:pPr lvl="1">
              <a:buFont typeface="Lucida Grande"/>
              <a:buChar char="→"/>
            </a:pPr>
            <a:r>
              <a:rPr lang="en-US" sz="1600" b="1" dirty="0" smtClean="0"/>
              <a:t>Deconditioning evident, took time to recondition</a:t>
            </a:r>
            <a:endParaRPr lang="en-US" sz="1600" b="1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2362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LHC</a:t>
            </a:r>
            <a:r>
              <a:rPr lang="en-US" u="none" dirty="0"/>
              <a:t> </a:t>
            </a:r>
            <a:r>
              <a:rPr lang="en-US" u="none" dirty="0" smtClean="0"/>
              <a:t>during Run II: 2015 scrubbing</a:t>
            </a:r>
            <a:endParaRPr lang="en-US" u="none" dirty="0"/>
          </a:p>
        </p:txBody>
      </p:sp>
      <p:sp>
        <p:nvSpPr>
          <p:cNvPr id="45" name="Rectangle 44"/>
          <p:cNvSpPr/>
          <p:nvPr/>
        </p:nvSpPr>
        <p:spPr>
          <a:xfrm>
            <a:off x="1781298" y="2708924"/>
            <a:ext cx="676893" cy="13240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1781299" y="1105872"/>
            <a:ext cx="676893" cy="13240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8" name="Group 47"/>
          <p:cNvGrpSpPr>
            <a:grpSpLocks noChangeAspect="1"/>
          </p:cNvGrpSpPr>
          <p:nvPr/>
        </p:nvGrpSpPr>
        <p:grpSpPr>
          <a:xfrm>
            <a:off x="1132529" y="813301"/>
            <a:ext cx="7793342" cy="3762323"/>
            <a:chOff x="595852" y="1050966"/>
            <a:chExt cx="8171267" cy="3944770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1458" y="1154340"/>
              <a:ext cx="7957365" cy="1668399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5852" y="2822739"/>
              <a:ext cx="8171267" cy="2172997"/>
            </a:xfrm>
            <a:prstGeom prst="rect">
              <a:avLst/>
            </a:prstGeom>
          </p:spPr>
        </p:pic>
        <p:sp>
          <p:nvSpPr>
            <p:cNvPr id="53" name="Rectangle 52"/>
            <p:cNvSpPr/>
            <p:nvPr/>
          </p:nvSpPr>
          <p:spPr>
            <a:xfrm>
              <a:off x="3782291" y="1050966"/>
              <a:ext cx="1490352" cy="2700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219199" y="2822740"/>
              <a:ext cx="7445229" cy="1637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5" name="Rectangle 54"/>
          <p:cNvSpPr/>
          <p:nvPr/>
        </p:nvSpPr>
        <p:spPr>
          <a:xfrm>
            <a:off x="1798983" y="1532142"/>
            <a:ext cx="6415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50 ns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139363" y="757146"/>
            <a:ext cx="2369559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Scrubbing Run 1: 24/6 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2/7</a:t>
            </a:r>
            <a:endParaRPr lang="en-GB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506335" y="757146"/>
            <a:ext cx="414483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Scrubbing Run 2: 25/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– 8</a:t>
            </a:r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GB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Content Placeholder 1"/>
          <p:cNvSpPr>
            <a:spLocks noGrp="1"/>
          </p:cNvSpPr>
          <p:nvPr>
            <p:ph idx="1"/>
          </p:nvPr>
        </p:nvSpPr>
        <p:spPr>
          <a:xfrm>
            <a:off x="392908" y="4575623"/>
            <a:ext cx="8226854" cy="1568837"/>
          </a:xfrm>
        </p:spPr>
        <p:txBody>
          <a:bodyPr>
            <a:normAutofit fontScale="92500" lnSpcReduction="20000"/>
          </a:bodyPr>
          <a:lstStyle/>
          <a:p>
            <a:r>
              <a:rPr lang="en-US" sz="1600" dirty="0" smtClean="0"/>
              <a:t>After Long Shutdown 1</a:t>
            </a:r>
          </a:p>
          <a:p>
            <a:pPr lvl="1"/>
            <a:r>
              <a:rPr lang="en-US" sz="1500" dirty="0" smtClean="0"/>
              <a:t>SEY of beam screens reset to pre 25 ns values</a:t>
            </a:r>
          </a:p>
          <a:p>
            <a:pPr lvl="1"/>
            <a:r>
              <a:rPr lang="en-US" sz="1500" dirty="0" smtClean="0"/>
              <a:t>Lots of limitations from instabilities (machine settings, speed of progress), vacuum on sensitive equipment, cryogenic transients</a:t>
            </a:r>
          </a:p>
          <a:p>
            <a:pPr lvl="1"/>
            <a:r>
              <a:rPr lang="en-US" sz="1500" dirty="0" smtClean="0"/>
              <a:t>By the end of scrubbing run, return to SEY </a:t>
            </a:r>
            <a:r>
              <a:rPr lang="en-US" sz="1500" smtClean="0"/>
              <a:t>values around 1.4</a:t>
            </a:r>
            <a:endParaRPr lang="en-US" sz="1500" dirty="0" smtClean="0"/>
          </a:p>
          <a:p>
            <a:pPr lvl="1">
              <a:buFont typeface="Lucida Grande"/>
              <a:buChar char="→"/>
            </a:pPr>
            <a:r>
              <a:rPr lang="en-US" sz="1600" b="1" dirty="0" smtClean="0"/>
              <a:t>Deconditioning evident, took time to recondition</a:t>
            </a:r>
            <a:endParaRPr lang="en-US" sz="1600" b="1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0934" y="4343227"/>
            <a:ext cx="8276252" cy="2289634"/>
            <a:chOff x="695556" y="4354613"/>
            <a:chExt cx="8276252" cy="2289634"/>
          </a:xfrm>
        </p:grpSpPr>
        <p:sp>
          <p:nvSpPr>
            <p:cNvPr id="17" name="Rectangle 16"/>
            <p:cNvSpPr/>
            <p:nvPr/>
          </p:nvSpPr>
          <p:spPr>
            <a:xfrm>
              <a:off x="695556" y="4354613"/>
              <a:ext cx="8276252" cy="228963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 descr="scrubbing_evidence.pn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1" t="37590" r="16364" b="32811"/>
            <a:stretch/>
          </p:blipFill>
          <p:spPr>
            <a:xfrm>
              <a:off x="794746" y="4467288"/>
              <a:ext cx="8003902" cy="2082298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1413165" y="6468471"/>
              <a:ext cx="498764" cy="116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5456711" y="1108867"/>
            <a:ext cx="3252467" cy="2949812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9489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LHC</a:t>
            </a:r>
            <a:r>
              <a:rPr lang="en-US" u="none" dirty="0"/>
              <a:t> </a:t>
            </a:r>
            <a:r>
              <a:rPr lang="en-US" u="none" dirty="0" smtClean="0"/>
              <a:t>during Run II: 2015</a:t>
            </a:r>
            <a:endParaRPr lang="en-US" u="none" dirty="0"/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1083940" y="3361420"/>
            <a:ext cx="7292249" cy="3257212"/>
            <a:chOff x="586004" y="3275130"/>
            <a:chExt cx="7788604" cy="3478918"/>
          </a:xfrm>
          <a:solidFill>
            <a:schemeClr val="bg1"/>
          </a:solidFill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553" t="55972" r="22244" b="8243"/>
            <a:stretch/>
          </p:blipFill>
          <p:spPr>
            <a:xfrm>
              <a:off x="586004" y="4723472"/>
              <a:ext cx="7788604" cy="2030576"/>
            </a:xfrm>
            <a:prstGeom prst="rect">
              <a:avLst/>
            </a:prstGeom>
            <a:grpFill/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662" t="6196" r="24608" b="67664"/>
            <a:stretch/>
          </p:blipFill>
          <p:spPr>
            <a:xfrm>
              <a:off x="586004" y="3275130"/>
              <a:ext cx="7525471" cy="1483309"/>
            </a:xfrm>
            <a:prstGeom prst="rect">
              <a:avLst/>
            </a:prstGeom>
            <a:grpFill/>
          </p:spPr>
        </p:pic>
      </p:grpSp>
      <p:sp>
        <p:nvSpPr>
          <p:cNvPr id="24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24470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</a:t>
            </a:r>
            <a:r>
              <a:rPr lang="en-US" dirty="0"/>
              <a:t>2015, first operation at 6.5 </a:t>
            </a:r>
            <a:r>
              <a:rPr lang="en-US" dirty="0" err="1"/>
              <a:t>TeV</a:t>
            </a:r>
            <a:r>
              <a:rPr lang="en-US" dirty="0"/>
              <a:t> with 25 ns beam</a:t>
            </a:r>
          </a:p>
          <a:p>
            <a:pPr lvl="1"/>
            <a:r>
              <a:rPr lang="en-US" dirty="0"/>
              <a:t>In spite of long scrubbing campaign with 25 ns beams (~ 2 weeks), heat load induced by electron cloud limited the intensity that could be stored in physics</a:t>
            </a:r>
          </a:p>
          <a:p>
            <a:r>
              <a:rPr lang="en-US" dirty="0"/>
              <a:t>Slow intensity ramp-up (defined by heat loads on the beam screens)</a:t>
            </a:r>
          </a:p>
          <a:p>
            <a:r>
              <a:rPr lang="en-US" dirty="0"/>
              <a:t>Reached 2040 bunches in trains of 72b and 2244b in trains of 36b</a:t>
            </a:r>
          </a:p>
          <a:p>
            <a:r>
              <a:rPr lang="en-US" dirty="0"/>
              <a:t>Conditioning was observed throughout the year, but full e-cloud suppression did not occur</a:t>
            </a:r>
          </a:p>
          <a:p>
            <a:endParaRPr lang="en-US" dirty="0"/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0488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LHC</a:t>
            </a:r>
            <a:r>
              <a:rPr lang="en-US" u="none" dirty="0"/>
              <a:t> </a:t>
            </a:r>
            <a:r>
              <a:rPr lang="en-US" u="none" dirty="0" smtClean="0"/>
              <a:t>during Run II: 2016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2779973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Clear </a:t>
            </a:r>
            <a:r>
              <a:rPr lang="en-US" dirty="0"/>
              <a:t>signs of deconditioning </a:t>
            </a:r>
            <a:r>
              <a:rPr lang="en-US" dirty="0" err="1"/>
              <a:t>w.r.t</a:t>
            </a:r>
            <a:r>
              <a:rPr lang="en-US" dirty="0"/>
              <a:t>. end-2015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Transverse instabilities and </a:t>
            </a:r>
            <a:r>
              <a:rPr lang="en-US" dirty="0" err="1"/>
              <a:t>emitt</a:t>
            </a:r>
            <a:r>
              <a:rPr lang="en-US" dirty="0"/>
              <a:t>. blow-up, larger heat load and stable phase shift</a:t>
            </a:r>
          </a:p>
          <a:p>
            <a:pPr>
              <a:lnSpc>
                <a:spcPct val="80000"/>
              </a:lnSpc>
            </a:pPr>
            <a:r>
              <a:rPr lang="en-US" dirty="0"/>
              <a:t>Reconditioning very </a:t>
            </a:r>
            <a:r>
              <a:rPr lang="en-US" dirty="0" smtClean="0"/>
              <a:t>fast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1 day at 450 </a:t>
            </a:r>
            <a:r>
              <a:rPr lang="en-US" dirty="0" err="1"/>
              <a:t>GeV</a:t>
            </a:r>
            <a:r>
              <a:rPr lang="en-US" dirty="0"/>
              <a:t> sufficient to recondition machine up to ~1800 bunches/beam with injections 216b at injection energy</a:t>
            </a:r>
          </a:p>
          <a:p>
            <a:pPr>
              <a:lnSpc>
                <a:spcPct val="80000"/>
              </a:lnSpc>
            </a:pPr>
            <a:r>
              <a:rPr lang="en-US" dirty="0"/>
              <a:t>Generally less problems than in 2015 thanks to: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Scrubbing accumulated in 2015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Improved cryogenics feed-forward (heat load transients)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Settings optimized for e-cloud (Q, Q’, </a:t>
            </a:r>
            <a:r>
              <a:rPr lang="en-US" dirty="0" err="1"/>
              <a:t>octupoles</a:t>
            </a:r>
            <a:r>
              <a:rPr lang="en-US" dirty="0"/>
              <a:t>, feedback)  better beam quality</a:t>
            </a:r>
          </a:p>
          <a:p>
            <a:endParaRPr lang="en-US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610304" y="3538794"/>
            <a:ext cx="3622367" cy="3251054"/>
            <a:chOff x="1898072" y="1399309"/>
            <a:chExt cx="6082145" cy="5458691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85" t="52867" b="3173"/>
            <a:stretch/>
          </p:blipFill>
          <p:spPr>
            <a:xfrm>
              <a:off x="1898072" y="4031673"/>
              <a:ext cx="6082145" cy="2826327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85" t="6321" b="52305"/>
            <a:stretch/>
          </p:blipFill>
          <p:spPr>
            <a:xfrm>
              <a:off x="1898072" y="1399309"/>
              <a:ext cx="6082145" cy="2660073"/>
            </a:xfrm>
            <a:prstGeom prst="rect">
              <a:avLst/>
            </a:prstGeom>
          </p:spPr>
        </p:pic>
      </p:grp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6826"/>
          <a:stretch/>
        </p:blipFill>
        <p:spPr>
          <a:xfrm>
            <a:off x="3966882" y="3582676"/>
            <a:ext cx="5177118" cy="2569109"/>
          </a:xfrm>
          <a:prstGeom prst="rect">
            <a:avLst/>
          </a:prstGeom>
          <a:ln w="28575" cmpd="sng">
            <a:noFill/>
          </a:ln>
        </p:spPr>
      </p:pic>
      <p:sp>
        <p:nvSpPr>
          <p:cNvPr id="26" name="Rectangle 25"/>
          <p:cNvSpPr/>
          <p:nvPr/>
        </p:nvSpPr>
        <p:spPr>
          <a:xfrm>
            <a:off x="943862" y="3674726"/>
            <a:ext cx="12327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25 </a:t>
            </a:r>
            <a:r>
              <a:rPr lang="en-US" sz="1400" dirty="0" smtClean="0"/>
              <a:t>April 2016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58155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LHC</a:t>
            </a:r>
            <a:r>
              <a:rPr lang="en-US" u="none" dirty="0"/>
              <a:t> </a:t>
            </a:r>
            <a:r>
              <a:rPr lang="en-US" u="none" dirty="0" smtClean="0"/>
              <a:t>during Run II: 2016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786490"/>
            <a:ext cx="8226854" cy="1434937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dirty="0"/>
              <a:t>Conditioning experienced in 2015 continued over the first two months of 2016</a:t>
            </a:r>
          </a:p>
          <a:p>
            <a:pPr>
              <a:lnSpc>
                <a:spcPct val="80000"/>
              </a:lnSpc>
            </a:pPr>
            <a:r>
              <a:rPr lang="en-US" dirty="0"/>
              <a:t>Very little change in the following months</a:t>
            </a:r>
          </a:p>
          <a:p>
            <a:pPr>
              <a:lnSpc>
                <a:spcPct val="80000"/>
              </a:lnSpc>
            </a:pPr>
            <a:r>
              <a:rPr lang="en-US" dirty="0"/>
              <a:t>No correlation of this evolution with changes of settings and beam </a:t>
            </a:r>
            <a:r>
              <a:rPr lang="en-US" dirty="0" smtClean="0"/>
              <a:t>configuration</a:t>
            </a:r>
            <a:endParaRPr lang="en-US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395942" y="572078"/>
            <a:ext cx="9902919" cy="4188757"/>
            <a:chOff x="-395942" y="738842"/>
            <a:chExt cx="9902919" cy="4188757"/>
          </a:xfrm>
        </p:grpSpPr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-395942" y="738842"/>
              <a:ext cx="9902919" cy="4188757"/>
              <a:chOff x="-1183342" y="2669242"/>
              <a:chExt cx="9902919" cy="4188757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183342" y="2669242"/>
                <a:ext cx="9902919" cy="4188757"/>
              </a:xfrm>
              <a:prstGeom prst="rect">
                <a:avLst/>
              </a:prstGeom>
            </p:spPr>
          </p:pic>
          <p:sp>
            <p:nvSpPr>
              <p:cNvPr id="29" name="Rectangle 28"/>
              <p:cNvSpPr/>
              <p:nvPr/>
            </p:nvSpPr>
            <p:spPr>
              <a:xfrm>
                <a:off x="201706" y="4034118"/>
                <a:ext cx="7732059" cy="2611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2393576" y="2944907"/>
                <a:ext cx="336177" cy="35352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3283528" y="2216738"/>
              <a:ext cx="221673" cy="2078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32104" y="859497"/>
              <a:ext cx="226771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latin typeface="Arial" charset="0"/>
                  <a:ea typeface="Arial" charset="0"/>
                  <a:cs typeface="Arial" charset="0"/>
                </a:rPr>
                <a:t>2015</a:t>
              </a:r>
              <a:endParaRPr lang="en-US" sz="15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47873" y="859497"/>
              <a:ext cx="495604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latin typeface="Arial" charset="0"/>
                  <a:ea typeface="Arial" charset="0"/>
                  <a:cs typeface="Arial" charset="0"/>
                </a:rPr>
                <a:t>2016</a:t>
              </a:r>
              <a:endParaRPr lang="en-US" sz="15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5" name="Rectangle 14"/>
            <p:cNvSpPr>
              <a:spLocks noChangeAspect="1"/>
            </p:cNvSpPr>
            <p:nvPr/>
          </p:nvSpPr>
          <p:spPr>
            <a:xfrm>
              <a:off x="4689542" y="2106862"/>
              <a:ext cx="3817084" cy="230400"/>
            </a:xfrm>
            <a:prstGeom prst="rect">
              <a:avLst/>
            </a:prstGeom>
            <a:solidFill>
              <a:srgbClr val="F2DCDB"/>
            </a:solidFill>
            <a:ln w="9525" cap="flat" cmpd="sng" algn="ctr">
              <a:noFill/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53735"/>
                  </a:solidFill>
                  <a:effectLst/>
                  <a:uLnTx/>
                  <a:uFillTx/>
                  <a:latin typeface="Arial"/>
                  <a:ea typeface=""/>
                  <a:cs typeface="Arial"/>
                </a:rPr>
                <a:t>2x48b</a:t>
              </a:r>
            </a:p>
          </p:txBody>
        </p:sp>
        <p:sp>
          <p:nvSpPr>
            <p:cNvPr id="16" name="Rectangle 15"/>
            <p:cNvSpPr>
              <a:spLocks noChangeAspect="1"/>
            </p:cNvSpPr>
            <p:nvPr/>
          </p:nvSpPr>
          <p:spPr>
            <a:xfrm>
              <a:off x="1329068" y="2106862"/>
              <a:ext cx="606366" cy="230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Arial"/>
                  <a:ea typeface=""/>
                  <a:cs typeface="Arial"/>
                </a:rPr>
                <a:t>2x72b</a:t>
              </a:r>
            </a:p>
          </p:txBody>
        </p:sp>
        <p:sp>
          <p:nvSpPr>
            <p:cNvPr id="17" name="Rectangle 16"/>
            <p:cNvSpPr>
              <a:spLocks noChangeAspect="1"/>
            </p:cNvSpPr>
            <p:nvPr/>
          </p:nvSpPr>
          <p:spPr>
            <a:xfrm>
              <a:off x="1935128" y="2106862"/>
              <a:ext cx="682527" cy="2304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Arial"/>
                  <a:ea typeface=""/>
                  <a:cs typeface="Arial"/>
                </a:rPr>
                <a:t>72b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2362" y="2006905"/>
              <a:ext cx="506869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en-US" sz="1100" kern="0" dirty="0" smtClean="0">
                  <a:solidFill>
                    <a:srgbClr val="953735"/>
                  </a:solidFill>
                  <a:latin typeface="Arial"/>
                  <a:cs typeface="Arial"/>
                </a:rPr>
                <a:t>Train</a:t>
              </a:r>
            </a:p>
            <a:p>
              <a:pPr lvl="0" algn="ctr">
                <a:defRPr/>
              </a:pPr>
              <a:r>
                <a:rPr lang="en-US" sz="1100" kern="0" dirty="0" smtClean="0">
                  <a:solidFill>
                    <a:srgbClr val="953735"/>
                  </a:solidFill>
                  <a:latin typeface="Arial"/>
                  <a:cs typeface="Arial"/>
                </a:rPr>
                <a:t>type</a:t>
              </a:r>
              <a:endParaRPr lang="en-US" sz="1100" kern="0" dirty="0">
                <a:solidFill>
                  <a:srgbClr val="953735"/>
                </a:solidFill>
                <a:latin typeface="Arial"/>
                <a:cs typeface="Arial"/>
              </a:endParaRPr>
            </a:p>
          </p:txBody>
        </p:sp>
        <p:pic>
          <p:nvPicPr>
            <p:cNvPr id="19" name="Picture 18" descr="overview_2015_stop_squeeze_hl_scaled2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49" t="53188" r="3631" b="11936"/>
            <a:stretch/>
          </p:blipFill>
          <p:spPr>
            <a:xfrm>
              <a:off x="8172450" y="2617434"/>
              <a:ext cx="844550" cy="1751086"/>
            </a:xfrm>
            <a:prstGeom prst="rect">
              <a:avLst/>
            </a:prstGeom>
          </p:spPr>
        </p:pic>
        <p:sp>
          <p:nvSpPr>
            <p:cNvPr id="20" name="Rectangle 19"/>
            <p:cNvSpPr>
              <a:spLocks noChangeAspect="1"/>
            </p:cNvSpPr>
            <p:nvPr/>
          </p:nvSpPr>
          <p:spPr>
            <a:xfrm>
              <a:off x="2613840" y="2106862"/>
              <a:ext cx="493786" cy="230400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62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46038" marR="0" lvl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100" kern="0" dirty="0" smtClean="0">
                  <a:solidFill>
                    <a:schemeClr val="accent2">
                      <a:lumMod val="75000"/>
                    </a:schemeClr>
                  </a:solidFill>
                  <a:latin typeface="Arial"/>
                  <a:ea typeface=""/>
                  <a:cs typeface="Arial"/>
                </a:rPr>
                <a:t>4x36b</a:t>
              </a: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/>
                <a:ea typeface=""/>
                <a:cs typeface="Arial"/>
              </a:endParaRPr>
            </a:p>
          </p:txBody>
        </p:sp>
        <p:sp>
          <p:nvSpPr>
            <p:cNvPr id="27" name="Rectangle 26"/>
            <p:cNvSpPr>
              <a:spLocks noChangeAspect="1"/>
            </p:cNvSpPr>
            <p:nvPr/>
          </p:nvSpPr>
          <p:spPr>
            <a:xfrm>
              <a:off x="3552110" y="2106862"/>
              <a:ext cx="1377172" cy="2304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Arial"/>
                  <a:ea typeface=""/>
                  <a:cs typeface="Arial"/>
                </a:rPr>
                <a:t>72b</a:t>
              </a:r>
            </a:p>
          </p:txBody>
        </p:sp>
      </p:grpSp>
      <p:sp>
        <p:nvSpPr>
          <p:cNvPr id="31" name="Rectangle 30"/>
          <p:cNvSpPr/>
          <p:nvPr/>
        </p:nvSpPr>
        <p:spPr>
          <a:xfrm flipH="1">
            <a:off x="2648607" y="2221402"/>
            <a:ext cx="153977" cy="2133600"/>
          </a:xfrm>
          <a:prstGeom prst="rect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524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LHC</a:t>
            </a:r>
            <a:r>
              <a:rPr lang="en-US" u="none" dirty="0"/>
              <a:t> </a:t>
            </a:r>
            <a:r>
              <a:rPr lang="en-US" u="none" dirty="0" smtClean="0"/>
              <a:t>during Run II: 2016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786490"/>
            <a:ext cx="8226854" cy="1434937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dirty="0"/>
              <a:t>Conditioning experienced in 2015 continued over the first two months of 2016</a:t>
            </a:r>
          </a:p>
          <a:p>
            <a:pPr>
              <a:lnSpc>
                <a:spcPct val="80000"/>
              </a:lnSpc>
            </a:pPr>
            <a:r>
              <a:rPr lang="en-US" dirty="0"/>
              <a:t>Very little change in the following months</a:t>
            </a:r>
          </a:p>
          <a:p>
            <a:pPr>
              <a:lnSpc>
                <a:spcPct val="80000"/>
              </a:lnSpc>
            </a:pPr>
            <a:r>
              <a:rPr lang="en-US" dirty="0"/>
              <a:t>No correlation of this evolution with changes of settings and beam </a:t>
            </a:r>
            <a:r>
              <a:rPr lang="en-US" dirty="0" smtClean="0"/>
              <a:t>configuration</a:t>
            </a:r>
            <a:endParaRPr lang="en-US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395942" y="572078"/>
            <a:ext cx="9902919" cy="4188757"/>
            <a:chOff x="-395942" y="738842"/>
            <a:chExt cx="9902919" cy="4188757"/>
          </a:xfrm>
        </p:grpSpPr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-395942" y="738842"/>
              <a:ext cx="9902919" cy="4188757"/>
              <a:chOff x="-1183342" y="2669242"/>
              <a:chExt cx="9902919" cy="4188757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183342" y="2669242"/>
                <a:ext cx="9902919" cy="4188757"/>
              </a:xfrm>
              <a:prstGeom prst="rect">
                <a:avLst/>
              </a:prstGeom>
            </p:spPr>
          </p:pic>
          <p:sp>
            <p:nvSpPr>
              <p:cNvPr id="29" name="Rectangle 28"/>
              <p:cNvSpPr/>
              <p:nvPr/>
            </p:nvSpPr>
            <p:spPr>
              <a:xfrm>
                <a:off x="201706" y="4034118"/>
                <a:ext cx="7732059" cy="2611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2393576" y="2944907"/>
                <a:ext cx="336177" cy="35352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3283528" y="2216738"/>
              <a:ext cx="221673" cy="2078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32104" y="859497"/>
              <a:ext cx="226771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latin typeface="Arial" charset="0"/>
                  <a:ea typeface="Arial" charset="0"/>
                  <a:cs typeface="Arial" charset="0"/>
                </a:rPr>
                <a:t>2015</a:t>
              </a:r>
              <a:endParaRPr lang="en-US" sz="15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47873" y="859497"/>
              <a:ext cx="495604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latin typeface="Arial" charset="0"/>
                  <a:ea typeface="Arial" charset="0"/>
                  <a:cs typeface="Arial" charset="0"/>
                </a:rPr>
                <a:t>2016</a:t>
              </a:r>
              <a:endParaRPr lang="en-US" sz="15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5" name="Rectangle 14"/>
            <p:cNvSpPr>
              <a:spLocks noChangeAspect="1"/>
            </p:cNvSpPr>
            <p:nvPr/>
          </p:nvSpPr>
          <p:spPr>
            <a:xfrm>
              <a:off x="4689542" y="2106862"/>
              <a:ext cx="3817084" cy="230400"/>
            </a:xfrm>
            <a:prstGeom prst="rect">
              <a:avLst/>
            </a:prstGeom>
            <a:solidFill>
              <a:srgbClr val="F2DCDB"/>
            </a:solidFill>
            <a:ln w="9525" cap="flat" cmpd="sng" algn="ctr">
              <a:noFill/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53735"/>
                  </a:solidFill>
                  <a:effectLst/>
                  <a:uLnTx/>
                  <a:uFillTx/>
                  <a:latin typeface="Arial"/>
                  <a:ea typeface=""/>
                  <a:cs typeface="Arial"/>
                </a:rPr>
                <a:t>2x48b</a:t>
              </a:r>
            </a:p>
          </p:txBody>
        </p:sp>
        <p:sp>
          <p:nvSpPr>
            <p:cNvPr id="16" name="Rectangle 15"/>
            <p:cNvSpPr>
              <a:spLocks noChangeAspect="1"/>
            </p:cNvSpPr>
            <p:nvPr/>
          </p:nvSpPr>
          <p:spPr>
            <a:xfrm>
              <a:off x="1329068" y="2106862"/>
              <a:ext cx="606366" cy="230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Arial"/>
                  <a:ea typeface=""/>
                  <a:cs typeface="Arial"/>
                </a:rPr>
                <a:t>2x72b</a:t>
              </a:r>
            </a:p>
          </p:txBody>
        </p:sp>
        <p:sp>
          <p:nvSpPr>
            <p:cNvPr id="17" name="Rectangle 16"/>
            <p:cNvSpPr>
              <a:spLocks noChangeAspect="1"/>
            </p:cNvSpPr>
            <p:nvPr/>
          </p:nvSpPr>
          <p:spPr>
            <a:xfrm>
              <a:off x="1935128" y="2106862"/>
              <a:ext cx="682527" cy="2304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Arial"/>
                  <a:ea typeface=""/>
                  <a:cs typeface="Arial"/>
                </a:rPr>
                <a:t>72b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2362" y="2006905"/>
              <a:ext cx="506869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en-US" sz="1100" kern="0" dirty="0" smtClean="0">
                  <a:solidFill>
                    <a:srgbClr val="953735"/>
                  </a:solidFill>
                  <a:latin typeface="Arial"/>
                  <a:cs typeface="Arial"/>
                </a:rPr>
                <a:t>Train</a:t>
              </a:r>
            </a:p>
            <a:p>
              <a:pPr lvl="0" algn="ctr">
                <a:defRPr/>
              </a:pPr>
              <a:r>
                <a:rPr lang="en-US" sz="1100" kern="0" dirty="0" smtClean="0">
                  <a:solidFill>
                    <a:srgbClr val="953735"/>
                  </a:solidFill>
                  <a:latin typeface="Arial"/>
                  <a:cs typeface="Arial"/>
                </a:rPr>
                <a:t>type</a:t>
              </a:r>
              <a:endParaRPr lang="en-US" sz="1100" kern="0" dirty="0">
                <a:solidFill>
                  <a:srgbClr val="953735"/>
                </a:solidFill>
                <a:latin typeface="Arial"/>
                <a:cs typeface="Arial"/>
              </a:endParaRPr>
            </a:p>
          </p:txBody>
        </p:sp>
        <p:pic>
          <p:nvPicPr>
            <p:cNvPr id="19" name="Picture 18" descr="overview_2015_stop_squeeze_hl_scaled2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49" t="53188" r="3631" b="11936"/>
            <a:stretch/>
          </p:blipFill>
          <p:spPr>
            <a:xfrm>
              <a:off x="8172450" y="2617434"/>
              <a:ext cx="844550" cy="1751086"/>
            </a:xfrm>
            <a:prstGeom prst="rect">
              <a:avLst/>
            </a:prstGeom>
          </p:spPr>
        </p:pic>
        <p:sp>
          <p:nvSpPr>
            <p:cNvPr id="20" name="Rectangle 19"/>
            <p:cNvSpPr>
              <a:spLocks noChangeAspect="1"/>
            </p:cNvSpPr>
            <p:nvPr/>
          </p:nvSpPr>
          <p:spPr>
            <a:xfrm>
              <a:off x="2613840" y="2106862"/>
              <a:ext cx="493786" cy="230400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62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46038" marR="0" lvl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100" kern="0" dirty="0" smtClean="0">
                  <a:solidFill>
                    <a:schemeClr val="accent2">
                      <a:lumMod val="75000"/>
                    </a:schemeClr>
                  </a:solidFill>
                  <a:latin typeface="Arial"/>
                  <a:ea typeface=""/>
                  <a:cs typeface="Arial"/>
                </a:rPr>
                <a:t>4x36b</a:t>
              </a: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/>
                <a:ea typeface=""/>
                <a:cs typeface="Arial"/>
              </a:endParaRPr>
            </a:p>
          </p:txBody>
        </p:sp>
        <p:sp>
          <p:nvSpPr>
            <p:cNvPr id="27" name="Rectangle 26"/>
            <p:cNvSpPr>
              <a:spLocks noChangeAspect="1"/>
            </p:cNvSpPr>
            <p:nvPr/>
          </p:nvSpPr>
          <p:spPr>
            <a:xfrm>
              <a:off x="3552110" y="2106862"/>
              <a:ext cx="1377172" cy="2304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Arial"/>
                  <a:ea typeface=""/>
                  <a:cs typeface="Arial"/>
                </a:rPr>
                <a:t>72b</a:t>
              </a:r>
            </a:p>
          </p:txBody>
        </p:sp>
      </p:grpSp>
      <p:sp>
        <p:nvSpPr>
          <p:cNvPr id="31" name="Rectangle 30"/>
          <p:cNvSpPr/>
          <p:nvPr/>
        </p:nvSpPr>
        <p:spPr>
          <a:xfrm flipH="1">
            <a:off x="2648607" y="2221402"/>
            <a:ext cx="153977" cy="2133600"/>
          </a:xfrm>
          <a:prstGeom prst="rect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832104" y="826559"/>
            <a:ext cx="7618350" cy="5894916"/>
            <a:chOff x="442911" y="285751"/>
            <a:chExt cx="5705555" cy="4414836"/>
          </a:xfrm>
        </p:grpSpPr>
        <p:sp>
          <p:nvSpPr>
            <p:cNvPr id="23" name="Rectangle 22"/>
            <p:cNvSpPr/>
            <p:nvPr/>
          </p:nvSpPr>
          <p:spPr>
            <a:xfrm flipH="1">
              <a:off x="2648607" y="2375338"/>
              <a:ext cx="153977" cy="2133600"/>
            </a:xfrm>
            <a:prstGeom prst="rect">
              <a:avLst/>
            </a:prstGeom>
            <a:solidFill>
              <a:schemeClr val="bg1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7" t="5810" r="6193" b="2141"/>
            <a:stretch/>
          </p:blipFill>
          <p:spPr>
            <a:xfrm>
              <a:off x="442911" y="285751"/>
              <a:ext cx="5705555" cy="4414836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sp>
          <p:nvSpPr>
            <p:cNvPr id="25" name="Rectangle 24"/>
            <p:cNvSpPr/>
            <p:nvPr/>
          </p:nvSpPr>
          <p:spPr>
            <a:xfrm flipH="1">
              <a:off x="1858029" y="1514475"/>
              <a:ext cx="285093" cy="2805734"/>
            </a:xfrm>
            <a:prstGeom prst="rect">
              <a:avLst/>
            </a:prstGeom>
            <a:solidFill>
              <a:schemeClr val="bg1">
                <a:lumMod val="50000"/>
                <a:alpha val="4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2139696" y="1517904"/>
              <a:ext cx="0" cy="2798064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938784" y="1590338"/>
              <a:ext cx="119176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smtClean="0">
                  <a:latin typeface="Arial" charset="0"/>
                  <a:ea typeface="Arial" charset="0"/>
                  <a:cs typeface="Arial" charset="0"/>
                </a:rPr>
                <a:t>2015</a:t>
              </a:r>
              <a:endParaRPr lang="en-US" sz="13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139696" y="1590338"/>
              <a:ext cx="374904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smtClean="0">
                  <a:latin typeface="Arial" charset="0"/>
                  <a:ea typeface="Arial" charset="0"/>
                  <a:cs typeface="Arial" charset="0"/>
                </a:rPr>
                <a:t>2016</a:t>
              </a:r>
              <a:endParaRPr lang="en-US" sz="1300" b="1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6963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/>
          </a:bodyPr>
          <a:lstStyle/>
          <a:p>
            <a:r>
              <a:rPr lang="en-US" u="none" dirty="0" smtClean="0"/>
              <a:t>Electron cloud in the LHC: </a:t>
            </a:r>
            <a:r>
              <a:rPr lang="en-US" u="none" dirty="0" smtClean="0"/>
              <a:t>General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59456"/>
            <a:ext cx="8226854" cy="1965443"/>
          </a:xfrm>
        </p:spPr>
        <p:txBody>
          <a:bodyPr>
            <a:normAutofit fontScale="92500"/>
          </a:bodyPr>
          <a:lstStyle/>
          <a:p>
            <a:pPr>
              <a:lnSpc>
                <a:spcPct val="70000"/>
              </a:lnSpc>
            </a:pPr>
            <a:r>
              <a:rPr lang="en-US" dirty="0"/>
              <a:t>At the LHC beam induced surface conditioning (scrubbing) was sufficient to mitigate e-cloud but full suppression was not achieved</a:t>
            </a:r>
          </a:p>
          <a:p>
            <a:pPr lvl="1">
              <a:lnSpc>
                <a:spcPct val="70000"/>
              </a:lnSpc>
            </a:pPr>
            <a:r>
              <a:rPr lang="en-US" dirty="0"/>
              <a:t>Need high feedback gain, chromaticity and </a:t>
            </a:r>
            <a:r>
              <a:rPr lang="en-US" dirty="0" err="1"/>
              <a:t>octupole</a:t>
            </a:r>
            <a:r>
              <a:rPr lang="en-US" dirty="0"/>
              <a:t> settings to keep the beam stable</a:t>
            </a:r>
          </a:p>
          <a:p>
            <a:pPr>
              <a:lnSpc>
                <a:spcPct val="70000"/>
              </a:lnSpc>
            </a:pPr>
            <a:r>
              <a:rPr lang="en-US" dirty="0"/>
              <a:t>The tunes at injection </a:t>
            </a:r>
            <a:r>
              <a:rPr lang="en-US" dirty="0" smtClean="0"/>
              <a:t>had to be </a:t>
            </a:r>
            <a:r>
              <a:rPr lang="en-US" dirty="0"/>
              <a:t>modified to accommodate large footprint</a:t>
            </a:r>
          </a:p>
          <a:p>
            <a:pPr>
              <a:lnSpc>
                <a:spcPct val="70000"/>
              </a:lnSpc>
            </a:pPr>
            <a:r>
              <a:rPr lang="en-US" dirty="0"/>
              <a:t>A </a:t>
            </a:r>
            <a:r>
              <a:rPr lang="en-US" dirty="0" err="1"/>
              <a:t>feedforward</a:t>
            </a:r>
            <a:r>
              <a:rPr lang="en-US" dirty="0"/>
              <a:t> system had to be implemented to adapt the cryogenics setting to the heat load generated by the e-cloud (large fraction of the available capacity)</a:t>
            </a:r>
            <a:endParaRPr lang="en-US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232254" y="2951427"/>
            <a:ext cx="5125517" cy="3278001"/>
            <a:chOff x="1156642" y="1802309"/>
            <a:chExt cx="5125517" cy="327800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t="6729" r="24662" b="33671"/>
            <a:stretch/>
          </p:blipFill>
          <p:spPr>
            <a:xfrm>
              <a:off x="1156642" y="1802309"/>
              <a:ext cx="5057479" cy="3005946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6066020" y="3375687"/>
              <a:ext cx="216139" cy="154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4674" r="24512" b="338"/>
            <a:stretch/>
          </p:blipFill>
          <p:spPr>
            <a:xfrm>
              <a:off x="1156642" y="4828060"/>
              <a:ext cx="5035559" cy="252250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4976909" y="2824899"/>
            <a:ext cx="6929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44546A"/>
                </a:solidFill>
                <a:sym typeface="Wingdings"/>
              </a:rPr>
              <a:t>2244b.</a:t>
            </a:r>
            <a:endParaRPr lang="en-US" sz="1400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760865" y="5567757"/>
            <a:ext cx="2066624" cy="0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7574686" y="4400627"/>
            <a:ext cx="1408671" cy="1122943"/>
            <a:chOff x="7858897" y="5029199"/>
            <a:chExt cx="1408671" cy="1122943"/>
          </a:xfrm>
        </p:grpSpPr>
        <p:sp>
          <p:nvSpPr>
            <p:cNvPr id="13" name="Rectangle 12"/>
            <p:cNvSpPr/>
            <p:nvPr/>
          </p:nvSpPr>
          <p:spPr>
            <a:xfrm>
              <a:off x="7858897" y="5029199"/>
              <a:ext cx="1408671" cy="109975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>
              <a:off x="7919404" y="5061890"/>
              <a:ext cx="1127204" cy="634573"/>
              <a:chOff x="960277" y="5019040"/>
              <a:chExt cx="1223804" cy="688955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74584" t="39781" r="16090" b="45922"/>
              <a:stretch/>
            </p:blipFill>
            <p:spPr>
              <a:xfrm>
                <a:off x="960277" y="5031415"/>
                <a:ext cx="566744" cy="658186"/>
              </a:xfrm>
              <a:prstGeom prst="rect">
                <a:avLst/>
              </a:prstGeom>
            </p:spPr>
          </p:pic>
          <p:sp>
            <p:nvSpPr>
              <p:cNvPr id="22" name="Rectangle 21"/>
              <p:cNvSpPr/>
              <p:nvPr/>
            </p:nvSpPr>
            <p:spPr>
              <a:xfrm>
                <a:off x="1478718" y="5152137"/>
                <a:ext cx="6478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471284" y="5321815"/>
                <a:ext cx="6478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463850" y="5491494"/>
                <a:ext cx="6478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69376" y="5661174"/>
                <a:ext cx="6478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6" name="Picture 25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74584" t="54298" r="16090" b="30808"/>
              <a:stretch/>
            </p:blipFill>
            <p:spPr>
              <a:xfrm>
                <a:off x="1600357" y="5019040"/>
                <a:ext cx="566744" cy="685673"/>
              </a:xfrm>
              <a:prstGeom prst="rect">
                <a:avLst/>
              </a:prstGeom>
            </p:spPr>
          </p:pic>
          <p:sp>
            <p:nvSpPr>
              <p:cNvPr id="27" name="Rectangle 26"/>
              <p:cNvSpPr/>
              <p:nvPr/>
            </p:nvSpPr>
            <p:spPr>
              <a:xfrm>
                <a:off x="2119301" y="5154452"/>
                <a:ext cx="6478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2107548" y="5324131"/>
                <a:ext cx="6478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2111867" y="5496917"/>
                <a:ext cx="6478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2113073" y="5662276"/>
                <a:ext cx="6478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7975138" y="5680395"/>
              <a:ext cx="1279338" cy="471747"/>
              <a:chOff x="8370555" y="5803963"/>
              <a:chExt cx="1279338" cy="471747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8610826" y="5803963"/>
                <a:ext cx="72035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/>
                    <a:cs typeface="Arial"/>
                  </a:rPr>
                  <a:t>Average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8370555" y="5936043"/>
                <a:ext cx="193040" cy="0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8610826" y="6014100"/>
                <a:ext cx="103906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/>
                    <a:cs typeface="Arial"/>
                  </a:rPr>
                  <a:t>Imp.+</a:t>
                </a:r>
                <a:r>
                  <a:rPr lang="en-US" sz="1100" dirty="0" err="1" smtClean="0">
                    <a:latin typeface="Arial"/>
                    <a:cs typeface="Arial"/>
                  </a:rPr>
                  <a:t>syn.rad</a:t>
                </a:r>
                <a:endParaRPr lang="en-US" sz="1100" dirty="0">
                  <a:latin typeface="Arial"/>
                  <a:cs typeface="Arial"/>
                </a:endParaRP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8370555" y="6146180"/>
                <a:ext cx="193040" cy="0"/>
              </a:xfrm>
              <a:prstGeom prst="line">
                <a:avLst/>
              </a:prstGeom>
              <a:ln w="19050" cmpd="sng">
                <a:solidFill>
                  <a:srgbClr val="A6A6A6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Group 30"/>
          <p:cNvGrpSpPr/>
          <p:nvPr/>
        </p:nvGrpSpPr>
        <p:grpSpPr>
          <a:xfrm>
            <a:off x="19461" y="2897253"/>
            <a:ext cx="3553145" cy="3202106"/>
            <a:chOff x="390167" y="3525825"/>
            <a:chExt cx="3553145" cy="3202106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28" t="18289" r="48561" b="20920"/>
            <a:stretch/>
          </p:blipFill>
          <p:spPr>
            <a:xfrm>
              <a:off x="390167" y="3525825"/>
              <a:ext cx="3553145" cy="3202106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1064381" y="3736706"/>
              <a:ext cx="1949829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Octupole</a:t>
              </a:r>
              <a:r>
                <a:rPr lang="en-GB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knob at -1.5</a:t>
              </a:r>
            </a:p>
            <a:p>
              <a:r>
                <a:rPr lang="en-GB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Q’=15/20, </a:t>
              </a:r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 </a:t>
              </a:r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x </a:t>
              </a:r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en-US" sz="13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e/m</a:t>
              </a:r>
              <a:r>
                <a:rPr lang="en-US" sz="13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H="1">
              <a:off x="1345470" y="5381088"/>
              <a:ext cx="289788" cy="431387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064381" y="4672593"/>
              <a:ext cx="2141484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1821059" y="5179873"/>
              <a:ext cx="854721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(.28, .31)</a:t>
              </a:r>
              <a:endParaRPr lang="en-GB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469812" y="5661533"/>
              <a:ext cx="947695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(.27, .295)</a:t>
              </a:r>
              <a:endParaRPr lang="en-GB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042938" y="4561671"/>
            <a:ext cx="10599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Avg. </a:t>
            </a:r>
            <a:r>
              <a:rPr lang="en-US" sz="1100" b="1" dirty="0">
                <a:latin typeface="Arial"/>
                <a:cs typeface="Arial"/>
              </a:rPr>
              <a:t>h</a:t>
            </a:r>
            <a:r>
              <a:rPr lang="en-US" sz="1100" b="1" dirty="0" smtClean="0">
                <a:latin typeface="Arial"/>
                <a:cs typeface="Arial"/>
              </a:rPr>
              <a:t>alf-cell</a:t>
            </a:r>
            <a:endParaRPr lang="en-US" sz="11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0496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8" name="Picture 7" descr="0812015-A4-at-144-dpi.jpg"/>
          <p:cNvPicPr>
            <a:picLocks/>
          </p:cNvPicPr>
          <p:nvPr/>
        </p:nvPicPr>
        <p:blipFill>
          <a:blip r:embed="rId3"/>
          <a:srcRect l="17717" r="14173" b="16169"/>
          <a:stretch>
            <a:fillRect/>
          </a:stretch>
        </p:blipFill>
        <p:spPr>
          <a:xfrm>
            <a:off x="381000" y="70186"/>
            <a:ext cx="8305800" cy="607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276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/>
          </a:bodyPr>
          <a:lstStyle/>
          <a:p>
            <a:r>
              <a:rPr lang="en-US" u="none" dirty="0" smtClean="0"/>
              <a:t>Electron cloud in the LHC: Some open questions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59456"/>
            <a:ext cx="8226854" cy="536197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/>
              <a:t>Difference between sectors 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Important </a:t>
            </a:r>
            <a:r>
              <a:rPr lang="en-US"/>
              <a:t>info </a:t>
            </a:r>
            <a:r>
              <a:rPr lang="en-US" smtClean="0"/>
              <a:t>from </a:t>
            </a:r>
            <a:r>
              <a:rPr lang="en-US" dirty="0"/>
              <a:t>thermal cycle in Sector 12 for dipole replacement 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Magnets around the exchanged dipole are being </a:t>
            </a:r>
            <a:r>
              <a:rPr lang="en-US" dirty="0" smtClean="0"/>
              <a:t>instrumented </a:t>
            </a:r>
            <a:r>
              <a:rPr lang="en-US" dirty="0"/>
              <a:t>for detailed heat load measurements</a:t>
            </a:r>
          </a:p>
          <a:p>
            <a:pPr>
              <a:lnSpc>
                <a:spcPct val="80000"/>
              </a:lnSpc>
            </a:pPr>
            <a:r>
              <a:rPr lang="en-US" dirty="0"/>
              <a:t>Detailed arc half-cell heat load breakdown (dipoles, </a:t>
            </a:r>
            <a:r>
              <a:rPr lang="en-US" dirty="0" err="1"/>
              <a:t>quadrupoles</a:t>
            </a:r>
            <a:r>
              <a:rPr lang="en-US" dirty="0"/>
              <a:t>, drifts)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Important information from new instrumented cell in S12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Improvement of the simulation model (including synchrotron radiation tracking and photoelectron generation - synergy with FCC studies)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Improvement of heat load data </a:t>
            </a:r>
            <a:r>
              <a:rPr lang="en-US" dirty="0" smtClean="0"/>
              <a:t>calibration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Tests with 50 ns or 8b4e for heat load measurement calibration</a:t>
            </a:r>
          </a:p>
          <a:p>
            <a:pPr>
              <a:lnSpc>
                <a:spcPct val="80000"/>
              </a:lnSpc>
            </a:pPr>
            <a:r>
              <a:rPr lang="en-US" dirty="0"/>
              <a:t>Understanding on surface behavior 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Laboratory surface </a:t>
            </a:r>
            <a:r>
              <a:rPr lang="en-US" dirty="0" smtClean="0"/>
              <a:t>characterization: </a:t>
            </a:r>
            <a:r>
              <a:rPr lang="en-US" dirty="0"/>
              <a:t>vital input to improve simulations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Effect of electron energy on secondary emission and scrubbing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Effect of surface temperature - further tests also in the machine</a:t>
            </a:r>
            <a:r>
              <a:rPr lang="en-US" dirty="0" smtClean="0"/>
              <a:t>?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Beam configurations to improve scrubbing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Longer 25 ns </a:t>
            </a:r>
            <a:r>
              <a:rPr lang="en-US" dirty="0" smtClean="0"/>
              <a:t>trains</a:t>
            </a:r>
            <a:endParaRPr lang="en-US" dirty="0"/>
          </a:p>
          <a:p>
            <a:pPr lvl="2">
              <a:lnSpc>
                <a:spcPct val="80000"/>
              </a:lnSpc>
            </a:pPr>
            <a:r>
              <a:rPr lang="en-US" dirty="0"/>
              <a:t>Slightly higher bunch </a:t>
            </a:r>
            <a:r>
              <a:rPr lang="en-US" dirty="0" smtClean="0"/>
              <a:t>intensity</a:t>
            </a:r>
            <a:endParaRPr lang="en-US" dirty="0"/>
          </a:p>
          <a:p>
            <a:pPr lvl="2">
              <a:lnSpc>
                <a:spcPct val="80000"/>
              </a:lnSpc>
            </a:pPr>
            <a:r>
              <a:rPr lang="en-US" dirty="0" smtClean="0"/>
              <a:t>5 ns spaced doublet beams</a:t>
            </a:r>
            <a:endParaRPr lang="en-US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2096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/>
          </a:bodyPr>
          <a:lstStyle/>
          <a:p>
            <a:r>
              <a:rPr lang="en-US" u="none" dirty="0" smtClean="0"/>
              <a:t>Electron cloud </a:t>
            </a:r>
            <a:r>
              <a:rPr lang="en-US" u="none" dirty="0" smtClean="0"/>
              <a:t>mitigation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59456"/>
            <a:ext cx="8226854" cy="536197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Scrubbing (but up to which point??...)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Coating </a:t>
            </a:r>
            <a:r>
              <a:rPr lang="en-US" dirty="0"/>
              <a:t>of the beam pipes with amorphous carbon (</a:t>
            </a:r>
            <a:r>
              <a:rPr lang="en-US" dirty="0" smtClean="0"/>
              <a:t>a-C</a:t>
            </a:r>
            <a:r>
              <a:rPr lang="en-US" dirty="0"/>
              <a:t>) has been developed at CERN to suppress e-cloud formation (</a:t>
            </a:r>
            <a:r>
              <a:rPr lang="en-US" dirty="0" smtClean="0"/>
              <a:t>a-C </a:t>
            </a:r>
            <a:r>
              <a:rPr lang="en-US" dirty="0"/>
              <a:t>has very low Secondary Electron Yield)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Validated for full scale deployment in a large accelerator (room temperature</a:t>
            </a:r>
            <a:r>
              <a:rPr lang="en-US" dirty="0" smtClean="0"/>
              <a:t>)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In 2019-20 a large fraction of SPS will be coated with a-C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Studies at an advanced stage to use </a:t>
            </a:r>
            <a:r>
              <a:rPr lang="en-US" dirty="0" smtClean="0"/>
              <a:t>a-C </a:t>
            </a:r>
            <a:r>
              <a:rPr lang="en-US" dirty="0"/>
              <a:t>coating also in cold magnets: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e-cloud suppression validated at the COLDEX experiment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Developing methods to deploy the coating “in situ”, i.e. directly in the magnets installed in the LHC tunnel (inner triplets in IP2 and IP8</a:t>
            </a:r>
            <a:r>
              <a:rPr lang="en-US" dirty="0" smtClean="0"/>
              <a:t>)</a:t>
            </a: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Low Secondary Electron Yield can be obtained also using Laser Engineered Surface Structures (LESS)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Developed by in universities and laboratories in the UK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Being tested inside a particle accelerator at CERN SPS (strip monitor at room temperature, COLDEX cryogenic experiment</a:t>
            </a:r>
            <a:r>
              <a:rPr lang="en-US" dirty="0" smtClean="0"/>
              <a:t>)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Clearing electrodes, solenoids </a:t>
            </a:r>
            <a:r>
              <a:rPr lang="mr-IN" dirty="0" smtClean="0"/>
              <a:t>…</a:t>
            </a: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High bandwidth feedback system</a:t>
            </a:r>
            <a:endParaRPr lang="en-US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85893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Space charge and electron cloud are two key subjects for the future upgrades of all CERN machines</a:t>
            </a:r>
          </a:p>
          <a:p>
            <a:r>
              <a:rPr lang="en-US" dirty="0" smtClean="0"/>
              <a:t>Space charge</a:t>
            </a:r>
          </a:p>
          <a:p>
            <a:pPr lvl="1"/>
            <a:r>
              <a:rPr lang="en-US" dirty="0" smtClean="0"/>
              <a:t>Limits brightness in injectors mainly due to long injection plateaus </a:t>
            </a:r>
          </a:p>
          <a:p>
            <a:pPr lvl="1"/>
            <a:r>
              <a:rPr lang="en-US" dirty="0" smtClean="0"/>
              <a:t>Effect on coherent instability thresholds not yet clear</a:t>
            </a:r>
          </a:p>
          <a:p>
            <a:r>
              <a:rPr lang="en-US" dirty="0" smtClean="0"/>
              <a:t>Electron cloud</a:t>
            </a:r>
          </a:p>
          <a:p>
            <a:pPr lvl="1"/>
            <a:r>
              <a:rPr lang="en-US" dirty="0" smtClean="0"/>
              <a:t>Affects PS, but only in the last phase of LHC beam production</a:t>
            </a:r>
          </a:p>
          <a:p>
            <a:pPr lvl="1"/>
            <a:r>
              <a:rPr lang="en-US" dirty="0" smtClean="0"/>
              <a:t>Affects SPS, which is scrubbed for present LHC beams and will be partly coated with a-C for future beams</a:t>
            </a:r>
          </a:p>
          <a:p>
            <a:pPr lvl="1"/>
            <a:r>
              <a:rPr lang="en-US" dirty="0" smtClean="0"/>
              <a:t>Affects LHC potentially limiting its performance mainly due to the heat load on the cryogenic system</a:t>
            </a:r>
            <a:endParaRPr lang="en-US" b="1" dirty="0" smtClean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2329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LHC beams in the PS</a:t>
            </a:r>
            <a:endParaRPr lang="en-US" u="none" dirty="0"/>
          </a:p>
        </p:txBody>
      </p:sp>
      <p:pic>
        <p:nvPicPr>
          <p:cNvPr id="7" name="Picture 6" descr="LHC-doublebatch-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64" y="838199"/>
            <a:ext cx="8137236" cy="4267201"/>
          </a:xfrm>
          <a:prstGeom prst="rect">
            <a:avLst/>
          </a:prstGeom>
          <a:ln>
            <a:solidFill>
              <a:srgbClr val="000000"/>
            </a:solidFill>
          </a:ln>
        </p:spPr>
      </p:pic>
      <p:grpSp>
        <p:nvGrpSpPr>
          <p:cNvPr id="8" name="Group 7"/>
          <p:cNvGrpSpPr/>
          <p:nvPr/>
        </p:nvGrpSpPr>
        <p:grpSpPr>
          <a:xfrm>
            <a:off x="367189" y="5740200"/>
            <a:ext cx="5371200" cy="270000"/>
            <a:chOff x="302396" y="6010200"/>
            <a:chExt cx="5371200" cy="270000"/>
          </a:xfrm>
          <a:solidFill>
            <a:srgbClr val="FF0000"/>
          </a:solidFill>
        </p:grpSpPr>
        <p:sp>
          <p:nvSpPr>
            <p:cNvPr id="10" name="Oval 9"/>
            <p:cNvSpPr>
              <a:spLocks/>
            </p:cNvSpPr>
            <p:nvPr/>
          </p:nvSpPr>
          <p:spPr>
            <a:xfrm>
              <a:off x="302396" y="6010200"/>
              <a:ext cx="1079994" cy="2700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>
              <a:spLocks/>
            </p:cNvSpPr>
            <p:nvPr/>
          </p:nvSpPr>
          <p:spPr>
            <a:xfrm>
              <a:off x="1732798" y="6010200"/>
              <a:ext cx="1079994" cy="2700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>
              <a:spLocks/>
            </p:cNvSpPr>
            <p:nvPr/>
          </p:nvSpPr>
          <p:spPr>
            <a:xfrm>
              <a:off x="3163200" y="6010200"/>
              <a:ext cx="1079994" cy="2700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>
              <a:spLocks/>
            </p:cNvSpPr>
            <p:nvPr/>
          </p:nvSpPr>
          <p:spPr>
            <a:xfrm>
              <a:off x="4593602" y="6010200"/>
              <a:ext cx="1079994" cy="2700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78205" y="5851400"/>
            <a:ext cx="8446793" cy="53998"/>
            <a:chOff x="240007" y="6423002"/>
            <a:chExt cx="8446793" cy="53998"/>
          </a:xfrm>
          <a:solidFill>
            <a:srgbClr val="FF0000"/>
          </a:solidFill>
        </p:grpSpPr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2400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3580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>
            <a:xfrm>
              <a:off x="5941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>
            <a:xfrm>
              <a:off x="9483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14205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20108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271918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34275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41358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48441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5525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2608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4761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7122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10663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15386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21289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283723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35455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42539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49622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567058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>
              <a:spLocks noChangeAspect="1"/>
            </p:cNvSpPr>
            <p:nvPr/>
          </p:nvSpPr>
          <p:spPr>
            <a:xfrm>
              <a:off x="63789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>
              <a:spLocks noChangeAspect="1"/>
            </p:cNvSpPr>
            <p:nvPr/>
          </p:nvSpPr>
          <p:spPr>
            <a:xfrm>
              <a:off x="69691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8302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>
              <a:spLocks noChangeAspect="1"/>
            </p:cNvSpPr>
            <p:nvPr/>
          </p:nvSpPr>
          <p:spPr>
            <a:xfrm>
              <a:off x="11844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>
              <a:spLocks noChangeAspect="1"/>
            </p:cNvSpPr>
            <p:nvPr/>
          </p:nvSpPr>
          <p:spPr>
            <a:xfrm>
              <a:off x="16566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>
              <a:spLocks noChangeAspect="1"/>
            </p:cNvSpPr>
            <p:nvPr/>
          </p:nvSpPr>
          <p:spPr>
            <a:xfrm>
              <a:off x="22469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295529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36636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43719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>
              <a:spLocks noChangeAspect="1"/>
            </p:cNvSpPr>
            <p:nvPr/>
          </p:nvSpPr>
          <p:spPr>
            <a:xfrm>
              <a:off x="50803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>
              <a:spLocks noChangeAspect="1"/>
            </p:cNvSpPr>
            <p:nvPr/>
          </p:nvSpPr>
          <p:spPr>
            <a:xfrm>
              <a:off x="578863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4969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>
              <a:spLocks noChangeAspect="1"/>
            </p:cNvSpPr>
            <p:nvPr/>
          </p:nvSpPr>
          <p:spPr>
            <a:xfrm>
              <a:off x="70872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75594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13025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>
              <a:spLocks noChangeAspect="1"/>
            </p:cNvSpPr>
            <p:nvPr/>
          </p:nvSpPr>
          <p:spPr>
            <a:xfrm>
              <a:off x="17747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>
              <a:off x="23650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07335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37816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>
              <a:spLocks noChangeAspect="1"/>
            </p:cNvSpPr>
            <p:nvPr/>
          </p:nvSpPr>
          <p:spPr>
            <a:xfrm>
              <a:off x="44900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51983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>
              <a:spLocks noChangeAspect="1"/>
            </p:cNvSpPr>
            <p:nvPr/>
          </p:nvSpPr>
          <p:spPr>
            <a:xfrm>
              <a:off x="590669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66150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72053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>
              <a:spLocks noChangeAspect="1"/>
            </p:cNvSpPr>
            <p:nvPr/>
          </p:nvSpPr>
          <p:spPr>
            <a:xfrm>
              <a:off x="76775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80317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18927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>
              <a:spLocks noChangeAspect="1"/>
            </p:cNvSpPr>
            <p:nvPr/>
          </p:nvSpPr>
          <p:spPr>
            <a:xfrm>
              <a:off x="24830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31914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38997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>
              <a:spLocks noChangeAspect="1"/>
            </p:cNvSpPr>
            <p:nvPr/>
          </p:nvSpPr>
          <p:spPr>
            <a:xfrm>
              <a:off x="46080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3164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602475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>
              <a:spLocks noChangeAspect="1"/>
            </p:cNvSpPr>
            <p:nvPr/>
          </p:nvSpPr>
          <p:spPr>
            <a:xfrm>
              <a:off x="67330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73233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77955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>
              <a:spLocks noChangeAspect="1"/>
            </p:cNvSpPr>
            <p:nvPr/>
          </p:nvSpPr>
          <p:spPr>
            <a:xfrm>
              <a:off x="81497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83858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>
              <a:spLocks noChangeAspect="1"/>
            </p:cNvSpPr>
            <p:nvPr/>
          </p:nvSpPr>
          <p:spPr>
            <a:xfrm>
              <a:off x="26011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>
              <a:spLocks noChangeAspect="1"/>
            </p:cNvSpPr>
            <p:nvPr/>
          </p:nvSpPr>
          <p:spPr>
            <a:xfrm>
              <a:off x="33094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>
              <a:spLocks noChangeAspect="1"/>
            </p:cNvSpPr>
            <p:nvPr/>
          </p:nvSpPr>
          <p:spPr>
            <a:xfrm>
              <a:off x="40177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>
              <a:spLocks noChangeAspect="1"/>
            </p:cNvSpPr>
            <p:nvPr/>
          </p:nvSpPr>
          <p:spPr>
            <a:xfrm>
              <a:off x="47261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>
              <a:spLocks noChangeAspect="1"/>
            </p:cNvSpPr>
            <p:nvPr/>
          </p:nvSpPr>
          <p:spPr>
            <a:xfrm>
              <a:off x="54344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>
              <a:spLocks noChangeAspect="1"/>
            </p:cNvSpPr>
            <p:nvPr/>
          </p:nvSpPr>
          <p:spPr>
            <a:xfrm>
              <a:off x="61428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68511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>
              <a:spLocks noChangeAspect="1"/>
            </p:cNvSpPr>
            <p:nvPr/>
          </p:nvSpPr>
          <p:spPr>
            <a:xfrm>
              <a:off x="74414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>
              <a:spLocks noChangeAspect="1"/>
            </p:cNvSpPr>
            <p:nvPr/>
          </p:nvSpPr>
          <p:spPr>
            <a:xfrm>
              <a:off x="79136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>
              <a:spLocks noChangeAspect="1"/>
            </p:cNvSpPr>
            <p:nvPr/>
          </p:nvSpPr>
          <p:spPr>
            <a:xfrm>
              <a:off x="82678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85039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>
              <a:spLocks noChangeAspect="1"/>
            </p:cNvSpPr>
            <p:nvPr/>
          </p:nvSpPr>
          <p:spPr>
            <a:xfrm>
              <a:off x="86220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0" name="Rectangle 89"/>
          <p:cNvSpPr/>
          <p:nvPr/>
        </p:nvSpPr>
        <p:spPr>
          <a:xfrm>
            <a:off x="1377950" y="2794000"/>
            <a:ext cx="2742840" cy="1219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90"/>
          <p:cNvGrpSpPr/>
          <p:nvPr/>
        </p:nvGrpSpPr>
        <p:grpSpPr>
          <a:xfrm>
            <a:off x="1340709" y="2878367"/>
            <a:ext cx="1416672" cy="1024388"/>
            <a:chOff x="1447183" y="2870994"/>
            <a:chExt cx="1416672" cy="1024388"/>
          </a:xfrm>
        </p:grpSpPr>
        <p:cxnSp>
          <p:nvCxnSpPr>
            <p:cNvPr id="92" name="Straight Arrow Connector 91"/>
            <p:cNvCxnSpPr/>
            <p:nvPr/>
          </p:nvCxnSpPr>
          <p:spPr>
            <a:xfrm rot="5400000" flipH="1" flipV="1">
              <a:off x="1021571" y="3296606"/>
              <a:ext cx="862806" cy="11582"/>
            </a:xfrm>
            <a:prstGeom prst="straightConnector1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1474582" y="3572217"/>
              <a:ext cx="1389273" cy="3231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/>
                <a:t>1</a:t>
              </a:r>
              <a:r>
                <a:rPr lang="en-US" sz="1500" b="1" baseline="30000" dirty="0" smtClean="0"/>
                <a:t>st</a:t>
              </a:r>
              <a:r>
                <a:rPr lang="en-US" sz="1500" b="1" dirty="0" smtClean="0"/>
                <a:t> injection</a:t>
              </a:r>
              <a:endParaRPr lang="en-US" sz="1500" b="1" dirty="0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3559759" y="2878367"/>
            <a:ext cx="1387423" cy="1024388"/>
            <a:chOff x="3518928" y="2870994"/>
            <a:chExt cx="1387423" cy="1024388"/>
          </a:xfrm>
        </p:grpSpPr>
        <p:cxnSp>
          <p:nvCxnSpPr>
            <p:cNvPr id="95" name="Straight Arrow Connector 94"/>
            <p:cNvCxnSpPr/>
            <p:nvPr/>
          </p:nvCxnSpPr>
          <p:spPr>
            <a:xfrm rot="5400000" flipH="1" flipV="1">
              <a:off x="3093316" y="3296606"/>
              <a:ext cx="862806" cy="11582"/>
            </a:xfrm>
            <a:prstGeom prst="straightConnector1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/>
            <p:cNvSpPr txBox="1"/>
            <p:nvPr/>
          </p:nvSpPr>
          <p:spPr>
            <a:xfrm>
              <a:off x="3559759" y="3572217"/>
              <a:ext cx="1346592" cy="32316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/>
                <a:t>2</a:t>
              </a:r>
              <a:r>
                <a:rPr lang="en-US" sz="1500" b="1" baseline="30000" dirty="0" smtClean="0"/>
                <a:t>nd</a:t>
              </a:r>
              <a:r>
                <a:rPr lang="en-US" sz="1500" b="1" dirty="0" smtClean="0"/>
                <a:t> injection</a:t>
              </a:r>
              <a:endParaRPr lang="en-US" sz="1500" b="1" dirty="0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5966348" y="1042194"/>
            <a:ext cx="1814178" cy="2179598"/>
            <a:chOff x="5966348" y="1042194"/>
            <a:chExt cx="1814178" cy="2179598"/>
          </a:xfrm>
        </p:grpSpPr>
        <p:cxnSp>
          <p:nvCxnSpPr>
            <p:cNvPr id="98" name="Straight Arrow Connector 97"/>
            <p:cNvCxnSpPr/>
            <p:nvPr/>
          </p:nvCxnSpPr>
          <p:spPr>
            <a:xfrm rot="16200000" flipV="1">
              <a:off x="5471237" y="1879600"/>
              <a:ext cx="1676400" cy="1588"/>
            </a:xfrm>
            <a:prstGeom prst="straightConnector1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/>
            <p:cNvSpPr txBox="1"/>
            <p:nvPr/>
          </p:nvSpPr>
          <p:spPr>
            <a:xfrm>
              <a:off x="5966348" y="2667794"/>
              <a:ext cx="1814178" cy="55399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/>
                <a:t>Flat top</a:t>
              </a:r>
            </a:p>
            <a:p>
              <a:r>
                <a:rPr lang="en-US" sz="1500" b="1" dirty="0" smtClean="0"/>
                <a:t>Bunch shortening</a:t>
              </a:r>
              <a:endParaRPr lang="en-US" sz="1500" b="1" dirty="0"/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5351824" y="6115734"/>
            <a:ext cx="2664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</a:rPr>
              <a:t>25ns </a:t>
            </a:r>
            <a:r>
              <a:rPr lang="en-US" sz="2000" dirty="0" smtClean="0">
                <a:solidFill>
                  <a:srgbClr val="FFFFFF"/>
                </a:solidFill>
              </a:rPr>
              <a:t>bunch spacing</a:t>
            </a:r>
            <a:endParaRPr lang="en-US" sz="2000" dirty="0">
              <a:solidFill>
                <a:srgbClr val="FFFFFF"/>
              </a:solidFill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4055999" y="1042988"/>
            <a:ext cx="3328026" cy="3315239"/>
            <a:chOff x="4055999" y="1042988"/>
            <a:chExt cx="3328026" cy="3315239"/>
          </a:xfrm>
        </p:grpSpPr>
        <p:grpSp>
          <p:nvGrpSpPr>
            <p:cNvPr id="105" name="Group 104"/>
            <p:cNvGrpSpPr/>
            <p:nvPr/>
          </p:nvGrpSpPr>
          <p:grpSpPr>
            <a:xfrm>
              <a:off x="4055999" y="1042988"/>
              <a:ext cx="3328026" cy="3315239"/>
              <a:chOff x="4055999" y="1042988"/>
              <a:chExt cx="3328026" cy="3315239"/>
            </a:xfrm>
          </p:grpSpPr>
          <p:cxnSp>
            <p:nvCxnSpPr>
              <p:cNvPr id="108" name="Straight Arrow Connector 107"/>
              <p:cNvCxnSpPr/>
              <p:nvPr/>
            </p:nvCxnSpPr>
            <p:spPr>
              <a:xfrm rot="5400000" flipH="1" flipV="1">
                <a:off x="4339746" y="2527697"/>
                <a:ext cx="2971006" cy="1588"/>
              </a:xfrm>
              <a:prstGeom prst="straightConnector1">
                <a:avLst/>
              </a:prstGeom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/>
              <p:cNvCxnSpPr/>
              <p:nvPr/>
            </p:nvCxnSpPr>
            <p:spPr>
              <a:xfrm rot="10800000">
                <a:off x="4055999" y="4267200"/>
                <a:ext cx="1534726" cy="1588"/>
              </a:xfrm>
              <a:prstGeom prst="straightConnector1">
                <a:avLst/>
              </a:prstGeom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5613185" y="4035062"/>
                <a:ext cx="1770840" cy="323165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 smtClean="0"/>
                  <a:t>Bunch </a:t>
                </a:r>
                <a:r>
                  <a:rPr lang="en-US" sz="1500" b="1" dirty="0" err="1" smtClean="0"/>
                  <a:t>splittings</a:t>
                </a:r>
                <a:endParaRPr lang="en-US" sz="1500" b="1" dirty="0"/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4810795" y="3889717"/>
              <a:ext cx="453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x</a:t>
              </a:r>
              <a:r>
                <a:rPr lang="en-US" dirty="0" smtClean="0"/>
                <a:t> 3</a:t>
              </a:r>
              <a:endParaRPr lang="en-US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373017" y="2794000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x</a:t>
              </a:r>
              <a:r>
                <a:rPr lang="en-US" dirty="0" smtClean="0"/>
                <a:t> 4</a:t>
              </a:r>
              <a:endParaRPr lang="en-US" dirty="0"/>
            </a:p>
          </p:txBody>
        </p:sp>
      </p:grpSp>
      <p:sp>
        <p:nvSpPr>
          <p:cNvPr id="6" name="Rectangle 5"/>
          <p:cNvSpPr/>
          <p:nvPr/>
        </p:nvSpPr>
        <p:spPr>
          <a:xfrm>
            <a:off x="6181005" y="762000"/>
            <a:ext cx="213057" cy="375355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73000"/>
                  <a:satMod val="150000"/>
                  <a:alpha val="22000"/>
                </a:schemeClr>
              </a:gs>
              <a:gs pos="25000">
                <a:schemeClr val="accent1">
                  <a:tint val="96000"/>
                  <a:shade val="80000"/>
                  <a:satMod val="105000"/>
                  <a:alpha val="22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22000"/>
                </a:schemeClr>
              </a:gs>
              <a:gs pos="55000">
                <a:schemeClr val="accent1">
                  <a:shade val="57000"/>
                  <a:satMod val="120000"/>
                  <a:alpha val="22000"/>
                </a:schemeClr>
              </a:gs>
              <a:gs pos="80000">
                <a:schemeClr val="accent1">
                  <a:shade val="56000"/>
                  <a:satMod val="145000"/>
                  <a:alpha val="22000"/>
                </a:schemeClr>
              </a:gs>
              <a:gs pos="88000">
                <a:schemeClr val="accent1">
                  <a:shade val="63000"/>
                  <a:satMod val="160000"/>
                  <a:alpha val="22000"/>
                </a:schemeClr>
              </a:gs>
              <a:gs pos="100000">
                <a:schemeClr val="accent1">
                  <a:tint val="99555"/>
                  <a:satMod val="155000"/>
                  <a:alpha val="22000"/>
                </a:schemeClr>
              </a:gs>
            </a:gsLst>
            <a:lin ang="5400000" scaled="1"/>
            <a:tileRect/>
          </a:gradFill>
          <a:ln w="28575" cmpd="sng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1" name="Gruppo 30"/>
          <p:cNvGrpSpPr/>
          <p:nvPr/>
        </p:nvGrpSpPr>
        <p:grpSpPr>
          <a:xfrm>
            <a:off x="22580" y="1382888"/>
            <a:ext cx="6005431" cy="4941711"/>
            <a:chOff x="304800" y="1066800"/>
            <a:chExt cx="6400800" cy="5257800"/>
          </a:xfrm>
        </p:grpSpPr>
        <p:sp>
          <p:nvSpPr>
            <p:cNvPr id="112" name="Rettangolo 36"/>
            <p:cNvSpPr/>
            <p:nvPr/>
          </p:nvSpPr>
          <p:spPr>
            <a:xfrm>
              <a:off x="304800" y="1066800"/>
              <a:ext cx="6400800" cy="52578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3" name="Gruppo 30"/>
            <p:cNvGrpSpPr/>
            <p:nvPr/>
          </p:nvGrpSpPr>
          <p:grpSpPr>
            <a:xfrm>
              <a:off x="457200" y="1505744"/>
              <a:ext cx="6148537" cy="4689812"/>
              <a:chOff x="1547664" y="1124744"/>
              <a:chExt cx="6148537" cy="4689812"/>
            </a:xfrm>
          </p:grpSpPr>
          <p:sp>
            <p:nvSpPr>
              <p:cNvPr id="115" name="Rettangolo 38"/>
              <p:cNvSpPr/>
              <p:nvPr/>
            </p:nvSpPr>
            <p:spPr>
              <a:xfrm>
                <a:off x="5943600" y="1516380"/>
                <a:ext cx="609600" cy="3657600"/>
              </a:xfrm>
              <a:prstGeom prst="rect">
                <a:avLst/>
              </a:prstGeom>
              <a:solidFill>
                <a:srgbClr val="FF0000">
                  <a:alpha val="3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ttangolo 39"/>
              <p:cNvSpPr/>
              <p:nvPr/>
            </p:nvSpPr>
            <p:spPr>
              <a:xfrm>
                <a:off x="2419350" y="1516380"/>
                <a:ext cx="3524250" cy="3657600"/>
              </a:xfrm>
              <a:prstGeom prst="rect">
                <a:avLst/>
              </a:prstGeom>
              <a:solidFill>
                <a:schemeClr val="accent6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7" name="Gruppo 30"/>
              <p:cNvGrpSpPr/>
              <p:nvPr/>
            </p:nvGrpSpPr>
            <p:grpSpPr>
              <a:xfrm>
                <a:off x="1547664" y="1124744"/>
                <a:ext cx="5544616" cy="4689812"/>
                <a:chOff x="1547664" y="1124744"/>
                <a:chExt cx="5544616" cy="4689812"/>
              </a:xfrm>
            </p:grpSpPr>
            <p:sp>
              <p:nvSpPr>
                <p:cNvPr id="132" name="Figura a mano libera 55"/>
                <p:cNvSpPr/>
                <p:nvPr/>
              </p:nvSpPr>
              <p:spPr>
                <a:xfrm>
                  <a:off x="5923864" y="4019382"/>
                  <a:ext cx="326867" cy="653734"/>
                </a:xfrm>
                <a:custGeom>
                  <a:avLst/>
                  <a:gdLst>
                    <a:gd name="connsiteX0" fmla="*/ 0 w 330315"/>
                    <a:gd name="connsiteY0" fmla="*/ 674422 h 674422"/>
                    <a:gd name="connsiteX1" fmla="*/ 53788 w 330315"/>
                    <a:gd name="connsiteY1" fmla="*/ 628909 h 674422"/>
                    <a:gd name="connsiteX2" fmla="*/ 107576 w 330315"/>
                    <a:gd name="connsiteY2" fmla="*/ 550295 h 674422"/>
                    <a:gd name="connsiteX3" fmla="*/ 177915 w 330315"/>
                    <a:gd name="connsiteY3" fmla="*/ 442719 h 674422"/>
                    <a:gd name="connsiteX4" fmla="*/ 260666 w 330315"/>
                    <a:gd name="connsiteY4" fmla="*/ 260666 h 674422"/>
                    <a:gd name="connsiteX5" fmla="*/ 293766 w 330315"/>
                    <a:gd name="connsiteY5" fmla="*/ 153090 h 674422"/>
                    <a:gd name="connsiteX6" fmla="*/ 326867 w 330315"/>
                    <a:gd name="connsiteY6" fmla="*/ 20688 h 674422"/>
                    <a:gd name="connsiteX7" fmla="*/ 314454 w 330315"/>
                    <a:gd name="connsiteY7" fmla="*/ 28963 h 674422"/>
                    <a:gd name="connsiteX0" fmla="*/ 0 w 326867"/>
                    <a:gd name="connsiteY0" fmla="*/ 653734 h 653734"/>
                    <a:gd name="connsiteX1" fmla="*/ 53788 w 326867"/>
                    <a:gd name="connsiteY1" fmla="*/ 608221 h 653734"/>
                    <a:gd name="connsiteX2" fmla="*/ 107576 w 326867"/>
                    <a:gd name="connsiteY2" fmla="*/ 529607 h 653734"/>
                    <a:gd name="connsiteX3" fmla="*/ 177915 w 326867"/>
                    <a:gd name="connsiteY3" fmla="*/ 422031 h 653734"/>
                    <a:gd name="connsiteX4" fmla="*/ 260666 w 326867"/>
                    <a:gd name="connsiteY4" fmla="*/ 239978 h 653734"/>
                    <a:gd name="connsiteX5" fmla="*/ 293766 w 326867"/>
                    <a:gd name="connsiteY5" fmla="*/ 132402 h 653734"/>
                    <a:gd name="connsiteX6" fmla="*/ 326867 w 326867"/>
                    <a:gd name="connsiteY6" fmla="*/ 0 h 65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6867" h="653734">
                      <a:moveTo>
                        <a:pt x="0" y="653734"/>
                      </a:moveTo>
                      <a:cubicBezTo>
                        <a:pt x="17929" y="641321"/>
                        <a:pt x="35859" y="628909"/>
                        <a:pt x="53788" y="608221"/>
                      </a:cubicBezTo>
                      <a:cubicBezTo>
                        <a:pt x="71717" y="587533"/>
                        <a:pt x="86888" y="560639"/>
                        <a:pt x="107576" y="529607"/>
                      </a:cubicBezTo>
                      <a:cubicBezTo>
                        <a:pt x="128264" y="498575"/>
                        <a:pt x="152400" y="470302"/>
                        <a:pt x="177915" y="422031"/>
                      </a:cubicBezTo>
                      <a:cubicBezTo>
                        <a:pt x="203430" y="373760"/>
                        <a:pt x="241357" y="288250"/>
                        <a:pt x="260666" y="239978"/>
                      </a:cubicBezTo>
                      <a:cubicBezTo>
                        <a:pt x="279975" y="191706"/>
                        <a:pt x="282733" y="172398"/>
                        <a:pt x="293766" y="132402"/>
                      </a:cubicBezTo>
                      <a:cubicBezTo>
                        <a:pt x="304799" y="92406"/>
                        <a:pt x="323419" y="20688"/>
                        <a:pt x="326867" y="0"/>
                      </a:cubicBezTo>
                    </a:path>
                  </a:pathLst>
                </a:custGeom>
                <a:ln w="28575">
                  <a:solidFill>
                    <a:srgbClr val="26262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33" name="Connettore 1 56"/>
                <p:cNvCxnSpPr/>
                <p:nvPr/>
              </p:nvCxnSpPr>
              <p:spPr>
                <a:xfrm flipH="1">
                  <a:off x="4382864" y="4673116"/>
                  <a:ext cx="1525960" cy="1506"/>
                </a:xfrm>
                <a:prstGeom prst="line">
                  <a:avLst/>
                </a:prstGeom>
                <a:ln w="28575">
                  <a:solidFill>
                    <a:srgbClr val="26262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Connettore 1 57"/>
                <p:cNvCxnSpPr/>
                <p:nvPr/>
              </p:nvCxnSpPr>
              <p:spPr>
                <a:xfrm flipH="1">
                  <a:off x="2483768" y="4674622"/>
                  <a:ext cx="1944216" cy="432048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Connettore 1 58"/>
                <p:cNvCxnSpPr/>
                <p:nvPr/>
              </p:nvCxnSpPr>
              <p:spPr>
                <a:xfrm flipH="1">
                  <a:off x="2411760" y="5106670"/>
                  <a:ext cx="72008" cy="720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Connettore 1 59"/>
                <p:cNvCxnSpPr/>
                <p:nvPr/>
              </p:nvCxnSpPr>
              <p:spPr>
                <a:xfrm flipV="1">
                  <a:off x="6339640" y="1720850"/>
                  <a:ext cx="0" cy="3460750"/>
                </a:xfrm>
                <a:prstGeom prst="line">
                  <a:avLst/>
                </a:prstGeom>
                <a:ln w="28575">
                  <a:solidFill>
                    <a:srgbClr val="26262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Connettore 1 60"/>
                <p:cNvCxnSpPr/>
                <p:nvPr/>
              </p:nvCxnSpPr>
              <p:spPr>
                <a:xfrm>
                  <a:off x="6242926" y="1722294"/>
                  <a:ext cx="115110" cy="0"/>
                </a:xfrm>
                <a:prstGeom prst="line">
                  <a:avLst/>
                </a:prstGeom>
                <a:ln w="28575">
                  <a:solidFill>
                    <a:srgbClr val="26262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Connettore 2 61"/>
                <p:cNvCxnSpPr/>
                <p:nvPr/>
              </p:nvCxnSpPr>
              <p:spPr>
                <a:xfrm>
                  <a:off x="2411760" y="5178678"/>
                  <a:ext cx="4680520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Connettore 2 62"/>
                <p:cNvCxnSpPr/>
                <p:nvPr/>
              </p:nvCxnSpPr>
              <p:spPr>
                <a:xfrm flipV="1">
                  <a:off x="2411760" y="1124744"/>
                  <a:ext cx="0" cy="4053934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0" name="Gruppo 42"/>
                <p:cNvGrpSpPr/>
                <p:nvPr/>
              </p:nvGrpSpPr>
              <p:grpSpPr>
                <a:xfrm>
                  <a:off x="2267744" y="5106670"/>
                  <a:ext cx="4464496" cy="410562"/>
                  <a:chOff x="2267744" y="4149080"/>
                  <a:chExt cx="4234183" cy="410562"/>
                </a:xfrm>
              </p:grpSpPr>
              <p:sp>
                <p:nvSpPr>
                  <p:cNvPr id="162" name="CasellaDiTesto 24"/>
                  <p:cNvSpPr txBox="1"/>
                  <p:nvPr/>
                </p:nvSpPr>
                <p:spPr>
                  <a:xfrm>
                    <a:off x="2267744" y="4221088"/>
                    <a:ext cx="28886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/>
                      <a:t>0</a:t>
                    </a:r>
                    <a:endParaRPr lang="en-US" sz="1600" dirty="0"/>
                  </a:p>
                </p:txBody>
              </p:sp>
              <p:grpSp>
                <p:nvGrpSpPr>
                  <p:cNvPr id="163" name="Gruppo 36"/>
                  <p:cNvGrpSpPr/>
                  <p:nvPr/>
                </p:nvGrpSpPr>
                <p:grpSpPr>
                  <a:xfrm>
                    <a:off x="2862860" y="4149080"/>
                    <a:ext cx="393056" cy="410562"/>
                    <a:chOff x="2862860" y="4458598"/>
                    <a:chExt cx="393056" cy="410562"/>
                  </a:xfrm>
                </p:grpSpPr>
                <p:cxnSp>
                  <p:nvCxnSpPr>
                    <p:cNvPr id="179" name="Connettore 1 102"/>
                    <p:cNvCxnSpPr/>
                    <p:nvPr/>
                  </p:nvCxnSpPr>
                  <p:spPr>
                    <a:xfrm>
                      <a:off x="3059832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0" name="CasellaDiTesto 103"/>
                    <p:cNvSpPr txBox="1"/>
                    <p:nvPr/>
                  </p:nvSpPr>
                  <p:spPr>
                    <a:xfrm>
                      <a:off x="2862860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164" name="Gruppo 37"/>
                  <p:cNvGrpSpPr/>
                  <p:nvPr/>
                </p:nvGrpSpPr>
                <p:grpSpPr>
                  <a:xfrm>
                    <a:off x="3515695" y="4149080"/>
                    <a:ext cx="393056" cy="410562"/>
                    <a:chOff x="3515695" y="4458598"/>
                    <a:chExt cx="393056" cy="410562"/>
                  </a:xfrm>
                </p:grpSpPr>
                <p:cxnSp>
                  <p:nvCxnSpPr>
                    <p:cNvPr id="177" name="Connettore 1 15"/>
                    <p:cNvCxnSpPr/>
                    <p:nvPr/>
                  </p:nvCxnSpPr>
                  <p:spPr>
                    <a:xfrm>
                      <a:off x="3707904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8" name="CasellaDiTesto 101"/>
                    <p:cNvSpPr txBox="1"/>
                    <p:nvPr/>
                  </p:nvSpPr>
                  <p:spPr>
                    <a:xfrm>
                      <a:off x="3515695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20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165" name="Gruppo 38"/>
                  <p:cNvGrpSpPr/>
                  <p:nvPr/>
                </p:nvGrpSpPr>
                <p:grpSpPr>
                  <a:xfrm>
                    <a:off x="4159567" y="4149080"/>
                    <a:ext cx="393056" cy="410562"/>
                    <a:chOff x="4159567" y="4458598"/>
                    <a:chExt cx="393056" cy="410562"/>
                  </a:xfrm>
                </p:grpSpPr>
                <p:cxnSp>
                  <p:nvCxnSpPr>
                    <p:cNvPr id="175" name="Connettore 1 18"/>
                    <p:cNvCxnSpPr/>
                    <p:nvPr/>
                  </p:nvCxnSpPr>
                  <p:spPr>
                    <a:xfrm>
                      <a:off x="4355976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6" name="CasellaDiTesto 99"/>
                    <p:cNvSpPr txBox="1"/>
                    <p:nvPr/>
                  </p:nvSpPr>
                  <p:spPr>
                    <a:xfrm>
                      <a:off x="4159567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30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166" name="Gruppo 39"/>
                  <p:cNvGrpSpPr/>
                  <p:nvPr/>
                </p:nvGrpSpPr>
                <p:grpSpPr>
                  <a:xfrm>
                    <a:off x="4811839" y="4149080"/>
                    <a:ext cx="393056" cy="410562"/>
                    <a:chOff x="4811839" y="4458598"/>
                    <a:chExt cx="393056" cy="410562"/>
                  </a:xfrm>
                </p:grpSpPr>
                <p:cxnSp>
                  <p:nvCxnSpPr>
                    <p:cNvPr id="173" name="Connettore 1 19"/>
                    <p:cNvCxnSpPr/>
                    <p:nvPr/>
                  </p:nvCxnSpPr>
                  <p:spPr>
                    <a:xfrm>
                      <a:off x="5004048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4" name="CasellaDiTesto 97"/>
                    <p:cNvSpPr txBox="1"/>
                    <p:nvPr/>
                  </p:nvSpPr>
                  <p:spPr>
                    <a:xfrm>
                      <a:off x="4811839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40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167" name="Gruppo 40"/>
                  <p:cNvGrpSpPr/>
                  <p:nvPr/>
                </p:nvGrpSpPr>
                <p:grpSpPr>
                  <a:xfrm>
                    <a:off x="5459911" y="4149080"/>
                    <a:ext cx="393056" cy="410562"/>
                    <a:chOff x="5459911" y="4458598"/>
                    <a:chExt cx="393056" cy="410562"/>
                  </a:xfrm>
                </p:grpSpPr>
                <p:cxnSp>
                  <p:nvCxnSpPr>
                    <p:cNvPr id="171" name="Connettore 1 22"/>
                    <p:cNvCxnSpPr/>
                    <p:nvPr/>
                  </p:nvCxnSpPr>
                  <p:spPr>
                    <a:xfrm>
                      <a:off x="5652120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2" name="CasellaDiTesto 95"/>
                    <p:cNvSpPr txBox="1"/>
                    <p:nvPr/>
                  </p:nvSpPr>
                  <p:spPr>
                    <a:xfrm>
                      <a:off x="5459911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50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168" name="Gruppo 41"/>
                  <p:cNvGrpSpPr/>
                  <p:nvPr/>
                </p:nvGrpSpPr>
                <p:grpSpPr>
                  <a:xfrm>
                    <a:off x="6108871" y="4149080"/>
                    <a:ext cx="393056" cy="410562"/>
                    <a:chOff x="6108871" y="4458598"/>
                    <a:chExt cx="393056" cy="410562"/>
                  </a:xfrm>
                </p:grpSpPr>
                <p:cxnSp>
                  <p:nvCxnSpPr>
                    <p:cNvPr id="169" name="Connettore 1 23"/>
                    <p:cNvCxnSpPr/>
                    <p:nvPr/>
                  </p:nvCxnSpPr>
                  <p:spPr>
                    <a:xfrm>
                      <a:off x="6300192" y="445859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0" name="CasellaDiTesto 93"/>
                    <p:cNvSpPr txBox="1"/>
                    <p:nvPr/>
                  </p:nvSpPr>
                  <p:spPr>
                    <a:xfrm>
                      <a:off x="6108871" y="4530606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60</a:t>
                      </a:r>
                      <a:endParaRPr lang="en-US" sz="1600" dirty="0"/>
                    </a:p>
                  </p:txBody>
                </p:sp>
              </p:grpSp>
            </p:grpSp>
            <p:grpSp>
              <p:nvGrpSpPr>
                <p:cNvPr id="141" name="Gruppo 50"/>
                <p:cNvGrpSpPr/>
                <p:nvPr/>
              </p:nvGrpSpPr>
              <p:grpSpPr>
                <a:xfrm>
                  <a:off x="1907704" y="1556792"/>
                  <a:ext cx="583207" cy="3218874"/>
                  <a:chOff x="1907704" y="1556792"/>
                  <a:chExt cx="583207" cy="3218874"/>
                </a:xfrm>
              </p:grpSpPr>
              <p:grpSp>
                <p:nvGrpSpPr>
                  <p:cNvPr id="144" name="Gruppo 49"/>
                  <p:cNvGrpSpPr/>
                  <p:nvPr/>
                </p:nvGrpSpPr>
                <p:grpSpPr>
                  <a:xfrm>
                    <a:off x="2008178" y="4437112"/>
                    <a:ext cx="482733" cy="338554"/>
                    <a:chOff x="2008178" y="4437112"/>
                    <a:chExt cx="482733" cy="338554"/>
                  </a:xfrm>
                </p:grpSpPr>
                <p:cxnSp>
                  <p:nvCxnSpPr>
                    <p:cNvPr id="160" name="Connettore 1 83"/>
                    <p:cNvCxnSpPr/>
                    <p:nvPr/>
                  </p:nvCxnSpPr>
                  <p:spPr>
                    <a:xfrm rot="16200000">
                      <a:off x="2454907" y="4574980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61" name="CasellaDiTesto 84"/>
                    <p:cNvSpPr txBox="1"/>
                    <p:nvPr/>
                  </p:nvSpPr>
                  <p:spPr>
                    <a:xfrm>
                      <a:off x="2008178" y="4437112"/>
                      <a:ext cx="39305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50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145" name="Gruppo 47"/>
                  <p:cNvGrpSpPr/>
                  <p:nvPr/>
                </p:nvGrpSpPr>
                <p:grpSpPr>
                  <a:xfrm>
                    <a:off x="1907704" y="3284984"/>
                    <a:ext cx="583207" cy="338554"/>
                    <a:chOff x="1907704" y="3284984"/>
                    <a:chExt cx="583207" cy="338554"/>
                  </a:xfrm>
                </p:grpSpPr>
                <p:cxnSp>
                  <p:nvCxnSpPr>
                    <p:cNvPr id="158" name="Connettore 1 81"/>
                    <p:cNvCxnSpPr/>
                    <p:nvPr/>
                  </p:nvCxnSpPr>
                  <p:spPr>
                    <a:xfrm rot="16200000">
                      <a:off x="2454907" y="3419504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9" name="CasellaDiTesto 82"/>
                    <p:cNvSpPr txBox="1"/>
                    <p:nvPr/>
                  </p:nvSpPr>
                  <p:spPr>
                    <a:xfrm>
                      <a:off x="1907704" y="3284984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150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146" name="Gruppo 45"/>
                  <p:cNvGrpSpPr/>
                  <p:nvPr/>
                </p:nvGrpSpPr>
                <p:grpSpPr>
                  <a:xfrm>
                    <a:off x="1907704" y="2132856"/>
                    <a:ext cx="583207" cy="338554"/>
                    <a:chOff x="1907704" y="2132856"/>
                    <a:chExt cx="583207" cy="338554"/>
                  </a:xfrm>
                </p:grpSpPr>
                <p:cxnSp>
                  <p:nvCxnSpPr>
                    <p:cNvPr id="156" name="Connettore 1 79"/>
                    <p:cNvCxnSpPr/>
                    <p:nvPr/>
                  </p:nvCxnSpPr>
                  <p:spPr>
                    <a:xfrm rot="16200000">
                      <a:off x="2454907" y="2264028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7" name="CasellaDiTesto 80"/>
                    <p:cNvSpPr txBox="1"/>
                    <p:nvPr/>
                  </p:nvSpPr>
                  <p:spPr>
                    <a:xfrm>
                      <a:off x="1907704" y="2132856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250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147" name="Gruppo 44"/>
                  <p:cNvGrpSpPr/>
                  <p:nvPr/>
                </p:nvGrpSpPr>
                <p:grpSpPr>
                  <a:xfrm>
                    <a:off x="1907704" y="1556792"/>
                    <a:ext cx="583207" cy="338554"/>
                    <a:chOff x="1907704" y="1556792"/>
                    <a:chExt cx="583207" cy="338554"/>
                  </a:xfrm>
                </p:grpSpPr>
                <p:cxnSp>
                  <p:nvCxnSpPr>
                    <p:cNvPr id="154" name="Connettore 1 77"/>
                    <p:cNvCxnSpPr/>
                    <p:nvPr/>
                  </p:nvCxnSpPr>
                  <p:spPr>
                    <a:xfrm rot="16200000">
                      <a:off x="2454907" y="1686290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5" name="CasellaDiTesto 78"/>
                    <p:cNvSpPr txBox="1"/>
                    <p:nvPr/>
                  </p:nvSpPr>
                  <p:spPr>
                    <a:xfrm>
                      <a:off x="1907704" y="1556792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300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148" name="Gruppo 46"/>
                  <p:cNvGrpSpPr/>
                  <p:nvPr/>
                </p:nvGrpSpPr>
                <p:grpSpPr>
                  <a:xfrm>
                    <a:off x="1907704" y="2701378"/>
                    <a:ext cx="583207" cy="338554"/>
                    <a:chOff x="1907704" y="2701378"/>
                    <a:chExt cx="583207" cy="338554"/>
                  </a:xfrm>
                </p:grpSpPr>
                <p:cxnSp>
                  <p:nvCxnSpPr>
                    <p:cNvPr id="152" name="Connettore 1 75"/>
                    <p:cNvCxnSpPr/>
                    <p:nvPr/>
                  </p:nvCxnSpPr>
                  <p:spPr>
                    <a:xfrm rot="16200000">
                      <a:off x="2454907" y="2841766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3" name="CasellaDiTesto 76"/>
                    <p:cNvSpPr txBox="1"/>
                    <p:nvPr/>
                  </p:nvSpPr>
                  <p:spPr>
                    <a:xfrm>
                      <a:off x="1907704" y="2701378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200</a:t>
                      </a:r>
                      <a:endParaRPr lang="en-US" sz="1600" dirty="0"/>
                    </a:p>
                  </p:txBody>
                </p:sp>
              </p:grpSp>
              <p:grpSp>
                <p:nvGrpSpPr>
                  <p:cNvPr id="149" name="Gruppo 48"/>
                  <p:cNvGrpSpPr/>
                  <p:nvPr/>
                </p:nvGrpSpPr>
                <p:grpSpPr>
                  <a:xfrm>
                    <a:off x="1907704" y="3853506"/>
                    <a:ext cx="583207" cy="338554"/>
                    <a:chOff x="1907704" y="3853506"/>
                    <a:chExt cx="583207" cy="338554"/>
                  </a:xfrm>
                </p:grpSpPr>
                <p:cxnSp>
                  <p:nvCxnSpPr>
                    <p:cNvPr id="150" name="Connettore 1 73"/>
                    <p:cNvCxnSpPr/>
                    <p:nvPr/>
                  </p:nvCxnSpPr>
                  <p:spPr>
                    <a:xfrm rot="16200000">
                      <a:off x="2454907" y="3997242"/>
                      <a:ext cx="0" cy="7200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1" name="CasellaDiTesto 74"/>
                    <p:cNvSpPr txBox="1"/>
                    <p:nvPr/>
                  </p:nvSpPr>
                  <p:spPr>
                    <a:xfrm>
                      <a:off x="1907704" y="3853506"/>
                      <a:ext cx="49725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 smtClean="0"/>
                        <a:t>100</a:t>
                      </a:r>
                      <a:endParaRPr lang="en-US" sz="1600" dirty="0"/>
                    </a:p>
                  </p:txBody>
                </p:sp>
              </p:grpSp>
            </p:grpSp>
            <p:sp>
              <p:nvSpPr>
                <p:cNvPr id="142" name="CasellaDiTesto 65"/>
                <p:cNvSpPr txBox="1"/>
                <p:nvPr/>
              </p:nvSpPr>
              <p:spPr>
                <a:xfrm rot="16200000">
                  <a:off x="-175882" y="3136322"/>
                  <a:ext cx="38164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 smtClean="0"/>
                    <a:t>40 MHz RF Voltage [kV]</a:t>
                  </a:r>
                  <a:endParaRPr lang="en-US" b="1" dirty="0"/>
                </a:p>
              </p:txBody>
            </p:sp>
            <p:sp>
              <p:nvSpPr>
                <p:cNvPr id="143" name="CasellaDiTesto 66"/>
                <p:cNvSpPr txBox="1"/>
                <p:nvPr/>
              </p:nvSpPr>
              <p:spPr>
                <a:xfrm>
                  <a:off x="2411760" y="5445224"/>
                  <a:ext cx="446449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 smtClean="0"/>
                    <a:t>Time [ms]</a:t>
                  </a:r>
                  <a:endParaRPr lang="en-US" b="1" dirty="0"/>
                </a:p>
              </p:txBody>
            </p:sp>
          </p:grpSp>
          <p:pic>
            <p:nvPicPr>
              <p:cNvPr id="118" name="Picture 2" descr="C:\Heiko\CPS\2012-01_LHCBeamSlides\LHC25\foursplitb12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16716" t="1254" r="5275" b="70805"/>
              <a:stretch>
                <a:fillRect/>
              </a:stretch>
            </p:blipFill>
            <p:spPr bwMode="auto">
              <a:xfrm rot="5400000">
                <a:off x="2976059" y="1672141"/>
                <a:ext cx="2016224" cy="3091542"/>
              </a:xfrm>
              <a:prstGeom prst="rect">
                <a:avLst/>
              </a:prstGeom>
              <a:noFill/>
            </p:spPr>
          </p:pic>
          <p:sp>
            <p:nvSpPr>
              <p:cNvPr id="123" name="Rettangolo 46"/>
              <p:cNvSpPr/>
              <p:nvPr/>
            </p:nvSpPr>
            <p:spPr>
              <a:xfrm>
                <a:off x="2443920" y="1905000"/>
                <a:ext cx="307848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accent6"/>
                    </a:solidFill>
                    <a:latin typeface="Calibri" pitchFamily="34" charset="0"/>
                  </a:rPr>
                  <a:t>Double splitting</a:t>
                </a:r>
                <a:endParaRPr lang="en-US" sz="1400" dirty="0">
                  <a:solidFill>
                    <a:schemeClr val="accent6"/>
                  </a:solidFill>
                </a:endParaRPr>
              </a:p>
            </p:txBody>
          </p:sp>
          <p:cxnSp>
            <p:nvCxnSpPr>
              <p:cNvPr id="124" name="Connettore 1 47"/>
              <p:cNvCxnSpPr/>
              <p:nvPr/>
            </p:nvCxnSpPr>
            <p:spPr>
              <a:xfrm flipV="1">
                <a:off x="6251659" y="1714501"/>
                <a:ext cx="0" cy="2305049"/>
              </a:xfrm>
              <a:prstGeom prst="line">
                <a:avLst/>
              </a:prstGeom>
              <a:ln w="28575">
                <a:solidFill>
                  <a:srgbClr val="2626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Rettangolo 48"/>
              <p:cNvSpPr/>
              <p:nvPr/>
            </p:nvSpPr>
            <p:spPr>
              <a:xfrm>
                <a:off x="6629400" y="4419600"/>
                <a:ext cx="1066800" cy="5566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FF0000"/>
                    </a:solidFill>
                    <a:latin typeface="Calibri" pitchFamily="34" charset="0"/>
                  </a:rPr>
                  <a:t>Adiabatic shortening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6" name="Rettangolo 49"/>
              <p:cNvSpPr/>
              <p:nvPr/>
            </p:nvSpPr>
            <p:spPr>
              <a:xfrm>
                <a:off x="6629400" y="3032986"/>
                <a:ext cx="106680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FF0000"/>
                    </a:solidFill>
                    <a:latin typeface="Calibri" pitchFamily="34" charset="0"/>
                  </a:rPr>
                  <a:t>Bunch rotation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7" name="Rettangolo 50"/>
              <p:cNvSpPr/>
              <p:nvPr/>
            </p:nvSpPr>
            <p:spPr>
              <a:xfrm>
                <a:off x="4800600" y="4343400"/>
                <a:ext cx="153619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B050"/>
                    </a:solidFill>
                    <a:latin typeface="Calibri" pitchFamily="34" charset="0"/>
                  </a:rPr>
                  <a:t>b.l.≈14 ns</a:t>
                </a:r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28" name="Rettangolo 51"/>
              <p:cNvSpPr/>
              <p:nvPr/>
            </p:nvSpPr>
            <p:spPr>
              <a:xfrm>
                <a:off x="5614400" y="3779973"/>
                <a:ext cx="673101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B050"/>
                    </a:solidFill>
                    <a:latin typeface="Calibri" pitchFamily="34" charset="0"/>
                  </a:rPr>
                  <a:t>11 ns</a:t>
                </a:r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29" name="Rettangolo 52"/>
              <p:cNvSpPr/>
              <p:nvPr/>
            </p:nvSpPr>
            <p:spPr>
              <a:xfrm>
                <a:off x="6017800" y="1428159"/>
                <a:ext cx="5334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00B050"/>
                    </a:solidFill>
                    <a:latin typeface="Calibri" pitchFamily="34" charset="0"/>
                  </a:rPr>
                  <a:t>4 ns</a:t>
                </a:r>
                <a:endParaRPr lang="en-US" sz="1400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130" name="Straight Arrow Connector 19"/>
              <p:cNvCxnSpPr>
                <a:stCxn id="125" idx="1"/>
                <a:endCxn id="132" idx="3"/>
              </p:cNvCxnSpPr>
              <p:nvPr/>
            </p:nvCxnSpPr>
            <p:spPr>
              <a:xfrm flipH="1" flipV="1">
                <a:off x="6101780" y="4441413"/>
                <a:ext cx="527620" cy="25653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1" name="Straight Arrow Connector 19"/>
              <p:cNvCxnSpPr/>
              <p:nvPr/>
            </p:nvCxnSpPr>
            <p:spPr>
              <a:xfrm flipH="1" flipV="1">
                <a:off x="6400801" y="2788241"/>
                <a:ext cx="762000" cy="304799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" name="Straight Connector 3"/>
          <p:cNvCxnSpPr/>
          <p:nvPr/>
        </p:nvCxnSpPr>
        <p:spPr>
          <a:xfrm flipH="1">
            <a:off x="22580" y="762000"/>
            <a:ext cx="6158426" cy="620888"/>
          </a:xfrm>
          <a:prstGeom prst="line">
            <a:avLst/>
          </a:prstGeom>
          <a:ln w="28575" cmpd="sng">
            <a:solidFill>
              <a:srgbClr val="26262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 flipH="1">
            <a:off x="5999790" y="4511022"/>
            <a:ext cx="403216" cy="1845328"/>
          </a:xfrm>
          <a:prstGeom prst="line">
            <a:avLst/>
          </a:prstGeom>
          <a:ln w="28575" cmpd="sng">
            <a:solidFill>
              <a:srgbClr val="26262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 flipH="1">
            <a:off x="5999790" y="4519789"/>
            <a:ext cx="177000" cy="60530"/>
          </a:xfrm>
          <a:prstGeom prst="line">
            <a:avLst/>
          </a:prstGeom>
          <a:ln w="28575" cmpd="sng">
            <a:solidFill>
              <a:srgbClr val="26262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flipH="1">
            <a:off x="6028011" y="788950"/>
            <a:ext cx="344530" cy="593938"/>
          </a:xfrm>
          <a:prstGeom prst="line">
            <a:avLst/>
          </a:prstGeom>
          <a:ln w="28575" cmpd="sng">
            <a:solidFill>
              <a:srgbClr val="26262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0" name="Rettangolo 111"/>
          <p:cNvSpPr/>
          <p:nvPr/>
        </p:nvSpPr>
        <p:spPr>
          <a:xfrm>
            <a:off x="2967801" y="2163535"/>
            <a:ext cx="1876637" cy="3442127"/>
          </a:xfrm>
          <a:prstGeom prst="rect">
            <a:avLst/>
          </a:prstGeom>
          <a:solidFill>
            <a:schemeClr val="accent2">
              <a:alpha val="88000"/>
            </a:schemeClr>
          </a:solidFill>
          <a:ln>
            <a:solidFill>
              <a:srgbClr val="26262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E-cloud expected and observed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038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LHC beams in the PS</a:t>
            </a:r>
            <a:endParaRPr lang="en-US" u="none" dirty="0"/>
          </a:p>
        </p:txBody>
      </p:sp>
      <p:pic>
        <p:nvPicPr>
          <p:cNvPr id="7" name="Picture 6" descr="LHC-doublebatch-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64" y="838199"/>
            <a:ext cx="8137236" cy="4267201"/>
          </a:xfrm>
          <a:prstGeom prst="rect">
            <a:avLst/>
          </a:prstGeom>
          <a:ln>
            <a:solidFill>
              <a:srgbClr val="000000"/>
            </a:solidFill>
          </a:ln>
        </p:spPr>
      </p:pic>
      <p:grpSp>
        <p:nvGrpSpPr>
          <p:cNvPr id="8" name="Group 7"/>
          <p:cNvGrpSpPr/>
          <p:nvPr/>
        </p:nvGrpSpPr>
        <p:grpSpPr>
          <a:xfrm>
            <a:off x="367189" y="5740200"/>
            <a:ext cx="5371200" cy="270000"/>
            <a:chOff x="302396" y="6010200"/>
            <a:chExt cx="5371200" cy="270000"/>
          </a:xfrm>
          <a:solidFill>
            <a:srgbClr val="FF0000"/>
          </a:solidFill>
        </p:grpSpPr>
        <p:sp>
          <p:nvSpPr>
            <p:cNvPr id="10" name="Oval 9"/>
            <p:cNvSpPr>
              <a:spLocks/>
            </p:cNvSpPr>
            <p:nvPr/>
          </p:nvSpPr>
          <p:spPr>
            <a:xfrm>
              <a:off x="302396" y="6010200"/>
              <a:ext cx="1079994" cy="2700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>
              <a:spLocks/>
            </p:cNvSpPr>
            <p:nvPr/>
          </p:nvSpPr>
          <p:spPr>
            <a:xfrm>
              <a:off x="1732798" y="6010200"/>
              <a:ext cx="1079994" cy="2700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>
              <a:spLocks/>
            </p:cNvSpPr>
            <p:nvPr/>
          </p:nvSpPr>
          <p:spPr>
            <a:xfrm>
              <a:off x="3163200" y="6010200"/>
              <a:ext cx="1079994" cy="2700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>
              <a:spLocks/>
            </p:cNvSpPr>
            <p:nvPr/>
          </p:nvSpPr>
          <p:spPr>
            <a:xfrm>
              <a:off x="4593602" y="6010200"/>
              <a:ext cx="1079994" cy="2700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88797" y="5740200"/>
            <a:ext cx="2510396" cy="270000"/>
            <a:chOff x="6024004" y="6010200"/>
            <a:chExt cx="2510396" cy="270000"/>
          </a:xfrm>
          <a:solidFill>
            <a:srgbClr val="FF0000"/>
          </a:solidFill>
        </p:grpSpPr>
        <p:sp>
          <p:nvSpPr>
            <p:cNvPr id="15" name="Oval 14"/>
            <p:cNvSpPr>
              <a:spLocks/>
            </p:cNvSpPr>
            <p:nvPr/>
          </p:nvSpPr>
          <p:spPr>
            <a:xfrm>
              <a:off x="6024004" y="6010200"/>
              <a:ext cx="1079994" cy="2700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>
              <a:spLocks/>
            </p:cNvSpPr>
            <p:nvPr/>
          </p:nvSpPr>
          <p:spPr>
            <a:xfrm>
              <a:off x="7454406" y="6010200"/>
              <a:ext cx="1079994" cy="2700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78205" y="5851400"/>
            <a:ext cx="8446793" cy="53998"/>
            <a:chOff x="240007" y="6423002"/>
            <a:chExt cx="8446793" cy="53998"/>
          </a:xfrm>
          <a:solidFill>
            <a:srgbClr val="FF0000"/>
          </a:solidFill>
        </p:grpSpPr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2400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3580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>
            <a:xfrm>
              <a:off x="5941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>
            <a:xfrm>
              <a:off x="9483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14205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20108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271918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34275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41358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48441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5525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2608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4761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7122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10663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15386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21289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283723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35455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42539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49622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567058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>
              <a:spLocks noChangeAspect="1"/>
            </p:cNvSpPr>
            <p:nvPr/>
          </p:nvSpPr>
          <p:spPr>
            <a:xfrm>
              <a:off x="63789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>
              <a:spLocks noChangeAspect="1"/>
            </p:cNvSpPr>
            <p:nvPr/>
          </p:nvSpPr>
          <p:spPr>
            <a:xfrm>
              <a:off x="69691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8302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>
              <a:spLocks noChangeAspect="1"/>
            </p:cNvSpPr>
            <p:nvPr/>
          </p:nvSpPr>
          <p:spPr>
            <a:xfrm>
              <a:off x="11844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>
              <a:spLocks noChangeAspect="1"/>
            </p:cNvSpPr>
            <p:nvPr/>
          </p:nvSpPr>
          <p:spPr>
            <a:xfrm>
              <a:off x="16566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>
              <a:spLocks noChangeAspect="1"/>
            </p:cNvSpPr>
            <p:nvPr/>
          </p:nvSpPr>
          <p:spPr>
            <a:xfrm>
              <a:off x="22469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295529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36636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43719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>
              <a:spLocks noChangeAspect="1"/>
            </p:cNvSpPr>
            <p:nvPr/>
          </p:nvSpPr>
          <p:spPr>
            <a:xfrm>
              <a:off x="50803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>
              <a:spLocks noChangeAspect="1"/>
            </p:cNvSpPr>
            <p:nvPr/>
          </p:nvSpPr>
          <p:spPr>
            <a:xfrm>
              <a:off x="578863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4969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>
              <a:spLocks noChangeAspect="1"/>
            </p:cNvSpPr>
            <p:nvPr/>
          </p:nvSpPr>
          <p:spPr>
            <a:xfrm>
              <a:off x="70872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75594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13025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>
              <a:spLocks noChangeAspect="1"/>
            </p:cNvSpPr>
            <p:nvPr/>
          </p:nvSpPr>
          <p:spPr>
            <a:xfrm>
              <a:off x="17747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>
              <a:off x="23650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07335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37816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>
              <a:spLocks noChangeAspect="1"/>
            </p:cNvSpPr>
            <p:nvPr/>
          </p:nvSpPr>
          <p:spPr>
            <a:xfrm>
              <a:off x="44900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51983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>
              <a:spLocks noChangeAspect="1"/>
            </p:cNvSpPr>
            <p:nvPr/>
          </p:nvSpPr>
          <p:spPr>
            <a:xfrm>
              <a:off x="590669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66150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72053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>
              <a:spLocks noChangeAspect="1"/>
            </p:cNvSpPr>
            <p:nvPr/>
          </p:nvSpPr>
          <p:spPr>
            <a:xfrm>
              <a:off x="76775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80317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18927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>
              <a:spLocks noChangeAspect="1"/>
            </p:cNvSpPr>
            <p:nvPr/>
          </p:nvSpPr>
          <p:spPr>
            <a:xfrm>
              <a:off x="24830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31914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38997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>
              <a:spLocks noChangeAspect="1"/>
            </p:cNvSpPr>
            <p:nvPr/>
          </p:nvSpPr>
          <p:spPr>
            <a:xfrm>
              <a:off x="46080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3164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602475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>
              <a:spLocks noChangeAspect="1"/>
            </p:cNvSpPr>
            <p:nvPr/>
          </p:nvSpPr>
          <p:spPr>
            <a:xfrm>
              <a:off x="67330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73233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77955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>
              <a:spLocks noChangeAspect="1"/>
            </p:cNvSpPr>
            <p:nvPr/>
          </p:nvSpPr>
          <p:spPr>
            <a:xfrm>
              <a:off x="81497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83858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>
              <a:spLocks noChangeAspect="1"/>
            </p:cNvSpPr>
            <p:nvPr/>
          </p:nvSpPr>
          <p:spPr>
            <a:xfrm>
              <a:off x="26011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>
              <a:spLocks noChangeAspect="1"/>
            </p:cNvSpPr>
            <p:nvPr/>
          </p:nvSpPr>
          <p:spPr>
            <a:xfrm>
              <a:off x="33094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>
              <a:spLocks noChangeAspect="1"/>
            </p:cNvSpPr>
            <p:nvPr/>
          </p:nvSpPr>
          <p:spPr>
            <a:xfrm>
              <a:off x="40177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>
              <a:spLocks noChangeAspect="1"/>
            </p:cNvSpPr>
            <p:nvPr/>
          </p:nvSpPr>
          <p:spPr>
            <a:xfrm>
              <a:off x="47261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>
              <a:spLocks noChangeAspect="1"/>
            </p:cNvSpPr>
            <p:nvPr/>
          </p:nvSpPr>
          <p:spPr>
            <a:xfrm>
              <a:off x="54344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>
              <a:spLocks noChangeAspect="1"/>
            </p:cNvSpPr>
            <p:nvPr/>
          </p:nvSpPr>
          <p:spPr>
            <a:xfrm>
              <a:off x="61428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68511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>
              <a:spLocks noChangeAspect="1"/>
            </p:cNvSpPr>
            <p:nvPr/>
          </p:nvSpPr>
          <p:spPr>
            <a:xfrm>
              <a:off x="74414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>
              <a:spLocks noChangeAspect="1"/>
            </p:cNvSpPr>
            <p:nvPr/>
          </p:nvSpPr>
          <p:spPr>
            <a:xfrm>
              <a:off x="79136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>
              <a:spLocks noChangeAspect="1"/>
            </p:cNvSpPr>
            <p:nvPr/>
          </p:nvSpPr>
          <p:spPr>
            <a:xfrm>
              <a:off x="82678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85039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>
              <a:spLocks noChangeAspect="1"/>
            </p:cNvSpPr>
            <p:nvPr/>
          </p:nvSpPr>
          <p:spPr>
            <a:xfrm>
              <a:off x="86220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0" name="Rectangle 89"/>
          <p:cNvSpPr/>
          <p:nvPr/>
        </p:nvSpPr>
        <p:spPr>
          <a:xfrm>
            <a:off x="1377950" y="2794000"/>
            <a:ext cx="2742840" cy="1219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90"/>
          <p:cNvGrpSpPr/>
          <p:nvPr/>
        </p:nvGrpSpPr>
        <p:grpSpPr>
          <a:xfrm>
            <a:off x="1340709" y="2878367"/>
            <a:ext cx="1416672" cy="1024388"/>
            <a:chOff x="1447183" y="2870994"/>
            <a:chExt cx="1416672" cy="1024388"/>
          </a:xfrm>
        </p:grpSpPr>
        <p:cxnSp>
          <p:nvCxnSpPr>
            <p:cNvPr id="92" name="Straight Arrow Connector 91"/>
            <p:cNvCxnSpPr/>
            <p:nvPr/>
          </p:nvCxnSpPr>
          <p:spPr>
            <a:xfrm rot="5400000" flipH="1" flipV="1">
              <a:off x="1021571" y="3296606"/>
              <a:ext cx="862806" cy="11582"/>
            </a:xfrm>
            <a:prstGeom prst="straightConnector1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1474582" y="3572217"/>
              <a:ext cx="1389273" cy="3231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/>
                <a:t>1</a:t>
              </a:r>
              <a:r>
                <a:rPr lang="en-US" sz="1500" b="1" baseline="30000" dirty="0" smtClean="0"/>
                <a:t>st</a:t>
              </a:r>
              <a:r>
                <a:rPr lang="en-US" sz="1500" b="1" dirty="0" smtClean="0"/>
                <a:t> injection</a:t>
              </a:r>
              <a:endParaRPr lang="en-US" sz="1500" b="1" dirty="0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3559759" y="2878367"/>
            <a:ext cx="1387423" cy="1024388"/>
            <a:chOff x="3518928" y="2870994"/>
            <a:chExt cx="1387423" cy="1024388"/>
          </a:xfrm>
        </p:grpSpPr>
        <p:cxnSp>
          <p:nvCxnSpPr>
            <p:cNvPr id="95" name="Straight Arrow Connector 94"/>
            <p:cNvCxnSpPr/>
            <p:nvPr/>
          </p:nvCxnSpPr>
          <p:spPr>
            <a:xfrm rot="5400000" flipH="1" flipV="1">
              <a:off x="3093316" y="3296606"/>
              <a:ext cx="862806" cy="11582"/>
            </a:xfrm>
            <a:prstGeom prst="straightConnector1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/>
            <p:cNvSpPr txBox="1"/>
            <p:nvPr/>
          </p:nvSpPr>
          <p:spPr>
            <a:xfrm>
              <a:off x="3559759" y="3572217"/>
              <a:ext cx="1346592" cy="32316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/>
                <a:t>2</a:t>
              </a:r>
              <a:r>
                <a:rPr lang="en-US" sz="1500" b="1" baseline="30000" dirty="0" smtClean="0"/>
                <a:t>nd</a:t>
              </a:r>
              <a:r>
                <a:rPr lang="en-US" sz="1500" b="1" dirty="0" smtClean="0"/>
                <a:t> injection</a:t>
              </a:r>
              <a:endParaRPr lang="en-US" sz="1500" b="1" dirty="0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5966348" y="1042194"/>
            <a:ext cx="1814178" cy="2179598"/>
            <a:chOff x="5966348" y="1042194"/>
            <a:chExt cx="1814178" cy="2179598"/>
          </a:xfrm>
        </p:grpSpPr>
        <p:cxnSp>
          <p:nvCxnSpPr>
            <p:cNvPr id="98" name="Straight Arrow Connector 97"/>
            <p:cNvCxnSpPr/>
            <p:nvPr/>
          </p:nvCxnSpPr>
          <p:spPr>
            <a:xfrm rot="16200000" flipV="1">
              <a:off x="5471237" y="1879600"/>
              <a:ext cx="1676400" cy="1588"/>
            </a:xfrm>
            <a:prstGeom prst="straightConnector1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/>
            <p:cNvSpPr txBox="1"/>
            <p:nvPr/>
          </p:nvSpPr>
          <p:spPr>
            <a:xfrm>
              <a:off x="5966348" y="2667794"/>
              <a:ext cx="1814178" cy="55399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/>
                <a:t>Flat top</a:t>
              </a:r>
            </a:p>
            <a:p>
              <a:r>
                <a:rPr lang="en-US" sz="1500" b="1" dirty="0" smtClean="0"/>
                <a:t>Bunch shortening</a:t>
              </a:r>
              <a:endParaRPr lang="en-US" sz="1500" b="1" dirty="0"/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933278" y="6311900"/>
            <a:ext cx="1351879" cy="323165"/>
            <a:chOff x="933278" y="6311900"/>
            <a:chExt cx="1351879" cy="323165"/>
          </a:xfrm>
        </p:grpSpPr>
        <p:cxnSp>
          <p:nvCxnSpPr>
            <p:cNvPr id="101" name="Straight Arrow Connector 100"/>
            <p:cNvCxnSpPr/>
            <p:nvPr/>
          </p:nvCxnSpPr>
          <p:spPr>
            <a:xfrm>
              <a:off x="933278" y="6324600"/>
              <a:ext cx="1351879" cy="1588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/>
            <p:cNvSpPr txBox="1"/>
            <p:nvPr/>
          </p:nvSpPr>
          <p:spPr>
            <a:xfrm>
              <a:off x="1291783" y="6311900"/>
              <a:ext cx="77312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solidFill>
                    <a:schemeClr val="bg1"/>
                  </a:solidFill>
                </a:rPr>
                <a:t>330ns</a:t>
              </a:r>
              <a:endParaRPr 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5351824" y="6115734"/>
            <a:ext cx="2664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</a:rPr>
              <a:t>25ns </a:t>
            </a:r>
            <a:r>
              <a:rPr lang="en-US" sz="2000" dirty="0" smtClean="0">
                <a:solidFill>
                  <a:srgbClr val="FFFFFF"/>
                </a:solidFill>
              </a:rPr>
              <a:t>bunch spacing</a:t>
            </a:r>
            <a:endParaRPr lang="en-US" sz="2000" dirty="0">
              <a:solidFill>
                <a:srgbClr val="FFFFFF"/>
              </a:solidFill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4055999" y="1042988"/>
            <a:ext cx="3328026" cy="3315239"/>
            <a:chOff x="4055999" y="1042988"/>
            <a:chExt cx="3328026" cy="3315239"/>
          </a:xfrm>
        </p:grpSpPr>
        <p:grpSp>
          <p:nvGrpSpPr>
            <p:cNvPr id="105" name="Group 104"/>
            <p:cNvGrpSpPr/>
            <p:nvPr/>
          </p:nvGrpSpPr>
          <p:grpSpPr>
            <a:xfrm>
              <a:off x="4055999" y="1042988"/>
              <a:ext cx="3328026" cy="3315239"/>
              <a:chOff x="4055999" y="1042988"/>
              <a:chExt cx="3328026" cy="3315239"/>
            </a:xfrm>
          </p:grpSpPr>
          <p:cxnSp>
            <p:nvCxnSpPr>
              <p:cNvPr id="108" name="Straight Arrow Connector 107"/>
              <p:cNvCxnSpPr/>
              <p:nvPr/>
            </p:nvCxnSpPr>
            <p:spPr>
              <a:xfrm rot="5400000" flipH="1" flipV="1">
                <a:off x="4339746" y="2527697"/>
                <a:ext cx="2971006" cy="1588"/>
              </a:xfrm>
              <a:prstGeom prst="straightConnector1">
                <a:avLst/>
              </a:prstGeom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/>
              <p:cNvCxnSpPr/>
              <p:nvPr/>
            </p:nvCxnSpPr>
            <p:spPr>
              <a:xfrm rot="10800000">
                <a:off x="4055999" y="4267200"/>
                <a:ext cx="1534726" cy="1588"/>
              </a:xfrm>
              <a:prstGeom prst="straightConnector1">
                <a:avLst/>
              </a:prstGeom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5613185" y="4035062"/>
                <a:ext cx="1770840" cy="323165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 smtClean="0"/>
                  <a:t>Bunch </a:t>
                </a:r>
                <a:r>
                  <a:rPr lang="en-US" sz="1500" b="1" dirty="0" err="1" smtClean="0"/>
                  <a:t>splittings</a:t>
                </a:r>
                <a:endParaRPr lang="en-US" sz="1500" b="1" dirty="0"/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4810795" y="3889717"/>
              <a:ext cx="453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x</a:t>
              </a:r>
              <a:r>
                <a:rPr lang="en-US" dirty="0" smtClean="0"/>
                <a:t> 3</a:t>
              </a:r>
              <a:endParaRPr lang="en-US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373017" y="2794000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x</a:t>
              </a:r>
              <a:r>
                <a:rPr lang="en-US" dirty="0" smtClean="0"/>
                <a:t> 4</a:t>
              </a:r>
              <a:endParaRPr lang="en-US" dirty="0"/>
            </a:p>
          </p:txBody>
        </p:sp>
      </p:grpSp>
      <p:sp>
        <p:nvSpPr>
          <p:cNvPr id="6" name="Rectangle 5"/>
          <p:cNvSpPr/>
          <p:nvPr/>
        </p:nvSpPr>
        <p:spPr>
          <a:xfrm>
            <a:off x="6181005" y="762000"/>
            <a:ext cx="213057" cy="375355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73000"/>
                  <a:satMod val="150000"/>
                  <a:alpha val="22000"/>
                </a:schemeClr>
              </a:gs>
              <a:gs pos="25000">
                <a:schemeClr val="accent1">
                  <a:tint val="96000"/>
                  <a:shade val="80000"/>
                  <a:satMod val="105000"/>
                  <a:alpha val="22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alpha val="22000"/>
                </a:schemeClr>
              </a:gs>
              <a:gs pos="55000">
                <a:schemeClr val="accent1">
                  <a:shade val="57000"/>
                  <a:satMod val="120000"/>
                  <a:alpha val="22000"/>
                </a:schemeClr>
              </a:gs>
              <a:gs pos="80000">
                <a:schemeClr val="accent1">
                  <a:shade val="56000"/>
                  <a:satMod val="145000"/>
                  <a:alpha val="22000"/>
                </a:schemeClr>
              </a:gs>
              <a:gs pos="88000">
                <a:schemeClr val="accent1">
                  <a:shade val="63000"/>
                  <a:satMod val="160000"/>
                  <a:alpha val="22000"/>
                </a:schemeClr>
              </a:gs>
              <a:gs pos="100000">
                <a:schemeClr val="accent1">
                  <a:tint val="99555"/>
                  <a:satMod val="155000"/>
                  <a:alpha val="22000"/>
                </a:schemeClr>
              </a:gs>
            </a:gsLst>
            <a:lin ang="5400000" scaled="1"/>
            <a:tileRect/>
          </a:gradFill>
          <a:ln w="28575" cmpd="sng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Freccia bidirezionale orizzontale 35"/>
          <p:cNvSpPr/>
          <p:nvPr/>
        </p:nvSpPr>
        <p:spPr>
          <a:xfrm>
            <a:off x="1316953" y="1380864"/>
            <a:ext cx="4864052" cy="1828800"/>
          </a:xfrm>
          <a:prstGeom prst="leftRightArrow">
            <a:avLst/>
          </a:prstGeom>
          <a:ln>
            <a:solidFill>
              <a:srgbClr val="262626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Before last bunch splitting </a:t>
            </a:r>
          </a:p>
          <a:p>
            <a:pPr algn="ctr"/>
            <a:r>
              <a:rPr lang="en-US" dirty="0" smtClean="0"/>
              <a:t>e-cloud neither expected nor observed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832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6" grpId="0" animBg="1"/>
      <p:bldP spid="114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PS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29734"/>
            <a:ext cx="8432800" cy="1555043"/>
          </a:xfrm>
        </p:spPr>
        <p:txBody>
          <a:bodyPr>
            <a:normAutofit fontScale="475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Most of the direct electron cloud measurements in the PS were made in a straight section equipped with shielded pick ups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However, the electron cloud is expected in the main magnet units (combined functions) for 25 ns beams </a:t>
            </a:r>
            <a:endParaRPr lang="en-US" sz="3600" dirty="0">
              <a:sym typeface="Wingdings"/>
            </a:endParaRP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>
                <a:sym typeface="Wingdings"/>
              </a:rPr>
              <a:t>This electron cloud can be source of instabilities </a:t>
            </a:r>
            <a:r>
              <a:rPr lang="en-US" sz="3600" dirty="0">
                <a:sym typeface="Wingdings"/>
              </a:rPr>
              <a:t> Studied by storing for about </a:t>
            </a:r>
            <a:r>
              <a:rPr lang="en-US" sz="3600" dirty="0" smtClean="0">
                <a:sym typeface="Wingdings"/>
              </a:rPr>
              <a:t>100 </a:t>
            </a:r>
            <a:r>
              <a:rPr lang="en-US" sz="3600" dirty="0" err="1" smtClean="0">
                <a:sym typeface="Wingdings"/>
              </a:rPr>
              <a:t>ms</a:t>
            </a:r>
            <a:r>
              <a:rPr lang="en-US" sz="3600" dirty="0" smtClean="0">
                <a:sym typeface="Wingdings"/>
              </a:rPr>
              <a:t> </a:t>
            </a:r>
            <a:r>
              <a:rPr lang="en-US" sz="3600" dirty="0">
                <a:sym typeface="Wingdings"/>
              </a:rPr>
              <a:t>a </a:t>
            </a:r>
            <a:r>
              <a:rPr lang="en-US" sz="3600" dirty="0" smtClean="0">
                <a:sym typeface="Wingdings"/>
              </a:rPr>
              <a:t>25 ns </a:t>
            </a:r>
            <a:r>
              <a:rPr lang="en-US" sz="3600" dirty="0">
                <a:sym typeface="Wingdings"/>
              </a:rPr>
              <a:t>beam with b.len</a:t>
            </a:r>
            <a:r>
              <a:rPr lang="en-US" sz="3600" dirty="0" smtClean="0">
                <a:sym typeface="Wingdings"/>
              </a:rPr>
              <a:t>.≈10 </a:t>
            </a:r>
            <a:r>
              <a:rPr lang="en-US" sz="3600" dirty="0">
                <a:sym typeface="Wingdings"/>
              </a:rPr>
              <a:t>ns</a:t>
            </a:r>
            <a:endParaRPr lang="en-US" sz="3600" dirty="0"/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2594" y="2933806"/>
            <a:ext cx="3821968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30514" y="5600806"/>
            <a:ext cx="1403337" cy="258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CasellaDiTesto 76"/>
          <p:cNvSpPr txBox="1"/>
          <p:nvPr/>
        </p:nvSpPr>
        <p:spPr>
          <a:xfrm>
            <a:off x="5108222" y="2667000"/>
            <a:ext cx="36770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H pickup signal – 357 kHz component</a:t>
            </a:r>
            <a:endParaRPr lang="en-US" sz="1500" b="1" dirty="0"/>
          </a:p>
        </p:txBody>
      </p:sp>
      <p:grpSp>
        <p:nvGrpSpPr>
          <p:cNvPr id="70" name="Gruppo 81"/>
          <p:cNvGrpSpPr/>
          <p:nvPr/>
        </p:nvGrpSpPr>
        <p:grpSpPr>
          <a:xfrm>
            <a:off x="145833" y="2552806"/>
            <a:ext cx="4730967" cy="3466994"/>
            <a:chOff x="145833" y="2552806"/>
            <a:chExt cx="4730967" cy="3466994"/>
          </a:xfrm>
        </p:grpSpPr>
        <p:sp>
          <p:nvSpPr>
            <p:cNvPr id="71" name="Rettangolo 14"/>
            <p:cNvSpPr/>
            <p:nvPr/>
          </p:nvSpPr>
          <p:spPr>
            <a:xfrm>
              <a:off x="2743200" y="2754505"/>
              <a:ext cx="1549125" cy="2700784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ttangolo 102"/>
            <p:cNvSpPr/>
            <p:nvPr/>
          </p:nvSpPr>
          <p:spPr>
            <a:xfrm>
              <a:off x="815133" y="2754505"/>
              <a:ext cx="1928067" cy="2705003"/>
            </a:xfrm>
            <a:prstGeom prst="rect">
              <a:avLst/>
            </a:prstGeom>
            <a:solidFill>
              <a:schemeClr val="accent6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3" name="Connettore 2 24"/>
            <p:cNvCxnSpPr/>
            <p:nvPr/>
          </p:nvCxnSpPr>
          <p:spPr>
            <a:xfrm flipV="1">
              <a:off x="804447" y="2552806"/>
              <a:ext cx="0" cy="29058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uppo 50"/>
            <p:cNvGrpSpPr/>
            <p:nvPr/>
          </p:nvGrpSpPr>
          <p:grpSpPr>
            <a:xfrm>
              <a:off x="373068" y="2815199"/>
              <a:ext cx="481334" cy="2307280"/>
              <a:chOff x="1728270" y="1490807"/>
              <a:chExt cx="762641" cy="3218874"/>
            </a:xfrm>
          </p:grpSpPr>
          <p:grpSp>
            <p:nvGrpSpPr>
              <p:cNvPr id="118" name="Gruppo 49"/>
              <p:cNvGrpSpPr/>
              <p:nvPr/>
            </p:nvGrpSpPr>
            <p:grpSpPr>
              <a:xfrm>
                <a:off x="1828745" y="4371127"/>
                <a:ext cx="662166" cy="338554"/>
                <a:chOff x="1828745" y="4371127"/>
                <a:chExt cx="662166" cy="338554"/>
              </a:xfrm>
            </p:grpSpPr>
            <p:cxnSp>
              <p:nvCxnSpPr>
                <p:cNvPr id="134" name="Connettore 1 48"/>
                <p:cNvCxnSpPr/>
                <p:nvPr/>
              </p:nvCxnSpPr>
              <p:spPr>
                <a:xfrm rot="16200000">
                  <a:off x="2454907" y="457498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5" name="CasellaDiTesto 49"/>
                <p:cNvSpPr txBox="1"/>
                <p:nvPr/>
              </p:nvSpPr>
              <p:spPr>
                <a:xfrm>
                  <a:off x="1828745" y="4371127"/>
                  <a:ext cx="39305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50</a:t>
                  </a:r>
                  <a:endParaRPr lang="en-US" sz="1600" dirty="0"/>
                </a:p>
              </p:txBody>
            </p:sp>
          </p:grpSp>
          <p:grpSp>
            <p:nvGrpSpPr>
              <p:cNvPr id="119" name="Gruppo 47"/>
              <p:cNvGrpSpPr/>
              <p:nvPr/>
            </p:nvGrpSpPr>
            <p:grpSpPr>
              <a:xfrm>
                <a:off x="1728272" y="3218999"/>
                <a:ext cx="762639" cy="338554"/>
                <a:chOff x="1728272" y="3218999"/>
                <a:chExt cx="762639" cy="338554"/>
              </a:xfrm>
            </p:grpSpPr>
            <p:cxnSp>
              <p:nvCxnSpPr>
                <p:cNvPr id="132" name="Connettore 1 46"/>
                <p:cNvCxnSpPr/>
                <p:nvPr/>
              </p:nvCxnSpPr>
              <p:spPr>
                <a:xfrm rot="16200000">
                  <a:off x="2454907" y="3419504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3" name="CasellaDiTesto 47"/>
                <p:cNvSpPr txBox="1"/>
                <p:nvPr/>
              </p:nvSpPr>
              <p:spPr>
                <a:xfrm>
                  <a:off x="1728272" y="3218999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150</a:t>
                  </a:r>
                  <a:endParaRPr lang="en-US" sz="1600" dirty="0"/>
                </a:p>
              </p:txBody>
            </p:sp>
          </p:grpSp>
          <p:grpSp>
            <p:nvGrpSpPr>
              <p:cNvPr id="120" name="Gruppo 45"/>
              <p:cNvGrpSpPr/>
              <p:nvPr/>
            </p:nvGrpSpPr>
            <p:grpSpPr>
              <a:xfrm>
                <a:off x="1728270" y="2066871"/>
                <a:ext cx="762641" cy="338554"/>
                <a:chOff x="1728270" y="2066871"/>
                <a:chExt cx="762641" cy="338554"/>
              </a:xfrm>
            </p:grpSpPr>
            <p:cxnSp>
              <p:nvCxnSpPr>
                <p:cNvPr id="130" name="Connettore 1 44"/>
                <p:cNvCxnSpPr/>
                <p:nvPr/>
              </p:nvCxnSpPr>
              <p:spPr>
                <a:xfrm rot="16200000">
                  <a:off x="2454907" y="2264028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1" name="CasellaDiTesto 45"/>
                <p:cNvSpPr txBox="1"/>
                <p:nvPr/>
              </p:nvSpPr>
              <p:spPr>
                <a:xfrm>
                  <a:off x="1728270" y="206687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250</a:t>
                  </a:r>
                  <a:endParaRPr lang="en-US" sz="1600" dirty="0"/>
                </a:p>
              </p:txBody>
            </p:sp>
          </p:grpSp>
          <p:grpSp>
            <p:nvGrpSpPr>
              <p:cNvPr id="121" name="Gruppo 44"/>
              <p:cNvGrpSpPr/>
              <p:nvPr/>
            </p:nvGrpSpPr>
            <p:grpSpPr>
              <a:xfrm>
                <a:off x="1728272" y="1490807"/>
                <a:ext cx="762639" cy="338554"/>
                <a:chOff x="1728272" y="1490807"/>
                <a:chExt cx="762639" cy="338554"/>
              </a:xfrm>
            </p:grpSpPr>
            <p:cxnSp>
              <p:nvCxnSpPr>
                <p:cNvPr id="128" name="Connettore 1 42"/>
                <p:cNvCxnSpPr/>
                <p:nvPr/>
              </p:nvCxnSpPr>
              <p:spPr>
                <a:xfrm rot="16200000">
                  <a:off x="2454907" y="1686290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9" name="CasellaDiTesto 43"/>
                <p:cNvSpPr txBox="1"/>
                <p:nvPr/>
              </p:nvSpPr>
              <p:spPr>
                <a:xfrm>
                  <a:off x="1728272" y="1490807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300</a:t>
                  </a:r>
                  <a:endParaRPr lang="en-US" sz="1600" dirty="0"/>
                </a:p>
              </p:txBody>
            </p:sp>
          </p:grpSp>
          <p:grpSp>
            <p:nvGrpSpPr>
              <p:cNvPr id="122" name="Gruppo 46"/>
              <p:cNvGrpSpPr/>
              <p:nvPr/>
            </p:nvGrpSpPr>
            <p:grpSpPr>
              <a:xfrm>
                <a:off x="1728272" y="2635393"/>
                <a:ext cx="762639" cy="338554"/>
                <a:chOff x="1728272" y="2635393"/>
                <a:chExt cx="762639" cy="338554"/>
              </a:xfrm>
            </p:grpSpPr>
            <p:cxnSp>
              <p:nvCxnSpPr>
                <p:cNvPr id="126" name="Connettore 1 40"/>
                <p:cNvCxnSpPr/>
                <p:nvPr/>
              </p:nvCxnSpPr>
              <p:spPr>
                <a:xfrm rot="16200000">
                  <a:off x="2454907" y="2841766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7" name="CasellaDiTesto 41"/>
                <p:cNvSpPr txBox="1"/>
                <p:nvPr/>
              </p:nvSpPr>
              <p:spPr>
                <a:xfrm>
                  <a:off x="1728272" y="2635393"/>
                  <a:ext cx="4972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200</a:t>
                  </a:r>
                  <a:endParaRPr lang="en-US" sz="1600" dirty="0"/>
                </a:p>
              </p:txBody>
            </p:sp>
          </p:grpSp>
          <p:grpSp>
            <p:nvGrpSpPr>
              <p:cNvPr id="123" name="Gruppo 48"/>
              <p:cNvGrpSpPr/>
              <p:nvPr/>
            </p:nvGrpSpPr>
            <p:grpSpPr>
              <a:xfrm>
                <a:off x="1728271" y="3787521"/>
                <a:ext cx="762640" cy="338554"/>
                <a:chOff x="1728271" y="3787521"/>
                <a:chExt cx="762640" cy="338554"/>
              </a:xfrm>
            </p:grpSpPr>
            <p:cxnSp>
              <p:nvCxnSpPr>
                <p:cNvPr id="124" name="Connettore 1 38"/>
                <p:cNvCxnSpPr/>
                <p:nvPr/>
              </p:nvCxnSpPr>
              <p:spPr>
                <a:xfrm rot="16200000">
                  <a:off x="2454907" y="3997242"/>
                  <a:ext cx="0" cy="7200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5" name="CasellaDiTesto 39"/>
                <p:cNvSpPr txBox="1"/>
                <p:nvPr/>
              </p:nvSpPr>
              <p:spPr>
                <a:xfrm>
                  <a:off x="1728271" y="3787521"/>
                  <a:ext cx="49725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100</a:t>
                  </a:r>
                  <a:endParaRPr lang="en-US" sz="1600" dirty="0"/>
                </a:p>
              </p:txBody>
            </p:sp>
          </p:grpSp>
        </p:grpSp>
        <p:sp>
          <p:nvSpPr>
            <p:cNvPr id="75" name="CasellaDiTesto 27"/>
            <p:cNvSpPr txBox="1"/>
            <p:nvPr/>
          </p:nvSpPr>
          <p:spPr>
            <a:xfrm rot="16200000">
              <a:off x="-1052691" y="3957792"/>
              <a:ext cx="27356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40 MHz RF Voltage [kV]</a:t>
              </a:r>
              <a:endParaRPr lang="en-US" sz="1600" b="1" dirty="0"/>
            </a:p>
          </p:txBody>
        </p:sp>
        <p:sp>
          <p:nvSpPr>
            <p:cNvPr id="76" name="CasellaDiTesto 28"/>
            <p:cNvSpPr txBox="1"/>
            <p:nvPr/>
          </p:nvSpPr>
          <p:spPr>
            <a:xfrm>
              <a:off x="804446" y="5681246"/>
              <a:ext cx="35471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Time [ms]</a:t>
              </a:r>
              <a:endParaRPr lang="en-US" sz="1600" b="1" dirty="0"/>
            </a:p>
          </p:txBody>
        </p:sp>
        <p:cxnSp>
          <p:nvCxnSpPr>
            <p:cNvPr id="77" name="Connettore 2 23"/>
            <p:cNvCxnSpPr/>
            <p:nvPr/>
          </p:nvCxnSpPr>
          <p:spPr>
            <a:xfrm>
              <a:off x="804447" y="5458655"/>
              <a:ext cx="407235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ttangolo 78"/>
            <p:cNvSpPr/>
            <p:nvPr/>
          </p:nvSpPr>
          <p:spPr>
            <a:xfrm>
              <a:off x="1905000" y="4800600"/>
              <a:ext cx="969554" cy="220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b.l.≈14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79" name="Rettangolo 79"/>
            <p:cNvSpPr/>
            <p:nvPr/>
          </p:nvSpPr>
          <p:spPr>
            <a:xfrm>
              <a:off x="3048000" y="4343400"/>
              <a:ext cx="9906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err="1" smtClean="0">
                  <a:solidFill>
                    <a:srgbClr val="00B050"/>
                  </a:solidFill>
                  <a:latin typeface="Calibri" pitchFamily="34" charset="0"/>
                </a:rPr>
                <a:t>b.l</a:t>
              </a:r>
              <a:r>
                <a:rPr lang="en-US" sz="1400" b="1" dirty="0" smtClean="0">
                  <a:solidFill>
                    <a:srgbClr val="00B050"/>
                  </a:solidFill>
                  <a:latin typeface="Calibri" pitchFamily="34" charset="0"/>
                </a:rPr>
                <a:t>.≈ 10 ns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  <p:sp>
          <p:nvSpPr>
            <p:cNvPr id="80" name="CasellaDiTesto 24"/>
            <p:cNvSpPr txBox="1"/>
            <p:nvPr/>
          </p:nvSpPr>
          <p:spPr>
            <a:xfrm>
              <a:off x="693806" y="5449129"/>
              <a:ext cx="2478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0</a:t>
              </a:r>
              <a:endParaRPr lang="en-US" sz="1600" dirty="0"/>
            </a:p>
          </p:txBody>
        </p:sp>
        <p:grpSp>
          <p:nvGrpSpPr>
            <p:cNvPr id="81" name="Gruppo 36"/>
            <p:cNvGrpSpPr/>
            <p:nvPr/>
          </p:nvGrpSpPr>
          <p:grpSpPr>
            <a:xfrm>
              <a:off x="1018700" y="5397517"/>
              <a:ext cx="337296" cy="390166"/>
              <a:chOff x="2764067" y="4458601"/>
              <a:chExt cx="590644" cy="544317"/>
            </a:xfrm>
          </p:grpSpPr>
          <p:cxnSp>
            <p:nvCxnSpPr>
              <p:cNvPr id="116" name="Connettore 1 67"/>
              <p:cNvCxnSpPr/>
              <p:nvPr/>
            </p:nvCxnSpPr>
            <p:spPr>
              <a:xfrm>
                <a:off x="305983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CasellaDiTesto 68"/>
              <p:cNvSpPr txBox="1"/>
              <p:nvPr/>
            </p:nvSpPr>
            <p:spPr>
              <a:xfrm>
                <a:off x="2764067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10</a:t>
                </a:r>
                <a:endParaRPr lang="en-US" sz="1600" dirty="0"/>
              </a:p>
            </p:txBody>
          </p:sp>
        </p:grpSp>
        <p:grpSp>
          <p:nvGrpSpPr>
            <p:cNvPr id="82" name="Gruppo 37"/>
            <p:cNvGrpSpPr/>
            <p:nvPr/>
          </p:nvGrpSpPr>
          <p:grpSpPr>
            <a:xfrm>
              <a:off x="1391512" y="5397517"/>
              <a:ext cx="337296" cy="390166"/>
              <a:chOff x="3416902" y="4458601"/>
              <a:chExt cx="590644" cy="544317"/>
            </a:xfrm>
          </p:grpSpPr>
          <p:cxnSp>
            <p:nvCxnSpPr>
              <p:cNvPr id="114" name="Connettore 1 15"/>
              <p:cNvCxnSpPr/>
              <p:nvPr/>
            </p:nvCxnSpPr>
            <p:spPr>
              <a:xfrm>
                <a:off x="3707904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CasellaDiTesto 66"/>
              <p:cNvSpPr txBox="1"/>
              <p:nvPr/>
            </p:nvSpPr>
            <p:spPr>
              <a:xfrm>
                <a:off x="3416902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20</a:t>
                </a:r>
                <a:endParaRPr lang="en-US" sz="1600" dirty="0"/>
              </a:p>
            </p:txBody>
          </p:sp>
        </p:grpSp>
        <p:grpSp>
          <p:nvGrpSpPr>
            <p:cNvPr id="83" name="Gruppo 38"/>
            <p:cNvGrpSpPr/>
            <p:nvPr/>
          </p:nvGrpSpPr>
          <p:grpSpPr>
            <a:xfrm>
              <a:off x="1759205" y="5397517"/>
              <a:ext cx="337296" cy="390166"/>
              <a:chOff x="4060774" y="4458601"/>
              <a:chExt cx="590644" cy="544317"/>
            </a:xfrm>
          </p:grpSpPr>
          <p:cxnSp>
            <p:nvCxnSpPr>
              <p:cNvPr id="112" name="Connettore 1 18"/>
              <p:cNvCxnSpPr/>
              <p:nvPr/>
            </p:nvCxnSpPr>
            <p:spPr>
              <a:xfrm>
                <a:off x="4355975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CasellaDiTesto 64"/>
              <p:cNvSpPr txBox="1"/>
              <p:nvPr/>
            </p:nvSpPr>
            <p:spPr>
              <a:xfrm>
                <a:off x="4060774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30</a:t>
                </a:r>
                <a:endParaRPr lang="en-US" sz="1600" dirty="0"/>
              </a:p>
            </p:txBody>
          </p:sp>
        </p:grpSp>
        <p:grpSp>
          <p:nvGrpSpPr>
            <p:cNvPr id="84" name="Gruppo 39"/>
            <p:cNvGrpSpPr/>
            <p:nvPr/>
          </p:nvGrpSpPr>
          <p:grpSpPr>
            <a:xfrm>
              <a:off x="2131695" y="5397517"/>
              <a:ext cx="337296" cy="390166"/>
              <a:chOff x="4713046" y="4458601"/>
              <a:chExt cx="590644" cy="544317"/>
            </a:xfrm>
          </p:grpSpPr>
          <p:cxnSp>
            <p:nvCxnSpPr>
              <p:cNvPr id="110" name="Connettore 1 19"/>
              <p:cNvCxnSpPr/>
              <p:nvPr/>
            </p:nvCxnSpPr>
            <p:spPr>
              <a:xfrm>
                <a:off x="5004048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" name="CasellaDiTesto 62"/>
              <p:cNvSpPr txBox="1"/>
              <p:nvPr/>
            </p:nvSpPr>
            <p:spPr>
              <a:xfrm>
                <a:off x="4713046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40</a:t>
                </a:r>
                <a:endParaRPr lang="en-US" sz="1600" dirty="0"/>
              </a:p>
            </p:txBody>
          </p:sp>
        </p:grpSp>
        <p:grpSp>
          <p:nvGrpSpPr>
            <p:cNvPr id="85" name="Gruppo 40"/>
            <p:cNvGrpSpPr/>
            <p:nvPr/>
          </p:nvGrpSpPr>
          <p:grpSpPr>
            <a:xfrm>
              <a:off x="2501786" y="5397517"/>
              <a:ext cx="337296" cy="390166"/>
              <a:chOff x="5361118" y="4458601"/>
              <a:chExt cx="590644" cy="544317"/>
            </a:xfrm>
          </p:grpSpPr>
          <p:cxnSp>
            <p:nvCxnSpPr>
              <p:cNvPr id="108" name="Connettore 1 22"/>
              <p:cNvCxnSpPr/>
              <p:nvPr/>
            </p:nvCxnSpPr>
            <p:spPr>
              <a:xfrm>
                <a:off x="5652120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CasellaDiTesto 60"/>
              <p:cNvSpPr txBox="1"/>
              <p:nvPr/>
            </p:nvSpPr>
            <p:spPr>
              <a:xfrm>
                <a:off x="536111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50</a:t>
                </a:r>
                <a:endParaRPr lang="en-US" sz="1600" dirty="0"/>
              </a:p>
            </p:txBody>
          </p:sp>
        </p:grpSp>
        <p:grpSp>
          <p:nvGrpSpPr>
            <p:cNvPr id="86" name="Gruppo 41"/>
            <p:cNvGrpSpPr/>
            <p:nvPr/>
          </p:nvGrpSpPr>
          <p:grpSpPr>
            <a:xfrm>
              <a:off x="2872385" y="5397517"/>
              <a:ext cx="337296" cy="390166"/>
              <a:chOff x="6010078" y="4458601"/>
              <a:chExt cx="590644" cy="544317"/>
            </a:xfrm>
          </p:grpSpPr>
          <p:cxnSp>
            <p:nvCxnSpPr>
              <p:cNvPr id="106" name="Connettore 1 23"/>
              <p:cNvCxnSpPr/>
              <p:nvPr/>
            </p:nvCxnSpPr>
            <p:spPr>
              <a:xfrm>
                <a:off x="630019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CasellaDiTesto 58"/>
              <p:cNvSpPr txBox="1"/>
              <p:nvPr/>
            </p:nvSpPr>
            <p:spPr>
              <a:xfrm>
                <a:off x="6010078" y="4530604"/>
                <a:ext cx="590644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60</a:t>
                </a:r>
                <a:endParaRPr lang="en-US" sz="1600" dirty="0"/>
              </a:p>
            </p:txBody>
          </p:sp>
        </p:grpSp>
        <p:grpSp>
          <p:nvGrpSpPr>
            <p:cNvPr id="87" name="Gruppo 77"/>
            <p:cNvGrpSpPr/>
            <p:nvPr/>
          </p:nvGrpSpPr>
          <p:grpSpPr>
            <a:xfrm>
              <a:off x="813268" y="4618148"/>
              <a:ext cx="2095498" cy="830980"/>
              <a:chOff x="804447" y="4627674"/>
              <a:chExt cx="2441915" cy="830980"/>
            </a:xfrm>
          </p:grpSpPr>
          <p:sp>
            <p:nvSpPr>
              <p:cNvPr id="102" name="Figura a mano libera 17"/>
              <p:cNvSpPr/>
              <p:nvPr/>
            </p:nvSpPr>
            <p:spPr>
              <a:xfrm>
                <a:off x="3040063" y="4627674"/>
                <a:ext cx="206299" cy="468595"/>
              </a:xfrm>
              <a:custGeom>
                <a:avLst/>
                <a:gdLst>
                  <a:gd name="connsiteX0" fmla="*/ 0 w 330315"/>
                  <a:gd name="connsiteY0" fmla="*/ 674422 h 674422"/>
                  <a:gd name="connsiteX1" fmla="*/ 53788 w 330315"/>
                  <a:gd name="connsiteY1" fmla="*/ 628909 h 674422"/>
                  <a:gd name="connsiteX2" fmla="*/ 107576 w 330315"/>
                  <a:gd name="connsiteY2" fmla="*/ 550295 h 674422"/>
                  <a:gd name="connsiteX3" fmla="*/ 177915 w 330315"/>
                  <a:gd name="connsiteY3" fmla="*/ 442719 h 674422"/>
                  <a:gd name="connsiteX4" fmla="*/ 260666 w 330315"/>
                  <a:gd name="connsiteY4" fmla="*/ 260666 h 674422"/>
                  <a:gd name="connsiteX5" fmla="*/ 293766 w 330315"/>
                  <a:gd name="connsiteY5" fmla="*/ 153090 h 674422"/>
                  <a:gd name="connsiteX6" fmla="*/ 326867 w 330315"/>
                  <a:gd name="connsiteY6" fmla="*/ 20688 h 674422"/>
                  <a:gd name="connsiteX7" fmla="*/ 314454 w 330315"/>
                  <a:gd name="connsiteY7" fmla="*/ 28963 h 674422"/>
                  <a:gd name="connsiteX0" fmla="*/ 0 w 326867"/>
                  <a:gd name="connsiteY0" fmla="*/ 653734 h 653734"/>
                  <a:gd name="connsiteX1" fmla="*/ 53788 w 326867"/>
                  <a:gd name="connsiteY1" fmla="*/ 608221 h 653734"/>
                  <a:gd name="connsiteX2" fmla="*/ 107576 w 326867"/>
                  <a:gd name="connsiteY2" fmla="*/ 529607 h 653734"/>
                  <a:gd name="connsiteX3" fmla="*/ 177915 w 326867"/>
                  <a:gd name="connsiteY3" fmla="*/ 422031 h 653734"/>
                  <a:gd name="connsiteX4" fmla="*/ 260666 w 326867"/>
                  <a:gd name="connsiteY4" fmla="*/ 239978 h 653734"/>
                  <a:gd name="connsiteX5" fmla="*/ 293766 w 326867"/>
                  <a:gd name="connsiteY5" fmla="*/ 132402 h 653734"/>
                  <a:gd name="connsiteX6" fmla="*/ 326867 w 326867"/>
                  <a:gd name="connsiteY6" fmla="*/ 0 h 653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6867" h="653734">
                    <a:moveTo>
                      <a:pt x="0" y="653734"/>
                    </a:moveTo>
                    <a:cubicBezTo>
                      <a:pt x="17929" y="641321"/>
                      <a:pt x="35859" y="628909"/>
                      <a:pt x="53788" y="608221"/>
                    </a:cubicBezTo>
                    <a:cubicBezTo>
                      <a:pt x="71717" y="587533"/>
                      <a:pt x="86888" y="560639"/>
                      <a:pt x="107576" y="529607"/>
                    </a:cubicBezTo>
                    <a:cubicBezTo>
                      <a:pt x="128264" y="498575"/>
                      <a:pt x="152400" y="470302"/>
                      <a:pt x="177915" y="422031"/>
                    </a:cubicBezTo>
                    <a:cubicBezTo>
                      <a:pt x="203430" y="373760"/>
                      <a:pt x="241357" y="288250"/>
                      <a:pt x="260666" y="239978"/>
                    </a:cubicBezTo>
                    <a:cubicBezTo>
                      <a:pt x="279975" y="191706"/>
                      <a:pt x="282733" y="172398"/>
                      <a:pt x="293766" y="132402"/>
                    </a:cubicBezTo>
                    <a:cubicBezTo>
                      <a:pt x="304799" y="92406"/>
                      <a:pt x="323419" y="20688"/>
                      <a:pt x="326867" y="0"/>
                    </a:cubicBezTo>
                  </a:path>
                </a:pathLst>
              </a:custGeom>
              <a:ln w="28575">
                <a:solidFill>
                  <a:srgbClr val="2626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3" name="Connettore 1 18"/>
              <p:cNvCxnSpPr>
                <a:stCxn id="102" idx="0"/>
              </p:cNvCxnSpPr>
              <p:nvPr/>
            </p:nvCxnSpPr>
            <p:spPr>
              <a:xfrm flipH="1">
                <a:off x="2076968" y="5096269"/>
                <a:ext cx="963096" cy="1079"/>
              </a:xfrm>
              <a:prstGeom prst="line">
                <a:avLst/>
              </a:prstGeom>
              <a:ln w="28575">
                <a:solidFill>
                  <a:srgbClr val="2626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Connettore 1 19"/>
              <p:cNvCxnSpPr/>
              <p:nvPr/>
            </p:nvCxnSpPr>
            <p:spPr>
              <a:xfrm flipH="1">
                <a:off x="849894" y="5097349"/>
                <a:ext cx="1227074" cy="309691"/>
              </a:xfrm>
              <a:prstGeom prst="line">
                <a:avLst/>
              </a:prstGeom>
              <a:ln w="28575">
                <a:solidFill>
                  <a:srgbClr val="2626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Connettore 1 20"/>
              <p:cNvCxnSpPr/>
              <p:nvPr/>
            </p:nvCxnSpPr>
            <p:spPr>
              <a:xfrm flipH="1">
                <a:off x="804447" y="5407039"/>
                <a:ext cx="45447" cy="5161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8" name="Connettore 1 97"/>
            <p:cNvCxnSpPr/>
            <p:nvPr/>
          </p:nvCxnSpPr>
          <p:spPr>
            <a:xfrm flipH="1">
              <a:off x="2908300" y="4637025"/>
              <a:ext cx="1265401" cy="0"/>
            </a:xfrm>
            <a:prstGeom prst="line">
              <a:avLst/>
            </a:prstGeom>
            <a:ln w="28575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1 99"/>
            <p:cNvCxnSpPr/>
            <p:nvPr/>
          </p:nvCxnSpPr>
          <p:spPr>
            <a:xfrm flipV="1">
              <a:off x="4173701" y="4632824"/>
              <a:ext cx="0" cy="828650"/>
            </a:xfrm>
            <a:prstGeom prst="line">
              <a:avLst/>
            </a:prstGeom>
            <a:ln w="28575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0" name="Gruppo 37"/>
            <p:cNvGrpSpPr/>
            <p:nvPr/>
          </p:nvGrpSpPr>
          <p:grpSpPr>
            <a:xfrm>
              <a:off x="3216484" y="5396271"/>
              <a:ext cx="393056" cy="390166"/>
              <a:chOff x="3368085" y="4458601"/>
              <a:chExt cx="688287" cy="544317"/>
            </a:xfrm>
          </p:grpSpPr>
          <p:cxnSp>
            <p:nvCxnSpPr>
              <p:cNvPr id="100" name="Connettore 1 15"/>
              <p:cNvCxnSpPr/>
              <p:nvPr/>
            </p:nvCxnSpPr>
            <p:spPr>
              <a:xfrm>
                <a:off x="3707903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CasellaDiTesto 135"/>
              <p:cNvSpPr txBox="1"/>
              <p:nvPr/>
            </p:nvSpPr>
            <p:spPr>
              <a:xfrm>
                <a:off x="3368085" y="4530604"/>
                <a:ext cx="688287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70</a:t>
                </a:r>
                <a:endParaRPr lang="en-US" sz="1600" dirty="0"/>
              </a:p>
            </p:txBody>
          </p:sp>
        </p:grpSp>
        <p:grpSp>
          <p:nvGrpSpPr>
            <p:cNvPr id="91" name="Gruppo 38"/>
            <p:cNvGrpSpPr/>
            <p:nvPr/>
          </p:nvGrpSpPr>
          <p:grpSpPr>
            <a:xfrm>
              <a:off x="3584177" y="5396271"/>
              <a:ext cx="393056" cy="390166"/>
              <a:chOff x="4011957" y="4458601"/>
              <a:chExt cx="688287" cy="544317"/>
            </a:xfrm>
          </p:grpSpPr>
          <p:cxnSp>
            <p:nvCxnSpPr>
              <p:cNvPr id="98" name="Connettore 1 18"/>
              <p:cNvCxnSpPr/>
              <p:nvPr/>
            </p:nvCxnSpPr>
            <p:spPr>
              <a:xfrm>
                <a:off x="4355976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CasellaDiTesto 133"/>
              <p:cNvSpPr txBox="1"/>
              <p:nvPr/>
            </p:nvSpPr>
            <p:spPr>
              <a:xfrm>
                <a:off x="4011957" y="4530604"/>
                <a:ext cx="688287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80</a:t>
                </a:r>
                <a:endParaRPr lang="en-US" sz="1600" dirty="0"/>
              </a:p>
            </p:txBody>
          </p:sp>
        </p:grpSp>
        <p:grpSp>
          <p:nvGrpSpPr>
            <p:cNvPr id="92" name="Gruppo 39"/>
            <p:cNvGrpSpPr/>
            <p:nvPr/>
          </p:nvGrpSpPr>
          <p:grpSpPr>
            <a:xfrm>
              <a:off x="3956667" y="5396271"/>
              <a:ext cx="393056" cy="390166"/>
              <a:chOff x="4664229" y="4458601"/>
              <a:chExt cx="688287" cy="544317"/>
            </a:xfrm>
          </p:grpSpPr>
          <p:cxnSp>
            <p:nvCxnSpPr>
              <p:cNvPr id="96" name="Connettore 1 19"/>
              <p:cNvCxnSpPr/>
              <p:nvPr/>
            </p:nvCxnSpPr>
            <p:spPr>
              <a:xfrm>
                <a:off x="500405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CasellaDiTesto 131"/>
              <p:cNvSpPr txBox="1"/>
              <p:nvPr/>
            </p:nvSpPr>
            <p:spPr>
              <a:xfrm>
                <a:off x="4664229" y="4530604"/>
                <a:ext cx="688287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90</a:t>
                </a:r>
                <a:endParaRPr lang="en-US" sz="1600" dirty="0"/>
              </a:p>
            </p:txBody>
          </p:sp>
        </p:grpSp>
        <p:grpSp>
          <p:nvGrpSpPr>
            <p:cNvPr id="93" name="Gruppo 39"/>
            <p:cNvGrpSpPr/>
            <p:nvPr/>
          </p:nvGrpSpPr>
          <p:grpSpPr>
            <a:xfrm>
              <a:off x="4279246" y="5400675"/>
              <a:ext cx="497252" cy="390166"/>
              <a:chOff x="4572993" y="4458601"/>
              <a:chExt cx="870745" cy="544317"/>
            </a:xfrm>
          </p:grpSpPr>
          <p:cxnSp>
            <p:nvCxnSpPr>
              <p:cNvPr id="94" name="Connettore 1 19"/>
              <p:cNvCxnSpPr/>
              <p:nvPr/>
            </p:nvCxnSpPr>
            <p:spPr>
              <a:xfrm>
                <a:off x="5004052" y="4458601"/>
                <a:ext cx="0" cy="720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CasellaDiTesto 152"/>
              <p:cNvSpPr txBox="1"/>
              <p:nvPr/>
            </p:nvSpPr>
            <p:spPr>
              <a:xfrm>
                <a:off x="4572993" y="4530604"/>
                <a:ext cx="870745" cy="4723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/>
                  <a:t>100</a:t>
                </a:r>
                <a:endParaRPr lang="en-US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3426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PS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29733"/>
            <a:ext cx="8432800" cy="1921933"/>
          </a:xfrm>
        </p:spPr>
        <p:txBody>
          <a:bodyPr>
            <a:normAutofit fontScale="475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Most of the direct electron cloud measurements in the PS were made in a straight section equipped with shielded pick ups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However, the electron cloud is expected in the main magnet units (combined functions) for 25 ns beams </a:t>
            </a:r>
            <a:endParaRPr lang="en-US" sz="3600" dirty="0">
              <a:sym typeface="Wingdings"/>
            </a:endParaRP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>
                <a:sym typeface="Wingdings"/>
              </a:rPr>
              <a:t>This electron cloud can be source of instabilities </a:t>
            </a:r>
            <a:r>
              <a:rPr lang="en-US" sz="3600" dirty="0">
                <a:sym typeface="Wingdings"/>
              </a:rPr>
              <a:t> Studied by storing for about </a:t>
            </a:r>
            <a:r>
              <a:rPr lang="en-US" sz="3600" dirty="0" smtClean="0">
                <a:sym typeface="Wingdings"/>
              </a:rPr>
              <a:t>100 </a:t>
            </a:r>
            <a:r>
              <a:rPr lang="en-US" sz="3600" dirty="0" err="1" smtClean="0">
                <a:sym typeface="Wingdings"/>
              </a:rPr>
              <a:t>ms</a:t>
            </a:r>
            <a:r>
              <a:rPr lang="en-US" sz="3600" dirty="0" smtClean="0">
                <a:sym typeface="Wingdings"/>
              </a:rPr>
              <a:t> </a:t>
            </a:r>
            <a:r>
              <a:rPr lang="en-US" sz="3600" dirty="0">
                <a:sym typeface="Wingdings"/>
              </a:rPr>
              <a:t>a </a:t>
            </a:r>
            <a:r>
              <a:rPr lang="en-US" sz="3600" dirty="0" smtClean="0">
                <a:sym typeface="Wingdings"/>
              </a:rPr>
              <a:t>25 ns </a:t>
            </a:r>
            <a:r>
              <a:rPr lang="en-US" sz="3600" dirty="0">
                <a:sym typeface="Wingdings"/>
              </a:rPr>
              <a:t>beam with b.len</a:t>
            </a:r>
            <a:r>
              <a:rPr lang="en-US" sz="3600" dirty="0" smtClean="0">
                <a:sym typeface="Wingdings"/>
              </a:rPr>
              <a:t>.≈10 ns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>
                <a:sym typeface="Wingdings"/>
              </a:rPr>
              <a:t>Instability onset can be efficiently delayed by means of transverse feedback system, which provides margin for future operation</a:t>
            </a:r>
            <a:endParaRPr lang="en-US" sz="3600" dirty="0"/>
          </a:p>
        </p:txBody>
      </p:sp>
      <p:grpSp>
        <p:nvGrpSpPr>
          <p:cNvPr id="11" name="Group 1"/>
          <p:cNvGrpSpPr/>
          <p:nvPr/>
        </p:nvGrpSpPr>
        <p:grpSpPr>
          <a:xfrm>
            <a:off x="1713086" y="2638776"/>
            <a:ext cx="5367866" cy="3587637"/>
            <a:chOff x="617370" y="720840"/>
            <a:chExt cx="8229600" cy="6270172"/>
          </a:xfrm>
        </p:grpSpPr>
        <p:pic>
          <p:nvPicPr>
            <p:cNvPr id="12" name="Content Placeholder 5" descr="instability.pdf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3" b="-1635"/>
            <a:stretch/>
          </p:blipFill>
          <p:spPr>
            <a:xfrm>
              <a:off x="617370" y="720840"/>
              <a:ext cx="8229600" cy="6270172"/>
            </a:xfrm>
            <a:prstGeom prst="rect">
              <a:avLst/>
            </a:prstGeom>
          </p:spPr>
        </p:pic>
        <p:sp>
          <p:nvSpPr>
            <p:cNvPr id="13" name="Striped Right Arrow 5"/>
            <p:cNvSpPr/>
            <p:nvPr/>
          </p:nvSpPr>
          <p:spPr>
            <a:xfrm>
              <a:off x="5628837" y="3661414"/>
              <a:ext cx="663562" cy="114419"/>
            </a:xfrm>
            <a:prstGeom prst="stripedRightArrow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6"/>
            <p:cNvSpPr txBox="1"/>
            <p:nvPr/>
          </p:nvSpPr>
          <p:spPr>
            <a:xfrm>
              <a:off x="5460450" y="3082599"/>
              <a:ext cx="1175071" cy="5916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6">
                      <a:lumMod val="50000"/>
                    </a:schemeClr>
                  </a:solidFill>
                </a:rPr>
                <a:t>10 ms</a:t>
              </a:r>
              <a:endParaRPr lang="en-US" sz="1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2323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PS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29734"/>
            <a:ext cx="8432800" cy="1555043"/>
          </a:xfrm>
        </p:spPr>
        <p:txBody>
          <a:bodyPr>
            <a:normAutofit fontScale="475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Most of the direct electron cloud measurements in the PS were made in a straight section equipped with shielded pick ups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However, the electron cloud is expected in the main magnet units (combined functions) for 25 ns beams </a:t>
            </a:r>
            <a:endParaRPr lang="en-US" sz="3600" dirty="0">
              <a:sym typeface="Wingdings"/>
            </a:endParaRP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>
                <a:sym typeface="Wingdings"/>
              </a:rPr>
              <a:t>This electron cloud can be source of instabilities </a:t>
            </a:r>
            <a:r>
              <a:rPr lang="en-US" sz="3600" dirty="0">
                <a:sym typeface="Wingdings"/>
              </a:rPr>
              <a:t> Studied by storing for about </a:t>
            </a:r>
            <a:r>
              <a:rPr lang="en-US" sz="3600" dirty="0" smtClean="0">
                <a:sym typeface="Wingdings"/>
              </a:rPr>
              <a:t>100 </a:t>
            </a:r>
            <a:r>
              <a:rPr lang="en-US" sz="3600" dirty="0" err="1" smtClean="0">
                <a:sym typeface="Wingdings"/>
              </a:rPr>
              <a:t>ms</a:t>
            </a:r>
            <a:r>
              <a:rPr lang="en-US" sz="3600" dirty="0" smtClean="0">
                <a:sym typeface="Wingdings"/>
              </a:rPr>
              <a:t> </a:t>
            </a:r>
            <a:r>
              <a:rPr lang="en-US" sz="3600" dirty="0">
                <a:sym typeface="Wingdings"/>
              </a:rPr>
              <a:t>a </a:t>
            </a:r>
            <a:r>
              <a:rPr lang="en-US" sz="3600" dirty="0" smtClean="0">
                <a:sym typeface="Wingdings"/>
              </a:rPr>
              <a:t>25 ns </a:t>
            </a:r>
            <a:r>
              <a:rPr lang="en-US" sz="3600" dirty="0">
                <a:sym typeface="Wingdings"/>
              </a:rPr>
              <a:t>beam with b.len</a:t>
            </a:r>
            <a:r>
              <a:rPr lang="en-US" sz="3600" dirty="0" smtClean="0">
                <a:sym typeface="Wingdings"/>
              </a:rPr>
              <a:t>.≈10 </a:t>
            </a:r>
            <a:r>
              <a:rPr lang="en-US" sz="3600" dirty="0">
                <a:sym typeface="Wingdings"/>
              </a:rPr>
              <a:t>ns</a:t>
            </a:r>
            <a:endParaRPr lang="en-US" sz="3600" dirty="0"/>
          </a:p>
        </p:txBody>
      </p:sp>
      <p:pic>
        <p:nvPicPr>
          <p:cNvPr id="13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3125" y="2718865"/>
            <a:ext cx="4632083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37" name="Gruppo 42"/>
          <p:cNvGrpSpPr/>
          <p:nvPr/>
        </p:nvGrpSpPr>
        <p:grpSpPr>
          <a:xfrm>
            <a:off x="228600" y="2710746"/>
            <a:ext cx="4632070" cy="3476210"/>
            <a:chOff x="228600" y="2781301"/>
            <a:chExt cx="4632070" cy="3476210"/>
          </a:xfrm>
        </p:grpSpPr>
        <p:pic>
          <p:nvPicPr>
            <p:cNvPr id="13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600" y="2781301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9" name="Rettangolo 44"/>
            <p:cNvSpPr/>
            <p:nvPr/>
          </p:nvSpPr>
          <p:spPr>
            <a:xfrm>
              <a:off x="4505325" y="3781425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3290" t="30689" r="93420" b="32046"/>
            <a:stretch>
              <a:fillRect/>
            </a:stretch>
          </p:blipFill>
          <p:spPr bwMode="auto">
            <a:xfrm>
              <a:off x="4591050" y="3810000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41" name="Connettore 1 47"/>
            <p:cNvCxnSpPr/>
            <p:nvPr/>
          </p:nvCxnSpPr>
          <p:spPr>
            <a:xfrm>
              <a:off x="890584" y="3047999"/>
              <a:ext cx="0" cy="2828413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25681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PS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29734"/>
            <a:ext cx="8432800" cy="1555043"/>
          </a:xfrm>
        </p:spPr>
        <p:txBody>
          <a:bodyPr>
            <a:normAutofit fontScale="475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Most of the direct electron cloud measurements in the PS were made in a straight section equipped with shielded pick ups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However, the electron cloud is expected in the main magnet units (combined functions) for 25 ns beams </a:t>
            </a:r>
            <a:endParaRPr lang="en-US" sz="3600" dirty="0">
              <a:sym typeface="Wingdings"/>
            </a:endParaRP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>
                <a:sym typeface="Wingdings"/>
              </a:rPr>
              <a:t>This electron cloud can be source of instabilities </a:t>
            </a:r>
            <a:r>
              <a:rPr lang="en-US" sz="3600" dirty="0">
                <a:sym typeface="Wingdings"/>
              </a:rPr>
              <a:t> Studied by storing for about </a:t>
            </a:r>
            <a:r>
              <a:rPr lang="en-US" sz="3600" dirty="0" smtClean="0">
                <a:sym typeface="Wingdings"/>
              </a:rPr>
              <a:t>100 </a:t>
            </a:r>
            <a:r>
              <a:rPr lang="en-US" sz="3600" dirty="0" err="1" smtClean="0">
                <a:sym typeface="Wingdings"/>
              </a:rPr>
              <a:t>ms</a:t>
            </a:r>
            <a:r>
              <a:rPr lang="en-US" sz="3600" dirty="0" smtClean="0">
                <a:sym typeface="Wingdings"/>
              </a:rPr>
              <a:t> </a:t>
            </a:r>
            <a:r>
              <a:rPr lang="en-US" sz="3600" dirty="0">
                <a:sym typeface="Wingdings"/>
              </a:rPr>
              <a:t>a </a:t>
            </a:r>
            <a:r>
              <a:rPr lang="en-US" sz="3600" dirty="0" smtClean="0">
                <a:sym typeface="Wingdings"/>
              </a:rPr>
              <a:t>25 ns </a:t>
            </a:r>
            <a:r>
              <a:rPr lang="en-US" sz="3600" dirty="0">
                <a:sym typeface="Wingdings"/>
              </a:rPr>
              <a:t>beam with b.len</a:t>
            </a:r>
            <a:r>
              <a:rPr lang="en-US" sz="3600" dirty="0" smtClean="0">
                <a:sym typeface="Wingdings"/>
              </a:rPr>
              <a:t>.≈10 </a:t>
            </a:r>
            <a:r>
              <a:rPr lang="en-US" sz="3600" dirty="0">
                <a:sym typeface="Wingdings"/>
              </a:rPr>
              <a:t>ns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1416" y="2718365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Gruppo 9"/>
          <p:cNvGrpSpPr/>
          <p:nvPr/>
        </p:nvGrpSpPr>
        <p:grpSpPr>
          <a:xfrm>
            <a:off x="228600" y="2710746"/>
            <a:ext cx="4632070" cy="3476210"/>
            <a:chOff x="228600" y="2781301"/>
            <a:chExt cx="4632070" cy="3476210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600" y="2781301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Rettangolo 11"/>
            <p:cNvSpPr/>
            <p:nvPr/>
          </p:nvSpPr>
          <p:spPr>
            <a:xfrm>
              <a:off x="4505325" y="3781425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3290" t="30689" r="93420" b="32046"/>
            <a:stretch>
              <a:fillRect/>
            </a:stretch>
          </p:blipFill>
          <p:spPr bwMode="auto">
            <a:xfrm>
              <a:off x="4591050" y="3810000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6" name="Connettore 1 19"/>
            <p:cNvCxnSpPr/>
            <p:nvPr/>
          </p:nvCxnSpPr>
          <p:spPr>
            <a:xfrm>
              <a:off x="1101791" y="3047999"/>
              <a:ext cx="0" cy="2828413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74308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PS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29734"/>
            <a:ext cx="8432800" cy="1555043"/>
          </a:xfrm>
        </p:spPr>
        <p:txBody>
          <a:bodyPr>
            <a:normAutofit fontScale="475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Most of the direct electron cloud measurements in the PS were made in a straight section equipped with shielded pick ups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However, the electron cloud is expected in the main magnet units (combined functions) for 25 ns beams </a:t>
            </a:r>
            <a:endParaRPr lang="en-US" sz="3600" dirty="0">
              <a:sym typeface="Wingdings"/>
            </a:endParaRP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>
                <a:sym typeface="Wingdings"/>
              </a:rPr>
              <a:t>This electron cloud can be source of instabilities </a:t>
            </a:r>
            <a:r>
              <a:rPr lang="en-US" sz="3600" dirty="0">
                <a:sym typeface="Wingdings"/>
              </a:rPr>
              <a:t> Studied by storing for about </a:t>
            </a:r>
            <a:r>
              <a:rPr lang="en-US" sz="3600" dirty="0" smtClean="0">
                <a:sym typeface="Wingdings"/>
              </a:rPr>
              <a:t>100 </a:t>
            </a:r>
            <a:r>
              <a:rPr lang="en-US" sz="3600" dirty="0" err="1" smtClean="0">
                <a:sym typeface="Wingdings"/>
              </a:rPr>
              <a:t>ms</a:t>
            </a:r>
            <a:r>
              <a:rPr lang="en-US" sz="3600" dirty="0" smtClean="0">
                <a:sym typeface="Wingdings"/>
              </a:rPr>
              <a:t> </a:t>
            </a:r>
            <a:r>
              <a:rPr lang="en-US" sz="3600" dirty="0">
                <a:sym typeface="Wingdings"/>
              </a:rPr>
              <a:t>a </a:t>
            </a:r>
            <a:r>
              <a:rPr lang="en-US" sz="3600" dirty="0" smtClean="0">
                <a:sym typeface="Wingdings"/>
              </a:rPr>
              <a:t>25 ns </a:t>
            </a:r>
            <a:r>
              <a:rPr lang="en-US" sz="3600" dirty="0">
                <a:sym typeface="Wingdings"/>
              </a:rPr>
              <a:t>beam with b.len</a:t>
            </a:r>
            <a:r>
              <a:rPr lang="en-US" sz="3600" dirty="0" smtClean="0">
                <a:sym typeface="Wingdings"/>
              </a:rPr>
              <a:t>.≈10 </a:t>
            </a:r>
            <a:r>
              <a:rPr lang="en-US" sz="3600" dirty="0">
                <a:sym typeface="Wingdings"/>
              </a:rPr>
              <a:t>ns</a:t>
            </a:r>
            <a:endParaRPr lang="en-US" sz="360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1416" y="2718365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710746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ettangolo 11"/>
          <p:cNvSpPr/>
          <p:nvPr/>
        </p:nvSpPr>
        <p:spPr>
          <a:xfrm>
            <a:off x="4505325" y="3710870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/>
          <a:srcRect l="3290" t="30689" r="93420" b="32046"/>
          <a:stretch>
            <a:fillRect/>
          </a:stretch>
        </p:blipFill>
        <p:spPr bwMode="auto">
          <a:xfrm>
            <a:off x="4591050" y="3739445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Connettore 1 23"/>
          <p:cNvCxnSpPr/>
          <p:nvPr/>
        </p:nvCxnSpPr>
        <p:spPr>
          <a:xfrm>
            <a:off x="1312998" y="2977444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2697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The PSB</a:t>
            </a:r>
            <a:endParaRPr lang="en-US" u="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alphaModFix amt="62000"/>
          </a:blip>
          <a:stretch>
            <a:fillRect/>
          </a:stretch>
        </p:blipFill>
        <p:spPr>
          <a:xfrm>
            <a:off x="1014839" y="634290"/>
            <a:ext cx="7363076" cy="5528764"/>
          </a:xfrm>
          <a:prstGeom prst="rect">
            <a:avLst/>
          </a:prstGeom>
        </p:spPr>
      </p:pic>
      <p:grpSp>
        <p:nvGrpSpPr>
          <p:cNvPr id="10" name="Group 13"/>
          <p:cNvGrpSpPr/>
          <p:nvPr/>
        </p:nvGrpSpPr>
        <p:grpSpPr>
          <a:xfrm>
            <a:off x="1091039" y="4156362"/>
            <a:ext cx="1989427" cy="1126128"/>
            <a:chOff x="1896773" y="3606595"/>
            <a:chExt cx="1989427" cy="1126128"/>
          </a:xfrm>
        </p:grpSpPr>
        <p:cxnSp>
          <p:nvCxnSpPr>
            <p:cNvPr id="11" name="Straight Arrow Connector 10"/>
            <p:cNvCxnSpPr/>
            <p:nvPr/>
          </p:nvCxnSpPr>
          <p:spPr>
            <a:xfrm flipV="1">
              <a:off x="2073412" y="3810000"/>
              <a:ext cx="1812788" cy="922723"/>
            </a:xfrm>
            <a:prstGeom prst="straightConnector1">
              <a:avLst/>
            </a:prstGeom>
            <a:ln>
              <a:solidFill>
                <a:srgbClr val="163093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 rot="20040244">
              <a:off x="1896773" y="3606595"/>
              <a:ext cx="167046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163093"/>
                  </a:solidFill>
                </a:rPr>
                <a:t>From </a:t>
              </a:r>
              <a:r>
                <a:rPr lang="en-US" sz="2000" b="1" dirty="0" smtClean="0">
                  <a:solidFill>
                    <a:srgbClr val="163093"/>
                  </a:solidFill>
                </a:rPr>
                <a:t>Linac2</a:t>
              </a:r>
              <a:r>
                <a:rPr lang="en-US" sz="2000" dirty="0" smtClean="0">
                  <a:solidFill>
                    <a:srgbClr val="163093"/>
                  </a:solidFill>
                </a:rPr>
                <a:t> </a:t>
              </a:r>
            </a:p>
            <a:p>
              <a:r>
                <a:rPr lang="en-US" sz="2000" dirty="0" err="1" smtClean="0">
                  <a:solidFill>
                    <a:srgbClr val="163093"/>
                  </a:solidFill>
                </a:rPr>
                <a:t>E</a:t>
              </a:r>
              <a:r>
                <a:rPr lang="en-US" sz="2000" baseline="-25000" dirty="0" err="1" smtClean="0">
                  <a:solidFill>
                    <a:srgbClr val="163093"/>
                  </a:solidFill>
                </a:rPr>
                <a:t>kin</a:t>
              </a:r>
              <a:r>
                <a:rPr lang="en-US" sz="2000" baseline="-25000" dirty="0" smtClean="0">
                  <a:solidFill>
                    <a:srgbClr val="163093"/>
                  </a:solidFill>
                </a:rPr>
                <a:t> </a:t>
              </a:r>
              <a:r>
                <a:rPr lang="en-US" sz="2000" dirty="0" smtClean="0">
                  <a:solidFill>
                    <a:srgbClr val="163093"/>
                  </a:solidFill>
                </a:rPr>
                <a:t>=50 </a:t>
              </a:r>
              <a:r>
                <a:rPr lang="en-US" sz="2000" dirty="0" err="1" smtClean="0">
                  <a:solidFill>
                    <a:srgbClr val="163093"/>
                  </a:solidFill>
                </a:rPr>
                <a:t>MeV</a:t>
              </a:r>
              <a:endParaRPr lang="en-US" sz="2000" dirty="0">
                <a:solidFill>
                  <a:srgbClr val="163093"/>
                </a:solidFill>
              </a:endParaRPr>
            </a:p>
          </p:txBody>
        </p:sp>
      </p:grpSp>
      <p:grpSp>
        <p:nvGrpSpPr>
          <p:cNvPr id="13" name="Group 14"/>
          <p:cNvGrpSpPr/>
          <p:nvPr/>
        </p:nvGrpSpPr>
        <p:grpSpPr>
          <a:xfrm>
            <a:off x="5739239" y="4428833"/>
            <a:ext cx="1983322" cy="1082257"/>
            <a:chOff x="5620527" y="3718343"/>
            <a:chExt cx="1983322" cy="1082257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5620527" y="3942799"/>
              <a:ext cx="1237473" cy="857801"/>
            </a:xfrm>
            <a:prstGeom prst="straightConnector1">
              <a:avLst/>
            </a:prstGeom>
            <a:ln>
              <a:solidFill>
                <a:srgbClr val="16308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2032768">
              <a:off x="5766536" y="3718343"/>
              <a:ext cx="1837313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163082"/>
                  </a:solidFill>
                </a:rPr>
                <a:t>To </a:t>
              </a:r>
              <a:r>
                <a:rPr lang="en-US" sz="2000" b="1" dirty="0" smtClean="0">
                  <a:solidFill>
                    <a:srgbClr val="163082"/>
                  </a:solidFill>
                </a:rPr>
                <a:t>PS</a:t>
              </a:r>
            </a:p>
            <a:p>
              <a:r>
                <a:rPr lang="en-US" sz="2000" dirty="0" err="1" smtClean="0">
                  <a:solidFill>
                    <a:srgbClr val="163082"/>
                  </a:solidFill>
                </a:rPr>
                <a:t>E</a:t>
              </a:r>
              <a:r>
                <a:rPr lang="en-US" sz="2000" baseline="-25000" dirty="0" err="1" smtClean="0">
                  <a:solidFill>
                    <a:srgbClr val="163082"/>
                  </a:solidFill>
                </a:rPr>
                <a:t>kin</a:t>
              </a:r>
              <a:r>
                <a:rPr lang="en-US" sz="2000" baseline="-25000" dirty="0" smtClean="0">
                  <a:solidFill>
                    <a:srgbClr val="163082"/>
                  </a:solidFill>
                </a:rPr>
                <a:t> </a:t>
              </a:r>
              <a:r>
                <a:rPr lang="en-US" sz="2000" dirty="0" smtClean="0">
                  <a:solidFill>
                    <a:srgbClr val="163082"/>
                  </a:solidFill>
                </a:rPr>
                <a:t>=1.4 </a:t>
              </a:r>
              <a:r>
                <a:rPr lang="en-US" sz="2000" dirty="0" err="1" smtClean="0">
                  <a:solidFill>
                    <a:srgbClr val="163082"/>
                  </a:solidFill>
                </a:rPr>
                <a:t>GeV</a:t>
              </a:r>
              <a:endParaRPr lang="en-US" sz="2000" dirty="0">
                <a:solidFill>
                  <a:srgbClr val="163082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187040" y="1243890"/>
            <a:ext cx="1497014" cy="46166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r>
              <a:rPr lang="en-US" b="1" dirty="0" smtClean="0"/>
              <a:t> = 157 </a:t>
            </a:r>
            <a:r>
              <a:rPr lang="en-US" b="1" dirty="0" err="1" smtClean="0"/>
              <a:t>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41853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PS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29734"/>
            <a:ext cx="8432800" cy="1555043"/>
          </a:xfrm>
        </p:spPr>
        <p:txBody>
          <a:bodyPr>
            <a:normAutofit fontScale="475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Most of the direct electron cloud measurements in the PS were made in a straight section equipped with shielded pick ups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However, the electron cloud is expected in the main magnet units (combined functions) for 25 ns beams </a:t>
            </a:r>
            <a:endParaRPr lang="en-US" sz="3600" dirty="0">
              <a:sym typeface="Wingdings"/>
            </a:endParaRP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>
                <a:sym typeface="Wingdings"/>
              </a:rPr>
              <a:t>This electron cloud can be source of instabilities </a:t>
            </a:r>
            <a:r>
              <a:rPr lang="en-US" sz="3600" dirty="0">
                <a:sym typeface="Wingdings"/>
              </a:rPr>
              <a:t> Studied by storing for about </a:t>
            </a:r>
            <a:r>
              <a:rPr lang="en-US" sz="3600" dirty="0" smtClean="0">
                <a:sym typeface="Wingdings"/>
              </a:rPr>
              <a:t>100 </a:t>
            </a:r>
            <a:r>
              <a:rPr lang="en-US" sz="3600" dirty="0" err="1" smtClean="0">
                <a:sym typeface="Wingdings"/>
              </a:rPr>
              <a:t>ms</a:t>
            </a:r>
            <a:r>
              <a:rPr lang="en-US" sz="3600" dirty="0" smtClean="0">
                <a:sym typeface="Wingdings"/>
              </a:rPr>
              <a:t> </a:t>
            </a:r>
            <a:r>
              <a:rPr lang="en-US" sz="3600" dirty="0">
                <a:sym typeface="Wingdings"/>
              </a:rPr>
              <a:t>a </a:t>
            </a:r>
            <a:r>
              <a:rPr lang="en-US" sz="3600" dirty="0" smtClean="0">
                <a:sym typeface="Wingdings"/>
              </a:rPr>
              <a:t>25 ns </a:t>
            </a:r>
            <a:r>
              <a:rPr lang="en-US" sz="3600" dirty="0">
                <a:sym typeface="Wingdings"/>
              </a:rPr>
              <a:t>beam with b.len</a:t>
            </a:r>
            <a:r>
              <a:rPr lang="en-US" sz="3600" dirty="0" smtClean="0">
                <a:sym typeface="Wingdings"/>
              </a:rPr>
              <a:t>.≈10 </a:t>
            </a:r>
            <a:r>
              <a:rPr lang="en-US" sz="3600" dirty="0">
                <a:sym typeface="Wingdings"/>
              </a:rPr>
              <a:t>ns</a:t>
            </a:r>
            <a:endParaRPr lang="en-US" sz="36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1416" y="2718365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710746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28"/>
          <p:cNvSpPr/>
          <p:nvPr/>
        </p:nvSpPr>
        <p:spPr>
          <a:xfrm>
            <a:off x="4505325" y="3710870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 l="3290" t="30689" r="93420" b="32046"/>
          <a:stretch>
            <a:fillRect/>
          </a:stretch>
        </p:blipFill>
        <p:spPr bwMode="auto">
          <a:xfrm>
            <a:off x="4591050" y="3739445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Connettore 1 44"/>
          <p:cNvCxnSpPr/>
          <p:nvPr/>
        </p:nvCxnSpPr>
        <p:spPr>
          <a:xfrm>
            <a:off x="1629809" y="2977444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6497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PS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29734"/>
            <a:ext cx="8432800" cy="1555043"/>
          </a:xfrm>
        </p:spPr>
        <p:txBody>
          <a:bodyPr>
            <a:normAutofit fontScale="475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Most of the direct electron cloud measurements in the PS were made in a straight section equipped with shielded pick ups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However, the electron cloud is expected in the main magnet units (combined functions) for 25 ns beams </a:t>
            </a:r>
            <a:endParaRPr lang="en-US" sz="3600" dirty="0">
              <a:sym typeface="Wingdings"/>
            </a:endParaRP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>
                <a:sym typeface="Wingdings"/>
              </a:rPr>
              <a:t>This electron cloud can be source of instabilities </a:t>
            </a:r>
            <a:r>
              <a:rPr lang="en-US" sz="3600" dirty="0">
                <a:sym typeface="Wingdings"/>
              </a:rPr>
              <a:t> Studied by storing for about </a:t>
            </a:r>
            <a:r>
              <a:rPr lang="en-US" sz="3600" dirty="0" smtClean="0">
                <a:sym typeface="Wingdings"/>
              </a:rPr>
              <a:t>100 </a:t>
            </a:r>
            <a:r>
              <a:rPr lang="en-US" sz="3600" dirty="0" err="1" smtClean="0">
                <a:sym typeface="Wingdings"/>
              </a:rPr>
              <a:t>ms</a:t>
            </a:r>
            <a:r>
              <a:rPr lang="en-US" sz="3600" dirty="0" smtClean="0">
                <a:sym typeface="Wingdings"/>
              </a:rPr>
              <a:t> </a:t>
            </a:r>
            <a:r>
              <a:rPr lang="en-US" sz="3600" dirty="0">
                <a:sym typeface="Wingdings"/>
              </a:rPr>
              <a:t>a </a:t>
            </a:r>
            <a:r>
              <a:rPr lang="en-US" sz="3600" dirty="0" smtClean="0">
                <a:sym typeface="Wingdings"/>
              </a:rPr>
              <a:t>25 ns </a:t>
            </a:r>
            <a:r>
              <a:rPr lang="en-US" sz="3600" dirty="0">
                <a:sym typeface="Wingdings"/>
              </a:rPr>
              <a:t>beam with b.len</a:t>
            </a:r>
            <a:r>
              <a:rPr lang="en-US" sz="3600" dirty="0" smtClean="0">
                <a:sym typeface="Wingdings"/>
              </a:rPr>
              <a:t>.≈10 </a:t>
            </a:r>
            <a:r>
              <a:rPr lang="en-US" sz="3600" dirty="0">
                <a:sym typeface="Wingdings"/>
              </a:rPr>
              <a:t>ns</a:t>
            </a:r>
            <a:endParaRPr lang="en-US" sz="3600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1416" y="2718365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710746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ttangolo 11"/>
          <p:cNvSpPr/>
          <p:nvPr/>
        </p:nvSpPr>
        <p:spPr>
          <a:xfrm>
            <a:off x="4505325" y="3710870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/>
          <a:srcRect l="3290" t="30689" r="93420" b="32046"/>
          <a:stretch>
            <a:fillRect/>
          </a:stretch>
        </p:blipFill>
        <p:spPr bwMode="auto">
          <a:xfrm>
            <a:off x="4591050" y="3739445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9" name="Connettore 1 28"/>
          <p:cNvCxnSpPr/>
          <p:nvPr/>
        </p:nvCxnSpPr>
        <p:spPr>
          <a:xfrm>
            <a:off x="1841016" y="2977444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0577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PS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29734"/>
            <a:ext cx="8432800" cy="1555043"/>
          </a:xfrm>
        </p:spPr>
        <p:txBody>
          <a:bodyPr>
            <a:normAutofit fontScale="475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Most of the direct electron cloud measurements in the PS were made in a straight section equipped with shielded pick ups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However, the electron cloud is expected in the main magnet units (combined functions) for 25 ns beams </a:t>
            </a:r>
            <a:endParaRPr lang="en-US" sz="3600" dirty="0">
              <a:sym typeface="Wingdings"/>
            </a:endParaRP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>
                <a:sym typeface="Wingdings"/>
              </a:rPr>
              <a:t>This electron cloud can be source of instabilities </a:t>
            </a:r>
            <a:r>
              <a:rPr lang="en-US" sz="3600" dirty="0">
                <a:sym typeface="Wingdings"/>
              </a:rPr>
              <a:t> Studied by storing for about </a:t>
            </a:r>
            <a:r>
              <a:rPr lang="en-US" sz="3600" dirty="0" smtClean="0">
                <a:sym typeface="Wingdings"/>
              </a:rPr>
              <a:t>100 </a:t>
            </a:r>
            <a:r>
              <a:rPr lang="en-US" sz="3600" dirty="0" err="1" smtClean="0">
                <a:sym typeface="Wingdings"/>
              </a:rPr>
              <a:t>ms</a:t>
            </a:r>
            <a:r>
              <a:rPr lang="en-US" sz="3600" dirty="0" smtClean="0">
                <a:sym typeface="Wingdings"/>
              </a:rPr>
              <a:t> </a:t>
            </a:r>
            <a:r>
              <a:rPr lang="en-US" sz="3600" dirty="0">
                <a:sym typeface="Wingdings"/>
              </a:rPr>
              <a:t>a </a:t>
            </a:r>
            <a:r>
              <a:rPr lang="en-US" sz="3600" dirty="0" smtClean="0">
                <a:sym typeface="Wingdings"/>
              </a:rPr>
              <a:t>25 ns </a:t>
            </a:r>
            <a:r>
              <a:rPr lang="en-US" sz="3600" dirty="0">
                <a:sym typeface="Wingdings"/>
              </a:rPr>
              <a:t>beam with b.len</a:t>
            </a:r>
            <a:r>
              <a:rPr lang="en-US" sz="3600" dirty="0" smtClean="0">
                <a:sym typeface="Wingdings"/>
              </a:rPr>
              <a:t>.≈10 </a:t>
            </a:r>
            <a:r>
              <a:rPr lang="en-US" sz="3600" dirty="0">
                <a:sym typeface="Wingdings"/>
              </a:rPr>
              <a:t>ns</a:t>
            </a:r>
            <a:endParaRPr lang="en-US" sz="36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1416" y="2718365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710746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10870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 l="3290" t="30689" r="93420" b="32046"/>
          <a:stretch>
            <a:fillRect/>
          </a:stretch>
        </p:blipFill>
        <p:spPr bwMode="auto">
          <a:xfrm>
            <a:off x="4591050" y="3739445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Connettore 1 35"/>
          <p:cNvCxnSpPr/>
          <p:nvPr/>
        </p:nvCxnSpPr>
        <p:spPr>
          <a:xfrm>
            <a:off x="2157826" y="2977444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411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PS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29734"/>
            <a:ext cx="8432800" cy="1555043"/>
          </a:xfrm>
        </p:spPr>
        <p:txBody>
          <a:bodyPr>
            <a:normAutofit fontScale="475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Most of the direct electron cloud measurements in the PS were made in a straight section equipped with shielded pick ups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However, the electron cloud is expected in the main magnet units (combined functions) for 25 ns beams </a:t>
            </a:r>
            <a:endParaRPr lang="en-US" sz="3600" dirty="0">
              <a:sym typeface="Wingdings"/>
            </a:endParaRP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>
                <a:sym typeface="Wingdings"/>
              </a:rPr>
              <a:t>This electron cloud can be source of instabilities </a:t>
            </a:r>
            <a:r>
              <a:rPr lang="en-US" sz="3600" dirty="0">
                <a:sym typeface="Wingdings"/>
              </a:rPr>
              <a:t> Studied by storing for about </a:t>
            </a:r>
            <a:r>
              <a:rPr lang="en-US" sz="3600" dirty="0" smtClean="0">
                <a:sym typeface="Wingdings"/>
              </a:rPr>
              <a:t>100 </a:t>
            </a:r>
            <a:r>
              <a:rPr lang="en-US" sz="3600" dirty="0" err="1" smtClean="0">
                <a:sym typeface="Wingdings"/>
              </a:rPr>
              <a:t>ms</a:t>
            </a:r>
            <a:r>
              <a:rPr lang="en-US" sz="3600" dirty="0" smtClean="0">
                <a:sym typeface="Wingdings"/>
              </a:rPr>
              <a:t> </a:t>
            </a:r>
            <a:r>
              <a:rPr lang="en-US" sz="3600" dirty="0">
                <a:sym typeface="Wingdings"/>
              </a:rPr>
              <a:t>a </a:t>
            </a:r>
            <a:r>
              <a:rPr lang="en-US" sz="3600" dirty="0" smtClean="0">
                <a:sym typeface="Wingdings"/>
              </a:rPr>
              <a:t>25 ns </a:t>
            </a:r>
            <a:r>
              <a:rPr lang="en-US" sz="3600" dirty="0">
                <a:sym typeface="Wingdings"/>
              </a:rPr>
              <a:t>beam with b.len</a:t>
            </a:r>
            <a:r>
              <a:rPr lang="en-US" sz="3600" dirty="0" smtClean="0">
                <a:sym typeface="Wingdings"/>
              </a:rPr>
              <a:t>.≈10 </a:t>
            </a:r>
            <a:r>
              <a:rPr lang="en-US" sz="3600" dirty="0">
                <a:sym typeface="Wingdings"/>
              </a:rPr>
              <a:t>ns</a:t>
            </a:r>
            <a:endParaRPr lang="en-US" sz="3600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1416" y="2718365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710746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ttangolo 11"/>
          <p:cNvSpPr/>
          <p:nvPr/>
        </p:nvSpPr>
        <p:spPr>
          <a:xfrm>
            <a:off x="4505325" y="3710870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/>
          <a:srcRect l="3290" t="30689" r="93420" b="32046"/>
          <a:stretch>
            <a:fillRect/>
          </a:stretch>
        </p:blipFill>
        <p:spPr bwMode="auto">
          <a:xfrm>
            <a:off x="4591050" y="3739445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9" name="Connettore 1 38"/>
          <p:cNvCxnSpPr/>
          <p:nvPr/>
        </p:nvCxnSpPr>
        <p:spPr>
          <a:xfrm>
            <a:off x="2580242" y="2977444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934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PS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29734"/>
            <a:ext cx="8432800" cy="1555043"/>
          </a:xfrm>
        </p:spPr>
        <p:txBody>
          <a:bodyPr>
            <a:normAutofit fontScale="475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Most of the direct electron cloud measurements in the PS were made in a straight section equipped with shielded pick ups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However, the electron cloud is expected in the main magnet units (combined functions) for 25 ns beams </a:t>
            </a:r>
            <a:endParaRPr lang="en-US" sz="3600" dirty="0">
              <a:sym typeface="Wingdings"/>
            </a:endParaRP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>
                <a:sym typeface="Wingdings"/>
              </a:rPr>
              <a:t>This electron cloud can be source of instabilities </a:t>
            </a:r>
            <a:r>
              <a:rPr lang="en-US" sz="3600" dirty="0">
                <a:sym typeface="Wingdings"/>
              </a:rPr>
              <a:t> Studied by storing for about </a:t>
            </a:r>
            <a:r>
              <a:rPr lang="en-US" sz="3600" dirty="0" smtClean="0">
                <a:sym typeface="Wingdings"/>
              </a:rPr>
              <a:t>100 </a:t>
            </a:r>
            <a:r>
              <a:rPr lang="en-US" sz="3600" dirty="0" err="1" smtClean="0">
                <a:sym typeface="Wingdings"/>
              </a:rPr>
              <a:t>ms</a:t>
            </a:r>
            <a:r>
              <a:rPr lang="en-US" sz="3600" dirty="0" smtClean="0">
                <a:sym typeface="Wingdings"/>
              </a:rPr>
              <a:t> </a:t>
            </a:r>
            <a:r>
              <a:rPr lang="en-US" sz="3600" dirty="0">
                <a:sym typeface="Wingdings"/>
              </a:rPr>
              <a:t>a </a:t>
            </a:r>
            <a:r>
              <a:rPr lang="en-US" sz="3600" dirty="0" smtClean="0">
                <a:sym typeface="Wingdings"/>
              </a:rPr>
              <a:t>25 ns </a:t>
            </a:r>
            <a:r>
              <a:rPr lang="en-US" sz="3600" dirty="0">
                <a:sym typeface="Wingdings"/>
              </a:rPr>
              <a:t>beam with b.len</a:t>
            </a:r>
            <a:r>
              <a:rPr lang="en-US" sz="3600" dirty="0" smtClean="0">
                <a:sym typeface="Wingdings"/>
              </a:rPr>
              <a:t>.≈10 </a:t>
            </a:r>
            <a:r>
              <a:rPr lang="en-US" sz="3600" dirty="0">
                <a:sym typeface="Wingdings"/>
              </a:rPr>
              <a:t>ns</a:t>
            </a:r>
            <a:endParaRPr lang="en-US" sz="36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1416" y="2718365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710746"/>
            <a:ext cx="4632070" cy="34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4505325" y="3710870"/>
            <a:ext cx="3048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 l="3290" t="30689" r="93420" b="32046"/>
          <a:stretch>
            <a:fillRect/>
          </a:stretch>
        </p:blipFill>
        <p:spPr bwMode="auto">
          <a:xfrm>
            <a:off x="4591050" y="3739445"/>
            <a:ext cx="15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Connettore 1 42"/>
          <p:cNvCxnSpPr/>
          <p:nvPr/>
        </p:nvCxnSpPr>
        <p:spPr>
          <a:xfrm>
            <a:off x="3108261" y="2977444"/>
            <a:ext cx="0" cy="28284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4000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Electron cloud in the PS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29734"/>
            <a:ext cx="8432800" cy="1555043"/>
          </a:xfrm>
        </p:spPr>
        <p:txBody>
          <a:bodyPr>
            <a:normAutofit fontScale="475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Most of the direct electron cloud measurements in the PS were made in a straight section equipped with shielded pick ups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However, the electron cloud is expected in the main magnet units (combined functions) for 25 ns beams </a:t>
            </a:r>
            <a:endParaRPr lang="en-US" sz="3600" dirty="0">
              <a:sym typeface="Wingdings"/>
            </a:endParaRP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>
                <a:sym typeface="Wingdings"/>
              </a:rPr>
              <a:t>This electron cloud can be source of instabilities </a:t>
            </a:r>
            <a:r>
              <a:rPr lang="en-US" sz="3600" dirty="0">
                <a:sym typeface="Wingdings"/>
              </a:rPr>
              <a:t> Studied by storing for about </a:t>
            </a:r>
            <a:r>
              <a:rPr lang="en-US" sz="3600" dirty="0" smtClean="0">
                <a:sym typeface="Wingdings"/>
              </a:rPr>
              <a:t>100 </a:t>
            </a:r>
            <a:r>
              <a:rPr lang="en-US" sz="3600" dirty="0" err="1" smtClean="0">
                <a:sym typeface="Wingdings"/>
              </a:rPr>
              <a:t>ms</a:t>
            </a:r>
            <a:r>
              <a:rPr lang="en-US" sz="3600" dirty="0" smtClean="0">
                <a:sym typeface="Wingdings"/>
              </a:rPr>
              <a:t> </a:t>
            </a:r>
            <a:r>
              <a:rPr lang="en-US" sz="3600" dirty="0">
                <a:sym typeface="Wingdings"/>
              </a:rPr>
              <a:t>a </a:t>
            </a:r>
            <a:r>
              <a:rPr lang="en-US" sz="3600" dirty="0" smtClean="0">
                <a:sym typeface="Wingdings"/>
              </a:rPr>
              <a:t>25 ns </a:t>
            </a:r>
            <a:r>
              <a:rPr lang="en-US" sz="3600" dirty="0">
                <a:sym typeface="Wingdings"/>
              </a:rPr>
              <a:t>beam with b.len</a:t>
            </a:r>
            <a:r>
              <a:rPr lang="en-US" sz="3600" dirty="0" smtClean="0">
                <a:sym typeface="Wingdings"/>
              </a:rPr>
              <a:t>.≈10 </a:t>
            </a:r>
            <a:r>
              <a:rPr lang="en-US" sz="3600" dirty="0">
                <a:sym typeface="Wingdings"/>
              </a:rPr>
              <a:t>ns</a:t>
            </a:r>
            <a:endParaRPr lang="en-US" sz="3600" dirty="0"/>
          </a:p>
        </p:txBody>
      </p:sp>
      <p:grpSp>
        <p:nvGrpSpPr>
          <p:cNvPr id="15" name="Gruppo 68"/>
          <p:cNvGrpSpPr/>
          <p:nvPr/>
        </p:nvGrpSpPr>
        <p:grpSpPr>
          <a:xfrm>
            <a:off x="228600" y="2710746"/>
            <a:ext cx="8874886" cy="3483829"/>
            <a:chOff x="228600" y="2781301"/>
            <a:chExt cx="8874886" cy="3483829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71416" y="2788920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600" y="2781301"/>
              <a:ext cx="4632070" cy="3476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" name="Rettangolo 40"/>
            <p:cNvSpPr/>
            <p:nvPr/>
          </p:nvSpPr>
          <p:spPr>
            <a:xfrm>
              <a:off x="4505325" y="3781425"/>
              <a:ext cx="304800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3290" t="30689" r="93420" b="32046"/>
            <a:stretch>
              <a:fillRect/>
            </a:stretch>
          </p:blipFill>
          <p:spPr bwMode="auto">
            <a:xfrm>
              <a:off x="4591050" y="3810000"/>
              <a:ext cx="152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20" name="Connettore 1 67"/>
            <p:cNvCxnSpPr/>
            <p:nvPr/>
          </p:nvCxnSpPr>
          <p:spPr>
            <a:xfrm>
              <a:off x="3319459" y="3047999"/>
              <a:ext cx="0" cy="2828413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26656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" name="Picture 45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4" t="5662"/>
          <a:stretch/>
        </p:blipFill>
        <p:spPr>
          <a:xfrm>
            <a:off x="1842294" y="875500"/>
            <a:ext cx="7238609" cy="475624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LHC beams in the SPS</a:t>
            </a:r>
            <a:endParaRPr lang="en-US" u="none" dirty="0"/>
          </a:p>
        </p:txBody>
      </p:sp>
      <p:grpSp>
        <p:nvGrpSpPr>
          <p:cNvPr id="111" name="Group 100"/>
          <p:cNvGrpSpPr>
            <a:grpSpLocks noChangeAspect="1"/>
          </p:cNvGrpSpPr>
          <p:nvPr/>
        </p:nvGrpSpPr>
        <p:grpSpPr>
          <a:xfrm>
            <a:off x="54936" y="5780845"/>
            <a:ext cx="2116126" cy="32068"/>
            <a:chOff x="240007" y="6423002"/>
            <a:chExt cx="8446793" cy="53998"/>
          </a:xfrm>
          <a:solidFill>
            <a:srgbClr val="FF0000"/>
          </a:solidFill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2400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>
              <a:spLocks noChangeAspect="1"/>
            </p:cNvSpPr>
            <p:nvPr/>
          </p:nvSpPr>
          <p:spPr>
            <a:xfrm>
              <a:off x="3580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>
              <a:spLocks noChangeAspect="1"/>
            </p:cNvSpPr>
            <p:nvPr/>
          </p:nvSpPr>
          <p:spPr>
            <a:xfrm>
              <a:off x="5941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>
              <a:spLocks noChangeAspect="1"/>
            </p:cNvSpPr>
            <p:nvPr/>
          </p:nvSpPr>
          <p:spPr>
            <a:xfrm>
              <a:off x="9483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4205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>
              <a:spLocks noChangeAspect="1"/>
            </p:cNvSpPr>
            <p:nvPr/>
          </p:nvSpPr>
          <p:spPr>
            <a:xfrm>
              <a:off x="20108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>
              <a:spLocks noChangeAspect="1"/>
            </p:cNvSpPr>
            <p:nvPr/>
          </p:nvSpPr>
          <p:spPr>
            <a:xfrm>
              <a:off x="271918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>
              <a:spLocks noChangeAspect="1"/>
            </p:cNvSpPr>
            <p:nvPr/>
          </p:nvSpPr>
          <p:spPr>
            <a:xfrm>
              <a:off x="34275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>
              <a:spLocks noChangeAspect="1"/>
            </p:cNvSpPr>
            <p:nvPr/>
          </p:nvSpPr>
          <p:spPr>
            <a:xfrm>
              <a:off x="41358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48441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>
              <a:spLocks noChangeAspect="1"/>
            </p:cNvSpPr>
            <p:nvPr/>
          </p:nvSpPr>
          <p:spPr>
            <a:xfrm>
              <a:off x="55525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/>
            <p:cNvSpPr>
              <a:spLocks noChangeAspect="1"/>
            </p:cNvSpPr>
            <p:nvPr/>
          </p:nvSpPr>
          <p:spPr>
            <a:xfrm>
              <a:off x="62608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>
              <a:spLocks noChangeAspect="1"/>
            </p:cNvSpPr>
            <p:nvPr/>
          </p:nvSpPr>
          <p:spPr>
            <a:xfrm>
              <a:off x="4761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>
              <a:spLocks noChangeAspect="1"/>
            </p:cNvSpPr>
            <p:nvPr/>
          </p:nvSpPr>
          <p:spPr>
            <a:xfrm>
              <a:off x="7122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0663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>
              <a:spLocks noChangeAspect="1"/>
            </p:cNvSpPr>
            <p:nvPr/>
          </p:nvSpPr>
          <p:spPr>
            <a:xfrm>
              <a:off x="15386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>
              <a:spLocks noChangeAspect="1"/>
            </p:cNvSpPr>
            <p:nvPr/>
          </p:nvSpPr>
          <p:spPr>
            <a:xfrm>
              <a:off x="21289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/>
            <p:cNvSpPr>
              <a:spLocks noChangeAspect="1"/>
            </p:cNvSpPr>
            <p:nvPr/>
          </p:nvSpPr>
          <p:spPr>
            <a:xfrm>
              <a:off x="283723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>
              <a:spLocks noChangeAspect="1"/>
            </p:cNvSpPr>
            <p:nvPr/>
          </p:nvSpPr>
          <p:spPr>
            <a:xfrm>
              <a:off x="35455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42539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>
              <a:spLocks noChangeAspect="1"/>
            </p:cNvSpPr>
            <p:nvPr/>
          </p:nvSpPr>
          <p:spPr>
            <a:xfrm>
              <a:off x="49622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>
              <a:spLocks noChangeAspect="1"/>
            </p:cNvSpPr>
            <p:nvPr/>
          </p:nvSpPr>
          <p:spPr>
            <a:xfrm>
              <a:off x="567058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>
              <a:spLocks noChangeAspect="1"/>
            </p:cNvSpPr>
            <p:nvPr/>
          </p:nvSpPr>
          <p:spPr>
            <a:xfrm>
              <a:off x="63789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>
              <a:spLocks noChangeAspect="1"/>
            </p:cNvSpPr>
            <p:nvPr/>
          </p:nvSpPr>
          <p:spPr>
            <a:xfrm>
              <a:off x="69691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8302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>
              <a:spLocks noChangeAspect="1"/>
            </p:cNvSpPr>
            <p:nvPr/>
          </p:nvSpPr>
          <p:spPr>
            <a:xfrm>
              <a:off x="11844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>
              <a:spLocks noChangeAspect="1"/>
            </p:cNvSpPr>
            <p:nvPr/>
          </p:nvSpPr>
          <p:spPr>
            <a:xfrm>
              <a:off x="16566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>
              <a:spLocks noChangeAspect="1"/>
            </p:cNvSpPr>
            <p:nvPr/>
          </p:nvSpPr>
          <p:spPr>
            <a:xfrm>
              <a:off x="22469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>
              <a:spLocks noChangeAspect="1"/>
            </p:cNvSpPr>
            <p:nvPr/>
          </p:nvSpPr>
          <p:spPr>
            <a:xfrm>
              <a:off x="295529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>
              <a:spLocks noChangeAspect="1"/>
            </p:cNvSpPr>
            <p:nvPr/>
          </p:nvSpPr>
          <p:spPr>
            <a:xfrm>
              <a:off x="36636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/>
            <p:cNvSpPr>
              <a:spLocks noChangeAspect="1"/>
            </p:cNvSpPr>
            <p:nvPr/>
          </p:nvSpPr>
          <p:spPr>
            <a:xfrm>
              <a:off x="43719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/>
            <p:cNvSpPr>
              <a:spLocks noChangeAspect="1"/>
            </p:cNvSpPr>
            <p:nvPr/>
          </p:nvSpPr>
          <p:spPr>
            <a:xfrm>
              <a:off x="50803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>
              <a:spLocks noChangeAspect="1"/>
            </p:cNvSpPr>
            <p:nvPr/>
          </p:nvSpPr>
          <p:spPr>
            <a:xfrm>
              <a:off x="578863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>
              <a:spLocks noChangeAspect="1"/>
            </p:cNvSpPr>
            <p:nvPr/>
          </p:nvSpPr>
          <p:spPr>
            <a:xfrm>
              <a:off x="64969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>
              <a:spLocks noChangeAspect="1"/>
            </p:cNvSpPr>
            <p:nvPr/>
          </p:nvSpPr>
          <p:spPr>
            <a:xfrm>
              <a:off x="70872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>
              <a:spLocks noChangeAspect="1"/>
            </p:cNvSpPr>
            <p:nvPr/>
          </p:nvSpPr>
          <p:spPr>
            <a:xfrm>
              <a:off x="75594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/>
            <p:cNvSpPr>
              <a:spLocks noChangeAspect="1"/>
            </p:cNvSpPr>
            <p:nvPr/>
          </p:nvSpPr>
          <p:spPr>
            <a:xfrm>
              <a:off x="13025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/>
            <p:cNvSpPr>
              <a:spLocks noChangeAspect="1"/>
            </p:cNvSpPr>
            <p:nvPr/>
          </p:nvSpPr>
          <p:spPr>
            <a:xfrm>
              <a:off x="17747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/>
            <p:cNvSpPr>
              <a:spLocks noChangeAspect="1"/>
            </p:cNvSpPr>
            <p:nvPr/>
          </p:nvSpPr>
          <p:spPr>
            <a:xfrm>
              <a:off x="23650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/>
            <p:cNvSpPr>
              <a:spLocks noChangeAspect="1"/>
            </p:cNvSpPr>
            <p:nvPr/>
          </p:nvSpPr>
          <p:spPr>
            <a:xfrm>
              <a:off x="307335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/>
            <p:cNvSpPr>
              <a:spLocks noChangeAspect="1"/>
            </p:cNvSpPr>
            <p:nvPr/>
          </p:nvSpPr>
          <p:spPr>
            <a:xfrm>
              <a:off x="37816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/>
            <p:cNvSpPr>
              <a:spLocks noChangeAspect="1"/>
            </p:cNvSpPr>
            <p:nvPr/>
          </p:nvSpPr>
          <p:spPr>
            <a:xfrm>
              <a:off x="44900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/>
            <p:cNvSpPr>
              <a:spLocks noChangeAspect="1"/>
            </p:cNvSpPr>
            <p:nvPr/>
          </p:nvSpPr>
          <p:spPr>
            <a:xfrm>
              <a:off x="51983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/>
            <p:cNvSpPr>
              <a:spLocks noChangeAspect="1"/>
            </p:cNvSpPr>
            <p:nvPr/>
          </p:nvSpPr>
          <p:spPr>
            <a:xfrm>
              <a:off x="590669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/>
            <p:cNvSpPr>
              <a:spLocks noChangeAspect="1"/>
            </p:cNvSpPr>
            <p:nvPr/>
          </p:nvSpPr>
          <p:spPr>
            <a:xfrm>
              <a:off x="66150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/>
            <p:cNvSpPr>
              <a:spLocks noChangeAspect="1"/>
            </p:cNvSpPr>
            <p:nvPr/>
          </p:nvSpPr>
          <p:spPr>
            <a:xfrm>
              <a:off x="72053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/>
            <p:cNvSpPr>
              <a:spLocks noChangeAspect="1"/>
            </p:cNvSpPr>
            <p:nvPr/>
          </p:nvSpPr>
          <p:spPr>
            <a:xfrm>
              <a:off x="76775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>
              <a:spLocks noChangeAspect="1"/>
            </p:cNvSpPr>
            <p:nvPr/>
          </p:nvSpPr>
          <p:spPr>
            <a:xfrm>
              <a:off x="80317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>
              <a:spLocks noChangeAspect="1"/>
            </p:cNvSpPr>
            <p:nvPr/>
          </p:nvSpPr>
          <p:spPr>
            <a:xfrm>
              <a:off x="18927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/>
            <p:cNvSpPr>
              <a:spLocks noChangeAspect="1"/>
            </p:cNvSpPr>
            <p:nvPr/>
          </p:nvSpPr>
          <p:spPr>
            <a:xfrm>
              <a:off x="24830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>
              <a:spLocks noChangeAspect="1"/>
            </p:cNvSpPr>
            <p:nvPr/>
          </p:nvSpPr>
          <p:spPr>
            <a:xfrm>
              <a:off x="31914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/>
            <p:cNvSpPr>
              <a:spLocks noChangeAspect="1"/>
            </p:cNvSpPr>
            <p:nvPr/>
          </p:nvSpPr>
          <p:spPr>
            <a:xfrm>
              <a:off x="38997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/>
            <p:cNvSpPr>
              <a:spLocks noChangeAspect="1"/>
            </p:cNvSpPr>
            <p:nvPr/>
          </p:nvSpPr>
          <p:spPr>
            <a:xfrm>
              <a:off x="46080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>
              <a:spLocks noChangeAspect="1"/>
            </p:cNvSpPr>
            <p:nvPr/>
          </p:nvSpPr>
          <p:spPr>
            <a:xfrm>
              <a:off x="53164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>
              <a:spLocks noChangeAspect="1"/>
            </p:cNvSpPr>
            <p:nvPr/>
          </p:nvSpPr>
          <p:spPr>
            <a:xfrm>
              <a:off x="602475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>
              <a:spLocks noChangeAspect="1"/>
            </p:cNvSpPr>
            <p:nvPr/>
          </p:nvSpPr>
          <p:spPr>
            <a:xfrm>
              <a:off x="67330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73233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/>
            <p:cNvSpPr>
              <a:spLocks noChangeAspect="1"/>
            </p:cNvSpPr>
            <p:nvPr/>
          </p:nvSpPr>
          <p:spPr>
            <a:xfrm>
              <a:off x="77955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/>
            <p:cNvSpPr>
              <a:spLocks noChangeAspect="1"/>
            </p:cNvSpPr>
            <p:nvPr/>
          </p:nvSpPr>
          <p:spPr>
            <a:xfrm>
              <a:off x="81497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83858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>
              <a:spLocks noChangeAspect="1"/>
            </p:cNvSpPr>
            <p:nvPr/>
          </p:nvSpPr>
          <p:spPr>
            <a:xfrm>
              <a:off x="26011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>
              <a:spLocks noChangeAspect="1"/>
            </p:cNvSpPr>
            <p:nvPr/>
          </p:nvSpPr>
          <p:spPr>
            <a:xfrm>
              <a:off x="33094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40177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>
              <a:spLocks noChangeAspect="1"/>
            </p:cNvSpPr>
            <p:nvPr/>
          </p:nvSpPr>
          <p:spPr>
            <a:xfrm>
              <a:off x="47261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/>
            <p:cNvSpPr>
              <a:spLocks noChangeAspect="1"/>
            </p:cNvSpPr>
            <p:nvPr/>
          </p:nvSpPr>
          <p:spPr>
            <a:xfrm>
              <a:off x="54344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1428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/>
            <p:cNvSpPr>
              <a:spLocks noChangeAspect="1"/>
            </p:cNvSpPr>
            <p:nvPr/>
          </p:nvSpPr>
          <p:spPr>
            <a:xfrm>
              <a:off x="68511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/>
            <p:cNvSpPr>
              <a:spLocks noChangeAspect="1"/>
            </p:cNvSpPr>
            <p:nvPr/>
          </p:nvSpPr>
          <p:spPr>
            <a:xfrm>
              <a:off x="74414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79136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/>
            <p:cNvSpPr>
              <a:spLocks noChangeAspect="1"/>
            </p:cNvSpPr>
            <p:nvPr/>
          </p:nvSpPr>
          <p:spPr>
            <a:xfrm>
              <a:off x="82678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/>
            <p:cNvSpPr>
              <a:spLocks noChangeAspect="1"/>
            </p:cNvSpPr>
            <p:nvPr/>
          </p:nvSpPr>
          <p:spPr>
            <a:xfrm>
              <a:off x="85039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86220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5" name="Group 110"/>
          <p:cNvGrpSpPr/>
          <p:nvPr/>
        </p:nvGrpSpPr>
        <p:grpSpPr>
          <a:xfrm>
            <a:off x="2488602" y="4631188"/>
            <a:ext cx="1396966" cy="1024388"/>
            <a:chOff x="1447183" y="2870994"/>
            <a:chExt cx="1396966" cy="1024388"/>
          </a:xfrm>
        </p:grpSpPr>
        <p:cxnSp>
          <p:nvCxnSpPr>
            <p:cNvPr id="186" name="Straight Arrow Connector 185"/>
            <p:cNvCxnSpPr/>
            <p:nvPr/>
          </p:nvCxnSpPr>
          <p:spPr>
            <a:xfrm rot="5400000" flipH="1" flipV="1">
              <a:off x="1021571" y="3296606"/>
              <a:ext cx="862806" cy="11582"/>
            </a:xfrm>
            <a:prstGeom prst="straightConnector1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TextBox 186"/>
            <p:cNvSpPr txBox="1"/>
            <p:nvPr/>
          </p:nvSpPr>
          <p:spPr>
            <a:xfrm>
              <a:off x="1474582" y="3572217"/>
              <a:ext cx="1369567" cy="3231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/>
                <a:t>1</a:t>
              </a:r>
              <a:r>
                <a:rPr lang="en-US" sz="1500" b="1" baseline="30000" dirty="0" smtClean="0"/>
                <a:t>st</a:t>
              </a:r>
              <a:r>
                <a:rPr lang="en-US" sz="1500" b="1" dirty="0" smtClean="0"/>
                <a:t> injection</a:t>
              </a:r>
              <a:endParaRPr lang="en-US" sz="1500" b="1" dirty="0"/>
            </a:p>
          </p:txBody>
        </p:sp>
      </p:grpSp>
      <p:grpSp>
        <p:nvGrpSpPr>
          <p:cNvPr id="188" name="Group 111"/>
          <p:cNvGrpSpPr/>
          <p:nvPr/>
        </p:nvGrpSpPr>
        <p:grpSpPr>
          <a:xfrm>
            <a:off x="3569486" y="4182735"/>
            <a:ext cx="1468835" cy="1024388"/>
            <a:chOff x="3518928" y="2870994"/>
            <a:chExt cx="1468835" cy="1024388"/>
          </a:xfrm>
        </p:grpSpPr>
        <p:cxnSp>
          <p:nvCxnSpPr>
            <p:cNvPr id="189" name="Straight Arrow Connector 188"/>
            <p:cNvCxnSpPr/>
            <p:nvPr/>
          </p:nvCxnSpPr>
          <p:spPr>
            <a:xfrm rot="5400000" flipH="1" flipV="1">
              <a:off x="3093316" y="3296606"/>
              <a:ext cx="862806" cy="11582"/>
            </a:xfrm>
            <a:prstGeom prst="straightConnector1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TextBox 189"/>
            <p:cNvSpPr txBox="1"/>
            <p:nvPr/>
          </p:nvSpPr>
          <p:spPr>
            <a:xfrm>
              <a:off x="3559759" y="3572217"/>
              <a:ext cx="1428004" cy="32316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/>
                <a:t>2</a:t>
              </a:r>
              <a:r>
                <a:rPr lang="en-US" sz="1500" b="1" baseline="30000" dirty="0" smtClean="0"/>
                <a:t>nd</a:t>
              </a:r>
              <a:r>
                <a:rPr lang="en-US" sz="1500" b="1" dirty="0" smtClean="0"/>
                <a:t> injection</a:t>
              </a:r>
              <a:endParaRPr lang="en-US" sz="1500" b="1" dirty="0"/>
            </a:p>
          </p:txBody>
        </p:sp>
      </p:grpSp>
      <p:sp>
        <p:nvSpPr>
          <p:cNvPr id="191" name="TextBox 190"/>
          <p:cNvSpPr txBox="1"/>
          <p:nvPr/>
        </p:nvSpPr>
        <p:spPr>
          <a:xfrm>
            <a:off x="159896" y="6073401"/>
            <a:ext cx="2665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FF"/>
                </a:solidFill>
              </a:rPr>
              <a:t>25ns </a:t>
            </a:r>
            <a:r>
              <a:rPr lang="en-US" sz="2000" dirty="0" smtClean="0">
                <a:solidFill>
                  <a:srgbClr val="FFFFFF"/>
                </a:solidFill>
              </a:rPr>
              <a:t>bunch spacing</a:t>
            </a:r>
            <a:endParaRPr lang="en-US" sz="2000" dirty="0">
              <a:solidFill>
                <a:srgbClr val="FFFFFF"/>
              </a:solidFill>
            </a:endParaRPr>
          </a:p>
        </p:txBody>
      </p:sp>
      <p:grpSp>
        <p:nvGrpSpPr>
          <p:cNvPr id="192" name="Group 100"/>
          <p:cNvGrpSpPr>
            <a:grpSpLocks noChangeAspect="1"/>
          </p:cNvGrpSpPr>
          <p:nvPr/>
        </p:nvGrpSpPr>
        <p:grpSpPr>
          <a:xfrm>
            <a:off x="2351896" y="5780845"/>
            <a:ext cx="2116126" cy="32068"/>
            <a:chOff x="240007" y="6423002"/>
            <a:chExt cx="8446793" cy="53998"/>
          </a:xfrm>
          <a:solidFill>
            <a:srgbClr val="FF0000"/>
          </a:solidFill>
        </p:grpSpPr>
        <p:sp>
          <p:nvSpPr>
            <p:cNvPr id="193" name="Oval 192"/>
            <p:cNvSpPr>
              <a:spLocks noChangeAspect="1"/>
            </p:cNvSpPr>
            <p:nvPr/>
          </p:nvSpPr>
          <p:spPr>
            <a:xfrm>
              <a:off x="2400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>
              <a:spLocks noChangeAspect="1"/>
            </p:cNvSpPr>
            <p:nvPr/>
          </p:nvSpPr>
          <p:spPr>
            <a:xfrm>
              <a:off x="3580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>
              <a:spLocks noChangeAspect="1"/>
            </p:cNvSpPr>
            <p:nvPr/>
          </p:nvSpPr>
          <p:spPr>
            <a:xfrm>
              <a:off x="5941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/>
            <p:cNvSpPr>
              <a:spLocks noChangeAspect="1"/>
            </p:cNvSpPr>
            <p:nvPr/>
          </p:nvSpPr>
          <p:spPr>
            <a:xfrm>
              <a:off x="9483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>
              <a:spLocks noChangeAspect="1"/>
            </p:cNvSpPr>
            <p:nvPr/>
          </p:nvSpPr>
          <p:spPr>
            <a:xfrm>
              <a:off x="14205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>
              <a:spLocks noChangeAspect="1"/>
            </p:cNvSpPr>
            <p:nvPr/>
          </p:nvSpPr>
          <p:spPr>
            <a:xfrm>
              <a:off x="20108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/>
            <p:cNvSpPr>
              <a:spLocks noChangeAspect="1"/>
            </p:cNvSpPr>
            <p:nvPr/>
          </p:nvSpPr>
          <p:spPr>
            <a:xfrm>
              <a:off x="271918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/>
            <p:cNvSpPr>
              <a:spLocks noChangeAspect="1"/>
            </p:cNvSpPr>
            <p:nvPr/>
          </p:nvSpPr>
          <p:spPr>
            <a:xfrm>
              <a:off x="34275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/>
            <p:cNvSpPr>
              <a:spLocks noChangeAspect="1"/>
            </p:cNvSpPr>
            <p:nvPr/>
          </p:nvSpPr>
          <p:spPr>
            <a:xfrm>
              <a:off x="41358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/>
            <p:cNvSpPr>
              <a:spLocks noChangeAspect="1"/>
            </p:cNvSpPr>
            <p:nvPr/>
          </p:nvSpPr>
          <p:spPr>
            <a:xfrm>
              <a:off x="48441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/>
            <p:cNvSpPr>
              <a:spLocks noChangeAspect="1"/>
            </p:cNvSpPr>
            <p:nvPr/>
          </p:nvSpPr>
          <p:spPr>
            <a:xfrm>
              <a:off x="55525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/>
            <p:cNvSpPr>
              <a:spLocks noChangeAspect="1"/>
            </p:cNvSpPr>
            <p:nvPr/>
          </p:nvSpPr>
          <p:spPr>
            <a:xfrm>
              <a:off x="62608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/>
            <p:cNvSpPr>
              <a:spLocks noChangeAspect="1"/>
            </p:cNvSpPr>
            <p:nvPr/>
          </p:nvSpPr>
          <p:spPr>
            <a:xfrm>
              <a:off x="4761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/>
            <p:cNvSpPr>
              <a:spLocks noChangeAspect="1"/>
            </p:cNvSpPr>
            <p:nvPr/>
          </p:nvSpPr>
          <p:spPr>
            <a:xfrm>
              <a:off x="7122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/>
            <p:cNvSpPr>
              <a:spLocks noChangeAspect="1"/>
            </p:cNvSpPr>
            <p:nvPr/>
          </p:nvSpPr>
          <p:spPr>
            <a:xfrm>
              <a:off x="10663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/>
            <p:cNvSpPr>
              <a:spLocks noChangeAspect="1"/>
            </p:cNvSpPr>
            <p:nvPr/>
          </p:nvSpPr>
          <p:spPr>
            <a:xfrm>
              <a:off x="15386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/>
            <p:cNvSpPr>
              <a:spLocks noChangeAspect="1"/>
            </p:cNvSpPr>
            <p:nvPr/>
          </p:nvSpPr>
          <p:spPr>
            <a:xfrm>
              <a:off x="21289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/>
            <p:cNvSpPr>
              <a:spLocks noChangeAspect="1"/>
            </p:cNvSpPr>
            <p:nvPr/>
          </p:nvSpPr>
          <p:spPr>
            <a:xfrm>
              <a:off x="283723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/>
            <p:cNvSpPr>
              <a:spLocks noChangeAspect="1"/>
            </p:cNvSpPr>
            <p:nvPr/>
          </p:nvSpPr>
          <p:spPr>
            <a:xfrm>
              <a:off x="35455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/>
            <p:cNvSpPr>
              <a:spLocks noChangeAspect="1"/>
            </p:cNvSpPr>
            <p:nvPr/>
          </p:nvSpPr>
          <p:spPr>
            <a:xfrm>
              <a:off x="42539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/>
            <p:cNvSpPr>
              <a:spLocks noChangeAspect="1"/>
            </p:cNvSpPr>
            <p:nvPr/>
          </p:nvSpPr>
          <p:spPr>
            <a:xfrm>
              <a:off x="49622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/>
            <p:cNvSpPr>
              <a:spLocks noChangeAspect="1"/>
            </p:cNvSpPr>
            <p:nvPr/>
          </p:nvSpPr>
          <p:spPr>
            <a:xfrm>
              <a:off x="567058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/>
            <p:cNvSpPr>
              <a:spLocks noChangeAspect="1"/>
            </p:cNvSpPr>
            <p:nvPr/>
          </p:nvSpPr>
          <p:spPr>
            <a:xfrm>
              <a:off x="63789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/>
            <p:cNvSpPr>
              <a:spLocks noChangeAspect="1"/>
            </p:cNvSpPr>
            <p:nvPr/>
          </p:nvSpPr>
          <p:spPr>
            <a:xfrm>
              <a:off x="69691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/>
            <p:cNvSpPr>
              <a:spLocks noChangeAspect="1"/>
            </p:cNvSpPr>
            <p:nvPr/>
          </p:nvSpPr>
          <p:spPr>
            <a:xfrm>
              <a:off x="8302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Oval 217"/>
            <p:cNvSpPr>
              <a:spLocks noChangeAspect="1"/>
            </p:cNvSpPr>
            <p:nvPr/>
          </p:nvSpPr>
          <p:spPr>
            <a:xfrm>
              <a:off x="11844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Oval 218"/>
            <p:cNvSpPr>
              <a:spLocks noChangeAspect="1"/>
            </p:cNvSpPr>
            <p:nvPr/>
          </p:nvSpPr>
          <p:spPr>
            <a:xfrm>
              <a:off x="16566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Oval 219"/>
            <p:cNvSpPr>
              <a:spLocks noChangeAspect="1"/>
            </p:cNvSpPr>
            <p:nvPr/>
          </p:nvSpPr>
          <p:spPr>
            <a:xfrm>
              <a:off x="22469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Oval 220"/>
            <p:cNvSpPr>
              <a:spLocks noChangeAspect="1"/>
            </p:cNvSpPr>
            <p:nvPr/>
          </p:nvSpPr>
          <p:spPr>
            <a:xfrm>
              <a:off x="295529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Oval 221"/>
            <p:cNvSpPr>
              <a:spLocks noChangeAspect="1"/>
            </p:cNvSpPr>
            <p:nvPr/>
          </p:nvSpPr>
          <p:spPr>
            <a:xfrm>
              <a:off x="36636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Oval 222"/>
            <p:cNvSpPr>
              <a:spLocks noChangeAspect="1"/>
            </p:cNvSpPr>
            <p:nvPr/>
          </p:nvSpPr>
          <p:spPr>
            <a:xfrm>
              <a:off x="43719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Oval 223"/>
            <p:cNvSpPr>
              <a:spLocks noChangeAspect="1"/>
            </p:cNvSpPr>
            <p:nvPr/>
          </p:nvSpPr>
          <p:spPr>
            <a:xfrm>
              <a:off x="50803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Oval 224"/>
            <p:cNvSpPr>
              <a:spLocks noChangeAspect="1"/>
            </p:cNvSpPr>
            <p:nvPr/>
          </p:nvSpPr>
          <p:spPr>
            <a:xfrm>
              <a:off x="578863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Oval 225"/>
            <p:cNvSpPr>
              <a:spLocks noChangeAspect="1"/>
            </p:cNvSpPr>
            <p:nvPr/>
          </p:nvSpPr>
          <p:spPr>
            <a:xfrm>
              <a:off x="64969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Oval 226"/>
            <p:cNvSpPr>
              <a:spLocks noChangeAspect="1"/>
            </p:cNvSpPr>
            <p:nvPr/>
          </p:nvSpPr>
          <p:spPr>
            <a:xfrm>
              <a:off x="70872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/>
            <p:cNvSpPr>
              <a:spLocks noChangeAspect="1"/>
            </p:cNvSpPr>
            <p:nvPr/>
          </p:nvSpPr>
          <p:spPr>
            <a:xfrm>
              <a:off x="75594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Oval 228"/>
            <p:cNvSpPr>
              <a:spLocks noChangeAspect="1"/>
            </p:cNvSpPr>
            <p:nvPr/>
          </p:nvSpPr>
          <p:spPr>
            <a:xfrm>
              <a:off x="13025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/>
            <p:cNvSpPr>
              <a:spLocks noChangeAspect="1"/>
            </p:cNvSpPr>
            <p:nvPr/>
          </p:nvSpPr>
          <p:spPr>
            <a:xfrm>
              <a:off x="17747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Oval 230"/>
            <p:cNvSpPr>
              <a:spLocks noChangeAspect="1"/>
            </p:cNvSpPr>
            <p:nvPr/>
          </p:nvSpPr>
          <p:spPr>
            <a:xfrm>
              <a:off x="23650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Oval 231"/>
            <p:cNvSpPr>
              <a:spLocks noChangeAspect="1"/>
            </p:cNvSpPr>
            <p:nvPr/>
          </p:nvSpPr>
          <p:spPr>
            <a:xfrm>
              <a:off x="307335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/>
            <p:cNvSpPr>
              <a:spLocks noChangeAspect="1"/>
            </p:cNvSpPr>
            <p:nvPr/>
          </p:nvSpPr>
          <p:spPr>
            <a:xfrm>
              <a:off x="37816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Oval 233"/>
            <p:cNvSpPr>
              <a:spLocks noChangeAspect="1"/>
            </p:cNvSpPr>
            <p:nvPr/>
          </p:nvSpPr>
          <p:spPr>
            <a:xfrm>
              <a:off x="44900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l 234"/>
            <p:cNvSpPr>
              <a:spLocks noChangeAspect="1"/>
            </p:cNvSpPr>
            <p:nvPr/>
          </p:nvSpPr>
          <p:spPr>
            <a:xfrm>
              <a:off x="51983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Oval 235"/>
            <p:cNvSpPr>
              <a:spLocks noChangeAspect="1"/>
            </p:cNvSpPr>
            <p:nvPr/>
          </p:nvSpPr>
          <p:spPr>
            <a:xfrm>
              <a:off x="590669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Oval 236"/>
            <p:cNvSpPr>
              <a:spLocks noChangeAspect="1"/>
            </p:cNvSpPr>
            <p:nvPr/>
          </p:nvSpPr>
          <p:spPr>
            <a:xfrm>
              <a:off x="66150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/>
            <p:cNvSpPr>
              <a:spLocks noChangeAspect="1"/>
            </p:cNvSpPr>
            <p:nvPr/>
          </p:nvSpPr>
          <p:spPr>
            <a:xfrm>
              <a:off x="72053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Oval 238"/>
            <p:cNvSpPr>
              <a:spLocks noChangeAspect="1"/>
            </p:cNvSpPr>
            <p:nvPr/>
          </p:nvSpPr>
          <p:spPr>
            <a:xfrm>
              <a:off x="76775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Oval 239"/>
            <p:cNvSpPr>
              <a:spLocks noChangeAspect="1"/>
            </p:cNvSpPr>
            <p:nvPr/>
          </p:nvSpPr>
          <p:spPr>
            <a:xfrm>
              <a:off x="80317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Oval 240"/>
            <p:cNvSpPr>
              <a:spLocks noChangeAspect="1"/>
            </p:cNvSpPr>
            <p:nvPr/>
          </p:nvSpPr>
          <p:spPr>
            <a:xfrm>
              <a:off x="18927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Oval 241"/>
            <p:cNvSpPr>
              <a:spLocks noChangeAspect="1"/>
            </p:cNvSpPr>
            <p:nvPr/>
          </p:nvSpPr>
          <p:spPr>
            <a:xfrm>
              <a:off x="24830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/>
            <p:cNvSpPr>
              <a:spLocks noChangeAspect="1"/>
            </p:cNvSpPr>
            <p:nvPr/>
          </p:nvSpPr>
          <p:spPr>
            <a:xfrm>
              <a:off x="31914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Oval 243"/>
            <p:cNvSpPr>
              <a:spLocks noChangeAspect="1"/>
            </p:cNvSpPr>
            <p:nvPr/>
          </p:nvSpPr>
          <p:spPr>
            <a:xfrm>
              <a:off x="38997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Oval 244"/>
            <p:cNvSpPr>
              <a:spLocks noChangeAspect="1"/>
            </p:cNvSpPr>
            <p:nvPr/>
          </p:nvSpPr>
          <p:spPr>
            <a:xfrm>
              <a:off x="46080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Oval 245"/>
            <p:cNvSpPr>
              <a:spLocks noChangeAspect="1"/>
            </p:cNvSpPr>
            <p:nvPr/>
          </p:nvSpPr>
          <p:spPr>
            <a:xfrm>
              <a:off x="53164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Oval 246"/>
            <p:cNvSpPr>
              <a:spLocks noChangeAspect="1"/>
            </p:cNvSpPr>
            <p:nvPr/>
          </p:nvSpPr>
          <p:spPr>
            <a:xfrm>
              <a:off x="602475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Oval 247"/>
            <p:cNvSpPr>
              <a:spLocks noChangeAspect="1"/>
            </p:cNvSpPr>
            <p:nvPr/>
          </p:nvSpPr>
          <p:spPr>
            <a:xfrm>
              <a:off x="67330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Oval 248"/>
            <p:cNvSpPr>
              <a:spLocks noChangeAspect="1"/>
            </p:cNvSpPr>
            <p:nvPr/>
          </p:nvSpPr>
          <p:spPr>
            <a:xfrm>
              <a:off x="73233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Oval 249"/>
            <p:cNvSpPr>
              <a:spLocks noChangeAspect="1"/>
            </p:cNvSpPr>
            <p:nvPr/>
          </p:nvSpPr>
          <p:spPr>
            <a:xfrm>
              <a:off x="77955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Oval 250"/>
            <p:cNvSpPr>
              <a:spLocks noChangeAspect="1"/>
            </p:cNvSpPr>
            <p:nvPr/>
          </p:nvSpPr>
          <p:spPr>
            <a:xfrm>
              <a:off x="81497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Oval 251"/>
            <p:cNvSpPr>
              <a:spLocks noChangeAspect="1"/>
            </p:cNvSpPr>
            <p:nvPr/>
          </p:nvSpPr>
          <p:spPr>
            <a:xfrm>
              <a:off x="83858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Oval 252"/>
            <p:cNvSpPr>
              <a:spLocks noChangeAspect="1"/>
            </p:cNvSpPr>
            <p:nvPr/>
          </p:nvSpPr>
          <p:spPr>
            <a:xfrm>
              <a:off x="26011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Oval 253"/>
            <p:cNvSpPr>
              <a:spLocks noChangeAspect="1"/>
            </p:cNvSpPr>
            <p:nvPr/>
          </p:nvSpPr>
          <p:spPr>
            <a:xfrm>
              <a:off x="33094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Oval 254"/>
            <p:cNvSpPr>
              <a:spLocks noChangeAspect="1"/>
            </p:cNvSpPr>
            <p:nvPr/>
          </p:nvSpPr>
          <p:spPr>
            <a:xfrm>
              <a:off x="40177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Oval 255"/>
            <p:cNvSpPr>
              <a:spLocks noChangeAspect="1"/>
            </p:cNvSpPr>
            <p:nvPr/>
          </p:nvSpPr>
          <p:spPr>
            <a:xfrm>
              <a:off x="47261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Oval 256"/>
            <p:cNvSpPr>
              <a:spLocks noChangeAspect="1"/>
            </p:cNvSpPr>
            <p:nvPr/>
          </p:nvSpPr>
          <p:spPr>
            <a:xfrm>
              <a:off x="54344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Oval 257"/>
            <p:cNvSpPr>
              <a:spLocks noChangeAspect="1"/>
            </p:cNvSpPr>
            <p:nvPr/>
          </p:nvSpPr>
          <p:spPr>
            <a:xfrm>
              <a:off x="61428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Oval 258"/>
            <p:cNvSpPr>
              <a:spLocks noChangeAspect="1"/>
            </p:cNvSpPr>
            <p:nvPr/>
          </p:nvSpPr>
          <p:spPr>
            <a:xfrm>
              <a:off x="68511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Oval 259"/>
            <p:cNvSpPr>
              <a:spLocks noChangeAspect="1"/>
            </p:cNvSpPr>
            <p:nvPr/>
          </p:nvSpPr>
          <p:spPr>
            <a:xfrm>
              <a:off x="74414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Oval 260"/>
            <p:cNvSpPr>
              <a:spLocks noChangeAspect="1"/>
            </p:cNvSpPr>
            <p:nvPr/>
          </p:nvSpPr>
          <p:spPr>
            <a:xfrm>
              <a:off x="79136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/>
            <p:cNvSpPr>
              <a:spLocks noChangeAspect="1"/>
            </p:cNvSpPr>
            <p:nvPr/>
          </p:nvSpPr>
          <p:spPr>
            <a:xfrm>
              <a:off x="82678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Oval 262"/>
            <p:cNvSpPr>
              <a:spLocks noChangeAspect="1"/>
            </p:cNvSpPr>
            <p:nvPr/>
          </p:nvSpPr>
          <p:spPr>
            <a:xfrm>
              <a:off x="85039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Oval 263"/>
            <p:cNvSpPr>
              <a:spLocks noChangeAspect="1"/>
            </p:cNvSpPr>
            <p:nvPr/>
          </p:nvSpPr>
          <p:spPr>
            <a:xfrm>
              <a:off x="86220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5" name="Group 100"/>
          <p:cNvGrpSpPr>
            <a:grpSpLocks noChangeAspect="1"/>
          </p:cNvGrpSpPr>
          <p:nvPr/>
        </p:nvGrpSpPr>
        <p:grpSpPr>
          <a:xfrm>
            <a:off x="4648856" y="5780845"/>
            <a:ext cx="2116126" cy="32068"/>
            <a:chOff x="240007" y="6423002"/>
            <a:chExt cx="8446793" cy="53998"/>
          </a:xfrm>
          <a:solidFill>
            <a:srgbClr val="FF0000"/>
          </a:solidFill>
        </p:grpSpPr>
        <p:sp>
          <p:nvSpPr>
            <p:cNvPr id="266" name="Oval 265"/>
            <p:cNvSpPr>
              <a:spLocks noChangeAspect="1"/>
            </p:cNvSpPr>
            <p:nvPr/>
          </p:nvSpPr>
          <p:spPr>
            <a:xfrm>
              <a:off x="2400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Oval 266"/>
            <p:cNvSpPr>
              <a:spLocks noChangeAspect="1"/>
            </p:cNvSpPr>
            <p:nvPr/>
          </p:nvSpPr>
          <p:spPr>
            <a:xfrm>
              <a:off x="3580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/>
            <p:cNvSpPr>
              <a:spLocks noChangeAspect="1"/>
            </p:cNvSpPr>
            <p:nvPr/>
          </p:nvSpPr>
          <p:spPr>
            <a:xfrm>
              <a:off x="5941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/>
            <p:cNvSpPr>
              <a:spLocks noChangeAspect="1"/>
            </p:cNvSpPr>
            <p:nvPr/>
          </p:nvSpPr>
          <p:spPr>
            <a:xfrm>
              <a:off x="9483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/>
            <p:cNvSpPr>
              <a:spLocks noChangeAspect="1"/>
            </p:cNvSpPr>
            <p:nvPr/>
          </p:nvSpPr>
          <p:spPr>
            <a:xfrm>
              <a:off x="14205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/>
            <p:cNvSpPr>
              <a:spLocks noChangeAspect="1"/>
            </p:cNvSpPr>
            <p:nvPr/>
          </p:nvSpPr>
          <p:spPr>
            <a:xfrm>
              <a:off x="20108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/>
            <p:cNvSpPr>
              <a:spLocks noChangeAspect="1"/>
            </p:cNvSpPr>
            <p:nvPr/>
          </p:nvSpPr>
          <p:spPr>
            <a:xfrm>
              <a:off x="271918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/>
            <p:cNvSpPr>
              <a:spLocks noChangeAspect="1"/>
            </p:cNvSpPr>
            <p:nvPr/>
          </p:nvSpPr>
          <p:spPr>
            <a:xfrm>
              <a:off x="34275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/>
            <p:cNvSpPr>
              <a:spLocks noChangeAspect="1"/>
            </p:cNvSpPr>
            <p:nvPr/>
          </p:nvSpPr>
          <p:spPr>
            <a:xfrm>
              <a:off x="41358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/>
            <p:cNvSpPr>
              <a:spLocks noChangeAspect="1"/>
            </p:cNvSpPr>
            <p:nvPr/>
          </p:nvSpPr>
          <p:spPr>
            <a:xfrm>
              <a:off x="48441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/>
            <p:cNvSpPr>
              <a:spLocks noChangeAspect="1"/>
            </p:cNvSpPr>
            <p:nvPr/>
          </p:nvSpPr>
          <p:spPr>
            <a:xfrm>
              <a:off x="55525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/>
            <p:cNvSpPr>
              <a:spLocks noChangeAspect="1"/>
            </p:cNvSpPr>
            <p:nvPr/>
          </p:nvSpPr>
          <p:spPr>
            <a:xfrm>
              <a:off x="62608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/>
            <p:cNvSpPr>
              <a:spLocks noChangeAspect="1"/>
            </p:cNvSpPr>
            <p:nvPr/>
          </p:nvSpPr>
          <p:spPr>
            <a:xfrm>
              <a:off x="4761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/>
            <p:cNvSpPr>
              <a:spLocks noChangeAspect="1"/>
            </p:cNvSpPr>
            <p:nvPr/>
          </p:nvSpPr>
          <p:spPr>
            <a:xfrm>
              <a:off x="7122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Oval 279"/>
            <p:cNvSpPr>
              <a:spLocks noChangeAspect="1"/>
            </p:cNvSpPr>
            <p:nvPr/>
          </p:nvSpPr>
          <p:spPr>
            <a:xfrm>
              <a:off x="10663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/>
            <p:cNvSpPr>
              <a:spLocks noChangeAspect="1"/>
            </p:cNvSpPr>
            <p:nvPr/>
          </p:nvSpPr>
          <p:spPr>
            <a:xfrm>
              <a:off x="15386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/>
            <p:cNvSpPr>
              <a:spLocks noChangeAspect="1"/>
            </p:cNvSpPr>
            <p:nvPr/>
          </p:nvSpPr>
          <p:spPr>
            <a:xfrm>
              <a:off x="21289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/>
            <p:cNvSpPr>
              <a:spLocks noChangeAspect="1"/>
            </p:cNvSpPr>
            <p:nvPr/>
          </p:nvSpPr>
          <p:spPr>
            <a:xfrm>
              <a:off x="283723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/>
            <p:cNvSpPr>
              <a:spLocks noChangeAspect="1"/>
            </p:cNvSpPr>
            <p:nvPr/>
          </p:nvSpPr>
          <p:spPr>
            <a:xfrm>
              <a:off x="35455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/>
            <p:cNvSpPr>
              <a:spLocks noChangeAspect="1"/>
            </p:cNvSpPr>
            <p:nvPr/>
          </p:nvSpPr>
          <p:spPr>
            <a:xfrm>
              <a:off x="42539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/>
            <p:cNvSpPr>
              <a:spLocks noChangeAspect="1"/>
            </p:cNvSpPr>
            <p:nvPr/>
          </p:nvSpPr>
          <p:spPr>
            <a:xfrm>
              <a:off x="49622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/>
            <p:cNvSpPr>
              <a:spLocks noChangeAspect="1"/>
            </p:cNvSpPr>
            <p:nvPr/>
          </p:nvSpPr>
          <p:spPr>
            <a:xfrm>
              <a:off x="567058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/>
            <p:cNvSpPr>
              <a:spLocks noChangeAspect="1"/>
            </p:cNvSpPr>
            <p:nvPr/>
          </p:nvSpPr>
          <p:spPr>
            <a:xfrm>
              <a:off x="63789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/>
            <p:cNvSpPr>
              <a:spLocks noChangeAspect="1"/>
            </p:cNvSpPr>
            <p:nvPr/>
          </p:nvSpPr>
          <p:spPr>
            <a:xfrm>
              <a:off x="69691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/>
            <p:cNvSpPr>
              <a:spLocks noChangeAspect="1"/>
            </p:cNvSpPr>
            <p:nvPr/>
          </p:nvSpPr>
          <p:spPr>
            <a:xfrm>
              <a:off x="8302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/>
            <p:cNvSpPr>
              <a:spLocks noChangeAspect="1"/>
            </p:cNvSpPr>
            <p:nvPr/>
          </p:nvSpPr>
          <p:spPr>
            <a:xfrm>
              <a:off x="11844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/>
            <p:cNvSpPr>
              <a:spLocks noChangeAspect="1"/>
            </p:cNvSpPr>
            <p:nvPr/>
          </p:nvSpPr>
          <p:spPr>
            <a:xfrm>
              <a:off x="16566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Oval 292"/>
            <p:cNvSpPr>
              <a:spLocks noChangeAspect="1"/>
            </p:cNvSpPr>
            <p:nvPr/>
          </p:nvSpPr>
          <p:spPr>
            <a:xfrm>
              <a:off x="22469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/>
            <p:cNvSpPr>
              <a:spLocks noChangeAspect="1"/>
            </p:cNvSpPr>
            <p:nvPr/>
          </p:nvSpPr>
          <p:spPr>
            <a:xfrm>
              <a:off x="295529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/>
            <p:cNvSpPr>
              <a:spLocks noChangeAspect="1"/>
            </p:cNvSpPr>
            <p:nvPr/>
          </p:nvSpPr>
          <p:spPr>
            <a:xfrm>
              <a:off x="36636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/>
            <p:cNvSpPr>
              <a:spLocks noChangeAspect="1"/>
            </p:cNvSpPr>
            <p:nvPr/>
          </p:nvSpPr>
          <p:spPr>
            <a:xfrm>
              <a:off x="43719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/>
            <p:cNvSpPr>
              <a:spLocks noChangeAspect="1"/>
            </p:cNvSpPr>
            <p:nvPr/>
          </p:nvSpPr>
          <p:spPr>
            <a:xfrm>
              <a:off x="50803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/>
            <p:cNvSpPr>
              <a:spLocks noChangeAspect="1"/>
            </p:cNvSpPr>
            <p:nvPr/>
          </p:nvSpPr>
          <p:spPr>
            <a:xfrm>
              <a:off x="578863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/>
            <p:cNvSpPr>
              <a:spLocks noChangeAspect="1"/>
            </p:cNvSpPr>
            <p:nvPr/>
          </p:nvSpPr>
          <p:spPr>
            <a:xfrm>
              <a:off x="64969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/>
            <p:cNvSpPr>
              <a:spLocks noChangeAspect="1"/>
            </p:cNvSpPr>
            <p:nvPr/>
          </p:nvSpPr>
          <p:spPr>
            <a:xfrm>
              <a:off x="70872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/>
            <p:cNvSpPr>
              <a:spLocks noChangeAspect="1"/>
            </p:cNvSpPr>
            <p:nvPr/>
          </p:nvSpPr>
          <p:spPr>
            <a:xfrm>
              <a:off x="75594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/>
            <p:cNvSpPr>
              <a:spLocks noChangeAspect="1"/>
            </p:cNvSpPr>
            <p:nvPr/>
          </p:nvSpPr>
          <p:spPr>
            <a:xfrm>
              <a:off x="13025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/>
            <p:cNvSpPr>
              <a:spLocks noChangeAspect="1"/>
            </p:cNvSpPr>
            <p:nvPr/>
          </p:nvSpPr>
          <p:spPr>
            <a:xfrm>
              <a:off x="17747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/>
            <p:cNvSpPr>
              <a:spLocks noChangeAspect="1"/>
            </p:cNvSpPr>
            <p:nvPr/>
          </p:nvSpPr>
          <p:spPr>
            <a:xfrm>
              <a:off x="23650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/>
            <p:cNvSpPr>
              <a:spLocks noChangeAspect="1"/>
            </p:cNvSpPr>
            <p:nvPr/>
          </p:nvSpPr>
          <p:spPr>
            <a:xfrm>
              <a:off x="307335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Oval 305"/>
            <p:cNvSpPr>
              <a:spLocks noChangeAspect="1"/>
            </p:cNvSpPr>
            <p:nvPr/>
          </p:nvSpPr>
          <p:spPr>
            <a:xfrm>
              <a:off x="37816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Oval 306"/>
            <p:cNvSpPr>
              <a:spLocks noChangeAspect="1"/>
            </p:cNvSpPr>
            <p:nvPr/>
          </p:nvSpPr>
          <p:spPr>
            <a:xfrm>
              <a:off x="44900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Oval 307"/>
            <p:cNvSpPr>
              <a:spLocks noChangeAspect="1"/>
            </p:cNvSpPr>
            <p:nvPr/>
          </p:nvSpPr>
          <p:spPr>
            <a:xfrm>
              <a:off x="51983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Oval 308"/>
            <p:cNvSpPr>
              <a:spLocks noChangeAspect="1"/>
            </p:cNvSpPr>
            <p:nvPr/>
          </p:nvSpPr>
          <p:spPr>
            <a:xfrm>
              <a:off x="590669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" name="Oval 309"/>
            <p:cNvSpPr>
              <a:spLocks noChangeAspect="1"/>
            </p:cNvSpPr>
            <p:nvPr/>
          </p:nvSpPr>
          <p:spPr>
            <a:xfrm>
              <a:off x="66150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Oval 310"/>
            <p:cNvSpPr>
              <a:spLocks noChangeAspect="1"/>
            </p:cNvSpPr>
            <p:nvPr/>
          </p:nvSpPr>
          <p:spPr>
            <a:xfrm>
              <a:off x="72053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Oval 311"/>
            <p:cNvSpPr>
              <a:spLocks noChangeAspect="1"/>
            </p:cNvSpPr>
            <p:nvPr/>
          </p:nvSpPr>
          <p:spPr>
            <a:xfrm>
              <a:off x="76775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Oval 312"/>
            <p:cNvSpPr>
              <a:spLocks noChangeAspect="1"/>
            </p:cNvSpPr>
            <p:nvPr/>
          </p:nvSpPr>
          <p:spPr>
            <a:xfrm>
              <a:off x="80317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/>
            <p:cNvSpPr>
              <a:spLocks noChangeAspect="1"/>
            </p:cNvSpPr>
            <p:nvPr/>
          </p:nvSpPr>
          <p:spPr>
            <a:xfrm>
              <a:off x="18927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/>
            <p:cNvSpPr>
              <a:spLocks noChangeAspect="1"/>
            </p:cNvSpPr>
            <p:nvPr/>
          </p:nvSpPr>
          <p:spPr>
            <a:xfrm>
              <a:off x="24830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/>
            <p:cNvSpPr>
              <a:spLocks noChangeAspect="1"/>
            </p:cNvSpPr>
            <p:nvPr/>
          </p:nvSpPr>
          <p:spPr>
            <a:xfrm>
              <a:off x="31914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Oval 316"/>
            <p:cNvSpPr>
              <a:spLocks noChangeAspect="1"/>
            </p:cNvSpPr>
            <p:nvPr/>
          </p:nvSpPr>
          <p:spPr>
            <a:xfrm>
              <a:off x="38997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" name="Oval 317"/>
            <p:cNvSpPr>
              <a:spLocks noChangeAspect="1"/>
            </p:cNvSpPr>
            <p:nvPr/>
          </p:nvSpPr>
          <p:spPr>
            <a:xfrm>
              <a:off x="46080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" name="Oval 318"/>
            <p:cNvSpPr>
              <a:spLocks noChangeAspect="1"/>
            </p:cNvSpPr>
            <p:nvPr/>
          </p:nvSpPr>
          <p:spPr>
            <a:xfrm>
              <a:off x="53164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" name="Oval 319"/>
            <p:cNvSpPr>
              <a:spLocks noChangeAspect="1"/>
            </p:cNvSpPr>
            <p:nvPr/>
          </p:nvSpPr>
          <p:spPr>
            <a:xfrm>
              <a:off x="602475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" name="Oval 320"/>
            <p:cNvSpPr>
              <a:spLocks noChangeAspect="1"/>
            </p:cNvSpPr>
            <p:nvPr/>
          </p:nvSpPr>
          <p:spPr>
            <a:xfrm>
              <a:off x="67330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" name="Oval 321"/>
            <p:cNvSpPr>
              <a:spLocks noChangeAspect="1"/>
            </p:cNvSpPr>
            <p:nvPr/>
          </p:nvSpPr>
          <p:spPr>
            <a:xfrm>
              <a:off x="73233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" name="Oval 322"/>
            <p:cNvSpPr>
              <a:spLocks noChangeAspect="1"/>
            </p:cNvSpPr>
            <p:nvPr/>
          </p:nvSpPr>
          <p:spPr>
            <a:xfrm>
              <a:off x="77955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Oval 323"/>
            <p:cNvSpPr>
              <a:spLocks noChangeAspect="1"/>
            </p:cNvSpPr>
            <p:nvPr/>
          </p:nvSpPr>
          <p:spPr>
            <a:xfrm>
              <a:off x="81497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Oval 324"/>
            <p:cNvSpPr>
              <a:spLocks noChangeAspect="1"/>
            </p:cNvSpPr>
            <p:nvPr/>
          </p:nvSpPr>
          <p:spPr>
            <a:xfrm>
              <a:off x="83858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Oval 325"/>
            <p:cNvSpPr>
              <a:spLocks noChangeAspect="1"/>
            </p:cNvSpPr>
            <p:nvPr/>
          </p:nvSpPr>
          <p:spPr>
            <a:xfrm>
              <a:off x="26011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" name="Oval 326"/>
            <p:cNvSpPr>
              <a:spLocks noChangeAspect="1"/>
            </p:cNvSpPr>
            <p:nvPr/>
          </p:nvSpPr>
          <p:spPr>
            <a:xfrm>
              <a:off x="33094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Oval 327"/>
            <p:cNvSpPr>
              <a:spLocks noChangeAspect="1"/>
            </p:cNvSpPr>
            <p:nvPr/>
          </p:nvSpPr>
          <p:spPr>
            <a:xfrm>
              <a:off x="40177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Oval 328"/>
            <p:cNvSpPr>
              <a:spLocks noChangeAspect="1"/>
            </p:cNvSpPr>
            <p:nvPr/>
          </p:nvSpPr>
          <p:spPr>
            <a:xfrm>
              <a:off x="47261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Oval 329"/>
            <p:cNvSpPr>
              <a:spLocks noChangeAspect="1"/>
            </p:cNvSpPr>
            <p:nvPr/>
          </p:nvSpPr>
          <p:spPr>
            <a:xfrm>
              <a:off x="54344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Oval 330"/>
            <p:cNvSpPr>
              <a:spLocks noChangeAspect="1"/>
            </p:cNvSpPr>
            <p:nvPr/>
          </p:nvSpPr>
          <p:spPr>
            <a:xfrm>
              <a:off x="61428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Oval 331"/>
            <p:cNvSpPr>
              <a:spLocks noChangeAspect="1"/>
            </p:cNvSpPr>
            <p:nvPr/>
          </p:nvSpPr>
          <p:spPr>
            <a:xfrm>
              <a:off x="68511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Oval 332"/>
            <p:cNvSpPr>
              <a:spLocks noChangeAspect="1"/>
            </p:cNvSpPr>
            <p:nvPr/>
          </p:nvSpPr>
          <p:spPr>
            <a:xfrm>
              <a:off x="74414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Oval 333"/>
            <p:cNvSpPr>
              <a:spLocks noChangeAspect="1"/>
            </p:cNvSpPr>
            <p:nvPr/>
          </p:nvSpPr>
          <p:spPr>
            <a:xfrm>
              <a:off x="79136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/>
            <p:cNvSpPr>
              <a:spLocks noChangeAspect="1"/>
            </p:cNvSpPr>
            <p:nvPr/>
          </p:nvSpPr>
          <p:spPr>
            <a:xfrm>
              <a:off x="82678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/>
            <p:cNvSpPr>
              <a:spLocks noChangeAspect="1"/>
            </p:cNvSpPr>
            <p:nvPr/>
          </p:nvSpPr>
          <p:spPr>
            <a:xfrm>
              <a:off x="85039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7" name="Oval 336"/>
            <p:cNvSpPr>
              <a:spLocks noChangeAspect="1"/>
            </p:cNvSpPr>
            <p:nvPr/>
          </p:nvSpPr>
          <p:spPr>
            <a:xfrm>
              <a:off x="86220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8" name="Group 100"/>
          <p:cNvGrpSpPr>
            <a:grpSpLocks noChangeAspect="1"/>
          </p:cNvGrpSpPr>
          <p:nvPr/>
        </p:nvGrpSpPr>
        <p:grpSpPr>
          <a:xfrm>
            <a:off x="6945815" y="5780845"/>
            <a:ext cx="2116126" cy="32068"/>
            <a:chOff x="240007" y="6423002"/>
            <a:chExt cx="8446793" cy="53998"/>
          </a:xfrm>
          <a:solidFill>
            <a:srgbClr val="FF0000"/>
          </a:solidFill>
        </p:grpSpPr>
        <p:sp>
          <p:nvSpPr>
            <p:cNvPr id="339" name="Oval 338"/>
            <p:cNvSpPr>
              <a:spLocks noChangeAspect="1"/>
            </p:cNvSpPr>
            <p:nvPr/>
          </p:nvSpPr>
          <p:spPr>
            <a:xfrm>
              <a:off x="2400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0" name="Oval 339"/>
            <p:cNvSpPr>
              <a:spLocks noChangeAspect="1"/>
            </p:cNvSpPr>
            <p:nvPr/>
          </p:nvSpPr>
          <p:spPr>
            <a:xfrm>
              <a:off x="3580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1" name="Oval 340"/>
            <p:cNvSpPr>
              <a:spLocks noChangeAspect="1"/>
            </p:cNvSpPr>
            <p:nvPr/>
          </p:nvSpPr>
          <p:spPr>
            <a:xfrm>
              <a:off x="5941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2" name="Oval 341"/>
            <p:cNvSpPr>
              <a:spLocks noChangeAspect="1"/>
            </p:cNvSpPr>
            <p:nvPr/>
          </p:nvSpPr>
          <p:spPr>
            <a:xfrm>
              <a:off x="9483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3" name="Oval 342"/>
            <p:cNvSpPr>
              <a:spLocks noChangeAspect="1"/>
            </p:cNvSpPr>
            <p:nvPr/>
          </p:nvSpPr>
          <p:spPr>
            <a:xfrm>
              <a:off x="14205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4" name="Oval 343"/>
            <p:cNvSpPr>
              <a:spLocks noChangeAspect="1"/>
            </p:cNvSpPr>
            <p:nvPr/>
          </p:nvSpPr>
          <p:spPr>
            <a:xfrm>
              <a:off x="20108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Oval 344"/>
            <p:cNvSpPr>
              <a:spLocks noChangeAspect="1"/>
            </p:cNvSpPr>
            <p:nvPr/>
          </p:nvSpPr>
          <p:spPr>
            <a:xfrm>
              <a:off x="271918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Oval 345"/>
            <p:cNvSpPr>
              <a:spLocks noChangeAspect="1"/>
            </p:cNvSpPr>
            <p:nvPr/>
          </p:nvSpPr>
          <p:spPr>
            <a:xfrm>
              <a:off x="34275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/>
            <p:cNvSpPr>
              <a:spLocks noChangeAspect="1"/>
            </p:cNvSpPr>
            <p:nvPr/>
          </p:nvSpPr>
          <p:spPr>
            <a:xfrm>
              <a:off x="41358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/>
            <p:cNvSpPr>
              <a:spLocks noChangeAspect="1"/>
            </p:cNvSpPr>
            <p:nvPr/>
          </p:nvSpPr>
          <p:spPr>
            <a:xfrm>
              <a:off x="48441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/>
            <p:cNvSpPr>
              <a:spLocks noChangeAspect="1"/>
            </p:cNvSpPr>
            <p:nvPr/>
          </p:nvSpPr>
          <p:spPr>
            <a:xfrm>
              <a:off x="55525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0" name="Oval 349"/>
            <p:cNvSpPr>
              <a:spLocks noChangeAspect="1"/>
            </p:cNvSpPr>
            <p:nvPr/>
          </p:nvSpPr>
          <p:spPr>
            <a:xfrm>
              <a:off x="62608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1" name="Oval 350"/>
            <p:cNvSpPr>
              <a:spLocks noChangeAspect="1"/>
            </p:cNvSpPr>
            <p:nvPr/>
          </p:nvSpPr>
          <p:spPr>
            <a:xfrm>
              <a:off x="4761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Oval 351"/>
            <p:cNvSpPr>
              <a:spLocks noChangeAspect="1"/>
            </p:cNvSpPr>
            <p:nvPr/>
          </p:nvSpPr>
          <p:spPr>
            <a:xfrm>
              <a:off x="7122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Oval 352"/>
            <p:cNvSpPr>
              <a:spLocks noChangeAspect="1"/>
            </p:cNvSpPr>
            <p:nvPr/>
          </p:nvSpPr>
          <p:spPr>
            <a:xfrm>
              <a:off x="10663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4" name="Oval 353"/>
            <p:cNvSpPr>
              <a:spLocks noChangeAspect="1"/>
            </p:cNvSpPr>
            <p:nvPr/>
          </p:nvSpPr>
          <p:spPr>
            <a:xfrm>
              <a:off x="15386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Oval 354"/>
            <p:cNvSpPr>
              <a:spLocks noChangeAspect="1"/>
            </p:cNvSpPr>
            <p:nvPr/>
          </p:nvSpPr>
          <p:spPr>
            <a:xfrm>
              <a:off x="21289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Oval 355"/>
            <p:cNvSpPr>
              <a:spLocks noChangeAspect="1"/>
            </p:cNvSpPr>
            <p:nvPr/>
          </p:nvSpPr>
          <p:spPr>
            <a:xfrm>
              <a:off x="283723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Oval 356"/>
            <p:cNvSpPr>
              <a:spLocks noChangeAspect="1"/>
            </p:cNvSpPr>
            <p:nvPr/>
          </p:nvSpPr>
          <p:spPr>
            <a:xfrm>
              <a:off x="35455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Oval 357"/>
            <p:cNvSpPr>
              <a:spLocks noChangeAspect="1"/>
            </p:cNvSpPr>
            <p:nvPr/>
          </p:nvSpPr>
          <p:spPr>
            <a:xfrm>
              <a:off x="42539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Oval 358"/>
            <p:cNvSpPr>
              <a:spLocks noChangeAspect="1"/>
            </p:cNvSpPr>
            <p:nvPr/>
          </p:nvSpPr>
          <p:spPr>
            <a:xfrm>
              <a:off x="49622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/>
            <p:cNvSpPr>
              <a:spLocks noChangeAspect="1"/>
            </p:cNvSpPr>
            <p:nvPr/>
          </p:nvSpPr>
          <p:spPr>
            <a:xfrm>
              <a:off x="567058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/>
            <p:cNvSpPr>
              <a:spLocks noChangeAspect="1"/>
            </p:cNvSpPr>
            <p:nvPr/>
          </p:nvSpPr>
          <p:spPr>
            <a:xfrm>
              <a:off x="637891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/>
            <p:cNvSpPr>
              <a:spLocks noChangeAspect="1"/>
            </p:cNvSpPr>
            <p:nvPr/>
          </p:nvSpPr>
          <p:spPr>
            <a:xfrm>
              <a:off x="69691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/>
            <p:cNvSpPr>
              <a:spLocks noChangeAspect="1"/>
            </p:cNvSpPr>
            <p:nvPr/>
          </p:nvSpPr>
          <p:spPr>
            <a:xfrm>
              <a:off x="8302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Oval 363"/>
            <p:cNvSpPr>
              <a:spLocks noChangeAspect="1"/>
            </p:cNvSpPr>
            <p:nvPr/>
          </p:nvSpPr>
          <p:spPr>
            <a:xfrm>
              <a:off x="11844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Oval 364"/>
            <p:cNvSpPr>
              <a:spLocks noChangeAspect="1"/>
            </p:cNvSpPr>
            <p:nvPr/>
          </p:nvSpPr>
          <p:spPr>
            <a:xfrm>
              <a:off x="16566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6" name="Oval 365"/>
            <p:cNvSpPr>
              <a:spLocks noChangeAspect="1"/>
            </p:cNvSpPr>
            <p:nvPr/>
          </p:nvSpPr>
          <p:spPr>
            <a:xfrm>
              <a:off x="22469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Oval 366"/>
            <p:cNvSpPr>
              <a:spLocks noChangeAspect="1"/>
            </p:cNvSpPr>
            <p:nvPr/>
          </p:nvSpPr>
          <p:spPr>
            <a:xfrm>
              <a:off x="295529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8" name="Oval 367"/>
            <p:cNvSpPr>
              <a:spLocks noChangeAspect="1"/>
            </p:cNvSpPr>
            <p:nvPr/>
          </p:nvSpPr>
          <p:spPr>
            <a:xfrm>
              <a:off x="36636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Oval 368"/>
            <p:cNvSpPr>
              <a:spLocks noChangeAspect="1"/>
            </p:cNvSpPr>
            <p:nvPr/>
          </p:nvSpPr>
          <p:spPr>
            <a:xfrm>
              <a:off x="43719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Oval 369"/>
            <p:cNvSpPr>
              <a:spLocks noChangeAspect="1"/>
            </p:cNvSpPr>
            <p:nvPr/>
          </p:nvSpPr>
          <p:spPr>
            <a:xfrm>
              <a:off x="50803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1" name="Oval 370"/>
            <p:cNvSpPr>
              <a:spLocks noChangeAspect="1"/>
            </p:cNvSpPr>
            <p:nvPr/>
          </p:nvSpPr>
          <p:spPr>
            <a:xfrm>
              <a:off x="578863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Oval 371"/>
            <p:cNvSpPr>
              <a:spLocks noChangeAspect="1"/>
            </p:cNvSpPr>
            <p:nvPr/>
          </p:nvSpPr>
          <p:spPr>
            <a:xfrm>
              <a:off x="649697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Oval 372"/>
            <p:cNvSpPr>
              <a:spLocks noChangeAspect="1"/>
            </p:cNvSpPr>
            <p:nvPr/>
          </p:nvSpPr>
          <p:spPr>
            <a:xfrm>
              <a:off x="708725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/>
            <p:cNvSpPr>
              <a:spLocks noChangeAspect="1"/>
            </p:cNvSpPr>
            <p:nvPr/>
          </p:nvSpPr>
          <p:spPr>
            <a:xfrm>
              <a:off x="75594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/>
            <p:cNvSpPr>
              <a:spLocks noChangeAspect="1"/>
            </p:cNvSpPr>
            <p:nvPr/>
          </p:nvSpPr>
          <p:spPr>
            <a:xfrm>
              <a:off x="13025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/>
            <p:cNvSpPr>
              <a:spLocks noChangeAspect="1"/>
            </p:cNvSpPr>
            <p:nvPr/>
          </p:nvSpPr>
          <p:spPr>
            <a:xfrm>
              <a:off x="17747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Oval 376"/>
            <p:cNvSpPr>
              <a:spLocks noChangeAspect="1"/>
            </p:cNvSpPr>
            <p:nvPr/>
          </p:nvSpPr>
          <p:spPr>
            <a:xfrm>
              <a:off x="23650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Oval 377"/>
            <p:cNvSpPr>
              <a:spLocks noChangeAspect="1"/>
            </p:cNvSpPr>
            <p:nvPr/>
          </p:nvSpPr>
          <p:spPr>
            <a:xfrm>
              <a:off x="307335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Oval 378"/>
            <p:cNvSpPr>
              <a:spLocks noChangeAspect="1"/>
            </p:cNvSpPr>
            <p:nvPr/>
          </p:nvSpPr>
          <p:spPr>
            <a:xfrm>
              <a:off x="37816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Oval 379"/>
            <p:cNvSpPr>
              <a:spLocks noChangeAspect="1"/>
            </p:cNvSpPr>
            <p:nvPr/>
          </p:nvSpPr>
          <p:spPr>
            <a:xfrm>
              <a:off x="44900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Oval 380"/>
            <p:cNvSpPr>
              <a:spLocks noChangeAspect="1"/>
            </p:cNvSpPr>
            <p:nvPr/>
          </p:nvSpPr>
          <p:spPr>
            <a:xfrm>
              <a:off x="51983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Oval 381"/>
            <p:cNvSpPr>
              <a:spLocks noChangeAspect="1"/>
            </p:cNvSpPr>
            <p:nvPr/>
          </p:nvSpPr>
          <p:spPr>
            <a:xfrm>
              <a:off x="590669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Oval 382"/>
            <p:cNvSpPr>
              <a:spLocks noChangeAspect="1"/>
            </p:cNvSpPr>
            <p:nvPr/>
          </p:nvSpPr>
          <p:spPr>
            <a:xfrm>
              <a:off x="661503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Oval 383"/>
            <p:cNvSpPr>
              <a:spLocks noChangeAspect="1"/>
            </p:cNvSpPr>
            <p:nvPr/>
          </p:nvSpPr>
          <p:spPr>
            <a:xfrm>
              <a:off x="720531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Oval 384"/>
            <p:cNvSpPr>
              <a:spLocks noChangeAspect="1"/>
            </p:cNvSpPr>
            <p:nvPr/>
          </p:nvSpPr>
          <p:spPr>
            <a:xfrm>
              <a:off x="76775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Oval 385"/>
            <p:cNvSpPr>
              <a:spLocks noChangeAspect="1"/>
            </p:cNvSpPr>
            <p:nvPr/>
          </p:nvSpPr>
          <p:spPr>
            <a:xfrm>
              <a:off x="803170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Oval 386"/>
            <p:cNvSpPr>
              <a:spLocks noChangeAspect="1"/>
            </p:cNvSpPr>
            <p:nvPr/>
          </p:nvSpPr>
          <p:spPr>
            <a:xfrm>
              <a:off x="18927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Oval 387"/>
            <p:cNvSpPr>
              <a:spLocks noChangeAspect="1"/>
            </p:cNvSpPr>
            <p:nvPr/>
          </p:nvSpPr>
          <p:spPr>
            <a:xfrm>
              <a:off x="24830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Oval 388"/>
            <p:cNvSpPr>
              <a:spLocks noChangeAspect="1"/>
            </p:cNvSpPr>
            <p:nvPr/>
          </p:nvSpPr>
          <p:spPr>
            <a:xfrm>
              <a:off x="31914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Oval 389"/>
            <p:cNvSpPr>
              <a:spLocks noChangeAspect="1"/>
            </p:cNvSpPr>
            <p:nvPr/>
          </p:nvSpPr>
          <p:spPr>
            <a:xfrm>
              <a:off x="38997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Oval 390"/>
            <p:cNvSpPr>
              <a:spLocks noChangeAspect="1"/>
            </p:cNvSpPr>
            <p:nvPr/>
          </p:nvSpPr>
          <p:spPr>
            <a:xfrm>
              <a:off x="460807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Oval 391"/>
            <p:cNvSpPr>
              <a:spLocks noChangeAspect="1"/>
            </p:cNvSpPr>
            <p:nvPr/>
          </p:nvSpPr>
          <p:spPr>
            <a:xfrm>
              <a:off x="53164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Oval 392"/>
            <p:cNvSpPr>
              <a:spLocks noChangeAspect="1"/>
            </p:cNvSpPr>
            <p:nvPr/>
          </p:nvSpPr>
          <p:spPr>
            <a:xfrm>
              <a:off x="602475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Oval 393"/>
            <p:cNvSpPr>
              <a:spLocks noChangeAspect="1"/>
            </p:cNvSpPr>
            <p:nvPr/>
          </p:nvSpPr>
          <p:spPr>
            <a:xfrm>
              <a:off x="673308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Oval 394"/>
            <p:cNvSpPr>
              <a:spLocks noChangeAspect="1"/>
            </p:cNvSpPr>
            <p:nvPr/>
          </p:nvSpPr>
          <p:spPr>
            <a:xfrm>
              <a:off x="732336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Oval 395"/>
            <p:cNvSpPr>
              <a:spLocks noChangeAspect="1"/>
            </p:cNvSpPr>
            <p:nvPr/>
          </p:nvSpPr>
          <p:spPr>
            <a:xfrm>
              <a:off x="779559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7" name="Oval 396"/>
            <p:cNvSpPr>
              <a:spLocks noChangeAspect="1"/>
            </p:cNvSpPr>
            <p:nvPr/>
          </p:nvSpPr>
          <p:spPr>
            <a:xfrm>
              <a:off x="814975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8" name="Oval 397"/>
            <p:cNvSpPr>
              <a:spLocks noChangeAspect="1"/>
            </p:cNvSpPr>
            <p:nvPr/>
          </p:nvSpPr>
          <p:spPr>
            <a:xfrm>
              <a:off x="83858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9" name="Oval 398"/>
            <p:cNvSpPr>
              <a:spLocks noChangeAspect="1"/>
            </p:cNvSpPr>
            <p:nvPr/>
          </p:nvSpPr>
          <p:spPr>
            <a:xfrm>
              <a:off x="26011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0" name="Oval 399"/>
            <p:cNvSpPr>
              <a:spLocks noChangeAspect="1"/>
            </p:cNvSpPr>
            <p:nvPr/>
          </p:nvSpPr>
          <p:spPr>
            <a:xfrm>
              <a:off x="330946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1" name="Oval 400"/>
            <p:cNvSpPr>
              <a:spLocks noChangeAspect="1"/>
            </p:cNvSpPr>
            <p:nvPr/>
          </p:nvSpPr>
          <p:spPr>
            <a:xfrm>
              <a:off x="4017799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2" name="Oval 401"/>
            <p:cNvSpPr>
              <a:spLocks noChangeAspect="1"/>
            </p:cNvSpPr>
            <p:nvPr/>
          </p:nvSpPr>
          <p:spPr>
            <a:xfrm>
              <a:off x="472613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Oval 402"/>
            <p:cNvSpPr>
              <a:spLocks noChangeAspect="1"/>
            </p:cNvSpPr>
            <p:nvPr/>
          </p:nvSpPr>
          <p:spPr>
            <a:xfrm>
              <a:off x="5434471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Oval 403"/>
            <p:cNvSpPr>
              <a:spLocks noChangeAspect="1"/>
            </p:cNvSpPr>
            <p:nvPr/>
          </p:nvSpPr>
          <p:spPr>
            <a:xfrm>
              <a:off x="61428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5" name="Oval 404"/>
            <p:cNvSpPr>
              <a:spLocks noChangeAspect="1"/>
            </p:cNvSpPr>
            <p:nvPr/>
          </p:nvSpPr>
          <p:spPr>
            <a:xfrm>
              <a:off x="685114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Oval 405"/>
            <p:cNvSpPr>
              <a:spLocks noChangeAspect="1"/>
            </p:cNvSpPr>
            <p:nvPr/>
          </p:nvSpPr>
          <p:spPr>
            <a:xfrm>
              <a:off x="7441423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Oval 406"/>
            <p:cNvSpPr>
              <a:spLocks noChangeAspect="1"/>
            </p:cNvSpPr>
            <p:nvPr/>
          </p:nvSpPr>
          <p:spPr>
            <a:xfrm>
              <a:off x="791364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8" name="Oval 407"/>
            <p:cNvSpPr>
              <a:spLocks noChangeAspect="1"/>
            </p:cNvSpPr>
            <p:nvPr/>
          </p:nvSpPr>
          <p:spPr>
            <a:xfrm>
              <a:off x="8267815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Oval 408"/>
            <p:cNvSpPr>
              <a:spLocks noChangeAspect="1"/>
            </p:cNvSpPr>
            <p:nvPr/>
          </p:nvSpPr>
          <p:spPr>
            <a:xfrm>
              <a:off x="850392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Oval 409"/>
            <p:cNvSpPr>
              <a:spLocks noChangeAspect="1"/>
            </p:cNvSpPr>
            <p:nvPr/>
          </p:nvSpPr>
          <p:spPr>
            <a:xfrm>
              <a:off x="8622007" y="6423002"/>
              <a:ext cx="64793" cy="53998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3" name="Group 111"/>
          <p:cNvGrpSpPr/>
          <p:nvPr/>
        </p:nvGrpSpPr>
        <p:grpSpPr>
          <a:xfrm>
            <a:off x="4652854" y="3227252"/>
            <a:ext cx="1474796" cy="1024388"/>
            <a:chOff x="3518928" y="2870994"/>
            <a:chExt cx="1474796" cy="1024388"/>
          </a:xfrm>
        </p:grpSpPr>
        <p:cxnSp>
          <p:nvCxnSpPr>
            <p:cNvPr id="414" name="Straight Arrow Connector 413"/>
            <p:cNvCxnSpPr/>
            <p:nvPr/>
          </p:nvCxnSpPr>
          <p:spPr>
            <a:xfrm rot="5400000" flipH="1" flipV="1">
              <a:off x="3093316" y="3296606"/>
              <a:ext cx="862806" cy="11582"/>
            </a:xfrm>
            <a:prstGeom prst="straightConnector1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5" name="TextBox 414"/>
            <p:cNvSpPr txBox="1"/>
            <p:nvPr/>
          </p:nvSpPr>
          <p:spPr>
            <a:xfrm>
              <a:off x="3559759" y="3572217"/>
              <a:ext cx="1433965" cy="32316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/>
                <a:t>3</a:t>
              </a:r>
              <a:r>
                <a:rPr lang="en-US" sz="1500" b="1" baseline="30000" dirty="0" smtClean="0"/>
                <a:t>rd</a:t>
              </a:r>
              <a:r>
                <a:rPr lang="en-US" sz="1500" b="1" dirty="0" smtClean="0"/>
                <a:t> injection</a:t>
              </a:r>
              <a:endParaRPr lang="en-US" sz="1500" b="1" dirty="0"/>
            </a:p>
          </p:txBody>
        </p:sp>
      </p:grpSp>
      <p:grpSp>
        <p:nvGrpSpPr>
          <p:cNvPr id="416" name="Group 111"/>
          <p:cNvGrpSpPr/>
          <p:nvPr/>
        </p:nvGrpSpPr>
        <p:grpSpPr>
          <a:xfrm>
            <a:off x="5740699" y="2321314"/>
            <a:ext cx="1395176" cy="1024388"/>
            <a:chOff x="3518928" y="2870994"/>
            <a:chExt cx="1395176" cy="1024388"/>
          </a:xfrm>
        </p:grpSpPr>
        <p:cxnSp>
          <p:nvCxnSpPr>
            <p:cNvPr id="417" name="Straight Arrow Connector 416"/>
            <p:cNvCxnSpPr/>
            <p:nvPr/>
          </p:nvCxnSpPr>
          <p:spPr>
            <a:xfrm rot="5400000" flipH="1" flipV="1">
              <a:off x="3093316" y="3296606"/>
              <a:ext cx="862806" cy="11582"/>
            </a:xfrm>
            <a:prstGeom prst="straightConnector1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8" name="TextBox 417"/>
            <p:cNvSpPr txBox="1"/>
            <p:nvPr/>
          </p:nvSpPr>
          <p:spPr>
            <a:xfrm>
              <a:off x="3559759" y="3572217"/>
              <a:ext cx="1354345" cy="32316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/>
                <a:t>4</a:t>
              </a:r>
              <a:r>
                <a:rPr lang="en-US" sz="1500" b="1" baseline="30000" dirty="0" smtClean="0"/>
                <a:t>th</a:t>
              </a:r>
              <a:r>
                <a:rPr lang="en-US" sz="1500" b="1" dirty="0" smtClean="0"/>
                <a:t> injection</a:t>
              </a:r>
              <a:endParaRPr lang="en-US" sz="1500" b="1" dirty="0"/>
            </a:p>
          </p:txBody>
        </p:sp>
      </p:grpSp>
      <p:grpSp>
        <p:nvGrpSpPr>
          <p:cNvPr id="432" name="Group 120"/>
          <p:cNvGrpSpPr/>
          <p:nvPr/>
        </p:nvGrpSpPr>
        <p:grpSpPr>
          <a:xfrm>
            <a:off x="7773940" y="1507140"/>
            <a:ext cx="1163524" cy="2230398"/>
            <a:chOff x="6097996" y="991394"/>
            <a:chExt cx="1163524" cy="2230398"/>
          </a:xfrm>
        </p:grpSpPr>
        <p:cxnSp>
          <p:nvCxnSpPr>
            <p:cNvPr id="433" name="Straight Arrow Connector 432"/>
            <p:cNvCxnSpPr/>
            <p:nvPr/>
          </p:nvCxnSpPr>
          <p:spPr>
            <a:xfrm rot="16200000" flipV="1">
              <a:off x="5633732" y="1828800"/>
              <a:ext cx="1676400" cy="1588"/>
            </a:xfrm>
            <a:prstGeom prst="straightConnector1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4" name="TextBox 433"/>
            <p:cNvSpPr txBox="1"/>
            <p:nvPr/>
          </p:nvSpPr>
          <p:spPr>
            <a:xfrm>
              <a:off x="6097996" y="2667794"/>
              <a:ext cx="1163524" cy="55399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/>
                <a:t>Flat top</a:t>
              </a:r>
            </a:p>
            <a:p>
              <a:r>
                <a:rPr lang="en-US" sz="1500" b="1" dirty="0" smtClean="0"/>
                <a:t>Extraction</a:t>
              </a:r>
              <a:endParaRPr lang="en-US" sz="1500" b="1" dirty="0"/>
            </a:p>
          </p:txBody>
        </p:sp>
      </p:grpSp>
      <p:grpSp>
        <p:nvGrpSpPr>
          <p:cNvPr id="439" name="Group 438"/>
          <p:cNvGrpSpPr/>
          <p:nvPr/>
        </p:nvGrpSpPr>
        <p:grpSpPr>
          <a:xfrm>
            <a:off x="61955" y="5237252"/>
            <a:ext cx="2289941" cy="400110"/>
            <a:chOff x="61955" y="5307807"/>
            <a:chExt cx="2289941" cy="400110"/>
          </a:xfrm>
        </p:grpSpPr>
        <p:cxnSp>
          <p:nvCxnSpPr>
            <p:cNvPr id="440" name="Straight Arrow Connector 439"/>
            <p:cNvCxnSpPr/>
            <p:nvPr/>
          </p:nvCxnSpPr>
          <p:spPr>
            <a:xfrm>
              <a:off x="61955" y="5702300"/>
              <a:ext cx="2289941" cy="5617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1" name="TextBox 440"/>
            <p:cNvSpPr txBox="1"/>
            <p:nvPr/>
          </p:nvSpPr>
          <p:spPr>
            <a:xfrm>
              <a:off x="859908" y="5307807"/>
              <a:ext cx="7294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2</a:t>
              </a:r>
              <a:r>
                <a:rPr lang="en-US" sz="20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2000" b="1" dirty="0" smtClean="0"/>
                <a:t>s</a:t>
              </a:r>
              <a:endParaRPr lang="en-US" sz="2000" dirty="0"/>
            </a:p>
          </p:txBody>
        </p:sp>
      </p:grpSp>
      <p:grpSp>
        <p:nvGrpSpPr>
          <p:cNvPr id="442" name="Group 441"/>
          <p:cNvGrpSpPr/>
          <p:nvPr/>
        </p:nvGrpSpPr>
        <p:grpSpPr>
          <a:xfrm>
            <a:off x="32373" y="6073887"/>
            <a:ext cx="8999986" cy="404139"/>
            <a:chOff x="61955" y="6247481"/>
            <a:chExt cx="8999986" cy="404139"/>
          </a:xfrm>
        </p:grpSpPr>
        <p:cxnSp>
          <p:nvCxnSpPr>
            <p:cNvPr id="443" name="Straight Arrow Connector 442"/>
            <p:cNvCxnSpPr/>
            <p:nvPr/>
          </p:nvCxnSpPr>
          <p:spPr>
            <a:xfrm>
              <a:off x="61955" y="6247481"/>
              <a:ext cx="8999986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4" name="TextBox 443"/>
            <p:cNvSpPr txBox="1"/>
            <p:nvPr/>
          </p:nvSpPr>
          <p:spPr>
            <a:xfrm>
              <a:off x="3314554" y="6251510"/>
              <a:ext cx="4518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Symbol" charset="2"/>
                  <a:cs typeface="Symbol" charset="2"/>
                </a:rPr>
                <a:t>8m</a:t>
              </a:r>
              <a:r>
                <a:rPr lang="en-US" sz="2000" dirty="0" smtClean="0">
                  <a:solidFill>
                    <a:schemeClr val="bg1"/>
                  </a:solidFill>
                </a:rPr>
                <a:t>s (out of 23</a:t>
              </a:r>
              <a:r>
                <a:rPr lang="en-US" sz="2000" dirty="0" smtClean="0">
                  <a:solidFill>
                    <a:schemeClr val="bg1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sz="2000" dirty="0" smtClean="0">
                  <a:solidFill>
                    <a:schemeClr val="bg1"/>
                  </a:solidFill>
                </a:rPr>
                <a:t>s SPS circumference)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5" name="Group 13"/>
          <p:cNvGrpSpPr/>
          <p:nvPr/>
        </p:nvGrpSpPr>
        <p:grpSpPr>
          <a:xfrm>
            <a:off x="110780" y="1060964"/>
            <a:ext cx="1583998" cy="1577814"/>
            <a:chOff x="2209800" y="1464129"/>
            <a:chExt cx="4572000" cy="4082142"/>
          </a:xfrm>
        </p:grpSpPr>
        <p:sp>
          <p:nvSpPr>
            <p:cNvPr id="446" name="Arc 22"/>
            <p:cNvSpPr/>
            <p:nvPr/>
          </p:nvSpPr>
          <p:spPr>
            <a:xfrm>
              <a:off x="2209800" y="1464129"/>
              <a:ext cx="4572000" cy="4082142"/>
            </a:xfrm>
            <a:prstGeom prst="arc">
              <a:avLst>
                <a:gd name="adj1" fmla="val 42746"/>
                <a:gd name="adj2" fmla="val 2866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Arc 23"/>
            <p:cNvSpPr/>
            <p:nvPr/>
          </p:nvSpPr>
          <p:spPr>
            <a:xfrm>
              <a:off x="2362200" y="1600200"/>
              <a:ext cx="4267200" cy="3810000"/>
            </a:xfrm>
            <a:prstGeom prst="arc">
              <a:avLst>
                <a:gd name="adj1" fmla="val 14205854"/>
                <a:gd name="adj2" fmla="val 16029391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8" name="Arc 24"/>
            <p:cNvSpPr/>
            <p:nvPr/>
          </p:nvSpPr>
          <p:spPr>
            <a:xfrm>
              <a:off x="2362200" y="1600200"/>
              <a:ext cx="4267200" cy="3810000"/>
            </a:xfrm>
            <a:prstGeom prst="arc">
              <a:avLst>
                <a:gd name="adj1" fmla="val 16270234"/>
                <a:gd name="adj2" fmla="val 18027933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9" name="Arc 25"/>
            <p:cNvSpPr/>
            <p:nvPr/>
          </p:nvSpPr>
          <p:spPr>
            <a:xfrm>
              <a:off x="2362200" y="1600200"/>
              <a:ext cx="4267200" cy="3810000"/>
            </a:xfrm>
            <a:prstGeom prst="arc">
              <a:avLst>
                <a:gd name="adj1" fmla="val 18262291"/>
                <a:gd name="adj2" fmla="val 19925056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0" name="Arc 26"/>
            <p:cNvSpPr/>
            <p:nvPr/>
          </p:nvSpPr>
          <p:spPr>
            <a:xfrm>
              <a:off x="2362200" y="1600200"/>
              <a:ext cx="4267200" cy="3810000"/>
            </a:xfrm>
            <a:prstGeom prst="arc">
              <a:avLst>
                <a:gd name="adj1" fmla="val 20105301"/>
                <a:gd name="adj2" fmla="val 74115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1" name="Arc 12"/>
            <p:cNvSpPr/>
            <p:nvPr/>
          </p:nvSpPr>
          <p:spPr>
            <a:xfrm>
              <a:off x="2514599" y="1752600"/>
              <a:ext cx="3962402" cy="3537858"/>
            </a:xfrm>
            <a:prstGeom prst="arc">
              <a:avLst>
                <a:gd name="adj1" fmla="val 42746"/>
                <a:gd name="adj2" fmla="val 2866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55" name="Picture 454" descr="EcloudSP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2561" y="1756655"/>
            <a:ext cx="4069861" cy="3880707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485308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" grpId="0"/>
      <p:bldP spid="191" grpId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The SPS main magnets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829733"/>
            <a:ext cx="8545689" cy="369711"/>
          </a:xfrm>
        </p:spPr>
        <p:txBody>
          <a:bodyPr>
            <a:normAutofit fontScale="47500" lnSpcReduction="20000"/>
          </a:bodyPr>
          <a:lstStyle/>
          <a:p>
            <a:pPr marL="571500" indent="-571500">
              <a:spcBef>
                <a:spcPct val="20000"/>
              </a:spcBef>
              <a:buSzPct val="100000"/>
              <a:defRPr/>
            </a:pPr>
            <a:r>
              <a:rPr lang="en-US" sz="3600" dirty="0" smtClean="0"/>
              <a:t>Four types of main magnets and their chambers (following beam envelope)</a:t>
            </a:r>
            <a:endParaRPr lang="en-US" sz="3600" dirty="0"/>
          </a:p>
        </p:txBody>
      </p:sp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913125" y="1520916"/>
            <a:ext cx="7145216" cy="2970478"/>
            <a:chOff x="-509954" y="1904205"/>
            <a:chExt cx="8751277" cy="3638165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58" t="24025" r="7917" b="37892"/>
            <a:stretch/>
          </p:blipFill>
          <p:spPr>
            <a:xfrm>
              <a:off x="-509954" y="2643554"/>
              <a:ext cx="8751277" cy="2898816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26" t="8604" r="9010" b="79132"/>
            <a:stretch/>
          </p:blipFill>
          <p:spPr>
            <a:xfrm>
              <a:off x="105506" y="1904205"/>
              <a:ext cx="8024446" cy="933507"/>
            </a:xfrm>
            <a:prstGeom prst="rect">
              <a:avLst/>
            </a:prstGeom>
          </p:spPr>
        </p:pic>
      </p:grpSp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3649" t="51784" r="5320" b="16145"/>
          <a:stretch/>
        </p:blipFill>
        <p:spPr>
          <a:xfrm>
            <a:off x="6895106" y="4647736"/>
            <a:ext cx="1544036" cy="133588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4"/>
          <a:srcRect l="66046" t="3053" r="2258" b="66520"/>
          <a:stretch/>
        </p:blipFill>
        <p:spPr>
          <a:xfrm>
            <a:off x="298727" y="4833281"/>
            <a:ext cx="2233813" cy="1216601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2370835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MBA</a:t>
            </a:r>
            <a:endParaRPr lang="en-GB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086529" y="1318752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QF</a:t>
            </a:r>
            <a:endParaRPr lang="en-GB" sz="1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873344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MBA</a:t>
            </a:r>
            <a:endParaRPr lang="en-GB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3397622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MBB</a:t>
            </a:r>
            <a:endParaRPr lang="en-GB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900131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MBB</a:t>
            </a:r>
            <a:endParaRPr lang="en-GB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421977" y="1318752"/>
            <a:ext cx="4539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DE33E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QD</a:t>
            </a:r>
            <a:endParaRPr lang="en-GB" sz="1400" b="1" dirty="0">
              <a:solidFill>
                <a:srgbClr val="DE33E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216004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MBA</a:t>
            </a:r>
            <a:endParaRPr lang="en-GB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781384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MBA</a:t>
            </a:r>
            <a:endParaRPr lang="en-GB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744402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MBB</a:t>
            </a:r>
            <a:endParaRPr lang="en-GB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229379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MBB</a:t>
            </a:r>
            <a:endParaRPr lang="en-GB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819645" y="1318752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QF</a:t>
            </a:r>
            <a:endParaRPr lang="en-GB" sz="1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1526564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MBA</a:t>
            </a:r>
            <a:endParaRPr lang="en-GB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141059" y="1318752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MBA</a:t>
            </a:r>
            <a:endParaRPr lang="en-GB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2257226" y="5169915"/>
            <a:ext cx="427504" cy="3263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/>
          <p:cNvSpPr/>
          <p:nvPr/>
        </p:nvSpPr>
        <p:spPr>
          <a:xfrm>
            <a:off x="2263349" y="4866573"/>
            <a:ext cx="361554" cy="3396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2716077" y="5169915"/>
            <a:ext cx="157267" cy="3263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/>
          <p:cNvSpPr/>
          <p:nvPr/>
        </p:nvSpPr>
        <p:spPr>
          <a:xfrm>
            <a:off x="535626" y="5169915"/>
            <a:ext cx="157267" cy="3263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/>
          <p:cNvSpPr/>
          <p:nvPr/>
        </p:nvSpPr>
        <p:spPr>
          <a:xfrm>
            <a:off x="4930714" y="5138865"/>
            <a:ext cx="189598" cy="3638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/>
          <p:cNvSpPr/>
          <p:nvPr/>
        </p:nvSpPr>
        <p:spPr>
          <a:xfrm>
            <a:off x="4494005" y="4988007"/>
            <a:ext cx="381942" cy="6052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92"/>
          <p:cNvSpPr/>
          <p:nvPr/>
        </p:nvSpPr>
        <p:spPr>
          <a:xfrm>
            <a:off x="316637" y="4843543"/>
            <a:ext cx="157267" cy="3263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/>
          <p:cNvSpPr/>
          <p:nvPr/>
        </p:nvSpPr>
        <p:spPr>
          <a:xfrm>
            <a:off x="1277916" y="4662531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QF</a:t>
            </a:r>
            <a:endParaRPr lang="en-GB" sz="1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7333619" y="4557987"/>
            <a:ext cx="4539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DE33E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QD</a:t>
            </a:r>
            <a:endParaRPr lang="en-GB" sz="1400" b="1" dirty="0">
              <a:solidFill>
                <a:srgbClr val="DE33E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65067" y="4679392"/>
            <a:ext cx="2086267" cy="1370490"/>
            <a:chOff x="2465067" y="4576768"/>
            <a:chExt cx="2086267" cy="1370490"/>
          </a:xfrm>
        </p:grpSpPr>
        <p:pic>
          <p:nvPicPr>
            <p:cNvPr id="82" name="Picture 81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43" t="4098" r="65601" b="66602"/>
            <a:stretch/>
          </p:blipFill>
          <p:spPr>
            <a:xfrm>
              <a:off x="2465067" y="4753690"/>
              <a:ext cx="2086267" cy="1193568"/>
            </a:xfrm>
            <a:prstGeom prst="rect">
              <a:avLst/>
            </a:prstGeom>
          </p:spPr>
        </p:pic>
        <p:sp>
          <p:nvSpPr>
            <p:cNvPr id="98" name="Rectangle 97"/>
            <p:cNvSpPr/>
            <p:nvPr/>
          </p:nvSpPr>
          <p:spPr>
            <a:xfrm>
              <a:off x="3391489" y="4576768"/>
              <a:ext cx="59343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MBA</a:t>
              </a:r>
              <a:endParaRPr lang="en-GB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815137" y="4662531"/>
            <a:ext cx="1889799" cy="1387352"/>
            <a:chOff x="4686847" y="4559907"/>
            <a:chExt cx="1889799" cy="1387352"/>
          </a:xfrm>
        </p:grpSpPr>
        <p:pic>
          <p:nvPicPr>
            <p:cNvPr id="85" name="Picture 84"/>
            <p:cNvPicPr>
              <a:picLocks noChangeAspect="1"/>
            </p:cNvPicPr>
            <p:nvPr/>
          </p:nvPicPr>
          <p:blipFill rotWithShape="1">
            <a:blip r:embed="rId4"/>
            <a:srcRect l="37169" t="2357" r="36431" b="66549"/>
            <a:stretch/>
          </p:blipFill>
          <p:spPr>
            <a:xfrm>
              <a:off x="4686847" y="4684379"/>
              <a:ext cx="1889799" cy="1262880"/>
            </a:xfrm>
            <a:prstGeom prst="rect">
              <a:avLst/>
            </a:prstGeom>
          </p:spPr>
        </p:pic>
        <p:pic>
          <p:nvPicPr>
            <p:cNvPr id="94" name="Picture 93"/>
            <p:cNvPicPr>
              <a:picLocks noChangeAspect="1"/>
            </p:cNvPicPr>
            <p:nvPr/>
          </p:nvPicPr>
          <p:blipFill rotWithShape="1">
            <a:blip r:embed="rId4"/>
            <a:srcRect l="34349" t="12077" r="63034" b="78279"/>
            <a:stretch/>
          </p:blipFill>
          <p:spPr>
            <a:xfrm>
              <a:off x="4686848" y="5070204"/>
              <a:ext cx="187299" cy="391690"/>
            </a:xfrm>
            <a:prstGeom prst="rect">
              <a:avLst/>
            </a:prstGeom>
          </p:spPr>
        </p:pic>
        <p:sp>
          <p:nvSpPr>
            <p:cNvPr id="99" name="Rectangle 98"/>
            <p:cNvSpPr/>
            <p:nvPr/>
          </p:nvSpPr>
          <p:spPr>
            <a:xfrm>
              <a:off x="5536396" y="4559907"/>
              <a:ext cx="59343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MBB</a:t>
              </a:r>
              <a:endPara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1658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3" grpId="0"/>
      <p:bldP spid="65" grpId="0"/>
      <p:bldP spid="66" grpId="0"/>
      <p:bldP spid="67" grpId="0"/>
      <p:bldP spid="68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96" grpId="0"/>
      <p:bldP spid="97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 fontScale="90000"/>
          </a:bodyPr>
          <a:lstStyle/>
          <a:p>
            <a:r>
              <a:rPr lang="en-US" u="none" dirty="0" smtClean="0"/>
              <a:t>Electron cloud in the LHC</a:t>
            </a:r>
            <a:r>
              <a:rPr lang="en-US" u="none" dirty="0"/>
              <a:t> </a:t>
            </a:r>
            <a:r>
              <a:rPr lang="en-US" u="none" dirty="0" smtClean="0"/>
              <a:t>during Run II: scrub with physics</a:t>
            </a:r>
            <a:endParaRPr lang="en-US" u="none" dirty="0"/>
          </a:p>
        </p:txBody>
      </p:sp>
      <p:sp>
        <p:nvSpPr>
          <p:cNvPr id="49" name="TextBox 48"/>
          <p:cNvSpPr txBox="1"/>
          <p:nvPr/>
        </p:nvSpPr>
        <p:spPr>
          <a:xfrm>
            <a:off x="42654" y="737565"/>
            <a:ext cx="10776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n>
                  <a:solidFill>
                    <a:srgbClr val="000000"/>
                  </a:solidFill>
                </a:ln>
                <a:solidFill>
                  <a:srgbClr val="85360A"/>
                </a:solidFill>
              </a:rPr>
              <a:t>2015</a:t>
            </a:r>
            <a:endParaRPr lang="en-US" sz="3000" b="1" dirty="0">
              <a:ln>
                <a:solidFill>
                  <a:srgbClr val="000000"/>
                </a:solidFill>
              </a:ln>
              <a:solidFill>
                <a:srgbClr val="85360A"/>
              </a:solidFill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719796" y="711909"/>
            <a:ext cx="8385717" cy="5370222"/>
            <a:chOff x="-21855" y="747847"/>
            <a:chExt cx="9106919" cy="5832081"/>
          </a:xfrm>
        </p:grpSpPr>
        <p:sp>
          <p:nvSpPr>
            <p:cNvPr id="23" name="Rectangle 22"/>
            <p:cNvSpPr/>
            <p:nvPr/>
          </p:nvSpPr>
          <p:spPr>
            <a:xfrm>
              <a:off x="5766839" y="3109623"/>
              <a:ext cx="885410" cy="12658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766839" y="1039725"/>
              <a:ext cx="885410" cy="12658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766839" y="4625522"/>
              <a:ext cx="885410" cy="12658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662" t="32328" r="20845" b="8905"/>
            <a:stretch/>
          </p:blipFill>
          <p:spPr>
            <a:xfrm>
              <a:off x="477563" y="2958385"/>
              <a:ext cx="8607501" cy="3621543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5759505" y="747847"/>
              <a:ext cx="8819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accent4">
                      <a:lumMod val="75000"/>
                    </a:schemeClr>
                  </a:solidFill>
                  <a:latin typeface="Arial"/>
                  <a:cs typeface="Arial"/>
                </a:rPr>
                <a:t>High </a:t>
              </a:r>
              <a:r>
                <a:rPr lang="en-US" sz="1200" b="1" dirty="0" smtClean="0">
                  <a:solidFill>
                    <a:schemeClr val="accent4">
                      <a:lumMod val="75000"/>
                    </a:schemeClr>
                  </a:solidFill>
                  <a:latin typeface="Symbol" charset="2"/>
                  <a:cs typeface="Symbol" charset="2"/>
                </a:rPr>
                <a:t>b</a:t>
              </a:r>
              <a:r>
                <a:rPr lang="en-US" sz="1200" b="1" dirty="0" smtClean="0">
                  <a:solidFill>
                    <a:schemeClr val="accent4">
                      <a:lumMod val="75000"/>
                    </a:schemeClr>
                  </a:solidFill>
                  <a:latin typeface="Arial"/>
                  <a:cs typeface="Arial"/>
                </a:rPr>
                <a:t>*</a:t>
              </a:r>
              <a:endParaRPr lang="en-US" sz="1200" b="1" dirty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662" t="6196" r="20845" b="67664"/>
            <a:stretch/>
          </p:blipFill>
          <p:spPr>
            <a:xfrm>
              <a:off x="477563" y="794873"/>
              <a:ext cx="8607501" cy="1610879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1380311" y="2358544"/>
              <a:ext cx="780976" cy="28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accent6">
                      <a:lumMod val="50000"/>
                    </a:schemeClr>
                  </a:solidFill>
                  <a:latin typeface="Arial"/>
                  <a:cs typeface="Arial"/>
                </a:rPr>
                <a:t>72 bpi</a:t>
              </a:r>
              <a:endParaRPr lang="en-US" sz="120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163031" y="2358544"/>
              <a:ext cx="2639345" cy="288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accent6">
                      <a:lumMod val="50000"/>
                    </a:schemeClr>
                  </a:solidFill>
                  <a:latin typeface="Arial"/>
                  <a:cs typeface="Arial"/>
                </a:rPr>
                <a:t>144 bpi</a:t>
              </a:r>
              <a:endParaRPr lang="en-US" sz="120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777696" y="2358544"/>
              <a:ext cx="981809" cy="28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accent6">
                      <a:lumMod val="50000"/>
                    </a:schemeClr>
                  </a:solidFill>
                  <a:latin typeface="Arial"/>
                  <a:cs typeface="Arial"/>
                </a:rPr>
                <a:t>72g72</a:t>
              </a:r>
              <a:endParaRPr lang="en-US" sz="120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670411" y="2358544"/>
              <a:ext cx="864685" cy="28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accent6">
                      <a:lumMod val="50000"/>
                    </a:schemeClr>
                  </a:solidFill>
                  <a:latin typeface="Arial"/>
                  <a:cs typeface="Arial"/>
                </a:rPr>
                <a:t>72g72</a:t>
              </a:r>
              <a:endParaRPr lang="en-US" sz="120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493067" y="2358544"/>
              <a:ext cx="1112087" cy="28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accent6">
                      <a:lumMod val="50000"/>
                    </a:schemeClr>
                  </a:solidFill>
                  <a:latin typeface="Arial"/>
                  <a:cs typeface="Arial"/>
                </a:rPr>
                <a:t>(4x36) bpi</a:t>
              </a:r>
              <a:endParaRPr lang="en-US" sz="120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378914" y="2707564"/>
              <a:ext cx="2499170" cy="288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Arial"/>
                  <a:cs typeface="Arial"/>
                </a:rPr>
                <a:t>1.25 ns</a:t>
              </a:r>
              <a:endParaRPr lang="en-US" sz="1200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872263" y="2707563"/>
              <a:ext cx="699595" cy="28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Arial"/>
                  <a:cs typeface="Arial"/>
                </a:rPr>
                <a:t>1.3 ns</a:t>
              </a:r>
              <a:endParaRPr lang="en-US" sz="1200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530295" y="2707564"/>
              <a:ext cx="1229210" cy="288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Arial"/>
                  <a:cs typeface="Arial"/>
                </a:rPr>
                <a:t>1.35 ns</a:t>
              </a:r>
              <a:endParaRPr lang="en-US" sz="1200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669948" y="2707564"/>
              <a:ext cx="1935205" cy="288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Arial"/>
                  <a:cs typeface="Arial"/>
                </a:rPr>
                <a:t>1.35 ns</a:t>
              </a:r>
              <a:endParaRPr lang="en-US" sz="1200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14006" y="2355333"/>
              <a:ext cx="1286774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chemeClr val="accent6">
                      <a:lumMod val="50000"/>
                    </a:schemeClr>
                  </a:solidFill>
                  <a:latin typeface="Arial"/>
                  <a:cs typeface="Arial"/>
                </a:rPr>
                <a:t>Filling pattern</a:t>
              </a:r>
              <a:endParaRPr lang="en-US" sz="1200" b="1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-21855" y="2691177"/>
              <a:ext cx="1422635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Target b. length</a:t>
              </a:r>
              <a:endParaRPr lang="en-US" sz="1200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3" name="Rectangle 42"/>
          <p:cNvSpPr/>
          <p:nvPr/>
        </p:nvSpPr>
        <p:spPr>
          <a:xfrm>
            <a:off x="6029107" y="2346457"/>
            <a:ext cx="8630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100 ns</a:t>
            </a:r>
            <a:endParaRPr lang="en-US" sz="1200" dirty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flipV="1">
            <a:off x="2965213" y="2346457"/>
            <a:ext cx="1425" cy="1043993"/>
          </a:xfrm>
          <a:prstGeom prst="line">
            <a:avLst/>
          </a:prstGeom>
          <a:ln w="57150" cmpd="sng">
            <a:solidFill>
              <a:srgbClr val="008000"/>
            </a:solidFill>
            <a:prstDash val="solid"/>
            <a:headEnd type="none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8573197" y="2346459"/>
            <a:ext cx="1425" cy="1044000"/>
          </a:xfrm>
          <a:prstGeom prst="line">
            <a:avLst/>
          </a:prstGeom>
          <a:ln w="57150" cmpd="sng">
            <a:solidFill>
              <a:srgbClr val="008000"/>
            </a:solidFill>
            <a:prstDash val="solid"/>
            <a:headEnd type="none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5937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 fontScale="90000"/>
          </a:bodyPr>
          <a:lstStyle/>
          <a:p>
            <a:r>
              <a:rPr lang="en-US" u="none" dirty="0" smtClean="0"/>
              <a:t>Electron cloud in the LHC</a:t>
            </a:r>
            <a:r>
              <a:rPr lang="en-US" u="none" dirty="0"/>
              <a:t> </a:t>
            </a:r>
            <a:r>
              <a:rPr lang="en-US" u="none" dirty="0" smtClean="0"/>
              <a:t>during Run II: scrub with physics</a:t>
            </a:r>
            <a:endParaRPr lang="en-US" u="none" dirty="0"/>
          </a:p>
        </p:txBody>
      </p:sp>
      <p:sp>
        <p:nvSpPr>
          <p:cNvPr id="49" name="TextBox 48"/>
          <p:cNvSpPr txBox="1"/>
          <p:nvPr/>
        </p:nvSpPr>
        <p:spPr>
          <a:xfrm>
            <a:off x="42654" y="737565"/>
            <a:ext cx="10776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n>
                  <a:solidFill>
                    <a:srgbClr val="000000"/>
                  </a:solidFill>
                </a:ln>
                <a:solidFill>
                  <a:srgbClr val="85360A"/>
                </a:solidFill>
              </a:rPr>
              <a:t>2015</a:t>
            </a:r>
            <a:endParaRPr lang="en-US" sz="3000" b="1" dirty="0">
              <a:ln>
                <a:solidFill>
                  <a:srgbClr val="000000"/>
                </a:solidFill>
              </a:ln>
              <a:solidFill>
                <a:srgbClr val="85360A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-120174" y="1813832"/>
            <a:ext cx="4622478" cy="3000726"/>
            <a:chOff x="-108834" y="1981200"/>
            <a:chExt cx="4622478" cy="3000726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327" r="24981" b="34338"/>
            <a:stretch/>
          </p:blipFill>
          <p:spPr>
            <a:xfrm>
              <a:off x="-108834" y="1981200"/>
              <a:ext cx="4558826" cy="2731624"/>
            </a:xfrm>
            <a:prstGeom prst="rect">
              <a:avLst/>
            </a:prstGeom>
          </p:spPr>
        </p:pic>
        <p:sp>
          <p:nvSpPr>
            <p:cNvPr id="45" name="Rectangle 44"/>
            <p:cNvSpPr/>
            <p:nvPr/>
          </p:nvSpPr>
          <p:spPr>
            <a:xfrm>
              <a:off x="4308377" y="3424991"/>
              <a:ext cx="205267" cy="13853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53037" y="4683124"/>
              <a:ext cx="205267" cy="785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4674" r="24512" b="338"/>
            <a:stretch/>
          </p:blipFill>
          <p:spPr>
            <a:xfrm>
              <a:off x="-106739" y="4752622"/>
              <a:ext cx="4577790" cy="229304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/>
        </p:nvGrpSpPr>
        <p:grpSpPr>
          <a:xfrm>
            <a:off x="4422147" y="1813831"/>
            <a:ext cx="4620709" cy="3000727"/>
            <a:chOff x="4433487" y="1981199"/>
            <a:chExt cx="4620709" cy="3000727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0134"/>
            <a:stretch/>
          </p:blipFill>
          <p:spPr>
            <a:xfrm>
              <a:off x="4441702" y="1981199"/>
              <a:ext cx="4559300" cy="2721995"/>
            </a:xfrm>
            <a:prstGeom prst="rect">
              <a:avLst/>
            </a:prstGeom>
          </p:spPr>
        </p:pic>
        <p:sp>
          <p:nvSpPr>
            <p:cNvPr id="52" name="Rectangle 51"/>
            <p:cNvSpPr/>
            <p:nvPr/>
          </p:nvSpPr>
          <p:spPr>
            <a:xfrm>
              <a:off x="8848929" y="3430723"/>
              <a:ext cx="205267" cy="13853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893634" y="4671482"/>
              <a:ext cx="205267" cy="785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4674" r="24512" b="338"/>
            <a:stretch/>
          </p:blipFill>
          <p:spPr>
            <a:xfrm>
              <a:off x="4433487" y="4752622"/>
              <a:ext cx="4577790" cy="229304"/>
            </a:xfrm>
            <a:prstGeom prst="rect">
              <a:avLst/>
            </a:prstGeom>
          </p:spPr>
        </p:pic>
      </p:grpSp>
      <p:grpSp>
        <p:nvGrpSpPr>
          <p:cNvPr id="55" name="Group 54"/>
          <p:cNvGrpSpPr/>
          <p:nvPr/>
        </p:nvGrpSpPr>
        <p:grpSpPr>
          <a:xfrm>
            <a:off x="3986777" y="4668792"/>
            <a:ext cx="1223804" cy="688955"/>
            <a:chOff x="960277" y="5019040"/>
            <a:chExt cx="1223804" cy="688955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4584" t="39781" r="16090" b="45922"/>
            <a:stretch/>
          </p:blipFill>
          <p:spPr>
            <a:xfrm>
              <a:off x="960277" y="5031415"/>
              <a:ext cx="566744" cy="658186"/>
            </a:xfrm>
            <a:prstGeom prst="rect">
              <a:avLst/>
            </a:prstGeom>
          </p:spPr>
        </p:pic>
        <p:sp>
          <p:nvSpPr>
            <p:cNvPr id="57" name="Rectangle 56"/>
            <p:cNvSpPr/>
            <p:nvPr/>
          </p:nvSpPr>
          <p:spPr>
            <a:xfrm>
              <a:off x="1478718" y="5152137"/>
              <a:ext cx="6478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471284" y="5321815"/>
              <a:ext cx="6478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463850" y="5491494"/>
              <a:ext cx="6478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469376" y="5661174"/>
              <a:ext cx="6478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1" name="Picture 60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4584" t="54298" r="16090" b="30808"/>
            <a:stretch/>
          </p:blipFill>
          <p:spPr>
            <a:xfrm>
              <a:off x="1600357" y="5019040"/>
              <a:ext cx="566744" cy="685673"/>
            </a:xfrm>
            <a:prstGeom prst="rect">
              <a:avLst/>
            </a:prstGeom>
          </p:spPr>
        </p:pic>
        <p:sp>
          <p:nvSpPr>
            <p:cNvPr id="62" name="Rectangle 61"/>
            <p:cNvSpPr/>
            <p:nvPr/>
          </p:nvSpPr>
          <p:spPr>
            <a:xfrm>
              <a:off x="2119301" y="5154452"/>
              <a:ext cx="6478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107548" y="5324131"/>
              <a:ext cx="6478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111867" y="5496917"/>
              <a:ext cx="6478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113073" y="5662276"/>
              <a:ext cx="6478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4224925" y="5339352"/>
            <a:ext cx="7203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/>
                <a:cs typeface="Arial"/>
              </a:rPr>
              <a:t>Average</a:t>
            </a:r>
            <a:endParaRPr lang="en-US" sz="1100" dirty="0">
              <a:latin typeface="Arial"/>
              <a:cs typeface="Arial"/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>
            <a:off x="4021725" y="5471432"/>
            <a:ext cx="193040" cy="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075780" y="1549672"/>
            <a:ext cx="26049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14 September </a:t>
            </a:r>
            <a:r>
              <a:rPr lang="en-US" sz="1100" dirty="0" smtClean="0">
                <a:latin typeface="Arial"/>
                <a:cs typeface="Arial"/>
              </a:rPr>
              <a:t>– Average arc half cells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686284" y="1549672"/>
            <a:ext cx="2487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4 November </a:t>
            </a:r>
            <a:r>
              <a:rPr lang="en-US" sz="1100" dirty="0" smtClean="0">
                <a:latin typeface="Arial"/>
                <a:cs typeface="Arial"/>
              </a:rPr>
              <a:t>– Average arc half cells</a:t>
            </a:r>
            <a:endParaRPr lang="en-US" sz="1100" dirty="0">
              <a:latin typeface="Arial"/>
              <a:cs typeface="Arial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>
            <a:off x="3158119" y="4273012"/>
            <a:ext cx="998245" cy="0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4224925" y="5549489"/>
            <a:ext cx="16157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Arial"/>
                <a:cs typeface="Arial"/>
              </a:rPr>
              <a:t>Impedan</a:t>
            </a:r>
            <a:r>
              <a:rPr lang="en-US" sz="1100" dirty="0" err="1">
                <a:latin typeface="Arial"/>
                <a:cs typeface="Arial"/>
              </a:rPr>
              <a:t>c</a:t>
            </a:r>
            <a:r>
              <a:rPr lang="en-US" sz="1100" dirty="0" err="1" smtClean="0">
                <a:latin typeface="Arial"/>
                <a:cs typeface="Arial"/>
              </a:rPr>
              <a:t>e+synch</a:t>
            </a:r>
            <a:r>
              <a:rPr lang="en-US" sz="1100" dirty="0" smtClean="0">
                <a:latin typeface="Arial"/>
                <a:cs typeface="Arial"/>
              </a:rPr>
              <a:t>. rad</a:t>
            </a:r>
            <a:endParaRPr lang="en-US" sz="1100" dirty="0">
              <a:latin typeface="Arial"/>
              <a:cs typeface="Arial"/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4021725" y="5681569"/>
            <a:ext cx="193040" cy="0"/>
          </a:xfrm>
          <a:prstGeom prst="line">
            <a:avLst/>
          </a:prstGeom>
          <a:ln w="19050" cmpd="sng">
            <a:solidFill>
              <a:srgbClr val="A6A6A6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697792" y="4273012"/>
            <a:ext cx="998245" cy="0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303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The PSB</a:t>
            </a:r>
            <a:endParaRPr lang="en-US" u="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7" name="Picture 16" descr="Tomo_c28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2139516"/>
            <a:ext cx="3705749" cy="403860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755552" y="643692"/>
            <a:ext cx="4931248" cy="3673516"/>
            <a:chOff x="279819" y="1193275"/>
            <a:chExt cx="4931248" cy="3673516"/>
          </a:xfrm>
          <a:solidFill>
            <a:schemeClr val="bg1"/>
          </a:solidFill>
        </p:grpSpPr>
        <p:pic>
          <p:nvPicPr>
            <p:cNvPr id="19" name="Picture 18" descr="nombetaPSB.pdf"/>
            <p:cNvPicPr>
              <a:picLocks noChangeAspect="1"/>
            </p:cNvPicPr>
            <p:nvPr/>
          </p:nvPicPr>
          <p:blipFill>
            <a:blip r:embed="rId3"/>
            <a:srcRect l="14316" t="9264" r="3579" b="9264"/>
            <a:stretch>
              <a:fillRect/>
            </a:stretch>
          </p:blipFill>
          <p:spPr>
            <a:xfrm>
              <a:off x="474584" y="1259402"/>
              <a:ext cx="4704559" cy="3607389"/>
            </a:xfrm>
            <a:prstGeom prst="rect">
              <a:avLst/>
            </a:prstGeom>
            <a:grpFill/>
            <a:ln w="12700" cmpd="sng">
              <a:noFill/>
            </a:ln>
          </p:spPr>
        </p:pic>
        <p:cxnSp>
          <p:nvCxnSpPr>
            <p:cNvPr id="20" name="Straight Connector 19"/>
            <p:cNvCxnSpPr/>
            <p:nvPr/>
          </p:nvCxnSpPr>
          <p:spPr>
            <a:xfrm rot="16200000" flipH="1">
              <a:off x="-561289" y="3057470"/>
              <a:ext cx="3618637" cy="1"/>
            </a:xfrm>
            <a:prstGeom prst="line">
              <a:avLst/>
            </a:prstGeom>
            <a:grpFill/>
            <a:ln w="28575" cap="flat" cmpd="sng" algn="ctr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2427827" y="3254429"/>
              <a:ext cx="3223135" cy="1588"/>
            </a:xfrm>
            <a:prstGeom prst="line">
              <a:avLst/>
            </a:prstGeom>
            <a:grpFill/>
            <a:ln w="25400" cap="flat" cmpd="sng" algn="ctr">
              <a:solidFill>
                <a:srgbClr val="A6A6A6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248667" y="2308099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Injection@275</a:t>
              </a:r>
              <a:endParaRPr lang="en-US" sz="14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84729" y="1248153"/>
              <a:ext cx="1426338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A6A6A6"/>
                  </a:solidFill>
                </a:rPr>
                <a:t>Extraction@805</a:t>
              </a:r>
              <a:endParaRPr lang="en-US" sz="1400" dirty="0">
                <a:solidFill>
                  <a:srgbClr val="A6A6A6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79819" y="1193275"/>
              <a:ext cx="311353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latin typeface="Symbol" charset="2"/>
                  <a:cs typeface="Symbol" charset="2"/>
                </a:rPr>
                <a:t>b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 rot="10800000">
            <a:off x="3950956" y="4077084"/>
            <a:ext cx="849644" cy="228601"/>
          </a:xfrm>
          <a:prstGeom prst="straightConnector1">
            <a:avLst/>
          </a:prstGeom>
          <a:ln w="25400" cap="flat" cmpd="sng" algn="ctr">
            <a:solidFill>
              <a:srgbClr val="7F7F7F"/>
            </a:solidFill>
            <a:prstDash val="lgDash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2"/>
          <p:cNvSpPr txBox="1">
            <a:spLocks/>
          </p:cNvSpPr>
          <p:nvPr/>
        </p:nvSpPr>
        <p:spPr>
          <a:xfrm>
            <a:off x="3975661" y="4666945"/>
            <a:ext cx="4825158" cy="1297928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Space charge eased at low energy thanks to the double harmonic and flattened bunch profile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No plateau at injection energy alleviates space charge effects due to rapid acceleration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880" b="1" dirty="0" smtClean="0">
              <a:solidFill>
                <a:schemeClr val="bg1"/>
              </a:solidFill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3069179" y="2600940"/>
            <a:ext cx="3464433" cy="1588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chemeClr val="bg1">
                <a:lumMod val="50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851006" y="865219"/>
            <a:ext cx="254039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PSB acceleration cycle</a:t>
            </a:r>
            <a:endParaRPr lang="en-US" sz="1500" b="1" dirty="0"/>
          </a:p>
        </p:txBody>
      </p:sp>
      <p:sp>
        <p:nvSpPr>
          <p:cNvPr id="29" name="Freeform 28"/>
          <p:cNvSpPr/>
          <p:nvPr/>
        </p:nvSpPr>
        <p:spPr>
          <a:xfrm>
            <a:off x="4724400" y="1350106"/>
            <a:ext cx="2791521" cy="174800"/>
          </a:xfrm>
          <a:custGeom>
            <a:avLst/>
            <a:gdLst>
              <a:gd name="connsiteX0" fmla="*/ 0 w 2887436"/>
              <a:gd name="connsiteY0" fmla="*/ 0 h 336522"/>
              <a:gd name="connsiteX1" fmla="*/ 238811 w 2887436"/>
              <a:gd name="connsiteY1" fmla="*/ 260534 h 336522"/>
              <a:gd name="connsiteX2" fmla="*/ 879257 w 2887436"/>
              <a:gd name="connsiteY2" fmla="*/ 325667 h 336522"/>
              <a:gd name="connsiteX3" fmla="*/ 2887436 w 2887436"/>
              <a:gd name="connsiteY3" fmla="*/ 325667 h 33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436" h="336522">
                <a:moveTo>
                  <a:pt x="0" y="0"/>
                </a:moveTo>
                <a:cubicBezTo>
                  <a:pt x="46134" y="103128"/>
                  <a:pt x="92268" y="206256"/>
                  <a:pt x="238811" y="260534"/>
                </a:cubicBezTo>
                <a:cubicBezTo>
                  <a:pt x="385354" y="314812"/>
                  <a:pt x="437820" y="314812"/>
                  <a:pt x="879257" y="325667"/>
                </a:cubicBezTo>
                <a:cubicBezTo>
                  <a:pt x="1320694" y="336522"/>
                  <a:pt x="2104065" y="331094"/>
                  <a:pt x="2887436" y="325667"/>
                </a:cubicBezTo>
              </a:path>
            </a:pathLst>
          </a:cu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871" y="952602"/>
            <a:ext cx="2608200" cy="828000"/>
          </a:xfrm>
          <a:prstGeom prst="rect">
            <a:avLst/>
          </a:prstGeom>
          <a:solidFill>
            <a:srgbClr val="CCFFCC"/>
          </a:solidFill>
        </p:spPr>
      </p:pic>
    </p:spTree>
    <p:extLst>
      <p:ext uri="{BB962C8B-B14F-4D97-AF65-F5344CB8AC3E}">
        <p14:creationId xmlns:p14="http://schemas.microsoft.com/office/powerpoint/2010/main" val="4011348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 fontScale="90000"/>
          </a:bodyPr>
          <a:lstStyle/>
          <a:p>
            <a:r>
              <a:rPr lang="en-US" u="none" dirty="0" smtClean="0"/>
              <a:t>Electron cloud in the LHC</a:t>
            </a:r>
            <a:r>
              <a:rPr lang="en-US" u="none" dirty="0"/>
              <a:t> </a:t>
            </a:r>
            <a:r>
              <a:rPr lang="en-US" u="none" dirty="0" smtClean="0"/>
              <a:t>during Run II: deconditioning and reconditioning cycles</a:t>
            </a:r>
            <a:endParaRPr lang="en-US" u="none" dirty="0"/>
          </a:p>
        </p:txBody>
      </p:sp>
      <p:sp>
        <p:nvSpPr>
          <p:cNvPr id="49" name="TextBox 48"/>
          <p:cNvSpPr txBox="1"/>
          <p:nvPr/>
        </p:nvSpPr>
        <p:spPr>
          <a:xfrm>
            <a:off x="42654" y="737565"/>
            <a:ext cx="10776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n>
                  <a:solidFill>
                    <a:srgbClr val="000000"/>
                  </a:solidFill>
                </a:ln>
                <a:solidFill>
                  <a:srgbClr val="85360A"/>
                </a:solidFill>
              </a:rPr>
              <a:t>2015</a:t>
            </a:r>
            <a:endParaRPr lang="en-US" sz="3000" b="1" dirty="0">
              <a:ln>
                <a:solidFill>
                  <a:srgbClr val="000000"/>
                </a:solidFill>
              </a:ln>
              <a:solidFill>
                <a:srgbClr val="85360A"/>
              </a:solidFill>
            </a:endParaRPr>
          </a:p>
        </p:txBody>
      </p:sp>
      <p:pic>
        <p:nvPicPr>
          <p:cNvPr id="34" name="Picture 33" descr="empty_grid.png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04"/>
          <a:stretch/>
        </p:blipFill>
        <p:spPr>
          <a:xfrm>
            <a:off x="210637" y="4256492"/>
            <a:ext cx="8968640" cy="730666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830426" y="1429461"/>
            <a:ext cx="7284440" cy="1265880"/>
            <a:chOff x="847489" y="1691255"/>
            <a:chExt cx="7255874" cy="1293248"/>
          </a:xfrm>
        </p:grpSpPr>
        <p:sp>
          <p:nvSpPr>
            <p:cNvPr id="36" name="Rectangle 35"/>
            <p:cNvSpPr/>
            <p:nvPr/>
          </p:nvSpPr>
          <p:spPr>
            <a:xfrm>
              <a:off x="847489" y="1691255"/>
              <a:ext cx="390987" cy="12932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805394" y="1691255"/>
              <a:ext cx="443468" cy="129324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407924" y="1691255"/>
              <a:ext cx="333723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387112" y="1691255"/>
              <a:ext cx="443702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740153" y="1691255"/>
              <a:ext cx="363210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831465" y="1691255"/>
              <a:ext cx="431128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30426" y="2949706"/>
            <a:ext cx="7284440" cy="1265880"/>
            <a:chOff x="847489" y="1691255"/>
            <a:chExt cx="7255874" cy="1293248"/>
          </a:xfrm>
        </p:grpSpPr>
        <p:sp>
          <p:nvSpPr>
            <p:cNvPr id="74" name="Rectangle 73"/>
            <p:cNvSpPr/>
            <p:nvPr/>
          </p:nvSpPr>
          <p:spPr>
            <a:xfrm>
              <a:off x="847489" y="1691255"/>
              <a:ext cx="390987" cy="12932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805394" y="1691255"/>
              <a:ext cx="443468" cy="129324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7407924" y="1691255"/>
              <a:ext cx="333723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387112" y="1691255"/>
              <a:ext cx="443702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7740153" y="1691255"/>
              <a:ext cx="363210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831465" y="1691255"/>
              <a:ext cx="431128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737173" y="2669025"/>
            <a:ext cx="6661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Scrub. </a:t>
            </a:r>
            <a:endParaRPr lang="en-US" sz="1200" b="1" dirty="0">
              <a:solidFill>
                <a:schemeClr val="accent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313754" y="2669025"/>
            <a:ext cx="51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Arial"/>
                <a:cs typeface="Arial"/>
              </a:rPr>
              <a:t>MD2</a:t>
            </a:r>
            <a:endParaRPr lang="en-US" sz="1200" b="1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800619" y="2669025"/>
            <a:ext cx="46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TS2</a:t>
            </a:r>
            <a:endParaRPr lang="en-US" sz="12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686572" y="2669025"/>
            <a:ext cx="726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High 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Symbol" charset="2"/>
                <a:cs typeface="Symbol" charset="2"/>
              </a:rPr>
              <a:t>b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*</a:t>
            </a:r>
            <a:endParaRPr lang="en-US" sz="1200" b="1" dirty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699704" y="2669025"/>
            <a:ext cx="46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TS3</a:t>
            </a:r>
            <a:endParaRPr lang="en-US" sz="12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328762" y="2669025"/>
            <a:ext cx="51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Arial"/>
                <a:cs typeface="Arial"/>
              </a:rPr>
              <a:t>MD3</a:t>
            </a:r>
            <a:endParaRPr lang="en-US" sz="1200" b="1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478" b="42731"/>
          <a:stretch/>
        </p:blipFill>
        <p:spPr>
          <a:xfrm>
            <a:off x="135654" y="1215135"/>
            <a:ext cx="9062107" cy="311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44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 fontScale="90000"/>
          </a:bodyPr>
          <a:lstStyle/>
          <a:p>
            <a:r>
              <a:rPr lang="en-US" u="none" dirty="0" smtClean="0"/>
              <a:t>Electron cloud in the LHC</a:t>
            </a:r>
            <a:r>
              <a:rPr lang="en-US" u="none" dirty="0"/>
              <a:t> </a:t>
            </a:r>
            <a:r>
              <a:rPr lang="en-US" u="none" dirty="0" smtClean="0"/>
              <a:t>during Run II: deconditioning and reconditioning cycles</a:t>
            </a:r>
            <a:endParaRPr lang="en-US" u="none" dirty="0"/>
          </a:p>
        </p:txBody>
      </p:sp>
      <p:sp>
        <p:nvSpPr>
          <p:cNvPr id="49" name="TextBox 48"/>
          <p:cNvSpPr txBox="1"/>
          <p:nvPr/>
        </p:nvSpPr>
        <p:spPr>
          <a:xfrm>
            <a:off x="42654" y="737565"/>
            <a:ext cx="10776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n>
                  <a:solidFill>
                    <a:srgbClr val="000000"/>
                  </a:solidFill>
                </a:ln>
                <a:solidFill>
                  <a:srgbClr val="85360A"/>
                </a:solidFill>
              </a:rPr>
              <a:t>2015</a:t>
            </a:r>
            <a:endParaRPr lang="en-US" sz="3000" b="1" dirty="0">
              <a:ln>
                <a:solidFill>
                  <a:srgbClr val="000000"/>
                </a:solidFill>
              </a:ln>
              <a:solidFill>
                <a:srgbClr val="85360A"/>
              </a:solidFill>
            </a:endParaRPr>
          </a:p>
        </p:txBody>
      </p:sp>
      <p:pic>
        <p:nvPicPr>
          <p:cNvPr id="34" name="Picture 33" descr="empty_grid.png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04"/>
          <a:stretch/>
        </p:blipFill>
        <p:spPr>
          <a:xfrm>
            <a:off x="210637" y="4256492"/>
            <a:ext cx="8968640" cy="730666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830426" y="1429461"/>
            <a:ext cx="7284440" cy="1265880"/>
            <a:chOff x="847489" y="1691255"/>
            <a:chExt cx="7255874" cy="1293248"/>
          </a:xfrm>
        </p:grpSpPr>
        <p:sp>
          <p:nvSpPr>
            <p:cNvPr id="36" name="Rectangle 35"/>
            <p:cNvSpPr/>
            <p:nvPr/>
          </p:nvSpPr>
          <p:spPr>
            <a:xfrm>
              <a:off x="847489" y="1691255"/>
              <a:ext cx="390987" cy="12932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805394" y="1691255"/>
              <a:ext cx="443468" cy="129324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407924" y="1691255"/>
              <a:ext cx="333723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387112" y="1691255"/>
              <a:ext cx="443702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740153" y="1691255"/>
              <a:ext cx="363210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831465" y="1691255"/>
              <a:ext cx="431128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30426" y="2949706"/>
            <a:ext cx="7284440" cy="1265880"/>
            <a:chOff x="847489" y="1691255"/>
            <a:chExt cx="7255874" cy="1293248"/>
          </a:xfrm>
        </p:grpSpPr>
        <p:sp>
          <p:nvSpPr>
            <p:cNvPr id="74" name="Rectangle 73"/>
            <p:cNvSpPr/>
            <p:nvPr/>
          </p:nvSpPr>
          <p:spPr>
            <a:xfrm>
              <a:off x="847489" y="1691255"/>
              <a:ext cx="390987" cy="12932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805394" y="1691255"/>
              <a:ext cx="443468" cy="129324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7407924" y="1691255"/>
              <a:ext cx="333723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387112" y="1691255"/>
              <a:ext cx="443702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7740153" y="1691255"/>
              <a:ext cx="363210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831465" y="1691255"/>
              <a:ext cx="431128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737173" y="2669025"/>
            <a:ext cx="6661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Scrub. </a:t>
            </a:r>
            <a:endParaRPr lang="en-US" sz="1200" b="1" dirty="0">
              <a:solidFill>
                <a:schemeClr val="accent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313754" y="2669025"/>
            <a:ext cx="51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Arial"/>
                <a:cs typeface="Arial"/>
              </a:rPr>
              <a:t>MD2</a:t>
            </a:r>
            <a:endParaRPr lang="en-US" sz="1200" b="1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800619" y="2669025"/>
            <a:ext cx="46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TS2</a:t>
            </a:r>
            <a:endParaRPr lang="en-US" sz="12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686572" y="2669025"/>
            <a:ext cx="726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High 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Symbol" charset="2"/>
                <a:cs typeface="Symbol" charset="2"/>
              </a:rPr>
              <a:t>b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*</a:t>
            </a:r>
            <a:endParaRPr lang="en-US" sz="1200" b="1" dirty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699704" y="2669025"/>
            <a:ext cx="46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TS3</a:t>
            </a:r>
            <a:endParaRPr lang="en-US" sz="12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328762" y="2669025"/>
            <a:ext cx="51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Arial"/>
                <a:cs typeface="Arial"/>
              </a:rPr>
              <a:t>MD3</a:t>
            </a:r>
            <a:endParaRPr lang="en-US" sz="1200" b="1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478" b="42731"/>
          <a:stretch/>
        </p:blipFill>
        <p:spPr>
          <a:xfrm>
            <a:off x="135654" y="1215135"/>
            <a:ext cx="9062107" cy="311190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/>
          <a:srcRect l="34078" t="53112" b="1913"/>
          <a:stretch/>
        </p:blipFill>
        <p:spPr>
          <a:xfrm>
            <a:off x="0" y="4563618"/>
            <a:ext cx="4329487" cy="157926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5"/>
          <a:srcRect l="32668" t="690" r="33639" b="95702"/>
          <a:stretch/>
        </p:blipFill>
        <p:spPr>
          <a:xfrm>
            <a:off x="685857" y="4354738"/>
            <a:ext cx="3080825" cy="176373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>
          <a:xfrm flipV="1">
            <a:off x="590142" y="2796435"/>
            <a:ext cx="530163" cy="1767183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5009502" y="3805451"/>
            <a:ext cx="4073597" cy="1821304"/>
            <a:chOff x="5009502" y="3805451"/>
            <a:chExt cx="4073597" cy="1821304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850" t="52386"/>
            <a:stretch/>
          </p:blipFill>
          <p:spPr>
            <a:xfrm>
              <a:off x="5009502" y="4042755"/>
              <a:ext cx="4073597" cy="1584000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rgbClr val="FF0000"/>
              </a:solidFill>
            </a:ln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2668" t="433" r="31325" b="95217"/>
            <a:stretch/>
          </p:blipFill>
          <p:spPr>
            <a:xfrm>
              <a:off x="5351107" y="3805451"/>
              <a:ext cx="3292488" cy="211648"/>
            </a:xfrm>
            <a:prstGeom prst="rect">
              <a:avLst/>
            </a:prstGeom>
            <a:solidFill>
              <a:schemeClr val="bg1"/>
            </a:solidFill>
          </p:spPr>
        </p:pic>
      </p:grpSp>
      <p:cxnSp>
        <p:nvCxnSpPr>
          <p:cNvPr id="46" name="Straight Connector 45"/>
          <p:cNvCxnSpPr/>
          <p:nvPr/>
        </p:nvCxnSpPr>
        <p:spPr>
          <a:xfrm flipH="1" flipV="1">
            <a:off x="2193790" y="2796435"/>
            <a:ext cx="3066176" cy="1246321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6834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 fontScale="90000"/>
          </a:bodyPr>
          <a:lstStyle/>
          <a:p>
            <a:r>
              <a:rPr lang="en-US" u="none" dirty="0" smtClean="0"/>
              <a:t>Electron cloud in the LHC</a:t>
            </a:r>
            <a:r>
              <a:rPr lang="en-US" u="none" dirty="0"/>
              <a:t> </a:t>
            </a:r>
            <a:r>
              <a:rPr lang="en-US" u="none" dirty="0" smtClean="0"/>
              <a:t>during Run II: deconditioning and reconditioning cycles</a:t>
            </a:r>
            <a:endParaRPr lang="en-US" u="none" dirty="0"/>
          </a:p>
        </p:txBody>
      </p:sp>
      <p:sp>
        <p:nvSpPr>
          <p:cNvPr id="49" name="TextBox 48"/>
          <p:cNvSpPr txBox="1"/>
          <p:nvPr/>
        </p:nvSpPr>
        <p:spPr>
          <a:xfrm>
            <a:off x="42654" y="737565"/>
            <a:ext cx="10776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n>
                  <a:solidFill>
                    <a:srgbClr val="000000"/>
                  </a:solidFill>
                </a:ln>
                <a:solidFill>
                  <a:srgbClr val="85360A"/>
                </a:solidFill>
              </a:rPr>
              <a:t>2015</a:t>
            </a:r>
            <a:endParaRPr lang="en-US" sz="3000" b="1" dirty="0">
              <a:ln>
                <a:solidFill>
                  <a:srgbClr val="000000"/>
                </a:solidFill>
              </a:ln>
              <a:solidFill>
                <a:srgbClr val="85360A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818202" y="4450875"/>
            <a:ext cx="7284440" cy="1265880"/>
            <a:chOff x="847489" y="1691255"/>
            <a:chExt cx="7255874" cy="1293248"/>
          </a:xfrm>
        </p:grpSpPr>
        <p:sp>
          <p:nvSpPr>
            <p:cNvPr id="41" name="Rectangle 40"/>
            <p:cNvSpPr/>
            <p:nvPr/>
          </p:nvSpPr>
          <p:spPr>
            <a:xfrm>
              <a:off x="847489" y="1691255"/>
              <a:ext cx="390987" cy="12932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805394" y="1691255"/>
              <a:ext cx="443468" cy="129324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407924" y="1691255"/>
              <a:ext cx="333723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387112" y="1691255"/>
              <a:ext cx="443702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740153" y="1691255"/>
              <a:ext cx="363210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831465" y="1691255"/>
              <a:ext cx="431128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75361" y="4309512"/>
            <a:ext cx="8968640" cy="2194455"/>
            <a:chOff x="175361" y="4309512"/>
            <a:chExt cx="8968640" cy="2194455"/>
          </a:xfrm>
        </p:grpSpPr>
        <p:pic>
          <p:nvPicPr>
            <p:cNvPr id="55" name="Picture 54" descr="empty_grid.pn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361" y="4309512"/>
              <a:ext cx="8968640" cy="2194455"/>
            </a:xfrm>
            <a:prstGeom prst="rect">
              <a:avLst/>
            </a:prstGeom>
          </p:spPr>
        </p:pic>
        <p:grpSp>
          <p:nvGrpSpPr>
            <p:cNvPr id="56" name="Group 55"/>
            <p:cNvGrpSpPr/>
            <p:nvPr/>
          </p:nvGrpSpPr>
          <p:grpSpPr>
            <a:xfrm>
              <a:off x="1115471" y="4570165"/>
              <a:ext cx="7110652" cy="786493"/>
              <a:chOff x="1115471" y="4570165"/>
              <a:chExt cx="7110652" cy="786493"/>
            </a:xfrm>
          </p:grpSpPr>
          <p:sp>
            <p:nvSpPr>
              <p:cNvPr id="57" name="Oval 56"/>
              <p:cNvSpPr>
                <a:spLocks noChangeAspect="1"/>
              </p:cNvSpPr>
              <p:nvPr/>
            </p:nvSpPr>
            <p:spPr>
              <a:xfrm>
                <a:off x="1115471" y="5083417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>
              <a:xfrm>
                <a:off x="2279135" y="4672231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/>
              <p:cNvSpPr>
                <a:spLocks noChangeAspect="1"/>
              </p:cNvSpPr>
              <p:nvPr/>
            </p:nvSpPr>
            <p:spPr>
              <a:xfrm>
                <a:off x="3325655" y="4676824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/>
              <p:cNvSpPr>
                <a:spLocks noChangeAspect="1"/>
              </p:cNvSpPr>
              <p:nvPr/>
            </p:nvSpPr>
            <p:spPr>
              <a:xfrm>
                <a:off x="3341200" y="4869442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>
                <a:spLocks noChangeAspect="1"/>
              </p:cNvSpPr>
              <p:nvPr/>
            </p:nvSpPr>
            <p:spPr>
              <a:xfrm>
                <a:off x="4227145" y="4921406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>
                <a:spLocks noChangeAspect="1"/>
              </p:cNvSpPr>
              <p:nvPr/>
            </p:nvSpPr>
            <p:spPr>
              <a:xfrm>
                <a:off x="6290048" y="4570165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>
                <a:spLocks noChangeAspect="1"/>
              </p:cNvSpPr>
              <p:nvPr/>
            </p:nvSpPr>
            <p:spPr>
              <a:xfrm>
                <a:off x="6300118" y="5182410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2137560" y="4671777"/>
                <a:ext cx="72000" cy="72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/>
                  </a:solidFill>
                </a:endParaRPr>
              </a:p>
            </p:txBody>
          </p:sp>
          <p:grpSp>
            <p:nvGrpSpPr>
              <p:cNvPr id="65" name="Group 64"/>
              <p:cNvGrpSpPr/>
              <p:nvPr/>
            </p:nvGrpSpPr>
            <p:grpSpPr>
              <a:xfrm>
                <a:off x="8127630" y="5181527"/>
                <a:ext cx="98493" cy="175131"/>
                <a:chOff x="8127630" y="5181527"/>
                <a:chExt cx="98493" cy="175131"/>
              </a:xfrm>
            </p:grpSpPr>
            <p:sp>
              <p:nvSpPr>
                <p:cNvPr id="66" name="Oval 65"/>
                <p:cNvSpPr>
                  <a:spLocks noChangeAspect="1"/>
                </p:cNvSpPr>
                <p:nvPr/>
              </p:nvSpPr>
              <p:spPr>
                <a:xfrm>
                  <a:off x="8127630" y="5181527"/>
                  <a:ext cx="72000" cy="72000"/>
                </a:xfrm>
                <a:prstGeom prst="ellips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Oval 66"/>
                <p:cNvSpPr>
                  <a:spLocks noChangeAspect="1"/>
                </p:cNvSpPr>
                <p:nvPr/>
              </p:nvSpPr>
              <p:spPr>
                <a:xfrm>
                  <a:off x="8154123" y="5284658"/>
                  <a:ext cx="72000" cy="72000"/>
                </a:xfrm>
                <a:prstGeom prst="ellips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68" name="Group 67"/>
          <p:cNvGrpSpPr/>
          <p:nvPr/>
        </p:nvGrpSpPr>
        <p:grpSpPr>
          <a:xfrm>
            <a:off x="830426" y="1429461"/>
            <a:ext cx="7284440" cy="1265880"/>
            <a:chOff x="847489" y="1691255"/>
            <a:chExt cx="7255874" cy="1293248"/>
          </a:xfrm>
        </p:grpSpPr>
        <p:sp>
          <p:nvSpPr>
            <p:cNvPr id="69" name="Rectangle 68"/>
            <p:cNvSpPr/>
            <p:nvPr/>
          </p:nvSpPr>
          <p:spPr>
            <a:xfrm>
              <a:off x="847489" y="1691255"/>
              <a:ext cx="390987" cy="12932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805394" y="1691255"/>
              <a:ext cx="443468" cy="129324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7407924" y="1691255"/>
              <a:ext cx="333723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387112" y="1691255"/>
              <a:ext cx="443702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7740153" y="1691255"/>
              <a:ext cx="363210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831465" y="1691255"/>
              <a:ext cx="431128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830426" y="2949706"/>
            <a:ext cx="7284440" cy="1265880"/>
            <a:chOff x="847489" y="1691255"/>
            <a:chExt cx="7255874" cy="1293248"/>
          </a:xfrm>
        </p:grpSpPr>
        <p:sp>
          <p:nvSpPr>
            <p:cNvPr id="89" name="Rectangle 88"/>
            <p:cNvSpPr/>
            <p:nvPr/>
          </p:nvSpPr>
          <p:spPr>
            <a:xfrm>
              <a:off x="847489" y="1691255"/>
              <a:ext cx="390987" cy="12932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5805394" y="1691255"/>
              <a:ext cx="443468" cy="129324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7407924" y="1691255"/>
              <a:ext cx="333723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2387112" y="1691255"/>
              <a:ext cx="443702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7740153" y="1691255"/>
              <a:ext cx="363210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2831465" y="1691255"/>
              <a:ext cx="431128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737173" y="2669025"/>
            <a:ext cx="6661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Scrub. </a:t>
            </a:r>
            <a:endParaRPr lang="en-US" sz="1200" b="1" dirty="0">
              <a:solidFill>
                <a:schemeClr val="accent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313754" y="2669025"/>
            <a:ext cx="51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Arial"/>
                <a:cs typeface="Arial"/>
              </a:rPr>
              <a:t>MD2</a:t>
            </a:r>
            <a:endParaRPr lang="en-US" sz="1200" b="1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800619" y="2669025"/>
            <a:ext cx="46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TS2</a:t>
            </a:r>
            <a:endParaRPr lang="en-US" sz="12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686572" y="2669025"/>
            <a:ext cx="726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High 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Symbol" charset="2"/>
                <a:cs typeface="Symbol" charset="2"/>
              </a:rPr>
              <a:t>b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*</a:t>
            </a:r>
            <a:endParaRPr lang="en-US" sz="1200" b="1" dirty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699704" y="2669025"/>
            <a:ext cx="46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TS3</a:t>
            </a:r>
            <a:endParaRPr lang="en-US" sz="12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328762" y="2669025"/>
            <a:ext cx="51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Arial"/>
                <a:cs typeface="Arial"/>
              </a:rPr>
              <a:t>MD3</a:t>
            </a:r>
            <a:endParaRPr lang="en-US" sz="1200" b="1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1178529" y="1126781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2325344" y="1126781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3365834" y="1126781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6334659" y="1126781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8177308" y="1126781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849690" y="852908"/>
            <a:ext cx="789512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6600"/>
                </a:solidFill>
                <a:latin typeface="Arial"/>
                <a:cs typeface="Arial"/>
              </a:rPr>
              <a:t>Scrubbing checks at 450 </a:t>
            </a:r>
            <a:r>
              <a:rPr lang="en-US" sz="1200" b="1" dirty="0" err="1" smtClean="0">
                <a:solidFill>
                  <a:srgbClr val="FF6600"/>
                </a:solidFill>
                <a:latin typeface="Arial"/>
                <a:cs typeface="Arial"/>
              </a:rPr>
              <a:t>GeV</a:t>
            </a:r>
            <a:endParaRPr lang="en-US" sz="1200" b="1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>
            <a:off x="4300406" y="1136988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8" name="Picture 10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478" b="42731"/>
          <a:stretch/>
        </p:blipFill>
        <p:spPr>
          <a:xfrm>
            <a:off x="135654" y="1215135"/>
            <a:ext cx="9062107" cy="3111901"/>
          </a:xfrm>
          <a:prstGeom prst="rect">
            <a:avLst/>
          </a:prstGeom>
        </p:spPr>
      </p:pic>
      <p:cxnSp>
        <p:nvCxnSpPr>
          <p:cNvPr id="109" name="Straight Connector 108"/>
          <p:cNvCxnSpPr/>
          <p:nvPr/>
        </p:nvCxnSpPr>
        <p:spPr>
          <a:xfrm>
            <a:off x="3414623" y="4911648"/>
            <a:ext cx="2384405" cy="272149"/>
          </a:xfrm>
          <a:prstGeom prst="line">
            <a:avLst/>
          </a:prstGeom>
          <a:ln w="19050" cmpd="sng">
            <a:solidFill>
              <a:srgbClr val="008000"/>
            </a:solidFill>
            <a:prstDash val="dash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/>
          <p:cNvGrpSpPr/>
          <p:nvPr/>
        </p:nvGrpSpPr>
        <p:grpSpPr>
          <a:xfrm>
            <a:off x="1000688" y="4633286"/>
            <a:ext cx="1146468" cy="455379"/>
            <a:chOff x="1000688" y="4633286"/>
            <a:chExt cx="1146468" cy="455379"/>
          </a:xfrm>
        </p:grpSpPr>
        <p:cxnSp>
          <p:nvCxnSpPr>
            <p:cNvPr id="111" name="Straight Connector 110"/>
            <p:cNvCxnSpPr/>
            <p:nvPr/>
          </p:nvCxnSpPr>
          <p:spPr>
            <a:xfrm flipV="1">
              <a:off x="1194830" y="4723737"/>
              <a:ext cx="930401" cy="364928"/>
            </a:xfrm>
            <a:prstGeom prst="line">
              <a:avLst/>
            </a:prstGeom>
            <a:ln w="19050" cmpd="sng">
              <a:solidFill>
                <a:srgbClr val="FF0000"/>
              </a:solidFill>
              <a:prstDash val="solid"/>
              <a:headEnd type="none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 rot="20290728">
              <a:off x="1000688" y="4633286"/>
              <a:ext cx="1146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deconditioning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5795924" y="4425711"/>
            <a:ext cx="508495" cy="789249"/>
            <a:chOff x="5795924" y="4425711"/>
            <a:chExt cx="508495" cy="789249"/>
          </a:xfrm>
        </p:grpSpPr>
        <p:cxnSp>
          <p:nvCxnSpPr>
            <p:cNvPr id="114" name="Straight Connector 113"/>
            <p:cNvCxnSpPr/>
            <p:nvPr/>
          </p:nvCxnSpPr>
          <p:spPr>
            <a:xfrm flipV="1">
              <a:off x="5795924" y="4639497"/>
              <a:ext cx="508495" cy="541186"/>
            </a:xfrm>
            <a:prstGeom prst="line">
              <a:avLst/>
            </a:prstGeom>
            <a:ln w="19050" cmpd="sng">
              <a:solidFill>
                <a:srgbClr val="FF0000"/>
              </a:solidFill>
              <a:prstDash val="solid"/>
              <a:headEnd type="none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 rot="18797105">
              <a:off x="5550530" y="4681836"/>
              <a:ext cx="7892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>
                  <a:solidFill>
                    <a:srgbClr val="FF0000"/>
                  </a:solidFill>
                </a:rPr>
                <a:t>d</a:t>
              </a:r>
              <a:r>
                <a:rPr lang="en-US" sz="1200" b="1" dirty="0" err="1" smtClean="0">
                  <a:solidFill>
                    <a:srgbClr val="FF0000"/>
                  </a:solidFill>
                </a:rPr>
                <a:t>econdit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.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2999094" y="4702366"/>
            <a:ext cx="766781" cy="469241"/>
            <a:chOff x="2999094" y="4702366"/>
            <a:chExt cx="766781" cy="469241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3355775" y="4702366"/>
              <a:ext cx="26452" cy="222240"/>
            </a:xfrm>
            <a:prstGeom prst="line">
              <a:avLst/>
            </a:prstGeom>
            <a:ln w="19050" cmpd="sng">
              <a:solidFill>
                <a:srgbClr val="008000"/>
              </a:solidFill>
              <a:prstDash val="solid"/>
              <a:headEnd type="none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17"/>
            <p:cNvSpPr txBox="1"/>
            <p:nvPr/>
          </p:nvSpPr>
          <p:spPr>
            <a:xfrm>
              <a:off x="2999094" y="4894608"/>
              <a:ext cx="7667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8000"/>
                  </a:solidFill>
                </a:rPr>
                <a:t>3</a:t>
              </a:r>
              <a:r>
                <a:rPr lang="en-US" sz="1200" b="1" dirty="0" smtClean="0">
                  <a:solidFill>
                    <a:srgbClr val="008000"/>
                  </a:solidFill>
                </a:rPr>
                <a:t>h scrub.</a:t>
              </a:r>
              <a:endParaRPr lang="en-US" sz="1200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6326698" y="4660374"/>
            <a:ext cx="789992" cy="510462"/>
            <a:chOff x="6326698" y="4660374"/>
            <a:chExt cx="789992" cy="510462"/>
          </a:xfrm>
        </p:grpSpPr>
        <p:cxnSp>
          <p:nvCxnSpPr>
            <p:cNvPr id="120" name="Straight Connector 119"/>
            <p:cNvCxnSpPr/>
            <p:nvPr/>
          </p:nvCxnSpPr>
          <p:spPr>
            <a:xfrm>
              <a:off x="6326698" y="4660374"/>
              <a:ext cx="10118" cy="510462"/>
            </a:xfrm>
            <a:prstGeom prst="line">
              <a:avLst/>
            </a:prstGeom>
            <a:ln w="19050" cmpd="sng">
              <a:solidFill>
                <a:srgbClr val="008000"/>
              </a:solidFill>
              <a:prstDash val="solid"/>
              <a:headEnd type="none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Box 120"/>
            <p:cNvSpPr txBox="1"/>
            <p:nvPr/>
          </p:nvSpPr>
          <p:spPr>
            <a:xfrm>
              <a:off x="6349909" y="4729535"/>
              <a:ext cx="7667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8000"/>
                  </a:solidFill>
                </a:rPr>
                <a:t>3</a:t>
              </a:r>
              <a:r>
                <a:rPr lang="en-US" sz="1200" b="1" dirty="0" smtClean="0">
                  <a:solidFill>
                    <a:srgbClr val="008000"/>
                  </a:solidFill>
                </a:rPr>
                <a:t>h scrub.</a:t>
              </a:r>
              <a:endParaRPr lang="en-US" sz="1200" b="1" dirty="0">
                <a:solidFill>
                  <a:srgbClr val="008000"/>
                </a:solidFill>
              </a:endParaRPr>
            </a:p>
          </p:txBody>
        </p:sp>
      </p:grpSp>
      <p:cxnSp>
        <p:nvCxnSpPr>
          <p:cNvPr id="122" name="Straight Connector 121"/>
          <p:cNvCxnSpPr/>
          <p:nvPr/>
        </p:nvCxnSpPr>
        <p:spPr>
          <a:xfrm>
            <a:off x="2352858" y="4703306"/>
            <a:ext cx="972000" cy="9518"/>
          </a:xfrm>
          <a:prstGeom prst="line">
            <a:avLst/>
          </a:prstGeom>
          <a:ln w="19050" cmpd="sng">
            <a:solidFill>
              <a:schemeClr val="accent6">
                <a:lumMod val="50000"/>
              </a:schemeClr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6342119" y="5205147"/>
            <a:ext cx="1065976" cy="121341"/>
          </a:xfrm>
          <a:prstGeom prst="line">
            <a:avLst/>
          </a:prstGeom>
          <a:ln w="19050" cmpd="sng">
            <a:solidFill>
              <a:srgbClr val="008000"/>
            </a:solidFill>
            <a:prstDash val="dash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V="1">
            <a:off x="7419854" y="5220664"/>
            <a:ext cx="682015" cy="94067"/>
          </a:xfrm>
          <a:prstGeom prst="line">
            <a:avLst/>
          </a:prstGeom>
          <a:ln w="19050" cmpd="sng">
            <a:solidFill>
              <a:srgbClr val="262626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5" name="Group 124"/>
          <p:cNvGrpSpPr/>
          <p:nvPr/>
        </p:nvGrpSpPr>
        <p:grpSpPr>
          <a:xfrm>
            <a:off x="8157996" y="5112833"/>
            <a:ext cx="817375" cy="276999"/>
            <a:chOff x="8157996" y="5112833"/>
            <a:chExt cx="817375" cy="276999"/>
          </a:xfrm>
          <a:effectLst/>
        </p:grpSpPr>
        <p:cxnSp>
          <p:nvCxnSpPr>
            <p:cNvPr id="126" name="Straight Connector 125"/>
            <p:cNvCxnSpPr/>
            <p:nvPr/>
          </p:nvCxnSpPr>
          <p:spPr>
            <a:xfrm>
              <a:off x="8157996" y="5208531"/>
              <a:ext cx="43037" cy="133264"/>
            </a:xfrm>
            <a:prstGeom prst="line">
              <a:avLst/>
            </a:prstGeom>
            <a:ln w="19050" cmpd="sng">
              <a:solidFill>
                <a:srgbClr val="008000"/>
              </a:solidFill>
              <a:prstDash val="solid"/>
              <a:headEnd type="none"/>
              <a:tailEnd type="stealth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TextBox 126"/>
            <p:cNvSpPr txBox="1"/>
            <p:nvPr/>
          </p:nvSpPr>
          <p:spPr>
            <a:xfrm>
              <a:off x="8208590" y="5112833"/>
              <a:ext cx="7667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8000"/>
                  </a:solidFill>
                </a:rPr>
                <a:t>3</a:t>
              </a:r>
              <a:r>
                <a:rPr lang="en-US" sz="1200" b="1" dirty="0" smtClean="0">
                  <a:solidFill>
                    <a:srgbClr val="008000"/>
                  </a:solidFill>
                </a:rPr>
                <a:t>h scrub.</a:t>
              </a:r>
              <a:endParaRPr lang="en-US" sz="1200" b="1" dirty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4127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 fontScale="90000"/>
          </a:bodyPr>
          <a:lstStyle/>
          <a:p>
            <a:r>
              <a:rPr lang="en-US" u="none" dirty="0" smtClean="0"/>
              <a:t>Electron cloud in the LHC</a:t>
            </a:r>
            <a:r>
              <a:rPr lang="en-US" u="none" dirty="0"/>
              <a:t> </a:t>
            </a:r>
            <a:r>
              <a:rPr lang="en-US" u="none" dirty="0" smtClean="0"/>
              <a:t>during Run II: deconditioning and reconditioning cycles</a:t>
            </a:r>
            <a:endParaRPr lang="en-US" u="none" dirty="0"/>
          </a:p>
        </p:txBody>
      </p:sp>
      <p:sp>
        <p:nvSpPr>
          <p:cNvPr id="49" name="TextBox 48"/>
          <p:cNvSpPr txBox="1"/>
          <p:nvPr/>
        </p:nvSpPr>
        <p:spPr>
          <a:xfrm>
            <a:off x="42654" y="737565"/>
            <a:ext cx="10776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n>
                  <a:solidFill>
                    <a:srgbClr val="000000"/>
                  </a:solidFill>
                </a:ln>
                <a:solidFill>
                  <a:srgbClr val="85360A"/>
                </a:solidFill>
              </a:rPr>
              <a:t>2015</a:t>
            </a:r>
            <a:endParaRPr lang="en-US" sz="3000" b="1" dirty="0">
              <a:ln>
                <a:solidFill>
                  <a:srgbClr val="000000"/>
                </a:solidFill>
              </a:ln>
              <a:solidFill>
                <a:srgbClr val="85360A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818202" y="4450875"/>
            <a:ext cx="7284440" cy="1265880"/>
            <a:chOff x="847489" y="1691255"/>
            <a:chExt cx="7255874" cy="1293248"/>
          </a:xfrm>
        </p:grpSpPr>
        <p:sp>
          <p:nvSpPr>
            <p:cNvPr id="41" name="Rectangle 40"/>
            <p:cNvSpPr/>
            <p:nvPr/>
          </p:nvSpPr>
          <p:spPr>
            <a:xfrm>
              <a:off x="847489" y="1691255"/>
              <a:ext cx="390987" cy="12932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805394" y="1691255"/>
              <a:ext cx="443468" cy="129324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407924" y="1691255"/>
              <a:ext cx="333723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387112" y="1691255"/>
              <a:ext cx="443702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740153" y="1691255"/>
              <a:ext cx="363210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831465" y="1691255"/>
              <a:ext cx="431128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75361" y="4309512"/>
            <a:ext cx="8968640" cy="2194455"/>
            <a:chOff x="175361" y="4309512"/>
            <a:chExt cx="8968640" cy="2194455"/>
          </a:xfrm>
        </p:grpSpPr>
        <p:pic>
          <p:nvPicPr>
            <p:cNvPr id="55" name="Picture 54" descr="empty_grid.pn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361" y="4309512"/>
              <a:ext cx="8968640" cy="2194455"/>
            </a:xfrm>
            <a:prstGeom prst="rect">
              <a:avLst/>
            </a:prstGeom>
          </p:spPr>
        </p:pic>
        <p:grpSp>
          <p:nvGrpSpPr>
            <p:cNvPr id="56" name="Group 55"/>
            <p:cNvGrpSpPr/>
            <p:nvPr/>
          </p:nvGrpSpPr>
          <p:grpSpPr>
            <a:xfrm>
              <a:off x="1115471" y="4570165"/>
              <a:ext cx="7110652" cy="786493"/>
              <a:chOff x="1115471" y="4570165"/>
              <a:chExt cx="7110652" cy="786493"/>
            </a:xfrm>
          </p:grpSpPr>
          <p:sp>
            <p:nvSpPr>
              <p:cNvPr id="57" name="Oval 56"/>
              <p:cNvSpPr>
                <a:spLocks noChangeAspect="1"/>
              </p:cNvSpPr>
              <p:nvPr/>
            </p:nvSpPr>
            <p:spPr>
              <a:xfrm>
                <a:off x="1115471" y="5083417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>
              <a:xfrm>
                <a:off x="2279135" y="4672231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/>
              <p:cNvSpPr>
                <a:spLocks noChangeAspect="1"/>
              </p:cNvSpPr>
              <p:nvPr/>
            </p:nvSpPr>
            <p:spPr>
              <a:xfrm>
                <a:off x="3325655" y="4676824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/>
              <p:cNvSpPr>
                <a:spLocks noChangeAspect="1"/>
              </p:cNvSpPr>
              <p:nvPr/>
            </p:nvSpPr>
            <p:spPr>
              <a:xfrm>
                <a:off x="3341200" y="4869442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>
                <a:spLocks noChangeAspect="1"/>
              </p:cNvSpPr>
              <p:nvPr/>
            </p:nvSpPr>
            <p:spPr>
              <a:xfrm>
                <a:off x="4227145" y="4921406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>
                <a:spLocks noChangeAspect="1"/>
              </p:cNvSpPr>
              <p:nvPr/>
            </p:nvSpPr>
            <p:spPr>
              <a:xfrm>
                <a:off x="6290048" y="4570165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>
                <a:spLocks noChangeAspect="1"/>
              </p:cNvSpPr>
              <p:nvPr/>
            </p:nvSpPr>
            <p:spPr>
              <a:xfrm>
                <a:off x="6300118" y="5182410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2137560" y="4671777"/>
                <a:ext cx="72000" cy="72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/>
                  </a:solidFill>
                </a:endParaRPr>
              </a:p>
            </p:txBody>
          </p:sp>
          <p:grpSp>
            <p:nvGrpSpPr>
              <p:cNvPr id="65" name="Group 64"/>
              <p:cNvGrpSpPr/>
              <p:nvPr/>
            </p:nvGrpSpPr>
            <p:grpSpPr>
              <a:xfrm>
                <a:off x="8127630" y="5181527"/>
                <a:ext cx="98493" cy="175131"/>
                <a:chOff x="8127630" y="5181527"/>
                <a:chExt cx="98493" cy="175131"/>
              </a:xfrm>
            </p:grpSpPr>
            <p:sp>
              <p:nvSpPr>
                <p:cNvPr id="66" name="Oval 65"/>
                <p:cNvSpPr>
                  <a:spLocks noChangeAspect="1"/>
                </p:cNvSpPr>
                <p:nvPr/>
              </p:nvSpPr>
              <p:spPr>
                <a:xfrm>
                  <a:off x="8127630" y="5181527"/>
                  <a:ext cx="72000" cy="72000"/>
                </a:xfrm>
                <a:prstGeom prst="ellips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Oval 66"/>
                <p:cNvSpPr>
                  <a:spLocks noChangeAspect="1"/>
                </p:cNvSpPr>
                <p:nvPr/>
              </p:nvSpPr>
              <p:spPr>
                <a:xfrm>
                  <a:off x="8154123" y="5284658"/>
                  <a:ext cx="72000" cy="72000"/>
                </a:xfrm>
                <a:prstGeom prst="ellips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68" name="Group 67"/>
          <p:cNvGrpSpPr/>
          <p:nvPr/>
        </p:nvGrpSpPr>
        <p:grpSpPr>
          <a:xfrm>
            <a:off x="830426" y="1429461"/>
            <a:ext cx="7284440" cy="1265880"/>
            <a:chOff x="847489" y="1691255"/>
            <a:chExt cx="7255874" cy="1293248"/>
          </a:xfrm>
        </p:grpSpPr>
        <p:sp>
          <p:nvSpPr>
            <p:cNvPr id="69" name="Rectangle 68"/>
            <p:cNvSpPr/>
            <p:nvPr/>
          </p:nvSpPr>
          <p:spPr>
            <a:xfrm>
              <a:off x="847489" y="1691255"/>
              <a:ext cx="390987" cy="12932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805394" y="1691255"/>
              <a:ext cx="443468" cy="129324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7407924" y="1691255"/>
              <a:ext cx="333723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387112" y="1691255"/>
              <a:ext cx="443702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7740153" y="1691255"/>
              <a:ext cx="363210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831465" y="1691255"/>
              <a:ext cx="431128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830426" y="2949706"/>
            <a:ext cx="7284440" cy="1265880"/>
            <a:chOff x="847489" y="1691255"/>
            <a:chExt cx="7255874" cy="1293248"/>
          </a:xfrm>
        </p:grpSpPr>
        <p:sp>
          <p:nvSpPr>
            <p:cNvPr id="89" name="Rectangle 88"/>
            <p:cNvSpPr/>
            <p:nvPr/>
          </p:nvSpPr>
          <p:spPr>
            <a:xfrm>
              <a:off x="847489" y="1691255"/>
              <a:ext cx="390987" cy="12932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5805394" y="1691255"/>
              <a:ext cx="443468" cy="129324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7407924" y="1691255"/>
              <a:ext cx="333723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2387112" y="1691255"/>
              <a:ext cx="443702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7740153" y="1691255"/>
              <a:ext cx="363210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2831465" y="1691255"/>
              <a:ext cx="431128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737173" y="2669025"/>
            <a:ext cx="6661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Scrub. </a:t>
            </a:r>
            <a:endParaRPr lang="en-US" sz="1200" b="1" dirty="0">
              <a:solidFill>
                <a:schemeClr val="accent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313754" y="2669025"/>
            <a:ext cx="51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Arial"/>
                <a:cs typeface="Arial"/>
              </a:rPr>
              <a:t>MD2</a:t>
            </a:r>
            <a:endParaRPr lang="en-US" sz="1200" b="1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800619" y="2669025"/>
            <a:ext cx="46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TS2</a:t>
            </a:r>
            <a:endParaRPr lang="en-US" sz="12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686572" y="2669025"/>
            <a:ext cx="726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High 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Symbol" charset="2"/>
                <a:cs typeface="Symbol" charset="2"/>
              </a:rPr>
              <a:t>b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*</a:t>
            </a:r>
            <a:endParaRPr lang="en-US" sz="1200" b="1" dirty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699704" y="2669025"/>
            <a:ext cx="46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TS3</a:t>
            </a:r>
            <a:endParaRPr lang="en-US" sz="12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328762" y="2669025"/>
            <a:ext cx="51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Arial"/>
                <a:cs typeface="Arial"/>
              </a:rPr>
              <a:t>MD3</a:t>
            </a:r>
            <a:endParaRPr lang="en-US" sz="1200" b="1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1178529" y="1126781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2325344" y="1126781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3365834" y="1126781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6334659" y="1126781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8177308" y="1126781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849690" y="852908"/>
            <a:ext cx="789512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6600"/>
                </a:solidFill>
                <a:latin typeface="Arial"/>
                <a:cs typeface="Arial"/>
              </a:rPr>
              <a:t>Scrubbing checks at 450 </a:t>
            </a:r>
            <a:r>
              <a:rPr lang="en-US" sz="1200" b="1" dirty="0" err="1" smtClean="0">
                <a:solidFill>
                  <a:srgbClr val="FF6600"/>
                </a:solidFill>
                <a:latin typeface="Arial"/>
                <a:cs typeface="Arial"/>
              </a:rPr>
              <a:t>GeV</a:t>
            </a:r>
            <a:endParaRPr lang="en-US" sz="1200" b="1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>
            <a:off x="4300406" y="1136988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8" name="Picture 10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478" b="42731"/>
          <a:stretch/>
        </p:blipFill>
        <p:spPr>
          <a:xfrm>
            <a:off x="135654" y="1215135"/>
            <a:ext cx="9062107" cy="3111901"/>
          </a:xfrm>
          <a:prstGeom prst="rect">
            <a:avLst/>
          </a:prstGeom>
        </p:spPr>
      </p:pic>
      <p:cxnSp>
        <p:nvCxnSpPr>
          <p:cNvPr id="109" name="Straight Connector 108"/>
          <p:cNvCxnSpPr/>
          <p:nvPr/>
        </p:nvCxnSpPr>
        <p:spPr>
          <a:xfrm>
            <a:off x="3414623" y="4911648"/>
            <a:ext cx="2384405" cy="272149"/>
          </a:xfrm>
          <a:prstGeom prst="line">
            <a:avLst/>
          </a:prstGeom>
          <a:ln w="19050" cmpd="sng">
            <a:solidFill>
              <a:srgbClr val="008000"/>
            </a:solidFill>
            <a:prstDash val="dash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/>
          <p:cNvGrpSpPr/>
          <p:nvPr/>
        </p:nvGrpSpPr>
        <p:grpSpPr>
          <a:xfrm>
            <a:off x="1000688" y="4633286"/>
            <a:ext cx="1146468" cy="455379"/>
            <a:chOff x="1000688" y="4633286"/>
            <a:chExt cx="1146468" cy="455379"/>
          </a:xfrm>
        </p:grpSpPr>
        <p:cxnSp>
          <p:nvCxnSpPr>
            <p:cNvPr id="111" name="Straight Connector 110"/>
            <p:cNvCxnSpPr/>
            <p:nvPr/>
          </p:nvCxnSpPr>
          <p:spPr>
            <a:xfrm flipV="1">
              <a:off x="1194830" y="4723737"/>
              <a:ext cx="930401" cy="364928"/>
            </a:xfrm>
            <a:prstGeom prst="line">
              <a:avLst/>
            </a:prstGeom>
            <a:ln w="19050" cmpd="sng">
              <a:solidFill>
                <a:srgbClr val="FF0000"/>
              </a:solidFill>
              <a:prstDash val="solid"/>
              <a:headEnd type="none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 rot="20290728">
              <a:off x="1000688" y="4633286"/>
              <a:ext cx="1146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deconditioning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5795924" y="4425711"/>
            <a:ext cx="508495" cy="789249"/>
            <a:chOff x="5795924" y="4425711"/>
            <a:chExt cx="508495" cy="789249"/>
          </a:xfrm>
        </p:grpSpPr>
        <p:cxnSp>
          <p:nvCxnSpPr>
            <p:cNvPr id="114" name="Straight Connector 113"/>
            <p:cNvCxnSpPr/>
            <p:nvPr/>
          </p:nvCxnSpPr>
          <p:spPr>
            <a:xfrm flipV="1">
              <a:off x="5795924" y="4639497"/>
              <a:ext cx="508495" cy="541186"/>
            </a:xfrm>
            <a:prstGeom prst="line">
              <a:avLst/>
            </a:prstGeom>
            <a:ln w="19050" cmpd="sng">
              <a:solidFill>
                <a:srgbClr val="FF0000"/>
              </a:solidFill>
              <a:prstDash val="solid"/>
              <a:headEnd type="none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 rot="18797105">
              <a:off x="5550530" y="4681836"/>
              <a:ext cx="7892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>
                  <a:solidFill>
                    <a:srgbClr val="FF0000"/>
                  </a:solidFill>
                </a:rPr>
                <a:t>d</a:t>
              </a:r>
              <a:r>
                <a:rPr lang="en-US" sz="1200" b="1" dirty="0" err="1" smtClean="0">
                  <a:solidFill>
                    <a:srgbClr val="FF0000"/>
                  </a:solidFill>
                </a:rPr>
                <a:t>econdit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.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2999094" y="4702366"/>
            <a:ext cx="766781" cy="469241"/>
            <a:chOff x="2999094" y="4702366"/>
            <a:chExt cx="766781" cy="469241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3355775" y="4702366"/>
              <a:ext cx="26452" cy="222240"/>
            </a:xfrm>
            <a:prstGeom prst="line">
              <a:avLst/>
            </a:prstGeom>
            <a:ln w="19050" cmpd="sng">
              <a:solidFill>
                <a:srgbClr val="008000"/>
              </a:solidFill>
              <a:prstDash val="solid"/>
              <a:headEnd type="none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17"/>
            <p:cNvSpPr txBox="1"/>
            <p:nvPr/>
          </p:nvSpPr>
          <p:spPr>
            <a:xfrm>
              <a:off x="2999094" y="4894608"/>
              <a:ext cx="7667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8000"/>
                  </a:solidFill>
                </a:rPr>
                <a:t>3</a:t>
              </a:r>
              <a:r>
                <a:rPr lang="en-US" sz="1200" b="1" dirty="0" smtClean="0">
                  <a:solidFill>
                    <a:srgbClr val="008000"/>
                  </a:solidFill>
                </a:rPr>
                <a:t>h scrub.</a:t>
              </a:r>
              <a:endParaRPr lang="en-US" sz="1200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6326698" y="4660374"/>
            <a:ext cx="789992" cy="510462"/>
            <a:chOff x="6326698" y="4660374"/>
            <a:chExt cx="789992" cy="510462"/>
          </a:xfrm>
        </p:grpSpPr>
        <p:cxnSp>
          <p:nvCxnSpPr>
            <p:cNvPr id="120" name="Straight Connector 119"/>
            <p:cNvCxnSpPr/>
            <p:nvPr/>
          </p:nvCxnSpPr>
          <p:spPr>
            <a:xfrm>
              <a:off x="6326698" y="4660374"/>
              <a:ext cx="10118" cy="510462"/>
            </a:xfrm>
            <a:prstGeom prst="line">
              <a:avLst/>
            </a:prstGeom>
            <a:ln w="19050" cmpd="sng">
              <a:solidFill>
                <a:srgbClr val="008000"/>
              </a:solidFill>
              <a:prstDash val="solid"/>
              <a:headEnd type="none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Box 120"/>
            <p:cNvSpPr txBox="1"/>
            <p:nvPr/>
          </p:nvSpPr>
          <p:spPr>
            <a:xfrm>
              <a:off x="6349909" y="4729535"/>
              <a:ext cx="7667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8000"/>
                  </a:solidFill>
                </a:rPr>
                <a:t>3</a:t>
              </a:r>
              <a:r>
                <a:rPr lang="en-US" sz="1200" b="1" dirty="0" smtClean="0">
                  <a:solidFill>
                    <a:srgbClr val="008000"/>
                  </a:solidFill>
                </a:rPr>
                <a:t>h scrub.</a:t>
              </a:r>
              <a:endParaRPr lang="en-US" sz="1200" b="1" dirty="0">
                <a:solidFill>
                  <a:srgbClr val="008000"/>
                </a:solidFill>
              </a:endParaRPr>
            </a:p>
          </p:txBody>
        </p:sp>
      </p:grpSp>
      <p:cxnSp>
        <p:nvCxnSpPr>
          <p:cNvPr id="122" name="Straight Connector 121"/>
          <p:cNvCxnSpPr/>
          <p:nvPr/>
        </p:nvCxnSpPr>
        <p:spPr>
          <a:xfrm>
            <a:off x="2352858" y="4703306"/>
            <a:ext cx="972000" cy="9518"/>
          </a:xfrm>
          <a:prstGeom prst="line">
            <a:avLst/>
          </a:prstGeom>
          <a:ln w="19050" cmpd="sng">
            <a:solidFill>
              <a:schemeClr val="accent6">
                <a:lumMod val="50000"/>
              </a:schemeClr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6342119" y="5205147"/>
            <a:ext cx="1065976" cy="121341"/>
          </a:xfrm>
          <a:prstGeom prst="line">
            <a:avLst/>
          </a:prstGeom>
          <a:ln w="19050" cmpd="sng">
            <a:solidFill>
              <a:srgbClr val="008000"/>
            </a:solidFill>
            <a:prstDash val="dash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V="1">
            <a:off x="7419854" y="5220664"/>
            <a:ext cx="682015" cy="94067"/>
          </a:xfrm>
          <a:prstGeom prst="line">
            <a:avLst/>
          </a:prstGeom>
          <a:ln w="19050" cmpd="sng">
            <a:solidFill>
              <a:srgbClr val="262626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5" name="Group 124"/>
          <p:cNvGrpSpPr/>
          <p:nvPr/>
        </p:nvGrpSpPr>
        <p:grpSpPr>
          <a:xfrm>
            <a:off x="8157996" y="5112833"/>
            <a:ext cx="817375" cy="276999"/>
            <a:chOff x="8157996" y="5112833"/>
            <a:chExt cx="817375" cy="276999"/>
          </a:xfrm>
          <a:effectLst/>
        </p:grpSpPr>
        <p:cxnSp>
          <p:nvCxnSpPr>
            <p:cNvPr id="126" name="Straight Connector 125"/>
            <p:cNvCxnSpPr/>
            <p:nvPr/>
          </p:nvCxnSpPr>
          <p:spPr>
            <a:xfrm>
              <a:off x="8157996" y="5208531"/>
              <a:ext cx="43037" cy="133264"/>
            </a:xfrm>
            <a:prstGeom prst="line">
              <a:avLst/>
            </a:prstGeom>
            <a:ln w="19050" cmpd="sng">
              <a:solidFill>
                <a:srgbClr val="008000"/>
              </a:solidFill>
              <a:prstDash val="solid"/>
              <a:headEnd type="none"/>
              <a:tailEnd type="stealth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TextBox 126"/>
            <p:cNvSpPr txBox="1"/>
            <p:nvPr/>
          </p:nvSpPr>
          <p:spPr>
            <a:xfrm>
              <a:off x="8208590" y="5112833"/>
              <a:ext cx="7667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8000"/>
                  </a:solidFill>
                </a:rPr>
                <a:t>3</a:t>
              </a:r>
              <a:r>
                <a:rPr lang="en-US" sz="1200" b="1" dirty="0" smtClean="0">
                  <a:solidFill>
                    <a:srgbClr val="008000"/>
                  </a:solidFill>
                </a:rPr>
                <a:t>h scrub.</a:t>
              </a:r>
              <a:endParaRPr lang="en-US" sz="1200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90279" y="1429461"/>
            <a:ext cx="7592231" cy="3962970"/>
            <a:chOff x="1118973" y="808279"/>
            <a:chExt cx="8843555" cy="5196079"/>
          </a:xfrm>
        </p:grpSpPr>
        <p:sp>
          <p:nvSpPr>
            <p:cNvPr id="75" name="Rectangle 74"/>
            <p:cNvSpPr/>
            <p:nvPr/>
          </p:nvSpPr>
          <p:spPr>
            <a:xfrm>
              <a:off x="1118973" y="808279"/>
              <a:ext cx="8843555" cy="5196079"/>
            </a:xfrm>
            <a:prstGeom prst="rect">
              <a:avLst/>
            </a:prstGeom>
            <a:solidFill>
              <a:srgbClr val="FFFFFF"/>
            </a:solidFill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1319539" y="1468663"/>
              <a:ext cx="8478044" cy="4288270"/>
              <a:chOff x="1303045" y="1666603"/>
              <a:chExt cx="8478044" cy="4288270"/>
            </a:xfrm>
          </p:grpSpPr>
          <p:pic>
            <p:nvPicPr>
              <p:cNvPr id="79" name="Picture 7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5516" y="1666603"/>
                <a:ext cx="8395573" cy="4262098"/>
              </a:xfrm>
              <a:prstGeom prst="rect">
                <a:avLst/>
              </a:prstGeom>
            </p:spPr>
          </p:pic>
          <p:sp>
            <p:nvSpPr>
              <p:cNvPr id="80" name="Rectangle 79"/>
              <p:cNvSpPr/>
              <p:nvPr/>
            </p:nvSpPr>
            <p:spPr>
              <a:xfrm>
                <a:off x="1303045" y="5723936"/>
                <a:ext cx="923678" cy="2309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7" name="TextBox 7"/>
            <p:cNvSpPr txBox="1"/>
            <p:nvPr/>
          </p:nvSpPr>
          <p:spPr>
            <a:xfrm>
              <a:off x="1154598" y="911194"/>
              <a:ext cx="8774941" cy="524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>
                  <a:solidFill>
                    <a:schemeClr val="tx2"/>
                  </a:solidFill>
                </a:rPr>
                <a:t>From vacuum gauges</a:t>
              </a:r>
              <a:endParaRPr lang="en-GB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192595" y="5628129"/>
              <a:ext cx="3777778" cy="3257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tabLst>
                  <a:tab pos="538163" algn="l"/>
                </a:tabLst>
              </a:pPr>
              <a:r>
                <a:rPr lang="en-GB" sz="1300" i="1" dirty="0" smtClean="0">
                  <a:solidFill>
                    <a:srgbClr val="44546A"/>
                  </a:solidFill>
                  <a:sym typeface="Wingdings"/>
                </a:rPr>
                <a:t>Thanks to</a:t>
              </a:r>
              <a:r>
                <a:rPr lang="en-GB" sz="1300" b="1" i="1" dirty="0" smtClean="0">
                  <a:solidFill>
                    <a:srgbClr val="44546A"/>
                  </a:solidFill>
                  <a:sym typeface="Wingdings"/>
                </a:rPr>
                <a:t> G. </a:t>
              </a:r>
              <a:r>
                <a:rPr lang="en-GB" sz="1300" b="1" i="1" dirty="0" err="1" smtClean="0">
                  <a:solidFill>
                    <a:srgbClr val="44546A"/>
                  </a:solidFill>
                  <a:sym typeface="Wingdings"/>
                </a:rPr>
                <a:t>Bregliozzi</a:t>
              </a:r>
              <a:r>
                <a:rPr lang="en-GB" sz="1300" b="1" i="1" dirty="0" smtClean="0">
                  <a:solidFill>
                    <a:srgbClr val="44546A"/>
                  </a:solidFill>
                  <a:sym typeface="Wingdings"/>
                </a:rPr>
                <a:t>, P. </a:t>
              </a:r>
              <a:r>
                <a:rPr lang="en-GB" sz="1300" b="1" i="1" dirty="0" err="1" smtClean="0">
                  <a:solidFill>
                    <a:srgbClr val="44546A"/>
                  </a:solidFill>
                  <a:sym typeface="Wingdings"/>
                </a:rPr>
                <a:t>Chiggiato</a:t>
              </a:r>
              <a:r>
                <a:rPr lang="en-GB" sz="1300" b="1" i="1" dirty="0" smtClean="0">
                  <a:solidFill>
                    <a:srgbClr val="44546A"/>
                  </a:solidFill>
                  <a:sym typeface="Wingdings"/>
                </a:rPr>
                <a:t>, C. Yin </a:t>
              </a:r>
              <a:r>
                <a:rPr lang="en-GB" sz="1300" b="1" i="1" dirty="0" err="1" smtClean="0">
                  <a:solidFill>
                    <a:srgbClr val="44546A"/>
                  </a:solidFill>
                  <a:sym typeface="Wingdings"/>
                </a:rPr>
                <a:t>Vallgren</a:t>
              </a:r>
              <a:r>
                <a:rPr lang="en-GB" sz="1300" b="1" i="1" dirty="0" smtClean="0">
                  <a:solidFill>
                    <a:srgbClr val="44546A"/>
                  </a:solidFill>
                  <a:sym typeface="Wingdings"/>
                </a:rPr>
                <a:t> </a:t>
              </a:r>
              <a:endParaRPr lang="en-GB" sz="1300" b="1" i="1" dirty="0">
                <a:solidFill>
                  <a:srgbClr val="44546A"/>
                </a:solidFill>
                <a:sym typeface="Wingding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807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 fontScale="90000"/>
          </a:bodyPr>
          <a:lstStyle/>
          <a:p>
            <a:r>
              <a:rPr lang="en-US" u="none" dirty="0" smtClean="0"/>
              <a:t>Electron cloud in the LHC</a:t>
            </a:r>
            <a:r>
              <a:rPr lang="en-US" u="none" dirty="0"/>
              <a:t> </a:t>
            </a:r>
            <a:r>
              <a:rPr lang="en-US" u="none" dirty="0" smtClean="0"/>
              <a:t>during Run II: deconditioning and reconditioning cycles</a:t>
            </a:r>
            <a:endParaRPr lang="en-US" u="none" dirty="0"/>
          </a:p>
        </p:txBody>
      </p:sp>
      <p:sp>
        <p:nvSpPr>
          <p:cNvPr id="49" name="TextBox 48"/>
          <p:cNvSpPr txBox="1"/>
          <p:nvPr/>
        </p:nvSpPr>
        <p:spPr>
          <a:xfrm>
            <a:off x="42654" y="737565"/>
            <a:ext cx="10776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n>
                  <a:solidFill>
                    <a:srgbClr val="000000"/>
                  </a:solidFill>
                </a:ln>
                <a:solidFill>
                  <a:srgbClr val="85360A"/>
                </a:solidFill>
              </a:rPr>
              <a:t>2015</a:t>
            </a:r>
            <a:endParaRPr lang="en-US" sz="3000" b="1" dirty="0">
              <a:ln>
                <a:solidFill>
                  <a:srgbClr val="000000"/>
                </a:solidFill>
              </a:ln>
              <a:solidFill>
                <a:srgbClr val="85360A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818202" y="4450875"/>
            <a:ext cx="7284440" cy="1265880"/>
            <a:chOff x="847489" y="1691255"/>
            <a:chExt cx="7255874" cy="1293248"/>
          </a:xfrm>
        </p:grpSpPr>
        <p:sp>
          <p:nvSpPr>
            <p:cNvPr id="41" name="Rectangle 40"/>
            <p:cNvSpPr/>
            <p:nvPr/>
          </p:nvSpPr>
          <p:spPr>
            <a:xfrm>
              <a:off x="847489" y="1691255"/>
              <a:ext cx="390987" cy="12932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805394" y="1691255"/>
              <a:ext cx="443468" cy="129324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407924" y="1691255"/>
              <a:ext cx="333723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387112" y="1691255"/>
              <a:ext cx="443702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740153" y="1691255"/>
              <a:ext cx="363210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831465" y="1691255"/>
              <a:ext cx="431128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75361" y="4309512"/>
            <a:ext cx="8968640" cy="2194455"/>
            <a:chOff x="175361" y="4309512"/>
            <a:chExt cx="8968640" cy="2194455"/>
          </a:xfrm>
        </p:grpSpPr>
        <p:pic>
          <p:nvPicPr>
            <p:cNvPr id="55" name="Picture 54" descr="empty_grid.pn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361" y="4309512"/>
              <a:ext cx="8968640" cy="2194455"/>
            </a:xfrm>
            <a:prstGeom prst="rect">
              <a:avLst/>
            </a:prstGeom>
          </p:spPr>
        </p:pic>
        <p:grpSp>
          <p:nvGrpSpPr>
            <p:cNvPr id="56" name="Group 55"/>
            <p:cNvGrpSpPr/>
            <p:nvPr/>
          </p:nvGrpSpPr>
          <p:grpSpPr>
            <a:xfrm>
              <a:off x="1115471" y="4570165"/>
              <a:ext cx="7110652" cy="786493"/>
              <a:chOff x="1115471" y="4570165"/>
              <a:chExt cx="7110652" cy="786493"/>
            </a:xfrm>
          </p:grpSpPr>
          <p:sp>
            <p:nvSpPr>
              <p:cNvPr id="57" name="Oval 56"/>
              <p:cNvSpPr>
                <a:spLocks noChangeAspect="1"/>
              </p:cNvSpPr>
              <p:nvPr/>
            </p:nvSpPr>
            <p:spPr>
              <a:xfrm>
                <a:off x="1115471" y="5083417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>
              <a:xfrm>
                <a:off x="2279135" y="4672231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/>
              <p:cNvSpPr>
                <a:spLocks noChangeAspect="1"/>
              </p:cNvSpPr>
              <p:nvPr/>
            </p:nvSpPr>
            <p:spPr>
              <a:xfrm>
                <a:off x="3325655" y="4676824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/>
              <p:cNvSpPr>
                <a:spLocks noChangeAspect="1"/>
              </p:cNvSpPr>
              <p:nvPr/>
            </p:nvSpPr>
            <p:spPr>
              <a:xfrm>
                <a:off x="3341200" y="4869442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>
                <a:spLocks noChangeAspect="1"/>
              </p:cNvSpPr>
              <p:nvPr/>
            </p:nvSpPr>
            <p:spPr>
              <a:xfrm>
                <a:off x="4227145" y="4921406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>
                <a:spLocks noChangeAspect="1"/>
              </p:cNvSpPr>
              <p:nvPr/>
            </p:nvSpPr>
            <p:spPr>
              <a:xfrm>
                <a:off x="6290048" y="4570165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>
                <a:spLocks noChangeAspect="1"/>
              </p:cNvSpPr>
              <p:nvPr/>
            </p:nvSpPr>
            <p:spPr>
              <a:xfrm>
                <a:off x="6300118" y="5182410"/>
                <a:ext cx="72000" cy="72000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2137560" y="4671777"/>
                <a:ext cx="72000" cy="72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/>
                  </a:solidFill>
                </a:endParaRPr>
              </a:p>
            </p:txBody>
          </p:sp>
          <p:grpSp>
            <p:nvGrpSpPr>
              <p:cNvPr id="65" name="Group 64"/>
              <p:cNvGrpSpPr/>
              <p:nvPr/>
            </p:nvGrpSpPr>
            <p:grpSpPr>
              <a:xfrm>
                <a:off x="8127630" y="5181527"/>
                <a:ext cx="98493" cy="175131"/>
                <a:chOff x="8127630" y="5181527"/>
                <a:chExt cx="98493" cy="175131"/>
              </a:xfrm>
            </p:grpSpPr>
            <p:sp>
              <p:nvSpPr>
                <p:cNvPr id="66" name="Oval 65"/>
                <p:cNvSpPr>
                  <a:spLocks noChangeAspect="1"/>
                </p:cNvSpPr>
                <p:nvPr/>
              </p:nvSpPr>
              <p:spPr>
                <a:xfrm>
                  <a:off x="8127630" y="5181527"/>
                  <a:ext cx="72000" cy="72000"/>
                </a:xfrm>
                <a:prstGeom prst="ellips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Oval 66"/>
                <p:cNvSpPr>
                  <a:spLocks noChangeAspect="1"/>
                </p:cNvSpPr>
                <p:nvPr/>
              </p:nvSpPr>
              <p:spPr>
                <a:xfrm>
                  <a:off x="8154123" y="5284658"/>
                  <a:ext cx="72000" cy="72000"/>
                </a:xfrm>
                <a:prstGeom prst="ellipse">
                  <a:avLst/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68" name="Group 67"/>
          <p:cNvGrpSpPr/>
          <p:nvPr/>
        </p:nvGrpSpPr>
        <p:grpSpPr>
          <a:xfrm>
            <a:off x="830426" y="1429461"/>
            <a:ext cx="7284440" cy="1265880"/>
            <a:chOff x="847489" y="1691255"/>
            <a:chExt cx="7255874" cy="1293248"/>
          </a:xfrm>
        </p:grpSpPr>
        <p:sp>
          <p:nvSpPr>
            <p:cNvPr id="69" name="Rectangle 68"/>
            <p:cNvSpPr/>
            <p:nvPr/>
          </p:nvSpPr>
          <p:spPr>
            <a:xfrm>
              <a:off x="847489" y="1691255"/>
              <a:ext cx="390987" cy="12932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805394" y="1691255"/>
              <a:ext cx="443468" cy="129324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7407924" y="1691255"/>
              <a:ext cx="333723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387112" y="1691255"/>
              <a:ext cx="443702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7740153" y="1691255"/>
              <a:ext cx="363210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831465" y="1691255"/>
              <a:ext cx="431128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830426" y="2949706"/>
            <a:ext cx="7284440" cy="1265880"/>
            <a:chOff x="847489" y="1691255"/>
            <a:chExt cx="7255874" cy="1293248"/>
          </a:xfrm>
        </p:grpSpPr>
        <p:sp>
          <p:nvSpPr>
            <p:cNvPr id="89" name="Rectangle 88"/>
            <p:cNvSpPr/>
            <p:nvPr/>
          </p:nvSpPr>
          <p:spPr>
            <a:xfrm>
              <a:off x="847489" y="1691255"/>
              <a:ext cx="390987" cy="129324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5805394" y="1691255"/>
              <a:ext cx="443468" cy="129324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7407924" y="1691255"/>
              <a:ext cx="333723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2387112" y="1691255"/>
              <a:ext cx="443702" cy="12932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7740153" y="1691255"/>
              <a:ext cx="363210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2831465" y="1691255"/>
              <a:ext cx="431128" cy="129324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737173" y="2669025"/>
            <a:ext cx="6661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Scrub. </a:t>
            </a:r>
            <a:endParaRPr lang="en-US" sz="1200" b="1" dirty="0">
              <a:solidFill>
                <a:schemeClr val="accent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313754" y="2669025"/>
            <a:ext cx="51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Arial"/>
                <a:cs typeface="Arial"/>
              </a:rPr>
              <a:t>MD2</a:t>
            </a:r>
            <a:endParaRPr lang="en-US" sz="1200" b="1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800619" y="2669025"/>
            <a:ext cx="46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TS2</a:t>
            </a:r>
            <a:endParaRPr lang="en-US" sz="12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686572" y="2669025"/>
            <a:ext cx="726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High 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Symbol" charset="2"/>
                <a:cs typeface="Symbol" charset="2"/>
              </a:rPr>
              <a:t>b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*</a:t>
            </a:r>
            <a:endParaRPr lang="en-US" sz="1200" b="1" dirty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699704" y="2669025"/>
            <a:ext cx="46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TS3</a:t>
            </a:r>
            <a:endParaRPr lang="en-US" sz="12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328762" y="2669025"/>
            <a:ext cx="511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Arial"/>
                <a:cs typeface="Arial"/>
              </a:rPr>
              <a:t>MD3</a:t>
            </a:r>
            <a:endParaRPr lang="en-US" sz="1200" b="1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1178529" y="1126781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2325344" y="1126781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3365834" y="1126781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6334659" y="1126781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8177308" y="1126781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849690" y="852908"/>
            <a:ext cx="789512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6600"/>
                </a:solidFill>
                <a:latin typeface="Arial"/>
                <a:cs typeface="Arial"/>
              </a:rPr>
              <a:t>Scrubbing checks at 450 </a:t>
            </a:r>
            <a:r>
              <a:rPr lang="en-US" sz="1200" b="1" dirty="0" err="1" smtClean="0">
                <a:solidFill>
                  <a:srgbClr val="FF6600"/>
                </a:solidFill>
                <a:latin typeface="Arial"/>
                <a:cs typeface="Arial"/>
              </a:rPr>
              <a:t>GeV</a:t>
            </a:r>
            <a:endParaRPr lang="en-US" sz="1200" b="1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>
            <a:off x="4300406" y="1136988"/>
            <a:ext cx="1425" cy="287995"/>
          </a:xfrm>
          <a:prstGeom prst="line">
            <a:avLst/>
          </a:prstGeom>
          <a:ln w="19050" cmpd="sng">
            <a:solidFill>
              <a:srgbClr val="FF6600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8" name="Picture 10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478" b="42731"/>
          <a:stretch/>
        </p:blipFill>
        <p:spPr>
          <a:xfrm>
            <a:off x="135654" y="1215135"/>
            <a:ext cx="9062107" cy="3111901"/>
          </a:xfrm>
          <a:prstGeom prst="rect">
            <a:avLst/>
          </a:prstGeom>
        </p:spPr>
      </p:pic>
      <p:cxnSp>
        <p:nvCxnSpPr>
          <p:cNvPr id="109" name="Straight Connector 108"/>
          <p:cNvCxnSpPr/>
          <p:nvPr/>
        </p:nvCxnSpPr>
        <p:spPr>
          <a:xfrm>
            <a:off x="3414623" y="4911648"/>
            <a:ext cx="2384405" cy="272149"/>
          </a:xfrm>
          <a:prstGeom prst="line">
            <a:avLst/>
          </a:prstGeom>
          <a:ln w="19050" cmpd="sng">
            <a:solidFill>
              <a:srgbClr val="008000"/>
            </a:solidFill>
            <a:prstDash val="dash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/>
          <p:cNvGrpSpPr/>
          <p:nvPr/>
        </p:nvGrpSpPr>
        <p:grpSpPr>
          <a:xfrm>
            <a:off x="1000688" y="4633286"/>
            <a:ext cx="1146468" cy="455379"/>
            <a:chOff x="1000688" y="4633286"/>
            <a:chExt cx="1146468" cy="455379"/>
          </a:xfrm>
        </p:grpSpPr>
        <p:cxnSp>
          <p:nvCxnSpPr>
            <p:cNvPr id="111" name="Straight Connector 110"/>
            <p:cNvCxnSpPr/>
            <p:nvPr/>
          </p:nvCxnSpPr>
          <p:spPr>
            <a:xfrm flipV="1">
              <a:off x="1194830" y="4723737"/>
              <a:ext cx="930401" cy="364928"/>
            </a:xfrm>
            <a:prstGeom prst="line">
              <a:avLst/>
            </a:prstGeom>
            <a:ln w="19050" cmpd="sng">
              <a:solidFill>
                <a:srgbClr val="FF0000"/>
              </a:solidFill>
              <a:prstDash val="solid"/>
              <a:headEnd type="none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 rot="20290728">
              <a:off x="1000688" y="4633286"/>
              <a:ext cx="1146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deconditioning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5795924" y="4425711"/>
            <a:ext cx="508495" cy="789249"/>
            <a:chOff x="5795924" y="4425711"/>
            <a:chExt cx="508495" cy="789249"/>
          </a:xfrm>
        </p:grpSpPr>
        <p:cxnSp>
          <p:nvCxnSpPr>
            <p:cNvPr id="114" name="Straight Connector 113"/>
            <p:cNvCxnSpPr/>
            <p:nvPr/>
          </p:nvCxnSpPr>
          <p:spPr>
            <a:xfrm flipV="1">
              <a:off x="5795924" y="4639497"/>
              <a:ext cx="508495" cy="541186"/>
            </a:xfrm>
            <a:prstGeom prst="line">
              <a:avLst/>
            </a:prstGeom>
            <a:ln w="19050" cmpd="sng">
              <a:solidFill>
                <a:srgbClr val="FF0000"/>
              </a:solidFill>
              <a:prstDash val="solid"/>
              <a:headEnd type="none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 rot="18797105">
              <a:off x="5550530" y="4681836"/>
              <a:ext cx="7892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>
                  <a:solidFill>
                    <a:srgbClr val="FF0000"/>
                  </a:solidFill>
                </a:rPr>
                <a:t>d</a:t>
              </a:r>
              <a:r>
                <a:rPr lang="en-US" sz="1200" b="1" dirty="0" err="1" smtClean="0">
                  <a:solidFill>
                    <a:srgbClr val="FF0000"/>
                  </a:solidFill>
                </a:rPr>
                <a:t>econdit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.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2999094" y="4702366"/>
            <a:ext cx="766781" cy="469241"/>
            <a:chOff x="2999094" y="4702366"/>
            <a:chExt cx="766781" cy="469241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3355775" y="4702366"/>
              <a:ext cx="26452" cy="222240"/>
            </a:xfrm>
            <a:prstGeom prst="line">
              <a:avLst/>
            </a:prstGeom>
            <a:ln w="19050" cmpd="sng">
              <a:solidFill>
                <a:srgbClr val="008000"/>
              </a:solidFill>
              <a:prstDash val="solid"/>
              <a:headEnd type="none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17"/>
            <p:cNvSpPr txBox="1"/>
            <p:nvPr/>
          </p:nvSpPr>
          <p:spPr>
            <a:xfrm>
              <a:off x="2999094" y="4894608"/>
              <a:ext cx="7667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8000"/>
                  </a:solidFill>
                </a:rPr>
                <a:t>3</a:t>
              </a:r>
              <a:r>
                <a:rPr lang="en-US" sz="1200" b="1" dirty="0" smtClean="0">
                  <a:solidFill>
                    <a:srgbClr val="008000"/>
                  </a:solidFill>
                </a:rPr>
                <a:t>h scrub.</a:t>
              </a:r>
              <a:endParaRPr lang="en-US" sz="1200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6326698" y="4660374"/>
            <a:ext cx="789992" cy="510462"/>
            <a:chOff x="6326698" y="4660374"/>
            <a:chExt cx="789992" cy="510462"/>
          </a:xfrm>
        </p:grpSpPr>
        <p:cxnSp>
          <p:nvCxnSpPr>
            <p:cNvPr id="120" name="Straight Connector 119"/>
            <p:cNvCxnSpPr/>
            <p:nvPr/>
          </p:nvCxnSpPr>
          <p:spPr>
            <a:xfrm>
              <a:off x="6326698" y="4660374"/>
              <a:ext cx="10118" cy="510462"/>
            </a:xfrm>
            <a:prstGeom prst="line">
              <a:avLst/>
            </a:prstGeom>
            <a:ln w="19050" cmpd="sng">
              <a:solidFill>
                <a:srgbClr val="008000"/>
              </a:solidFill>
              <a:prstDash val="solid"/>
              <a:headEnd type="none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Box 120"/>
            <p:cNvSpPr txBox="1"/>
            <p:nvPr/>
          </p:nvSpPr>
          <p:spPr>
            <a:xfrm>
              <a:off x="6349909" y="4729535"/>
              <a:ext cx="7667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8000"/>
                  </a:solidFill>
                </a:rPr>
                <a:t>3</a:t>
              </a:r>
              <a:r>
                <a:rPr lang="en-US" sz="1200" b="1" dirty="0" smtClean="0">
                  <a:solidFill>
                    <a:srgbClr val="008000"/>
                  </a:solidFill>
                </a:rPr>
                <a:t>h scrub.</a:t>
              </a:r>
              <a:endParaRPr lang="en-US" sz="1200" b="1" dirty="0">
                <a:solidFill>
                  <a:srgbClr val="008000"/>
                </a:solidFill>
              </a:endParaRPr>
            </a:p>
          </p:txBody>
        </p:sp>
      </p:grpSp>
      <p:cxnSp>
        <p:nvCxnSpPr>
          <p:cNvPr id="122" name="Straight Connector 121"/>
          <p:cNvCxnSpPr/>
          <p:nvPr/>
        </p:nvCxnSpPr>
        <p:spPr>
          <a:xfrm>
            <a:off x="2352858" y="4703306"/>
            <a:ext cx="972000" cy="9518"/>
          </a:xfrm>
          <a:prstGeom prst="line">
            <a:avLst/>
          </a:prstGeom>
          <a:ln w="19050" cmpd="sng">
            <a:solidFill>
              <a:schemeClr val="accent6">
                <a:lumMod val="50000"/>
              </a:schemeClr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6342119" y="5205147"/>
            <a:ext cx="1065976" cy="121341"/>
          </a:xfrm>
          <a:prstGeom prst="line">
            <a:avLst/>
          </a:prstGeom>
          <a:ln w="19050" cmpd="sng">
            <a:solidFill>
              <a:srgbClr val="008000"/>
            </a:solidFill>
            <a:prstDash val="dash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V="1">
            <a:off x="7419854" y="5220664"/>
            <a:ext cx="682015" cy="94067"/>
          </a:xfrm>
          <a:prstGeom prst="line">
            <a:avLst/>
          </a:prstGeom>
          <a:ln w="19050" cmpd="sng">
            <a:solidFill>
              <a:srgbClr val="262626"/>
            </a:solidFill>
            <a:prstDash val="solid"/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5" name="Group 124"/>
          <p:cNvGrpSpPr/>
          <p:nvPr/>
        </p:nvGrpSpPr>
        <p:grpSpPr>
          <a:xfrm>
            <a:off x="8157996" y="5112833"/>
            <a:ext cx="817375" cy="276999"/>
            <a:chOff x="8157996" y="5112833"/>
            <a:chExt cx="817375" cy="276999"/>
          </a:xfrm>
          <a:effectLst/>
        </p:grpSpPr>
        <p:cxnSp>
          <p:nvCxnSpPr>
            <p:cNvPr id="126" name="Straight Connector 125"/>
            <p:cNvCxnSpPr/>
            <p:nvPr/>
          </p:nvCxnSpPr>
          <p:spPr>
            <a:xfrm>
              <a:off x="8157996" y="5208531"/>
              <a:ext cx="43037" cy="133264"/>
            </a:xfrm>
            <a:prstGeom prst="line">
              <a:avLst/>
            </a:prstGeom>
            <a:ln w="19050" cmpd="sng">
              <a:solidFill>
                <a:srgbClr val="008000"/>
              </a:solidFill>
              <a:prstDash val="solid"/>
              <a:headEnd type="none"/>
              <a:tailEnd type="stealth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TextBox 126"/>
            <p:cNvSpPr txBox="1"/>
            <p:nvPr/>
          </p:nvSpPr>
          <p:spPr>
            <a:xfrm>
              <a:off x="8208590" y="5112833"/>
              <a:ext cx="7667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8000"/>
                  </a:solidFill>
                </a:rPr>
                <a:t>3</a:t>
              </a:r>
              <a:r>
                <a:rPr lang="en-US" sz="1200" b="1" dirty="0" smtClean="0">
                  <a:solidFill>
                    <a:srgbClr val="008000"/>
                  </a:solidFill>
                </a:rPr>
                <a:t>h scrub.</a:t>
              </a:r>
              <a:endParaRPr lang="en-US" sz="1200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90279" y="1429461"/>
            <a:ext cx="7592231" cy="3962970"/>
            <a:chOff x="1118973" y="808279"/>
            <a:chExt cx="8843555" cy="5196079"/>
          </a:xfrm>
        </p:grpSpPr>
        <p:sp>
          <p:nvSpPr>
            <p:cNvPr id="75" name="Rectangle 74"/>
            <p:cNvSpPr/>
            <p:nvPr/>
          </p:nvSpPr>
          <p:spPr>
            <a:xfrm>
              <a:off x="1118973" y="808279"/>
              <a:ext cx="8843555" cy="5196079"/>
            </a:xfrm>
            <a:prstGeom prst="rect">
              <a:avLst/>
            </a:prstGeom>
            <a:solidFill>
              <a:srgbClr val="FFFFFF"/>
            </a:solidFill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1319539" y="1468663"/>
              <a:ext cx="8478044" cy="4288270"/>
              <a:chOff x="1303045" y="1666603"/>
              <a:chExt cx="8478044" cy="4288270"/>
            </a:xfrm>
          </p:grpSpPr>
          <p:pic>
            <p:nvPicPr>
              <p:cNvPr id="79" name="Picture 7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85516" y="1666603"/>
                <a:ext cx="8395573" cy="4262098"/>
              </a:xfrm>
              <a:prstGeom prst="rect">
                <a:avLst/>
              </a:prstGeom>
            </p:spPr>
          </p:pic>
          <p:sp>
            <p:nvSpPr>
              <p:cNvPr id="80" name="Rectangle 79"/>
              <p:cNvSpPr/>
              <p:nvPr/>
            </p:nvSpPr>
            <p:spPr>
              <a:xfrm>
                <a:off x="1303045" y="5723936"/>
                <a:ext cx="923678" cy="2309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7" name="TextBox 7"/>
            <p:cNvSpPr txBox="1"/>
            <p:nvPr/>
          </p:nvSpPr>
          <p:spPr>
            <a:xfrm>
              <a:off x="1154598" y="911194"/>
              <a:ext cx="8774941" cy="524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>
                  <a:solidFill>
                    <a:schemeClr val="tx2"/>
                  </a:solidFill>
                </a:rPr>
                <a:t>From vacuum gauges</a:t>
              </a:r>
              <a:endParaRPr lang="en-GB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192595" y="5628129"/>
              <a:ext cx="3777778" cy="3257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tabLst>
                  <a:tab pos="538163" algn="l"/>
                </a:tabLst>
              </a:pPr>
              <a:r>
                <a:rPr lang="en-GB" sz="1300" i="1" dirty="0" smtClean="0">
                  <a:solidFill>
                    <a:srgbClr val="44546A"/>
                  </a:solidFill>
                  <a:sym typeface="Wingdings"/>
                </a:rPr>
                <a:t>Thanks to</a:t>
              </a:r>
              <a:r>
                <a:rPr lang="en-GB" sz="1300" b="1" i="1" dirty="0" smtClean="0">
                  <a:solidFill>
                    <a:srgbClr val="44546A"/>
                  </a:solidFill>
                  <a:sym typeface="Wingdings"/>
                </a:rPr>
                <a:t> G. </a:t>
              </a:r>
              <a:r>
                <a:rPr lang="en-GB" sz="1300" b="1" i="1" dirty="0" err="1" smtClean="0">
                  <a:solidFill>
                    <a:srgbClr val="44546A"/>
                  </a:solidFill>
                  <a:sym typeface="Wingdings"/>
                </a:rPr>
                <a:t>Bregliozzi</a:t>
              </a:r>
              <a:r>
                <a:rPr lang="en-GB" sz="1300" b="1" i="1" dirty="0" smtClean="0">
                  <a:solidFill>
                    <a:srgbClr val="44546A"/>
                  </a:solidFill>
                  <a:sym typeface="Wingdings"/>
                </a:rPr>
                <a:t>, P. </a:t>
              </a:r>
              <a:r>
                <a:rPr lang="en-GB" sz="1300" b="1" i="1" dirty="0" err="1" smtClean="0">
                  <a:solidFill>
                    <a:srgbClr val="44546A"/>
                  </a:solidFill>
                  <a:sym typeface="Wingdings"/>
                </a:rPr>
                <a:t>Chiggiato</a:t>
              </a:r>
              <a:r>
                <a:rPr lang="en-GB" sz="1300" b="1" i="1" dirty="0" smtClean="0">
                  <a:solidFill>
                    <a:srgbClr val="44546A"/>
                  </a:solidFill>
                  <a:sym typeface="Wingdings"/>
                </a:rPr>
                <a:t>, C. Yin </a:t>
              </a:r>
              <a:r>
                <a:rPr lang="en-GB" sz="1300" b="1" i="1" dirty="0" err="1" smtClean="0">
                  <a:solidFill>
                    <a:srgbClr val="44546A"/>
                  </a:solidFill>
                  <a:sym typeface="Wingdings"/>
                </a:rPr>
                <a:t>Vallgren</a:t>
              </a:r>
              <a:r>
                <a:rPr lang="en-GB" sz="1300" b="1" i="1" dirty="0" smtClean="0">
                  <a:solidFill>
                    <a:srgbClr val="44546A"/>
                  </a:solidFill>
                  <a:sym typeface="Wingdings"/>
                </a:rPr>
                <a:t> </a:t>
              </a:r>
              <a:endParaRPr lang="en-GB" sz="1300" b="1" i="1" dirty="0">
                <a:solidFill>
                  <a:srgbClr val="44546A"/>
                </a:solidFill>
                <a:sym typeface="Wingdings"/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563686" y="3869216"/>
            <a:ext cx="8120368" cy="166199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 cmpd="sng">
            <a:solidFill>
              <a:srgbClr val="262626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700" dirty="0" smtClean="0">
                <a:solidFill>
                  <a:schemeClr val="bg1"/>
                </a:solidFill>
              </a:rPr>
              <a:t>Scrubbing reasonably </a:t>
            </a:r>
            <a:r>
              <a:rPr lang="en-US" sz="1700" dirty="0">
                <a:solidFill>
                  <a:schemeClr val="bg1"/>
                </a:solidFill>
              </a:rPr>
              <a:t>well preserved during Technical Stops and Machine Development with low intensity/low energy </a:t>
            </a:r>
            <a:r>
              <a:rPr lang="en-US" sz="1700" dirty="0" smtClean="0">
                <a:solidFill>
                  <a:schemeClr val="bg1"/>
                </a:solidFill>
              </a:rPr>
              <a:t>beams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 smtClean="0">
                <a:solidFill>
                  <a:schemeClr val="bg1"/>
                </a:solidFill>
              </a:rPr>
              <a:t>Deconditioning </a:t>
            </a:r>
            <a:r>
              <a:rPr lang="en-US" sz="1700" dirty="0">
                <a:solidFill>
                  <a:schemeClr val="bg1"/>
                </a:solidFill>
              </a:rPr>
              <a:t>mainly driven when running with low e-</a:t>
            </a:r>
            <a:r>
              <a:rPr lang="en-US" sz="1700" dirty="0" smtClean="0">
                <a:solidFill>
                  <a:schemeClr val="bg1"/>
                </a:solidFill>
              </a:rPr>
              <a:t>cloud/high synchrotron radiation schemes, </a:t>
            </a:r>
            <a:r>
              <a:rPr lang="en-US" sz="1700" dirty="0">
                <a:solidFill>
                  <a:schemeClr val="bg1"/>
                </a:solidFill>
              </a:rPr>
              <a:t>however recovery can be achieved rather </a:t>
            </a:r>
            <a:r>
              <a:rPr lang="en-US" sz="1700" dirty="0" smtClean="0">
                <a:solidFill>
                  <a:schemeClr val="bg1"/>
                </a:solidFill>
              </a:rPr>
              <a:t>quickly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sz="1700" dirty="0">
                <a:solidFill>
                  <a:schemeClr val="bg1"/>
                </a:solidFill>
              </a:rPr>
              <a:t>Maybe it is the effect of synchrotron radiation cleaning other parts of the beam chamber, but ‘polluting’ the previously cleaned ones</a:t>
            </a:r>
            <a:r>
              <a:rPr lang="en-US" sz="1700" dirty="0" smtClean="0">
                <a:solidFill>
                  <a:schemeClr val="bg1"/>
                </a:solidFill>
              </a:rPr>
              <a:t>?</a:t>
            </a:r>
            <a:endParaRPr lang="en-US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664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The PSB</a:t>
            </a:r>
            <a:endParaRPr lang="en-US" u="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762000" y="526488"/>
            <a:ext cx="7363076" cy="5528764"/>
          </a:xfrm>
          <a:prstGeom prst="rect">
            <a:avLst/>
          </a:prstGeom>
        </p:spPr>
      </p:pic>
      <p:grpSp>
        <p:nvGrpSpPr>
          <p:cNvPr id="32" name="Group 10"/>
          <p:cNvGrpSpPr/>
          <p:nvPr/>
        </p:nvGrpSpPr>
        <p:grpSpPr>
          <a:xfrm>
            <a:off x="152400" y="650912"/>
            <a:ext cx="4931248" cy="3673516"/>
            <a:chOff x="279819" y="1193275"/>
            <a:chExt cx="4931248" cy="3673516"/>
          </a:xfrm>
          <a:solidFill>
            <a:schemeClr val="bg1"/>
          </a:solidFill>
        </p:grpSpPr>
        <p:pic>
          <p:nvPicPr>
            <p:cNvPr id="33" name="Picture 32" descr="nombetaPSB.pdf"/>
            <p:cNvPicPr>
              <a:picLocks noChangeAspect="1"/>
            </p:cNvPicPr>
            <p:nvPr/>
          </p:nvPicPr>
          <p:blipFill>
            <a:blip r:embed="rId3"/>
            <a:srcRect l="14316" t="9264" r="3579" b="9264"/>
            <a:stretch>
              <a:fillRect/>
            </a:stretch>
          </p:blipFill>
          <p:spPr>
            <a:xfrm>
              <a:off x="474584" y="1259402"/>
              <a:ext cx="4704559" cy="3607389"/>
            </a:xfrm>
            <a:prstGeom prst="rect">
              <a:avLst/>
            </a:prstGeom>
            <a:grpFill/>
            <a:ln w="12700" cmpd="sng">
              <a:noFill/>
            </a:ln>
          </p:spPr>
        </p:pic>
        <p:cxnSp>
          <p:nvCxnSpPr>
            <p:cNvPr id="34" name="Straight Connector 33"/>
            <p:cNvCxnSpPr/>
            <p:nvPr/>
          </p:nvCxnSpPr>
          <p:spPr>
            <a:xfrm rot="5400000">
              <a:off x="-554870" y="3062302"/>
              <a:ext cx="3607388" cy="1588"/>
            </a:xfrm>
            <a:prstGeom prst="line">
              <a:avLst/>
            </a:prstGeom>
            <a:grpFill/>
            <a:ln w="25400" cap="flat" cmpd="sng" algn="ctr">
              <a:solidFill>
                <a:schemeClr val="bg1">
                  <a:lumMod val="6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2427827" y="3254429"/>
              <a:ext cx="3223135" cy="1588"/>
            </a:xfrm>
            <a:prstGeom prst="line">
              <a:avLst/>
            </a:prstGeom>
            <a:grpFill/>
            <a:ln w="28575" cap="flat" cmpd="sng" algn="ctr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1270419" y="2275991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Injection@275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784729" y="1248153"/>
              <a:ext cx="1426338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Extraction@805</a:t>
              </a:r>
              <a:endParaRPr lang="en-US" sz="1400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79819" y="1193275"/>
              <a:ext cx="311353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latin typeface="Symbol" charset="2"/>
                  <a:cs typeface="Symbol" charset="2"/>
                </a:rPr>
                <a:t>b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</p:grpSp>
      <p:cxnSp>
        <p:nvCxnSpPr>
          <p:cNvPr id="39" name="Straight Arrow Connector 38"/>
          <p:cNvCxnSpPr/>
          <p:nvPr/>
        </p:nvCxnSpPr>
        <p:spPr>
          <a:xfrm>
            <a:off x="3911181" y="4298772"/>
            <a:ext cx="1270419" cy="228600"/>
          </a:xfrm>
          <a:prstGeom prst="straightConnector1">
            <a:avLst/>
          </a:prstGeom>
          <a:ln w="25400" cap="flat" cmpd="sng" algn="ctr">
            <a:solidFill>
              <a:srgbClr val="000000"/>
            </a:solidFill>
            <a:prstDash val="lgDash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Content Placeholder 2"/>
          <p:cNvSpPr txBox="1">
            <a:spLocks/>
          </p:cNvSpPr>
          <p:nvPr/>
        </p:nvSpPr>
        <p:spPr>
          <a:xfrm>
            <a:off x="347165" y="4757139"/>
            <a:ext cx="4359456" cy="1298113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Tune spreads about 3-5x lower (from </a:t>
            </a:r>
            <a:r>
              <a:rPr lang="en-US" sz="3200" b="1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bg</a:t>
            </a:r>
            <a:r>
              <a:rPr lang="en-US" sz="3200" b="1" baseline="30000" dirty="0" smtClean="0">
                <a:solidFill>
                  <a:schemeClr val="bg1"/>
                </a:solidFill>
              </a:rPr>
              <a:t>2</a:t>
            </a:r>
            <a:r>
              <a:rPr lang="en-US" sz="3200" b="1" dirty="0" smtClean="0">
                <a:solidFill>
                  <a:schemeClr val="bg1"/>
                </a:solidFill>
              </a:rPr>
              <a:t>, bunch length and longitudinal distribution)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Six of these bunches are then sent to the PS over two successive injections (4 + 2)</a:t>
            </a:r>
          </a:p>
        </p:txBody>
      </p:sp>
      <p:pic>
        <p:nvPicPr>
          <p:cNvPr id="41" name="Picture 40" descr="tomogr-ext.png"/>
          <p:cNvPicPr>
            <a:picLocks noChangeAspect="1"/>
          </p:cNvPicPr>
          <p:nvPr/>
        </p:nvPicPr>
        <p:blipFill>
          <a:blip r:embed="rId4"/>
          <a:srcRect l="52115"/>
          <a:stretch>
            <a:fillRect/>
          </a:stretch>
        </p:blipFill>
        <p:spPr>
          <a:xfrm>
            <a:off x="5354669" y="2097288"/>
            <a:ext cx="3789331" cy="4068000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1269606" y="881991"/>
            <a:ext cx="254039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PSB acceleration cycle</a:t>
            </a:r>
            <a:endParaRPr lang="en-US" sz="1500" b="1" dirty="0"/>
          </a:p>
        </p:txBody>
      </p:sp>
      <p:sp>
        <p:nvSpPr>
          <p:cNvPr id="43" name="Freeform 42"/>
          <p:cNvSpPr/>
          <p:nvPr/>
        </p:nvSpPr>
        <p:spPr>
          <a:xfrm>
            <a:off x="1121290" y="1337278"/>
            <a:ext cx="2791521" cy="174800"/>
          </a:xfrm>
          <a:custGeom>
            <a:avLst/>
            <a:gdLst>
              <a:gd name="connsiteX0" fmla="*/ 0 w 2887436"/>
              <a:gd name="connsiteY0" fmla="*/ 0 h 336522"/>
              <a:gd name="connsiteX1" fmla="*/ 238811 w 2887436"/>
              <a:gd name="connsiteY1" fmla="*/ 260534 h 336522"/>
              <a:gd name="connsiteX2" fmla="*/ 879257 w 2887436"/>
              <a:gd name="connsiteY2" fmla="*/ 325667 h 336522"/>
              <a:gd name="connsiteX3" fmla="*/ 2887436 w 2887436"/>
              <a:gd name="connsiteY3" fmla="*/ 325667 h 33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436" h="336522">
                <a:moveTo>
                  <a:pt x="0" y="0"/>
                </a:moveTo>
                <a:cubicBezTo>
                  <a:pt x="46134" y="103128"/>
                  <a:pt x="92268" y="206256"/>
                  <a:pt x="238811" y="260534"/>
                </a:cubicBezTo>
                <a:cubicBezTo>
                  <a:pt x="385354" y="314812"/>
                  <a:pt x="437820" y="314812"/>
                  <a:pt x="879257" y="325667"/>
                </a:cubicBezTo>
                <a:cubicBezTo>
                  <a:pt x="1320694" y="336522"/>
                  <a:pt x="2104065" y="331094"/>
                  <a:pt x="2887436" y="325667"/>
                </a:cubicBezTo>
              </a:path>
            </a:pathLst>
          </a:cu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43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8800" y="923278"/>
            <a:ext cx="2889720" cy="828000"/>
          </a:xfrm>
          <a:prstGeom prst="rect">
            <a:avLst/>
          </a:prstGeom>
          <a:solidFill>
            <a:srgbClr val="CCFFCC"/>
          </a:solidFill>
        </p:spPr>
      </p:pic>
    </p:spTree>
    <p:extLst>
      <p:ext uri="{BB962C8B-B14F-4D97-AF65-F5344CB8AC3E}">
        <p14:creationId xmlns:p14="http://schemas.microsoft.com/office/powerpoint/2010/main" val="818355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The PSB</a:t>
            </a:r>
            <a:endParaRPr lang="en-US" u="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9" name="Picture 10055" descr="\\cern.ch\dfs\Users\e\ebenedet\Documents\PSB\VF_materiale\Pictur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38"/>
          <a:stretch>
            <a:fillRect/>
          </a:stretch>
        </p:blipFill>
        <p:spPr bwMode="auto">
          <a:xfrm>
            <a:off x="1398786" y="449135"/>
            <a:ext cx="7132621" cy="579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 flipH="1">
            <a:off x="4291117" y="1537572"/>
            <a:ext cx="2246824" cy="2220348"/>
          </a:xfrm>
          <a:prstGeom prst="straightConnector1">
            <a:avLst/>
          </a:prstGeom>
          <a:ln w="38100" cap="flat" cmpd="sng" algn="ctr">
            <a:gradFill flip="none" rotWithShape="1">
              <a:gsLst>
                <a:gs pos="0">
                  <a:srgbClr val="FF0000"/>
                </a:gs>
                <a:gs pos="91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3700034" y="3809232"/>
            <a:ext cx="578688" cy="1522751"/>
            <a:chOff x="3034898" y="3929624"/>
            <a:chExt cx="578688" cy="1522751"/>
          </a:xfrm>
        </p:grpSpPr>
        <p:grpSp>
          <p:nvGrpSpPr>
            <p:cNvPr id="22" name="Group 13"/>
            <p:cNvGrpSpPr>
              <a:grpSpLocks noChangeAspect="1"/>
            </p:cNvGrpSpPr>
            <p:nvPr/>
          </p:nvGrpSpPr>
          <p:grpSpPr>
            <a:xfrm rot="1331615">
              <a:off x="3034898" y="3976375"/>
              <a:ext cx="368393" cy="1476000"/>
              <a:chOff x="5085921" y="237536"/>
              <a:chExt cx="1060707" cy="4249820"/>
            </a:xfrm>
          </p:grpSpPr>
          <p:sp>
            <p:nvSpPr>
              <p:cNvPr id="25" name="Isosceles Triangle 24"/>
              <p:cNvSpPr/>
              <p:nvPr/>
            </p:nvSpPr>
            <p:spPr>
              <a:xfrm>
                <a:off x="5085921" y="237536"/>
                <a:ext cx="1060703" cy="3169823"/>
              </a:xfrm>
              <a:prstGeom prst="triangle">
                <a:avLst/>
              </a:prstGeom>
              <a:solidFill>
                <a:srgbClr val="CCFFCC"/>
              </a:solidFill>
              <a:ln>
                <a:solidFill>
                  <a:srgbClr val="CCFFCC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Isosceles Triangle 25"/>
              <p:cNvSpPr/>
              <p:nvPr/>
            </p:nvSpPr>
            <p:spPr>
              <a:xfrm flipV="1">
                <a:off x="5085924" y="3407357"/>
                <a:ext cx="1060704" cy="1079999"/>
              </a:xfrm>
              <a:prstGeom prst="triangle">
                <a:avLst/>
              </a:prstGeom>
              <a:gradFill flip="none" rotWithShape="1">
                <a:gsLst>
                  <a:gs pos="0">
                    <a:srgbClr val="CCFFCC"/>
                  </a:gs>
                  <a:gs pos="100000">
                    <a:srgbClr val="000000"/>
                  </a:gs>
                </a:gsLst>
                <a:lin ang="16200000" scaled="0"/>
                <a:tileRect/>
              </a:gradFill>
              <a:ln>
                <a:solidFill>
                  <a:srgbClr val="CCFFCC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3446310" y="4014432"/>
              <a:ext cx="102115" cy="1080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4F81B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3364264" y="3929624"/>
              <a:ext cx="249322" cy="288000"/>
            </a:xfrm>
            <a:prstGeom prst="ellipse">
              <a:avLst/>
            </a:prstGeom>
            <a:noFill/>
            <a:ln>
              <a:solidFill>
                <a:srgbClr val="4F81B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154682" y="1232030"/>
            <a:ext cx="1659758" cy="4249823"/>
            <a:chOff x="5154682" y="1552730"/>
            <a:chExt cx="1659758" cy="4249823"/>
          </a:xfrm>
        </p:grpSpPr>
        <p:grpSp>
          <p:nvGrpSpPr>
            <p:cNvPr id="28" name="Group 12"/>
            <p:cNvGrpSpPr/>
            <p:nvPr/>
          </p:nvGrpSpPr>
          <p:grpSpPr>
            <a:xfrm rot="1695032">
              <a:off x="5154682" y="1552730"/>
              <a:ext cx="1060704" cy="4249823"/>
              <a:chOff x="5167421" y="271811"/>
              <a:chExt cx="1060704" cy="4249823"/>
            </a:xfrm>
          </p:grpSpPr>
          <p:sp>
            <p:nvSpPr>
              <p:cNvPr id="45" name="Isosceles Triangle 44"/>
              <p:cNvSpPr/>
              <p:nvPr/>
            </p:nvSpPr>
            <p:spPr>
              <a:xfrm>
                <a:off x="5167421" y="271811"/>
                <a:ext cx="1060704" cy="3169824"/>
              </a:xfrm>
              <a:prstGeom prst="triangle">
                <a:avLst/>
              </a:prstGeom>
              <a:solidFill>
                <a:srgbClr val="CCFFCC">
                  <a:alpha val="85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Isosceles Triangle 45"/>
              <p:cNvSpPr/>
              <p:nvPr/>
            </p:nvSpPr>
            <p:spPr>
              <a:xfrm flipV="1">
                <a:off x="5167421" y="3441634"/>
                <a:ext cx="1060704" cy="1080000"/>
              </a:xfrm>
              <a:prstGeom prst="triangle">
                <a:avLst/>
              </a:prstGeom>
              <a:gradFill flip="none" rotWithShape="1">
                <a:gsLst>
                  <a:gs pos="0">
                    <a:srgbClr val="CCFFCC">
                      <a:alpha val="85000"/>
                    </a:srgbClr>
                  </a:gs>
                  <a:gs pos="100000">
                    <a:srgbClr val="000000">
                      <a:alpha val="85000"/>
                    </a:srgbClr>
                  </a:gs>
                </a:gsLst>
                <a:lin ang="16200000" scaled="0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624785" y="1676400"/>
              <a:ext cx="136153" cy="144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6565118" y="1600200"/>
              <a:ext cx="249322" cy="288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Content Placeholder 2"/>
          <p:cNvSpPr txBox="1">
            <a:spLocks/>
          </p:cNvSpPr>
          <p:nvPr/>
        </p:nvSpPr>
        <p:spPr>
          <a:xfrm>
            <a:off x="128292" y="762000"/>
            <a:ext cx="3836963" cy="1585466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Dynamic working point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="1" dirty="0" err="1" smtClean="0">
                <a:solidFill>
                  <a:schemeClr val="bg1"/>
                </a:solidFill>
              </a:rPr>
              <a:t>Multipoles</a:t>
            </a:r>
            <a:r>
              <a:rPr lang="en-US" sz="3200" b="1" dirty="0" smtClean="0">
                <a:solidFill>
                  <a:schemeClr val="bg1"/>
                </a:solidFill>
              </a:rPr>
              <a:t> are used to compensate for resonances and limit losses along the cycle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Injection at 160 MeV from Linac4 will preserve the tune spreads for double intensity (</a:t>
            </a:r>
            <a:r>
              <a:rPr lang="en-US" sz="3200" b="1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bg</a:t>
            </a:r>
            <a:r>
              <a:rPr lang="en-US" sz="3200" b="1" baseline="30000" dirty="0" smtClean="0">
                <a:solidFill>
                  <a:schemeClr val="bg1"/>
                </a:solidFill>
              </a:rPr>
              <a:t>2</a:t>
            </a:r>
            <a:r>
              <a:rPr lang="en-US" sz="3200" b="1" dirty="0" smtClean="0">
                <a:solidFill>
                  <a:schemeClr val="bg1"/>
                </a:solidFill>
              </a:rPr>
              <a:t> will be half)</a:t>
            </a:r>
            <a:endParaRPr lang="en-US" sz="2880" b="1" dirty="0" smtClean="0">
              <a:solidFill>
                <a:schemeClr val="bg1"/>
              </a:solidFill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096000" y="463116"/>
            <a:ext cx="914400" cy="3231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Injection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169667" y="2749116"/>
            <a:ext cx="1099738" cy="323165"/>
          </a:xfrm>
          <a:prstGeom prst="rect">
            <a:avLst/>
          </a:prstGeom>
          <a:solidFill>
            <a:schemeClr val="bg1"/>
          </a:solidFill>
          <a:ln>
            <a:solidFill>
              <a:srgbClr val="4B4B4B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accent6">
                    <a:lumMod val="50000"/>
                  </a:schemeClr>
                </a:solidFill>
              </a:rPr>
              <a:t>Extraction</a:t>
            </a:r>
            <a:endParaRPr lang="en-US" sz="15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013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13105</TotalTime>
  <Words>4234</Words>
  <Application>Microsoft Macintosh PowerPoint</Application>
  <PresentationFormat>On-screen Show (4:3)</PresentationFormat>
  <Paragraphs>809</Paragraphs>
  <Slides>74</Slides>
  <Notes>54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74</vt:i4>
      </vt:variant>
    </vt:vector>
  </HeadingPairs>
  <TitlesOfParts>
    <vt:vector size="76" baseType="lpstr">
      <vt:lpstr>Office Theme</vt:lpstr>
      <vt:lpstr>1_CERNCorporate4-3</vt:lpstr>
      <vt:lpstr>Space charge and electron cloud in the CERN accelerators</vt:lpstr>
      <vt:lpstr>Beam brightness limitation due to direct space charge</vt:lpstr>
      <vt:lpstr>Beam brightness limitation due to direct space charge</vt:lpstr>
      <vt:lpstr>Space charge activities at CERN</vt:lpstr>
      <vt:lpstr>PowerPoint Presentation</vt:lpstr>
      <vt:lpstr>The PSB</vt:lpstr>
      <vt:lpstr>The PSB</vt:lpstr>
      <vt:lpstr>The PSB</vt:lpstr>
      <vt:lpstr>The PSB</vt:lpstr>
      <vt:lpstr>The PS</vt:lpstr>
      <vt:lpstr>The PS</vt:lpstr>
      <vt:lpstr>The PS</vt:lpstr>
      <vt:lpstr>The PS</vt:lpstr>
      <vt:lpstr>The PS</vt:lpstr>
      <vt:lpstr>The SPS</vt:lpstr>
      <vt:lpstr>The SPS</vt:lpstr>
      <vt:lpstr>The SPS</vt:lpstr>
      <vt:lpstr>The LEIR</vt:lpstr>
      <vt:lpstr>The LEIR cycle</vt:lpstr>
      <vt:lpstr>The LEIR</vt:lpstr>
      <vt:lpstr>The LEIR</vt:lpstr>
      <vt:lpstr>Space charge mitigation techniques</vt:lpstr>
      <vt:lpstr>Electron cloud in one slide</vt:lpstr>
      <vt:lpstr>Electron cloud activities at CERN</vt:lpstr>
      <vt:lpstr>Electron cloud activities at CERN</vt:lpstr>
      <vt:lpstr>Electron cloud activities at CERN</vt:lpstr>
      <vt:lpstr>Electron cloud in the PS</vt:lpstr>
      <vt:lpstr>Electron cloud in the PS</vt:lpstr>
      <vt:lpstr>Electron cloud in the PS</vt:lpstr>
      <vt:lpstr>Electron cloud in the SPS</vt:lpstr>
      <vt:lpstr>Electron cloud in the SPS</vt:lpstr>
      <vt:lpstr>The SPS main magnets</vt:lpstr>
      <vt:lpstr>SPS MBA-type chambers</vt:lpstr>
      <vt:lpstr>SPS MBB-type chambers</vt:lpstr>
      <vt:lpstr>SPS MBB-type chambers</vt:lpstr>
      <vt:lpstr>SPS QD-type chambers</vt:lpstr>
      <vt:lpstr>SPS QF-type chambers</vt:lpstr>
      <vt:lpstr>SPS large drift chambers</vt:lpstr>
      <vt:lpstr>High intensity LHC beams in the SPS </vt:lpstr>
      <vt:lpstr>Electron cloud in the LHC: 25 ns beams in 2011-12</vt:lpstr>
      <vt:lpstr>Electron cloud in the LHC: 25 ns beams in 2011-12</vt:lpstr>
      <vt:lpstr>Electron cloud in the LHC: 25 ns beams in 2011-12</vt:lpstr>
      <vt:lpstr>Electron cloud in the LHC during Run II: 2015 scrubbing</vt:lpstr>
      <vt:lpstr>Electron cloud in the LHC during Run II: 2015 scrubbing</vt:lpstr>
      <vt:lpstr>Electron cloud in the LHC during Run II: 2015</vt:lpstr>
      <vt:lpstr>Electron cloud in the LHC during Run II: 2016</vt:lpstr>
      <vt:lpstr>Electron cloud in the LHC during Run II: 2016</vt:lpstr>
      <vt:lpstr>Electron cloud in the LHC during Run II: 2016</vt:lpstr>
      <vt:lpstr>Electron cloud in the LHC: General</vt:lpstr>
      <vt:lpstr>Electron cloud in the LHC: Some open questions</vt:lpstr>
      <vt:lpstr>Electron cloud mitigation</vt:lpstr>
      <vt:lpstr>Summary</vt:lpstr>
      <vt:lpstr>LHC beams in the PS</vt:lpstr>
      <vt:lpstr>LHC beams in the PS</vt:lpstr>
      <vt:lpstr>Electron cloud in the PS</vt:lpstr>
      <vt:lpstr>Electron cloud in the PS</vt:lpstr>
      <vt:lpstr>Electron cloud in the PS</vt:lpstr>
      <vt:lpstr>Electron cloud in the PS</vt:lpstr>
      <vt:lpstr>Electron cloud in the PS</vt:lpstr>
      <vt:lpstr>Electron cloud in the PS</vt:lpstr>
      <vt:lpstr>Electron cloud in the PS</vt:lpstr>
      <vt:lpstr>Electron cloud in the PS</vt:lpstr>
      <vt:lpstr>Electron cloud in the PS</vt:lpstr>
      <vt:lpstr>Electron cloud in the PS</vt:lpstr>
      <vt:lpstr>Electron cloud in the PS</vt:lpstr>
      <vt:lpstr>LHC beams in the SPS</vt:lpstr>
      <vt:lpstr>The SPS main magnets</vt:lpstr>
      <vt:lpstr>Electron cloud in the LHC during Run II: scrub with physics</vt:lpstr>
      <vt:lpstr>Electron cloud in the LHC during Run II: scrub with physics</vt:lpstr>
      <vt:lpstr>Electron cloud in the LHC during Run II: deconditioning and reconditioning cycles</vt:lpstr>
      <vt:lpstr>Electron cloud in the LHC during Run II: deconditioning and reconditioning cycles</vt:lpstr>
      <vt:lpstr>Electron cloud in the LHC during Run II: deconditioning and reconditioning cycles</vt:lpstr>
      <vt:lpstr>Electron cloud in the LHC during Run II: deconditioning and reconditioning cycles</vt:lpstr>
      <vt:lpstr>Electron cloud in the LHC during Run II: deconditioning and reconditioning cycles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Injector beam requirements and options</dc:title>
  <dc:creator>Giovanni Rumolo</dc:creator>
  <cp:lastModifiedBy>Giovanni Rumolo</cp:lastModifiedBy>
  <cp:revision>483</cp:revision>
  <dcterms:created xsi:type="dcterms:W3CDTF">2015-06-24T22:18:30Z</dcterms:created>
  <dcterms:modified xsi:type="dcterms:W3CDTF">2017-02-12T22:02:33Z</dcterms:modified>
</cp:coreProperties>
</file>