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427" r:id="rId3"/>
    <p:sldId id="341" r:id="rId4"/>
    <p:sldId id="428" r:id="rId5"/>
    <p:sldId id="429" r:id="rId6"/>
    <p:sldId id="431" r:id="rId7"/>
    <p:sldId id="433" r:id="rId8"/>
    <p:sldId id="434" r:id="rId9"/>
    <p:sldId id="435" r:id="rId10"/>
    <p:sldId id="436" r:id="rId11"/>
    <p:sldId id="437" r:id="rId12"/>
    <p:sldId id="439" r:id="rId13"/>
    <p:sldId id="440" r:id="rId14"/>
    <p:sldId id="430" r:id="rId15"/>
    <p:sldId id="291" r:id="rId16"/>
    <p:sldId id="350" r:id="rId17"/>
    <p:sldId id="445" r:id="rId18"/>
    <p:sldId id="294" r:id="rId19"/>
    <p:sldId id="446" r:id="rId20"/>
    <p:sldId id="377" r:id="rId21"/>
    <p:sldId id="380" r:id="rId22"/>
    <p:sldId id="395" r:id="rId23"/>
    <p:sldId id="425" r:id="rId24"/>
    <p:sldId id="442" r:id="rId25"/>
    <p:sldId id="443" r:id="rId26"/>
    <p:sldId id="444" r:id="rId27"/>
  </p:sldIdLst>
  <p:sldSz cx="9144000" cy="6858000" type="screen4x3"/>
  <p:notesSz cx="6731000" cy="9856788"/>
  <p:defaultTextStyle>
    <a:defPPr>
      <a:defRPr lang="en-US"/>
    </a:defPPr>
    <a:lvl1pPr algn="ctr" rtl="0" eaLnBrk="0" fontAlgn="base" hangingPunct="0">
      <a:spcBef>
        <a:spcPct val="20000"/>
      </a:spcBef>
      <a:spcAft>
        <a:spcPct val="0"/>
      </a:spcAft>
      <a:buClr>
        <a:schemeClr val="tx2"/>
      </a:buClr>
      <a:buFont typeface="Monotype Sorts" charset="0"/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20000"/>
      </a:spcBef>
      <a:spcAft>
        <a:spcPct val="0"/>
      </a:spcAft>
      <a:buClr>
        <a:schemeClr val="tx2"/>
      </a:buClr>
      <a:buFont typeface="Monotype Sorts" charset="0"/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20000"/>
      </a:spcBef>
      <a:spcAft>
        <a:spcPct val="0"/>
      </a:spcAft>
      <a:buClr>
        <a:schemeClr val="tx2"/>
      </a:buClr>
      <a:buFont typeface="Monotype Sorts" charset="0"/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20000"/>
      </a:spcBef>
      <a:spcAft>
        <a:spcPct val="0"/>
      </a:spcAft>
      <a:buClr>
        <a:schemeClr val="tx2"/>
      </a:buClr>
      <a:buFont typeface="Monotype Sorts" charset="0"/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20000"/>
      </a:spcBef>
      <a:spcAft>
        <a:spcPct val="0"/>
      </a:spcAft>
      <a:buClr>
        <a:schemeClr val="tx2"/>
      </a:buClr>
      <a:buFont typeface="Monotype Sorts" charset="0"/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200" b="1" kern="1200">
        <a:solidFill>
          <a:srgbClr val="FFFF00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C99"/>
    <a:srgbClr val="FFCC66"/>
    <a:srgbClr val="FF9933"/>
    <a:srgbClr val="FF9966"/>
    <a:srgbClr val="CCFFFF"/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5" autoAdjust="0"/>
  </p:normalViewPr>
  <p:slideViewPr>
    <p:cSldViewPr showGuides="1">
      <p:cViewPr varScale="1">
        <p:scale>
          <a:sx n="80" d="100"/>
          <a:sy n="80" d="100"/>
        </p:scale>
        <p:origin x="-1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Relationship Id="rId2" Type="http://schemas.openxmlformats.org/officeDocument/2006/relationships/slide" Target="slides/slide20.xml"/><Relationship Id="rId3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effectLst/>
                <a:latin typeface="Book Antiqu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effectLst/>
                <a:latin typeface="Book Antiqu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Massimo Giovannozzi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3075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l" defTabSz="92710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effectLst/>
                <a:latin typeface="Book Antiqua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PAC 2003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3075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Book Antiqua" charset="0"/>
                <a:cs typeface="+mn-cs"/>
              </a:defRPr>
            </a:lvl1pPr>
          </a:lstStyle>
          <a:p>
            <a:pPr>
              <a:defRPr/>
            </a:pPr>
            <a:fld id="{1F50B08C-E3BC-DA40-9301-5A1D1B172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494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9135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8188"/>
            <a:ext cx="4929188" cy="3697287"/>
          </a:xfrm>
          <a:prstGeom prst="rect">
            <a:avLst/>
          </a:prstGeo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681538"/>
            <a:ext cx="4937125" cy="44370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738" tIns="46369" rIns="92738" bIns="46369"/>
          <a:lstStyle/>
          <a:p>
            <a:pPr>
              <a:defRPr/>
            </a:pPr>
            <a:endParaRPr lang="en-GB">
              <a:latin typeface="Times New Roman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Master title style</a:t>
            </a:r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quarter" idx="10"/>
          </p:nvPr>
        </p:nvSpPr>
        <p:spPr>
          <a:xfrm>
            <a:off x="1370013" y="6248400"/>
            <a:ext cx="1905000" cy="457200"/>
          </a:xfrm>
        </p:spPr>
        <p:txBody>
          <a:bodyPr/>
          <a:lstStyle>
            <a:lvl1pPr>
              <a:defRPr b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808413" y="6248400"/>
            <a:ext cx="2895600" cy="457200"/>
          </a:xfrm>
        </p:spPr>
        <p:txBody>
          <a:bodyPr/>
          <a:lstStyle>
            <a:lvl1pPr>
              <a:defRPr b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7413" y="6248400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  <a:latin typeface="Times New Roman" charset="0"/>
              </a:defRPr>
            </a:lvl1pPr>
          </a:lstStyle>
          <a:p>
            <a:pPr>
              <a:defRPr/>
            </a:pPr>
            <a:fld id="{C0675708-44DF-8A43-815B-0B22B32E6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1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97F26-08C5-8A43-AB94-6D7184E5A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2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82563"/>
            <a:ext cx="2171700" cy="5913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82563"/>
            <a:ext cx="6362700" cy="5913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F484A-1D54-F940-91E4-F073C5AF1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62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563"/>
            <a:ext cx="6629400" cy="731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600200"/>
            <a:ext cx="4267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AD621-A0FD-814D-86B6-C5FB9753C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66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563"/>
            <a:ext cx="6629400" cy="731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05D92-B65A-A147-AA96-D2B710882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75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FEC29-B276-2D49-91EA-4418A5751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9BD2-FE62-8149-87F3-A504214F5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3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C7260-1DA8-244B-B319-C241A140A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44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E4ABE-1201-EE48-A3CB-0A512F595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6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2B4BC-8D76-6E43-AEB1-A53321BD3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7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E593B-C8E3-7A47-9A32-E603D0A8B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51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B2DB5-FE51-5044-B619-3E4DB9CA8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6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11F51-9E1B-6546-BE9B-F026B395C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chemeClr val="accent2">
                <a:gamma/>
                <a:tint val="75686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82563"/>
            <a:ext cx="66294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86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013" y="63071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FontTx/>
              <a:buNone/>
              <a:defRPr sz="14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defRPr>
            </a:lvl1pPr>
          </a:lstStyle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3071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3071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defRPr>
            </a:lvl1pPr>
          </a:lstStyle>
          <a:p>
            <a:pPr>
              <a:defRPr/>
            </a:pPr>
            <a:fld id="{CB8D38F4-32F3-7443-A9B3-C5CDAE877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37" descr="MTE_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0" b="15576"/>
          <a:stretch>
            <a:fillRect/>
          </a:stretch>
        </p:blipFill>
        <p:spPr bwMode="auto">
          <a:xfrm>
            <a:off x="108000" y="76200"/>
            <a:ext cx="13350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87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charset="0"/>
        <a:buBlip>
          <a:blip r:embed="rId16"/>
        </a:buBlip>
        <a:defRPr sz="28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charset="0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charset="0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Monotype Sorts" charset="0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charset="0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146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pitchFamily="2" charset="2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pitchFamily="2" charset="2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pitchFamily="2" charset="2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just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Monotype Sorts" pitchFamily="2" charset="2"/>
        <a:buBlip>
          <a:blip r:embed="rId16"/>
        </a:buBlip>
        <a:defRPr sz="20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gi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E15037F0-6DB9-F045-9599-708D890B5D2E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>
          <a:xfrm>
            <a:off x="1447800" y="152400"/>
            <a:ext cx="7696200" cy="2057400"/>
          </a:xfrm>
        </p:spPr>
        <p:txBody>
          <a:bodyPr/>
          <a:lstStyle/>
          <a:p>
            <a:pPr algn="ctr">
              <a:defRPr/>
            </a:pPr>
            <a:r>
              <a:rPr lang="en-US" sz="4000" dirty="0">
                <a:latin typeface="Comic Sans MS" charset="0"/>
                <a:cs typeface="Times New Roman" charset="0"/>
              </a:rPr>
              <a:t>Using Resonance Islands for Optimum </a:t>
            </a:r>
            <a:r>
              <a:rPr lang="en-US" sz="4000" dirty="0" smtClean="0">
                <a:latin typeface="Comic Sans MS" charset="0"/>
                <a:cs typeface="Times New Roman" charset="0"/>
              </a:rPr>
              <a:t>Performance </a:t>
            </a:r>
            <a:r>
              <a:rPr lang="en-US" sz="4000" dirty="0">
                <a:latin typeface="Comic Sans MS" charset="0"/>
                <a:cs typeface="Times New Roman" charset="0"/>
              </a:rPr>
              <a:t>and Advanced Commissioning Techniques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52400" y="2514600"/>
            <a:ext cx="8915400" cy="1600200"/>
          </a:xfrm>
        </p:spPr>
        <p:txBody>
          <a:bodyPr/>
          <a:lstStyle/>
          <a:p>
            <a:pPr marL="0" indent="0" algn="ctr">
              <a:buFont typeface="Monotype Sorts" charset="0"/>
              <a:buNone/>
              <a:defRPr/>
            </a:pPr>
            <a:r>
              <a:rPr lang="en-GB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M. </a:t>
            </a:r>
            <a:r>
              <a:rPr lang="en-GB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Giovannozzi - CERN</a:t>
            </a:r>
            <a:endParaRPr lang="en-GB" dirty="0">
              <a:solidFill>
                <a:srgbClr val="FFFF00"/>
              </a:solidFill>
              <a:latin typeface="Comic Sans MS" charset="0"/>
              <a:cs typeface="Times New Roman" charset="0"/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28600" y="3048000"/>
            <a:ext cx="48006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hlink"/>
                </a:solidFill>
                <a:miter lim="800000"/>
                <a:headEnd type="none" w="sm" len="sm"/>
                <a:tailEnd type="none" w="sm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en-US" sz="2400" b="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Summary:</a:t>
            </a:r>
          </a:p>
          <a:p>
            <a:pPr algn="l">
              <a:spcBef>
                <a:spcPct val="50000"/>
              </a:spcBef>
              <a:buClrTx/>
              <a:buSzPct val="70000"/>
              <a:buFont typeface="Wingdings" charset="0"/>
              <a:buChar char="q"/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 </a:t>
            </a: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Introduction</a:t>
            </a:r>
            <a:endParaRPr lang="en-US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cs typeface="+mn-cs"/>
            </a:endParaRPr>
          </a:p>
          <a:p>
            <a:pPr marL="261938" indent="-261938" algn="l">
              <a:spcBef>
                <a:spcPct val="50000"/>
              </a:spcBef>
              <a:buClrTx/>
              <a:buSzPct val="70000"/>
              <a:buFont typeface="Wingdings" charset="0"/>
              <a:buChar char="q"/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Stable islands: static case</a:t>
            </a:r>
            <a:endParaRPr lang="en-US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cs typeface="+mn-cs"/>
            </a:endParaRP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4648200" y="3544163"/>
            <a:ext cx="4495800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hlink"/>
                </a:solidFill>
                <a:miter lim="800000"/>
                <a:headEnd type="none" w="sm" len="sm"/>
                <a:tailEnd type="none" w="sm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>
            <a:lvl1pPr marL="174625" indent="-174625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buClrTx/>
              <a:buSzPct val="70000"/>
              <a:buFont typeface="Wingdings" charset="0"/>
              <a:buChar char="q"/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 </a:t>
            </a: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Stable islands: dynamic case</a:t>
            </a:r>
            <a:endParaRPr lang="en-US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cs typeface="+mn-cs"/>
            </a:endParaRPr>
          </a:p>
          <a:p>
            <a:pPr algn="l">
              <a:spcBef>
                <a:spcPct val="50000"/>
              </a:spcBef>
              <a:buClrTx/>
              <a:buSzPct val="70000"/>
              <a:buFont typeface="Wingdings" charset="0"/>
              <a:buChar char="q"/>
              <a:defRPr/>
            </a:pP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 </a:t>
            </a:r>
            <a:r>
              <a:rPr lang="en-US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O</a:t>
            </a:r>
            <a:r>
              <a:rPr lang="en-US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utlook</a:t>
            </a:r>
            <a:endParaRPr lang="en-US" dirty="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cs typeface="+mn-cs"/>
            </a:endParaRPr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114300" y="5029200"/>
            <a:ext cx="89535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buBlip>
                <a:blip r:embed="rId3"/>
              </a:buBlip>
              <a:defRPr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charset="0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charset="0"/>
              </a:defRPr>
            </a:lvl5pPr>
            <a:lvl6pPr marL="25146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pitchFamily="2" charset="2"/>
              <a:buBlip>
                <a:blip r:embed="rId3"/>
              </a:buBlip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400" dirty="0" smtClean="0"/>
              <a:t>Acknowledgements: 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A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. </a:t>
            </a:r>
            <a:r>
              <a:rPr lang="en-GB" sz="2500" dirty="0" err="1">
                <a:solidFill>
                  <a:srgbClr val="FFFF00"/>
                </a:solidFill>
                <a:latin typeface="Comic Sans MS" charset="0"/>
                <a:cs typeface="Times New Roman" charset="0"/>
              </a:rPr>
              <a:t>Bazzani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A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. </a:t>
            </a:r>
            <a:r>
              <a:rPr lang="en-GB" sz="2500" dirty="0" err="1">
                <a:solidFill>
                  <a:srgbClr val="FFFF00"/>
                </a:solidFill>
                <a:latin typeface="Comic Sans MS" charset="0"/>
                <a:cs typeface="Times New Roman" charset="0"/>
              </a:rPr>
              <a:t>Franchi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C. Frye, 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S. </a:t>
            </a:r>
            <a:r>
              <a:rPr lang="en-GB" sz="2500" dirty="0" err="1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Gilardoni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C. </a:t>
            </a:r>
            <a:r>
              <a:rPr lang="en-GB" sz="2500" dirty="0" err="1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Hernalsteens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A. </a:t>
            </a:r>
            <a:r>
              <a:rPr lang="en-GB" sz="2500" dirty="0" err="1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Huschauer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G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. </a:t>
            </a:r>
            <a:r>
              <a:rPr lang="en-GB" sz="2500" dirty="0" err="1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Sterbini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, </a:t>
            </a:r>
            <a:r>
              <a:rPr lang="en-GB" sz="2500" dirty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G. </a:t>
            </a:r>
            <a:r>
              <a:rPr lang="en-GB" sz="2500" dirty="0" err="1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Turchetti</a:t>
            </a:r>
            <a:r>
              <a:rPr lang="en-GB" sz="2500" dirty="0" smtClean="0">
                <a:solidFill>
                  <a:srgbClr val="FFFF00"/>
                </a:solidFill>
                <a:latin typeface="Comic Sans MS" charset="0"/>
                <a:cs typeface="Times New Roman" charset="0"/>
              </a:rPr>
              <a:t>.</a:t>
            </a:r>
            <a:endParaRPr lang="en-GB" sz="2500" dirty="0">
              <a:solidFill>
                <a:srgbClr val="FFFF00"/>
              </a:solidFill>
              <a:latin typeface="Comic Sans MS" charset="0"/>
              <a:cs typeface="Times New Roman" charset="0"/>
            </a:endParaRPr>
          </a:p>
        </p:txBody>
      </p:sp>
      <p:pic>
        <p:nvPicPr>
          <p:cNvPr id="2" name="Picture 1" descr="img6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t="20947" r="1882" b="7939"/>
          <a:stretch/>
        </p:blipFill>
        <p:spPr>
          <a:xfrm>
            <a:off x="108000" y="1066800"/>
            <a:ext cx="1862954" cy="1080000"/>
          </a:xfrm>
          <a:prstGeom prst="rect">
            <a:avLst/>
          </a:prstGeom>
        </p:spPr>
      </p:pic>
      <p:pic>
        <p:nvPicPr>
          <p:cNvPr id="3" name="Picture 2" descr="eucard2-logo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6" b="8193"/>
          <a:stretch/>
        </p:blipFill>
        <p:spPr>
          <a:xfrm>
            <a:off x="109201" y="2209800"/>
            <a:ext cx="1871999" cy="10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A45A54BA-9BCE-214D-A69D-9B1EB8EFFAF1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10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239000" cy="80803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Examples based on PS ring - II</a:t>
            </a:r>
            <a:endParaRPr lang="en-GB" dirty="0">
              <a:latin typeface="Comic Sans MS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152" t="1817" r="5510" b="1788"/>
          <a:stretch/>
        </p:blipFill>
        <p:spPr>
          <a:xfrm>
            <a:off x="650405" y="963564"/>
            <a:ext cx="7883995" cy="5437236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371600" y="4953000"/>
            <a:ext cx="6858000" cy="646973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Clear difference between islands and core dispersion in </a:t>
            </a:r>
            <a:r>
              <a:rPr lang="en-GB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H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-plane: feed down from off-axis traversal of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quadrupoles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.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074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A45A54BA-9BCE-214D-A69D-9B1EB8EFFAF1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11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315200" cy="80803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Examples based on PS ring - III</a:t>
            </a:r>
            <a:endParaRPr lang="en-GB" dirty="0">
              <a:latin typeface="Comic Sans MS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969" t="1105" r="2752" b="4308"/>
          <a:stretch/>
        </p:blipFill>
        <p:spPr>
          <a:xfrm>
            <a:off x="650407" y="1133572"/>
            <a:ext cx="7883993" cy="5114828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57600" y="4419600"/>
            <a:ext cx="5334000" cy="923972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D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ifference between islands and core beta-function in V-plane: non-linear coupling due to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sextupoles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and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octupoles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.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75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A45A54BA-9BCE-214D-A69D-9B1EB8EFFAF1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12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239000" cy="80803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Examples based on PS ring - </a:t>
            </a:r>
            <a:r>
              <a:rPr lang="en-GB" dirty="0" smtClean="0">
                <a:latin typeface="Comic Sans MS" charset="0"/>
                <a:cs typeface="Times New Roman" charset="0"/>
              </a:rPr>
              <a:t>IV</a:t>
            </a:r>
            <a:endParaRPr lang="en-GB" dirty="0">
              <a:latin typeface="Comic Sans MS" charset="0"/>
              <a:cs typeface="Times New Roman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970" t="1208" r="785" b="1192"/>
          <a:stretch/>
        </p:blipFill>
        <p:spPr>
          <a:xfrm>
            <a:off x="630000" y="1153717"/>
            <a:ext cx="7884000" cy="51708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048000"/>
            <a:ext cx="2863515" cy="685800"/>
          </a:xfrm>
          <a:prstGeom prst="rect">
            <a:avLst/>
          </a:prstGeom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572000" y="4038600"/>
            <a:ext cx="3886200" cy="1200971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Clear difference in momentum compaction between islands and core: in this case the difference is only 0.8%...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062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2563"/>
            <a:ext cx="7162800" cy="731837"/>
          </a:xfrm>
        </p:spPr>
        <p:txBody>
          <a:bodyPr/>
          <a:lstStyle/>
          <a:p>
            <a:r>
              <a:rPr lang="en-GB" dirty="0" smtClean="0"/>
              <a:t>Alternative gamma-jump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r>
              <a:rPr lang="en-GB" dirty="0" smtClean="0"/>
              <a:t>The optics around the fixed points can be designed to enhance the difference of gamma jump between the two closed orbits.</a:t>
            </a:r>
          </a:p>
          <a:p>
            <a:r>
              <a:rPr lang="en-GB" dirty="0" smtClean="0"/>
              <a:t>The transition can be jumped by kicking the beam from the central closed orbit to the fixed points (and back).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52600" y="4724400"/>
            <a:ext cx="5562600" cy="770084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Simulations are on-going to assess the performance of such a technique.</a:t>
            </a:r>
          </a:p>
        </p:txBody>
      </p:sp>
    </p:spTree>
    <p:extLst>
      <p:ext uri="{BB962C8B-B14F-4D97-AF65-F5344CB8AC3E}">
        <p14:creationId xmlns:p14="http://schemas.microsoft.com/office/powerpoint/2010/main" val="290116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stable islands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495800"/>
          </a:xfrm>
        </p:spPr>
        <p:txBody>
          <a:bodyPr/>
          <a:lstStyle/>
          <a:p>
            <a:r>
              <a:rPr lang="en-GB" dirty="0" smtClean="0"/>
              <a:t>The transverse position of the stable islands is controlled by: transverse tune, strength of </a:t>
            </a:r>
            <a:r>
              <a:rPr lang="en-GB" dirty="0" err="1" smtClean="0"/>
              <a:t>sextupoles</a:t>
            </a:r>
            <a:r>
              <a:rPr lang="en-GB" dirty="0" smtClean="0"/>
              <a:t>, </a:t>
            </a:r>
            <a:r>
              <a:rPr lang="en-GB" dirty="0" err="1" smtClean="0"/>
              <a:t>octupoles</a:t>
            </a:r>
            <a:r>
              <a:rPr lang="en-GB" dirty="0"/>
              <a:t> </a:t>
            </a:r>
            <a:r>
              <a:rPr lang="en-GB" dirty="0" smtClean="0"/>
              <a:t>etc.</a:t>
            </a:r>
          </a:p>
          <a:p>
            <a:r>
              <a:rPr lang="en-GB" dirty="0" smtClean="0"/>
              <a:t>By adiabatically changing any of these parameters it is possible to perform</a:t>
            </a:r>
          </a:p>
          <a:p>
            <a:pPr lvl="1"/>
            <a:r>
              <a:rPr lang="en-GB" sz="2400" dirty="0" smtClean="0"/>
              <a:t>Splitting of a standard beam into several </a:t>
            </a:r>
            <a:r>
              <a:rPr lang="en-GB" sz="2400" dirty="0" err="1" smtClean="0"/>
              <a:t>beamlets</a:t>
            </a:r>
            <a:r>
              <a:rPr lang="en-GB" sz="2400" dirty="0" smtClean="0"/>
              <a:t>. This is the heart of the Multi-Turn Extraction (MTE) in use at CERN</a:t>
            </a:r>
          </a:p>
          <a:p>
            <a:pPr lvl="1"/>
            <a:r>
              <a:rPr lang="en-GB" sz="2400" dirty="0" smtClean="0"/>
              <a:t>Merging several </a:t>
            </a:r>
            <a:r>
              <a:rPr lang="en-GB" sz="2400" dirty="0" err="1" smtClean="0"/>
              <a:t>beamlets</a:t>
            </a:r>
            <a:r>
              <a:rPr lang="en-GB" sz="2400" dirty="0" smtClean="0"/>
              <a:t> into a single one. This could be an option for Multi-Turn Injection (MTI).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8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163"/>
            <a:ext cx="7010400" cy="884237"/>
          </a:xfrm>
        </p:spPr>
        <p:txBody>
          <a:bodyPr lIns="91440" rIns="0"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CT </a:t>
            </a:r>
            <a:r>
              <a:rPr lang="en-GB" dirty="0" smtClean="0">
                <a:latin typeface="Comic Sans MS" charset="0"/>
                <a:cs typeface="Times New Roman" charset="0"/>
              </a:rPr>
              <a:t>vs. </a:t>
            </a:r>
            <a:r>
              <a:rPr lang="en-GB" dirty="0" smtClean="0">
                <a:latin typeface="Comic Sans MS" charset="0"/>
                <a:cs typeface="Times New Roman" charset="0"/>
              </a:rPr>
              <a:t>MTE</a:t>
            </a:r>
            <a:endParaRPr lang="en-GB" dirty="0">
              <a:latin typeface="Comic Sans MS" charset="0"/>
              <a:cs typeface="+mj-cs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4419600" cy="51816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Monotype Sorts" charset="0"/>
              <a:buNone/>
              <a:defRPr/>
            </a:pPr>
            <a:r>
              <a:rPr lang="en-GB" sz="26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CT</a:t>
            </a:r>
            <a:endParaRPr lang="en-GB" sz="2600" dirty="0">
              <a:solidFill>
                <a:srgbClr val="FF6600"/>
              </a:solidFill>
              <a:latin typeface="Comic Sans MS" charset="0"/>
              <a:cs typeface="+mn-cs"/>
            </a:endParaRP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>
                <a:latin typeface="Comic Sans MS" charset="0"/>
              </a:rPr>
              <a:t>Losses </a:t>
            </a:r>
            <a:r>
              <a:rPr lang="en-GB" dirty="0" smtClean="0">
                <a:latin typeface="Comic Sans MS" charset="0"/>
              </a:rPr>
              <a:t>are </a:t>
            </a:r>
            <a:r>
              <a:rPr lang="en-GB" dirty="0">
                <a:latin typeface="Comic Sans MS" charset="0"/>
              </a:rPr>
              <a:t>unavoidable due to </a:t>
            </a:r>
            <a:r>
              <a:rPr lang="en-GB" dirty="0" smtClean="0">
                <a:solidFill>
                  <a:srgbClr val="FF9966"/>
                </a:solidFill>
                <a:latin typeface="Comic Sans MS" charset="0"/>
              </a:rPr>
              <a:t>electrostatic </a:t>
            </a:r>
            <a:r>
              <a:rPr lang="en-GB" dirty="0">
                <a:latin typeface="Comic Sans MS" charset="0"/>
              </a:rPr>
              <a:t>septum </a:t>
            </a:r>
            <a:r>
              <a:rPr lang="en-GB" dirty="0" smtClean="0">
                <a:latin typeface="Comic Sans MS" charset="0"/>
              </a:rPr>
              <a:t>used for beam slicing.</a:t>
            </a:r>
            <a:endParaRPr lang="en-GB" dirty="0">
              <a:latin typeface="Comic Sans MS" charset="0"/>
            </a:endParaRP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 smtClean="0">
                <a:latin typeface="Comic Sans MS" charset="0"/>
              </a:rPr>
              <a:t>Slices feature </a:t>
            </a:r>
            <a:r>
              <a:rPr lang="en-GB" dirty="0">
                <a:solidFill>
                  <a:srgbClr val="FF9966"/>
                </a:solidFill>
                <a:latin typeface="Comic Sans MS" charset="0"/>
              </a:rPr>
              <a:t>different </a:t>
            </a:r>
            <a:r>
              <a:rPr lang="en-GB" dirty="0" err="1">
                <a:solidFill>
                  <a:srgbClr val="FF9966"/>
                </a:solidFill>
                <a:latin typeface="Comic Sans MS" charset="0"/>
              </a:rPr>
              <a:t>emittances</a:t>
            </a:r>
            <a:r>
              <a:rPr lang="en-GB" dirty="0">
                <a:solidFill>
                  <a:srgbClr val="FF9966"/>
                </a:solidFill>
                <a:latin typeface="Comic Sans MS" charset="0"/>
              </a:rPr>
              <a:t> and optical parameters</a:t>
            </a:r>
            <a:r>
              <a:rPr lang="en-GB" dirty="0" smtClean="0">
                <a:latin typeface="Comic Sans MS" charset="0"/>
              </a:rPr>
              <a:t>.</a:t>
            </a:r>
          </a:p>
          <a:p>
            <a:pPr marL="0" lvl="1" indent="0" algn="ctr">
              <a:lnSpc>
                <a:spcPct val="90000"/>
              </a:lnSpc>
              <a:buNone/>
              <a:defRPr/>
            </a:pPr>
            <a:r>
              <a:rPr lang="en-GB" sz="2600" dirty="0" smtClean="0">
                <a:solidFill>
                  <a:srgbClr val="FF6600"/>
                </a:solidFill>
                <a:latin typeface="Comic Sans MS" charset="0"/>
              </a:rPr>
              <a:t>MTE</a:t>
            </a:r>
            <a:endParaRPr lang="en-GB" sz="2600" dirty="0" smtClean="0">
              <a:solidFill>
                <a:srgbClr val="FF6600"/>
              </a:solidFill>
              <a:latin typeface="Comic Sans MS" charset="0"/>
            </a:endParaRP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 smtClean="0">
                <a:solidFill>
                  <a:srgbClr val="FF9966"/>
                </a:solidFill>
                <a:latin typeface="Comic Sans MS" charset="0"/>
              </a:rPr>
              <a:t>Nonlinear magnets </a:t>
            </a:r>
            <a:r>
              <a:rPr lang="en-GB" dirty="0" smtClean="0">
                <a:latin typeface="Comic Sans MS" charset="0"/>
              </a:rPr>
              <a:t>to create stable islands</a:t>
            </a: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 smtClean="0">
                <a:solidFill>
                  <a:srgbClr val="FF9966"/>
                </a:solidFill>
                <a:latin typeface="Comic Sans MS" charset="0"/>
              </a:rPr>
              <a:t>Slow tune variation </a:t>
            </a:r>
            <a:r>
              <a:rPr lang="en-GB" dirty="0" smtClean="0">
                <a:latin typeface="Comic Sans MS" charset="0"/>
              </a:rPr>
              <a:t>to cross a resonance</a:t>
            </a: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>
                <a:solidFill>
                  <a:srgbClr val="FF9933"/>
                </a:solidFill>
                <a:latin typeface="Comic Sans MS" charset="0"/>
              </a:rPr>
              <a:t>Extraction losses are reduced</a:t>
            </a:r>
            <a:r>
              <a:rPr lang="en-GB" dirty="0">
                <a:solidFill>
                  <a:srgbClr val="FFFF00"/>
                </a:solidFill>
                <a:latin typeface="Comic Sans MS" charset="0"/>
              </a:rPr>
              <a:t> (virtually to zero).</a:t>
            </a:r>
          </a:p>
          <a:p>
            <a:pPr marL="263525" lvl="1" indent="-263525">
              <a:lnSpc>
                <a:spcPct val="90000"/>
              </a:lnSpc>
              <a:defRPr/>
            </a:pPr>
            <a:r>
              <a:rPr lang="en-GB" dirty="0" err="1">
                <a:solidFill>
                  <a:srgbClr val="FFFF00"/>
                </a:solidFill>
                <a:latin typeface="Comic Sans MS" charset="0"/>
              </a:rPr>
              <a:t>Beamlets</a:t>
            </a:r>
            <a:r>
              <a:rPr lang="en-GB" dirty="0">
                <a:solidFill>
                  <a:srgbClr val="FFFF00"/>
                </a:solidFill>
                <a:latin typeface="Comic Sans MS" charset="0"/>
              </a:rPr>
              <a:t> have </a:t>
            </a:r>
            <a:r>
              <a:rPr lang="en-GB" dirty="0">
                <a:solidFill>
                  <a:srgbClr val="FF9933"/>
                </a:solidFill>
                <a:latin typeface="Comic Sans MS" charset="0"/>
              </a:rPr>
              <a:t>same </a:t>
            </a:r>
            <a:r>
              <a:rPr lang="en-GB" dirty="0" err="1">
                <a:solidFill>
                  <a:srgbClr val="FF9933"/>
                </a:solidFill>
                <a:latin typeface="Comic Sans MS" charset="0"/>
              </a:rPr>
              <a:t>emittance</a:t>
            </a:r>
            <a:r>
              <a:rPr lang="en-GB" dirty="0">
                <a:solidFill>
                  <a:srgbClr val="FFFF00"/>
                </a:solidFill>
                <a:latin typeface="Comic Sans MS" charset="0"/>
              </a:rPr>
              <a:t> and </a:t>
            </a:r>
            <a:r>
              <a:rPr lang="en-GB" dirty="0">
                <a:solidFill>
                  <a:srgbClr val="FF9933"/>
                </a:solidFill>
                <a:latin typeface="Comic Sans MS" charset="0"/>
              </a:rPr>
              <a:t>optical parameters</a:t>
            </a:r>
            <a:r>
              <a:rPr lang="en-GB" dirty="0" smtClean="0">
                <a:solidFill>
                  <a:srgbClr val="FFFF00"/>
                </a:solidFill>
                <a:latin typeface="Comic Sans MS" charset="0"/>
              </a:rPr>
              <a:t>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033CD-1273-7B42-8583-404DA72A6BC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9" name="Picture 30" descr="ct5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7" y="1366838"/>
            <a:ext cx="4214813" cy="50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724400" y="609600"/>
            <a:ext cx="4267200" cy="646973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0" tIns="46038" rIns="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Example of </a:t>
            </a:r>
            <a:r>
              <a:rPr lang="en-GB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transverse beam splitting 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using a simple dynamical model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724400" y="5950161"/>
            <a:ext cx="4343400" cy="831639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0" tIns="46038" rIns="0" bIns="46038">
            <a:spAutoFit/>
          </a:bodyPr>
          <a:lstStyle/>
          <a:p>
            <a:pPr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Splitting and extraction are well-separated processes</a:t>
            </a:r>
            <a:endParaRPr lang="en-GB" sz="24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210B7D8-7BFD-D047-86FF-20B54D0D40DA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16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609600" y="2209800"/>
            <a:ext cx="4953000" cy="3276600"/>
          </a:xfrm>
          <a:prstGeom prst="rect">
            <a:avLst/>
          </a:prstGeom>
          <a:solidFill>
            <a:schemeClr val="tx1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848600" cy="609600"/>
          </a:xfrm>
        </p:spPr>
        <p:txBody>
          <a:bodyPr/>
          <a:lstStyle/>
          <a:p>
            <a:pPr algn="ctr"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MTE: extraction process</a:t>
            </a:r>
            <a:endParaRPr lang="en-US" dirty="0">
              <a:latin typeface="Comic Sans MS" charset="0"/>
              <a:cs typeface="+mj-cs"/>
            </a:endParaRP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5344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038" rIns="0" bIns="46038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Final stage after 20000 turns (about 42 ms for CERN PS)</a:t>
            </a:r>
          </a:p>
        </p:txBody>
      </p:sp>
      <p:pic>
        <p:nvPicPr>
          <p:cNvPr id="157701" name="Picture 5" descr="res4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4" t="8557" r="16733" b="19475"/>
          <a:stretch>
            <a:fillRect/>
          </a:stretch>
        </p:blipFill>
        <p:spPr bwMode="auto">
          <a:xfrm>
            <a:off x="1676400" y="2835275"/>
            <a:ext cx="2055813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2" name="Line 6"/>
          <p:cNvSpPr>
            <a:spLocks noChangeShapeType="1"/>
          </p:cNvSpPr>
          <p:nvPr/>
        </p:nvSpPr>
        <p:spPr bwMode="auto">
          <a:xfrm>
            <a:off x="1905000" y="5334000"/>
            <a:ext cx="16002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685800" y="5562600"/>
            <a:ext cx="41910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About 6 cm in physical space</a:t>
            </a: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5791200" y="2438400"/>
            <a:ext cx="3124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038" rIns="0" bIns="46038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Slow (</a:t>
            </a:r>
            <a:r>
              <a:rPr lang="en-GB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few thousand turns</a:t>
            </a: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) bump first (closed distortion of the periodic orbit)</a:t>
            </a:r>
          </a:p>
        </p:txBody>
      </p:sp>
      <p:grpSp>
        <p:nvGrpSpPr>
          <p:cNvPr id="157705" name="Group 9"/>
          <p:cNvGrpSpPr>
            <a:grpSpLocks/>
          </p:cNvGrpSpPr>
          <p:nvPr/>
        </p:nvGrpSpPr>
        <p:grpSpPr bwMode="auto">
          <a:xfrm>
            <a:off x="2438400" y="2833688"/>
            <a:ext cx="2590800" cy="1981200"/>
            <a:chOff x="3696" y="576"/>
            <a:chExt cx="1632" cy="1248"/>
          </a:xfrm>
        </p:grpSpPr>
        <p:sp>
          <p:nvSpPr>
            <p:cNvPr id="157706" name="Rectangle 10"/>
            <p:cNvSpPr>
              <a:spLocks noChangeArrowheads="1"/>
            </p:cNvSpPr>
            <p:nvPr/>
          </p:nvSpPr>
          <p:spPr bwMode="auto">
            <a:xfrm>
              <a:off x="3696" y="576"/>
              <a:ext cx="1632" cy="12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pic>
          <p:nvPicPr>
            <p:cNvPr id="28701" name="Picture 11" descr="res44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83" t="8557" r="16733" b="19475"/>
            <a:stretch>
              <a:fillRect/>
            </a:stretch>
          </p:blipFill>
          <p:spPr bwMode="auto">
            <a:xfrm>
              <a:off x="3984" y="576"/>
              <a:ext cx="1344" cy="1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7708" name="Line 12"/>
          <p:cNvSpPr>
            <a:spLocks noChangeShapeType="1"/>
          </p:cNvSpPr>
          <p:nvPr/>
        </p:nvSpPr>
        <p:spPr bwMode="auto">
          <a:xfrm>
            <a:off x="4343400" y="2895600"/>
            <a:ext cx="0" cy="17367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09" name="Line 13"/>
          <p:cNvSpPr>
            <a:spLocks noChangeShapeType="1"/>
          </p:cNvSpPr>
          <p:nvPr/>
        </p:nvSpPr>
        <p:spPr bwMode="auto">
          <a:xfrm>
            <a:off x="2667000" y="2590800"/>
            <a:ext cx="0" cy="2590800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 type="stealth" w="med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5791200" y="4160838"/>
            <a:ext cx="31242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46038" rIns="0" bIns="46038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Fast (</a:t>
            </a:r>
            <a:r>
              <a:rPr lang="en-GB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less than one turn</a:t>
            </a: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) bump afterwards (closed distortion of periodic orbit)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4343400" y="25146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B</a:t>
            </a:r>
            <a:r>
              <a:rPr lang="en-GB" sz="1800" baseline="-25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field</a:t>
            </a: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 </a:t>
            </a: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Times New Roman" charset="0"/>
              </a:rPr>
              <a:t>≠ 0</a:t>
            </a:r>
          </a:p>
        </p:txBody>
      </p:sp>
      <p:sp>
        <p:nvSpPr>
          <p:cNvPr id="157712" name="Text Box 16"/>
          <p:cNvSpPr txBox="1">
            <a:spLocks noChangeArrowheads="1"/>
          </p:cNvSpPr>
          <p:nvPr/>
        </p:nvSpPr>
        <p:spPr bwMode="auto">
          <a:xfrm>
            <a:off x="2590800" y="25146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B</a:t>
            </a:r>
            <a:r>
              <a:rPr lang="en-GB" sz="1800" baseline="-25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field</a:t>
            </a: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 =</a:t>
            </a: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Times New Roman" charset="0"/>
              </a:rPr>
              <a:t> 0</a:t>
            </a:r>
          </a:p>
        </p:txBody>
      </p:sp>
      <p:sp>
        <p:nvSpPr>
          <p:cNvPr id="157713" name="Text Box 17"/>
          <p:cNvSpPr txBox="1">
            <a:spLocks noChangeArrowheads="1"/>
          </p:cNvSpPr>
          <p:nvPr/>
        </p:nvSpPr>
        <p:spPr bwMode="auto">
          <a:xfrm>
            <a:off x="1676400" y="22098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8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At the septum location</a:t>
            </a:r>
          </a:p>
        </p:txBody>
      </p:sp>
      <p:sp>
        <p:nvSpPr>
          <p:cNvPr id="157714" name="Rectangle 18"/>
          <p:cNvSpPr>
            <a:spLocks noChangeArrowheads="1"/>
          </p:cNvSpPr>
          <p:nvPr/>
        </p:nvSpPr>
        <p:spPr bwMode="auto">
          <a:xfrm>
            <a:off x="3733800" y="2895600"/>
            <a:ext cx="533400" cy="533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15" name="Rectangle 19"/>
          <p:cNvSpPr>
            <a:spLocks noChangeArrowheads="1"/>
          </p:cNvSpPr>
          <p:nvPr/>
        </p:nvSpPr>
        <p:spPr bwMode="auto">
          <a:xfrm>
            <a:off x="3048000" y="3505200"/>
            <a:ext cx="533400" cy="533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16" name="Rectangle 20"/>
          <p:cNvSpPr>
            <a:spLocks noChangeArrowheads="1"/>
          </p:cNvSpPr>
          <p:nvPr/>
        </p:nvSpPr>
        <p:spPr bwMode="auto">
          <a:xfrm>
            <a:off x="3733800" y="4191000"/>
            <a:ext cx="533400" cy="533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57717" name="Group 21"/>
          <p:cNvGrpSpPr>
            <a:grpSpLocks/>
          </p:cNvGrpSpPr>
          <p:nvPr/>
        </p:nvGrpSpPr>
        <p:grpSpPr bwMode="auto">
          <a:xfrm>
            <a:off x="3657600" y="3581400"/>
            <a:ext cx="1295400" cy="381000"/>
            <a:chOff x="2304" y="2256"/>
            <a:chExt cx="816" cy="240"/>
          </a:xfrm>
        </p:grpSpPr>
        <p:sp>
          <p:nvSpPr>
            <p:cNvPr id="157718" name="Rectangle 22"/>
            <p:cNvSpPr>
              <a:spLocks noChangeArrowheads="1"/>
            </p:cNvSpPr>
            <p:nvPr/>
          </p:nvSpPr>
          <p:spPr bwMode="auto">
            <a:xfrm>
              <a:off x="2784" y="2256"/>
              <a:ext cx="336" cy="2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57719" name="Rectangle 23"/>
            <p:cNvSpPr>
              <a:spLocks noChangeArrowheads="1"/>
            </p:cNvSpPr>
            <p:nvPr/>
          </p:nvSpPr>
          <p:spPr bwMode="auto">
            <a:xfrm>
              <a:off x="2304" y="2256"/>
              <a:ext cx="336" cy="24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pic>
        <p:nvPicPr>
          <p:cNvPr id="157720" name="Picture 24" descr="res4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6" t="36885" r="44366" b="50163"/>
          <a:stretch>
            <a:fillRect/>
          </a:stretch>
        </p:blipFill>
        <p:spPr bwMode="auto">
          <a:xfrm>
            <a:off x="4495800" y="3608388"/>
            <a:ext cx="3603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21" name="Rectangle 25"/>
          <p:cNvSpPr>
            <a:spLocks noChangeArrowheads="1"/>
          </p:cNvSpPr>
          <p:nvPr/>
        </p:nvSpPr>
        <p:spPr bwMode="auto">
          <a:xfrm>
            <a:off x="4495800" y="3581400"/>
            <a:ext cx="457200" cy="381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22" name="Line 26"/>
          <p:cNvSpPr>
            <a:spLocks noChangeShapeType="1"/>
          </p:cNvSpPr>
          <p:nvPr/>
        </p:nvSpPr>
        <p:spPr bwMode="auto">
          <a:xfrm>
            <a:off x="1371600" y="3786188"/>
            <a:ext cx="3810000" cy="23812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0.07934 -0.00209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4" grpId="0"/>
      <p:bldP spid="157710" grpId="0"/>
      <p:bldP spid="157714" grpId="0" animBg="1"/>
      <p:bldP spid="157715" grpId="0" animBg="1"/>
      <p:bldP spid="157716" grpId="0" animBg="1"/>
      <p:bldP spid="1577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CCEEB85-557E-194F-B126-73117E6F2D12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17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pic>
        <p:nvPicPr>
          <p:cNvPr id="36868" name="Picture 2" descr="movieinj4h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066800"/>
            <a:ext cx="453390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30163"/>
            <a:ext cx="7315200" cy="731837"/>
          </a:xfrm>
        </p:spPr>
        <p:txBody>
          <a:bodyPr/>
          <a:lstStyle/>
          <a:p>
            <a:pPr algn="ctr">
              <a:defRPr/>
            </a:pPr>
            <a:r>
              <a:rPr lang="en-GB" dirty="0">
                <a:ea typeface="+mj-ea"/>
                <a:cs typeface="Times New Roman" pitchFamily="18" charset="0"/>
              </a:rPr>
              <a:t>M</a:t>
            </a:r>
            <a:r>
              <a:rPr lang="en-GB" dirty="0" smtClean="0">
                <a:ea typeface="+mj-ea"/>
                <a:cs typeface="Times New Roman" pitchFamily="18" charset="0"/>
              </a:rPr>
              <a:t>ulti</a:t>
            </a:r>
            <a:r>
              <a:rPr lang="en-GB" dirty="0" smtClean="0">
                <a:ea typeface="+mj-ea"/>
                <a:cs typeface="Times New Roman" pitchFamily="18" charset="0"/>
              </a:rPr>
              <a:t>-Turn </a:t>
            </a:r>
            <a:r>
              <a:rPr lang="en-GB" dirty="0" smtClean="0">
                <a:solidFill>
                  <a:srgbClr val="FF0000"/>
                </a:solidFill>
                <a:ea typeface="+mj-ea"/>
                <a:cs typeface="Times New Roman" pitchFamily="18" charset="0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+mj-ea"/>
                <a:cs typeface="Times New Roman" pitchFamily="18" charset="0"/>
              </a:rPr>
              <a:t>njection</a:t>
            </a:r>
            <a:endParaRPr lang="en-US" dirty="0" smtClean="0">
              <a:ea typeface="+mj-ea"/>
              <a:cs typeface="+mj-cs"/>
            </a:endParaRP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4587875" y="685800"/>
            <a:ext cx="45466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hlink"/>
                </a:solidFill>
                <a:miter lim="800000"/>
                <a:headEnd type="none" w="sm" len="sm"/>
                <a:tailEnd type="none" w="sm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Tx/>
              <a:buFontTx/>
              <a:buNone/>
              <a:defRPr/>
            </a:pPr>
            <a:r>
              <a:rPr lang="en-US" sz="20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The fourth-order resonance is used for a four-turn injection</a:t>
            </a:r>
            <a:endParaRPr lang="en-US" sz="2000" b="0" dirty="0">
              <a:solidFill>
                <a:srgbClr val="FF9933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01381" name="Picture 5" descr="movieinj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066800"/>
            <a:ext cx="4533900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1588" y="1905000"/>
            <a:ext cx="3122612" cy="708025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Efficient method to generate hollow beams!</a:t>
            </a:r>
            <a:endParaRPr lang="en-GB" sz="20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572000" y="1635125"/>
            <a:ext cx="4572000" cy="5146675"/>
            <a:chOff x="4572000" y="1634562"/>
            <a:chExt cx="4572000" cy="5147238"/>
          </a:xfrm>
        </p:grpSpPr>
        <p:grpSp>
          <p:nvGrpSpPr>
            <p:cNvPr id="36874" name="Group 1"/>
            <p:cNvGrpSpPr>
              <a:grpSpLocks/>
            </p:cNvGrpSpPr>
            <p:nvPr/>
          </p:nvGrpSpPr>
          <p:grpSpPr bwMode="auto">
            <a:xfrm>
              <a:off x="4572000" y="1634562"/>
              <a:ext cx="4572000" cy="5147238"/>
              <a:chOff x="4572000" y="1634562"/>
              <a:chExt cx="4572000" cy="5147238"/>
            </a:xfrm>
          </p:grpSpPr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8" t="2662" r="4643" b="-16"/>
              <a:stretch/>
            </p:blipFill>
            <p:spPr bwMode="auto">
              <a:xfrm>
                <a:off x="4572000" y="2699892"/>
                <a:ext cx="4572000" cy="3669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 Box 12"/>
              <p:cNvSpPr txBox="1">
                <a:spLocks noChangeArrowheads="1"/>
              </p:cNvSpPr>
              <p:nvPr/>
            </p:nvSpPr>
            <p:spPr bwMode="auto">
              <a:xfrm>
                <a:off x="4572000" y="1634562"/>
                <a:ext cx="4572000" cy="110819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lIns="92075" tIns="46038" rIns="92075" bIns="46038"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just">
                  <a:spcBef>
                    <a:spcPct val="50000"/>
                  </a:spcBef>
                  <a:defRPr/>
                </a:pPr>
                <a:r>
                  <a:rPr lang="en-US" dirty="0" smtClean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Flat beam distribution obtained by injecting a fifth turn in the </a:t>
                </a:r>
                <a:r>
                  <a:rPr lang="en-US" dirty="0" err="1" smtClean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centre</a:t>
                </a:r>
                <a:r>
                  <a:rPr lang="en-US" dirty="0" smtClean="0">
                    <a:solidFill>
                      <a:schemeClr val="accent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.</a:t>
                </a:r>
                <a:endParaRPr lang="en-GB" dirty="0" smtClean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cs typeface="+mn-cs"/>
                </a:endParaRPr>
              </a:p>
            </p:txBody>
          </p: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>
                <a:off x="6705600" y="2437925"/>
                <a:ext cx="457200" cy="83829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0" name="Text Box 10"/>
              <p:cNvSpPr txBox="1">
                <a:spLocks noChangeArrowheads="1"/>
              </p:cNvSpPr>
              <p:nvPr/>
            </p:nvSpPr>
            <p:spPr bwMode="auto">
              <a:xfrm>
                <a:off x="4724400" y="6349953"/>
                <a:ext cx="4419600" cy="43184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lIns="92075" tIns="46038" rIns="92075" bIns="46038"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n-US" altLang="ja-JP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H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ollow beam distribution</a:t>
                </a:r>
                <a:endParaRPr lang="en-GB" dirty="0" smtClean="0"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cs typeface="+mn-cs"/>
                </a:endParaRPr>
              </a:p>
            </p:txBody>
          </p:sp>
        </p:grp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 flipV="1">
              <a:off x="6858000" y="5791092"/>
              <a:ext cx="304800" cy="685875"/>
            </a:xfrm>
            <a:prstGeom prst="line">
              <a:avLst/>
            </a:prstGeom>
            <a:noFill/>
            <a:ln w="50800">
              <a:solidFill>
                <a:srgbClr val="FFFF00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842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8" grpId="0" animBg="1"/>
      <p:bldP spid="10138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B4B0F38-A34C-8C42-B5EA-C7C513798BEB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18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58763"/>
            <a:ext cx="7848600" cy="655637"/>
          </a:xfrm>
        </p:spPr>
        <p:txBody>
          <a:bodyPr/>
          <a:lstStyle/>
          <a:p>
            <a:pPr>
              <a:defRPr/>
            </a:pPr>
            <a:r>
              <a:rPr lang="en-GB" dirty="0">
                <a:latin typeface="Comic Sans MS" charset="0"/>
                <a:cs typeface="Times New Roman" charset="0"/>
              </a:rPr>
              <a:t>M</a:t>
            </a:r>
            <a:r>
              <a:rPr lang="en-GB" dirty="0" smtClean="0">
                <a:latin typeface="Comic Sans MS" charset="0"/>
                <a:cs typeface="Times New Roman" charset="0"/>
              </a:rPr>
              <a:t>ulti</a:t>
            </a:r>
            <a:r>
              <a:rPr lang="en-GB" dirty="0" smtClean="0">
                <a:latin typeface="Comic Sans MS" charset="0"/>
                <a:cs typeface="Times New Roman" charset="0"/>
              </a:rPr>
              <a:t>-Turn </a:t>
            </a:r>
            <a:r>
              <a:rPr lang="en-GB" dirty="0">
                <a:latin typeface="Comic Sans MS" charset="0"/>
                <a:cs typeface="Times New Roman" charset="0"/>
              </a:rPr>
              <a:t>E</a:t>
            </a:r>
            <a:r>
              <a:rPr lang="en-GB" dirty="0" smtClean="0">
                <a:latin typeface="Comic Sans MS" charset="0"/>
                <a:cs typeface="Times New Roman" charset="0"/>
              </a:rPr>
              <a:t>xtraction </a:t>
            </a:r>
            <a:r>
              <a:rPr lang="en-GB" dirty="0">
                <a:latin typeface="Comic Sans MS" charset="0"/>
                <a:cs typeface="Times New Roman" charset="0"/>
              </a:rPr>
              <a:t>with other </a:t>
            </a:r>
            <a:r>
              <a:rPr lang="en-GB" dirty="0" smtClean="0">
                <a:latin typeface="Comic Sans MS" charset="0"/>
                <a:cs typeface="Times New Roman" charset="0"/>
              </a:rPr>
              <a:t>resonances</a:t>
            </a:r>
            <a:endParaRPr lang="en-US" dirty="0">
              <a:latin typeface="Comic Sans MS" charset="0"/>
              <a:cs typeface="+mj-cs"/>
            </a:endParaRPr>
          </a:p>
        </p:txBody>
      </p:sp>
      <p:grpSp>
        <p:nvGrpSpPr>
          <p:cNvPr id="64541" name="Group 29"/>
          <p:cNvGrpSpPr>
            <a:grpSpLocks/>
          </p:cNvGrpSpPr>
          <p:nvPr/>
        </p:nvGrpSpPr>
        <p:grpSpPr bwMode="auto">
          <a:xfrm>
            <a:off x="4341813" y="1128713"/>
            <a:ext cx="4652962" cy="5272087"/>
            <a:chOff x="2735" y="625"/>
            <a:chExt cx="2931" cy="3321"/>
          </a:xfrm>
        </p:grpSpPr>
        <p:pic>
          <p:nvPicPr>
            <p:cNvPr id="16394" name="Picture 21" descr="res5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4" t="16980" r="8392" b="20316"/>
            <a:stretch>
              <a:fillRect/>
            </a:stretch>
          </p:blipFill>
          <p:spPr bwMode="auto">
            <a:xfrm>
              <a:off x="2735" y="625"/>
              <a:ext cx="2931" cy="2647"/>
            </a:xfrm>
            <a:prstGeom prst="rect">
              <a:avLst/>
            </a:prstGeom>
            <a:noFill/>
            <a:ln w="31750">
              <a:solidFill>
                <a:srgbClr val="FF99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4521" name="Text Box 9"/>
            <p:cNvSpPr txBox="1">
              <a:spLocks noChangeArrowheads="1"/>
            </p:cNvSpPr>
            <p:nvPr/>
          </p:nvSpPr>
          <p:spPr bwMode="auto">
            <a:xfrm>
              <a:off x="2928" y="3312"/>
              <a:ext cx="2736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chemeClr val="hlink"/>
                  </a:solidFill>
                  <a:miter lim="800000"/>
                  <a:headEnd type="none" w="sm" len="sm"/>
                  <a:tailEnd type="non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sz="2000">
                  <a:solidFill>
                    <a:srgbClr val="FF99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rPr>
                <a:t>The fifth-order resonance is used, thus giving a six-turn extraction</a:t>
              </a:r>
              <a:endParaRPr lang="en-US" sz="2000" b="0">
                <a:solidFill>
                  <a:srgbClr val="FF9933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64540" name="Group 28"/>
          <p:cNvGrpSpPr>
            <a:grpSpLocks/>
          </p:cNvGrpSpPr>
          <p:nvPr/>
        </p:nvGrpSpPr>
        <p:grpSpPr bwMode="auto">
          <a:xfrm>
            <a:off x="152400" y="1147763"/>
            <a:ext cx="4414838" cy="5253037"/>
            <a:chOff x="96" y="633"/>
            <a:chExt cx="2781" cy="3309"/>
          </a:xfrm>
        </p:grpSpPr>
        <p:pic>
          <p:nvPicPr>
            <p:cNvPr id="16392" name="Picture 25" descr="res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994" r="17097"/>
            <a:stretch>
              <a:fillRect/>
            </a:stretch>
          </p:blipFill>
          <p:spPr bwMode="auto">
            <a:xfrm>
              <a:off x="96" y="1295"/>
              <a:ext cx="2781" cy="2647"/>
            </a:xfrm>
            <a:prstGeom prst="rect">
              <a:avLst/>
            </a:prstGeom>
            <a:noFill/>
            <a:ln w="317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64539" name="Text Box 27"/>
            <p:cNvSpPr txBox="1">
              <a:spLocks noChangeArrowheads="1"/>
            </p:cNvSpPr>
            <p:nvPr/>
          </p:nvSpPr>
          <p:spPr bwMode="auto">
            <a:xfrm>
              <a:off x="96" y="633"/>
              <a:ext cx="254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chemeClr val="hlink"/>
                  </a:solidFill>
                  <a:miter lim="800000"/>
                  <a:headEnd type="none" w="sm" len="sm"/>
                  <a:tailEnd type="none" w="sm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sz="2000" smtClean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cs typeface="+mn-cs"/>
                </a:rPr>
                <a:t>The second-order resonance is used, thus giving a two-turn extraction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0B4B0F38-A34C-8C42-B5EA-C7C513798BEB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19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52400"/>
            <a:ext cx="7086600" cy="655637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Multiple Multi-</a:t>
            </a:r>
            <a:r>
              <a:rPr lang="en-GB" dirty="0">
                <a:latin typeface="Comic Sans MS" charset="0"/>
                <a:cs typeface="Times New Roman" charset="0"/>
              </a:rPr>
              <a:t>T</a:t>
            </a:r>
            <a:r>
              <a:rPr lang="en-GB" dirty="0" smtClean="0">
                <a:latin typeface="Comic Sans MS" charset="0"/>
                <a:cs typeface="Times New Roman" charset="0"/>
              </a:rPr>
              <a:t>urn </a:t>
            </a:r>
            <a:r>
              <a:rPr lang="en-GB" dirty="0">
                <a:latin typeface="Comic Sans MS" charset="0"/>
                <a:cs typeface="Times New Roman" charset="0"/>
              </a:rPr>
              <a:t>E</a:t>
            </a:r>
            <a:r>
              <a:rPr lang="en-GB" dirty="0" smtClean="0">
                <a:latin typeface="Comic Sans MS" charset="0"/>
                <a:cs typeface="Times New Roman" charset="0"/>
              </a:rPr>
              <a:t>xtraction</a:t>
            </a:r>
            <a:endParaRPr lang="en-US" dirty="0">
              <a:latin typeface="Comic Sans MS" charset="0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4535995" cy="5939985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608000" y="918006"/>
            <a:ext cx="4536000" cy="593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63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0" y="180000"/>
            <a:ext cx="6629400" cy="731837"/>
          </a:xfrm>
        </p:spPr>
        <p:txBody>
          <a:bodyPr/>
          <a:lstStyle/>
          <a:p>
            <a:pPr algn="ctr"/>
            <a:r>
              <a:rPr lang="en-GB" dirty="0" smtClean="0"/>
              <a:t>Introduction -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495800"/>
          </a:xfrm>
        </p:spPr>
        <p:txBody>
          <a:bodyPr/>
          <a:lstStyle/>
          <a:p>
            <a:r>
              <a:rPr lang="en-GB" dirty="0" smtClean="0"/>
              <a:t>Application of stable islands in CERN machines started with PS, aiming at replacing the Continuous Transfer (CT) from PS to 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04800" y="2713038"/>
            <a:ext cx="8582025" cy="2011362"/>
            <a:chOff x="501650" y="2743200"/>
            <a:chExt cx="8582025" cy="2011362"/>
          </a:xfrm>
        </p:grpSpPr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501650" y="4025900"/>
              <a:ext cx="2916238" cy="728662"/>
              <a:chOff x="316" y="2113"/>
              <a:chExt cx="1837" cy="459"/>
            </a:xfrm>
          </p:grpSpPr>
          <p:grpSp>
            <p:nvGrpSpPr>
              <p:cNvPr id="28" name="Group 60"/>
              <p:cNvGrpSpPr>
                <a:grpSpLocks/>
              </p:cNvGrpSpPr>
              <p:nvPr/>
            </p:nvGrpSpPr>
            <p:grpSpPr bwMode="auto">
              <a:xfrm>
                <a:off x="345" y="2113"/>
                <a:ext cx="1808" cy="48"/>
                <a:chOff x="345" y="2113"/>
                <a:chExt cx="1808" cy="48"/>
              </a:xfrm>
            </p:grpSpPr>
            <p:sp>
              <p:nvSpPr>
                <p:cNvPr id="30" name="Rectangle 30"/>
                <p:cNvSpPr>
                  <a:spLocks noChangeArrowheads="1"/>
                </p:cNvSpPr>
                <p:nvPr/>
              </p:nvSpPr>
              <p:spPr bwMode="auto">
                <a:xfrm>
                  <a:off x="345" y="2113"/>
                  <a:ext cx="363" cy="4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 31"/>
                <p:cNvSpPr>
                  <a:spLocks noChangeArrowheads="1"/>
                </p:cNvSpPr>
                <p:nvPr/>
              </p:nvSpPr>
              <p:spPr bwMode="auto">
                <a:xfrm>
                  <a:off x="708" y="2113"/>
                  <a:ext cx="363" cy="4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 32"/>
                <p:cNvSpPr>
                  <a:spLocks noChangeArrowheads="1"/>
                </p:cNvSpPr>
                <p:nvPr/>
              </p:nvSpPr>
              <p:spPr bwMode="auto">
                <a:xfrm>
                  <a:off x="1065" y="2113"/>
                  <a:ext cx="363" cy="4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33"/>
                <p:cNvSpPr>
                  <a:spLocks noChangeArrowheads="1"/>
                </p:cNvSpPr>
                <p:nvPr/>
              </p:nvSpPr>
              <p:spPr bwMode="auto">
                <a:xfrm>
                  <a:off x="1428" y="2113"/>
                  <a:ext cx="363" cy="4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34"/>
                <p:cNvSpPr>
                  <a:spLocks noChangeArrowheads="1"/>
                </p:cNvSpPr>
                <p:nvPr/>
              </p:nvSpPr>
              <p:spPr bwMode="auto">
                <a:xfrm>
                  <a:off x="1790" y="2113"/>
                  <a:ext cx="363" cy="4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9" name="Text Box 46"/>
              <p:cNvSpPr txBox="1">
                <a:spLocks noChangeArrowheads="1"/>
              </p:cNvSpPr>
              <p:nvPr/>
            </p:nvSpPr>
            <p:spPr bwMode="auto">
              <a:xfrm>
                <a:off x="316" y="2245"/>
                <a:ext cx="1767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First PS batch</a:t>
                </a:r>
              </a:p>
            </p:txBody>
          </p:sp>
        </p:grpSp>
        <p:grpSp>
          <p:nvGrpSpPr>
            <p:cNvPr id="9" name="Group 63"/>
            <p:cNvGrpSpPr>
              <a:grpSpLocks/>
            </p:cNvGrpSpPr>
            <p:nvPr/>
          </p:nvGrpSpPr>
          <p:grpSpPr bwMode="auto">
            <a:xfrm>
              <a:off x="3289300" y="4025900"/>
              <a:ext cx="3111500" cy="728662"/>
              <a:chOff x="2072" y="2113"/>
              <a:chExt cx="1960" cy="459"/>
            </a:xfrm>
          </p:grpSpPr>
          <p:grpSp>
            <p:nvGrpSpPr>
              <p:cNvPr id="21" name="Group 61"/>
              <p:cNvGrpSpPr>
                <a:grpSpLocks/>
              </p:cNvGrpSpPr>
              <p:nvPr/>
            </p:nvGrpSpPr>
            <p:grpSpPr bwMode="auto">
              <a:xfrm>
                <a:off x="2147" y="2113"/>
                <a:ext cx="1809" cy="48"/>
                <a:chOff x="2147" y="2113"/>
                <a:chExt cx="1809" cy="48"/>
              </a:xfrm>
            </p:grpSpPr>
            <p:sp>
              <p:nvSpPr>
                <p:cNvPr id="23" name="Rectangle 35"/>
                <p:cNvSpPr>
                  <a:spLocks noChangeArrowheads="1"/>
                </p:cNvSpPr>
                <p:nvPr/>
              </p:nvSpPr>
              <p:spPr bwMode="auto">
                <a:xfrm>
                  <a:off x="2147" y="2113"/>
                  <a:ext cx="363" cy="48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Rectangle 36"/>
                <p:cNvSpPr>
                  <a:spLocks noChangeArrowheads="1"/>
                </p:cNvSpPr>
                <p:nvPr/>
              </p:nvSpPr>
              <p:spPr bwMode="auto">
                <a:xfrm>
                  <a:off x="2510" y="2113"/>
                  <a:ext cx="363" cy="48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Rectangle 37"/>
                <p:cNvSpPr>
                  <a:spLocks noChangeArrowheads="1"/>
                </p:cNvSpPr>
                <p:nvPr/>
              </p:nvSpPr>
              <p:spPr bwMode="auto">
                <a:xfrm>
                  <a:off x="2873" y="2113"/>
                  <a:ext cx="363" cy="48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Rectangle 38"/>
                <p:cNvSpPr>
                  <a:spLocks noChangeArrowheads="1"/>
                </p:cNvSpPr>
                <p:nvPr/>
              </p:nvSpPr>
              <p:spPr bwMode="auto">
                <a:xfrm>
                  <a:off x="3236" y="2113"/>
                  <a:ext cx="363" cy="48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Rectangle 39"/>
                <p:cNvSpPr>
                  <a:spLocks noChangeArrowheads="1"/>
                </p:cNvSpPr>
                <p:nvPr/>
              </p:nvSpPr>
              <p:spPr bwMode="auto">
                <a:xfrm>
                  <a:off x="3593" y="2113"/>
                  <a:ext cx="363" cy="48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Text Box 48"/>
              <p:cNvSpPr txBox="1">
                <a:spLocks noChangeArrowheads="1"/>
              </p:cNvSpPr>
              <p:nvPr/>
            </p:nvSpPr>
            <p:spPr bwMode="auto">
              <a:xfrm>
                <a:off x="2072" y="2245"/>
                <a:ext cx="196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Second PS batch</a:t>
                </a:r>
              </a:p>
            </p:txBody>
          </p:sp>
        </p:grpSp>
        <p:grpSp>
          <p:nvGrpSpPr>
            <p:cNvPr id="10" name="Group 64"/>
            <p:cNvGrpSpPr>
              <a:grpSpLocks/>
            </p:cNvGrpSpPr>
            <p:nvPr/>
          </p:nvGrpSpPr>
          <p:grpSpPr bwMode="auto">
            <a:xfrm>
              <a:off x="6278563" y="4025900"/>
              <a:ext cx="2805112" cy="728662"/>
              <a:chOff x="3955" y="2113"/>
              <a:chExt cx="1767" cy="459"/>
            </a:xfrm>
          </p:grpSpPr>
          <p:sp>
            <p:nvSpPr>
              <p:cNvPr id="19" name="Rectangle 40"/>
              <p:cNvSpPr>
                <a:spLocks noChangeArrowheads="1"/>
              </p:cNvSpPr>
              <p:nvPr/>
            </p:nvSpPr>
            <p:spPr bwMode="auto">
              <a:xfrm>
                <a:off x="3955" y="2113"/>
                <a:ext cx="363" cy="48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0" name="Text Box 49"/>
              <p:cNvSpPr txBox="1">
                <a:spLocks noChangeArrowheads="1"/>
              </p:cNvSpPr>
              <p:nvPr/>
            </p:nvSpPr>
            <p:spPr bwMode="auto">
              <a:xfrm>
                <a:off x="4117" y="2245"/>
                <a:ext cx="160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chemeClr val="bg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Gap for kicker</a:t>
                </a:r>
              </a:p>
            </p:txBody>
          </p:sp>
        </p:grpSp>
        <p:grpSp>
          <p:nvGrpSpPr>
            <p:cNvPr id="11" name="Group 66"/>
            <p:cNvGrpSpPr>
              <a:grpSpLocks/>
            </p:cNvGrpSpPr>
            <p:nvPr/>
          </p:nvGrpSpPr>
          <p:grpSpPr bwMode="auto">
            <a:xfrm>
              <a:off x="533400" y="2743200"/>
              <a:ext cx="6324600" cy="1052513"/>
              <a:chOff x="336" y="1305"/>
              <a:chExt cx="3984" cy="663"/>
            </a:xfrm>
          </p:grpSpPr>
          <p:sp>
            <p:nvSpPr>
              <p:cNvPr id="12" name="Text Box 42"/>
              <p:cNvSpPr txBox="1">
                <a:spLocks noChangeArrowheads="1"/>
              </p:cNvSpPr>
              <p:nvPr/>
            </p:nvSpPr>
            <p:spPr bwMode="auto">
              <a:xfrm>
                <a:off x="2002" y="1305"/>
                <a:ext cx="1755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C</a:t>
                </a:r>
                <a:r>
                  <a:rPr lang="en-US" sz="2800" baseline="-250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SPS</a:t>
                </a:r>
                <a:r>
                  <a:rPr lang="en-US" sz="28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 = 11 C</a:t>
                </a:r>
                <a:r>
                  <a:rPr lang="en-US" sz="2800" baseline="-250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PS</a:t>
                </a:r>
              </a:p>
            </p:txBody>
          </p:sp>
          <p:sp>
            <p:nvSpPr>
              <p:cNvPr id="13" name="Text Box 47"/>
              <p:cNvSpPr txBox="1">
                <a:spLocks noChangeArrowheads="1"/>
              </p:cNvSpPr>
              <p:nvPr/>
            </p:nvSpPr>
            <p:spPr bwMode="auto">
              <a:xfrm>
                <a:off x="1152" y="1410"/>
                <a:ext cx="48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PS</a:t>
                </a:r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624" y="1410"/>
                <a:ext cx="48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PS</a:t>
                </a:r>
              </a:p>
            </p:txBody>
          </p:sp>
          <p:sp>
            <p:nvSpPr>
              <p:cNvPr id="15" name="Rectangle 29"/>
              <p:cNvSpPr>
                <a:spLocks noChangeArrowheads="1"/>
              </p:cNvSpPr>
              <p:nvPr/>
            </p:nvSpPr>
            <p:spPr bwMode="auto">
              <a:xfrm>
                <a:off x="642" y="1746"/>
                <a:ext cx="363" cy="48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" name="Rectangle 41"/>
              <p:cNvSpPr>
                <a:spLocks noChangeArrowheads="1"/>
              </p:cNvSpPr>
              <p:nvPr/>
            </p:nvSpPr>
            <p:spPr bwMode="auto">
              <a:xfrm>
                <a:off x="1205" y="1746"/>
                <a:ext cx="363" cy="4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" name="Text Box 43"/>
              <p:cNvSpPr txBox="1">
                <a:spLocks noChangeArrowheads="1"/>
              </p:cNvSpPr>
              <p:nvPr/>
            </p:nvSpPr>
            <p:spPr bwMode="auto">
              <a:xfrm>
                <a:off x="1706" y="1584"/>
                <a:ext cx="2348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1pPr>
                <a:lvl2pPr marL="742950" indent="-28575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Font typeface="Monotype Sorts" charset="0"/>
                  <a:defRPr sz="2200" b="1">
                    <a:solidFill>
                      <a:srgbClr val="FFFF00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>
                  <a:spcBef>
                    <a:spcPct val="50000"/>
                  </a:spcBef>
                  <a:buClrTx/>
                  <a:buFontTx/>
                  <a:buNone/>
                  <a:defRPr/>
                </a:pPr>
                <a:r>
                  <a:rPr lang="en-US" sz="280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SPS circumference</a:t>
                </a:r>
              </a:p>
            </p:txBody>
          </p:sp>
          <p:sp>
            <p:nvSpPr>
              <p:cNvPr id="18" name="Line 59"/>
              <p:cNvSpPr>
                <a:spLocks noChangeShapeType="1"/>
              </p:cNvSpPr>
              <p:nvPr/>
            </p:nvSpPr>
            <p:spPr bwMode="auto">
              <a:xfrm>
                <a:off x="336" y="1968"/>
                <a:ext cx="3984" cy="0"/>
              </a:xfrm>
              <a:prstGeom prst="line">
                <a:avLst/>
              </a:prstGeom>
              <a:noFill/>
              <a:ln w="88900" cmpd="tri">
                <a:solidFill>
                  <a:schemeClr val="hlink"/>
                </a:solidFill>
                <a:round/>
                <a:headEnd type="stealth" w="med" len="lg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030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C335D8B6-0515-694C-8187-42F909D41D52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20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80000"/>
            <a:ext cx="7010400" cy="838200"/>
          </a:xfrm>
        </p:spPr>
        <p:txBody>
          <a:bodyPr/>
          <a:lstStyle/>
          <a:p>
            <a:pPr algn="ctr">
              <a:defRPr/>
            </a:pPr>
            <a:r>
              <a:rPr lang="en-GB" dirty="0" smtClean="0">
                <a:latin typeface="Comic Sans MS" charset="0"/>
                <a:cs typeface="+mj-cs"/>
              </a:rPr>
              <a:t>Outlook</a:t>
            </a:r>
            <a:endParaRPr lang="en-GB" dirty="0">
              <a:latin typeface="Comic Sans MS" charset="0"/>
              <a:cs typeface="+mj-cs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839200" cy="5410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GB" sz="2600" dirty="0" smtClean="0">
                <a:latin typeface="Comic Sans MS" charset="0"/>
                <a:cs typeface="+mn-cs"/>
              </a:rPr>
              <a:t>Several applications of stable islands to circular accelerators have been proposed.</a:t>
            </a:r>
          </a:p>
          <a:p>
            <a:pPr>
              <a:lnSpc>
                <a:spcPct val="90000"/>
              </a:lnSpc>
              <a:defRPr/>
            </a:pPr>
            <a:r>
              <a:rPr lang="en-GB" sz="2600" dirty="0" smtClean="0">
                <a:latin typeface="Comic Sans MS" charset="0"/>
                <a:cs typeface="+mn-cs"/>
              </a:rPr>
              <a:t>Till now, the main domain of applicability is hadron machines.</a:t>
            </a:r>
            <a:endParaRPr lang="en-GB" sz="2600" dirty="0" smtClean="0">
              <a:latin typeface="Comic Sans MS" charset="0"/>
              <a:cs typeface="+mn-cs"/>
            </a:endParaRPr>
          </a:p>
          <a:p>
            <a:pPr>
              <a:lnSpc>
                <a:spcPct val="90000"/>
              </a:lnSpc>
              <a:defRPr/>
            </a:pPr>
            <a:r>
              <a:rPr lang="en-GB" sz="2600" dirty="0" smtClean="0">
                <a:latin typeface="Comic Sans MS" charset="0"/>
                <a:cs typeface="+mn-cs"/>
              </a:rPr>
              <a:t>Beam splitting has been proven in operation.</a:t>
            </a:r>
          </a:p>
          <a:p>
            <a:pPr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The next step is to extend some of the proposals to lepton machines.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Monotype Sorts" charset="0"/>
              <a:buNone/>
              <a:defRPr/>
            </a:pPr>
            <a:endParaRPr lang="en-US" sz="7200" dirty="0" smtClean="0">
              <a:cs typeface="+mn-cs"/>
            </a:endParaRPr>
          </a:p>
          <a:p>
            <a:pPr marL="0" indent="0" algn="ctr">
              <a:buFont typeface="Monotype Sorts" charset="0"/>
              <a:buNone/>
              <a:defRPr/>
            </a:pPr>
            <a:r>
              <a:rPr lang="en-US" sz="5400" dirty="0" smtClean="0">
                <a:cs typeface="+mn-cs"/>
              </a:rPr>
              <a:t>Thank you!</a:t>
            </a:r>
            <a:endParaRPr lang="en-US" sz="5400" dirty="0"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6AED27-6224-9145-A514-7474F636CE1A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467600" cy="838200"/>
          </a:xfrm>
        </p:spPr>
        <p:txBody>
          <a:bodyPr/>
          <a:lstStyle/>
          <a:p>
            <a:pPr algn="ctr">
              <a:defRPr/>
            </a:pPr>
            <a:r>
              <a:rPr lang="en-GB">
                <a:latin typeface="Comic Sans MS" charset="0"/>
                <a:cs typeface="+mj-cs"/>
              </a:rPr>
              <a:t>Selected 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E252B-B078-8D44-9D0A-4329F085E6F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105400"/>
          </a:xfrm>
        </p:spPr>
        <p:txBody>
          <a:bodyPr/>
          <a:lstStyle/>
          <a:p>
            <a:pPr marL="261938" indent="-261938">
              <a:lnSpc>
                <a:spcPct val="90000"/>
              </a:lnSpc>
              <a:defRPr/>
            </a:pP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S. Abernethy at al., </a:t>
            </a:r>
            <a:r>
              <a:rPr lang="en-GB" sz="1800" dirty="0" err="1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Rev. </a:t>
            </a:r>
            <a:r>
              <a:rPr lang="en-GB" sz="1800" dirty="0" err="1" smtClean="0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 Beams </a:t>
            </a:r>
            <a:r>
              <a:rPr lang="is-IS" sz="1800" dirty="0">
                <a:solidFill>
                  <a:srgbClr val="FFFF00"/>
                </a:solidFill>
                <a:latin typeface="Comic Sans MS" charset="0"/>
                <a:cs typeface="+mn-cs"/>
              </a:rPr>
              <a:t>20, 014001 (2017)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</a:t>
            </a: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J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Borburgh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et al.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,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EPL </a:t>
            </a:r>
            <a:r>
              <a:rPr lang="is-IS" sz="1800" dirty="0">
                <a:solidFill>
                  <a:srgbClr val="FFFF00"/>
                </a:solidFill>
                <a:latin typeface="Comic Sans MS" charset="0"/>
                <a:cs typeface="+mn-cs"/>
              </a:rPr>
              <a:t>113 34001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(2016).</a:t>
            </a: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A.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Franchi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,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M. Giovannozzi,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18,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074001 (2015).</a:t>
            </a: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A.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Bazzani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 et al.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Phys. Rev. E 89, 042915 (2014).</a:t>
            </a: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S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Gilardoni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M. Giovannozzi, C.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Hernalsteens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16 051001 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(2013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)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M. Giovannozzi, D.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Quatraro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G.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Turchetti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12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024003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 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(2009)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A.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Franchi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S.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Gilardoni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M.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Giovannozzi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12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014001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(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2009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)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M. Giovannozzi and J.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Morel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10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034001 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(2007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)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.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S. </a:t>
            </a:r>
            <a:r>
              <a:rPr lang="en-GB" sz="1800" dirty="0" err="1" smtClean="0">
                <a:solidFill>
                  <a:srgbClr val="FF6600"/>
                </a:solidFill>
                <a:latin typeface="Comic Sans MS" charset="0"/>
                <a:cs typeface="+mn-cs"/>
              </a:rPr>
              <a:t>Gilardoni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 at al.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9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104001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(2006).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R.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Cappi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M.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Giovannozzi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ST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Accel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Beams 7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024001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(2003), 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  <a:p>
            <a:pPr marL="261938" indent="-261938">
              <a:lnSpc>
                <a:spcPct val="90000"/>
              </a:lnSpc>
              <a:defRPr/>
            </a:pP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R. </a:t>
            </a:r>
            <a:r>
              <a:rPr lang="en-GB" sz="1800" dirty="0" err="1">
                <a:solidFill>
                  <a:srgbClr val="FF6600"/>
                </a:solidFill>
                <a:latin typeface="Comic Sans MS" charset="0"/>
                <a:cs typeface="+mn-cs"/>
              </a:rPr>
              <a:t>Cappi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  <a:cs typeface="+mn-cs"/>
              </a:rPr>
              <a:t>, M. </a:t>
            </a:r>
            <a:r>
              <a:rPr lang="en-GB" sz="1800" dirty="0" smtClean="0">
                <a:solidFill>
                  <a:srgbClr val="FF6600"/>
                </a:solidFill>
                <a:latin typeface="Comic Sans MS" charset="0"/>
                <a:cs typeface="+mn-cs"/>
              </a:rPr>
              <a:t>Giovannozzi</a:t>
            </a:r>
            <a:r>
              <a:rPr lang="en-GB" sz="1800" dirty="0">
                <a:solidFill>
                  <a:srgbClr val="FF6600"/>
                </a:solidFill>
                <a:latin typeface="Comic Sans MS" charset="0"/>
              </a:rPr>
              <a:t>,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Phys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Rev. </a:t>
            </a:r>
            <a:r>
              <a:rPr lang="en-GB" sz="1800" dirty="0" err="1">
                <a:solidFill>
                  <a:srgbClr val="FFFF00"/>
                </a:solidFill>
                <a:latin typeface="Comic Sans MS" charset="0"/>
                <a:cs typeface="+mn-cs"/>
              </a:rPr>
              <a:t>Lett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. 88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  <a:cs typeface="+mn-cs"/>
              </a:rPr>
              <a:t>104801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  <a:cs typeface="+mn-cs"/>
              </a:rPr>
              <a:t> 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(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2002</a:t>
            </a:r>
            <a:r>
              <a:rPr lang="en-GB" sz="1800" dirty="0" smtClean="0">
                <a:solidFill>
                  <a:srgbClr val="FFFF00"/>
                </a:solidFill>
                <a:latin typeface="Comic Sans MS" charset="0"/>
              </a:rPr>
              <a:t>)</a:t>
            </a:r>
            <a:r>
              <a:rPr lang="en-GB" sz="1800" dirty="0">
                <a:solidFill>
                  <a:srgbClr val="FFFF00"/>
                </a:solidFill>
                <a:latin typeface="Comic Sans MS" charset="0"/>
              </a:rPr>
              <a:t>.</a:t>
            </a:r>
            <a:endParaRPr lang="en-GB" sz="1800" dirty="0">
              <a:solidFill>
                <a:srgbClr val="FFFF00"/>
              </a:solidFill>
              <a:latin typeface="Comic Sans MS" charset="0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2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Monotype Sorts" charset="0"/>
              <a:buNone/>
              <a:defRPr/>
            </a:pPr>
            <a:endParaRPr lang="en-US" sz="7200" dirty="0" smtClean="0">
              <a:cs typeface="+mn-cs"/>
            </a:endParaRPr>
          </a:p>
          <a:p>
            <a:pPr marL="0" indent="0" algn="ctr">
              <a:buFont typeface="Monotype Sorts" charset="0"/>
              <a:buNone/>
              <a:defRPr/>
            </a:pPr>
            <a:r>
              <a:rPr lang="en-US" sz="5400" dirty="0" smtClean="0">
                <a:cs typeface="+mn-cs"/>
              </a:rPr>
              <a:t>Reserve slides</a:t>
            </a:r>
            <a:endParaRPr lang="en-US" sz="5400" dirty="0"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6AED27-6224-9145-A514-7474F636CE1A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88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76200"/>
            <a:ext cx="6629400" cy="731837"/>
          </a:xfrm>
        </p:spPr>
        <p:txBody>
          <a:bodyPr/>
          <a:lstStyle/>
          <a:p>
            <a:r>
              <a:rPr lang="en-US" dirty="0" smtClean="0"/>
              <a:t>A brief history of MTE - II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562600"/>
          </a:xfrm>
          <a:noFill/>
        </p:spPr>
        <p:txBody>
          <a:bodyPr/>
          <a:lstStyle/>
          <a:p>
            <a:r>
              <a:rPr lang="en-US" sz="2600" dirty="0"/>
              <a:t>2008-9: Initial beam commissioning. </a:t>
            </a:r>
            <a:r>
              <a:rPr lang="en-US" sz="2600" dirty="0">
                <a:solidFill>
                  <a:srgbClr val="FF9966"/>
                </a:solidFill>
              </a:rPr>
              <a:t>Bunched beams used and occasionally sent to SPS.</a:t>
            </a:r>
          </a:p>
          <a:p>
            <a:r>
              <a:rPr lang="en-US" sz="2600" dirty="0"/>
              <a:t>2010: Short operational period. Observed:</a:t>
            </a:r>
          </a:p>
          <a:p>
            <a:pPr lvl="1"/>
            <a:r>
              <a:rPr lang="en-US" sz="2200" dirty="0"/>
              <a:t>Increase of irradiation of the extraction region. </a:t>
            </a:r>
            <a:r>
              <a:rPr lang="en-US" sz="2200" dirty="0">
                <a:solidFill>
                  <a:srgbClr val="FF9966"/>
                </a:solidFill>
              </a:rPr>
              <a:t>This is due to the longitudinal beam structure (continuous).</a:t>
            </a:r>
          </a:p>
          <a:p>
            <a:pPr lvl="1"/>
            <a:r>
              <a:rPr lang="en-US" sz="2200" dirty="0"/>
              <a:t>Poor reproducibility of the trapping efficiency</a:t>
            </a:r>
          </a:p>
          <a:p>
            <a:pPr lvl="1"/>
            <a:r>
              <a:rPr lang="en-US" sz="2200" dirty="0"/>
              <a:t>Poor reproducibility of extraction </a:t>
            </a:r>
            <a:r>
              <a:rPr lang="en-US" sz="2200" dirty="0" smtClean="0"/>
              <a:t>trajectories</a:t>
            </a:r>
          </a:p>
          <a:p>
            <a:r>
              <a:rPr lang="en-US" sz="2600" dirty="0" smtClean="0"/>
              <a:t>2010-12: Reproducibility studies. </a:t>
            </a:r>
            <a:r>
              <a:rPr lang="en-US" sz="2600" dirty="0" smtClean="0">
                <a:solidFill>
                  <a:srgbClr val="FF9966"/>
                </a:solidFill>
              </a:rPr>
              <a:t>Looking for  physical observable(s) correlated with the trapping.</a:t>
            </a:r>
          </a:p>
          <a:p>
            <a:r>
              <a:rPr lang="en-US" sz="2600" dirty="0" smtClean="0"/>
              <a:t>2013-14: Installation of dummy septum and beam commissioning. </a:t>
            </a:r>
            <a:r>
              <a:rPr lang="en-US" sz="2600" dirty="0" smtClean="0">
                <a:solidFill>
                  <a:srgbClr val="FF9966"/>
                </a:solidFill>
              </a:rPr>
              <a:t>This is the solution to the increased irradiation in the extraction region.</a:t>
            </a:r>
          </a:p>
          <a:p>
            <a:r>
              <a:rPr lang="en-US" sz="2600" dirty="0" smtClean="0"/>
              <a:t>2015: Successful beam commissioning and operation.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9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06363"/>
            <a:ext cx="7315200" cy="731837"/>
          </a:xfrm>
        </p:spPr>
        <p:txBody>
          <a:bodyPr/>
          <a:lstStyle/>
          <a:p>
            <a:r>
              <a:rPr lang="en-US" dirty="0" smtClean="0"/>
              <a:t>2015 beam commissioning and </a:t>
            </a:r>
            <a:r>
              <a:rPr lang="en-US" dirty="0" smtClean="0">
                <a:solidFill>
                  <a:srgbClr val="FF6600"/>
                </a:solidFill>
              </a:rPr>
              <a:t>operation</a:t>
            </a:r>
            <a:r>
              <a:rPr lang="en-US" dirty="0" smtClean="0"/>
              <a:t> - VII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9966"/>
                </a:solidFill>
              </a:rPr>
              <a:t>History of the 2015 MTE run</a:t>
            </a:r>
            <a:endParaRPr lang="en-US" dirty="0">
              <a:solidFill>
                <a:srgbClr val="FF996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 descr="epl_ch_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37" y="1522382"/>
            <a:ext cx="7865563" cy="472601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143000" y="4876800"/>
            <a:ext cx="1447800" cy="762000"/>
            <a:chOff x="1066800" y="4876800"/>
            <a:chExt cx="1447800" cy="762000"/>
          </a:xfrm>
        </p:grpSpPr>
        <p:sp>
          <p:nvSpPr>
            <p:cNvPr id="8" name="TextBox 7"/>
            <p:cNvSpPr txBox="1"/>
            <p:nvPr/>
          </p:nvSpPr>
          <p:spPr>
            <a:xfrm>
              <a:off x="1066800" y="4876800"/>
              <a:ext cx="1447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CT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10" name="Straight Arrow Connector 9"/>
            <p:cNvCxnSpPr>
              <a:stCxn id="8" idx="2"/>
            </p:cNvCxnSpPr>
            <p:nvPr/>
          </p:nvCxnSpPr>
          <p:spPr bwMode="auto">
            <a:xfrm flipH="1">
              <a:off x="1752600" y="5276910"/>
              <a:ext cx="2100" cy="361890"/>
            </a:xfrm>
            <a:prstGeom prst="straightConnector1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334000" y="6248400"/>
            <a:ext cx="3227754" cy="369974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0" tIns="46038" rIns="0" bIns="46038">
            <a:spAutoFit/>
          </a:bodyPr>
          <a:lstStyle/>
          <a:p>
            <a:pPr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Courtesy C.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Hernalsteens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947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06363"/>
            <a:ext cx="7315200" cy="731837"/>
          </a:xfrm>
        </p:spPr>
        <p:txBody>
          <a:bodyPr/>
          <a:lstStyle/>
          <a:p>
            <a:r>
              <a:rPr lang="en-US" dirty="0" smtClean="0"/>
              <a:t>2015 beam commissioning and </a:t>
            </a:r>
            <a:r>
              <a:rPr lang="en-US" dirty="0" smtClean="0">
                <a:solidFill>
                  <a:srgbClr val="FF6600"/>
                </a:solidFill>
              </a:rPr>
              <a:t>operation</a:t>
            </a:r>
            <a:r>
              <a:rPr lang="en-US" dirty="0" smtClean="0"/>
              <a:t> - VIII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181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9966"/>
                </a:solidFill>
              </a:rPr>
              <a:t>History of the 2015 MTE run</a:t>
            </a:r>
          </a:p>
          <a:p>
            <a:pPr marL="0" indent="0" algn="ctr">
              <a:buNone/>
            </a:pPr>
            <a:endParaRPr lang="en-US" dirty="0">
              <a:solidFill>
                <a:srgbClr val="FF9966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9966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9966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9966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9966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9966"/>
              </a:solidFill>
            </a:endParaRPr>
          </a:p>
          <a:p>
            <a:pPr marL="0" indent="0">
              <a:buNone/>
            </a:pPr>
            <a:endParaRPr lang="en-US" sz="800" dirty="0" smtClean="0">
              <a:solidFill>
                <a:srgbClr val="FF9966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9966"/>
                </a:solidFill>
              </a:rPr>
              <a:t>Losses </a:t>
            </a:r>
            <a:r>
              <a:rPr lang="en-US" sz="2400" dirty="0">
                <a:solidFill>
                  <a:srgbClr val="FF9966"/>
                </a:solidFill>
              </a:rPr>
              <a:t>from PS flattop to SPS flattop. Three configurations are shown: CT operation early 2015 (left), initial MTE operation (</a:t>
            </a:r>
            <a:r>
              <a:rPr lang="en-US" sz="2400" dirty="0" err="1">
                <a:solidFill>
                  <a:srgbClr val="FF9966"/>
                </a:solidFill>
              </a:rPr>
              <a:t>centre</a:t>
            </a:r>
            <a:r>
              <a:rPr lang="en-US" sz="2400" dirty="0">
                <a:solidFill>
                  <a:srgbClr val="FF9966"/>
                </a:solidFill>
              </a:rPr>
              <a:t>) and improved MTE operation (right).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7013" y="63246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360" b="1077"/>
          <a:stretch/>
        </p:blipFill>
        <p:spPr>
          <a:xfrm>
            <a:off x="582605" y="1653600"/>
            <a:ext cx="8027995" cy="3070800"/>
          </a:xfrm>
          <a:prstGeom prst="rect">
            <a:avLst/>
          </a:prstGeom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715000" y="1611226"/>
            <a:ext cx="3227754" cy="369974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0" tIns="46038" rIns="0" bIns="46038">
            <a:spAutoFit/>
          </a:bodyPr>
          <a:lstStyle/>
          <a:p>
            <a:pPr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Courtesy C.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Hernalsteens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883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</a:p>
        </p:txBody>
      </p:sp>
      <p:sp>
        <p:nvSpPr>
          <p:cNvPr id="6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449705EF-209E-CC4E-B453-C8219E4377F7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3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5748338" y="5468938"/>
            <a:ext cx="3243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 sz="20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Electrostatic septum blade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180000"/>
            <a:ext cx="6629400" cy="762000"/>
          </a:xfrm>
        </p:spPr>
        <p:txBody>
          <a:bodyPr lIns="45720" rIns="0"/>
          <a:lstStyle/>
          <a:p>
            <a:pPr algn="ctr">
              <a:defRPr/>
            </a:pPr>
            <a:r>
              <a:rPr lang="x-none" dirty="0" smtClean="0">
                <a:latin typeface="Comic Sans MS" charset="0"/>
                <a:cs typeface="Times New Roman" charset="0"/>
              </a:rPr>
              <a:t>Introduction - II</a:t>
            </a:r>
            <a:endParaRPr lang="en-US" dirty="0">
              <a:latin typeface="Comic Sans MS" charset="0"/>
              <a:cs typeface="+mj-cs"/>
            </a:endParaRPr>
          </a:p>
        </p:txBody>
      </p:sp>
      <p:grpSp>
        <p:nvGrpSpPr>
          <p:cNvPr id="144388" name="Group 4"/>
          <p:cNvGrpSpPr>
            <a:grpSpLocks/>
          </p:cNvGrpSpPr>
          <p:nvPr/>
        </p:nvGrpSpPr>
        <p:grpSpPr bwMode="auto">
          <a:xfrm>
            <a:off x="5902325" y="1143000"/>
            <a:ext cx="2998788" cy="2222500"/>
            <a:chOff x="3718" y="720"/>
            <a:chExt cx="1889" cy="1400"/>
          </a:xfrm>
        </p:grpSpPr>
        <p:sp>
          <p:nvSpPr>
            <p:cNvPr id="144389" name="Text Box 5"/>
            <p:cNvSpPr txBox="1">
              <a:spLocks noChangeAspect="1" noChangeArrowheads="1"/>
            </p:cNvSpPr>
            <p:nvPr/>
          </p:nvSpPr>
          <p:spPr bwMode="auto">
            <a:xfrm>
              <a:off x="4858" y="1870"/>
              <a:ext cx="72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rIns="9144" anchor="ctr">
              <a:spAutoFit/>
            </a:bodyPr>
            <a:lstStyle/>
            <a:p>
              <a:pPr eaLnBrk="1" hangingPunct="1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sz="200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rPr>
                <a:t>Length </a:t>
              </a:r>
              <a:endParaRPr lang="en-GB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44390" name="Text Box 6"/>
            <p:cNvSpPr txBox="1">
              <a:spLocks noChangeAspect="1" noChangeArrowheads="1"/>
            </p:cNvSpPr>
            <p:nvPr/>
          </p:nvSpPr>
          <p:spPr bwMode="auto">
            <a:xfrm rot="16200000">
              <a:off x="3213" y="1225"/>
              <a:ext cx="1214" cy="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9144" rIns="0" bIns="9144" anchor="ctr">
              <a:spAutoFit/>
            </a:bodyPr>
            <a:lstStyle>
              <a:lvl1pPr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Monotype Sorts" charset="0"/>
                <a:defRPr sz="2200" b="1">
                  <a:solidFill>
                    <a:srgbClr val="FFFF00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GB" sz="2000" smtClean="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cs typeface="+mn-cs"/>
                </a:rPr>
                <a:t>Kicker strength</a:t>
              </a:r>
            </a:p>
          </p:txBody>
        </p:sp>
        <p:sp>
          <p:nvSpPr>
            <p:cNvPr id="144391" name="Line 7"/>
            <p:cNvSpPr>
              <a:spLocks noChangeAspect="1" noChangeShapeType="1"/>
            </p:cNvSpPr>
            <p:nvPr/>
          </p:nvSpPr>
          <p:spPr bwMode="auto">
            <a:xfrm flipV="1">
              <a:off x="3996" y="876"/>
              <a:ext cx="0" cy="99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2" name="Line 8"/>
            <p:cNvSpPr>
              <a:spLocks noChangeAspect="1" noChangeShapeType="1"/>
            </p:cNvSpPr>
            <p:nvPr/>
          </p:nvSpPr>
          <p:spPr bwMode="auto">
            <a:xfrm rot="5400000" flipV="1">
              <a:off x="4800" y="1063"/>
              <a:ext cx="0" cy="161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3" name="Line 9"/>
            <p:cNvSpPr>
              <a:spLocks noChangeAspect="1" noChangeShapeType="1"/>
            </p:cNvSpPr>
            <p:nvPr/>
          </p:nvSpPr>
          <p:spPr bwMode="auto">
            <a:xfrm>
              <a:off x="4131" y="1631"/>
              <a:ext cx="862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4" name="Line 10"/>
            <p:cNvSpPr>
              <a:spLocks noChangeAspect="1" noChangeShapeType="1"/>
            </p:cNvSpPr>
            <p:nvPr/>
          </p:nvSpPr>
          <p:spPr bwMode="auto">
            <a:xfrm>
              <a:off x="5022" y="1465"/>
              <a:ext cx="216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5" name="Line 11"/>
            <p:cNvSpPr>
              <a:spLocks noChangeAspect="1" noChangeShapeType="1"/>
            </p:cNvSpPr>
            <p:nvPr/>
          </p:nvSpPr>
          <p:spPr bwMode="auto">
            <a:xfrm rot="600000" flipV="1">
              <a:off x="4108" y="1627"/>
              <a:ext cx="0" cy="223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6" name="Line 12"/>
            <p:cNvSpPr>
              <a:spLocks noChangeAspect="1" noChangeShapeType="1"/>
            </p:cNvSpPr>
            <p:nvPr/>
          </p:nvSpPr>
          <p:spPr bwMode="auto">
            <a:xfrm rot="600000" flipV="1">
              <a:off x="5009" y="1463"/>
              <a:ext cx="0" cy="174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7" name="Line 13"/>
            <p:cNvSpPr>
              <a:spLocks noChangeAspect="1" noChangeShapeType="1"/>
            </p:cNvSpPr>
            <p:nvPr/>
          </p:nvSpPr>
          <p:spPr bwMode="auto">
            <a:xfrm rot="21000000" flipV="1">
              <a:off x="5279" y="1458"/>
              <a:ext cx="0" cy="399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8" name="Line 14"/>
            <p:cNvSpPr>
              <a:spLocks noChangeAspect="1" noChangeShapeType="1"/>
            </p:cNvSpPr>
            <p:nvPr/>
          </p:nvSpPr>
          <p:spPr bwMode="auto">
            <a:xfrm flipH="1" flipV="1">
              <a:off x="4428" y="1374"/>
              <a:ext cx="90" cy="2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4399" name="AutoShape 15"/>
            <p:cNvSpPr>
              <a:spLocks noChangeAspect="1"/>
            </p:cNvSpPr>
            <p:nvPr/>
          </p:nvSpPr>
          <p:spPr bwMode="auto">
            <a:xfrm>
              <a:off x="4032" y="1181"/>
              <a:ext cx="998" cy="198"/>
            </a:xfrm>
            <a:prstGeom prst="callout1">
              <a:avLst>
                <a:gd name="adj1" fmla="val 36366"/>
                <a:gd name="adj2" fmla="val -4810"/>
                <a:gd name="adj3" fmla="val -51514"/>
                <a:gd name="adj4" fmla="val -1282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US" sz="200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rPr>
                <a:t>Four turns</a:t>
              </a:r>
              <a:endParaRPr lang="en-GB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21571" name="Freeform 16"/>
            <p:cNvSpPr>
              <a:spLocks noChangeAspect="1"/>
            </p:cNvSpPr>
            <p:nvPr/>
          </p:nvSpPr>
          <p:spPr bwMode="auto">
            <a:xfrm>
              <a:off x="5083" y="1125"/>
              <a:ext cx="54" cy="329"/>
            </a:xfrm>
            <a:custGeom>
              <a:avLst/>
              <a:gdLst>
                <a:gd name="T0" fmla="*/ 54 w 54"/>
                <a:gd name="T1" fmla="*/ 329 h 329"/>
                <a:gd name="T2" fmla="*/ 0 w 54"/>
                <a:gd name="T3" fmla="*/ 0 h 32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4" h="329">
                  <a:moveTo>
                    <a:pt x="54" y="329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401" name="AutoShape 17"/>
            <p:cNvSpPr>
              <a:spLocks noChangeAspect="1"/>
            </p:cNvSpPr>
            <p:nvPr/>
          </p:nvSpPr>
          <p:spPr bwMode="auto">
            <a:xfrm>
              <a:off x="4752" y="938"/>
              <a:ext cx="816" cy="240"/>
            </a:xfrm>
            <a:prstGeom prst="callout1">
              <a:avLst>
                <a:gd name="adj1" fmla="val 30000"/>
                <a:gd name="adj2" fmla="val -5884"/>
                <a:gd name="adj3" fmla="val 70417"/>
                <a:gd name="adj4" fmla="val -33579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rIns="0" anchor="ctr"/>
            <a:lstStyle/>
            <a:p>
              <a:pPr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US" sz="2000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rPr>
                <a:t>Fifth turn</a:t>
              </a:r>
              <a:endParaRPr lang="en-GB" sz="20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sp>
        <p:nvSpPr>
          <p:cNvPr id="144402" name="Line 18"/>
          <p:cNvSpPr>
            <a:spLocks noChangeAspect="1" noChangeShapeType="1"/>
          </p:cNvSpPr>
          <p:nvPr/>
        </p:nvSpPr>
        <p:spPr bwMode="auto">
          <a:xfrm>
            <a:off x="7131050" y="3513138"/>
            <a:ext cx="0" cy="213201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stealth" w="med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4403" name="Line 19"/>
          <p:cNvSpPr>
            <a:spLocks noChangeAspect="1" noChangeShapeType="1"/>
          </p:cNvSpPr>
          <p:nvPr/>
        </p:nvSpPr>
        <p:spPr bwMode="auto">
          <a:xfrm rot="5400000">
            <a:off x="7217569" y="3501231"/>
            <a:ext cx="0" cy="23129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stealth" w="med" len="lg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4404" name="Oval 20"/>
          <p:cNvSpPr>
            <a:spLocks noChangeAspect="1" noChangeArrowheads="1"/>
          </p:cNvSpPr>
          <p:nvPr/>
        </p:nvSpPr>
        <p:spPr bwMode="auto">
          <a:xfrm>
            <a:off x="6450013" y="4040188"/>
            <a:ext cx="1368425" cy="1262062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GB" sz="2400" b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1514" name="Freeform 21"/>
          <p:cNvSpPr>
            <a:spLocks noChangeAspect="1"/>
          </p:cNvSpPr>
          <p:nvPr/>
        </p:nvSpPr>
        <p:spPr bwMode="auto">
          <a:xfrm>
            <a:off x="7532688" y="3919538"/>
            <a:ext cx="3175" cy="1470025"/>
          </a:xfrm>
          <a:custGeom>
            <a:avLst/>
            <a:gdLst>
              <a:gd name="T0" fmla="*/ 0 w 1"/>
              <a:gd name="T1" fmla="*/ 0 h 1072"/>
              <a:gd name="T2" fmla="*/ 0 w 1"/>
              <a:gd name="T3" fmla="*/ 2147483647 h 107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1072">
                <a:moveTo>
                  <a:pt x="0" y="0"/>
                </a:moveTo>
                <a:lnTo>
                  <a:pt x="0" y="1072"/>
                </a:lnTo>
              </a:path>
            </a:pathLst>
          </a:custGeom>
          <a:noFill/>
          <a:ln w="22225">
            <a:solidFill>
              <a:schemeClr val="bg2"/>
            </a:solidFill>
            <a:prstDash val="lg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406" name="Line 22"/>
          <p:cNvSpPr>
            <a:spLocks noChangeAspect="1" noChangeShapeType="1"/>
          </p:cNvSpPr>
          <p:nvPr/>
        </p:nvSpPr>
        <p:spPr bwMode="auto">
          <a:xfrm rot="5400000">
            <a:off x="7106444" y="3802856"/>
            <a:ext cx="0" cy="896938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4407" name="Line 23"/>
          <p:cNvSpPr>
            <a:spLocks noChangeAspect="1" noChangeShapeType="1"/>
          </p:cNvSpPr>
          <p:nvPr/>
        </p:nvSpPr>
        <p:spPr bwMode="auto">
          <a:xfrm>
            <a:off x="6735763" y="4237038"/>
            <a:ext cx="0" cy="939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4408" name="Line 24"/>
          <p:cNvSpPr>
            <a:spLocks noChangeAspect="1" noChangeShapeType="1"/>
          </p:cNvSpPr>
          <p:nvPr/>
        </p:nvSpPr>
        <p:spPr bwMode="auto">
          <a:xfrm rot="5400000">
            <a:off x="7132638" y="4600575"/>
            <a:ext cx="0" cy="8191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44409" name="Text Box 25"/>
          <p:cNvSpPr txBox="1">
            <a:spLocks noChangeAspect="1" noChangeArrowheads="1"/>
          </p:cNvSpPr>
          <p:nvPr/>
        </p:nvSpPr>
        <p:spPr bwMode="auto">
          <a:xfrm>
            <a:off x="7859713" y="4697413"/>
            <a:ext cx="4429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GB" sz="20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X</a:t>
            </a:r>
          </a:p>
        </p:txBody>
      </p:sp>
      <p:sp>
        <p:nvSpPr>
          <p:cNvPr id="144410" name="Text Box 26"/>
          <p:cNvSpPr txBox="1">
            <a:spLocks noChangeAspect="1" noChangeArrowheads="1"/>
          </p:cNvSpPr>
          <p:nvPr/>
        </p:nvSpPr>
        <p:spPr bwMode="auto">
          <a:xfrm>
            <a:off x="6662738" y="3644900"/>
            <a:ext cx="484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 sz="20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X</a:t>
            </a:r>
            <a:r>
              <a:rPr lang="ja-JP" altLang="en-US" sz="20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’</a:t>
            </a:r>
            <a:endParaRPr lang="en-GB" sz="2000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cs typeface="+mn-cs"/>
            </a:endParaRPr>
          </a:p>
        </p:txBody>
      </p:sp>
      <p:sp>
        <p:nvSpPr>
          <p:cNvPr id="144411" name="Text Box 27"/>
          <p:cNvSpPr txBox="1">
            <a:spLocks noChangeAspect="1" noChangeArrowheads="1"/>
          </p:cNvSpPr>
          <p:nvPr/>
        </p:nvSpPr>
        <p:spPr bwMode="auto">
          <a:xfrm>
            <a:off x="7518400" y="4435475"/>
            <a:ext cx="2619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1</a:t>
            </a:r>
            <a:endParaRPr lang="en-GB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4412" name="Text Box 28"/>
          <p:cNvSpPr txBox="1">
            <a:spLocks noChangeAspect="1" noChangeArrowheads="1"/>
          </p:cNvSpPr>
          <p:nvPr/>
        </p:nvSpPr>
        <p:spPr bwMode="auto">
          <a:xfrm>
            <a:off x="6450013" y="4435475"/>
            <a:ext cx="339725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3</a:t>
            </a:r>
            <a:endParaRPr lang="en-GB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4413" name="Text Box 29"/>
          <p:cNvSpPr txBox="1">
            <a:spLocks noChangeAspect="1" noChangeArrowheads="1"/>
          </p:cNvSpPr>
          <p:nvPr/>
        </p:nvSpPr>
        <p:spPr bwMode="auto">
          <a:xfrm>
            <a:off x="6948488" y="4435475"/>
            <a:ext cx="3730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5</a:t>
            </a:r>
            <a:endParaRPr lang="en-GB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4414" name="Text Box 30"/>
          <p:cNvSpPr txBox="1">
            <a:spLocks noChangeAspect="1" noChangeArrowheads="1"/>
          </p:cNvSpPr>
          <p:nvPr/>
        </p:nvSpPr>
        <p:spPr bwMode="auto">
          <a:xfrm>
            <a:off x="6948488" y="3884613"/>
            <a:ext cx="37941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2</a:t>
            </a:r>
            <a:endParaRPr lang="en-GB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4415" name="Text Box 31"/>
          <p:cNvSpPr txBox="1">
            <a:spLocks noChangeAspect="1" noChangeArrowheads="1"/>
          </p:cNvSpPr>
          <p:nvPr/>
        </p:nvSpPr>
        <p:spPr bwMode="auto">
          <a:xfrm>
            <a:off x="6948488" y="4960938"/>
            <a:ext cx="3079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4</a:t>
            </a:r>
            <a:endParaRPr lang="en-GB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4416" name="Line 32"/>
          <p:cNvSpPr>
            <a:spLocks noChangeAspect="1" noChangeShapeType="1"/>
          </p:cNvSpPr>
          <p:nvPr/>
        </p:nvSpPr>
        <p:spPr bwMode="auto">
          <a:xfrm flipV="1">
            <a:off x="6934200" y="5410200"/>
            <a:ext cx="427038" cy="260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44417" name="Group 33"/>
          <p:cNvGrpSpPr>
            <a:grpSpLocks/>
          </p:cNvGrpSpPr>
          <p:nvPr/>
        </p:nvGrpSpPr>
        <p:grpSpPr bwMode="auto">
          <a:xfrm>
            <a:off x="228600" y="1279525"/>
            <a:ext cx="5592763" cy="4991100"/>
            <a:chOff x="144" y="806"/>
            <a:chExt cx="3523" cy="3144"/>
          </a:xfrm>
        </p:grpSpPr>
        <p:sp>
          <p:nvSpPr>
            <p:cNvPr id="144418" name="Oval 34"/>
            <p:cNvSpPr>
              <a:spLocks noChangeAspect="1" noChangeArrowheads="1"/>
            </p:cNvSpPr>
            <p:nvPr/>
          </p:nvSpPr>
          <p:spPr bwMode="auto">
            <a:xfrm>
              <a:off x="918" y="1011"/>
              <a:ext cx="2749" cy="2537"/>
            </a:xfrm>
            <a:prstGeom prst="ellipse">
              <a:avLst/>
            </a:prstGeom>
            <a:noFill/>
            <a:ln w="22225">
              <a:solidFill>
                <a:srgbClr val="FF33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5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Font typeface="Monotype Sorts" pitchFamily="2" charset="2"/>
                <a:buNone/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+mn-cs"/>
              </a:endParaRPr>
            </a:p>
          </p:txBody>
        </p:sp>
        <p:grpSp>
          <p:nvGrpSpPr>
            <p:cNvPr id="21530" name="Group 35"/>
            <p:cNvGrpSpPr>
              <a:grpSpLocks/>
            </p:cNvGrpSpPr>
            <p:nvPr/>
          </p:nvGrpSpPr>
          <p:grpSpPr bwMode="auto">
            <a:xfrm>
              <a:off x="1121" y="2928"/>
              <a:ext cx="1231" cy="648"/>
              <a:chOff x="1121" y="2928"/>
              <a:chExt cx="1231" cy="648"/>
            </a:xfrm>
          </p:grpSpPr>
          <p:sp>
            <p:nvSpPr>
              <p:cNvPr id="21557" name="Freeform 36"/>
              <p:cNvSpPr>
                <a:spLocks noChangeAspect="1"/>
              </p:cNvSpPr>
              <p:nvPr/>
            </p:nvSpPr>
            <p:spPr bwMode="auto">
              <a:xfrm rot="60000">
                <a:off x="1121" y="2950"/>
                <a:ext cx="843" cy="626"/>
              </a:xfrm>
              <a:custGeom>
                <a:avLst/>
                <a:gdLst>
                  <a:gd name="T0" fmla="*/ 643 w 902"/>
                  <a:gd name="T1" fmla="*/ 307 h 725"/>
                  <a:gd name="T2" fmla="*/ 613 w 902"/>
                  <a:gd name="T3" fmla="*/ 319 h 725"/>
                  <a:gd name="T4" fmla="*/ 590 w 902"/>
                  <a:gd name="T5" fmla="*/ 326 h 725"/>
                  <a:gd name="T6" fmla="*/ 557 w 902"/>
                  <a:gd name="T7" fmla="*/ 334 h 725"/>
                  <a:gd name="T8" fmla="*/ 515 w 902"/>
                  <a:gd name="T9" fmla="*/ 341 h 725"/>
                  <a:gd name="T10" fmla="*/ 464 w 902"/>
                  <a:gd name="T11" fmla="*/ 347 h 725"/>
                  <a:gd name="T12" fmla="*/ 422 w 902"/>
                  <a:gd name="T13" fmla="*/ 347 h 725"/>
                  <a:gd name="T14" fmla="*/ 376 w 902"/>
                  <a:gd name="T15" fmla="*/ 345 h 725"/>
                  <a:gd name="T16" fmla="*/ 291 w 902"/>
                  <a:gd name="T17" fmla="*/ 334 h 725"/>
                  <a:gd name="T18" fmla="*/ 193 w 902"/>
                  <a:gd name="T19" fmla="*/ 305 h 725"/>
                  <a:gd name="T20" fmla="*/ 119 w 902"/>
                  <a:gd name="T21" fmla="*/ 262 h 725"/>
                  <a:gd name="T22" fmla="*/ 65 w 902"/>
                  <a:gd name="T23" fmla="*/ 216 h 725"/>
                  <a:gd name="T24" fmla="*/ 34 w 902"/>
                  <a:gd name="T25" fmla="*/ 168 h 725"/>
                  <a:gd name="T26" fmla="*/ 19 w 902"/>
                  <a:gd name="T27" fmla="*/ 133 h 725"/>
                  <a:gd name="T28" fmla="*/ 11 w 902"/>
                  <a:gd name="T29" fmla="*/ 111 h 725"/>
                  <a:gd name="T30" fmla="*/ 7 w 902"/>
                  <a:gd name="T31" fmla="*/ 88 h 725"/>
                  <a:gd name="T32" fmla="*/ 6 w 902"/>
                  <a:gd name="T33" fmla="*/ 68 h 725"/>
                  <a:gd name="T34" fmla="*/ 2 w 902"/>
                  <a:gd name="T35" fmla="*/ 47 h 725"/>
                  <a:gd name="T36" fmla="*/ 0 w 902"/>
                  <a:gd name="T37" fmla="*/ 26 h 725"/>
                  <a:gd name="T38" fmla="*/ 4 w 902"/>
                  <a:gd name="T39" fmla="*/ 3 h 725"/>
                  <a:gd name="T40" fmla="*/ 7 w 902"/>
                  <a:gd name="T41" fmla="*/ 3 h 7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02" h="725">
                    <a:moveTo>
                      <a:pt x="902" y="640"/>
                    </a:moveTo>
                    <a:cubicBezTo>
                      <a:pt x="895" y="644"/>
                      <a:pt x="873" y="657"/>
                      <a:pt x="860" y="664"/>
                    </a:cubicBezTo>
                    <a:cubicBezTo>
                      <a:pt x="847" y="671"/>
                      <a:pt x="839" y="675"/>
                      <a:pt x="826" y="680"/>
                    </a:cubicBezTo>
                    <a:cubicBezTo>
                      <a:pt x="813" y="685"/>
                      <a:pt x="799" y="691"/>
                      <a:pt x="782" y="696"/>
                    </a:cubicBezTo>
                    <a:cubicBezTo>
                      <a:pt x="765" y="701"/>
                      <a:pt x="744" y="708"/>
                      <a:pt x="722" y="712"/>
                    </a:cubicBezTo>
                    <a:cubicBezTo>
                      <a:pt x="700" y="716"/>
                      <a:pt x="674" y="720"/>
                      <a:pt x="652" y="722"/>
                    </a:cubicBezTo>
                    <a:cubicBezTo>
                      <a:pt x="630" y="724"/>
                      <a:pt x="613" y="725"/>
                      <a:pt x="592" y="724"/>
                    </a:cubicBezTo>
                    <a:cubicBezTo>
                      <a:pt x="571" y="723"/>
                      <a:pt x="557" y="723"/>
                      <a:pt x="526" y="718"/>
                    </a:cubicBezTo>
                    <a:cubicBezTo>
                      <a:pt x="495" y="713"/>
                      <a:pt x="450" y="710"/>
                      <a:pt x="408" y="696"/>
                    </a:cubicBezTo>
                    <a:cubicBezTo>
                      <a:pt x="366" y="682"/>
                      <a:pt x="313" y="661"/>
                      <a:pt x="273" y="636"/>
                    </a:cubicBezTo>
                    <a:cubicBezTo>
                      <a:pt x="233" y="611"/>
                      <a:pt x="196" y="579"/>
                      <a:pt x="166" y="548"/>
                    </a:cubicBezTo>
                    <a:cubicBezTo>
                      <a:pt x="136" y="517"/>
                      <a:pt x="112" y="483"/>
                      <a:pt x="92" y="450"/>
                    </a:cubicBezTo>
                    <a:cubicBezTo>
                      <a:pt x="72" y="417"/>
                      <a:pt x="59" y="381"/>
                      <a:pt x="48" y="352"/>
                    </a:cubicBezTo>
                    <a:cubicBezTo>
                      <a:pt x="37" y="323"/>
                      <a:pt x="31" y="296"/>
                      <a:pt x="26" y="276"/>
                    </a:cubicBezTo>
                    <a:cubicBezTo>
                      <a:pt x="21" y="256"/>
                      <a:pt x="19" y="245"/>
                      <a:pt x="16" y="230"/>
                    </a:cubicBezTo>
                    <a:cubicBezTo>
                      <a:pt x="13" y="215"/>
                      <a:pt x="12" y="199"/>
                      <a:pt x="10" y="184"/>
                    </a:cubicBezTo>
                    <a:cubicBezTo>
                      <a:pt x="8" y="169"/>
                      <a:pt x="7" y="156"/>
                      <a:pt x="6" y="142"/>
                    </a:cubicBezTo>
                    <a:cubicBezTo>
                      <a:pt x="5" y="128"/>
                      <a:pt x="3" y="112"/>
                      <a:pt x="2" y="98"/>
                    </a:cubicBezTo>
                    <a:cubicBezTo>
                      <a:pt x="1" y="84"/>
                      <a:pt x="0" y="71"/>
                      <a:pt x="0" y="56"/>
                    </a:cubicBezTo>
                    <a:cubicBezTo>
                      <a:pt x="0" y="41"/>
                      <a:pt x="3" y="16"/>
                      <a:pt x="4" y="8"/>
                    </a:cubicBezTo>
                    <a:cubicBezTo>
                      <a:pt x="5" y="0"/>
                      <a:pt x="7" y="6"/>
                      <a:pt x="8" y="6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21" name="AutoShape 37"/>
              <p:cNvSpPr>
                <a:spLocks noChangeAspect="1"/>
              </p:cNvSpPr>
              <p:nvPr/>
            </p:nvSpPr>
            <p:spPr bwMode="auto">
              <a:xfrm>
                <a:off x="1440" y="2928"/>
                <a:ext cx="912" cy="197"/>
              </a:xfrm>
              <a:prstGeom prst="callout1">
                <a:avLst>
                  <a:gd name="adj1" fmla="val 36546"/>
                  <a:gd name="adj2" fmla="val -5264"/>
                  <a:gd name="adj3" fmla="val 8630"/>
                  <a:gd name="adj4" fmla="val -14255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ea typeface="+mn-ea"/>
                    <a:cs typeface="+mn-cs"/>
                  </a:rPr>
                  <a:t>Slow bump</a:t>
                </a:r>
                <a:endParaRPr lang="en-GB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559" name="Freeform 38"/>
              <p:cNvSpPr>
                <a:spLocks noChangeAspect="1"/>
              </p:cNvSpPr>
              <p:nvPr/>
            </p:nvSpPr>
            <p:spPr bwMode="auto">
              <a:xfrm>
                <a:off x="1307" y="3173"/>
                <a:ext cx="394" cy="210"/>
              </a:xfrm>
              <a:custGeom>
                <a:avLst/>
                <a:gdLst>
                  <a:gd name="T0" fmla="*/ 0 w 394"/>
                  <a:gd name="T1" fmla="*/ 210 h 210"/>
                  <a:gd name="T2" fmla="*/ 394 w 394"/>
                  <a:gd name="T3" fmla="*/ 0 h 2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94" h="210">
                    <a:moveTo>
                      <a:pt x="0" y="210"/>
                    </a:moveTo>
                    <a:lnTo>
                      <a:pt x="394" y="0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31" name="Group 39"/>
            <p:cNvGrpSpPr>
              <a:grpSpLocks/>
            </p:cNvGrpSpPr>
            <p:nvPr/>
          </p:nvGrpSpPr>
          <p:grpSpPr bwMode="auto">
            <a:xfrm>
              <a:off x="146" y="1294"/>
              <a:ext cx="953" cy="1270"/>
              <a:chOff x="146" y="1294"/>
              <a:chExt cx="953" cy="1270"/>
            </a:xfrm>
          </p:grpSpPr>
          <p:sp>
            <p:nvSpPr>
              <p:cNvPr id="21554" name="Freeform 40"/>
              <p:cNvSpPr>
                <a:spLocks noChangeAspect="1"/>
              </p:cNvSpPr>
              <p:nvPr/>
            </p:nvSpPr>
            <p:spPr bwMode="auto">
              <a:xfrm>
                <a:off x="683" y="1626"/>
                <a:ext cx="416" cy="938"/>
              </a:xfrm>
              <a:custGeom>
                <a:avLst/>
                <a:gdLst>
                  <a:gd name="T0" fmla="*/ 212 w 445"/>
                  <a:gd name="T1" fmla="*/ 523 h 1086"/>
                  <a:gd name="T2" fmla="*/ 181 w 445"/>
                  <a:gd name="T3" fmla="*/ 508 h 1086"/>
                  <a:gd name="T4" fmla="*/ 157 w 445"/>
                  <a:gd name="T5" fmla="*/ 495 h 1086"/>
                  <a:gd name="T6" fmla="*/ 138 w 445"/>
                  <a:gd name="T7" fmla="*/ 485 h 1086"/>
                  <a:gd name="T8" fmla="*/ 111 w 445"/>
                  <a:gd name="T9" fmla="*/ 463 h 1086"/>
                  <a:gd name="T10" fmla="*/ 74 w 445"/>
                  <a:gd name="T11" fmla="*/ 431 h 1086"/>
                  <a:gd name="T12" fmla="*/ 37 w 445"/>
                  <a:gd name="T13" fmla="*/ 386 h 1086"/>
                  <a:gd name="T14" fmla="*/ 18 w 445"/>
                  <a:gd name="T15" fmla="*/ 352 h 1086"/>
                  <a:gd name="T16" fmla="*/ 7 w 445"/>
                  <a:gd name="T17" fmla="*/ 320 h 1086"/>
                  <a:gd name="T18" fmla="*/ 0 w 445"/>
                  <a:gd name="T19" fmla="*/ 291 h 1086"/>
                  <a:gd name="T20" fmla="*/ 7 w 445"/>
                  <a:gd name="T21" fmla="*/ 257 h 1086"/>
                  <a:gd name="T22" fmla="*/ 27 w 445"/>
                  <a:gd name="T23" fmla="*/ 192 h 1086"/>
                  <a:gd name="T24" fmla="*/ 68 w 445"/>
                  <a:gd name="T25" fmla="*/ 138 h 1086"/>
                  <a:gd name="T26" fmla="*/ 109 w 445"/>
                  <a:gd name="T27" fmla="*/ 101 h 1086"/>
                  <a:gd name="T28" fmla="*/ 147 w 445"/>
                  <a:gd name="T29" fmla="*/ 73 h 1086"/>
                  <a:gd name="T30" fmla="*/ 176 w 445"/>
                  <a:gd name="T31" fmla="*/ 55 h 1086"/>
                  <a:gd name="T32" fmla="*/ 196 w 445"/>
                  <a:gd name="T33" fmla="*/ 45 h 1086"/>
                  <a:gd name="T34" fmla="*/ 225 w 445"/>
                  <a:gd name="T35" fmla="*/ 31 h 1086"/>
                  <a:gd name="T36" fmla="*/ 254 w 445"/>
                  <a:gd name="T37" fmla="*/ 20 h 1086"/>
                  <a:gd name="T38" fmla="*/ 280 w 445"/>
                  <a:gd name="T39" fmla="*/ 10 h 1086"/>
                  <a:gd name="T40" fmla="*/ 312 w 445"/>
                  <a:gd name="T41" fmla="*/ 3 h 1086"/>
                  <a:gd name="T42" fmla="*/ 315 w 445"/>
                  <a:gd name="T43" fmla="*/ 3 h 108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45" h="1086">
                    <a:moveTo>
                      <a:pt x="297" y="1086"/>
                    </a:moveTo>
                    <a:cubicBezTo>
                      <a:pt x="290" y="1080"/>
                      <a:pt x="267" y="1065"/>
                      <a:pt x="254" y="1056"/>
                    </a:cubicBezTo>
                    <a:cubicBezTo>
                      <a:pt x="242" y="1047"/>
                      <a:pt x="230" y="1038"/>
                      <a:pt x="220" y="1029"/>
                    </a:cubicBezTo>
                    <a:cubicBezTo>
                      <a:pt x="210" y="1021"/>
                      <a:pt x="205" y="1018"/>
                      <a:pt x="194" y="1007"/>
                    </a:cubicBezTo>
                    <a:cubicBezTo>
                      <a:pt x="183" y="995"/>
                      <a:pt x="170" y="982"/>
                      <a:pt x="155" y="964"/>
                    </a:cubicBezTo>
                    <a:cubicBezTo>
                      <a:pt x="140" y="946"/>
                      <a:pt x="121" y="923"/>
                      <a:pt x="104" y="896"/>
                    </a:cubicBezTo>
                    <a:cubicBezTo>
                      <a:pt x="87" y="869"/>
                      <a:pt x="65" y="830"/>
                      <a:pt x="52" y="802"/>
                    </a:cubicBezTo>
                    <a:cubicBezTo>
                      <a:pt x="39" y="774"/>
                      <a:pt x="31" y="752"/>
                      <a:pt x="24" y="730"/>
                    </a:cubicBezTo>
                    <a:cubicBezTo>
                      <a:pt x="17" y="708"/>
                      <a:pt x="12" y="689"/>
                      <a:pt x="8" y="668"/>
                    </a:cubicBezTo>
                    <a:cubicBezTo>
                      <a:pt x="4" y="647"/>
                      <a:pt x="0" y="626"/>
                      <a:pt x="0" y="604"/>
                    </a:cubicBezTo>
                    <a:cubicBezTo>
                      <a:pt x="0" y="582"/>
                      <a:pt x="3" y="569"/>
                      <a:pt x="9" y="535"/>
                    </a:cubicBezTo>
                    <a:cubicBezTo>
                      <a:pt x="15" y="501"/>
                      <a:pt x="22" y="441"/>
                      <a:pt x="37" y="400"/>
                    </a:cubicBezTo>
                    <a:cubicBezTo>
                      <a:pt x="51" y="358"/>
                      <a:pt x="75" y="319"/>
                      <a:pt x="95" y="287"/>
                    </a:cubicBezTo>
                    <a:cubicBezTo>
                      <a:pt x="114" y="255"/>
                      <a:pt x="134" y="232"/>
                      <a:pt x="153" y="209"/>
                    </a:cubicBezTo>
                    <a:cubicBezTo>
                      <a:pt x="172" y="186"/>
                      <a:pt x="191" y="165"/>
                      <a:pt x="206" y="150"/>
                    </a:cubicBezTo>
                    <a:cubicBezTo>
                      <a:pt x="221" y="135"/>
                      <a:pt x="234" y="125"/>
                      <a:pt x="246" y="116"/>
                    </a:cubicBezTo>
                    <a:cubicBezTo>
                      <a:pt x="258" y="107"/>
                      <a:pt x="264" y="102"/>
                      <a:pt x="276" y="94"/>
                    </a:cubicBezTo>
                    <a:cubicBezTo>
                      <a:pt x="288" y="86"/>
                      <a:pt x="303" y="75"/>
                      <a:pt x="316" y="66"/>
                    </a:cubicBezTo>
                    <a:cubicBezTo>
                      <a:pt x="329" y="57"/>
                      <a:pt x="343" y="49"/>
                      <a:pt x="356" y="42"/>
                    </a:cubicBezTo>
                    <a:cubicBezTo>
                      <a:pt x="369" y="35"/>
                      <a:pt x="380" y="28"/>
                      <a:pt x="393" y="22"/>
                    </a:cubicBezTo>
                    <a:cubicBezTo>
                      <a:pt x="406" y="16"/>
                      <a:pt x="430" y="6"/>
                      <a:pt x="437" y="3"/>
                    </a:cubicBezTo>
                    <a:cubicBezTo>
                      <a:pt x="445" y="0"/>
                      <a:pt x="440" y="5"/>
                      <a:pt x="441" y="6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425" name="AutoShape 41"/>
              <p:cNvSpPr>
                <a:spLocks noChangeAspect="1"/>
              </p:cNvSpPr>
              <p:nvPr/>
            </p:nvSpPr>
            <p:spPr bwMode="auto">
              <a:xfrm>
                <a:off x="146" y="1294"/>
                <a:ext cx="903" cy="287"/>
              </a:xfrm>
              <a:prstGeom prst="callout1">
                <a:avLst>
                  <a:gd name="adj1" fmla="val 25088"/>
                  <a:gd name="adj2" fmla="val 105315"/>
                  <a:gd name="adj3" fmla="val 85366"/>
                  <a:gd name="adj4" fmla="val 119269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ea typeface="+mn-ea"/>
                    <a:cs typeface="+mn-cs"/>
                  </a:rPr>
                  <a:t>Slow bump</a:t>
                </a:r>
                <a:endParaRPr lang="en-GB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556" name="Freeform 42"/>
              <p:cNvSpPr>
                <a:spLocks noChangeAspect="1"/>
              </p:cNvSpPr>
              <p:nvPr/>
            </p:nvSpPr>
            <p:spPr bwMode="auto">
              <a:xfrm>
                <a:off x="438" y="1530"/>
                <a:ext cx="324" cy="252"/>
              </a:xfrm>
              <a:custGeom>
                <a:avLst/>
                <a:gdLst>
                  <a:gd name="T0" fmla="*/ 0 w 324"/>
                  <a:gd name="T1" fmla="*/ 0 h 252"/>
                  <a:gd name="T2" fmla="*/ 324 w 324"/>
                  <a:gd name="T3" fmla="*/ 252 h 25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24" h="252">
                    <a:moveTo>
                      <a:pt x="0" y="0"/>
                    </a:moveTo>
                    <a:lnTo>
                      <a:pt x="324" y="252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32" name="Group 43"/>
            <p:cNvGrpSpPr>
              <a:grpSpLocks/>
            </p:cNvGrpSpPr>
            <p:nvPr/>
          </p:nvGrpSpPr>
          <p:grpSpPr bwMode="auto">
            <a:xfrm>
              <a:off x="641" y="806"/>
              <a:ext cx="2767" cy="1324"/>
              <a:chOff x="641" y="806"/>
              <a:chExt cx="2767" cy="1324"/>
            </a:xfrm>
          </p:grpSpPr>
          <p:grpSp>
            <p:nvGrpSpPr>
              <p:cNvPr id="21549" name="Group 44"/>
              <p:cNvGrpSpPr>
                <a:grpSpLocks noChangeAspect="1"/>
              </p:cNvGrpSpPr>
              <p:nvPr/>
            </p:nvGrpSpPr>
            <p:grpSpPr bwMode="auto">
              <a:xfrm rot="540000">
                <a:off x="641" y="2006"/>
                <a:ext cx="109" cy="124"/>
                <a:chOff x="1024" y="1584"/>
                <a:chExt cx="115" cy="144"/>
              </a:xfrm>
            </p:grpSpPr>
            <p:sp>
              <p:nvSpPr>
                <p:cNvPr id="144429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1101" y="1580"/>
                  <a:ext cx="35" cy="14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4430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1024" y="1584"/>
                  <a:ext cx="35" cy="14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hlink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44431" name="AutoShape 47"/>
              <p:cNvSpPr>
                <a:spLocks noChangeAspect="1"/>
              </p:cNvSpPr>
              <p:nvPr/>
            </p:nvSpPr>
            <p:spPr bwMode="auto">
              <a:xfrm>
                <a:off x="1680" y="806"/>
                <a:ext cx="1728" cy="432"/>
              </a:xfrm>
              <a:prstGeom prst="callout1">
                <a:avLst>
                  <a:gd name="adj1" fmla="val 16667"/>
                  <a:gd name="adj2" fmla="val -2778"/>
                  <a:gd name="adj3" fmla="val 57870"/>
                  <a:gd name="adj4" fmla="val -14296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algn="l"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ea typeface="+mn-ea"/>
                    <a:cs typeface="+mn-cs"/>
                  </a:rPr>
                  <a:t>Electrostatic septum </a:t>
                </a:r>
              </a:p>
              <a:p>
                <a:pPr algn="l"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ea typeface="+mn-ea"/>
                    <a:cs typeface="+mn-cs"/>
                  </a:rPr>
                  <a:t>(beam shaving)</a:t>
                </a:r>
                <a:endParaRPr lang="en-GB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551" name="Freeform 48"/>
              <p:cNvSpPr>
                <a:spLocks noChangeAspect="1"/>
              </p:cNvSpPr>
              <p:nvPr/>
            </p:nvSpPr>
            <p:spPr bwMode="auto">
              <a:xfrm>
                <a:off x="781" y="1317"/>
                <a:ext cx="938" cy="758"/>
              </a:xfrm>
              <a:custGeom>
                <a:avLst/>
                <a:gdLst>
                  <a:gd name="T0" fmla="*/ 0 w 938"/>
                  <a:gd name="T1" fmla="*/ 758 h 758"/>
                  <a:gd name="T2" fmla="*/ 938 w 938"/>
                  <a:gd name="T3" fmla="*/ 0 h 75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38" h="758">
                    <a:moveTo>
                      <a:pt x="0" y="758"/>
                    </a:moveTo>
                    <a:lnTo>
                      <a:pt x="938" y="0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33" name="Group 49"/>
            <p:cNvGrpSpPr>
              <a:grpSpLocks/>
            </p:cNvGrpSpPr>
            <p:nvPr/>
          </p:nvGrpSpPr>
          <p:grpSpPr bwMode="auto">
            <a:xfrm>
              <a:off x="1335" y="3460"/>
              <a:ext cx="2121" cy="490"/>
              <a:chOff x="1335" y="3460"/>
              <a:chExt cx="2121" cy="490"/>
            </a:xfrm>
          </p:grpSpPr>
          <p:grpSp>
            <p:nvGrpSpPr>
              <p:cNvPr id="21544" name="Group 50"/>
              <p:cNvGrpSpPr>
                <a:grpSpLocks noChangeAspect="1"/>
              </p:cNvGrpSpPr>
              <p:nvPr/>
            </p:nvGrpSpPr>
            <p:grpSpPr bwMode="auto">
              <a:xfrm rot="7200000">
                <a:off x="1353" y="3442"/>
                <a:ext cx="99" cy="135"/>
                <a:chOff x="1024" y="1584"/>
                <a:chExt cx="115" cy="144"/>
              </a:xfrm>
            </p:grpSpPr>
            <p:sp>
              <p:nvSpPr>
                <p:cNvPr id="144435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1103" y="1585"/>
                  <a:ext cx="35" cy="144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4436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1024" y="1585"/>
                  <a:ext cx="35" cy="144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buFont typeface="Monotype Sorts" pitchFamily="2" charset="2"/>
                    <a:buNone/>
                    <a:defRPr/>
                  </a:pPr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44437" name="AutoShape 53"/>
              <p:cNvSpPr>
                <a:spLocks noChangeAspect="1"/>
              </p:cNvSpPr>
              <p:nvPr/>
            </p:nvSpPr>
            <p:spPr bwMode="auto">
              <a:xfrm>
                <a:off x="1860" y="3679"/>
                <a:ext cx="1596" cy="271"/>
              </a:xfrm>
              <a:prstGeom prst="callout1">
                <a:avLst>
                  <a:gd name="adj1" fmla="val 26569"/>
                  <a:gd name="adj2" fmla="val -3009"/>
                  <a:gd name="adj3" fmla="val -191514"/>
                  <a:gd name="adj4" fmla="val -26755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 anchor="ctr"/>
              <a:lstStyle/>
              <a:p>
                <a:pPr algn="l"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Extraction septum</a:t>
                </a:r>
              </a:p>
            </p:txBody>
          </p:sp>
          <p:sp>
            <p:nvSpPr>
              <p:cNvPr id="21546" name="Freeform 54"/>
              <p:cNvSpPr>
                <a:spLocks noChangeAspect="1"/>
              </p:cNvSpPr>
              <p:nvPr/>
            </p:nvSpPr>
            <p:spPr bwMode="auto">
              <a:xfrm>
                <a:off x="1490" y="3630"/>
                <a:ext cx="302" cy="137"/>
              </a:xfrm>
              <a:custGeom>
                <a:avLst/>
                <a:gdLst>
                  <a:gd name="T0" fmla="*/ 0 w 302"/>
                  <a:gd name="T1" fmla="*/ 0 h 137"/>
                  <a:gd name="T2" fmla="*/ 302 w 302"/>
                  <a:gd name="T3" fmla="*/ 137 h 13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02" h="137">
                    <a:moveTo>
                      <a:pt x="0" y="0"/>
                    </a:moveTo>
                    <a:lnTo>
                      <a:pt x="302" y="137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rIns="0"/>
              <a:lstStyle/>
              <a:p>
                <a:endParaRPr lang="en-US"/>
              </a:p>
            </p:txBody>
          </p:sp>
        </p:grpSp>
        <p:grpSp>
          <p:nvGrpSpPr>
            <p:cNvPr id="21534" name="Group 55"/>
            <p:cNvGrpSpPr>
              <a:grpSpLocks/>
            </p:cNvGrpSpPr>
            <p:nvPr/>
          </p:nvGrpSpPr>
          <p:grpSpPr bwMode="auto">
            <a:xfrm>
              <a:off x="916" y="1560"/>
              <a:ext cx="2731" cy="2066"/>
              <a:chOff x="916" y="1560"/>
              <a:chExt cx="2731" cy="2066"/>
            </a:xfrm>
          </p:grpSpPr>
          <p:sp>
            <p:nvSpPr>
              <p:cNvPr id="144440" name="Rectangle 56"/>
              <p:cNvSpPr>
                <a:spLocks noChangeAspect="1" noChangeArrowheads="1"/>
              </p:cNvSpPr>
              <p:nvPr/>
            </p:nvSpPr>
            <p:spPr bwMode="auto">
              <a:xfrm>
                <a:off x="2218" y="3428"/>
                <a:ext cx="70" cy="19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44441" name="Rectangle 57"/>
              <p:cNvSpPr>
                <a:spLocks noChangeAspect="1" noChangeArrowheads="1"/>
              </p:cNvSpPr>
              <p:nvPr/>
            </p:nvSpPr>
            <p:spPr bwMode="auto">
              <a:xfrm rot="3960000">
                <a:off x="991" y="2635"/>
                <a:ext cx="65" cy="21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44442" name="AutoShape 58"/>
              <p:cNvSpPr>
                <a:spLocks noChangeAspect="1"/>
              </p:cNvSpPr>
              <p:nvPr/>
            </p:nvSpPr>
            <p:spPr bwMode="auto">
              <a:xfrm>
                <a:off x="2030" y="1560"/>
                <a:ext cx="1617" cy="1268"/>
              </a:xfrm>
              <a:prstGeom prst="callout1">
                <a:avLst>
                  <a:gd name="adj1" fmla="val 5676"/>
                  <a:gd name="adj2" fmla="val -2968"/>
                  <a:gd name="adj3" fmla="val 34778"/>
                  <a:gd name="adj4" fmla="val -15648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45720" rIns="45720"/>
              <a:lstStyle/>
              <a:p>
                <a:pPr algn="l"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US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ea typeface="+mn-ea"/>
                    <a:cs typeface="+mn-cs"/>
                  </a:rPr>
                  <a:t>Kicker magnets used to generate a closed orbit bump around electrostatic septum</a:t>
                </a:r>
                <a:endParaRPr lang="en-GB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542" name="Freeform 59"/>
              <p:cNvSpPr>
                <a:spLocks noChangeAspect="1"/>
              </p:cNvSpPr>
              <p:nvPr/>
            </p:nvSpPr>
            <p:spPr bwMode="auto">
              <a:xfrm>
                <a:off x="1216" y="2341"/>
                <a:ext cx="768" cy="320"/>
              </a:xfrm>
              <a:custGeom>
                <a:avLst/>
                <a:gdLst>
                  <a:gd name="T0" fmla="*/ 0 w 768"/>
                  <a:gd name="T1" fmla="*/ 320 h 320"/>
                  <a:gd name="T2" fmla="*/ 768 w 768"/>
                  <a:gd name="T3" fmla="*/ 0 h 32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68" h="320">
                    <a:moveTo>
                      <a:pt x="0" y="320"/>
                    </a:moveTo>
                    <a:lnTo>
                      <a:pt x="768" y="0"/>
                    </a:lnTo>
                  </a:path>
                </a:pathLst>
              </a:custGeom>
              <a:noFill/>
              <a:ln w="22225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43" name="Freeform 60"/>
              <p:cNvSpPr>
                <a:spLocks noChangeAspect="1"/>
              </p:cNvSpPr>
              <p:nvPr/>
            </p:nvSpPr>
            <p:spPr bwMode="auto">
              <a:xfrm>
                <a:off x="2308" y="2917"/>
                <a:ext cx="261" cy="484"/>
              </a:xfrm>
              <a:custGeom>
                <a:avLst/>
                <a:gdLst>
                  <a:gd name="T0" fmla="*/ 0 w 261"/>
                  <a:gd name="T1" fmla="*/ 484 h 484"/>
                  <a:gd name="T2" fmla="*/ 261 w 261"/>
                  <a:gd name="T3" fmla="*/ 0 h 48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61" h="484">
                    <a:moveTo>
                      <a:pt x="0" y="484"/>
                    </a:moveTo>
                    <a:lnTo>
                      <a:pt x="261" y="0"/>
                    </a:lnTo>
                  </a:path>
                </a:pathLst>
              </a:custGeom>
              <a:solidFill>
                <a:schemeClr val="tx1"/>
              </a:solidFill>
              <a:ln w="22225">
                <a:solidFill>
                  <a:schemeClr val="tx1"/>
                </a:solidFill>
                <a:round/>
                <a:headEnd type="stealth" w="med" len="lg"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35" name="Group 61"/>
            <p:cNvGrpSpPr>
              <a:grpSpLocks/>
            </p:cNvGrpSpPr>
            <p:nvPr/>
          </p:nvGrpSpPr>
          <p:grpSpPr bwMode="auto">
            <a:xfrm>
              <a:off x="144" y="2496"/>
              <a:ext cx="1306" cy="1189"/>
              <a:chOff x="144" y="2496"/>
              <a:chExt cx="1306" cy="1189"/>
            </a:xfrm>
          </p:grpSpPr>
          <p:sp>
            <p:nvSpPr>
              <p:cNvPr id="144446" name="AutoShape 62"/>
              <p:cNvSpPr>
                <a:spLocks noChangeAspect="1"/>
              </p:cNvSpPr>
              <p:nvPr/>
            </p:nvSpPr>
            <p:spPr bwMode="auto">
              <a:xfrm>
                <a:off x="230" y="3478"/>
                <a:ext cx="1220" cy="207"/>
              </a:xfrm>
              <a:prstGeom prst="callout1">
                <a:avLst>
                  <a:gd name="adj1" fmla="val 30000"/>
                  <a:gd name="adj2" fmla="val -3681"/>
                  <a:gd name="adj3" fmla="val -213333"/>
                  <a:gd name="adj4" fmla="val -6134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l" eaLnBrk="1" hangingPunct="1">
                  <a:spcBef>
                    <a:spcPct val="0"/>
                  </a:spcBef>
                  <a:buClrTx/>
                  <a:buFontTx/>
                  <a:buNone/>
                  <a:defRPr/>
                </a:pPr>
                <a:r>
                  <a:rPr lang="en-GB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charset="0"/>
                    <a:cs typeface="+mn-cs"/>
                  </a:rPr>
                  <a:t>Extraction line</a:t>
                </a:r>
              </a:p>
            </p:txBody>
          </p:sp>
          <p:sp>
            <p:nvSpPr>
              <p:cNvPr id="144447" name="Line 63"/>
              <p:cNvSpPr>
                <a:spLocks noChangeAspect="1" noChangeShapeType="1"/>
              </p:cNvSpPr>
              <p:nvPr/>
            </p:nvSpPr>
            <p:spPr bwMode="auto">
              <a:xfrm flipV="1">
                <a:off x="340" y="2784"/>
                <a:ext cx="47" cy="576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44448" name="Line 64"/>
              <p:cNvSpPr>
                <a:spLocks noChangeShapeType="1"/>
              </p:cNvSpPr>
              <p:nvPr/>
            </p:nvSpPr>
            <p:spPr bwMode="auto">
              <a:xfrm flipH="1" flipV="1">
                <a:off x="144" y="2496"/>
                <a:ext cx="1248" cy="10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2075" tIns="46038" rIns="92075" bIns="46038"/>
              <a:lstStyle/>
              <a:p>
                <a:pPr>
                  <a:buFont typeface="Monotype Sorts" pitchFamily="2" charset="2"/>
                  <a:buNone/>
                  <a:defRPr/>
                </a:pPr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144449" name="Text Box 65"/>
          <p:cNvSpPr txBox="1">
            <a:spLocks noChangeArrowheads="1"/>
          </p:cNvSpPr>
          <p:nvPr/>
        </p:nvSpPr>
        <p:spPr bwMode="auto">
          <a:xfrm>
            <a:off x="6477000" y="3276600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E</a:t>
            </a:r>
            <a:r>
              <a:rPr lang="en-GB" sz="2000" baseline="-25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field</a:t>
            </a: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=0</a:t>
            </a:r>
          </a:p>
        </p:txBody>
      </p:sp>
      <p:sp>
        <p:nvSpPr>
          <p:cNvPr id="144450" name="Text Box 66"/>
          <p:cNvSpPr txBox="1">
            <a:spLocks noChangeArrowheads="1"/>
          </p:cNvSpPr>
          <p:nvPr/>
        </p:nvSpPr>
        <p:spPr bwMode="auto">
          <a:xfrm>
            <a:off x="7391400" y="3717925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E</a:t>
            </a:r>
            <a:r>
              <a:rPr lang="en-GB" sz="2000" baseline="-25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field</a:t>
            </a: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cs typeface="+mn-cs"/>
              </a:rPr>
              <a:t>≠0</a:t>
            </a:r>
          </a:p>
        </p:txBody>
      </p:sp>
      <p:sp>
        <p:nvSpPr>
          <p:cNvPr id="70" name="Text Box 8"/>
          <p:cNvSpPr txBox="1">
            <a:spLocks noChangeArrowheads="1"/>
          </p:cNvSpPr>
          <p:nvPr/>
        </p:nvSpPr>
        <p:spPr bwMode="auto">
          <a:xfrm>
            <a:off x="5638800" y="5950161"/>
            <a:ext cx="3429000" cy="831639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0" tIns="46038" rIns="0" bIns="46038">
            <a:spAutoFit/>
          </a:bodyPr>
          <a:lstStyle/>
          <a:p>
            <a:pPr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Slicing is performed during extraction</a:t>
            </a:r>
            <a:endParaRPr lang="en-GB" sz="24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0" y="180000"/>
            <a:ext cx="6629400" cy="731837"/>
          </a:xfrm>
        </p:spPr>
        <p:txBody>
          <a:bodyPr/>
          <a:lstStyle/>
          <a:p>
            <a:pPr algn="ctr"/>
            <a:r>
              <a:rPr lang="en-GB" dirty="0" smtClean="0"/>
              <a:t>Introduction - III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495800"/>
          </a:xfrm>
        </p:spPr>
        <p:txBody>
          <a:bodyPr/>
          <a:lstStyle/>
          <a:p>
            <a:r>
              <a:rPr lang="en-GB" dirty="0" smtClean="0"/>
              <a:t>Stable islands provided a more efficient way of extracting beams over few turns from a circular machine. </a:t>
            </a:r>
          </a:p>
          <a:p>
            <a:r>
              <a:rPr lang="en-GB" dirty="0" smtClean="0"/>
              <a:t>Starting from the original application, several others can be envisaged, well beyond the original goal. </a:t>
            </a:r>
          </a:p>
          <a:p>
            <a:r>
              <a:rPr lang="en-GB" dirty="0" smtClean="0"/>
              <a:t>Two scenarios can be considered</a:t>
            </a:r>
          </a:p>
          <a:p>
            <a:pPr lvl="1"/>
            <a:r>
              <a:rPr lang="en-GB" sz="2400" dirty="0" smtClean="0"/>
              <a:t>Static use of stable islands</a:t>
            </a:r>
          </a:p>
          <a:p>
            <a:pPr lvl="1"/>
            <a:r>
              <a:rPr lang="en-GB" sz="2400" dirty="0" smtClean="0"/>
              <a:t>Dynamic use of stable islands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5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80000"/>
            <a:ext cx="6629400" cy="731837"/>
          </a:xfrm>
        </p:spPr>
        <p:txBody>
          <a:bodyPr/>
          <a:lstStyle/>
          <a:p>
            <a:r>
              <a:rPr lang="en-GB" dirty="0" smtClean="0"/>
              <a:t>Static stable islands -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495800"/>
          </a:xfrm>
        </p:spPr>
        <p:txBody>
          <a:bodyPr/>
          <a:lstStyle/>
          <a:p>
            <a:r>
              <a:rPr lang="en-GB" dirty="0" err="1" smtClean="0"/>
              <a:t>Sextupoles</a:t>
            </a:r>
            <a:r>
              <a:rPr lang="en-GB" dirty="0" smtClean="0"/>
              <a:t> and </a:t>
            </a:r>
            <a:r>
              <a:rPr lang="en-GB" dirty="0" err="1" smtClean="0"/>
              <a:t>octupoles</a:t>
            </a:r>
            <a:r>
              <a:rPr lang="en-GB" dirty="0" smtClean="0"/>
              <a:t> can be used to generate stable islands in phase space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022" y="1981200"/>
            <a:ext cx="3495778" cy="3605266"/>
          </a:xfrm>
          <a:prstGeom prst="rect">
            <a:avLst/>
          </a:prstGeom>
        </p:spPr>
      </p:pic>
      <p:pic>
        <p:nvPicPr>
          <p:cNvPr id="7" name="Picture 27" descr="all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981200"/>
            <a:ext cx="9067800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67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stable islands -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95800"/>
          </a:xfrm>
        </p:spPr>
        <p:txBody>
          <a:bodyPr/>
          <a:lstStyle/>
          <a:p>
            <a:r>
              <a:rPr lang="en-GB" dirty="0" smtClean="0"/>
              <a:t>Some observations</a:t>
            </a:r>
          </a:p>
          <a:p>
            <a:pPr lvl="1"/>
            <a:r>
              <a:rPr lang="en-GB" sz="2400" dirty="0" smtClean="0"/>
              <a:t>Two closed orbits are simultaneously available: the standard one and that related with the fixed points.</a:t>
            </a:r>
          </a:p>
          <a:p>
            <a:pPr lvl="1"/>
            <a:r>
              <a:rPr lang="en-GB" sz="2400" dirty="0" smtClean="0"/>
              <a:t>The length of the closed orbit related to the fixed points is longer than the ring circumference.</a:t>
            </a:r>
          </a:p>
          <a:p>
            <a:pPr lvl="1"/>
            <a:r>
              <a:rPr lang="en-GB" sz="2400" dirty="0" smtClean="0"/>
              <a:t>The orbit related to the fixed points is sensitive to non-linear fields: possibility of independent control of the two closed orbits.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48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Static stable islands -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/>
          <a:lstStyle/>
          <a:p>
            <a:r>
              <a:rPr lang="en-GB" dirty="0" smtClean="0"/>
              <a:t>Some observations</a:t>
            </a:r>
          </a:p>
          <a:p>
            <a:pPr lvl="1"/>
            <a:r>
              <a:rPr lang="en-GB" sz="2400" dirty="0" smtClean="0"/>
              <a:t>The linear optics around the two closed orbits is different. </a:t>
            </a:r>
          </a:p>
          <a:p>
            <a:pPr lvl="1"/>
            <a:r>
              <a:rPr lang="en-GB" sz="2400" dirty="0" smtClean="0"/>
              <a:t>The optical parameters related to the fixed points is sensitive to non-linear fields: possibility of independent control of the two sets of optical parameters.</a:t>
            </a:r>
          </a:p>
          <a:p>
            <a:r>
              <a:rPr lang="en-GB" dirty="0" smtClean="0"/>
              <a:t>Implications</a:t>
            </a:r>
          </a:p>
          <a:p>
            <a:pPr lvl="1"/>
            <a:r>
              <a:rPr lang="en-GB" sz="2400" dirty="0" smtClean="0"/>
              <a:t>Possibility to design septum-less injection/extraction</a:t>
            </a:r>
          </a:p>
          <a:p>
            <a:pPr lvl="1"/>
            <a:r>
              <a:rPr lang="en-GB" sz="2400" dirty="0" smtClean="0"/>
              <a:t>Possibility to propose alternative schemes to perform transition jump.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0FEC29-B276-2D49-91EA-4418A5751EF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2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EuCARD-2 XBEAM Strategy Workshop - February 13th 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Septum-less extraction or injection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EFB98E-F4AF-6D4E-8DF4-708CF4E260B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6627" name="Picture 4" descr="PS_MTE_OneFourth_orbit_FastBump1.png"/>
          <p:cNvPicPr>
            <a:picLocks noChangeAspect="1"/>
          </p:cNvPicPr>
          <p:nvPr/>
        </p:nvPicPr>
        <p:blipFill>
          <a:blip r:embed="rId2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446213"/>
            <a:ext cx="4857750" cy="48561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07038" y="1460500"/>
            <a:ext cx="3484562" cy="48418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600"/>
              </a:spcAft>
              <a:defRPr/>
            </a:pPr>
            <a:r>
              <a:rPr lang="en-US" sz="1800" dirty="0">
                <a:solidFill>
                  <a:srgbClr val="FF6600"/>
                </a:solidFill>
                <a:latin typeface="+mn-lt"/>
              </a:rPr>
              <a:t>step 1</a:t>
            </a:r>
            <a:r>
              <a:rPr lang="en-US" sz="1800" dirty="0">
                <a:latin typeface="+mn-lt"/>
              </a:rPr>
              <a:t>:  generate (though do not populate) four islands. the beam remain on axis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800" dirty="0">
                <a:solidFill>
                  <a:srgbClr val="FF6600"/>
                </a:solidFill>
                <a:latin typeface="+mn-lt"/>
              </a:rPr>
              <a:t>step 2</a:t>
            </a:r>
            <a:r>
              <a:rPr lang="en-US" sz="1800" dirty="0">
                <a:latin typeface="+mn-lt"/>
              </a:rPr>
              <a:t>: introduce the insertion optics via </a:t>
            </a:r>
            <a:r>
              <a:rPr lang="en-US" sz="1800" dirty="0" err="1">
                <a:latin typeface="+mn-lt"/>
              </a:rPr>
              <a:t>quadrupole</a:t>
            </a:r>
            <a:r>
              <a:rPr lang="en-US" sz="1800" dirty="0">
                <a:latin typeface="+mn-lt"/>
              </a:rPr>
              <a:t> bumpers, not kickers (actually not needed)  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800" dirty="0">
                <a:solidFill>
                  <a:srgbClr val="FF6600"/>
                </a:solidFill>
                <a:latin typeface="+mn-lt"/>
              </a:rPr>
              <a:t>step 3</a:t>
            </a:r>
            <a:r>
              <a:rPr lang="en-US" sz="1800" dirty="0">
                <a:latin typeface="+mn-lt"/>
              </a:rPr>
              <a:t>: install and pulse a dipole kicker at a waist to move the beam from the axis to the island</a:t>
            </a:r>
          </a:p>
        </p:txBody>
      </p:sp>
      <p:pic>
        <p:nvPicPr>
          <p:cNvPr id="7" name="Picture 6" descr="PS_MTE_OneFourth_orbit_FastBump1.png"/>
          <p:cNvPicPr>
            <a:picLocks noChangeAspect="1"/>
          </p:cNvPicPr>
          <p:nvPr/>
        </p:nvPicPr>
        <p:blipFill>
          <a:blip r:embed="rId3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447800"/>
            <a:ext cx="4857750" cy="4857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S_MTE_OneFourth_orbit_FastBump1.png"/>
          <p:cNvPicPr>
            <a:picLocks noChangeAspect="1"/>
          </p:cNvPicPr>
          <p:nvPr/>
        </p:nvPicPr>
        <p:blipFill>
          <a:blip r:embed="rId4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4857750" cy="4857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PS_MTE_OneFourth_orbit_FastBump1.png"/>
          <p:cNvPicPr>
            <a:picLocks noChangeAspect="1"/>
          </p:cNvPicPr>
          <p:nvPr/>
        </p:nvPicPr>
        <p:blipFill>
          <a:blip r:embed="rId5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4857750" cy="48577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PS_MTE_OneFourth_orbit_FastBump1.png"/>
          <p:cNvPicPr>
            <a:picLocks noChangeAspect="1"/>
          </p:cNvPicPr>
          <p:nvPr/>
        </p:nvPicPr>
        <p:blipFill>
          <a:blip r:embed="rId6">
            <a:lum bright="-30000" contras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0" y="4879975"/>
            <a:ext cx="2571750" cy="17494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5527675" y="660400"/>
            <a:ext cx="3463925" cy="4826000"/>
            <a:chOff x="5527597" y="660762"/>
            <a:chExt cx="3464003" cy="4825638"/>
          </a:xfrm>
        </p:grpSpPr>
        <p:sp>
          <p:nvSpPr>
            <p:cNvPr id="11" name="Rectangle 10"/>
            <p:cNvSpPr/>
            <p:nvPr/>
          </p:nvSpPr>
          <p:spPr>
            <a:xfrm>
              <a:off x="5527597" y="660762"/>
              <a:ext cx="3240161" cy="1168312"/>
            </a:xfrm>
            <a:prstGeom prst="rect">
              <a:avLst/>
            </a:prstGeom>
            <a:solidFill>
              <a:schemeClr val="bg2">
                <a:lumMod val="25000"/>
                <a:lumOff val="75000"/>
              </a:schemeClr>
            </a:solidFill>
            <a:ln w="19050">
              <a:solidFill>
                <a:schemeClr val="tx1"/>
              </a:solidFill>
            </a:ln>
          </p:spPr>
          <p:txBody>
            <a:bodyPr/>
            <a:lstStyle/>
            <a:p>
              <a:pPr algn="just">
                <a:spcAft>
                  <a:spcPts val="600"/>
                </a:spcAft>
                <a:defRPr/>
              </a:pPr>
              <a:r>
                <a:rPr lang="en-US" sz="1800" dirty="0">
                  <a:latin typeface="+mn-lt"/>
                </a:rPr>
                <a:t>to avoid insertion optics (unpopulated) islands may be displaced by moving  </a:t>
              </a:r>
              <a:r>
                <a:rPr lang="en-US" sz="1800" dirty="0" err="1">
                  <a:latin typeface="+mn-lt"/>
                </a:rPr>
                <a:t>Q</a:t>
              </a:r>
              <a:r>
                <a:rPr lang="en-US" sz="1800" baseline="-25000" dirty="0" err="1">
                  <a:latin typeface="+mn-lt"/>
                </a:rPr>
                <a:t>x</a:t>
              </a:r>
              <a:r>
                <a:rPr lang="en-US" sz="1800" dirty="0">
                  <a:latin typeface="+mn-lt"/>
                </a:rPr>
                <a:t> only</a:t>
              </a:r>
            </a:p>
          </p:txBody>
        </p:sp>
        <p:pic>
          <p:nvPicPr>
            <p:cNvPr id="26635" name="Picture 11" descr="PS_MTE_OneFourth_orbit_FastBump1.png"/>
            <p:cNvPicPr>
              <a:picLocks noChangeAspect="1"/>
            </p:cNvPicPr>
            <p:nvPr/>
          </p:nvPicPr>
          <p:blipFill>
            <a:blip r:embed="rId7">
              <a:lum bright="-2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4798" y="3709070"/>
              <a:ext cx="3446802" cy="177733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Arrow Connector 12"/>
            <p:cNvCxnSpPr/>
            <p:nvPr/>
          </p:nvCxnSpPr>
          <p:spPr>
            <a:xfrm rot="16200000" flipH="1">
              <a:off x="6050055" y="2800513"/>
              <a:ext cx="3252544" cy="782655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Massimo Giovannozzi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1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x-none" sz="1400" smtClean="0">
                <a:solidFill>
                  <a:schemeClr val="hlink"/>
                </a:solidFill>
                <a:latin typeface="Comic Sans MS" charset="0"/>
              </a:rPr>
              <a:t>Massimo Giovannozzi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chemeClr val="hlink"/>
                </a:solidFill>
                <a:latin typeface="Comic Sans MS" charset="0"/>
              </a:rPr>
              <a:t>EuCARD-2 XBEAM Strategy Workshop - February 13th 2017</a:t>
            </a:r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Monotype Sorts" charset="0"/>
              <a:defRPr sz="2200" b="1">
                <a:solidFill>
                  <a:srgbClr val="FFFF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A45A54BA-9BCE-214D-A69D-9B1EB8EFFAF1}" type="slidenum">
              <a:rPr lang="en-US" sz="1400" smtClean="0">
                <a:solidFill>
                  <a:schemeClr val="hlink"/>
                </a:solidFill>
                <a:latin typeface="Comic Sans MS" charset="0"/>
              </a:rPr>
              <a:pPr>
                <a:defRPr/>
              </a:pPr>
              <a:t>9</a:t>
            </a:fld>
            <a:endParaRPr lang="en-US" sz="1400" smtClean="0">
              <a:solidFill>
                <a:schemeClr val="hlink"/>
              </a:solidFill>
              <a:latin typeface="Comic Sans MS" charset="0"/>
            </a:endParaRP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010400" cy="808038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Comic Sans MS" charset="0"/>
                <a:cs typeface="Times New Roman" charset="0"/>
              </a:rPr>
              <a:t>Examples based on PS ring - I</a:t>
            </a:r>
            <a:endParaRPr lang="en-GB" dirty="0">
              <a:latin typeface="Comic Sans MS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20" t="1316" r="2757" b="3835"/>
          <a:stretch/>
        </p:blipFill>
        <p:spPr>
          <a:xfrm>
            <a:off x="612000" y="1252800"/>
            <a:ext cx="7884000" cy="514800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505200" y="685800"/>
            <a:ext cx="5562600" cy="923972"/>
          </a:xfrm>
          <a:prstGeom prst="rect">
            <a:avLst/>
          </a:prstGeom>
          <a:solidFill>
            <a:srgbClr val="993366">
              <a:alpha val="50000"/>
            </a:srgbClr>
          </a:solidFill>
          <a:ln w="38100">
            <a:solidFill>
              <a:srgbClr val="FF9966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lIns="72000" tIns="46038" rIns="72000" bIns="46038">
            <a:spAutoFit/>
          </a:bodyPr>
          <a:lstStyle/>
          <a:p>
            <a:pPr algn="just">
              <a:spcBef>
                <a:spcPct val="50000"/>
              </a:spcBef>
              <a:buFont typeface="Monotype Sorts" pitchFamily="2" charset="2"/>
              <a:buNone/>
              <a:defRPr/>
            </a:pP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Clear difference between islands and core beta-function in H-plane: feed down from off-axis traversal of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sextupoles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 and </a:t>
            </a:r>
            <a:r>
              <a:rPr lang="en-GB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octupoles</a:t>
            </a:r>
            <a:r>
              <a:rPr lang="en-GB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.</a:t>
            </a:r>
            <a:endParaRPr lang="en-GB" sz="1800" baseline="30000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53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2A004E"/>
      </a:dk1>
      <a:lt1>
        <a:srgbClr val="FFFFFF"/>
      </a:lt1>
      <a:dk2>
        <a:srgbClr val="240193"/>
      </a:dk2>
      <a:lt2>
        <a:srgbClr val="00CCCC"/>
      </a:lt2>
      <a:accent1>
        <a:srgbClr val="D60093"/>
      </a:accent1>
      <a:accent2>
        <a:srgbClr val="0000FF"/>
      </a:accent2>
      <a:accent3>
        <a:srgbClr val="AC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 typeface="Monotype Sorts" pitchFamily="2" charset="2"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 typeface="Monotype Sorts" pitchFamily="2" charset="2"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17566</TotalTime>
  <Words>1760</Words>
  <Application>Microsoft Macintosh PowerPoint</Application>
  <PresentationFormat>On-screen Show (4:3)</PresentationFormat>
  <Paragraphs>233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Using Resonance Islands for Optimum Performance and Advanced Commissioning Techniques</vt:lpstr>
      <vt:lpstr>Introduction - I</vt:lpstr>
      <vt:lpstr>Introduction - II</vt:lpstr>
      <vt:lpstr>Introduction - III</vt:lpstr>
      <vt:lpstr>Static stable islands - I</vt:lpstr>
      <vt:lpstr>Static stable islands - I</vt:lpstr>
      <vt:lpstr>Static stable islands - II</vt:lpstr>
      <vt:lpstr>Septum-less extraction or injection</vt:lpstr>
      <vt:lpstr>Examples based on PS ring - I</vt:lpstr>
      <vt:lpstr>Examples based on PS ring - II</vt:lpstr>
      <vt:lpstr>Examples based on PS ring - III</vt:lpstr>
      <vt:lpstr>Examples based on PS ring - IV</vt:lpstr>
      <vt:lpstr>Alternative gamma-jump scheme</vt:lpstr>
      <vt:lpstr>Dynamic stable islands</vt:lpstr>
      <vt:lpstr>CT vs. MTE</vt:lpstr>
      <vt:lpstr>MTE: extraction process</vt:lpstr>
      <vt:lpstr>Multi-Turn Injection</vt:lpstr>
      <vt:lpstr>Multi-Turn Extraction with other resonances</vt:lpstr>
      <vt:lpstr>Multiple Multi-Turn Extraction</vt:lpstr>
      <vt:lpstr>Outlook</vt:lpstr>
      <vt:lpstr>PowerPoint Presentation</vt:lpstr>
      <vt:lpstr>Selected references</vt:lpstr>
      <vt:lpstr>PowerPoint Presentation</vt:lpstr>
      <vt:lpstr>A brief history of MTE - II</vt:lpstr>
      <vt:lpstr>2015 beam commissioning and operation - VII</vt:lpstr>
      <vt:lpstr>2015 beam commissioning and operation - VIII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Resonant multi-turn extraction: principle and experiments</dc:title>
  <dc:subject>Multiturn extraction</dc:subject>
  <dc:creator>M. Giovannozzi</dc:creator>
  <dc:description>Coulomb05 talk</dc:description>
  <cp:lastModifiedBy>Massimo Giovannozzi</cp:lastModifiedBy>
  <cp:revision>1091</cp:revision>
  <dcterms:created xsi:type="dcterms:W3CDTF">2003-03-31T12:35:32Z</dcterms:created>
  <dcterms:modified xsi:type="dcterms:W3CDTF">2017-02-13T09:35:40Z</dcterms:modified>
</cp:coreProperties>
</file>