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41"/>
  </p:notesMasterIdLst>
  <p:handoutMasterIdLst>
    <p:handoutMasterId r:id="rId42"/>
  </p:handoutMasterIdLst>
  <p:sldIdLst>
    <p:sldId id="265" r:id="rId3"/>
    <p:sldId id="552" r:id="rId4"/>
    <p:sldId id="553" r:id="rId5"/>
    <p:sldId id="561" r:id="rId6"/>
    <p:sldId id="562" r:id="rId7"/>
    <p:sldId id="563" r:id="rId8"/>
    <p:sldId id="566" r:id="rId9"/>
    <p:sldId id="565" r:id="rId10"/>
    <p:sldId id="567" r:id="rId11"/>
    <p:sldId id="568" r:id="rId12"/>
    <p:sldId id="574" r:id="rId13"/>
    <p:sldId id="591" r:id="rId14"/>
    <p:sldId id="397" r:id="rId15"/>
    <p:sldId id="379" r:id="rId16"/>
    <p:sldId id="558" r:id="rId17"/>
    <p:sldId id="530" r:id="rId18"/>
    <p:sldId id="531" r:id="rId19"/>
    <p:sldId id="532" r:id="rId20"/>
    <p:sldId id="534" r:id="rId21"/>
    <p:sldId id="535" r:id="rId22"/>
    <p:sldId id="538" r:id="rId23"/>
    <p:sldId id="539" r:id="rId24"/>
    <p:sldId id="516" r:id="rId25"/>
    <p:sldId id="540" r:id="rId26"/>
    <p:sldId id="547" r:id="rId27"/>
    <p:sldId id="548" r:id="rId28"/>
    <p:sldId id="551" r:id="rId29"/>
    <p:sldId id="546" r:id="rId30"/>
    <p:sldId id="554" r:id="rId31"/>
    <p:sldId id="549" r:id="rId32"/>
    <p:sldId id="596" r:id="rId33"/>
    <p:sldId id="523" r:id="rId34"/>
    <p:sldId id="526" r:id="rId35"/>
    <p:sldId id="382" r:id="rId36"/>
    <p:sldId id="559" r:id="rId37"/>
    <p:sldId id="560" r:id="rId38"/>
    <p:sldId id="564" r:id="rId39"/>
    <p:sldId id="555" r:id="rId4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3087"/>
    <a:srgbClr val="000000"/>
    <a:srgbClr val="404040"/>
    <a:srgbClr val="0F2D62"/>
    <a:srgbClr val="505050"/>
    <a:srgbClr val="004C97"/>
    <a:srgbClr val="63666A"/>
    <a:srgbClr val="A7A8AA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98" autoAdjust="0"/>
  </p:normalViewPr>
  <p:slideViewPr>
    <p:cSldViewPr snapToGrid="0" snapToObjects="1">
      <p:cViewPr varScale="1">
        <p:scale>
          <a:sx n="65" d="100"/>
          <a:sy n="65" d="100"/>
        </p:scale>
        <p:origin x="346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152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903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wmf"/><Relationship Id="rId1" Type="http://schemas.openxmlformats.org/officeDocument/2006/relationships/image" Target="../media/image33.emf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124" charset="0"/>
              </a:defRPr>
            </a:lvl1pPr>
          </a:lstStyle>
          <a:p>
            <a:fld id="{1E6434C9-0E08-42C5-B404-C558E18FB4E2}" type="datetimeFigureOut">
              <a:rPr lang="en-US" altLang="en-US"/>
              <a:pPr/>
              <a:t>2/9/2017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124" charset="0"/>
              </a:defRPr>
            </a:lvl1pPr>
          </a:lstStyle>
          <a:p>
            <a:fld id="{DE4E50AE-7BCE-416F-89F1-79D7CF666D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5415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124" charset="0"/>
              </a:defRPr>
            </a:lvl1pPr>
          </a:lstStyle>
          <a:p>
            <a:fld id="{6CE535BE-76DD-4179-B7AC-2E8603DE13D9}" type="datetimeFigureOut">
              <a:rPr lang="en-US" altLang="en-US"/>
              <a:pPr/>
              <a:t>2/9/2017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124" charset="0"/>
              </a:defRPr>
            </a:lvl1pPr>
          </a:lstStyle>
          <a:p>
            <a:fld id="{1B4E76A7-28E5-4F1E-8CA1-DF481970BA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98268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itchFamily="34" charset="-128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itchFamily="34" charset="-128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itchFamily="34" charset="-128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itchFamily="34" charset="-128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E76A7-28E5-4F1E-8CA1-DF481970BA05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3366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D03A47-9BCF-45FA-9CCB-4D164F4B617B}" type="slidenum">
              <a:rPr lang="en-US" altLang="en-US" sz="1200" smtClean="0">
                <a:latin typeface="Arial" panose="020B0604020202020204" pitchFamily="34" charset="0"/>
              </a:rPr>
              <a:pPr/>
              <a:t>33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197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E76A7-28E5-4F1E-8CA1-DF481970BA05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52215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9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35298" indent="-282807" defTabSz="914409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31227" indent="-226245" defTabSz="914409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583718" indent="-226245" defTabSz="914409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36209" indent="-226245" defTabSz="914409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488700" indent="-226245" defTabSz="914409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41190" indent="-226245" defTabSz="914409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393681" indent="-226245" defTabSz="914409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46172" indent="-226245" defTabSz="914409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043E769-F019-40E4-8B91-6C05FFD03E8B}" type="slidenum">
              <a:rPr lang="en-US" sz="1200" b="0"/>
              <a:pPr eaLnBrk="1" hangingPunct="1"/>
              <a:t>36</a:t>
            </a:fld>
            <a:endParaRPr lang="en-US" sz="1200" b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388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0E1E9A-E921-4174-A0FC-51868D7AC56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03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0E1E9A-E921-4174-A0FC-51868D7AC5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39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9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35298" indent="-282807" defTabSz="914409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31227" indent="-226245" defTabSz="914409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583718" indent="-226245" defTabSz="914409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36209" indent="-226245" defTabSz="914409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488700" indent="-226245" defTabSz="914409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41190" indent="-226245" defTabSz="914409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393681" indent="-226245" defTabSz="914409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46172" indent="-226245" defTabSz="914409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419979-1358-400B-A053-8A7D4AB97986}" type="slidenum">
              <a:rPr lang="en-US" sz="1200" b="0"/>
              <a:pPr eaLnBrk="1" hangingPunct="1"/>
              <a:t>5</a:t>
            </a:fld>
            <a:endParaRPr lang="en-US" sz="1200" b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650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9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35298" indent="-282807" defTabSz="914409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31227" indent="-226245" defTabSz="914409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583718" indent="-226245" defTabSz="914409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36209" indent="-226245" defTabSz="914409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488700" indent="-226245" defTabSz="914409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41190" indent="-226245" defTabSz="914409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393681" indent="-226245" defTabSz="914409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46172" indent="-226245" defTabSz="914409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1F09C8E-0F5D-43A7-9489-8B59AE2B13AE}" type="slidenum">
              <a:rPr lang="en-US" sz="1200" b="0"/>
              <a:pPr eaLnBrk="1" hangingPunct="1"/>
              <a:t>11</a:t>
            </a:fld>
            <a:endParaRPr lang="en-US" sz="12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441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E76A7-28E5-4F1E-8CA1-DF481970BA05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5609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E76A7-28E5-4F1E-8CA1-DF481970BA05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7783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1FA469A-B6A0-4542-B11B-A2FCBC13BA82}" type="slidenum">
              <a:rPr lang="en-US" altLang="en-US" sz="1200" smtClean="0">
                <a:latin typeface="Arial" panose="020B0604020202020204" pitchFamily="34" charset="0"/>
              </a:rPr>
              <a:pPr/>
              <a:t>23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3065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895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012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353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2/11/2015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V.Shiltsev | E-lenses..., Feb 14, 2017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8342B-3EEB-4356-B9ED-45883B1E36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2423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2/11/2015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V.Shiltsev | E-lenses..., Feb 14, 2017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B6BCEC-84A3-42D1-A9FA-9CB73E2BEE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8653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2/11/2015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V.Shiltsev | E-lenses..., Feb 14, 2017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771366-A185-42D2-9506-4FA3B8FFBA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26081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2/11/2015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V.Shiltsev | E-lenses..., Feb 14, 2017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0E120B-615F-461D-8A8C-89AC6BEB8A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2914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2/11/2015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FB9D8C-2882-41F9-92E5-94261C5AF9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750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2/11/2015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V.Shiltsev | E-lenses..., Feb 14, 2017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A3A6F847-EEB2-4562-8922-6C1018EC1B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678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2/11/2015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V.Shiltsev | E-lenses..., Feb 14, 2017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88FB5EF2-0A30-481B-A159-BB97A7C290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3932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2/11/2015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V.Shiltsev | E-lenses..., Feb 14, 2017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A1D54-386B-438A-B35B-786A972FA1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0129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V.Shiltsev | E-lenses..., Feb 14, 2017</a:t>
            </a:r>
            <a:endParaRPr lang="en-US" dirty="0">
              <a:latin typeface="+mn-lt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460F6-2FF1-4297-903D-D5756E4709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55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2/11/2015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17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587" y="115854"/>
            <a:ext cx="8490857" cy="46373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>
          <a:xfrm>
            <a:off x="5264458" y="6569076"/>
            <a:ext cx="2993496" cy="2270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2/11/2015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V.Shiltsev | E-lenses..., Feb 14, 2017</a:t>
            </a:r>
            <a:endParaRPr lang="en-US">
              <a:latin typeface="+mn-lt"/>
            </a:endParaRPr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536C3-BB10-4165-8E74-99838CB51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785256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2/11/2015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20688-F7AE-7441-85BB-0E205217A2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779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itchFamily="124" charset="0"/>
              </a:defRPr>
            </a:lvl1pPr>
          </a:lstStyle>
          <a:p>
            <a:r>
              <a:rPr lang="en-US" altLang="en-US"/>
              <a:t>2/11/2015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pt-BR"/>
              <a:t>V.Shiltsev | E-lenses..., Feb 14, 2017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itchFamily="124" charset="0"/>
              </a:defRPr>
            </a:lvl1pPr>
          </a:lstStyle>
          <a:p>
            <a:fld id="{01D06E4C-6333-4DFD-BF5D-A50EA7E5D376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79" r:id="rId3"/>
    <p:sldLayoutId id="2147484080" r:id="rId4"/>
    <p:sldLayoutId id="2147484081" r:id="rId5"/>
    <p:sldLayoutId id="2147484090" r:id="rId6"/>
    <p:sldLayoutId id="2147484091" r:id="rId7"/>
    <p:sldLayoutId id="2147484093" r:id="rId8"/>
    <p:sldLayoutId id="2147484094" r:id="rId9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MS PGothic" pitchFamily="34" charset="-128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itchFamily="124" charset="0"/>
              </a:defRPr>
            </a:lvl1pPr>
          </a:lstStyle>
          <a:p>
            <a:r>
              <a:rPr lang="en-US" altLang="en-US"/>
              <a:t>2/11/2015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pt-BR"/>
              <a:t>V.Shiltsev | E-lenses..., Feb 14, 2017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itchFamily="124" charset="0"/>
              </a:defRPr>
            </a:lvl1pPr>
          </a:lstStyle>
          <a:p>
            <a:fld id="{90515DF6-1CA5-421A-9AE8-13AD4A57D03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MS PGothic" pitchFamily="34" charset="-128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itchFamily="34" charset="-128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itchFamily="34" charset="-128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itchFamily="34" charset="-128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itchFamily="34" charset="-128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rgbClr val="7F7F7F"/>
          </a:solidFill>
          <a:latin typeface="Helvetica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7F7F7F"/>
          </a:solidFill>
          <a:latin typeface="Helvetica"/>
          <a:ea typeface="MS PGothic" pitchFamily="34" charset="-128"/>
          <a:cs typeface="ＭＳ Ｐゴシック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7F7F7F"/>
          </a:solidFill>
          <a:latin typeface="Helvetica"/>
          <a:ea typeface="MS PGothic" pitchFamily="34" charset="-128"/>
          <a:cs typeface="ＭＳ Ｐゴシック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200" kern="1200">
          <a:solidFill>
            <a:srgbClr val="7F7F7F"/>
          </a:solidFill>
          <a:latin typeface="Helvetica"/>
          <a:ea typeface="MS PGothic" pitchFamily="34" charset="-128"/>
          <a:cs typeface="ＭＳ Ｐゴシック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200" kern="1200">
          <a:solidFill>
            <a:srgbClr val="7F7F7F"/>
          </a:solidFill>
          <a:latin typeface="Helvetica"/>
          <a:ea typeface="MS PGothic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37.emf"/><Relationship Id="rId3" Type="http://schemas.openxmlformats.org/officeDocument/2006/relationships/oleObject" Target="../embeddings/oleObject4.bin"/><Relationship Id="rId7" Type="http://schemas.openxmlformats.org/officeDocument/2006/relationships/image" Target="../media/image39.png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4.wmf"/><Relationship Id="rId11" Type="http://schemas.openxmlformats.org/officeDocument/2006/relationships/image" Target="../media/image36.emf"/><Relationship Id="rId5" Type="http://schemas.openxmlformats.org/officeDocument/2006/relationships/oleObject" Target="../embeddings/oleObject5.bin"/><Relationship Id="rId15" Type="http://schemas.openxmlformats.org/officeDocument/2006/relationships/image" Target="../media/image38.emf"/><Relationship Id="rId10" Type="http://schemas.openxmlformats.org/officeDocument/2006/relationships/oleObject" Target="../embeddings/oleObject7.bin"/><Relationship Id="rId4" Type="http://schemas.openxmlformats.org/officeDocument/2006/relationships/image" Target="../media/image33.emf"/><Relationship Id="rId9" Type="http://schemas.openxmlformats.org/officeDocument/2006/relationships/image" Target="../media/image35.emf"/><Relationship Id="rId14" Type="http://schemas.openxmlformats.org/officeDocument/2006/relationships/oleObject" Target="../embeddings/oleObject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0.emf"/><Relationship Id="rId4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2.emf"/><Relationship Id="rId4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44.emf"/><Relationship Id="rId4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46.emf"/><Relationship Id="rId4" Type="http://schemas.openxmlformats.org/officeDocument/2006/relationships/oleObject" Target="../embeddings/oleObject1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48.emf"/><Relationship Id="rId4" Type="http://schemas.openxmlformats.org/officeDocument/2006/relationships/oleObject" Target="../embeddings/oleObject14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13" Type="http://schemas.openxmlformats.org/officeDocument/2006/relationships/image" Target="../media/image74.jpeg"/><Relationship Id="rId3" Type="http://schemas.openxmlformats.org/officeDocument/2006/relationships/image" Target="../media/image64.jpe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0" Type="http://schemas.openxmlformats.org/officeDocument/2006/relationships/image" Target="../media/image71.wmf"/><Relationship Id="rId4" Type="http://schemas.openxmlformats.org/officeDocument/2006/relationships/image" Target="../media/image65.jpeg"/><Relationship Id="rId9" Type="http://schemas.openxmlformats.org/officeDocument/2006/relationships/image" Target="../media/image70.jpeg"/><Relationship Id="rId14" Type="http://schemas.openxmlformats.org/officeDocument/2006/relationships/image" Target="../media/image7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426477" y="2633052"/>
            <a:ext cx="3922785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altLang="en-US" b="0" dirty="0"/>
              <a:t>New Uses of Electron Lenses</a:t>
            </a:r>
            <a:endParaRPr lang="en-US" altLang="en-US" dirty="0">
              <a:latin typeface="Helvetica" pitchFamily="124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332693" y="3802795"/>
            <a:ext cx="2516015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Helvetica" pitchFamily="124" charset="0"/>
              </a:rPr>
              <a:t>Vladimir Shiltsev, </a:t>
            </a:r>
          </a:p>
          <a:p>
            <a:r>
              <a:rPr lang="en-US" altLang="en-US" dirty="0" err="1">
                <a:latin typeface="Helvetica" pitchFamily="124" charset="0"/>
              </a:rPr>
              <a:t>Fermilab</a:t>
            </a:r>
            <a:endParaRPr lang="en-US" altLang="en-US" dirty="0">
              <a:latin typeface="Helvetica" pitchFamily="124" charset="0"/>
            </a:endParaRPr>
          </a:p>
          <a:p>
            <a:endParaRPr lang="en-US" altLang="en-US" dirty="0">
              <a:latin typeface="Helvetica" pitchFamily="124" charset="0"/>
            </a:endParaRPr>
          </a:p>
          <a:p>
            <a:r>
              <a:rPr lang="en-US" altLang="en-US" dirty="0">
                <a:latin typeface="Helvetica" pitchFamily="124" charset="0"/>
              </a:rPr>
              <a:t>Eucard-2 Meeting, Valencia</a:t>
            </a:r>
          </a:p>
          <a:p>
            <a:r>
              <a:rPr lang="en-US" altLang="en-US" dirty="0">
                <a:latin typeface="Helvetica" pitchFamily="124" charset="0"/>
              </a:rPr>
              <a:t>February 14, 2017</a:t>
            </a:r>
          </a:p>
          <a:p>
            <a:endParaRPr lang="en-US" altLang="en-US" dirty="0">
              <a:latin typeface="Helvetica" pitchFamily="124" charset="0"/>
            </a:endParaRPr>
          </a:p>
          <a:p>
            <a:endParaRPr lang="en-US" altLang="en-US" dirty="0">
              <a:latin typeface="Helvetica" pitchFamily="12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7015" y="3171365"/>
            <a:ext cx="6452999" cy="3323220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2848708" y="3238133"/>
            <a:ext cx="50062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gun and collector from TEL-1</a:t>
            </a:r>
          </a:p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Waiting for installation in the IOTA ring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199"/>
            <a:ext cx="9144000" cy="609601"/>
          </a:xfrm>
        </p:spPr>
        <p:txBody>
          <a:bodyPr/>
          <a:lstStyle/>
          <a:p>
            <a:r>
              <a:rPr lang="en-US" sz="3600" dirty="0"/>
              <a:t>Simulations: CERN PS-B (M.Aiba,2007)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V.Shiltsev | E-lenses..., Feb 14,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36C9E-2A21-47CF-8561-8CB10B1FD864}" type="slidenum">
              <a:rPr lang="en-US" smtClean="0"/>
              <a:t>10</a:t>
            </a:fld>
            <a:endParaRPr lang="en-US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" y="1295400"/>
            <a:ext cx="4286250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5800" y="4648200"/>
            <a:ext cx="8229600" cy="71605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“space charge compensation with e-lenses works in principle… </a:t>
            </a:r>
            <a:r>
              <a:rPr lang="en-US" sz="2000" dirty="0" err="1">
                <a:solidFill>
                  <a:srgbClr val="C00000"/>
                </a:solidFill>
              </a:rPr>
              <a:t>desrves</a:t>
            </a:r>
            <a:r>
              <a:rPr lang="en-US" sz="2000" dirty="0">
                <a:solidFill>
                  <a:srgbClr val="C00000"/>
                </a:solidFill>
              </a:rPr>
              <a:t> further studies”</a:t>
            </a:r>
          </a:p>
          <a:p>
            <a:pPr algn="ctr"/>
            <a:r>
              <a:rPr lang="en-US" sz="2000" dirty="0">
                <a:solidFill>
                  <a:srgbClr val="7030A0"/>
                </a:solidFill>
              </a:rPr>
              <a:t>No evidence for coherent modes limitation in PSB and PS</a:t>
            </a:r>
          </a:p>
          <a:p>
            <a:pPr algn="ctr"/>
            <a:r>
              <a:rPr lang="en-US" sz="2000" dirty="0">
                <a:solidFill>
                  <a:srgbClr val="7030A0"/>
                </a:solidFill>
              </a:rPr>
              <a:t>Concern of overcompensation in the head and tail</a:t>
            </a:r>
          </a:p>
          <a:p>
            <a:pPr algn="ctr"/>
            <a:r>
              <a:rPr lang="en-US" sz="2000" dirty="0">
                <a:solidFill>
                  <a:srgbClr val="7030A0"/>
                </a:solidFill>
              </a:rPr>
              <a:t>More compensators the better (</a:t>
            </a:r>
            <a:r>
              <a:rPr lang="en-US" sz="2000" dirty="0">
                <a:solidFill>
                  <a:srgbClr val="7030A0"/>
                </a:solidFill>
                <a:sym typeface="Wingdings" pitchFamily="2" charset="2"/>
              </a:rPr>
              <a:t>8 is better than 4)</a:t>
            </a:r>
            <a:endParaRPr lang="en-US" sz="2000" dirty="0">
              <a:solidFill>
                <a:srgbClr val="7030A0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79" y="805543"/>
            <a:ext cx="39624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790575"/>
            <a:ext cx="3976158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</p:spTree>
    <p:extLst>
      <p:ext uri="{BB962C8B-B14F-4D97-AF65-F5344CB8AC3E}">
        <p14:creationId xmlns:p14="http://schemas.microsoft.com/office/powerpoint/2010/main" val="3286867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1" y="76201"/>
            <a:ext cx="8850922" cy="615462"/>
          </a:xfrm>
        </p:spPr>
        <p:txBody>
          <a:bodyPr/>
          <a:lstStyle/>
          <a:p>
            <a:pPr>
              <a:defRPr/>
            </a:pPr>
            <a:r>
              <a:rPr lang="en-US" sz="3300" dirty="0"/>
              <a:t>Issues to Explore in Theory &amp; Experiment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1" y="945784"/>
            <a:ext cx="8991600" cy="4716462"/>
          </a:xfrm>
        </p:spPr>
        <p:txBody>
          <a:bodyPr/>
          <a:lstStyle/>
          <a:p>
            <a:pPr marL="51435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>
                <a:solidFill>
                  <a:srgbClr val="C00000"/>
                </a:solidFill>
              </a:rPr>
              <a:t>Stability of the system (transverse motion)</a:t>
            </a:r>
          </a:p>
          <a:p>
            <a:pPr marL="51435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>
                <a:solidFill>
                  <a:srgbClr val="C00000"/>
                </a:solidFill>
              </a:rPr>
              <a:t>(Dynamic) matching of transverse p-charge distribution</a:t>
            </a:r>
            <a:endParaRPr lang="en-US" sz="2800" dirty="0">
              <a:solidFill>
                <a:srgbClr val="C00000"/>
              </a:solidFill>
              <a:sym typeface="Wingdings" pitchFamily="2" charset="2"/>
            </a:endParaRPr>
          </a:p>
          <a:p>
            <a:pPr marL="51435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Appropriate longitudinal compensation (for not-flat proton bunches) </a:t>
            </a:r>
          </a:p>
          <a:p>
            <a:pPr marL="51435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Electron lenses </a:t>
            </a:r>
            <a:r>
              <a:rPr lang="en-US" sz="2800" dirty="0" err="1">
                <a:solidFill>
                  <a:srgbClr val="C00000"/>
                </a:solidFill>
                <a:sym typeface="Wingdings" pitchFamily="2" charset="2"/>
              </a:rPr>
              <a:t>vs</a:t>
            </a: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 electron columns</a:t>
            </a:r>
          </a:p>
          <a:p>
            <a:pPr marL="51435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Practical implementation (in existing facilities)</a:t>
            </a:r>
          </a:p>
          <a:p>
            <a:pPr marL="57150" indent="0">
              <a:lnSpc>
                <a:spcPct val="90000"/>
              </a:lnSpc>
              <a:buNone/>
              <a:defRPr/>
            </a:pPr>
            <a:endParaRPr lang="en-US" sz="3200" dirty="0">
              <a:solidFill>
                <a:srgbClr val="C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sz="2800" dirty="0">
                <a:solidFill>
                  <a:srgbClr val="FF0000"/>
                </a:solidFill>
              </a:rPr>
              <a:t> = the Need of Experimental Study at a dedicated facility </a:t>
            </a:r>
            <a:r>
              <a:rPr lang="en-US" sz="2800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4000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IOTA ring </a:t>
            </a:r>
            <a:r>
              <a:rPr lang="en-US" sz="3200" dirty="0">
                <a:solidFill>
                  <a:srgbClr val="FF0000"/>
                </a:solidFill>
                <a:sym typeface="Wingdings" pitchFamily="2" charset="2"/>
              </a:rPr>
              <a:t>(see slides later)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67A1B-0533-473C-B7D6-E4E1DB66114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V.Shiltsev | E-lenses..., Feb 14, 2017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</p:spTree>
    <p:extLst>
      <p:ext uri="{BB962C8B-B14F-4D97-AF65-F5344CB8AC3E}">
        <p14:creationId xmlns:p14="http://schemas.microsoft.com/office/powerpoint/2010/main" val="1854205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76200" y="82061"/>
            <a:ext cx="9379299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2 : Electron Lenses for </a:t>
            </a:r>
            <a:r>
              <a:rPr lang="en-US" sz="4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Integrable</a:t>
            </a:r>
            <a:r>
              <a:rPr lang="en-US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Optics</a:t>
            </a:r>
          </a:p>
          <a:p>
            <a:pPr algn="ctr"/>
            <a:r>
              <a:rPr lang="en-US" sz="3600" dirty="0">
                <a:solidFill>
                  <a:srgbClr val="002060"/>
                </a:solidFill>
              </a:rPr>
              <a:t>(Danilov, Shiltsev 1997, </a:t>
            </a:r>
            <a:r>
              <a:rPr lang="en-US" sz="3600" dirty="0" err="1">
                <a:solidFill>
                  <a:srgbClr val="002060"/>
                </a:solidFill>
              </a:rPr>
              <a:t>Danilov,Nagaitsev</a:t>
            </a:r>
            <a:r>
              <a:rPr lang="en-US" sz="3600" dirty="0">
                <a:solidFill>
                  <a:srgbClr val="002060"/>
                </a:solidFill>
              </a:rPr>
              <a:t> 2010)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8006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Employment of special nonlinear  fields to stabilize particle’s motion: </a:t>
            </a:r>
          </a:p>
          <a:p>
            <a:pPr lvl="1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Make motion limited and long-term stable (usually involves additional “integrals of motion”)</a:t>
            </a:r>
          </a:p>
          <a:p>
            <a:pPr lvl="1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Can be Laplacian (with magnets, no extra charge density involved)</a:t>
            </a:r>
          </a:p>
          <a:p>
            <a:pPr lvl="1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Or non-Laplacian (with externally created charge – e.g.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special electron lens with </a:t>
            </a:r>
            <a:r>
              <a:rPr lang="en-US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E(r) ~r / (1+r^2) </a:t>
            </a:r>
          </a:p>
          <a:p>
            <a:pPr lvl="1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(That’s what IOTA is for – test with electrons)</a:t>
            </a:r>
          </a:p>
          <a:p>
            <a:pPr lvl="1"/>
            <a:r>
              <a:rPr lang="en-US" sz="2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 be directly applicable to protons with SC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V.Shiltsev | E-lenses..., Feb 14,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36C9E-2A21-47CF-8561-8CB10B1FD864}" type="slidenum">
              <a:rPr lang="en-US" smtClean="0"/>
              <a:t>12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</p:spTree>
    <p:extLst>
      <p:ext uri="{BB962C8B-B14F-4D97-AF65-F5344CB8AC3E}">
        <p14:creationId xmlns:p14="http://schemas.microsoft.com/office/powerpoint/2010/main" val="2132944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Space Charge in </a:t>
            </a:r>
            <a:r>
              <a:rPr lang="en-US" sz="3600" dirty="0">
                <a:solidFill>
                  <a:schemeClr val="accent4"/>
                </a:solidFill>
              </a:rPr>
              <a:t>Linear Optics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6200000">
            <a:off x="-1629796" y="2698180"/>
            <a:ext cx="5429765" cy="1712972"/>
          </a:xfrm>
        </p:spPr>
        <p:txBody>
          <a:bodyPr/>
          <a:lstStyle/>
          <a:p>
            <a:pPr marL="256032" indent="-164592">
              <a:spcBef>
                <a:spcPts val="0"/>
              </a:spcBef>
            </a:pPr>
            <a:r>
              <a:rPr lang="en-US" sz="1800" dirty="0"/>
              <a:t>System: linear FOFO 100 A  linear KV w/mismatch</a:t>
            </a:r>
          </a:p>
          <a:p>
            <a:pPr marL="256032" indent="-164592"/>
            <a:r>
              <a:rPr lang="en-US" sz="1800" dirty="0"/>
              <a:t>Result:  quickly drives test-particles into the halo</a:t>
            </a: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13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476" y="839784"/>
            <a:ext cx="7132637" cy="53494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42988" y="5958429"/>
            <a:ext cx="3155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Tech-X, </a:t>
            </a:r>
            <a:r>
              <a:rPr lang="en-US" sz="2000" dirty="0" err="1"/>
              <a:t>RadiaSoft</a:t>
            </a:r>
            <a:r>
              <a:rPr lang="en-US" sz="2000" dirty="0"/>
              <a:t> simulation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83196" y="879728"/>
            <a:ext cx="2055371" cy="58477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32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charset="2"/>
                <a:cs typeface="Symbol" charset="2"/>
              </a:rPr>
              <a:t>D</a:t>
            </a:r>
            <a:r>
              <a:rPr lang="en-US" sz="32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sz="3200" b="1" i="1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~ –0.7</a:t>
            </a:r>
          </a:p>
        </p:txBody>
      </p:sp>
    </p:spTree>
    <p:extLst>
      <p:ext uri="{BB962C8B-B14F-4D97-AF65-F5344CB8AC3E}">
        <p14:creationId xmlns:p14="http://schemas.microsoft.com/office/powerpoint/2010/main" val="4032393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Space Charge in </a:t>
            </a:r>
            <a:r>
              <a:rPr lang="en-US" sz="3600" dirty="0">
                <a:solidFill>
                  <a:srgbClr val="AF272F"/>
                </a:solidFill>
              </a:rPr>
              <a:t>NL </a:t>
            </a:r>
            <a:r>
              <a:rPr lang="en-US" sz="3600" dirty="0" err="1">
                <a:solidFill>
                  <a:srgbClr val="AF272F"/>
                </a:solidFill>
              </a:rPr>
              <a:t>Integrable</a:t>
            </a:r>
            <a:r>
              <a:rPr lang="en-US" sz="3600" dirty="0">
                <a:solidFill>
                  <a:srgbClr val="AF272F"/>
                </a:solidFill>
              </a:rPr>
              <a:t> Optics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14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580" y="843235"/>
            <a:ext cx="7144034" cy="53580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42988" y="5958429"/>
            <a:ext cx="3155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Tech-X, </a:t>
            </a:r>
            <a:r>
              <a:rPr lang="en-US" sz="2000" dirty="0" err="1"/>
              <a:t>RadiaSoft</a:t>
            </a:r>
            <a:r>
              <a:rPr lang="en-US" sz="2000" dirty="0"/>
              <a:t> simulation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 rot="16200000">
            <a:off x="-1629796" y="2698180"/>
            <a:ext cx="5429765" cy="1712972"/>
          </a:xfrm>
        </p:spPr>
        <p:txBody>
          <a:bodyPr/>
          <a:lstStyle/>
          <a:p>
            <a:pPr marL="256032" indent="-164592">
              <a:spcBef>
                <a:spcPts val="0"/>
              </a:spcBef>
            </a:pPr>
            <a:r>
              <a:rPr lang="en-US" sz="1800" dirty="0"/>
              <a:t>System: linear FOFO 100 A  linear KV w/mismatch</a:t>
            </a:r>
          </a:p>
          <a:p>
            <a:pPr marL="256032" indent="-164592"/>
            <a:r>
              <a:rPr lang="en-US" sz="1800" dirty="0"/>
              <a:t>Result:  nonlinear </a:t>
            </a:r>
            <a:r>
              <a:rPr lang="en-US" sz="1800" dirty="0" err="1"/>
              <a:t>decoherence</a:t>
            </a:r>
            <a:r>
              <a:rPr lang="en-US" sz="1800" dirty="0"/>
              <a:t> suppresses halo</a:t>
            </a:r>
          </a:p>
          <a:p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925236" y="879728"/>
            <a:ext cx="2286203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36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charset="2"/>
                <a:cs typeface="Symbol" charset="2"/>
              </a:rPr>
              <a:t>D</a:t>
            </a:r>
            <a:r>
              <a:rPr lang="en-US" sz="36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sz="3600" b="1" i="1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</a:t>
            </a: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~ –0.7</a:t>
            </a:r>
          </a:p>
        </p:txBody>
      </p:sp>
    </p:spTree>
    <p:extLst>
      <p:ext uri="{BB962C8B-B14F-4D97-AF65-F5344CB8AC3E}">
        <p14:creationId xmlns:p14="http://schemas.microsoft.com/office/powerpoint/2010/main" val="1263359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OctEle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924" y="854228"/>
            <a:ext cx="7261762" cy="556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Part 3: Landau damping by e-lens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15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092" y="1044903"/>
            <a:ext cx="2713893" cy="5170697"/>
          </a:xfrm>
        </p:spPr>
        <p:txBody>
          <a:bodyPr/>
          <a:lstStyle/>
          <a:p>
            <a:r>
              <a:rPr lang="en-US" dirty="0"/>
              <a:t>E-lens effectively generates the </a:t>
            </a:r>
            <a:r>
              <a:rPr lang="en-US" dirty="0" err="1"/>
              <a:t>tunespread</a:t>
            </a:r>
            <a:r>
              <a:rPr lang="en-US" dirty="0"/>
              <a:t> needed for Landau damping of coherent beam instabilities</a:t>
            </a:r>
          </a:p>
          <a:p>
            <a:r>
              <a:rPr lang="en-US" dirty="0"/>
              <a:t>Contrary to </a:t>
            </a:r>
            <a:r>
              <a:rPr lang="en-US" dirty="0" err="1"/>
              <a:t>octupoles</a:t>
            </a:r>
            <a:r>
              <a:rPr lang="en-US" dirty="0"/>
              <a:t>, e-lens does that without affecting the dynamic aperture (no impact on large</a:t>
            </a:r>
            <a:r>
              <a:rPr lang="en-US" i="1" dirty="0"/>
              <a:t> A </a:t>
            </a:r>
            <a:r>
              <a:rPr lang="en-US" dirty="0"/>
              <a:t>particles)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3191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b="1" dirty="0">
                <a:solidFill>
                  <a:srgbClr val="003087"/>
                </a:solidFill>
                <a:latin typeface="Tiger Expert" pitchFamily="1" charset="0"/>
                <a:ea typeface="ＭＳ Ｐゴシック" panose="020B0600070205080204" pitchFamily="34" charset="-128"/>
              </a:rPr>
              <a:t>Analysis of the Stability Diagram with e-lens </a:t>
            </a:r>
            <a:endParaRPr lang="en-US" altLang="en-US" sz="3200" dirty="0">
              <a:solidFill>
                <a:srgbClr val="003087"/>
              </a:solidFill>
              <a:latin typeface="Mathematica7Mono" pitchFamily="2" charset="0"/>
              <a:ea typeface="ＭＳ Ｐゴシック" panose="020B0600070205080204" pitchFamily="34" charset="-128"/>
            </a:endParaRP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C989E4A-B644-45FC-A2F9-E3659AE3720D}" type="slidenum">
              <a:rPr lang="en-US" altLang="en-US" sz="120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pPr/>
              <a:t>16</a:t>
            </a:fld>
            <a:endParaRPr lang="en-US" altLang="en-US" sz="1200">
              <a:solidFill>
                <a:srgbClr val="FFFF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434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4343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4344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434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434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4348" name="TextBox 18"/>
          <p:cNvSpPr txBox="1">
            <a:spLocks noChangeArrowheads="1"/>
          </p:cNvSpPr>
          <p:nvPr/>
        </p:nvSpPr>
        <p:spPr bwMode="auto">
          <a:xfrm>
            <a:off x="76200" y="990600"/>
            <a:ext cx="89916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cs typeface="Arial" panose="020B0604020202020204" pitchFamily="34" charset="0"/>
              </a:rPr>
              <a:t>Stability diagram (SD) is defined as a map of real axes   </a:t>
            </a:r>
            <a:r>
              <a:rPr lang="en-US" altLang="en-US" sz="1800" dirty="0">
                <a:cs typeface="Arial" panose="020B0604020202020204" pitchFamily="34" charset="0"/>
                <a:sym typeface="Mathematica1" pitchFamily="2" charset="2"/>
              </a:rPr>
              <a:t>   on the complex plane       :</a:t>
            </a:r>
            <a:r>
              <a:rPr lang="en-US" altLang="en-US" sz="1800" dirty="0">
                <a:cs typeface="Arial" panose="020B0604020202020204" pitchFamily="34" charset="0"/>
              </a:rPr>
              <a:t>  </a:t>
            </a:r>
          </a:p>
          <a:p>
            <a:pPr eaLnBrk="1" hangingPunct="1"/>
            <a:endParaRPr lang="en-US" altLang="en-US" sz="1800" dirty="0">
              <a:cs typeface="Arial" panose="020B0604020202020204" pitchFamily="34" charset="0"/>
            </a:endParaRPr>
          </a:p>
          <a:p>
            <a:pPr eaLnBrk="1" hangingPunct="1"/>
            <a:endParaRPr lang="en-US" altLang="en-US" sz="1800" dirty="0">
              <a:cs typeface="Arial" panose="020B0604020202020204" pitchFamily="34" charset="0"/>
            </a:endParaRPr>
          </a:p>
          <a:p>
            <a:pPr eaLnBrk="1" hangingPunct="1"/>
            <a:endParaRPr lang="en-US" altLang="en-US" sz="1800" dirty="0">
              <a:cs typeface="Arial" panose="020B0604020202020204" pitchFamily="34" charset="0"/>
            </a:endParaRPr>
          </a:p>
          <a:p>
            <a:pPr eaLnBrk="1" hangingPunct="1"/>
            <a:endParaRPr lang="en-US" altLang="en-US" sz="1800" dirty="0">
              <a:cs typeface="Arial" panose="020B0604020202020204" pitchFamily="34" charset="0"/>
            </a:endParaRPr>
          </a:p>
          <a:p>
            <a:pPr eaLnBrk="1" hangingPunct="1"/>
            <a:endParaRPr lang="en-US" altLang="en-US" sz="1800" dirty="0">
              <a:cs typeface="Arial" panose="020B0604020202020204" pitchFamily="34" charset="0"/>
            </a:endParaRPr>
          </a:p>
          <a:p>
            <a:pPr eaLnBrk="1" hangingPunct="1"/>
            <a:endParaRPr lang="en-US" altLang="en-US" sz="1800" dirty="0">
              <a:cs typeface="Arial" panose="020B0604020202020204" pitchFamily="34" charset="0"/>
            </a:endParaRPr>
          </a:p>
          <a:p>
            <a:pPr eaLnBrk="1" hangingPunct="1"/>
            <a:endParaRPr lang="en-US" altLang="en-US" sz="1800" dirty="0"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1800" dirty="0">
                <a:cs typeface="Arial" panose="020B0604020202020204" pitchFamily="34" charset="0"/>
              </a:rPr>
              <a:t>To be stable, the coherent tune shift has to be below the SD. </a:t>
            </a:r>
          </a:p>
          <a:p>
            <a:pPr eaLnBrk="1" hangingPunct="1"/>
            <a:endParaRPr lang="en-US" altLang="en-US" sz="1800" dirty="0">
              <a:cs typeface="Arial" panose="020B0604020202020204" pitchFamily="34" charset="0"/>
            </a:endParaRPr>
          </a:p>
          <a:p>
            <a:pPr eaLnBrk="1" hangingPunct="1"/>
            <a:endParaRPr lang="en-US" altLang="en-US" sz="1800" dirty="0">
              <a:cs typeface="Arial" panose="020B0604020202020204" pitchFamily="34" charset="0"/>
            </a:endParaRPr>
          </a:p>
          <a:p>
            <a:pPr eaLnBrk="1" hangingPunct="1"/>
            <a:endParaRPr lang="en-US" altLang="en-US" sz="1800" dirty="0">
              <a:cs typeface="Arial" panose="020B0604020202020204" pitchFamily="34" charset="0"/>
            </a:endParaRPr>
          </a:p>
          <a:p>
            <a:pPr eaLnBrk="1" hangingPunct="1"/>
            <a:endParaRPr lang="en-US" altLang="en-US" sz="1800" dirty="0">
              <a:cs typeface="Arial" panose="020B0604020202020204" pitchFamily="34" charset="0"/>
            </a:endParaRPr>
          </a:p>
          <a:p>
            <a:pPr eaLnBrk="1" hangingPunct="1"/>
            <a:endParaRPr lang="en-US" altLang="en-US" sz="1800" dirty="0">
              <a:cs typeface="Arial" panose="020B0604020202020204" pitchFamily="34" charset="0"/>
            </a:endParaRPr>
          </a:p>
          <a:p>
            <a:pPr eaLnBrk="1" hangingPunct="1"/>
            <a:endParaRPr lang="en-US" altLang="en-US" sz="1800" dirty="0">
              <a:cs typeface="Arial" panose="020B0604020202020204" pitchFamily="34" charset="0"/>
            </a:endParaRPr>
          </a:p>
          <a:p>
            <a:pPr eaLnBrk="1" hangingPunct="1"/>
            <a:endParaRPr lang="en-US" altLang="en-US" sz="1800" dirty="0">
              <a:cs typeface="Arial" panose="020B0604020202020204" pitchFamily="34" charset="0"/>
            </a:endParaRPr>
          </a:p>
        </p:txBody>
      </p:sp>
      <p:graphicFrame>
        <p:nvGraphicFramePr>
          <p:cNvPr id="1434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1872128"/>
              </p:ext>
            </p:extLst>
          </p:nvPr>
        </p:nvGraphicFramePr>
        <p:xfrm>
          <a:off x="2603500" y="1476375"/>
          <a:ext cx="3654425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" name="Equation" r:id="rId3" imgW="2514600" imgH="571500" progId="Equation.DSMT4">
                  <p:embed/>
                </p:oleObj>
              </mc:Choice>
              <mc:Fallback>
                <p:oleObj name="Equation" r:id="rId3" imgW="2514600" imgH="571500" progId="Equation.DSMT4">
                  <p:embed/>
                  <p:pic>
                    <p:nvPicPr>
                      <p:cNvPr id="1434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3500" y="1476375"/>
                        <a:ext cx="3654425" cy="87947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5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584005"/>
              </p:ext>
            </p:extLst>
          </p:nvPr>
        </p:nvGraphicFramePr>
        <p:xfrm>
          <a:off x="3505200" y="2514600"/>
          <a:ext cx="11430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" name="Equation" r:id="rId5" imgW="812447" imgH="228501" progId="Equation.DSMT4">
                  <p:embed/>
                </p:oleObj>
              </mc:Choice>
              <mc:Fallback>
                <p:oleObj name="Equation" r:id="rId5" imgW="812447" imgH="228501" progId="Equation.DSMT4">
                  <p:embed/>
                  <p:pic>
                    <p:nvPicPr>
                      <p:cNvPr id="1435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514600"/>
                        <a:ext cx="1143000" cy="330200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2" name="TextBox 23"/>
          <p:cNvSpPr txBox="1">
            <a:spLocks noChangeArrowheads="1"/>
          </p:cNvSpPr>
          <p:nvPr/>
        </p:nvSpPr>
        <p:spPr bwMode="auto">
          <a:xfrm>
            <a:off x="762000" y="3657600"/>
            <a:ext cx="7315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>
                <a:cs typeface="Arial" panose="020B0604020202020204" pitchFamily="34" charset="0"/>
              </a:rPr>
              <a:t>For Gaussian E-Lens, the tune shifts (G. Lopez, 1993)</a:t>
            </a:r>
          </a:p>
        </p:txBody>
      </p:sp>
      <p:pic>
        <p:nvPicPr>
          <p:cNvPr id="14353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343400"/>
            <a:ext cx="5867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35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0607999"/>
              </p:ext>
            </p:extLst>
          </p:nvPr>
        </p:nvGraphicFramePr>
        <p:xfrm>
          <a:off x="3233738" y="5449888"/>
          <a:ext cx="1535112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" name="Equation" r:id="rId8" imgW="1092200" imgH="279400" progId="Equation.DSMT4">
                  <p:embed/>
                </p:oleObj>
              </mc:Choice>
              <mc:Fallback>
                <p:oleObj name="Equation" r:id="rId8" imgW="1092200" imgH="279400" progId="Equation.DSMT4">
                  <p:embed/>
                  <p:pic>
                    <p:nvPicPr>
                      <p:cNvPr id="1435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3738" y="5449888"/>
                        <a:ext cx="1535112" cy="40322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5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952177"/>
              </p:ext>
            </p:extLst>
          </p:nvPr>
        </p:nvGraphicFramePr>
        <p:xfrm>
          <a:off x="5791200" y="1066800"/>
          <a:ext cx="1778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" name="Equation" r:id="rId10" imgW="127000" imgH="139700" progId="Equation.DSMT4">
                  <p:embed/>
                </p:oleObj>
              </mc:Choice>
              <mc:Fallback>
                <p:oleObj name="Equation" r:id="rId10" imgW="127000" imgH="139700" progId="Equation.DSMT4">
                  <p:embed/>
                  <p:pic>
                    <p:nvPicPr>
                      <p:cNvPr id="14355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066800"/>
                        <a:ext cx="177800" cy="203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5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8311191"/>
              </p:ext>
            </p:extLst>
          </p:nvPr>
        </p:nvGraphicFramePr>
        <p:xfrm>
          <a:off x="8305800" y="1066800"/>
          <a:ext cx="231775" cy="22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" name="Equation" r:id="rId12" imgW="165100" imgH="152400" progId="Equation.DSMT4">
                  <p:embed/>
                </p:oleObj>
              </mc:Choice>
              <mc:Fallback>
                <p:oleObj name="Equation" r:id="rId12" imgW="165100" imgH="152400" progId="Equation.DSMT4">
                  <p:embed/>
                  <p:pic>
                    <p:nvPicPr>
                      <p:cNvPr id="1435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1066800"/>
                        <a:ext cx="231775" cy="2206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5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8322929"/>
              </p:ext>
            </p:extLst>
          </p:nvPr>
        </p:nvGraphicFramePr>
        <p:xfrm>
          <a:off x="1524000" y="4724400"/>
          <a:ext cx="158750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name="Equation" r:id="rId14" imgW="114300" imgH="241300" progId="Equation.DSMT4">
                  <p:embed/>
                </p:oleObj>
              </mc:Choice>
              <mc:Fallback>
                <p:oleObj name="Equation" r:id="rId14" imgW="114300" imgH="241300" progId="Equation.DSMT4">
                  <p:embed/>
                  <p:pic>
                    <p:nvPicPr>
                      <p:cNvPr id="1435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724400"/>
                        <a:ext cx="158750" cy="3508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52420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228599" y="152400"/>
            <a:ext cx="8669215" cy="609600"/>
          </a:xfrm>
        </p:spPr>
        <p:txBody>
          <a:bodyPr/>
          <a:lstStyle/>
          <a:p>
            <a:r>
              <a:rPr lang="en-US" altLang="en-US" sz="2800" b="1" dirty="0">
                <a:solidFill>
                  <a:srgbClr val="003087"/>
                </a:solidFill>
                <a:latin typeface="Tiger Expert" pitchFamily="1" charset="0"/>
                <a:ea typeface="ＭＳ Ｐゴシック" panose="020B0600070205080204" pitchFamily="34" charset="-128"/>
              </a:rPr>
              <a:t>Both beams are round Gaussian, same </a:t>
            </a:r>
            <a:r>
              <a:rPr lang="en-US" altLang="en-US" sz="2800" b="1" dirty="0" err="1">
                <a:solidFill>
                  <a:srgbClr val="003087"/>
                </a:solidFill>
                <a:latin typeface="Tiger Expert" pitchFamily="1" charset="0"/>
                <a:ea typeface="ＭＳ Ｐゴシック" panose="020B0600070205080204" pitchFamily="34" charset="-128"/>
              </a:rPr>
              <a:t>rms</a:t>
            </a:r>
            <a:r>
              <a:rPr lang="en-US" altLang="en-US" sz="2800" b="1" dirty="0">
                <a:solidFill>
                  <a:srgbClr val="003087"/>
                </a:solidFill>
                <a:latin typeface="Tiger Expert" pitchFamily="1" charset="0"/>
                <a:ea typeface="ＭＳ Ｐゴシック" panose="020B0600070205080204" pitchFamily="34" charset="-128"/>
              </a:rPr>
              <a:t> sizes</a:t>
            </a:r>
            <a:endParaRPr lang="en-US" altLang="en-US" sz="2800" dirty="0">
              <a:solidFill>
                <a:srgbClr val="003087"/>
              </a:solidFill>
              <a:latin typeface="Mathematica7Mono" pitchFamily="2" charset="0"/>
              <a:ea typeface="ＭＳ Ｐゴシック" panose="020B0600070205080204" pitchFamily="34" charset="-128"/>
            </a:endParaRPr>
          </a:p>
        </p:txBody>
      </p:sp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4E99F52-BAB9-4F03-AB4F-82229D71A628}" type="slidenum">
              <a:rPr lang="en-US" altLang="en-US" sz="120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pPr/>
              <a:t>17</a:t>
            </a:fld>
            <a:endParaRPr lang="en-US" altLang="en-US" sz="1200">
              <a:solidFill>
                <a:srgbClr val="FFFF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536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5367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5368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536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537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5372" name="TextBox 18"/>
          <p:cNvSpPr txBox="1">
            <a:spLocks noChangeArrowheads="1"/>
          </p:cNvSpPr>
          <p:nvPr/>
        </p:nvSpPr>
        <p:spPr bwMode="auto">
          <a:xfrm>
            <a:off x="304800" y="990600"/>
            <a:ext cx="84582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5373" name="Rectangle 21"/>
          <p:cNvSpPr>
            <a:spLocks noChangeArrowheads="1"/>
          </p:cNvSpPr>
          <p:nvPr/>
        </p:nvSpPr>
        <p:spPr bwMode="auto">
          <a:xfrm>
            <a:off x="8745538" y="6550025"/>
            <a:ext cx="398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FFFF00"/>
                </a:solidFill>
                <a:latin typeface="Brush Script MT" panose="03060802040406070304" pitchFamily="66" charset="0"/>
                <a:cs typeface="Arial" panose="020B0604020202020204" pitchFamily="34" charset="0"/>
              </a:rPr>
              <a:t>AB</a:t>
            </a:r>
          </a:p>
        </p:txBody>
      </p:sp>
      <p:pic>
        <p:nvPicPr>
          <p:cNvPr id="1537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838200"/>
            <a:ext cx="7226300" cy="490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5" name="TextBox 5"/>
          <p:cNvSpPr txBox="1">
            <a:spLocks noChangeArrowheads="1"/>
          </p:cNvSpPr>
          <p:nvPr/>
        </p:nvSpPr>
        <p:spPr bwMode="auto">
          <a:xfrm>
            <a:off x="685800" y="5943600"/>
            <a:ext cx="5583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/>
              <a:t>Stability diagram in the units of the maximal tune shift</a:t>
            </a:r>
          </a:p>
        </p:txBody>
      </p:sp>
      <p:graphicFrame>
        <p:nvGraphicFramePr>
          <p:cNvPr id="1537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7707714"/>
              </p:ext>
            </p:extLst>
          </p:nvPr>
        </p:nvGraphicFramePr>
        <p:xfrm>
          <a:off x="5351463" y="1503485"/>
          <a:ext cx="10985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Equation" r:id="rId4" imgW="596900" imgH="241300" progId="Equation.DSMT4">
                  <p:embed/>
                </p:oleObj>
              </mc:Choice>
              <mc:Fallback>
                <p:oleObj name="Equation" r:id="rId4" imgW="596900" imgH="241300" progId="Equation.DSMT4">
                  <p:embed/>
                  <p:pic>
                    <p:nvPicPr>
                      <p:cNvPr id="1537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1463" y="1503485"/>
                        <a:ext cx="1098550" cy="457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19100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304799" y="152400"/>
            <a:ext cx="8628185" cy="609600"/>
          </a:xfrm>
        </p:spPr>
        <p:txBody>
          <a:bodyPr/>
          <a:lstStyle/>
          <a:p>
            <a:r>
              <a:rPr lang="en-US" altLang="en-US" sz="2800" b="1" dirty="0">
                <a:solidFill>
                  <a:srgbClr val="003087"/>
                </a:solidFill>
                <a:latin typeface="Tiger Expert" pitchFamily="1" charset="0"/>
                <a:ea typeface="ＭＳ Ｐゴシック" panose="020B0600070205080204" pitchFamily="34" charset="-128"/>
              </a:rPr>
              <a:t>Both beams are round Gaussian, </a:t>
            </a:r>
            <a:r>
              <a:rPr lang="en-US" altLang="en-US" sz="2800" dirty="0">
                <a:solidFill>
                  <a:srgbClr val="003087"/>
                </a:solidFill>
                <a:latin typeface="Tiger Expert" pitchFamily="1" charset="0"/>
                <a:ea typeface="ＭＳ Ｐゴシック" panose="020B0600070205080204" pitchFamily="34" charset="-128"/>
              </a:rPr>
              <a:t>unequal</a:t>
            </a:r>
            <a:r>
              <a:rPr lang="en-US" altLang="en-US" sz="2800" b="1" dirty="0">
                <a:solidFill>
                  <a:srgbClr val="003087"/>
                </a:solidFill>
                <a:latin typeface="Tiger Expert" pitchFamily="1" charset="0"/>
                <a:ea typeface="ＭＳ Ｐゴシック" panose="020B0600070205080204" pitchFamily="34" charset="-128"/>
              </a:rPr>
              <a:t> sizes</a:t>
            </a:r>
            <a:endParaRPr lang="en-US" altLang="en-US" sz="2800" dirty="0">
              <a:solidFill>
                <a:srgbClr val="003087"/>
              </a:solidFill>
              <a:latin typeface="Mathematica7Mono" pitchFamily="2" charset="0"/>
              <a:ea typeface="ＭＳ Ｐゴシック" panose="020B0600070205080204" pitchFamily="34" charset="-128"/>
            </a:endParaRPr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F652A05-5174-4F00-A09B-E918FE38D27B}" type="slidenum">
              <a:rPr lang="en-US" altLang="en-US" sz="120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pPr/>
              <a:t>18</a:t>
            </a:fld>
            <a:endParaRPr lang="en-US" altLang="en-US" sz="1200">
              <a:solidFill>
                <a:srgbClr val="FFFF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639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6391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639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639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639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6396" name="TextBox 18"/>
          <p:cNvSpPr txBox="1">
            <a:spLocks noChangeArrowheads="1"/>
          </p:cNvSpPr>
          <p:nvPr/>
        </p:nvSpPr>
        <p:spPr bwMode="auto">
          <a:xfrm>
            <a:off x="304800" y="990600"/>
            <a:ext cx="84582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6397" name="Rectangle 21"/>
          <p:cNvSpPr>
            <a:spLocks noChangeArrowheads="1"/>
          </p:cNvSpPr>
          <p:nvPr/>
        </p:nvSpPr>
        <p:spPr bwMode="auto">
          <a:xfrm>
            <a:off x="8745538" y="6550025"/>
            <a:ext cx="398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FFFF00"/>
                </a:solidFill>
                <a:latin typeface="Brush Script MT" panose="03060802040406070304" pitchFamily="66" charset="0"/>
                <a:cs typeface="Arial" panose="020B0604020202020204" pitchFamily="34" charset="0"/>
              </a:rPr>
              <a:t>AB</a:t>
            </a:r>
          </a:p>
        </p:txBody>
      </p:sp>
      <p:sp>
        <p:nvSpPr>
          <p:cNvPr id="16398" name="TextBox 5"/>
          <p:cNvSpPr txBox="1">
            <a:spLocks noChangeArrowheads="1"/>
          </p:cNvSpPr>
          <p:nvPr/>
        </p:nvSpPr>
        <p:spPr bwMode="auto">
          <a:xfrm>
            <a:off x="685800" y="5943600"/>
            <a:ext cx="5583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/>
              <a:t>Stability diagram in the units of the maximal tune shift</a:t>
            </a:r>
          </a:p>
        </p:txBody>
      </p:sp>
      <p:pic>
        <p:nvPicPr>
          <p:cNvPr id="1640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38200"/>
            <a:ext cx="6273800" cy="49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graphicFrame>
        <p:nvGraphicFramePr>
          <p:cNvPr id="1639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5734517"/>
              </p:ext>
            </p:extLst>
          </p:nvPr>
        </p:nvGraphicFramePr>
        <p:xfrm>
          <a:off x="5199795" y="1675606"/>
          <a:ext cx="14255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4" imgW="774700" imgH="241300" progId="Equation.DSMT4">
                  <p:embed/>
                </p:oleObj>
              </mc:Choice>
              <mc:Fallback>
                <p:oleObj name="Equation" r:id="rId4" imgW="774700" imgH="241300" progId="Equation.DSMT4">
                  <p:embed/>
                  <p:pic>
                    <p:nvPicPr>
                      <p:cNvPr id="16399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9795" y="1675606"/>
                        <a:ext cx="1425575" cy="457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48354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3F3BCAF-BF4B-42A1-8C04-27F12238DE61}" type="slidenum">
              <a:rPr lang="en-US" altLang="en-US" sz="120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pPr/>
              <a:t>19</a:t>
            </a:fld>
            <a:endParaRPr lang="en-US" altLang="en-US" sz="1200">
              <a:solidFill>
                <a:srgbClr val="FFFF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843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8439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844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844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8444" name="TextBox 18"/>
          <p:cNvSpPr txBox="1">
            <a:spLocks noChangeArrowheads="1"/>
          </p:cNvSpPr>
          <p:nvPr/>
        </p:nvSpPr>
        <p:spPr bwMode="auto">
          <a:xfrm>
            <a:off x="304800" y="990600"/>
            <a:ext cx="84582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8445" name="Rectangle 21"/>
          <p:cNvSpPr>
            <a:spLocks noChangeArrowheads="1"/>
          </p:cNvSpPr>
          <p:nvPr/>
        </p:nvSpPr>
        <p:spPr bwMode="auto">
          <a:xfrm>
            <a:off x="8745538" y="6550025"/>
            <a:ext cx="398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FFFF00"/>
                </a:solidFill>
                <a:latin typeface="Brush Script MT" panose="03060802040406070304" pitchFamily="66" charset="0"/>
                <a:cs typeface="Arial" panose="020B0604020202020204" pitchFamily="34" charset="0"/>
              </a:rPr>
              <a:t>AB</a:t>
            </a:r>
          </a:p>
        </p:txBody>
      </p:sp>
      <p:sp>
        <p:nvSpPr>
          <p:cNvPr id="18446" name="TextBox 5"/>
          <p:cNvSpPr txBox="1">
            <a:spLocks noChangeArrowheads="1"/>
          </p:cNvSpPr>
          <p:nvPr/>
        </p:nvSpPr>
        <p:spPr bwMode="auto">
          <a:xfrm>
            <a:off x="1295400" y="5943600"/>
            <a:ext cx="3160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/>
              <a:t>Same total current as before, </a:t>
            </a:r>
          </a:p>
        </p:txBody>
      </p:sp>
      <p:pic>
        <p:nvPicPr>
          <p:cNvPr id="1844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927100"/>
            <a:ext cx="7505700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452437" y="57150"/>
            <a:ext cx="8628185" cy="609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MS PGothic" pitchFamily="34" charset="-128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sz="2800" dirty="0">
                <a:solidFill>
                  <a:srgbClr val="003087"/>
                </a:solidFill>
                <a:latin typeface="Tiger Expert" pitchFamily="1" charset="0"/>
                <a:ea typeface="ＭＳ Ｐゴシック" panose="020B0600070205080204" pitchFamily="34" charset="-128"/>
              </a:rPr>
              <a:t>Both beams are round Gaussian, unequal sizes</a:t>
            </a:r>
            <a:endParaRPr lang="en-US" altLang="en-US" sz="2800" dirty="0">
              <a:solidFill>
                <a:srgbClr val="003087"/>
              </a:solidFill>
              <a:latin typeface="Mathematica7Mono" pitchFamily="2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1844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0806116"/>
              </p:ext>
            </p:extLst>
          </p:nvPr>
        </p:nvGraphicFramePr>
        <p:xfrm>
          <a:off x="5220494" y="1445419"/>
          <a:ext cx="144938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Equation" r:id="rId4" imgW="787400" imgH="241300" progId="Equation.DSMT4">
                  <p:embed/>
                </p:oleObj>
              </mc:Choice>
              <mc:Fallback>
                <p:oleObj name="Equation" r:id="rId4" imgW="787400" imgH="241300" progId="Equation.DSMT4">
                  <p:embed/>
                  <p:pic>
                    <p:nvPicPr>
                      <p:cNvPr id="1844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494" y="1445419"/>
                        <a:ext cx="1449388" cy="457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5670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13" y="57807"/>
            <a:ext cx="8922467" cy="581626"/>
          </a:xfrm>
        </p:spPr>
        <p:txBody>
          <a:bodyPr>
            <a:normAutofit/>
          </a:bodyPr>
          <a:lstStyle/>
          <a:p>
            <a:r>
              <a:rPr lang="en-US" sz="3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Lenses: </a:t>
            </a:r>
            <a:r>
              <a:rPr lang="en-US" sz="33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Tevatron</a:t>
            </a:r>
            <a:r>
              <a:rPr lang="en-US" sz="3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RHIC, LHC, FCC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901" y="818715"/>
            <a:ext cx="7343775" cy="3263504"/>
          </a:xfrm>
        </p:spPr>
        <p:txBody>
          <a:bodyPr>
            <a:normAutofit/>
          </a:bodyPr>
          <a:lstStyle/>
          <a:p>
            <a:r>
              <a:rPr lang="en-US" sz="2200" dirty="0"/>
              <a:t>Proposed HOBBC-1993, LRBBC-97</a:t>
            </a:r>
          </a:p>
          <a:p>
            <a:r>
              <a:rPr lang="en-US" sz="2200" dirty="0"/>
              <a:t>TEL-1 and TEL-2 : 2001, 2004</a:t>
            </a:r>
          </a:p>
          <a:p>
            <a:r>
              <a:rPr lang="en-US" sz="2200" dirty="0"/>
              <a:t>RHIC electron lenses : 2014</a:t>
            </a:r>
          </a:p>
          <a:p>
            <a:r>
              <a:rPr lang="en-US" sz="2200" i="1" dirty="0"/>
              <a:t>Springer </a:t>
            </a:r>
            <a:r>
              <a:rPr lang="en-US" sz="2200" dirty="0"/>
              <a:t>Book : 2016</a:t>
            </a:r>
          </a:p>
          <a:p>
            <a:r>
              <a:rPr lang="en-US" sz="2200" dirty="0"/>
              <a:t>LHC electron lenses : ~2021 (?)</a:t>
            </a:r>
          </a:p>
          <a:p>
            <a:r>
              <a:rPr lang="en-US" sz="2200" dirty="0"/>
              <a:t>FCC e-lenses: ~2035 (??)</a:t>
            </a:r>
          </a:p>
          <a:p>
            <a:endParaRPr lang="en-US" sz="2200" dirty="0"/>
          </a:p>
        </p:txBody>
      </p:sp>
      <p:pic>
        <p:nvPicPr>
          <p:cNvPr id="1026" name="Picture 2" descr="Image result for Tevatron ELectron le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750" y="712952"/>
            <a:ext cx="4157663" cy="3121820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806" y="5017554"/>
            <a:ext cx="2345161" cy="1213381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7439" y="2801483"/>
            <a:ext cx="1576978" cy="2363647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7811" y="5068443"/>
            <a:ext cx="2744097" cy="1657826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1" name="TextBox 10"/>
          <p:cNvSpPr txBox="1"/>
          <p:nvPr/>
        </p:nvSpPr>
        <p:spPr>
          <a:xfrm>
            <a:off x="3040235" y="6349633"/>
            <a:ext cx="1592937" cy="3231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 anchor="ctr" anchorCtr="1">
            <a:spAutoFit/>
          </a:bodyPr>
          <a:lstStyle/>
          <a:p>
            <a:r>
              <a:rPr lang="en-US" sz="15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 Electron Lens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0276" y="3219377"/>
            <a:ext cx="3439901" cy="215213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Uniquely effective for: </a:t>
            </a:r>
          </a:p>
          <a:p>
            <a:r>
              <a:rPr 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Beam-beam  compensation </a:t>
            </a:r>
          </a:p>
          <a:p>
            <a:r>
              <a:rPr 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Halo collimation</a:t>
            </a:r>
          </a:p>
          <a:p>
            <a:r>
              <a:rPr 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Space-charge  compensation</a:t>
            </a:r>
          </a:p>
          <a:p>
            <a:pPr marL="0" indent="0">
              <a:buNone/>
            </a:pPr>
            <a:endParaRPr lang="en-US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1500" dirty="0"/>
          </a:p>
          <a:p>
            <a:endParaRPr lang="en-US" sz="1500" dirty="0"/>
          </a:p>
        </p:txBody>
      </p:sp>
      <p:sp>
        <p:nvSpPr>
          <p:cNvPr id="10" name="Rectangle 9"/>
          <p:cNvSpPr/>
          <p:nvPr/>
        </p:nvSpPr>
        <p:spPr>
          <a:xfrm>
            <a:off x="375562" y="4548680"/>
            <a:ext cx="4572000" cy="384721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buFontTx/>
              <a:buChar char="-"/>
            </a:pPr>
            <a:r>
              <a:rPr lang="en-US" sz="1900" dirty="0"/>
              <a:t>now in textbooks</a:t>
            </a:r>
          </a:p>
        </p:txBody>
      </p:sp>
      <p:pic>
        <p:nvPicPr>
          <p:cNvPr id="10242" name="Picture 2" descr="Image result for RHIC electron len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051" y="3679198"/>
            <a:ext cx="4065219" cy="3047071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324417" y="2548152"/>
            <a:ext cx="2629053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 anchor="ctr" anchorCtr="1">
            <a:spAutoFit/>
          </a:bodyPr>
          <a:lstStyle/>
          <a:p>
            <a:r>
              <a:rPr lang="en-US" sz="1800" b="1" dirty="0" err="1">
                <a:solidFill>
                  <a:srgbClr val="FFFF00"/>
                </a:solidFill>
              </a:rPr>
              <a:t>Tevatron</a:t>
            </a:r>
            <a:r>
              <a:rPr lang="en-US" sz="1800" b="1" dirty="0">
                <a:solidFill>
                  <a:srgbClr val="FFFF00"/>
                </a:solidFill>
              </a:rPr>
              <a:t> Electron Lens - 2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06051" y="6230935"/>
            <a:ext cx="2692468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 anchor="ctr" anchorCtr="1">
            <a:spAutoFit/>
          </a:bodyPr>
          <a:lstStyle/>
          <a:p>
            <a:r>
              <a:rPr lang="en-US" sz="1800" b="1" dirty="0">
                <a:solidFill>
                  <a:srgbClr val="FFFF00"/>
                </a:solidFill>
              </a:rPr>
              <a:t>RHIC Yellow Electron Lens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51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b="1" dirty="0">
                <a:solidFill>
                  <a:srgbClr val="003087"/>
                </a:solidFill>
                <a:latin typeface="Tiger Expert" pitchFamily="1" charset="0"/>
                <a:ea typeface="ＭＳ Ｐゴシック" panose="020B0600070205080204" pitchFamily="34" charset="-128"/>
              </a:rPr>
              <a:t>Another degree of flexibility: hollow e-lens</a:t>
            </a:r>
            <a:endParaRPr lang="en-US" altLang="en-US" sz="3200" dirty="0">
              <a:solidFill>
                <a:srgbClr val="003087"/>
              </a:solidFill>
              <a:latin typeface="Mathematica7Mono" pitchFamily="2" charset="0"/>
              <a:ea typeface="ＭＳ Ｐゴシック" panose="020B0600070205080204" pitchFamily="34" charset="-128"/>
            </a:endParaRP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0417B05-F46F-4954-B6C4-AD4A5EDD3831}" type="slidenum">
              <a:rPr lang="en-US" altLang="en-US" sz="120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pPr/>
              <a:t>20</a:t>
            </a:fld>
            <a:endParaRPr lang="en-US" altLang="en-US" sz="1200">
              <a:solidFill>
                <a:srgbClr val="FFFF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946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9463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9464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946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946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9468" name="TextBox 18"/>
          <p:cNvSpPr txBox="1">
            <a:spLocks noChangeArrowheads="1"/>
          </p:cNvSpPr>
          <p:nvPr/>
        </p:nvSpPr>
        <p:spPr bwMode="auto">
          <a:xfrm>
            <a:off x="304800" y="990600"/>
            <a:ext cx="84582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9469" name="Rectangle 21"/>
          <p:cNvSpPr>
            <a:spLocks noChangeArrowheads="1"/>
          </p:cNvSpPr>
          <p:nvPr/>
        </p:nvSpPr>
        <p:spPr bwMode="auto">
          <a:xfrm>
            <a:off x="8745538" y="6550025"/>
            <a:ext cx="398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FFFF00"/>
                </a:solidFill>
                <a:latin typeface="Brush Script MT" panose="03060802040406070304" pitchFamily="66" charset="0"/>
                <a:cs typeface="Arial" panose="020B0604020202020204" pitchFamily="34" charset="0"/>
              </a:rPr>
              <a:t>AB</a:t>
            </a:r>
          </a:p>
        </p:txBody>
      </p:sp>
      <p:sp>
        <p:nvSpPr>
          <p:cNvPr id="19470" name="TextBox 5"/>
          <p:cNvSpPr txBox="1">
            <a:spLocks noChangeArrowheads="1"/>
          </p:cNvSpPr>
          <p:nvPr/>
        </p:nvSpPr>
        <p:spPr bwMode="auto">
          <a:xfrm>
            <a:off x="1295400" y="5943600"/>
            <a:ext cx="3609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/>
              <a:t>Hollow e-lens, same total current, </a:t>
            </a:r>
          </a:p>
        </p:txBody>
      </p:sp>
      <p:pic>
        <p:nvPicPr>
          <p:cNvPr id="1947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400" y="927100"/>
            <a:ext cx="6807200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47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8472432"/>
              </p:ext>
            </p:extLst>
          </p:nvPr>
        </p:nvGraphicFramePr>
        <p:xfrm>
          <a:off x="5655468" y="1410494"/>
          <a:ext cx="26654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name="Equation" r:id="rId4" imgW="1447800" imgH="241300" progId="Equation.DSMT4">
                  <p:embed/>
                </p:oleObj>
              </mc:Choice>
              <mc:Fallback>
                <p:oleObj name="Equation" r:id="rId4" imgW="1447800" imgH="241300" progId="Equation.DSMT4">
                  <p:embed/>
                  <p:pic>
                    <p:nvPicPr>
                      <p:cNvPr id="1947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5468" y="1410494"/>
                        <a:ext cx="2665413" cy="457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973966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b="1" dirty="0">
                <a:solidFill>
                  <a:srgbClr val="003087"/>
                </a:solidFill>
                <a:latin typeface="Tiger Expert" pitchFamily="1" charset="0"/>
                <a:ea typeface="ＭＳ Ｐゴシック" panose="020B0600070205080204" pitchFamily="34" charset="-128"/>
              </a:rPr>
              <a:t>Compare SD for LHC </a:t>
            </a:r>
            <a:r>
              <a:rPr lang="en-US" altLang="en-US" sz="3200" b="1" dirty="0" err="1">
                <a:solidFill>
                  <a:srgbClr val="003087"/>
                </a:solidFill>
                <a:latin typeface="Tiger Expert" pitchFamily="1" charset="0"/>
                <a:ea typeface="ＭＳ Ｐゴシック" panose="020B0600070205080204" pitchFamily="34" charset="-128"/>
              </a:rPr>
              <a:t>octupoles</a:t>
            </a:r>
            <a:r>
              <a:rPr lang="en-US" altLang="en-US" sz="3200" b="1" dirty="0">
                <a:solidFill>
                  <a:srgbClr val="003087"/>
                </a:solidFill>
                <a:latin typeface="Tiger Expert" pitchFamily="1" charset="0"/>
                <a:ea typeface="ＭＳ Ｐゴシック" panose="020B0600070205080204" pitchFamily="34" charset="-128"/>
              </a:rPr>
              <a:t>, +500A</a:t>
            </a:r>
            <a:endParaRPr lang="en-US" altLang="en-US" sz="3200" dirty="0">
              <a:solidFill>
                <a:srgbClr val="003087"/>
              </a:solidFill>
              <a:latin typeface="Mathematica7Mono" pitchFamily="2" charset="0"/>
              <a:ea typeface="ＭＳ Ｐゴシック" panose="020B0600070205080204" pitchFamily="34" charset="-128"/>
            </a:endParaRPr>
          </a:p>
        </p:txBody>
      </p:sp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47F0690-B00E-4513-B9D3-6FD90DD573C3}" type="slidenum">
              <a:rPr lang="en-US" altLang="en-US" sz="120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pPr/>
              <a:t>21</a:t>
            </a:fld>
            <a:endParaRPr lang="en-US" altLang="en-US" sz="1200">
              <a:solidFill>
                <a:srgbClr val="FFFF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253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2535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253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253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253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2540" name="TextBox 18"/>
          <p:cNvSpPr txBox="1">
            <a:spLocks noChangeArrowheads="1"/>
          </p:cNvSpPr>
          <p:nvPr/>
        </p:nvSpPr>
        <p:spPr bwMode="auto">
          <a:xfrm>
            <a:off x="304800" y="990600"/>
            <a:ext cx="84582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2541" name="Rectangle 21"/>
          <p:cNvSpPr>
            <a:spLocks noChangeArrowheads="1"/>
          </p:cNvSpPr>
          <p:nvPr/>
        </p:nvSpPr>
        <p:spPr bwMode="auto">
          <a:xfrm>
            <a:off x="8745538" y="6550025"/>
            <a:ext cx="398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FFFF00"/>
                </a:solidFill>
                <a:latin typeface="Brush Script MT" panose="03060802040406070304" pitchFamily="66" charset="0"/>
                <a:cs typeface="Arial" panose="020B0604020202020204" pitchFamily="34" charset="0"/>
              </a:rPr>
              <a:t>AB</a:t>
            </a:r>
          </a:p>
        </p:txBody>
      </p:sp>
      <p:pic>
        <p:nvPicPr>
          <p:cNvPr id="2254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62000"/>
            <a:ext cx="7239000" cy="518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54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7111625"/>
              </p:ext>
            </p:extLst>
          </p:nvPr>
        </p:nvGraphicFramePr>
        <p:xfrm>
          <a:off x="5035550" y="1614487"/>
          <a:ext cx="2828925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Equation" r:id="rId4" imgW="1536700" imgH="266700" progId="Equation.DSMT4">
                  <p:embed/>
                </p:oleObj>
              </mc:Choice>
              <mc:Fallback>
                <p:oleObj name="Equation" r:id="rId4" imgW="1536700" imgH="266700" progId="Equation.DSMT4">
                  <p:embed/>
                  <p:pic>
                    <p:nvPicPr>
                      <p:cNvPr id="2254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5550" y="1614487"/>
                        <a:ext cx="2828925" cy="5064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238345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>
                <a:solidFill>
                  <a:srgbClr val="003087"/>
                </a:solidFill>
                <a:latin typeface="Tiger Expert" pitchFamily="1" charset="0"/>
                <a:ea typeface="ＭＳ Ｐゴシック" panose="020B0600070205080204" pitchFamily="34" charset="-128"/>
              </a:rPr>
              <a:t>What e-lens could do for, e.g., LHC?</a:t>
            </a:r>
            <a:endParaRPr lang="en-US" altLang="en-US" sz="3600" dirty="0">
              <a:solidFill>
                <a:srgbClr val="003087"/>
              </a:solidFill>
              <a:latin typeface="Mathematica7Mono" pitchFamily="2" charset="0"/>
              <a:ea typeface="ＭＳ Ｐゴシック" panose="020B0600070205080204" pitchFamily="34" charset="-128"/>
            </a:endParaRPr>
          </a:p>
        </p:txBody>
      </p:sp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ED599D9-4840-4C48-892F-85B364624689}" type="slidenum">
              <a:rPr lang="en-US" altLang="en-US" sz="120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pPr/>
              <a:t>22</a:t>
            </a:fld>
            <a:endParaRPr lang="en-US" altLang="en-US" sz="1200">
              <a:solidFill>
                <a:srgbClr val="FFFF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355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3559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356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356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356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3564" name="TextBox 18"/>
          <p:cNvSpPr txBox="1">
            <a:spLocks noChangeArrowheads="1"/>
          </p:cNvSpPr>
          <p:nvPr/>
        </p:nvSpPr>
        <p:spPr bwMode="auto">
          <a:xfrm>
            <a:off x="304800" y="990600"/>
            <a:ext cx="84582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  <a:p>
            <a:pPr eaLnBrk="1" hangingPunct="1"/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3565" name="Rectangle 21"/>
          <p:cNvSpPr>
            <a:spLocks noChangeArrowheads="1"/>
          </p:cNvSpPr>
          <p:nvPr/>
        </p:nvSpPr>
        <p:spPr bwMode="auto">
          <a:xfrm>
            <a:off x="8745538" y="6550025"/>
            <a:ext cx="398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FFFF00"/>
                </a:solidFill>
                <a:latin typeface="Brush Script MT" panose="03060802040406070304" pitchFamily="66" charset="0"/>
                <a:cs typeface="Arial" panose="020B0604020202020204" pitchFamily="34" charset="0"/>
              </a:rPr>
              <a:t>AB</a:t>
            </a:r>
          </a:p>
        </p:txBody>
      </p:sp>
      <p:sp>
        <p:nvSpPr>
          <p:cNvPr id="23566" name="TextBox 5"/>
          <p:cNvSpPr txBox="1">
            <a:spLocks noChangeArrowheads="1"/>
          </p:cNvSpPr>
          <p:nvPr/>
        </p:nvSpPr>
        <p:spPr bwMode="auto">
          <a:xfrm>
            <a:off x="105569" y="851904"/>
            <a:ext cx="861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/>
              <a:t>Let us assume the following e-lens parameters (very modest):  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826250"/>
              </p:ext>
            </p:extLst>
          </p:nvPr>
        </p:nvGraphicFramePr>
        <p:xfrm>
          <a:off x="1629508" y="1436168"/>
          <a:ext cx="546295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1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14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err="1">
                          <a:solidFill>
                            <a:srgbClr val="003087"/>
                          </a:solidFill>
                        </a:rPr>
                        <a:t>Beta_x,y</a:t>
                      </a:r>
                      <a:endParaRPr lang="en-US" sz="2400" dirty="0">
                        <a:solidFill>
                          <a:srgbClr val="00308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3087"/>
                          </a:solidFill>
                        </a:rPr>
                        <a:t>1 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>
                          <a:solidFill>
                            <a:srgbClr val="003087"/>
                          </a:solidFill>
                        </a:rPr>
                        <a:t>sigma_e</a:t>
                      </a:r>
                      <a:r>
                        <a:rPr lang="en-US" sz="2400" dirty="0">
                          <a:solidFill>
                            <a:srgbClr val="003087"/>
                          </a:solidFill>
                        </a:rPr>
                        <a:t>/</a:t>
                      </a:r>
                      <a:r>
                        <a:rPr lang="en-US" sz="2400" dirty="0" err="1">
                          <a:solidFill>
                            <a:srgbClr val="003087"/>
                          </a:solidFill>
                        </a:rPr>
                        <a:t>sigma_p</a:t>
                      </a:r>
                      <a:endParaRPr lang="en-US" sz="2400" dirty="0">
                        <a:solidFill>
                          <a:srgbClr val="00308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3087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>
                          <a:solidFill>
                            <a:srgbClr val="003087"/>
                          </a:solidFill>
                        </a:rPr>
                        <a:t>sigma_e</a:t>
                      </a:r>
                      <a:endParaRPr lang="en-US" sz="2400" dirty="0">
                        <a:solidFill>
                          <a:srgbClr val="00308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3087"/>
                          </a:solidFill>
                        </a:rPr>
                        <a:t>0.6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r>
                        <a:rPr lang="en-US" sz="2400" dirty="0" err="1">
                          <a:solidFill>
                            <a:srgbClr val="003087"/>
                          </a:solidFill>
                        </a:rPr>
                        <a:t>sigma_cath</a:t>
                      </a:r>
                      <a:endParaRPr lang="en-US" sz="2400" dirty="0">
                        <a:solidFill>
                          <a:srgbClr val="00308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3087"/>
                          </a:solidFill>
                        </a:rPr>
                        <a:t>3</a:t>
                      </a:r>
                      <a:r>
                        <a:rPr lang="en-US" sz="2400" baseline="0" dirty="0">
                          <a:solidFill>
                            <a:srgbClr val="003087"/>
                          </a:solidFill>
                        </a:rPr>
                        <a:t> mm</a:t>
                      </a:r>
                      <a:endParaRPr lang="en-US" sz="2400" dirty="0">
                        <a:solidFill>
                          <a:srgbClr val="003087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>
                          <a:solidFill>
                            <a:srgbClr val="003087"/>
                          </a:solidFill>
                        </a:rPr>
                        <a:t>j_max</a:t>
                      </a:r>
                      <a:endParaRPr lang="en-US" sz="2400" dirty="0">
                        <a:solidFill>
                          <a:srgbClr val="00308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3087"/>
                          </a:solidFill>
                        </a:rPr>
                        <a:t>2 A/cm^2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>
                          <a:solidFill>
                            <a:srgbClr val="003087"/>
                          </a:solidFill>
                        </a:rPr>
                        <a:t>I_e</a:t>
                      </a:r>
                      <a:endParaRPr lang="en-US" sz="2400" dirty="0">
                        <a:solidFill>
                          <a:srgbClr val="00308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3087"/>
                          </a:solidFill>
                        </a:rPr>
                        <a:t>1.1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>
                          <a:solidFill>
                            <a:srgbClr val="003087"/>
                          </a:solidFill>
                        </a:rPr>
                        <a:t>L_e</a:t>
                      </a:r>
                      <a:endParaRPr lang="en-US" sz="2400" dirty="0">
                        <a:solidFill>
                          <a:srgbClr val="00308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3087"/>
                          </a:solidFill>
                        </a:rPr>
                        <a:t>3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>
                          <a:solidFill>
                            <a:srgbClr val="003087"/>
                          </a:solidFill>
                        </a:rPr>
                        <a:t>E_e</a:t>
                      </a:r>
                      <a:endParaRPr lang="en-US" sz="2400" dirty="0">
                        <a:solidFill>
                          <a:srgbClr val="00308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3087"/>
                          </a:solidFill>
                        </a:rPr>
                        <a:t>20 </a:t>
                      </a:r>
                      <a:r>
                        <a:rPr lang="en-US" sz="2400" dirty="0" err="1">
                          <a:solidFill>
                            <a:srgbClr val="003087"/>
                          </a:solidFill>
                        </a:rPr>
                        <a:t>KeV</a:t>
                      </a:r>
                      <a:endParaRPr lang="en-US" sz="2400" dirty="0">
                        <a:solidFill>
                          <a:srgbClr val="003087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3599" name="TextBox 3"/>
          <p:cNvSpPr txBox="1">
            <a:spLocks noChangeArrowheads="1"/>
          </p:cNvSpPr>
          <p:nvPr/>
        </p:nvSpPr>
        <p:spPr bwMode="auto">
          <a:xfrm>
            <a:off x="105569" y="5204458"/>
            <a:ext cx="88392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/>
              <a:t>This rather moderate set of parameters corresponds to </a:t>
            </a:r>
            <a:r>
              <a:rPr lang="en-US" altLang="en-US" dirty="0" err="1"/>
              <a:t>dQ_max</a:t>
            </a:r>
            <a:r>
              <a:rPr lang="en-US" altLang="en-US" dirty="0"/>
              <a:t>=0.015, yielding </a:t>
            </a:r>
            <a:r>
              <a:rPr lang="en-US" altLang="en-US" u="sng" dirty="0">
                <a:solidFill>
                  <a:srgbClr val="C00000"/>
                </a:solidFill>
              </a:rPr>
              <a:t>10-20 times larger SD than the Landau </a:t>
            </a:r>
            <a:r>
              <a:rPr lang="en-US" altLang="en-US" u="sng" dirty="0" err="1">
                <a:solidFill>
                  <a:srgbClr val="C00000"/>
                </a:solidFill>
              </a:rPr>
              <a:t>octupoles</a:t>
            </a:r>
            <a:r>
              <a:rPr lang="en-US" altLang="en-US" u="sng" dirty="0">
                <a:solidFill>
                  <a:srgbClr val="C00000"/>
                </a:solidFill>
              </a:rPr>
              <a:t> at 500 A</a:t>
            </a:r>
            <a:r>
              <a:rPr lang="en-US" altLang="en-US" dirty="0"/>
              <a:t>. 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56751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731" y="768716"/>
            <a:ext cx="8867775" cy="2276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IOTA</a:t>
            </a: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Integrable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Optics Test Accelerator</a:t>
            </a:r>
          </a:p>
          <a:p>
            <a:pPr algn="ctr"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(the ring with 70 MeV/c p+ injector)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600" y="2787894"/>
            <a:ext cx="8774112" cy="34470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FAST</a:t>
            </a: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Fermilab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Accelerator Science &amp; Technology facility</a:t>
            </a:r>
          </a:p>
          <a:p>
            <a:pPr algn="ctr"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MeV e-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photoinjector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250 MeV SRF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Cryomodule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e-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linac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(e- injector to IOTA)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-30163"/>
            <a:ext cx="8915400" cy="64293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C00000"/>
                </a:solidFill>
                <a:latin typeface="Helvetica" charset="0"/>
              </a:rPr>
              <a:t>That brings us to….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/>
          </a:p>
        </p:txBody>
      </p:sp>
      <p:sp>
        <p:nvSpPr>
          <p:cNvPr id="73734" name="Slide Number Placeholder 1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accent2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0000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8000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anose="030F0702030302020204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C205D56-5066-4E90-9EAD-CEEAAA7E25C9}" type="slidenum">
              <a:rPr lang="en-US" altLang="en-US" sz="1200" smtClean="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2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</p:spTree>
    <p:extLst>
      <p:ext uri="{BB962C8B-B14F-4D97-AF65-F5344CB8AC3E}">
        <p14:creationId xmlns:p14="http://schemas.microsoft.com/office/powerpoint/2010/main" val="34724818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2/11/2015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7345" y="274979"/>
            <a:ext cx="8686800" cy="427877"/>
          </a:xfrm>
        </p:spPr>
        <p:txBody>
          <a:bodyPr/>
          <a:lstStyle/>
          <a:p>
            <a:r>
              <a:rPr lang="en-US" sz="3200" dirty="0"/>
              <a:t>  IOTA R&amp;D complex @</a:t>
            </a:r>
            <a:r>
              <a:rPr lang="en-US" sz="3200" dirty="0" err="1"/>
              <a:t>Fermilab</a:t>
            </a:r>
            <a:endParaRPr lang="en-US" sz="3200" dirty="0"/>
          </a:p>
        </p:txBody>
      </p:sp>
      <p:grpSp>
        <p:nvGrpSpPr>
          <p:cNvPr id="2" name="Group 1"/>
          <p:cNvGrpSpPr/>
          <p:nvPr/>
        </p:nvGrpSpPr>
        <p:grpSpPr>
          <a:xfrm>
            <a:off x="24714" y="985890"/>
            <a:ext cx="9007611" cy="2397482"/>
            <a:chOff x="0" y="924106"/>
            <a:chExt cx="9007611" cy="2397482"/>
          </a:xfrm>
        </p:grpSpPr>
        <p:grpSp>
          <p:nvGrpSpPr>
            <p:cNvPr id="9" name="Group 272"/>
            <p:cNvGrpSpPr>
              <a:grpSpLocks/>
            </p:cNvGrpSpPr>
            <p:nvPr/>
          </p:nvGrpSpPr>
          <p:grpSpPr bwMode="auto">
            <a:xfrm>
              <a:off x="610432" y="1975900"/>
              <a:ext cx="482912" cy="227037"/>
              <a:chOff x="2736" y="2256"/>
              <a:chExt cx="2112" cy="624"/>
            </a:xfrm>
            <a:solidFill>
              <a:srgbClr val="937333"/>
            </a:solidFill>
          </p:grpSpPr>
          <p:sp>
            <p:nvSpPr>
              <p:cNvPr id="10" name="Oval 273"/>
              <p:cNvSpPr>
                <a:spLocks noChangeArrowheads="1"/>
              </p:cNvSpPr>
              <p:nvPr/>
            </p:nvSpPr>
            <p:spPr bwMode="auto">
              <a:xfrm>
                <a:off x="2928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Oval 274"/>
              <p:cNvSpPr>
                <a:spLocks noChangeArrowheads="1"/>
              </p:cNvSpPr>
              <p:nvPr/>
            </p:nvSpPr>
            <p:spPr bwMode="auto">
              <a:xfrm>
                <a:off x="3120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Oval 275"/>
              <p:cNvSpPr>
                <a:spLocks noChangeArrowheads="1"/>
              </p:cNvSpPr>
              <p:nvPr/>
            </p:nvSpPr>
            <p:spPr bwMode="auto">
              <a:xfrm>
                <a:off x="3312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Oval 276"/>
              <p:cNvSpPr>
                <a:spLocks noChangeArrowheads="1"/>
              </p:cNvSpPr>
              <p:nvPr/>
            </p:nvSpPr>
            <p:spPr bwMode="auto">
              <a:xfrm>
                <a:off x="3504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Oval 277"/>
              <p:cNvSpPr>
                <a:spLocks noChangeArrowheads="1"/>
              </p:cNvSpPr>
              <p:nvPr/>
            </p:nvSpPr>
            <p:spPr bwMode="auto">
              <a:xfrm>
                <a:off x="3696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Oval 278"/>
              <p:cNvSpPr>
                <a:spLocks noChangeArrowheads="1"/>
              </p:cNvSpPr>
              <p:nvPr/>
            </p:nvSpPr>
            <p:spPr bwMode="auto">
              <a:xfrm>
                <a:off x="3888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Oval 279"/>
              <p:cNvSpPr>
                <a:spLocks noChangeArrowheads="1"/>
              </p:cNvSpPr>
              <p:nvPr/>
            </p:nvSpPr>
            <p:spPr bwMode="auto">
              <a:xfrm>
                <a:off x="4080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Oval 280"/>
              <p:cNvSpPr>
                <a:spLocks noChangeArrowheads="1"/>
              </p:cNvSpPr>
              <p:nvPr/>
            </p:nvSpPr>
            <p:spPr bwMode="auto">
              <a:xfrm>
                <a:off x="4272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Oval 281"/>
              <p:cNvSpPr>
                <a:spLocks noChangeArrowheads="1"/>
              </p:cNvSpPr>
              <p:nvPr/>
            </p:nvSpPr>
            <p:spPr bwMode="auto">
              <a:xfrm>
                <a:off x="4464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Rectangle 282"/>
              <p:cNvSpPr>
                <a:spLocks noChangeArrowheads="1"/>
              </p:cNvSpPr>
              <p:nvPr/>
            </p:nvSpPr>
            <p:spPr bwMode="auto">
              <a:xfrm>
                <a:off x="2736" y="2496"/>
                <a:ext cx="2112" cy="144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20" name="Group 272"/>
            <p:cNvGrpSpPr>
              <a:grpSpLocks/>
            </p:cNvGrpSpPr>
            <p:nvPr/>
          </p:nvGrpSpPr>
          <p:grpSpPr bwMode="auto">
            <a:xfrm>
              <a:off x="1142264" y="1975900"/>
              <a:ext cx="482912" cy="227037"/>
              <a:chOff x="2736" y="2256"/>
              <a:chExt cx="2112" cy="624"/>
            </a:xfrm>
            <a:solidFill>
              <a:srgbClr val="937333"/>
            </a:solidFill>
          </p:grpSpPr>
          <p:sp>
            <p:nvSpPr>
              <p:cNvPr id="21" name="Oval 273"/>
              <p:cNvSpPr>
                <a:spLocks noChangeArrowheads="1"/>
              </p:cNvSpPr>
              <p:nvPr/>
            </p:nvSpPr>
            <p:spPr bwMode="auto">
              <a:xfrm>
                <a:off x="2928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Oval 274"/>
              <p:cNvSpPr>
                <a:spLocks noChangeArrowheads="1"/>
              </p:cNvSpPr>
              <p:nvPr/>
            </p:nvSpPr>
            <p:spPr bwMode="auto">
              <a:xfrm>
                <a:off x="3120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Oval 275"/>
              <p:cNvSpPr>
                <a:spLocks noChangeArrowheads="1"/>
              </p:cNvSpPr>
              <p:nvPr/>
            </p:nvSpPr>
            <p:spPr bwMode="auto">
              <a:xfrm>
                <a:off x="3312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Oval 276"/>
              <p:cNvSpPr>
                <a:spLocks noChangeArrowheads="1"/>
              </p:cNvSpPr>
              <p:nvPr/>
            </p:nvSpPr>
            <p:spPr bwMode="auto">
              <a:xfrm>
                <a:off x="3504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Oval 277"/>
              <p:cNvSpPr>
                <a:spLocks noChangeArrowheads="1"/>
              </p:cNvSpPr>
              <p:nvPr/>
            </p:nvSpPr>
            <p:spPr bwMode="auto">
              <a:xfrm>
                <a:off x="3696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Oval 278"/>
              <p:cNvSpPr>
                <a:spLocks noChangeArrowheads="1"/>
              </p:cNvSpPr>
              <p:nvPr/>
            </p:nvSpPr>
            <p:spPr bwMode="auto">
              <a:xfrm>
                <a:off x="3888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Oval 279"/>
              <p:cNvSpPr>
                <a:spLocks noChangeArrowheads="1"/>
              </p:cNvSpPr>
              <p:nvPr/>
            </p:nvSpPr>
            <p:spPr bwMode="auto">
              <a:xfrm>
                <a:off x="4080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Oval 280"/>
              <p:cNvSpPr>
                <a:spLocks noChangeArrowheads="1"/>
              </p:cNvSpPr>
              <p:nvPr/>
            </p:nvSpPr>
            <p:spPr bwMode="auto">
              <a:xfrm>
                <a:off x="4272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Oval 281"/>
              <p:cNvSpPr>
                <a:spLocks noChangeArrowheads="1"/>
              </p:cNvSpPr>
              <p:nvPr/>
            </p:nvSpPr>
            <p:spPr bwMode="auto">
              <a:xfrm>
                <a:off x="4464" y="2256"/>
                <a:ext cx="192" cy="624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Rectangle 282"/>
              <p:cNvSpPr>
                <a:spLocks noChangeArrowheads="1"/>
              </p:cNvSpPr>
              <p:nvPr/>
            </p:nvSpPr>
            <p:spPr bwMode="auto">
              <a:xfrm>
                <a:off x="2736" y="2496"/>
                <a:ext cx="2112" cy="144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cxnSp>
          <p:nvCxnSpPr>
            <p:cNvPr id="31" name="Straight Arrow Connector 30"/>
            <p:cNvCxnSpPr/>
            <p:nvPr/>
          </p:nvCxnSpPr>
          <p:spPr>
            <a:xfrm>
              <a:off x="1625176" y="2089419"/>
              <a:ext cx="311664" cy="9388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1"/>
            <p:cNvGrpSpPr/>
            <p:nvPr/>
          </p:nvGrpSpPr>
          <p:grpSpPr>
            <a:xfrm>
              <a:off x="2558674" y="1975900"/>
              <a:ext cx="1499343" cy="229408"/>
              <a:chOff x="2737864" y="772140"/>
              <a:chExt cx="1850552" cy="229408"/>
            </a:xfrm>
            <a:effectLst/>
          </p:grpSpPr>
          <p:grpSp>
            <p:nvGrpSpPr>
              <p:cNvPr id="33" name="Group 272"/>
              <p:cNvGrpSpPr>
                <a:grpSpLocks/>
              </p:cNvGrpSpPr>
              <p:nvPr/>
            </p:nvGrpSpPr>
            <p:grpSpPr bwMode="auto">
              <a:xfrm>
                <a:off x="2737864" y="772140"/>
                <a:ext cx="482912" cy="227037"/>
                <a:chOff x="2736" y="2256"/>
                <a:chExt cx="2112" cy="624"/>
              </a:xfrm>
              <a:solidFill>
                <a:srgbClr val="937333"/>
              </a:solidFill>
            </p:grpSpPr>
            <p:sp>
              <p:nvSpPr>
                <p:cNvPr id="67" name="Oval 273"/>
                <p:cNvSpPr>
                  <a:spLocks noChangeArrowheads="1"/>
                </p:cNvSpPr>
                <p:nvPr/>
              </p:nvSpPr>
              <p:spPr bwMode="auto">
                <a:xfrm>
                  <a:off x="2928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Oval 274"/>
                <p:cNvSpPr>
                  <a:spLocks noChangeArrowheads="1"/>
                </p:cNvSpPr>
                <p:nvPr/>
              </p:nvSpPr>
              <p:spPr bwMode="auto">
                <a:xfrm>
                  <a:off x="3120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9" name="Oval 275"/>
                <p:cNvSpPr>
                  <a:spLocks noChangeArrowheads="1"/>
                </p:cNvSpPr>
                <p:nvPr/>
              </p:nvSpPr>
              <p:spPr bwMode="auto">
                <a:xfrm>
                  <a:off x="3312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70" name="Oval 276"/>
                <p:cNvSpPr>
                  <a:spLocks noChangeArrowheads="1"/>
                </p:cNvSpPr>
                <p:nvPr/>
              </p:nvSpPr>
              <p:spPr bwMode="auto">
                <a:xfrm>
                  <a:off x="3504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71" name="Oval 277"/>
                <p:cNvSpPr>
                  <a:spLocks noChangeArrowheads="1"/>
                </p:cNvSpPr>
                <p:nvPr/>
              </p:nvSpPr>
              <p:spPr bwMode="auto">
                <a:xfrm>
                  <a:off x="3696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72" name="Oval 278"/>
                <p:cNvSpPr>
                  <a:spLocks noChangeArrowheads="1"/>
                </p:cNvSpPr>
                <p:nvPr/>
              </p:nvSpPr>
              <p:spPr bwMode="auto">
                <a:xfrm>
                  <a:off x="3888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73" name="Oval 279"/>
                <p:cNvSpPr>
                  <a:spLocks noChangeArrowheads="1"/>
                </p:cNvSpPr>
                <p:nvPr/>
              </p:nvSpPr>
              <p:spPr bwMode="auto">
                <a:xfrm>
                  <a:off x="4080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74" name="Oval 280"/>
                <p:cNvSpPr>
                  <a:spLocks noChangeArrowheads="1"/>
                </p:cNvSpPr>
                <p:nvPr/>
              </p:nvSpPr>
              <p:spPr bwMode="auto">
                <a:xfrm>
                  <a:off x="4272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75" name="Oval 281"/>
                <p:cNvSpPr>
                  <a:spLocks noChangeArrowheads="1"/>
                </p:cNvSpPr>
                <p:nvPr/>
              </p:nvSpPr>
              <p:spPr bwMode="auto">
                <a:xfrm>
                  <a:off x="4464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76" name="Rectangle 282"/>
                <p:cNvSpPr>
                  <a:spLocks noChangeArrowheads="1"/>
                </p:cNvSpPr>
                <p:nvPr/>
              </p:nvSpPr>
              <p:spPr bwMode="auto">
                <a:xfrm>
                  <a:off x="2736" y="2496"/>
                  <a:ext cx="2112" cy="144"/>
                </a:xfrm>
                <a:prstGeom prst="rect">
                  <a:avLst/>
                </a:prstGeom>
                <a:grpFill/>
                <a:ln w="381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34" name="Group 272"/>
              <p:cNvGrpSpPr>
                <a:grpSpLocks/>
              </p:cNvGrpSpPr>
              <p:nvPr/>
            </p:nvGrpSpPr>
            <p:grpSpPr bwMode="auto">
              <a:xfrm>
                <a:off x="4105504" y="774511"/>
                <a:ext cx="482912" cy="227037"/>
                <a:chOff x="2736" y="2256"/>
                <a:chExt cx="2112" cy="624"/>
              </a:xfrm>
              <a:solidFill>
                <a:srgbClr val="937333"/>
              </a:solidFill>
            </p:grpSpPr>
            <p:sp>
              <p:nvSpPr>
                <p:cNvPr id="57" name="Oval 273"/>
                <p:cNvSpPr>
                  <a:spLocks noChangeArrowheads="1"/>
                </p:cNvSpPr>
                <p:nvPr/>
              </p:nvSpPr>
              <p:spPr bwMode="auto">
                <a:xfrm>
                  <a:off x="2928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Oval 274"/>
                <p:cNvSpPr>
                  <a:spLocks noChangeArrowheads="1"/>
                </p:cNvSpPr>
                <p:nvPr/>
              </p:nvSpPr>
              <p:spPr bwMode="auto">
                <a:xfrm>
                  <a:off x="3120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Oval 275"/>
                <p:cNvSpPr>
                  <a:spLocks noChangeArrowheads="1"/>
                </p:cNvSpPr>
                <p:nvPr/>
              </p:nvSpPr>
              <p:spPr bwMode="auto">
                <a:xfrm>
                  <a:off x="3312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Oval 276"/>
                <p:cNvSpPr>
                  <a:spLocks noChangeArrowheads="1"/>
                </p:cNvSpPr>
                <p:nvPr/>
              </p:nvSpPr>
              <p:spPr bwMode="auto">
                <a:xfrm>
                  <a:off x="3504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Oval 277"/>
                <p:cNvSpPr>
                  <a:spLocks noChangeArrowheads="1"/>
                </p:cNvSpPr>
                <p:nvPr/>
              </p:nvSpPr>
              <p:spPr bwMode="auto">
                <a:xfrm>
                  <a:off x="3696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Oval 278"/>
                <p:cNvSpPr>
                  <a:spLocks noChangeArrowheads="1"/>
                </p:cNvSpPr>
                <p:nvPr/>
              </p:nvSpPr>
              <p:spPr bwMode="auto">
                <a:xfrm>
                  <a:off x="3888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Oval 279"/>
                <p:cNvSpPr>
                  <a:spLocks noChangeArrowheads="1"/>
                </p:cNvSpPr>
                <p:nvPr/>
              </p:nvSpPr>
              <p:spPr bwMode="auto">
                <a:xfrm>
                  <a:off x="4080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Oval 280"/>
                <p:cNvSpPr>
                  <a:spLocks noChangeArrowheads="1"/>
                </p:cNvSpPr>
                <p:nvPr/>
              </p:nvSpPr>
              <p:spPr bwMode="auto">
                <a:xfrm>
                  <a:off x="4272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Oval 281"/>
                <p:cNvSpPr>
                  <a:spLocks noChangeArrowheads="1"/>
                </p:cNvSpPr>
                <p:nvPr/>
              </p:nvSpPr>
              <p:spPr bwMode="auto">
                <a:xfrm>
                  <a:off x="4464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Rectangle 282"/>
                <p:cNvSpPr>
                  <a:spLocks noChangeArrowheads="1"/>
                </p:cNvSpPr>
                <p:nvPr/>
              </p:nvSpPr>
              <p:spPr bwMode="auto">
                <a:xfrm>
                  <a:off x="2736" y="2496"/>
                  <a:ext cx="2112" cy="144"/>
                </a:xfrm>
                <a:prstGeom prst="rect">
                  <a:avLst/>
                </a:prstGeom>
                <a:grpFill/>
                <a:ln w="381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35" name="Group 272"/>
              <p:cNvGrpSpPr>
                <a:grpSpLocks/>
              </p:cNvGrpSpPr>
              <p:nvPr/>
            </p:nvGrpSpPr>
            <p:grpSpPr bwMode="auto">
              <a:xfrm>
                <a:off x="3653822" y="772140"/>
                <a:ext cx="482912" cy="227037"/>
                <a:chOff x="2736" y="2256"/>
                <a:chExt cx="2112" cy="624"/>
              </a:xfrm>
              <a:solidFill>
                <a:srgbClr val="937333"/>
              </a:solidFill>
            </p:grpSpPr>
            <p:sp>
              <p:nvSpPr>
                <p:cNvPr id="47" name="Oval 273"/>
                <p:cNvSpPr>
                  <a:spLocks noChangeArrowheads="1"/>
                </p:cNvSpPr>
                <p:nvPr/>
              </p:nvSpPr>
              <p:spPr bwMode="auto">
                <a:xfrm>
                  <a:off x="2928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Oval 274"/>
                <p:cNvSpPr>
                  <a:spLocks noChangeArrowheads="1"/>
                </p:cNvSpPr>
                <p:nvPr/>
              </p:nvSpPr>
              <p:spPr bwMode="auto">
                <a:xfrm>
                  <a:off x="3120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Oval 275"/>
                <p:cNvSpPr>
                  <a:spLocks noChangeArrowheads="1"/>
                </p:cNvSpPr>
                <p:nvPr/>
              </p:nvSpPr>
              <p:spPr bwMode="auto">
                <a:xfrm>
                  <a:off x="3312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Oval 276"/>
                <p:cNvSpPr>
                  <a:spLocks noChangeArrowheads="1"/>
                </p:cNvSpPr>
                <p:nvPr/>
              </p:nvSpPr>
              <p:spPr bwMode="auto">
                <a:xfrm>
                  <a:off x="3504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Oval 277"/>
                <p:cNvSpPr>
                  <a:spLocks noChangeArrowheads="1"/>
                </p:cNvSpPr>
                <p:nvPr/>
              </p:nvSpPr>
              <p:spPr bwMode="auto">
                <a:xfrm>
                  <a:off x="3696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Oval 278"/>
                <p:cNvSpPr>
                  <a:spLocks noChangeArrowheads="1"/>
                </p:cNvSpPr>
                <p:nvPr/>
              </p:nvSpPr>
              <p:spPr bwMode="auto">
                <a:xfrm>
                  <a:off x="3888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Oval 279"/>
                <p:cNvSpPr>
                  <a:spLocks noChangeArrowheads="1"/>
                </p:cNvSpPr>
                <p:nvPr/>
              </p:nvSpPr>
              <p:spPr bwMode="auto">
                <a:xfrm>
                  <a:off x="4080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Oval 280"/>
                <p:cNvSpPr>
                  <a:spLocks noChangeArrowheads="1"/>
                </p:cNvSpPr>
                <p:nvPr/>
              </p:nvSpPr>
              <p:spPr bwMode="auto">
                <a:xfrm>
                  <a:off x="4272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Oval 281"/>
                <p:cNvSpPr>
                  <a:spLocks noChangeArrowheads="1"/>
                </p:cNvSpPr>
                <p:nvPr/>
              </p:nvSpPr>
              <p:spPr bwMode="auto">
                <a:xfrm>
                  <a:off x="4464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Rectangle 282"/>
                <p:cNvSpPr>
                  <a:spLocks noChangeArrowheads="1"/>
                </p:cNvSpPr>
                <p:nvPr/>
              </p:nvSpPr>
              <p:spPr bwMode="auto">
                <a:xfrm>
                  <a:off x="2736" y="2496"/>
                  <a:ext cx="2112" cy="144"/>
                </a:xfrm>
                <a:prstGeom prst="rect">
                  <a:avLst/>
                </a:prstGeom>
                <a:grpFill/>
                <a:ln w="381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36" name="Group 272"/>
              <p:cNvGrpSpPr>
                <a:grpSpLocks/>
              </p:cNvGrpSpPr>
              <p:nvPr/>
            </p:nvGrpSpPr>
            <p:grpSpPr bwMode="auto">
              <a:xfrm>
                <a:off x="3191730" y="772140"/>
                <a:ext cx="482912" cy="227037"/>
                <a:chOff x="2736" y="2256"/>
                <a:chExt cx="2112" cy="624"/>
              </a:xfrm>
              <a:solidFill>
                <a:srgbClr val="937333"/>
              </a:solidFill>
            </p:grpSpPr>
            <p:sp>
              <p:nvSpPr>
                <p:cNvPr id="37" name="Oval 273"/>
                <p:cNvSpPr>
                  <a:spLocks noChangeArrowheads="1"/>
                </p:cNvSpPr>
                <p:nvPr/>
              </p:nvSpPr>
              <p:spPr bwMode="auto">
                <a:xfrm>
                  <a:off x="2928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Oval 274"/>
                <p:cNvSpPr>
                  <a:spLocks noChangeArrowheads="1"/>
                </p:cNvSpPr>
                <p:nvPr/>
              </p:nvSpPr>
              <p:spPr bwMode="auto">
                <a:xfrm>
                  <a:off x="3120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Oval 275"/>
                <p:cNvSpPr>
                  <a:spLocks noChangeArrowheads="1"/>
                </p:cNvSpPr>
                <p:nvPr/>
              </p:nvSpPr>
              <p:spPr bwMode="auto">
                <a:xfrm>
                  <a:off x="3312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Oval 276"/>
                <p:cNvSpPr>
                  <a:spLocks noChangeArrowheads="1"/>
                </p:cNvSpPr>
                <p:nvPr/>
              </p:nvSpPr>
              <p:spPr bwMode="auto">
                <a:xfrm>
                  <a:off x="3504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Oval 277"/>
                <p:cNvSpPr>
                  <a:spLocks noChangeArrowheads="1"/>
                </p:cNvSpPr>
                <p:nvPr/>
              </p:nvSpPr>
              <p:spPr bwMode="auto">
                <a:xfrm>
                  <a:off x="3696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Oval 278"/>
                <p:cNvSpPr>
                  <a:spLocks noChangeArrowheads="1"/>
                </p:cNvSpPr>
                <p:nvPr/>
              </p:nvSpPr>
              <p:spPr bwMode="auto">
                <a:xfrm>
                  <a:off x="3888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Oval 279"/>
                <p:cNvSpPr>
                  <a:spLocks noChangeArrowheads="1"/>
                </p:cNvSpPr>
                <p:nvPr/>
              </p:nvSpPr>
              <p:spPr bwMode="auto">
                <a:xfrm>
                  <a:off x="4080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Oval 280"/>
                <p:cNvSpPr>
                  <a:spLocks noChangeArrowheads="1"/>
                </p:cNvSpPr>
                <p:nvPr/>
              </p:nvSpPr>
              <p:spPr bwMode="auto">
                <a:xfrm>
                  <a:off x="4272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Oval 281"/>
                <p:cNvSpPr>
                  <a:spLocks noChangeArrowheads="1"/>
                </p:cNvSpPr>
                <p:nvPr/>
              </p:nvSpPr>
              <p:spPr bwMode="auto">
                <a:xfrm>
                  <a:off x="4464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Rectangle 282"/>
                <p:cNvSpPr>
                  <a:spLocks noChangeArrowheads="1"/>
                </p:cNvSpPr>
                <p:nvPr/>
              </p:nvSpPr>
              <p:spPr bwMode="auto">
                <a:xfrm>
                  <a:off x="2736" y="2496"/>
                  <a:ext cx="2112" cy="144"/>
                </a:xfrm>
                <a:prstGeom prst="rect">
                  <a:avLst/>
                </a:prstGeom>
                <a:grpFill/>
                <a:ln w="381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77" name="Group 76"/>
            <p:cNvGrpSpPr/>
            <p:nvPr/>
          </p:nvGrpSpPr>
          <p:grpSpPr>
            <a:xfrm>
              <a:off x="4026787" y="1972506"/>
              <a:ext cx="1499343" cy="229408"/>
              <a:chOff x="2737864" y="772140"/>
              <a:chExt cx="1850552" cy="229408"/>
            </a:xfrm>
            <a:effectLst/>
          </p:grpSpPr>
          <p:grpSp>
            <p:nvGrpSpPr>
              <p:cNvPr id="78" name="Group 272"/>
              <p:cNvGrpSpPr>
                <a:grpSpLocks/>
              </p:cNvGrpSpPr>
              <p:nvPr/>
            </p:nvGrpSpPr>
            <p:grpSpPr bwMode="auto">
              <a:xfrm>
                <a:off x="2737864" y="772140"/>
                <a:ext cx="482912" cy="227037"/>
                <a:chOff x="2736" y="2256"/>
                <a:chExt cx="2112" cy="624"/>
              </a:xfrm>
              <a:solidFill>
                <a:srgbClr val="937333"/>
              </a:solidFill>
            </p:grpSpPr>
            <p:sp>
              <p:nvSpPr>
                <p:cNvPr id="112" name="Oval 273"/>
                <p:cNvSpPr>
                  <a:spLocks noChangeArrowheads="1"/>
                </p:cNvSpPr>
                <p:nvPr/>
              </p:nvSpPr>
              <p:spPr bwMode="auto">
                <a:xfrm>
                  <a:off x="2928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13" name="Oval 274"/>
                <p:cNvSpPr>
                  <a:spLocks noChangeArrowheads="1"/>
                </p:cNvSpPr>
                <p:nvPr/>
              </p:nvSpPr>
              <p:spPr bwMode="auto">
                <a:xfrm>
                  <a:off x="3120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14" name="Oval 275"/>
                <p:cNvSpPr>
                  <a:spLocks noChangeArrowheads="1"/>
                </p:cNvSpPr>
                <p:nvPr/>
              </p:nvSpPr>
              <p:spPr bwMode="auto">
                <a:xfrm>
                  <a:off x="3312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15" name="Oval 276"/>
                <p:cNvSpPr>
                  <a:spLocks noChangeArrowheads="1"/>
                </p:cNvSpPr>
                <p:nvPr/>
              </p:nvSpPr>
              <p:spPr bwMode="auto">
                <a:xfrm>
                  <a:off x="3504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16" name="Oval 277"/>
                <p:cNvSpPr>
                  <a:spLocks noChangeArrowheads="1"/>
                </p:cNvSpPr>
                <p:nvPr/>
              </p:nvSpPr>
              <p:spPr bwMode="auto">
                <a:xfrm>
                  <a:off x="3696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17" name="Oval 278"/>
                <p:cNvSpPr>
                  <a:spLocks noChangeArrowheads="1"/>
                </p:cNvSpPr>
                <p:nvPr/>
              </p:nvSpPr>
              <p:spPr bwMode="auto">
                <a:xfrm>
                  <a:off x="3888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18" name="Oval 279"/>
                <p:cNvSpPr>
                  <a:spLocks noChangeArrowheads="1"/>
                </p:cNvSpPr>
                <p:nvPr/>
              </p:nvSpPr>
              <p:spPr bwMode="auto">
                <a:xfrm>
                  <a:off x="4080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19" name="Oval 280"/>
                <p:cNvSpPr>
                  <a:spLocks noChangeArrowheads="1"/>
                </p:cNvSpPr>
                <p:nvPr/>
              </p:nvSpPr>
              <p:spPr bwMode="auto">
                <a:xfrm>
                  <a:off x="4272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0" name="Oval 281"/>
                <p:cNvSpPr>
                  <a:spLocks noChangeArrowheads="1"/>
                </p:cNvSpPr>
                <p:nvPr/>
              </p:nvSpPr>
              <p:spPr bwMode="auto">
                <a:xfrm>
                  <a:off x="4464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1" name="Rectangle 282"/>
                <p:cNvSpPr>
                  <a:spLocks noChangeArrowheads="1"/>
                </p:cNvSpPr>
                <p:nvPr/>
              </p:nvSpPr>
              <p:spPr bwMode="auto">
                <a:xfrm>
                  <a:off x="2736" y="2496"/>
                  <a:ext cx="2112" cy="144"/>
                </a:xfrm>
                <a:prstGeom prst="rect">
                  <a:avLst/>
                </a:prstGeom>
                <a:grpFill/>
                <a:ln w="381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79" name="Group 272"/>
              <p:cNvGrpSpPr>
                <a:grpSpLocks/>
              </p:cNvGrpSpPr>
              <p:nvPr/>
            </p:nvGrpSpPr>
            <p:grpSpPr bwMode="auto">
              <a:xfrm>
                <a:off x="4105504" y="774511"/>
                <a:ext cx="482912" cy="227037"/>
                <a:chOff x="2736" y="2256"/>
                <a:chExt cx="2112" cy="624"/>
              </a:xfrm>
              <a:solidFill>
                <a:srgbClr val="937333"/>
              </a:solidFill>
            </p:grpSpPr>
            <p:sp>
              <p:nvSpPr>
                <p:cNvPr id="102" name="Oval 273"/>
                <p:cNvSpPr>
                  <a:spLocks noChangeArrowheads="1"/>
                </p:cNvSpPr>
                <p:nvPr/>
              </p:nvSpPr>
              <p:spPr bwMode="auto">
                <a:xfrm>
                  <a:off x="2928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3" name="Oval 274"/>
                <p:cNvSpPr>
                  <a:spLocks noChangeArrowheads="1"/>
                </p:cNvSpPr>
                <p:nvPr/>
              </p:nvSpPr>
              <p:spPr bwMode="auto">
                <a:xfrm>
                  <a:off x="3120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" name="Oval 275"/>
                <p:cNvSpPr>
                  <a:spLocks noChangeArrowheads="1"/>
                </p:cNvSpPr>
                <p:nvPr/>
              </p:nvSpPr>
              <p:spPr bwMode="auto">
                <a:xfrm>
                  <a:off x="3312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" name="Oval 276"/>
                <p:cNvSpPr>
                  <a:spLocks noChangeArrowheads="1"/>
                </p:cNvSpPr>
                <p:nvPr/>
              </p:nvSpPr>
              <p:spPr bwMode="auto">
                <a:xfrm>
                  <a:off x="3504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" name="Oval 277"/>
                <p:cNvSpPr>
                  <a:spLocks noChangeArrowheads="1"/>
                </p:cNvSpPr>
                <p:nvPr/>
              </p:nvSpPr>
              <p:spPr bwMode="auto">
                <a:xfrm>
                  <a:off x="3696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" name="Oval 278"/>
                <p:cNvSpPr>
                  <a:spLocks noChangeArrowheads="1"/>
                </p:cNvSpPr>
                <p:nvPr/>
              </p:nvSpPr>
              <p:spPr bwMode="auto">
                <a:xfrm>
                  <a:off x="3888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" name="Oval 279"/>
                <p:cNvSpPr>
                  <a:spLocks noChangeArrowheads="1"/>
                </p:cNvSpPr>
                <p:nvPr/>
              </p:nvSpPr>
              <p:spPr bwMode="auto">
                <a:xfrm>
                  <a:off x="4080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" name="Oval 280"/>
                <p:cNvSpPr>
                  <a:spLocks noChangeArrowheads="1"/>
                </p:cNvSpPr>
                <p:nvPr/>
              </p:nvSpPr>
              <p:spPr bwMode="auto">
                <a:xfrm>
                  <a:off x="4272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10" name="Oval 281"/>
                <p:cNvSpPr>
                  <a:spLocks noChangeArrowheads="1"/>
                </p:cNvSpPr>
                <p:nvPr/>
              </p:nvSpPr>
              <p:spPr bwMode="auto">
                <a:xfrm>
                  <a:off x="4464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11" name="Rectangle 282"/>
                <p:cNvSpPr>
                  <a:spLocks noChangeArrowheads="1"/>
                </p:cNvSpPr>
                <p:nvPr/>
              </p:nvSpPr>
              <p:spPr bwMode="auto">
                <a:xfrm>
                  <a:off x="2736" y="2496"/>
                  <a:ext cx="2112" cy="144"/>
                </a:xfrm>
                <a:prstGeom prst="rect">
                  <a:avLst/>
                </a:prstGeom>
                <a:grpFill/>
                <a:ln w="381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80" name="Group 272"/>
              <p:cNvGrpSpPr>
                <a:grpSpLocks/>
              </p:cNvGrpSpPr>
              <p:nvPr/>
            </p:nvGrpSpPr>
            <p:grpSpPr bwMode="auto">
              <a:xfrm>
                <a:off x="3653822" y="772140"/>
                <a:ext cx="482912" cy="227037"/>
                <a:chOff x="2736" y="2256"/>
                <a:chExt cx="2112" cy="624"/>
              </a:xfrm>
              <a:solidFill>
                <a:srgbClr val="937333"/>
              </a:solidFill>
            </p:grpSpPr>
            <p:sp>
              <p:nvSpPr>
                <p:cNvPr id="92" name="Oval 273"/>
                <p:cNvSpPr>
                  <a:spLocks noChangeArrowheads="1"/>
                </p:cNvSpPr>
                <p:nvPr/>
              </p:nvSpPr>
              <p:spPr bwMode="auto">
                <a:xfrm>
                  <a:off x="2928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93" name="Oval 274"/>
                <p:cNvSpPr>
                  <a:spLocks noChangeArrowheads="1"/>
                </p:cNvSpPr>
                <p:nvPr/>
              </p:nvSpPr>
              <p:spPr bwMode="auto">
                <a:xfrm>
                  <a:off x="3120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94" name="Oval 275"/>
                <p:cNvSpPr>
                  <a:spLocks noChangeArrowheads="1"/>
                </p:cNvSpPr>
                <p:nvPr/>
              </p:nvSpPr>
              <p:spPr bwMode="auto">
                <a:xfrm>
                  <a:off x="3312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95" name="Oval 276"/>
                <p:cNvSpPr>
                  <a:spLocks noChangeArrowheads="1"/>
                </p:cNvSpPr>
                <p:nvPr/>
              </p:nvSpPr>
              <p:spPr bwMode="auto">
                <a:xfrm>
                  <a:off x="3504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96" name="Oval 277"/>
                <p:cNvSpPr>
                  <a:spLocks noChangeArrowheads="1"/>
                </p:cNvSpPr>
                <p:nvPr/>
              </p:nvSpPr>
              <p:spPr bwMode="auto">
                <a:xfrm>
                  <a:off x="3696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97" name="Oval 278"/>
                <p:cNvSpPr>
                  <a:spLocks noChangeArrowheads="1"/>
                </p:cNvSpPr>
                <p:nvPr/>
              </p:nvSpPr>
              <p:spPr bwMode="auto">
                <a:xfrm>
                  <a:off x="3888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98" name="Oval 279"/>
                <p:cNvSpPr>
                  <a:spLocks noChangeArrowheads="1"/>
                </p:cNvSpPr>
                <p:nvPr/>
              </p:nvSpPr>
              <p:spPr bwMode="auto">
                <a:xfrm>
                  <a:off x="4080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99" name="Oval 280"/>
                <p:cNvSpPr>
                  <a:spLocks noChangeArrowheads="1"/>
                </p:cNvSpPr>
                <p:nvPr/>
              </p:nvSpPr>
              <p:spPr bwMode="auto">
                <a:xfrm>
                  <a:off x="4272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0" name="Oval 281"/>
                <p:cNvSpPr>
                  <a:spLocks noChangeArrowheads="1"/>
                </p:cNvSpPr>
                <p:nvPr/>
              </p:nvSpPr>
              <p:spPr bwMode="auto">
                <a:xfrm>
                  <a:off x="4464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1" name="Rectangle 282"/>
                <p:cNvSpPr>
                  <a:spLocks noChangeArrowheads="1"/>
                </p:cNvSpPr>
                <p:nvPr/>
              </p:nvSpPr>
              <p:spPr bwMode="auto">
                <a:xfrm>
                  <a:off x="2736" y="2496"/>
                  <a:ext cx="2112" cy="144"/>
                </a:xfrm>
                <a:prstGeom prst="rect">
                  <a:avLst/>
                </a:prstGeom>
                <a:grpFill/>
                <a:ln w="381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81" name="Group 272"/>
              <p:cNvGrpSpPr>
                <a:grpSpLocks/>
              </p:cNvGrpSpPr>
              <p:nvPr/>
            </p:nvGrpSpPr>
            <p:grpSpPr bwMode="auto">
              <a:xfrm>
                <a:off x="3191730" y="772140"/>
                <a:ext cx="482912" cy="227037"/>
                <a:chOff x="2736" y="2256"/>
                <a:chExt cx="2112" cy="624"/>
              </a:xfrm>
              <a:solidFill>
                <a:srgbClr val="937333"/>
              </a:solidFill>
            </p:grpSpPr>
            <p:sp>
              <p:nvSpPr>
                <p:cNvPr id="82" name="Oval 273"/>
                <p:cNvSpPr>
                  <a:spLocks noChangeArrowheads="1"/>
                </p:cNvSpPr>
                <p:nvPr/>
              </p:nvSpPr>
              <p:spPr bwMode="auto">
                <a:xfrm>
                  <a:off x="2928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83" name="Oval 274"/>
                <p:cNvSpPr>
                  <a:spLocks noChangeArrowheads="1"/>
                </p:cNvSpPr>
                <p:nvPr/>
              </p:nvSpPr>
              <p:spPr bwMode="auto">
                <a:xfrm>
                  <a:off x="3120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84" name="Oval 275"/>
                <p:cNvSpPr>
                  <a:spLocks noChangeArrowheads="1"/>
                </p:cNvSpPr>
                <p:nvPr/>
              </p:nvSpPr>
              <p:spPr bwMode="auto">
                <a:xfrm>
                  <a:off x="3312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85" name="Oval 276"/>
                <p:cNvSpPr>
                  <a:spLocks noChangeArrowheads="1"/>
                </p:cNvSpPr>
                <p:nvPr/>
              </p:nvSpPr>
              <p:spPr bwMode="auto">
                <a:xfrm>
                  <a:off x="3504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86" name="Oval 277"/>
                <p:cNvSpPr>
                  <a:spLocks noChangeArrowheads="1"/>
                </p:cNvSpPr>
                <p:nvPr/>
              </p:nvSpPr>
              <p:spPr bwMode="auto">
                <a:xfrm>
                  <a:off x="3696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87" name="Oval 278"/>
                <p:cNvSpPr>
                  <a:spLocks noChangeArrowheads="1"/>
                </p:cNvSpPr>
                <p:nvPr/>
              </p:nvSpPr>
              <p:spPr bwMode="auto">
                <a:xfrm>
                  <a:off x="3888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88" name="Oval 279"/>
                <p:cNvSpPr>
                  <a:spLocks noChangeArrowheads="1"/>
                </p:cNvSpPr>
                <p:nvPr/>
              </p:nvSpPr>
              <p:spPr bwMode="auto">
                <a:xfrm>
                  <a:off x="4080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89" name="Oval 280"/>
                <p:cNvSpPr>
                  <a:spLocks noChangeArrowheads="1"/>
                </p:cNvSpPr>
                <p:nvPr/>
              </p:nvSpPr>
              <p:spPr bwMode="auto">
                <a:xfrm>
                  <a:off x="4272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90" name="Oval 281"/>
                <p:cNvSpPr>
                  <a:spLocks noChangeArrowheads="1"/>
                </p:cNvSpPr>
                <p:nvPr/>
              </p:nvSpPr>
              <p:spPr bwMode="auto">
                <a:xfrm>
                  <a:off x="4464" y="2256"/>
                  <a:ext cx="192" cy="62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91" name="Rectangle 282"/>
                <p:cNvSpPr>
                  <a:spLocks noChangeArrowheads="1"/>
                </p:cNvSpPr>
                <p:nvPr/>
              </p:nvSpPr>
              <p:spPr bwMode="auto">
                <a:xfrm>
                  <a:off x="2736" y="2496"/>
                  <a:ext cx="2112" cy="144"/>
                </a:xfrm>
                <a:prstGeom prst="rect">
                  <a:avLst/>
                </a:prstGeom>
                <a:grpFill/>
                <a:ln w="381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cxnSp>
          <p:nvCxnSpPr>
            <p:cNvPr id="122" name="Straight Arrow Connector 121"/>
            <p:cNvCxnSpPr/>
            <p:nvPr/>
          </p:nvCxnSpPr>
          <p:spPr>
            <a:xfrm>
              <a:off x="5526130" y="2089419"/>
              <a:ext cx="1325400" cy="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/>
            <p:nvPr/>
          </p:nvCxnSpPr>
          <p:spPr>
            <a:xfrm flipV="1">
              <a:off x="6851530" y="2089419"/>
              <a:ext cx="1266090" cy="9388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>
            <a:xfrm>
              <a:off x="8511420" y="2427723"/>
              <a:ext cx="380520" cy="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>
            <a:xfrm>
              <a:off x="8096800" y="2109218"/>
              <a:ext cx="421640" cy="328916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>
            <a:xfrm>
              <a:off x="6830710" y="2095339"/>
              <a:ext cx="421640" cy="328916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>
            <a:xfrm flipV="1">
              <a:off x="7024750" y="2252230"/>
              <a:ext cx="1266090" cy="9388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Oval 127"/>
            <p:cNvSpPr/>
            <p:nvPr/>
          </p:nvSpPr>
          <p:spPr>
            <a:xfrm>
              <a:off x="6851530" y="2406901"/>
              <a:ext cx="741680" cy="808196"/>
            </a:xfrm>
            <a:prstGeom prst="ellipse">
              <a:avLst/>
            </a:prstGeom>
            <a:solidFill>
              <a:srgbClr val="FFFFFF"/>
            </a:solidFill>
            <a:ln w="28575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186570" y="1972506"/>
              <a:ext cx="132080" cy="230431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0" name="Straight Arrow Connector 129"/>
            <p:cNvCxnSpPr/>
            <p:nvPr/>
          </p:nvCxnSpPr>
          <p:spPr>
            <a:xfrm flipV="1">
              <a:off x="318650" y="2089419"/>
              <a:ext cx="291782" cy="592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Rounded Rectangle 130"/>
            <p:cNvSpPr/>
            <p:nvPr/>
          </p:nvSpPr>
          <p:spPr>
            <a:xfrm>
              <a:off x="2527444" y="1972506"/>
              <a:ext cx="2998686" cy="232802"/>
            </a:xfrm>
            <a:prstGeom prst="roundRect">
              <a:avLst/>
            </a:prstGeom>
            <a:gradFill flip="none" rotWithShape="1">
              <a:gsLst>
                <a:gs pos="0">
                  <a:srgbClr val="FFFF00">
                    <a:alpha val="44000"/>
                  </a:srgbClr>
                </a:gs>
                <a:gs pos="100000">
                  <a:schemeClr val="accent1">
                    <a:tint val="50000"/>
                    <a:shade val="100000"/>
                    <a:satMod val="350000"/>
                    <a:alpha val="44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3278683" y="1462188"/>
              <a:ext cx="1329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>
                  <a:solidFill>
                    <a:srgbClr val="000090"/>
                  </a:solidFill>
                </a:rPr>
                <a:t>cryomodule</a:t>
              </a:r>
              <a:endParaRPr lang="en-US" b="1" dirty="0">
                <a:solidFill>
                  <a:srgbClr val="000090"/>
                </a:solidFill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205967" y="2651685"/>
              <a:ext cx="16712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90"/>
                  </a:solidFill>
                </a:rPr>
                <a:t>SRF cavities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63261" y="924106"/>
              <a:ext cx="46613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0090"/>
                  </a:solidFill>
                </a:rPr>
                <a:t>~300-MeV e- injector section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0" y="1418508"/>
              <a:ext cx="8299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90"/>
                  </a:solidFill>
                </a:rPr>
                <a:t>RF gun</a:t>
              </a:r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5710598" y="2309039"/>
              <a:ext cx="132080" cy="230431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8" name="Straight Arrow Connector 137"/>
            <p:cNvCxnSpPr/>
            <p:nvPr/>
          </p:nvCxnSpPr>
          <p:spPr>
            <a:xfrm flipV="1">
              <a:off x="5842678" y="2406901"/>
              <a:ext cx="1379692" cy="17354"/>
            </a:xfrm>
            <a:prstGeom prst="straightConnector1">
              <a:avLst/>
            </a:prstGeom>
            <a:ln>
              <a:solidFill>
                <a:schemeClr val="accent3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Oval 138"/>
            <p:cNvSpPr/>
            <p:nvPr/>
          </p:nvSpPr>
          <p:spPr>
            <a:xfrm>
              <a:off x="6854296" y="2403136"/>
              <a:ext cx="741680" cy="808196"/>
            </a:xfrm>
            <a:prstGeom prst="ellipse">
              <a:avLst/>
            </a:prstGeom>
            <a:noFill/>
            <a:ln w="28575" cmpd="sng">
              <a:solidFill>
                <a:srgbClr val="4F622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4817511" y="2490591"/>
              <a:ext cx="132279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8000"/>
                  </a:solidFill>
                </a:rPr>
                <a:t>2.5 MeV </a:t>
              </a:r>
              <a:br>
                <a:rPr lang="en-US" b="1" dirty="0">
                  <a:solidFill>
                    <a:srgbClr val="008000"/>
                  </a:solidFill>
                </a:rPr>
              </a:br>
              <a:r>
                <a:rPr lang="en-US" b="1" dirty="0">
                  <a:solidFill>
                    <a:srgbClr val="008000"/>
                  </a:solidFill>
                </a:rPr>
                <a:t>p source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6165884" y="1699003"/>
              <a:ext cx="20799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90"/>
                  </a:solidFill>
                </a:rPr>
                <a:t>test beamlines</a:t>
              </a: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7941300" y="2568766"/>
              <a:ext cx="8386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0090"/>
                  </a:solidFill>
                </a:rPr>
                <a:t>beam</a:t>
              </a:r>
            </a:p>
            <a:p>
              <a:pPr algn="ctr"/>
              <a:r>
                <a:rPr lang="en-US" b="1" dirty="0">
                  <a:solidFill>
                    <a:srgbClr val="000090"/>
                  </a:solidFill>
                </a:rPr>
                <a:t>dumps</a:t>
              </a:r>
            </a:p>
          </p:txBody>
        </p:sp>
        <p:cxnSp>
          <p:nvCxnSpPr>
            <p:cNvPr id="143" name="Straight Arrow Connector 142"/>
            <p:cNvCxnSpPr/>
            <p:nvPr/>
          </p:nvCxnSpPr>
          <p:spPr>
            <a:xfrm>
              <a:off x="8290840" y="2252230"/>
              <a:ext cx="601100" cy="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ctangle 143"/>
            <p:cNvSpPr/>
            <p:nvPr/>
          </p:nvSpPr>
          <p:spPr>
            <a:xfrm>
              <a:off x="8891940" y="2117986"/>
              <a:ext cx="115671" cy="421484"/>
            </a:xfrm>
            <a:prstGeom prst="rect">
              <a:avLst/>
            </a:prstGeom>
            <a:gradFill>
              <a:gsLst>
                <a:gs pos="0">
                  <a:schemeClr val="accent4">
                    <a:tint val="100000"/>
                    <a:shade val="100000"/>
                    <a:satMod val="130000"/>
                  </a:schemeClr>
                </a:gs>
                <a:gs pos="100000">
                  <a:schemeClr val="accent4">
                    <a:tint val="50000"/>
                    <a:shade val="100000"/>
                    <a:satMod val="350000"/>
                  </a:schemeClr>
                </a:gs>
                <a:gs pos="50000">
                  <a:srgbClr val="FFFF00"/>
                </a:gs>
              </a:gsLst>
            </a:gradFill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5" name="Straight Arrow Connector 144"/>
            <p:cNvCxnSpPr/>
            <p:nvPr/>
          </p:nvCxnSpPr>
          <p:spPr>
            <a:xfrm flipH="1">
              <a:off x="252610" y="1683539"/>
              <a:ext cx="66040" cy="288967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/>
            <p:cNvCxnSpPr/>
            <p:nvPr/>
          </p:nvCxnSpPr>
          <p:spPr>
            <a:xfrm flipH="1" flipV="1">
              <a:off x="2017200" y="2054041"/>
              <a:ext cx="580149" cy="550624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/>
            <p:cNvCxnSpPr/>
            <p:nvPr/>
          </p:nvCxnSpPr>
          <p:spPr>
            <a:xfrm flipH="1" flipV="1">
              <a:off x="1396562" y="2201856"/>
              <a:ext cx="96911" cy="375836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/>
            <p:cNvCxnSpPr/>
            <p:nvPr/>
          </p:nvCxnSpPr>
          <p:spPr>
            <a:xfrm flipV="1">
              <a:off x="669576" y="2202937"/>
              <a:ext cx="182312" cy="374755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TextBox 148"/>
            <p:cNvSpPr txBox="1"/>
            <p:nvPr/>
          </p:nvSpPr>
          <p:spPr>
            <a:xfrm>
              <a:off x="6861053" y="259794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IOTA</a:t>
              </a:r>
            </a:p>
          </p:txBody>
        </p:sp>
        <p:cxnSp>
          <p:nvCxnSpPr>
            <p:cNvPr id="150" name="Straight Arrow Connector 149"/>
            <p:cNvCxnSpPr/>
            <p:nvPr/>
          </p:nvCxnSpPr>
          <p:spPr>
            <a:xfrm flipV="1">
              <a:off x="8649096" y="2539470"/>
              <a:ext cx="300680" cy="427804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ounded Rectangle 150"/>
            <p:cNvSpPr/>
            <p:nvPr/>
          </p:nvSpPr>
          <p:spPr>
            <a:xfrm>
              <a:off x="624653" y="1966741"/>
              <a:ext cx="459974" cy="232802"/>
            </a:xfrm>
            <a:prstGeom prst="roundRect">
              <a:avLst/>
            </a:prstGeom>
            <a:gradFill flip="none" rotWithShape="1">
              <a:gsLst>
                <a:gs pos="0">
                  <a:srgbClr val="FFFF00">
                    <a:alpha val="44000"/>
                  </a:srgbClr>
                </a:gs>
                <a:gs pos="100000">
                  <a:schemeClr val="accent1">
                    <a:tint val="50000"/>
                    <a:shade val="100000"/>
                    <a:satMod val="350000"/>
                    <a:alpha val="44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ounded Rectangle 151"/>
            <p:cNvSpPr/>
            <p:nvPr/>
          </p:nvSpPr>
          <p:spPr>
            <a:xfrm>
              <a:off x="1152424" y="1966741"/>
              <a:ext cx="459974" cy="232802"/>
            </a:xfrm>
            <a:prstGeom prst="roundRect">
              <a:avLst/>
            </a:prstGeom>
            <a:gradFill flip="none" rotWithShape="1">
              <a:gsLst>
                <a:gs pos="0">
                  <a:srgbClr val="FFFF00">
                    <a:alpha val="44000"/>
                  </a:srgbClr>
                </a:gs>
                <a:gs pos="100000">
                  <a:schemeClr val="accent1">
                    <a:tint val="50000"/>
                    <a:shade val="100000"/>
                    <a:satMod val="350000"/>
                    <a:alpha val="44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3" name="Straight Arrow Connector 152"/>
            <p:cNvCxnSpPr/>
            <p:nvPr/>
          </p:nvCxnSpPr>
          <p:spPr>
            <a:xfrm>
              <a:off x="2215780" y="2099561"/>
              <a:ext cx="311664" cy="9388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Freeform 153"/>
            <p:cNvSpPr/>
            <p:nvPr/>
          </p:nvSpPr>
          <p:spPr>
            <a:xfrm>
              <a:off x="1936840" y="1955609"/>
              <a:ext cx="278940" cy="162378"/>
            </a:xfrm>
            <a:custGeom>
              <a:avLst/>
              <a:gdLst>
                <a:gd name="connsiteX0" fmla="*/ 0 w 355600"/>
                <a:gd name="connsiteY0" fmla="*/ 135918 h 135918"/>
                <a:gd name="connsiteX1" fmla="*/ 101600 w 355600"/>
                <a:gd name="connsiteY1" fmla="*/ 13998 h 135918"/>
                <a:gd name="connsiteX2" fmla="*/ 284480 w 355600"/>
                <a:gd name="connsiteY2" fmla="*/ 13998 h 135918"/>
                <a:gd name="connsiteX3" fmla="*/ 355600 w 355600"/>
                <a:gd name="connsiteY3" fmla="*/ 115598 h 13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600" h="135918">
                  <a:moveTo>
                    <a:pt x="0" y="135918"/>
                  </a:moveTo>
                  <a:cubicBezTo>
                    <a:pt x="27093" y="85118"/>
                    <a:pt x="54187" y="34318"/>
                    <a:pt x="101600" y="13998"/>
                  </a:cubicBezTo>
                  <a:cubicBezTo>
                    <a:pt x="149013" y="-6322"/>
                    <a:pt x="242147" y="-2935"/>
                    <a:pt x="284480" y="13998"/>
                  </a:cubicBezTo>
                  <a:cubicBezTo>
                    <a:pt x="326813" y="30931"/>
                    <a:pt x="355600" y="115598"/>
                    <a:pt x="355600" y="115598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2196087" y="2409535"/>
              <a:ext cx="167404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0090"/>
                  </a:solidFill>
                </a:rPr>
                <a:t>Bunch</a:t>
              </a:r>
            </a:p>
            <a:p>
              <a:pPr algn="ctr"/>
              <a:r>
                <a:rPr lang="en-US" b="1" dirty="0">
                  <a:solidFill>
                    <a:srgbClr val="000090"/>
                  </a:solidFill>
                </a:rPr>
                <a:t>compressor</a:t>
              </a:r>
            </a:p>
          </p:txBody>
        </p:sp>
      </p:grpSp>
      <p:sp>
        <p:nvSpPr>
          <p:cNvPr id="157" name="Content Placeholder 5"/>
          <p:cNvSpPr txBox="1">
            <a:spLocks/>
          </p:cNvSpPr>
          <p:nvPr/>
        </p:nvSpPr>
        <p:spPr>
          <a:xfrm>
            <a:off x="228600" y="3430980"/>
            <a:ext cx="8672513" cy="259993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4C97"/>
                </a:solidFill>
              </a:rPr>
              <a:t>IOTA facility complex includes:</a:t>
            </a:r>
          </a:p>
          <a:p>
            <a:pPr lvl="1"/>
            <a:r>
              <a:rPr lang="en-US" sz="1800" dirty="0">
                <a:solidFill>
                  <a:srgbClr val="004C97"/>
                </a:solidFill>
              </a:rPr>
              <a:t>IOTA (</a:t>
            </a:r>
            <a:r>
              <a:rPr lang="en-US" sz="1800" dirty="0" err="1">
                <a:solidFill>
                  <a:srgbClr val="004C97"/>
                </a:solidFill>
              </a:rPr>
              <a:t>integrable</a:t>
            </a:r>
            <a:r>
              <a:rPr lang="en-US" sz="1800" dirty="0">
                <a:solidFill>
                  <a:srgbClr val="004C97"/>
                </a:solidFill>
              </a:rPr>
              <a:t>-optics test accelerator) ring, </a:t>
            </a:r>
          </a:p>
          <a:p>
            <a:pPr lvl="1"/>
            <a:r>
              <a:rPr lang="en-US" sz="1800" dirty="0">
                <a:solidFill>
                  <a:srgbClr val="004C97"/>
                </a:solidFill>
              </a:rPr>
              <a:t>150-300 MeV linear accelerator (that nominally </a:t>
            </a:r>
            <a:br>
              <a:rPr lang="en-US" sz="1800" dirty="0">
                <a:solidFill>
                  <a:srgbClr val="004C97"/>
                </a:solidFill>
              </a:rPr>
            </a:br>
            <a:r>
              <a:rPr lang="en-US" sz="1800" dirty="0">
                <a:solidFill>
                  <a:srgbClr val="004C97"/>
                </a:solidFill>
              </a:rPr>
              <a:t>serves as an </a:t>
            </a:r>
            <a:r>
              <a:rPr lang="en-US" sz="1800" b="1" dirty="0">
                <a:solidFill>
                  <a:srgbClr val="003087"/>
                </a:solidFill>
              </a:rPr>
              <a:t>electron injector </a:t>
            </a:r>
            <a:r>
              <a:rPr lang="en-US" sz="1800" dirty="0">
                <a:solidFill>
                  <a:srgbClr val="004C97"/>
                </a:solidFill>
              </a:rPr>
              <a:t>to IOTA), </a:t>
            </a:r>
          </a:p>
          <a:p>
            <a:pPr lvl="1"/>
            <a:r>
              <a:rPr lang="en-US" sz="1800" dirty="0">
                <a:solidFill>
                  <a:srgbClr val="004C97"/>
                </a:solidFill>
              </a:rPr>
              <a:t>70 MeV/c </a:t>
            </a:r>
            <a:r>
              <a:rPr lang="en-US" sz="1800" b="1" dirty="0">
                <a:solidFill>
                  <a:srgbClr val="00B050"/>
                </a:solidFill>
              </a:rPr>
              <a:t>proton source &amp; injector </a:t>
            </a:r>
            <a:r>
              <a:rPr lang="en-US" sz="1800" dirty="0">
                <a:solidFill>
                  <a:srgbClr val="004C97"/>
                </a:solidFill>
              </a:rPr>
              <a:t>for IOTA</a:t>
            </a:r>
          </a:p>
          <a:p>
            <a:r>
              <a:rPr lang="en-US" dirty="0">
                <a:solidFill>
                  <a:srgbClr val="004C97"/>
                </a:solidFill>
              </a:rPr>
              <a:t>Facility is located in the New Muon </a:t>
            </a:r>
            <a:br>
              <a:rPr lang="en-US" dirty="0">
                <a:solidFill>
                  <a:srgbClr val="004C97"/>
                </a:solidFill>
              </a:rPr>
            </a:br>
            <a:r>
              <a:rPr lang="en-US" dirty="0">
                <a:solidFill>
                  <a:srgbClr val="004C97"/>
                </a:solidFill>
              </a:rPr>
              <a:t>Lab (NML) building</a:t>
            </a:r>
          </a:p>
        </p:txBody>
      </p:sp>
      <p:cxnSp>
        <p:nvCxnSpPr>
          <p:cNvPr id="160" name="Straight Arrow Connector 159"/>
          <p:cNvCxnSpPr/>
          <p:nvPr/>
        </p:nvCxnSpPr>
        <p:spPr>
          <a:xfrm flipH="1">
            <a:off x="113110" y="1444160"/>
            <a:ext cx="5842630" cy="0"/>
          </a:xfrm>
          <a:prstGeom prst="straightConnector1">
            <a:avLst/>
          </a:prstGeom>
          <a:ln>
            <a:solidFill>
              <a:schemeClr val="accent4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/>
          <p:cNvGrpSpPr/>
          <p:nvPr/>
        </p:nvGrpSpPr>
        <p:grpSpPr>
          <a:xfrm>
            <a:off x="6156297" y="36773"/>
            <a:ext cx="2818192" cy="1728328"/>
            <a:chOff x="5735312" y="4037647"/>
            <a:chExt cx="3230448" cy="2056913"/>
          </a:xfrm>
        </p:grpSpPr>
        <p:pic>
          <p:nvPicPr>
            <p:cNvPr id="16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5312" y="4037647"/>
              <a:ext cx="3230448" cy="2056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2" name="Rectangle 161"/>
            <p:cNvSpPr/>
            <p:nvPr/>
          </p:nvSpPr>
          <p:spPr>
            <a:xfrm>
              <a:off x="6536776" y="4068614"/>
              <a:ext cx="184858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NML building</a:t>
              </a: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5859188" y="3584029"/>
            <a:ext cx="3173137" cy="2679263"/>
            <a:chOff x="228600" y="914400"/>
            <a:chExt cx="4082988" cy="3047999"/>
          </a:xfrm>
        </p:grpSpPr>
        <p:pic>
          <p:nvPicPr>
            <p:cNvPr id="165" name="Picture 16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600" y="914400"/>
              <a:ext cx="4082988" cy="3047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66" name="Straight Arrow Connector 165"/>
            <p:cNvCxnSpPr/>
            <p:nvPr/>
          </p:nvCxnSpPr>
          <p:spPr bwMode="auto">
            <a:xfrm flipH="1">
              <a:off x="2667000" y="1371600"/>
              <a:ext cx="609600" cy="22860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7" name="TextBox 166"/>
            <p:cNvSpPr txBox="1"/>
            <p:nvPr/>
          </p:nvSpPr>
          <p:spPr>
            <a:xfrm>
              <a:off x="3124200" y="1143000"/>
              <a:ext cx="1143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FAST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46079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IOTA Ring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25</a:t>
            </a:fld>
            <a:endParaRPr lang="en-US" alt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914400" y="990600"/>
          <a:ext cx="7391400" cy="512127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808">
                <a:tc>
                  <a:txBody>
                    <a:bodyPr/>
                    <a:lstStyle/>
                    <a:p>
                      <a:r>
                        <a:rPr lang="en-US" sz="1800" b="0" dirty="0"/>
                        <a:t>Nominal kinetic energy</a:t>
                      </a:r>
                      <a:endParaRPr lang="en-US" sz="1800" b="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/>
                        <a:t>e</a:t>
                      </a:r>
                      <a:r>
                        <a:rPr lang="en-US" sz="1800" b="0" baseline="30000" dirty="0"/>
                        <a:t>-</a:t>
                      </a:r>
                      <a:r>
                        <a:rPr lang="en-US" sz="1800" b="0" baseline="0" dirty="0"/>
                        <a:t>: 150 MeV, p+: 2.5 MeV</a:t>
                      </a:r>
                      <a:endParaRPr lang="en-US" sz="1800" b="0" baseline="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808">
                <a:tc>
                  <a:txBody>
                    <a:bodyPr/>
                    <a:lstStyle/>
                    <a:p>
                      <a:r>
                        <a:rPr lang="en-US" sz="1800" dirty="0"/>
                        <a:t>Nominal </a:t>
                      </a:r>
                      <a:r>
                        <a:rPr lang="en-US" sz="1800" baseline="0" dirty="0"/>
                        <a:t>intensity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e</a:t>
                      </a:r>
                      <a:r>
                        <a:rPr lang="en-US" sz="1800" baseline="30000" dirty="0"/>
                        <a:t>-</a:t>
                      </a:r>
                      <a:r>
                        <a:rPr lang="en-US" sz="1800" baseline="0" dirty="0"/>
                        <a:t>: 1×10</a:t>
                      </a:r>
                      <a:r>
                        <a:rPr lang="en-US" sz="1800" baseline="30000" dirty="0"/>
                        <a:t>9</a:t>
                      </a:r>
                      <a:r>
                        <a:rPr lang="en-US" sz="1800" baseline="0" dirty="0"/>
                        <a:t>, p+: 1×10</a:t>
                      </a:r>
                      <a:r>
                        <a:rPr lang="en-US" sz="1800" baseline="30000" dirty="0"/>
                        <a:t>11</a:t>
                      </a:r>
                      <a:endParaRPr lang="en-US" sz="1800" baseline="300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808">
                <a:tc>
                  <a:txBody>
                    <a:bodyPr/>
                    <a:lstStyle/>
                    <a:p>
                      <a:r>
                        <a:rPr lang="en-US" sz="1800" dirty="0"/>
                        <a:t>Circumference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40 m</a:t>
                      </a:r>
                      <a:endParaRPr lang="en-US" sz="1400" baseline="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808">
                <a:tc>
                  <a:txBody>
                    <a:bodyPr/>
                    <a:lstStyle/>
                    <a:p>
                      <a:r>
                        <a:rPr lang="en-US" sz="1800" dirty="0"/>
                        <a:t>Bending dipole field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0.7 T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808">
                <a:tc>
                  <a:txBody>
                    <a:bodyPr/>
                    <a:lstStyle/>
                    <a:p>
                      <a:r>
                        <a:rPr lang="en-US" sz="1800" dirty="0"/>
                        <a:t>Beam pipe aperture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50 mm dia.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808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Maximum b-function (</a:t>
                      </a:r>
                      <a:r>
                        <a:rPr lang="en-US" sz="1800" baseline="0" dirty="0" err="1"/>
                        <a:t>x,y</a:t>
                      </a:r>
                      <a:r>
                        <a:rPr lang="en-US" sz="1800" baseline="0" dirty="0"/>
                        <a:t>)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12, 5 m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808">
                <a:tc>
                  <a:txBody>
                    <a:bodyPr/>
                    <a:lstStyle/>
                    <a:p>
                      <a:r>
                        <a:rPr lang="en-US" sz="1800" dirty="0"/>
                        <a:t>Momentum</a:t>
                      </a:r>
                      <a:r>
                        <a:rPr lang="en-US" sz="1800" baseline="0" dirty="0"/>
                        <a:t> compaction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0.02</a:t>
                      </a:r>
                      <a:r>
                        <a:rPr lang="en-US" sz="1800" baseline="0" dirty="0"/>
                        <a:t> ÷ </a:t>
                      </a:r>
                      <a:r>
                        <a:rPr lang="en-US" sz="1800" dirty="0"/>
                        <a:t>0.1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808">
                <a:tc>
                  <a:txBody>
                    <a:bodyPr/>
                    <a:lstStyle/>
                    <a:p>
                      <a:r>
                        <a:rPr lang="en-US" sz="1800" dirty="0"/>
                        <a:t>Betatron tune (integer)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3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dirty="0"/>
                        <a:t>÷ 5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808">
                <a:tc>
                  <a:txBody>
                    <a:bodyPr/>
                    <a:lstStyle/>
                    <a:p>
                      <a:r>
                        <a:rPr lang="en-US" sz="1800" dirty="0"/>
                        <a:t>Natural</a:t>
                      </a:r>
                      <a:r>
                        <a:rPr lang="en-US" sz="1800" baseline="0" dirty="0"/>
                        <a:t> chromaticity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-5 ÷ -10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74">
                <a:tc>
                  <a:txBody>
                    <a:bodyPr/>
                    <a:lstStyle/>
                    <a:p>
                      <a:r>
                        <a:rPr lang="en-US" sz="1800" dirty="0"/>
                        <a:t>Transverse emittance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dirty="0" err="1"/>
                        <a:t>r.m.s</a:t>
                      </a:r>
                      <a:r>
                        <a:rPr lang="en-US" sz="1800" dirty="0"/>
                        <a:t>. 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e</a:t>
                      </a:r>
                      <a:r>
                        <a:rPr lang="en-US" sz="1800" baseline="30000" dirty="0"/>
                        <a:t>-</a:t>
                      </a:r>
                      <a:r>
                        <a:rPr lang="en-US" sz="1800" dirty="0"/>
                        <a:t>: 0.04 </a:t>
                      </a:r>
                      <a:r>
                        <a:rPr lang="en-US" sz="1800" i="1" dirty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800" dirty="0"/>
                        <a:t>m, p+: 2</a:t>
                      </a:r>
                      <a:r>
                        <a:rPr lang="en-US" sz="1800" i="1" dirty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800" dirty="0"/>
                        <a:t>m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808">
                <a:tc>
                  <a:txBody>
                    <a:bodyPr/>
                    <a:lstStyle/>
                    <a:p>
                      <a:r>
                        <a:rPr lang="en-US" sz="1800" dirty="0"/>
                        <a:t>SR damping time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0.6s (5×10</a:t>
                      </a:r>
                      <a:r>
                        <a:rPr lang="en-US" sz="1800" baseline="30000" dirty="0"/>
                        <a:t>6</a:t>
                      </a:r>
                      <a:r>
                        <a:rPr lang="en-US" sz="1800" dirty="0"/>
                        <a:t> turns)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808">
                <a:tc>
                  <a:txBody>
                    <a:bodyPr/>
                    <a:lstStyle/>
                    <a:p>
                      <a:r>
                        <a:rPr lang="en-US" sz="1800" dirty="0"/>
                        <a:t>RF </a:t>
                      </a:r>
                      <a:r>
                        <a:rPr lang="en-US" sz="1800" dirty="0" err="1"/>
                        <a:t>V,f,q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e</a:t>
                      </a:r>
                      <a:r>
                        <a:rPr lang="en-US" sz="1800" baseline="30000" dirty="0"/>
                        <a:t>-</a:t>
                      </a:r>
                      <a:r>
                        <a:rPr lang="en-US" sz="1800" dirty="0"/>
                        <a:t>: 1 kV, 30 MHz, 4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5808">
                <a:tc>
                  <a:txBody>
                    <a:bodyPr/>
                    <a:lstStyle/>
                    <a:p>
                      <a:r>
                        <a:rPr lang="en-US" sz="1800" dirty="0"/>
                        <a:t>Synchrotron tune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e</a:t>
                      </a:r>
                      <a:r>
                        <a:rPr lang="en-US" sz="1800" baseline="30000" dirty="0"/>
                        <a:t>-</a:t>
                      </a:r>
                      <a:r>
                        <a:rPr lang="en-US" sz="1800" dirty="0"/>
                        <a:t>: 0.002</a:t>
                      </a:r>
                      <a:r>
                        <a:rPr lang="en-US" sz="1800" baseline="0" dirty="0"/>
                        <a:t> ÷ </a:t>
                      </a:r>
                      <a:r>
                        <a:rPr lang="en-US" sz="1800" dirty="0"/>
                        <a:t>0.005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5808">
                <a:tc>
                  <a:txBody>
                    <a:bodyPr/>
                    <a:lstStyle/>
                    <a:p>
                      <a:r>
                        <a:rPr lang="en-US" sz="1800" dirty="0"/>
                        <a:t>Bunch length, momentum spread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e</a:t>
                      </a:r>
                      <a:r>
                        <a:rPr lang="en-US" sz="1800" baseline="30000" dirty="0"/>
                        <a:t>-</a:t>
                      </a:r>
                      <a:r>
                        <a:rPr lang="en-US" sz="1800" dirty="0"/>
                        <a:t>: 12 cm, 1.4×10</a:t>
                      </a:r>
                      <a:r>
                        <a:rPr lang="en-US" sz="1800" baseline="30000" dirty="0"/>
                        <a:t>-4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96832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200"/>
            <a:ext cx="9143999" cy="66868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IOTA Layout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26</a:t>
            </a:fld>
            <a:endParaRPr lang="en-US" altLang="en-US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3071263" y="5201832"/>
            <a:ext cx="844061" cy="90566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54375" y="307383"/>
            <a:ext cx="2841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~1m electron lens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770185" y="2078551"/>
            <a:ext cx="5731553" cy="2577702"/>
          </a:xfrm>
          <a:prstGeom prst="straightConnector1">
            <a:avLst/>
          </a:prstGeom>
          <a:ln>
            <a:solidFill>
              <a:schemeClr val="accent4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54098" y="3639186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~12 m</a:t>
            </a:r>
          </a:p>
        </p:txBody>
      </p:sp>
      <p:cxnSp>
        <p:nvCxnSpPr>
          <p:cNvPr id="12" name="Straight Arrow Connector 11"/>
          <p:cNvCxnSpPr>
            <a:stCxn id="14" idx="1"/>
          </p:cNvCxnSpPr>
          <p:nvPr/>
        </p:nvCxnSpPr>
        <p:spPr>
          <a:xfrm flipH="1" flipV="1">
            <a:off x="3282718" y="5299304"/>
            <a:ext cx="1363113" cy="8959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516383" y="1701009"/>
            <a:ext cx="979283" cy="50643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45831" y="5872049"/>
            <a:ext cx="10390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>
                <a:solidFill>
                  <a:srgbClr val="008000"/>
                </a:solidFill>
              </a:rPr>
              <a:t>2.5 MeV </a:t>
            </a:r>
            <a:br>
              <a:rPr lang="en-US" sz="1800" b="1" dirty="0">
                <a:solidFill>
                  <a:srgbClr val="008000"/>
                </a:solidFill>
              </a:rPr>
            </a:br>
            <a:r>
              <a:rPr lang="en-US" sz="1800" b="1" dirty="0">
                <a:solidFill>
                  <a:srgbClr val="008000"/>
                </a:solidFill>
              </a:rPr>
              <a:t>p source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69119" y="5997370"/>
            <a:ext cx="1257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>
                <a:solidFill>
                  <a:srgbClr val="C00000"/>
                </a:solidFill>
              </a:rPr>
              <a:t>150 MeV </a:t>
            </a:r>
            <a:br>
              <a:rPr lang="en-US" sz="1800" b="1" dirty="0">
                <a:solidFill>
                  <a:srgbClr val="C00000"/>
                </a:solidFill>
              </a:rPr>
            </a:br>
            <a:r>
              <a:rPr lang="en-US" sz="1800" b="1" dirty="0">
                <a:solidFill>
                  <a:srgbClr val="C00000"/>
                </a:solidFill>
              </a:rPr>
              <a:t>e- injection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651556" y="3168586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37821" y="1415878"/>
            <a:ext cx="2198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OSC experiment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84231" y="2336154"/>
            <a:ext cx="1138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IO-NL-2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33271" y="4313598"/>
            <a:ext cx="1138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IO-NL-1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5581471" y="120906"/>
            <a:ext cx="2733264" cy="1197242"/>
          </a:xfrm>
          <a:prstGeom prst="rect">
            <a:avLst/>
          </a:prstGeom>
          <a:noFill/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SCC, IO, LD</a:t>
            </a:r>
          </a:p>
          <a:p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Various regimes</a:t>
            </a:r>
          </a:p>
          <a:p>
            <a:r>
              <a:rPr lang="en-US" sz="1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dQ_sc</a:t>
            </a: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0.25 </a:t>
            </a: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1.0</a:t>
            </a:r>
            <a:endParaRPr lang="en-US" sz="1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1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1500" dirty="0">
              <a:solidFill>
                <a:srgbClr val="C00000"/>
              </a:solidFill>
            </a:endParaRPr>
          </a:p>
          <a:p>
            <a:endParaRPr lang="en-US" sz="1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8553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2/11/2015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536C3-BB10-4165-8E74-99838CB5170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63985" y="5846371"/>
            <a:ext cx="89154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Girders aligned, RF cavity installed, magnets ready, injection magnets and cable trays installed, </a:t>
            </a:r>
            <a:r>
              <a:rPr lang="en-US" dirty="0" err="1"/>
              <a:t>etc</a:t>
            </a:r>
            <a:r>
              <a:rPr lang="en-US" dirty="0"/>
              <a:t> </a:t>
            </a:r>
            <a:r>
              <a:rPr lang="en-US" dirty="0" err="1"/>
              <a:t>etc</a:t>
            </a:r>
            <a:r>
              <a:rPr lang="en-US" dirty="0"/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821" y="841193"/>
            <a:ext cx="8944564" cy="5005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877446"/>
      </p:ext>
    </p:extLst>
  </p:cSld>
  <p:clrMapOvr>
    <a:masterClrMapping/>
  </p:clrMapOvr>
  <p:transition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63" y="38688"/>
            <a:ext cx="8915400" cy="641739"/>
          </a:xfrm>
        </p:spPr>
        <p:txBody>
          <a:bodyPr/>
          <a:lstStyle/>
          <a:p>
            <a:r>
              <a:rPr lang="en-US" sz="3200" dirty="0"/>
              <a:t>May 2016 : IOTA Electron Injector 50 MeV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8E0A-41B4-4DFA-BBC4-FA1CCB2135F4}" type="slidenum">
              <a:rPr lang="en-US" altLang="en-US" smtClean="0"/>
              <a:pPr/>
              <a:t>28</a:t>
            </a:fld>
            <a:endParaRPr lang="en-US" altLang="en-US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0" y="678180"/>
            <a:ext cx="9003340" cy="174969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8600" y="2783965"/>
            <a:ext cx="4978165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 16, 2016: Beam accelerated by both Capture Cavities #1 and #2:  4.5 MeV (gun)+28MeV+20MeV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402912" y="2104760"/>
            <a:ext cx="4725252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52.5 MeV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18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beam through FAST injector 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3990" y="2835020"/>
            <a:ext cx="3319189" cy="3684828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63" y="3455691"/>
            <a:ext cx="5569627" cy="33020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8584" y="4646575"/>
            <a:ext cx="907020" cy="2094923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2191208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INS_gap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24" y="1429825"/>
            <a:ext cx="4329445" cy="3247083"/>
          </a:xfrm>
          <a:prstGeom prst="rect">
            <a:avLst/>
          </a:prstGeom>
        </p:spPr>
      </p:pic>
      <p:pic>
        <p:nvPicPr>
          <p:cNvPr id="11" name="Picture 10" descr="klystron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252746" y="1772300"/>
            <a:ext cx="3611127" cy="2708346"/>
          </a:xfrm>
          <a:prstGeom prst="rect">
            <a:avLst/>
          </a:prstGeom>
        </p:spPr>
      </p:pic>
      <p:sp>
        <p:nvSpPr>
          <p:cNvPr id="17" name="Text Placeholder 12"/>
          <p:cNvSpPr>
            <a:spLocks noGrp="1"/>
          </p:cNvSpPr>
          <p:nvPr>
            <p:ph type="body" sz="half" idx="12"/>
          </p:nvPr>
        </p:nvSpPr>
        <p:spPr>
          <a:xfrm>
            <a:off x="4682620" y="4973784"/>
            <a:ext cx="4251960" cy="1797855"/>
          </a:xfrm>
          <a:solidFill>
            <a:schemeClr val="bg1"/>
          </a:solidFill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Reconnected 325 MHz klystron to waveguide and coax</a:t>
            </a:r>
            <a:r>
              <a:rPr lang="en-US" dirty="0"/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rgbClr val="7030A0"/>
                </a:solidFill>
              </a:rPr>
              <a:t>Continuing reconnection to RFQ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rgbClr val="7030A0"/>
                </a:solidFill>
              </a:rPr>
              <a:t>On track to deliver beam in Q1 of FY2018</a:t>
            </a:r>
          </a:p>
        </p:txBody>
      </p:sp>
      <p:sp>
        <p:nvSpPr>
          <p:cNvPr id="2" name="Rectangle 1"/>
          <p:cNvSpPr/>
          <p:nvPr/>
        </p:nvSpPr>
        <p:spPr>
          <a:xfrm>
            <a:off x="555624" y="736134"/>
            <a:ext cx="82151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2.5 MeV Proton RFQ re-commissioning began:</a:t>
            </a: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375501" y="61066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154D81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dirty="0"/>
              <a:t>IOTA Proton Injector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2/11/2015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pPr>
              <a:defRPr/>
            </a:pPr>
            <a:fld id="{5E820688-F7AE-7441-85BB-0E205217A28E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half" idx="12"/>
          </p:nvPr>
        </p:nvSpPr>
        <p:spPr>
          <a:xfrm>
            <a:off x="300485" y="4785825"/>
            <a:ext cx="4251960" cy="1970575"/>
          </a:xfrm>
          <a:solidFill>
            <a:schemeClr val="bg1"/>
          </a:solidFill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Ion source separated from RFQ in preparation for instrumentation.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All parts requisitioned for refurbishment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rgbClr val="7030A0"/>
                </a:solidFill>
              </a:rPr>
              <a:t>On track to re-commission in Q3 FY2017</a:t>
            </a:r>
          </a:p>
        </p:txBody>
      </p:sp>
    </p:spTree>
    <p:extLst>
      <p:ext uri="{BB962C8B-B14F-4D97-AF65-F5344CB8AC3E}">
        <p14:creationId xmlns:p14="http://schemas.microsoft.com/office/powerpoint/2010/main" val="1322652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Today: New Uses of Electron Lenses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646" y="1570892"/>
            <a:ext cx="8420467" cy="4460021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sz="3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Electron lenses for Space-Charge Compensation</a:t>
            </a:r>
          </a:p>
          <a:p>
            <a:pPr>
              <a:lnSpc>
                <a:spcPct val="250000"/>
              </a:lnSpc>
            </a:pPr>
            <a:r>
              <a:rPr lang="en-US" sz="3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Electron lenses for </a:t>
            </a:r>
            <a:r>
              <a:rPr lang="en-US" sz="3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Integrable</a:t>
            </a:r>
            <a:r>
              <a:rPr lang="en-US" sz="3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Optics</a:t>
            </a:r>
          </a:p>
          <a:p>
            <a:pPr>
              <a:lnSpc>
                <a:spcPct val="250000"/>
              </a:lnSpc>
            </a:pPr>
            <a:r>
              <a:rPr lang="en-US" sz="3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Electron lenses for Landau damping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66619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88892"/>
            <a:ext cx="8672513" cy="4987867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800" b="1" dirty="0">
                <a:solidFill>
                  <a:schemeClr val="accent4"/>
                </a:solidFill>
              </a:rPr>
              <a:t>Electron lenses</a:t>
            </a:r>
            <a:r>
              <a:rPr lang="en-US" sz="2800" b="1" dirty="0"/>
              <a:t> is now a proven, operationally tested technology… very flexible</a:t>
            </a: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n-US" sz="2800" b="1" dirty="0">
                <a:solidFill>
                  <a:srgbClr val="AF272F"/>
                </a:solidFill>
              </a:rPr>
              <a:t>New applications of e-lenses </a:t>
            </a:r>
            <a:r>
              <a:rPr lang="en-US" sz="2800" dirty="0"/>
              <a:t>include</a:t>
            </a:r>
            <a:endParaRPr lang="en-US" sz="2800" dirty="0">
              <a:solidFill>
                <a:srgbClr val="0070C0"/>
              </a:solidFill>
            </a:endParaRPr>
          </a:p>
          <a:p>
            <a:pPr marL="857250" lvl="1" indent="-457200">
              <a:spcBef>
                <a:spcPts val="0"/>
              </a:spcBef>
            </a:pPr>
            <a:r>
              <a:rPr lang="en-US" sz="2800" dirty="0"/>
              <a:t>Electron lenses for space-charge compensation</a:t>
            </a:r>
            <a:endParaRPr lang="en-US" sz="2800" dirty="0">
              <a:solidFill>
                <a:srgbClr val="0070C0"/>
              </a:solidFill>
            </a:endParaRPr>
          </a:p>
          <a:p>
            <a:pPr marL="857250" lvl="1" indent="-457200">
              <a:spcBef>
                <a:spcPts val="0"/>
              </a:spcBef>
            </a:pPr>
            <a:r>
              <a:rPr lang="en-US" sz="2800" dirty="0"/>
              <a:t>Electron lenses for </a:t>
            </a:r>
            <a:r>
              <a:rPr lang="en-US" sz="2800" dirty="0" err="1"/>
              <a:t>Integrable</a:t>
            </a:r>
            <a:r>
              <a:rPr lang="en-US" sz="2800" dirty="0"/>
              <a:t> Optics</a:t>
            </a:r>
            <a:endParaRPr lang="en-US" sz="2800" dirty="0">
              <a:solidFill>
                <a:srgbClr val="0070C0"/>
              </a:solidFill>
            </a:endParaRPr>
          </a:p>
          <a:p>
            <a:pPr marL="857250" lvl="1" indent="-457200">
              <a:spcBef>
                <a:spcPts val="0"/>
              </a:spcBef>
            </a:pPr>
            <a:r>
              <a:rPr lang="en-US" sz="2800" dirty="0"/>
              <a:t>Electron lenses for </a:t>
            </a:r>
            <a:r>
              <a:rPr lang="en-US" sz="2800" dirty="0" err="1"/>
              <a:t>Lanmdau</a:t>
            </a:r>
            <a:r>
              <a:rPr lang="en-US" sz="2800" dirty="0"/>
              <a:t> damping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b="1" dirty="0">
                <a:solidFill>
                  <a:srgbClr val="C00000"/>
                </a:solidFill>
              </a:rPr>
              <a:t>All this concepts need thorough development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theory, modeling, prototyping, experimental beam tests (at IOTA or elsewhere)</a:t>
            </a:r>
            <a:endParaRPr lang="en-US" sz="2800" dirty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b="1" dirty="0">
                <a:solidFill>
                  <a:srgbClr val="C00000"/>
                </a:solidFill>
              </a:rPr>
              <a:t>It is highly collaborative activity </a:t>
            </a:r>
            <a:r>
              <a:rPr lang="en-US" sz="2800" dirty="0"/>
              <a:t>– we all can participate and benefit – let’s join forces!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79466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Input from:</a:t>
            </a:r>
          </a:p>
          <a:p>
            <a:pPr lvl="1"/>
            <a:r>
              <a:rPr lang="en-US" dirty="0"/>
              <a:t>Yu. </a:t>
            </a:r>
            <a:r>
              <a:rPr lang="en-US" dirty="0" err="1"/>
              <a:t>Alexahin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A. </a:t>
            </a:r>
            <a:r>
              <a:rPr lang="en-US" dirty="0" err="1"/>
              <a:t>Burov</a:t>
            </a:r>
            <a:endParaRPr lang="en-US" dirty="0"/>
          </a:p>
          <a:p>
            <a:pPr lvl="1"/>
            <a:r>
              <a:rPr lang="en-US" dirty="0"/>
              <a:t>S. </a:t>
            </a:r>
            <a:r>
              <a:rPr lang="en-US" dirty="0" err="1"/>
              <a:t>Nagaitsev</a:t>
            </a:r>
            <a:endParaRPr lang="en-US" dirty="0"/>
          </a:p>
          <a:p>
            <a:pPr lvl="1"/>
            <a:r>
              <a:rPr lang="en-US" dirty="0"/>
              <a:t>G. </a:t>
            </a:r>
            <a:r>
              <a:rPr lang="en-US" dirty="0" err="1"/>
              <a:t>Stancari</a:t>
            </a:r>
            <a:endParaRPr lang="en-US" dirty="0"/>
          </a:p>
          <a:p>
            <a:pPr lvl="1"/>
            <a:r>
              <a:rPr lang="en-US" dirty="0"/>
              <a:t>A. </a:t>
            </a:r>
            <a:r>
              <a:rPr lang="en-US" dirty="0" err="1"/>
              <a:t>Valishev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V.Shiltsev | E-lenses..., Feb 14,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36C9E-2A21-47CF-8561-8CB10B1FD864}" type="slidenum">
              <a:rPr lang="en-US" smtClean="0"/>
              <a:t>31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52400" y="1433015"/>
            <a:ext cx="8763000" cy="2918268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MS PGothic" pitchFamily="34" charset="-128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3600">
                <a:solidFill>
                  <a:srgbClr val="000000"/>
                </a:solidFill>
              </a:rPr>
              <a:t>Back-Up Slides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6275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2392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Integrable</a:t>
            </a: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Optics Concept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030288"/>
            <a:ext cx="5570538" cy="582771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Integrable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Optics” </a:t>
            </a:r>
            <a:r>
              <a:rPr lang="en-US" sz="2800" dirty="0"/>
              <a:t>solutions: </a:t>
            </a:r>
          </a:p>
          <a:p>
            <a:pPr lvl="1">
              <a:defRPr/>
            </a:pPr>
            <a:r>
              <a:rPr lang="en-US" sz="2400" dirty="0"/>
              <a:t>Make motion limited and long-term stable (usually involves additional </a:t>
            </a:r>
            <a:r>
              <a:rPr lang="en-US" sz="2400" dirty="0">
                <a:solidFill>
                  <a:srgbClr val="C00000"/>
                </a:solidFill>
              </a:rPr>
              <a:t>“integrals of motion”)</a:t>
            </a:r>
          </a:p>
          <a:p>
            <a:pPr>
              <a:defRPr/>
            </a:pPr>
            <a:r>
              <a:rPr lang="en-US" sz="2800" dirty="0"/>
              <a:t>Can be </a:t>
            </a:r>
            <a:r>
              <a:rPr lang="en-US" sz="2800" dirty="0" err="1">
                <a:solidFill>
                  <a:srgbClr val="C00000"/>
                </a:solidFill>
              </a:rPr>
              <a:t>Laplacian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(with </a:t>
            </a:r>
            <a:r>
              <a:rPr lang="en-US" sz="2800" dirty="0">
                <a:solidFill>
                  <a:srgbClr val="C00000"/>
                </a:solidFill>
              </a:rPr>
              <a:t>special magnets</a:t>
            </a:r>
            <a:r>
              <a:rPr lang="en-US" sz="2800" dirty="0"/>
              <a:t>, no extra charge density involved)</a:t>
            </a:r>
          </a:p>
          <a:p>
            <a:pPr marL="0" indent="0">
              <a:buFontTx/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Or </a:t>
            </a:r>
            <a:r>
              <a:rPr lang="en-US" dirty="0">
                <a:solidFill>
                  <a:srgbClr val="000099"/>
                </a:solidFill>
              </a:rPr>
              <a:t>non-Laplacian</a:t>
            </a:r>
            <a:r>
              <a:rPr lang="en-US" dirty="0"/>
              <a:t> (with externally created charge by special </a:t>
            </a:r>
            <a:r>
              <a:rPr lang="en-US" b="1" dirty="0">
                <a:solidFill>
                  <a:srgbClr val="000099"/>
                </a:solidFill>
              </a:rPr>
              <a:t>e-lens</a:t>
            </a:r>
            <a:r>
              <a:rPr lang="en-US" dirty="0"/>
              <a:t> </a:t>
            </a:r>
            <a:r>
              <a:rPr lang="en-US" i="1" dirty="0">
                <a:solidFill>
                  <a:srgbClr val="C00000"/>
                </a:solidFill>
              </a:rPr>
              <a:t>E(r) ~r/(1+r^2) </a:t>
            </a:r>
          </a:p>
          <a:p>
            <a:pPr>
              <a:defRPr/>
            </a:pPr>
            <a:r>
              <a:rPr lang="en-US" i="1" u="sng" dirty="0">
                <a:solidFill>
                  <a:srgbClr val="C00000"/>
                </a:solidFill>
              </a:rPr>
              <a:t>Effect is fascinating</a:t>
            </a:r>
          </a:p>
        </p:txBody>
      </p:sp>
      <p:sp>
        <p:nvSpPr>
          <p:cNvPr id="8397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1600" y="6400800"/>
            <a:ext cx="561975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accent2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0000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8000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anose="030F0702030302020204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1B35027-3341-4E8B-9A4C-9522CABDD56E}" type="slidenum">
              <a:rPr lang="en-US" altLang="en-US" sz="1200" smtClean="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n-US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8397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685800"/>
            <a:ext cx="3505200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397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781550"/>
            <a:ext cx="3733800" cy="188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397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13175"/>
            <a:ext cx="21336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397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794125"/>
            <a:ext cx="1447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</p:spTree>
    <p:extLst>
      <p:ext uri="{BB962C8B-B14F-4D97-AF65-F5344CB8AC3E}">
        <p14:creationId xmlns:p14="http://schemas.microsoft.com/office/powerpoint/2010/main" val="15288809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74924" y="-5556"/>
            <a:ext cx="7049721" cy="5969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IOTA Collaboration</a:t>
            </a:r>
            <a:endParaRPr lang="en-US" sz="2800" b="1" baseline="30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itchFamily="18" charset="0"/>
            </a:endParaRPr>
          </a:p>
        </p:txBody>
      </p:sp>
      <p:pic>
        <p:nvPicPr>
          <p:cNvPr id="87043" name="Picture 19" descr="ORNL_Leaf2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2611438"/>
            <a:ext cx="2178050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" t="2663" r="1019" b="7397"/>
          <a:stretch>
            <a:fillRect/>
          </a:stretch>
        </p:blipFill>
        <p:spPr bwMode="auto">
          <a:xfrm>
            <a:off x="350838" y="3997325"/>
            <a:ext cx="1536700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5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0" b="11900"/>
          <a:stretch>
            <a:fillRect/>
          </a:stretch>
        </p:blipFill>
        <p:spPr bwMode="auto">
          <a:xfrm>
            <a:off x="401638" y="4852988"/>
            <a:ext cx="130968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6" name="Picture 2" descr="https://www.irononsticker.com/images/2012/09/10/University%20of%20Chicago%20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36525"/>
            <a:ext cx="1603375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7" name="Picture 4" descr="http://theor.jinr.ru/%7Ediastp/summer14/index.1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5408613"/>
            <a:ext cx="1885950" cy="121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8" name="Content Placeholder 3" descr="WEPBA17f3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900" y="863600"/>
            <a:ext cx="5981700" cy="398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413125" y="863600"/>
            <a:ext cx="52927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DejaVu Sans"/>
              </a:rPr>
              <a:t>Non-linear IOTA Magnet prototype on a test stand </a:t>
            </a:r>
          </a:p>
        </p:txBody>
      </p:sp>
      <p:pic>
        <p:nvPicPr>
          <p:cNvPr id="87050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847878"/>
            <a:ext cx="1701800" cy="1699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51" name="Picture 18" descr="techx_logo_v_color.eps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638" y="5197475"/>
            <a:ext cx="1581150" cy="1454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52" name="Picture 6" descr="http://upload.wikimedia.org/wikipedia/en/thumb/5/51/University_of_Maryland_Seal.svg/370px-University_of_Maryland_Seal.svg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225" y="5026025"/>
            <a:ext cx="18034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53" name="Picture 8" descr="FermiLogo_blue.gi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525" y="4851400"/>
            <a:ext cx="3586163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54" name="Picture 8" descr="http://cloudtimes.org/wp-content/uploads/2013/03/mit-logo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288" y="5659438"/>
            <a:ext cx="36909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dirty="0">
              <a:latin typeface="+mn-lt"/>
            </a:endParaRPr>
          </a:p>
        </p:txBody>
      </p:sp>
      <p:sp>
        <p:nvSpPr>
          <p:cNvPr id="8705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accent2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0000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8000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anose="030F0702030302020204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47C8171-92D5-41C0-9529-5B9719F1A797}" type="slidenum">
              <a:rPr lang="en-US" altLang="en-US" sz="1200" smtClean="0"/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n-US" altLang="en-US" sz="1200"/>
          </a:p>
        </p:txBody>
      </p:sp>
      <p:pic>
        <p:nvPicPr>
          <p:cNvPr id="87057" name="Picture 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2496233"/>
            <a:ext cx="1819275" cy="2036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26964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IOTA Ring: 40 m ; 2.5 MeV </a:t>
            </a:r>
            <a:r>
              <a:rPr lang="en-US" sz="2800" i="1" dirty="0"/>
              <a:t>p+ </a:t>
            </a:r>
            <a:r>
              <a:rPr lang="en-US" sz="2800" dirty="0"/>
              <a:t>or 150 MeV </a:t>
            </a:r>
            <a:r>
              <a:rPr lang="en-US" sz="2800" i="1" dirty="0"/>
              <a:t>e-</a:t>
            </a:r>
            <a:r>
              <a:rPr lang="en-US" sz="2800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34</a:t>
            </a:fld>
            <a:endParaRPr lang="en-US" altLang="en-US"/>
          </a:p>
        </p:txBody>
      </p:sp>
      <p:pic>
        <p:nvPicPr>
          <p:cNvPr id="8" name="Picture 2" descr="Screen Shot 2014-05-22 at 10.06.3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44000" cy="370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V="1">
            <a:off x="504239" y="1989112"/>
            <a:ext cx="1914240" cy="1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3058" y="1546124"/>
            <a:ext cx="1735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e- beam line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3521" y="2662408"/>
            <a:ext cx="1919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2.5 MeV RFQ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147684" y="2577441"/>
            <a:ext cx="1260598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147684" y="2110514"/>
            <a:ext cx="1649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 beam line</a:t>
            </a:r>
          </a:p>
        </p:txBody>
      </p:sp>
      <p:sp>
        <p:nvSpPr>
          <p:cNvPr id="13" name="Rectangle 12"/>
          <p:cNvSpPr/>
          <p:nvPr/>
        </p:nvSpPr>
        <p:spPr>
          <a:xfrm rot="1800000">
            <a:off x="5593018" y="2890259"/>
            <a:ext cx="777887" cy="28619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/>
              <a:t>NL1</a:t>
            </a:r>
          </a:p>
        </p:txBody>
      </p:sp>
      <p:sp>
        <p:nvSpPr>
          <p:cNvPr id="15" name="Rectangle 14"/>
          <p:cNvSpPr/>
          <p:nvPr/>
        </p:nvSpPr>
        <p:spPr>
          <a:xfrm rot="19800000">
            <a:off x="3060463" y="2899081"/>
            <a:ext cx="781549" cy="27599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/>
              <a:t>NL2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143704" y="4544457"/>
            <a:ext cx="1164021" cy="26183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/>
              <a:t>OSC</a:t>
            </a:r>
          </a:p>
        </p:txBody>
      </p:sp>
      <p:sp>
        <p:nvSpPr>
          <p:cNvPr id="18" name="Rectangle 17"/>
          <p:cNvSpPr/>
          <p:nvPr/>
        </p:nvSpPr>
        <p:spPr>
          <a:xfrm rot="19786211">
            <a:off x="5705664" y="4237355"/>
            <a:ext cx="552593" cy="3207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/>
              <a:t>EL</a:t>
            </a:r>
          </a:p>
        </p:txBody>
      </p:sp>
    </p:spTree>
    <p:extLst>
      <p:ext uri="{BB962C8B-B14F-4D97-AF65-F5344CB8AC3E}">
        <p14:creationId xmlns:p14="http://schemas.microsoft.com/office/powerpoint/2010/main" val="7818773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76"/>
          </a:xfrm>
        </p:spPr>
        <p:txBody>
          <a:bodyPr/>
          <a:lstStyle/>
          <a:p>
            <a:r>
              <a:rPr lang="en-US" dirty="0"/>
              <a:t>Electron Charge Distribution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36C9E-2A21-47CF-8561-8CB10B1FD864}" type="slidenum">
              <a:rPr lang="en-US" smtClean="0"/>
              <a:t>35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V.Shiltsev | E-lenses..., Feb 14, 2017</a:t>
            </a:r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89314"/>
            <a:ext cx="4572589" cy="3516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5257800"/>
            <a:ext cx="4114800" cy="916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44775"/>
            <a:ext cx="4541577" cy="28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788" y="4191292"/>
            <a:ext cx="1970314" cy="1982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00057" y="1066876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gun</a:t>
            </a: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436" y="4768608"/>
            <a:ext cx="1898179" cy="2078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374001"/>
            <a:ext cx="2484482" cy="446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06830" y="6173882"/>
            <a:ext cx="4572000" cy="646331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da-DK" i="1" dirty="0"/>
              <a:t>Shiltsev</a:t>
            </a:r>
            <a:r>
              <a:rPr lang="da-DK" dirty="0"/>
              <a:t> et al., </a:t>
            </a:r>
            <a:r>
              <a:rPr lang="da-DK" i="1" dirty="0"/>
              <a:t>PRL</a:t>
            </a:r>
            <a:r>
              <a:rPr lang="da-DK" dirty="0"/>
              <a:t> 99, 244801 (2007). </a:t>
            </a:r>
            <a:r>
              <a:rPr lang="da-DK" i="1" dirty="0"/>
              <a:t>Shiltsev</a:t>
            </a:r>
            <a:r>
              <a:rPr lang="da-DK" dirty="0"/>
              <a:t> et al., NJP 10, 043042 (2008).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400801" y="6197025"/>
            <a:ext cx="28955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G. </a:t>
            </a:r>
            <a:r>
              <a:rPr lang="en-US" sz="1600" i="1" dirty="0" err="1"/>
              <a:t>Stancari</a:t>
            </a:r>
            <a:r>
              <a:rPr lang="en-US" sz="1600" dirty="0"/>
              <a:t>, et al., (2011)</a:t>
            </a:r>
          </a:p>
          <a:p>
            <a:r>
              <a:rPr lang="en-US" sz="1600" i="1" dirty="0"/>
              <a:t>Phys. Rev. </a:t>
            </a:r>
            <a:r>
              <a:rPr lang="en-US" sz="1600" i="1" dirty="0" err="1"/>
              <a:t>Lett</a:t>
            </a:r>
            <a:r>
              <a:rPr lang="en-US" sz="1600" dirty="0"/>
              <a:t>. 107, 084802 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308470" y="1066800"/>
            <a:ext cx="4481962" cy="400110"/>
          </a:xfrm>
          <a:prstGeom prst="rect">
            <a:avLst/>
          </a:prstGeom>
          <a:solidFill>
            <a:srgbClr val="FF99CC">
              <a:alpha val="95000"/>
            </a:srgbClr>
          </a:solidFill>
          <a:ln w="57150" cap="rnd" cmpd="thinThick">
            <a:solidFill>
              <a:srgbClr val="0000FF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solidFill>
                  <a:srgbClr val="990000"/>
                </a:solidFill>
              </a:rPr>
              <a:t>Similar development for RHIC-ELs</a:t>
            </a:r>
            <a:endParaRPr lang="en-US" sz="2000" i="1" dirty="0">
              <a:solidFill>
                <a:srgbClr val="99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</p:spTree>
    <p:extLst>
      <p:ext uri="{BB962C8B-B14F-4D97-AF65-F5344CB8AC3E}">
        <p14:creationId xmlns:p14="http://schemas.microsoft.com/office/powerpoint/2010/main" val="305337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79702" y="76200"/>
            <a:ext cx="8711898" cy="1143000"/>
          </a:xfrm>
        </p:spPr>
        <p:txBody>
          <a:bodyPr/>
          <a:lstStyle/>
          <a:p>
            <a:pPr>
              <a:defRPr/>
            </a:pPr>
            <a:r>
              <a:rPr lang="en-US" dirty="0"/>
              <a:t>Some Facts on Electron Lenses</a:t>
            </a: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9800"/>
            <a:ext cx="9144000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0" y="990600"/>
            <a:ext cx="9144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000">
                <a:solidFill>
                  <a:srgbClr val="990000"/>
                </a:solidFill>
                <a:latin typeface="Helvetica" pitchFamily="34" charset="0"/>
              </a:rPr>
              <a:t>~4 mm dia 2 m long</a:t>
            </a:r>
            <a:r>
              <a:rPr lang="en-US" sz="3000">
                <a:solidFill>
                  <a:srgbClr val="006600"/>
                </a:solidFill>
                <a:latin typeface="Helvetica" pitchFamily="34" charset="0"/>
              </a:rPr>
              <a:t> </a:t>
            </a:r>
            <a:r>
              <a:rPr lang="en-US" sz="3000">
                <a:latin typeface="Helvetica" pitchFamily="34" charset="0"/>
              </a:rPr>
              <a:t>very straight</a:t>
            </a:r>
            <a:r>
              <a:rPr lang="en-US" sz="3000">
                <a:solidFill>
                  <a:srgbClr val="006600"/>
                </a:solidFill>
                <a:latin typeface="Helvetica" pitchFamily="34" charset="0"/>
              </a:rPr>
              <a:t> beam of ~10kV ~1A electrons </a:t>
            </a:r>
            <a:r>
              <a:rPr lang="en-US" sz="3000">
                <a:solidFill>
                  <a:srgbClr val="FF0000"/>
                </a:solidFill>
                <a:latin typeface="Helvetica" pitchFamily="34" charset="0"/>
              </a:rPr>
              <a:t>(~10</a:t>
            </a:r>
            <a:r>
              <a:rPr lang="en-US" sz="3000" baseline="30000">
                <a:solidFill>
                  <a:srgbClr val="FF0000"/>
                </a:solidFill>
                <a:latin typeface="Helvetica" pitchFamily="34" charset="0"/>
              </a:rPr>
              <a:t>12</a:t>
            </a:r>
            <a:r>
              <a:rPr lang="en-US" sz="3000">
                <a:solidFill>
                  <a:srgbClr val="FF0000"/>
                </a:solidFill>
                <a:latin typeface="Helvetica" pitchFamily="34" charset="0"/>
              </a:rPr>
              <a:t>)</a:t>
            </a:r>
            <a:r>
              <a:rPr lang="en-US" sz="3000">
                <a:solidFill>
                  <a:schemeClr val="accent2"/>
                </a:solidFill>
                <a:latin typeface="Helvetica" pitchFamily="34" charset="0"/>
              </a:rPr>
              <a:t> immersed in 3T solenoid</a:t>
            </a:r>
            <a:r>
              <a:rPr lang="en-US" sz="4400">
                <a:solidFill>
                  <a:schemeClr val="accent2"/>
                </a:solidFill>
                <a:latin typeface="Helvetica" pitchFamily="34" charset="0"/>
              </a:rPr>
              <a:t>  </a:t>
            </a:r>
          </a:p>
        </p:txBody>
      </p:sp>
      <p:sp>
        <p:nvSpPr>
          <p:cNvPr id="12293" name="Oval 6"/>
          <p:cNvSpPr>
            <a:spLocks noChangeArrowheads="1"/>
          </p:cNvSpPr>
          <p:nvPr/>
        </p:nvSpPr>
        <p:spPr bwMode="auto">
          <a:xfrm>
            <a:off x="7696200" y="2362200"/>
            <a:ext cx="11430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4" name="Oval 7"/>
          <p:cNvSpPr>
            <a:spLocks noChangeArrowheads="1"/>
          </p:cNvSpPr>
          <p:nvPr/>
        </p:nvSpPr>
        <p:spPr bwMode="auto">
          <a:xfrm>
            <a:off x="2667000" y="4953000"/>
            <a:ext cx="11430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5" name="Oval 8"/>
          <p:cNvSpPr>
            <a:spLocks noChangeArrowheads="1"/>
          </p:cNvSpPr>
          <p:nvPr/>
        </p:nvSpPr>
        <p:spPr bwMode="auto">
          <a:xfrm>
            <a:off x="152400" y="2438400"/>
            <a:ext cx="11430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 rot="20100000">
            <a:off x="4763" y="3048000"/>
            <a:ext cx="9139237" cy="1446213"/>
          </a:xfrm>
          <a:prstGeom prst="rect">
            <a:avLst/>
          </a:prstGeom>
          <a:solidFill>
            <a:srgbClr val="FF99CC">
              <a:alpha val="95000"/>
            </a:srgbClr>
          </a:solidFill>
          <a:ln w="57150" cap="rnd" cmpd="thinThick">
            <a:solidFill>
              <a:srgbClr val="0000FF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00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US" sz="3200">
                <a:solidFill>
                  <a:srgbClr val="990000"/>
                </a:solidFill>
              </a:rPr>
              <a:t>generates strong radial electric field </a:t>
            </a:r>
            <a:r>
              <a:rPr lang="en-US" sz="3200" i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 </a:t>
            </a:r>
            <a:r>
              <a:rPr lang="en-US" sz="3200" i="1">
                <a:solidFill>
                  <a:srgbClr val="990000"/>
                </a:solidFill>
              </a:rPr>
              <a:t>~ 0.3MV/m</a:t>
            </a:r>
          </a:p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62B5CD-70A8-46B1-9209-16648DDF6EBC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V.Shiltsev | E-lenses..., Feb 14, 2017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</p:spTree>
    <p:extLst>
      <p:ext uri="{BB962C8B-B14F-4D97-AF65-F5344CB8AC3E}">
        <p14:creationId xmlns:p14="http://schemas.microsoft.com/office/powerpoint/2010/main" val="184496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7" grpId="0" animBg="1"/>
      <p:bldP spid="58377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" y="0"/>
            <a:ext cx="25955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490298"/>
            <a:ext cx="7748954" cy="304800"/>
          </a:xfrm>
        </p:spPr>
        <p:txBody>
          <a:bodyPr/>
          <a:lstStyle/>
          <a:p>
            <a:r>
              <a:rPr lang="en-US" sz="3600" dirty="0"/>
              <a:t>Coherent Modes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362200"/>
            <a:ext cx="2971800" cy="533400"/>
          </a:xfrm>
        </p:spPr>
        <p:txBody>
          <a:bodyPr>
            <a:normAutofit/>
          </a:bodyPr>
          <a:lstStyle/>
          <a:p>
            <a:r>
              <a:rPr lang="en-US" dirty="0"/>
              <a:t>dipole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V.Shiltsev | E-lenses..., Feb 14,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36C9E-2A21-47CF-8561-8CB10B1FD864}" type="slidenum">
              <a:rPr lang="en-US" smtClean="0"/>
              <a:t>37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4343400"/>
            <a:ext cx="2971800" cy="533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dirty="0"/>
              <a:t>symmetric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200" y="6166104"/>
            <a:ext cx="2971800" cy="533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dirty="0"/>
              <a:t>asymmetric</a:t>
            </a:r>
          </a:p>
        </p:txBody>
      </p:sp>
      <p:sp>
        <p:nvSpPr>
          <p:cNvPr id="6" name="Oval 5"/>
          <p:cNvSpPr/>
          <p:nvPr/>
        </p:nvSpPr>
        <p:spPr>
          <a:xfrm>
            <a:off x="685800" y="990600"/>
            <a:ext cx="1295400" cy="1219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85800" y="1143000"/>
            <a:ext cx="1295400" cy="1219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85800" y="3011424"/>
            <a:ext cx="1295400" cy="1219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43534" y="3107436"/>
            <a:ext cx="979932" cy="102717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57200" y="5073396"/>
            <a:ext cx="1708404" cy="102717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85800" y="4977384"/>
            <a:ext cx="1295400" cy="1219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426" y="974852"/>
            <a:ext cx="6832092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286000"/>
            <a:ext cx="4776788" cy="3345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3322320" y="5486400"/>
            <a:ext cx="5112068" cy="1066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Is that a real concern? – need computer modeling</a:t>
            </a:r>
          </a:p>
          <a:p>
            <a:r>
              <a:rPr lang="en-US" dirty="0"/>
              <a:t>Even if yes – dipole FB may help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</p:spTree>
    <p:extLst>
      <p:ext uri="{BB962C8B-B14F-4D97-AF65-F5344CB8AC3E}">
        <p14:creationId xmlns:p14="http://schemas.microsoft.com/office/powerpoint/2010/main" val="20514850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931" y="5045709"/>
            <a:ext cx="2213293" cy="17834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56" y="454623"/>
            <a:ext cx="8692802" cy="701994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Space Charge Compensation in IOTA 									</a:t>
            </a:r>
            <a:endParaRPr lang="en-US" sz="4000" b="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256" y="1066095"/>
            <a:ext cx="7343775" cy="3263504"/>
          </a:xfrm>
        </p:spPr>
        <p:txBody>
          <a:bodyPr>
            <a:normAutofit/>
          </a:bodyPr>
          <a:lstStyle/>
          <a:p>
            <a:r>
              <a:rPr lang="en-US" sz="2200" i="1" dirty="0" err="1"/>
              <a:t>Integrable</a:t>
            </a:r>
            <a:r>
              <a:rPr lang="en-US" sz="2200" i="1" dirty="0"/>
              <a:t> Optics Test Accelerator </a:t>
            </a:r>
          </a:p>
          <a:p>
            <a:r>
              <a:rPr lang="en-US" sz="2200" dirty="0"/>
              <a:t>For beam physics research</a:t>
            </a:r>
          </a:p>
          <a:p>
            <a:r>
              <a:rPr lang="en-US" sz="2200" dirty="0"/>
              <a:t>Under construction now</a:t>
            </a:r>
          </a:p>
          <a:p>
            <a:pPr lvl="1"/>
            <a:r>
              <a:rPr lang="en-US" sz="1900" dirty="0"/>
              <a:t>40 m </a:t>
            </a:r>
          </a:p>
          <a:p>
            <a:pPr lvl="1"/>
            <a:r>
              <a:rPr lang="en-US" sz="1900" dirty="0"/>
              <a:t>150 MeV/c </a:t>
            </a:r>
            <a:r>
              <a:rPr lang="en-US" sz="1900" i="1" dirty="0"/>
              <a:t>e-</a:t>
            </a:r>
          </a:p>
          <a:p>
            <a:pPr lvl="1"/>
            <a:r>
              <a:rPr lang="en-US" sz="1900" dirty="0"/>
              <a:t>70 MeV/c </a:t>
            </a:r>
            <a:r>
              <a:rPr lang="en-US" sz="1900" i="1" dirty="0"/>
              <a:t>p+</a:t>
            </a:r>
          </a:p>
          <a:p>
            <a:r>
              <a:rPr lang="en-US" sz="2200" dirty="0"/>
              <a:t>Space-charge dominated</a:t>
            </a:r>
          </a:p>
          <a:p>
            <a:r>
              <a:rPr lang="en-US" sz="2200" dirty="0"/>
              <a:t>Electron lens</a:t>
            </a:r>
          </a:p>
          <a:p>
            <a:endParaRPr lang="en-US" sz="2200" dirty="0"/>
          </a:p>
        </p:txBody>
      </p:sp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458" y="1395082"/>
            <a:ext cx="4800600" cy="26289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9" name="TextBox 8"/>
          <p:cNvSpPr txBox="1"/>
          <p:nvPr/>
        </p:nvSpPr>
        <p:spPr>
          <a:xfrm>
            <a:off x="6121163" y="6347265"/>
            <a:ext cx="558038" cy="3231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 anchor="ctr" anchorCtr="1">
            <a:spAutoFit/>
          </a:bodyPr>
          <a:lstStyle/>
          <a:p>
            <a:r>
              <a:rPr lang="en-US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IOTA</a:t>
            </a:r>
          </a:p>
        </p:txBody>
      </p:sp>
      <p:pic>
        <p:nvPicPr>
          <p:cNvPr id="14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2418879" y="4094480"/>
            <a:ext cx="6612183" cy="2763520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67136" y="4066736"/>
            <a:ext cx="2733264" cy="1197242"/>
          </a:xfrm>
          <a:prstGeom prst="rect">
            <a:avLst/>
          </a:prstGeom>
          <a:solidFill>
            <a:schemeClr val="bg1"/>
          </a:solidFill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SCC, IO, LD</a:t>
            </a:r>
          </a:p>
          <a:p>
            <a:r>
              <a:rPr 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Various regimes</a:t>
            </a:r>
          </a:p>
          <a:p>
            <a:r>
              <a:rPr lang="en-US" sz="1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dQ_sc</a:t>
            </a:r>
            <a:r>
              <a:rPr 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0.25 </a:t>
            </a:r>
            <a:r>
              <a:rPr 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1.0</a:t>
            </a:r>
            <a:endParaRPr lang="en-US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1500" dirty="0"/>
          </a:p>
          <a:p>
            <a:endParaRPr lang="en-US" sz="1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V.Shiltsev | E-lenses..., Feb 14, 2017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675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991600" cy="685800"/>
          </a:xfrm>
        </p:spPr>
        <p:txBody>
          <a:bodyPr/>
          <a:lstStyle/>
          <a:p>
            <a:pPr>
              <a:defRPr/>
            </a:pPr>
            <a:r>
              <a:rPr lang="en-US" sz="3600" dirty="0"/>
              <a:t>    Part 1: Space Charge Compensation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0FB22-55AB-4588-928A-11F2E94079F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030" name="Picture 6" descr="EcolumnIde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4750"/>
            <a:ext cx="9144000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458788" y="1127125"/>
          <a:ext cx="3368675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4" name="Equation" r:id="rId4" imgW="965160" imgH="457200" progId="Equation.3">
                  <p:embed/>
                </p:oleObj>
              </mc:Choice>
              <mc:Fallback>
                <p:oleObj name="Equation" r:id="rId4" imgW="965160" imgH="457200" progId="Equation.3">
                  <p:embed/>
                  <p:pic>
                    <p:nvPicPr>
                      <p:cNvPr id="1026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88" y="1127125"/>
                        <a:ext cx="3368675" cy="160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2" name="TextBox 10"/>
          <p:cNvSpPr txBox="1">
            <a:spLocks noChangeArrowheads="1"/>
          </p:cNvSpPr>
          <p:nvPr/>
        </p:nvSpPr>
        <p:spPr bwMode="auto">
          <a:xfrm>
            <a:off x="7478713" y="1044575"/>
            <a:ext cx="13160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3600"/>
              <a:t>B=</a:t>
            </a:r>
            <a:r>
              <a:rPr lang="en-US" sz="3600">
                <a:sym typeface="Symbol" pitchFamily="18" charset="2"/>
              </a:rPr>
              <a:t>E</a:t>
            </a:r>
            <a:endParaRPr lang="en-US" sz="3600"/>
          </a:p>
        </p:txBody>
      </p:sp>
      <p:cxnSp>
        <p:nvCxnSpPr>
          <p:cNvPr id="1034" name="Straight Arrow Connector 13"/>
          <p:cNvCxnSpPr>
            <a:cxnSpLocks noChangeShapeType="1"/>
          </p:cNvCxnSpPr>
          <p:nvPr/>
        </p:nvCxnSpPr>
        <p:spPr bwMode="auto">
          <a:xfrm rot="16200000" flipV="1">
            <a:off x="3309144" y="2191544"/>
            <a:ext cx="2525713" cy="285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35" name="TextBox 14"/>
          <p:cNvSpPr txBox="1">
            <a:spLocks noChangeArrowheads="1"/>
          </p:cNvSpPr>
          <p:nvPr/>
        </p:nvSpPr>
        <p:spPr bwMode="auto">
          <a:xfrm>
            <a:off x="4656138" y="747713"/>
            <a:ext cx="11604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000"/>
              <a:t>Z, beam </a:t>
            </a:r>
          </a:p>
          <a:p>
            <a:pPr eaLnBrk="1" hangingPunct="1"/>
            <a:r>
              <a:rPr lang="en-US" sz="2000"/>
              <a:t>direction</a:t>
            </a:r>
          </a:p>
        </p:txBody>
      </p:sp>
      <p:cxnSp>
        <p:nvCxnSpPr>
          <p:cNvPr id="1036" name="Straight Arrow Connector 15"/>
          <p:cNvCxnSpPr>
            <a:cxnSpLocks noChangeShapeType="1"/>
            <a:endCxn id="1037" idx="2"/>
          </p:cNvCxnSpPr>
          <p:nvPr/>
        </p:nvCxnSpPr>
        <p:spPr bwMode="auto">
          <a:xfrm flipV="1">
            <a:off x="4579938" y="4029075"/>
            <a:ext cx="2954337" cy="269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37" name="TextBox 17"/>
          <p:cNvSpPr txBox="1">
            <a:spLocks noChangeArrowheads="1"/>
          </p:cNvSpPr>
          <p:nvPr/>
        </p:nvSpPr>
        <p:spPr bwMode="auto">
          <a:xfrm>
            <a:off x="6375400" y="3629025"/>
            <a:ext cx="23193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000"/>
              <a:t>r, across the beam</a:t>
            </a:r>
          </a:p>
        </p:txBody>
      </p:sp>
      <p:cxnSp>
        <p:nvCxnSpPr>
          <p:cNvPr id="1038" name="Straight Arrow Connector 18"/>
          <p:cNvCxnSpPr>
            <a:cxnSpLocks noChangeShapeType="1"/>
          </p:cNvCxnSpPr>
          <p:nvPr/>
        </p:nvCxnSpPr>
        <p:spPr bwMode="auto">
          <a:xfrm>
            <a:off x="5370513" y="3149600"/>
            <a:ext cx="2220912" cy="1588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9" name="Straight Arrow Connector 24"/>
          <p:cNvCxnSpPr>
            <a:cxnSpLocks noChangeShapeType="1"/>
          </p:cNvCxnSpPr>
          <p:nvPr/>
        </p:nvCxnSpPr>
        <p:spPr bwMode="auto">
          <a:xfrm rot="10800000">
            <a:off x="5646738" y="3381375"/>
            <a:ext cx="1908175" cy="7938"/>
          </a:xfrm>
          <a:prstGeom prst="straightConnector1">
            <a:avLst/>
          </a:prstGeom>
          <a:noFill/>
          <a:ln w="25400" algn="ctr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29"/>
          <p:cNvSpPr/>
          <p:nvPr/>
        </p:nvSpPr>
        <p:spPr bwMode="auto">
          <a:xfrm>
            <a:off x="64771" y="4191000"/>
            <a:ext cx="9144000" cy="20986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defRPr/>
            </a:pPr>
            <a:endParaRPr lang="en-US"/>
          </a:p>
        </p:txBody>
      </p:sp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5253038"/>
            <a:ext cx="4572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V.Shiltsev | E-lenses..., Feb 14, 2017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2/11/2015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32054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75138" y="76200"/>
            <a:ext cx="8768862" cy="762000"/>
          </a:xfrm>
        </p:spPr>
        <p:txBody>
          <a:bodyPr/>
          <a:lstStyle/>
          <a:p>
            <a:pPr>
              <a:defRPr/>
            </a:pPr>
            <a:r>
              <a:rPr lang="en-US" sz="4000" dirty="0"/>
              <a:t>SCC with electron lenses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776288"/>
            <a:ext cx="8991600" cy="54784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7030A0"/>
                </a:solidFill>
              </a:rPr>
              <a:t>Instead of uniformly distributing </a:t>
            </a:r>
            <a:r>
              <a:rPr lang="en-US" sz="2800" dirty="0">
                <a:solidFill>
                  <a:srgbClr val="7030A0"/>
                </a:solidFill>
                <a:sym typeface="Symbol" pitchFamily="18" charset="2"/>
              </a:rPr>
              <a:t>electrons around the ring with low concentration :</a:t>
            </a:r>
          </a:p>
          <a:p>
            <a:pPr>
              <a:lnSpc>
                <a:spcPct val="90000"/>
              </a:lnSpc>
            </a:pPr>
            <a:endParaRPr lang="en-US" sz="2800" dirty="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endParaRPr lang="en-US" sz="2800" dirty="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C00000"/>
                </a:solidFill>
              </a:rPr>
              <a:t>Electron columns will generate HIGH concentration of electrons but over a small fraction of ring circumference:  </a:t>
            </a:r>
          </a:p>
          <a:p>
            <a:pPr lvl="1">
              <a:lnSpc>
                <a:spcPct val="90000"/>
              </a:lnSpc>
            </a:pP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F9F17-035E-4FFF-BC86-6059FD095D0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889250" y="1558925"/>
          <a:ext cx="3308350" cy="187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8" name="Equation" r:id="rId4" imgW="787320" imgH="444240" progId="Equation.3">
                  <p:embed/>
                </p:oleObj>
              </mc:Choice>
              <mc:Fallback>
                <p:oleObj name="Equation" r:id="rId4" imgW="787320" imgH="444240" progId="Equation.3">
                  <p:embed/>
                  <p:pic>
                    <p:nvPicPr>
                      <p:cNvPr id="20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9250" y="1558925"/>
                        <a:ext cx="3308350" cy="1870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293938" y="4537075"/>
          <a:ext cx="4748212" cy="176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9" name="Equation" r:id="rId6" imgW="1130040" imgH="419040" progId="Equation.3">
                  <p:embed/>
                </p:oleObj>
              </mc:Choice>
              <mc:Fallback>
                <p:oleObj name="Equation" r:id="rId6" imgW="1130040" imgH="419040" progId="Equation.3">
                  <p:embed/>
                  <p:pic>
                    <p:nvPicPr>
                      <p:cNvPr id="205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3938" y="4537075"/>
                        <a:ext cx="4748212" cy="1763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V.Shiltsev | E-lenses..., Feb 14, 2017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</p:spTree>
    <p:extLst>
      <p:ext uri="{BB962C8B-B14F-4D97-AF65-F5344CB8AC3E}">
        <p14:creationId xmlns:p14="http://schemas.microsoft.com/office/powerpoint/2010/main" val="413244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839200" cy="838200"/>
          </a:xfrm>
        </p:spPr>
        <p:txBody>
          <a:bodyPr/>
          <a:lstStyle/>
          <a:p>
            <a:r>
              <a:rPr lang="en-US" sz="3600" dirty="0"/>
              <a:t>First Example: SCC in 8 </a:t>
            </a:r>
            <a:r>
              <a:rPr lang="en-US" sz="3600" dirty="0" err="1"/>
              <a:t>GeV</a:t>
            </a:r>
            <a:r>
              <a:rPr lang="en-US" sz="3600" dirty="0"/>
              <a:t> Booster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906867"/>
            <a:ext cx="8763000" cy="722533"/>
          </a:xfrm>
        </p:spPr>
        <p:txBody>
          <a:bodyPr>
            <a:norm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To study: </a:t>
            </a:r>
            <a:r>
              <a:rPr lang="en-US" dirty="0">
                <a:solidFill>
                  <a:srgbClr val="C00000"/>
                </a:solidFill>
              </a:rPr>
              <a:t>coherent modes and </a:t>
            </a:r>
            <a:r>
              <a:rPr lang="en-US" dirty="0" err="1">
                <a:solidFill>
                  <a:srgbClr val="C00000"/>
                </a:solidFill>
              </a:rPr>
              <a:t>emittance</a:t>
            </a:r>
            <a:r>
              <a:rPr lang="en-US" dirty="0">
                <a:solidFill>
                  <a:srgbClr val="C00000"/>
                </a:solidFill>
              </a:rPr>
              <a:t> growth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36C9E-2A21-47CF-8561-8CB10B1FD864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V.Shiltsev | E-lenses..., Feb 14, 2017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354" y="1595606"/>
            <a:ext cx="5209246" cy="1223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" y="2900388"/>
            <a:ext cx="9116378" cy="304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" y="1066800"/>
            <a:ext cx="3915122" cy="1914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71800" y="84986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2000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</p:spTree>
    <p:extLst>
      <p:ext uri="{BB962C8B-B14F-4D97-AF65-F5344CB8AC3E}">
        <p14:creationId xmlns:p14="http://schemas.microsoft.com/office/powerpoint/2010/main" val="1547450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199"/>
            <a:ext cx="9144000" cy="1295401"/>
          </a:xfrm>
        </p:spPr>
        <p:txBody>
          <a:bodyPr/>
          <a:lstStyle/>
          <a:p>
            <a:r>
              <a:rPr lang="en-US" sz="4000" dirty="0"/>
              <a:t>Simulations : FNAL Booster (</a:t>
            </a:r>
            <a:r>
              <a:rPr lang="en-US" sz="4000" dirty="0" err="1"/>
              <a:t>Yu.Alexahin</a:t>
            </a:r>
            <a:r>
              <a:rPr lang="en-US" sz="4000" dirty="0"/>
              <a:t> &amp; </a:t>
            </a:r>
            <a:r>
              <a:rPr lang="en-US" sz="4000" dirty="0" err="1"/>
              <a:t>V.Kapin</a:t>
            </a:r>
            <a:r>
              <a:rPr lang="en-US" sz="4000" dirty="0"/>
              <a:t>, 2007)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6141946"/>
            <a:ext cx="8229600" cy="71605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“space charge compensation with e-lenses works”</a:t>
            </a:r>
          </a:p>
          <a:p>
            <a:pPr algn="ctr"/>
            <a:r>
              <a:rPr lang="en-US" sz="2000" dirty="0">
                <a:solidFill>
                  <a:srgbClr val="C00000"/>
                </a:solidFill>
              </a:rPr>
              <a:t>More compensators the better (24</a:t>
            </a:r>
            <a:r>
              <a:rPr lang="en-US" sz="2000" dirty="0">
                <a:solidFill>
                  <a:srgbClr val="C00000"/>
                </a:solidFill>
                <a:sym typeface="Wingdings" pitchFamily="2" charset="2"/>
              </a:rPr>
              <a:t>123 minimum)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V.Shiltsev | E-lenses..., Feb 14,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36C9E-2A21-47CF-8561-8CB10B1FD864}" type="slidenum">
              <a:rPr lang="en-US" smtClean="0"/>
              <a:t>7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6200" y="2380488"/>
            <a:ext cx="2971800" cy="2343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Booster: </a:t>
            </a:r>
          </a:p>
          <a:p>
            <a:pPr marL="0" indent="0">
              <a:buNone/>
            </a:pPr>
            <a:r>
              <a:rPr lang="en-US" sz="2400" dirty="0"/>
              <a:t>400 MeV, 474 m</a:t>
            </a:r>
          </a:p>
          <a:p>
            <a:pPr marL="0" indent="0">
              <a:buNone/>
            </a:pPr>
            <a:r>
              <a:rPr lang="en-US" sz="2400" dirty="0"/>
              <a:t>P=24</a:t>
            </a:r>
          </a:p>
          <a:p>
            <a:pPr marL="0" indent="0">
              <a:buNone/>
            </a:pPr>
            <a:r>
              <a:rPr lang="en-US" sz="2400" dirty="0"/>
              <a:t>N_p~4.5e12</a:t>
            </a:r>
          </a:p>
          <a:p>
            <a:pPr marL="0" indent="0">
              <a:buNone/>
            </a:pPr>
            <a:r>
              <a:rPr lang="en-US" sz="2400" dirty="0" err="1"/>
              <a:t>dQ_sc</a:t>
            </a:r>
            <a:r>
              <a:rPr lang="en-US" sz="2400" dirty="0"/>
              <a:t>=-0.3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75" y="1295400"/>
            <a:ext cx="5800725" cy="4431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362" y="5727383"/>
            <a:ext cx="6686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</p:spTree>
    <p:extLst>
      <p:ext uri="{BB962C8B-B14F-4D97-AF65-F5344CB8AC3E}">
        <p14:creationId xmlns:p14="http://schemas.microsoft.com/office/powerpoint/2010/main" val="1172266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762000"/>
          </a:xfrm>
        </p:spPr>
        <p:txBody>
          <a:bodyPr/>
          <a:lstStyle/>
          <a:p>
            <a:r>
              <a:rPr lang="en-US" sz="3600" dirty="0"/>
              <a:t>Simulations :KEK PS (</a:t>
            </a:r>
            <a:r>
              <a:rPr lang="en-US" sz="3600" dirty="0" err="1"/>
              <a:t>S.Machida</a:t>
            </a:r>
            <a:r>
              <a:rPr lang="en-US" sz="3600" dirty="0"/>
              <a:t>, 2001)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638800"/>
            <a:ext cx="8229600" cy="457200"/>
          </a:xfrm>
        </p:spPr>
        <p:txBody>
          <a:bodyPr>
            <a:no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“space charge compensation with e-lenses works”</a:t>
            </a:r>
          </a:p>
          <a:p>
            <a:pPr algn="ctr"/>
            <a:r>
              <a:rPr lang="en-US" sz="2000" dirty="0">
                <a:solidFill>
                  <a:srgbClr val="C00000"/>
                </a:solidFill>
              </a:rPr>
              <a:t>+0.1-0.2 sigma e-p displacement tolerable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V.Shiltsev | E-lenses..., Feb 14,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36C9E-2A21-47CF-8561-8CB10B1FD864}" type="slidenum">
              <a:rPr lang="en-US" smtClean="0"/>
              <a:t>8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856488"/>
            <a:ext cx="2971800" cy="1810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KEK PS: </a:t>
            </a:r>
          </a:p>
          <a:p>
            <a:pPr marL="0" indent="0">
              <a:buNone/>
            </a:pPr>
            <a:r>
              <a:rPr lang="en-US" sz="2400" dirty="0"/>
              <a:t>500 MeV, 340 m</a:t>
            </a:r>
          </a:p>
          <a:p>
            <a:pPr marL="0" indent="0">
              <a:buNone/>
            </a:pPr>
            <a:r>
              <a:rPr lang="en-US" sz="2400" dirty="0"/>
              <a:t>N_p~1e12</a:t>
            </a:r>
          </a:p>
          <a:p>
            <a:pPr marL="0" indent="0">
              <a:buNone/>
            </a:pPr>
            <a:r>
              <a:rPr lang="en-US" sz="2400" dirty="0" err="1"/>
              <a:t>dQ_sc</a:t>
            </a:r>
            <a:r>
              <a:rPr lang="en-US" sz="2400" dirty="0"/>
              <a:t>=-0.2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675" y="2590800"/>
            <a:ext cx="360907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762000"/>
            <a:ext cx="4905375" cy="485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856488"/>
            <a:ext cx="1998420" cy="690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</p:spTree>
    <p:extLst>
      <p:ext uri="{BB962C8B-B14F-4D97-AF65-F5344CB8AC3E}">
        <p14:creationId xmlns:p14="http://schemas.microsoft.com/office/powerpoint/2010/main" val="418379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199"/>
            <a:ext cx="8915400" cy="609601"/>
          </a:xfrm>
        </p:spPr>
        <p:txBody>
          <a:bodyPr/>
          <a:lstStyle/>
          <a:p>
            <a:r>
              <a:rPr lang="en-US" sz="3600" dirty="0"/>
              <a:t>Simulations: CERN PS-B (M.Aiba,2007)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V.Shiltsev | E-lenses..., Feb 14,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36C9E-2A21-47CF-8561-8CB10B1FD864}" type="slidenum">
              <a:rPr lang="en-US" smtClean="0"/>
              <a:t>9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6200" y="2380488"/>
            <a:ext cx="2728913" cy="2343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PS Booster: </a:t>
            </a:r>
          </a:p>
          <a:p>
            <a:pPr marL="0" indent="0">
              <a:buNone/>
            </a:pPr>
            <a:r>
              <a:rPr lang="en-US" sz="2400" dirty="0"/>
              <a:t>50 MeV, 157 m</a:t>
            </a:r>
          </a:p>
          <a:p>
            <a:pPr marL="0" indent="0">
              <a:buNone/>
            </a:pPr>
            <a:r>
              <a:rPr lang="en-US" sz="2400" dirty="0"/>
              <a:t>P=16</a:t>
            </a:r>
          </a:p>
          <a:p>
            <a:pPr marL="0" indent="0">
              <a:buNone/>
            </a:pPr>
            <a:r>
              <a:rPr lang="en-US" sz="2400" dirty="0" err="1"/>
              <a:t>dQ_sc</a:t>
            </a:r>
            <a:r>
              <a:rPr lang="en-US" sz="2400" dirty="0"/>
              <a:t> ~ -0.5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 algn="r">
              <a:buNone/>
            </a:pPr>
            <a:r>
              <a:rPr lang="en-US" sz="2400" dirty="0">
                <a:solidFill>
                  <a:srgbClr val="C00000"/>
                </a:solidFill>
                <a:sym typeface="Wingdings" pitchFamily="2" charset="2"/>
              </a:rPr>
              <a:t>Need to </a:t>
            </a:r>
            <a:r>
              <a:rPr lang="en-US" sz="2400" dirty="0" err="1">
                <a:solidFill>
                  <a:srgbClr val="C00000"/>
                </a:solidFill>
                <a:sym typeface="Wingdings" pitchFamily="2" charset="2"/>
              </a:rPr>
              <a:t>increasee</a:t>
            </a:r>
            <a:r>
              <a:rPr lang="en-US" sz="2400" dirty="0">
                <a:solidFill>
                  <a:srgbClr val="C00000"/>
                </a:solidFill>
                <a:sym typeface="Wingdings" pitchFamily="2" charset="2"/>
              </a:rPr>
              <a:t> for LHC ultimate intensity  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113" y="1219200"/>
            <a:ext cx="6110287" cy="492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805113" y="5715000"/>
            <a:ext cx="6186487" cy="457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772503"/>
            <a:ext cx="820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 descr="PSB_Schem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31"/>
          <a:stretch>
            <a:fillRect/>
          </a:stretch>
        </p:blipFill>
        <p:spPr bwMode="auto">
          <a:xfrm>
            <a:off x="0" y="790462"/>
            <a:ext cx="2805114" cy="1503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2/11/2015</a:t>
            </a:r>
          </a:p>
        </p:txBody>
      </p:sp>
    </p:spTree>
    <p:extLst>
      <p:ext uri="{BB962C8B-B14F-4D97-AF65-F5344CB8AC3E}">
        <p14:creationId xmlns:p14="http://schemas.microsoft.com/office/powerpoint/2010/main" val="4051115860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P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FNAL_TemplatePC_060514</Template>
  <TotalTime>9422</TotalTime>
  <Words>1878</Words>
  <Application>Microsoft Office PowerPoint</Application>
  <PresentationFormat>On-screen Show (4:3)</PresentationFormat>
  <Paragraphs>442</Paragraphs>
  <Slides>38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18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60" baseType="lpstr">
      <vt:lpstr>ＭＳ Ｐゴシック</vt:lpstr>
      <vt:lpstr>ＭＳ Ｐゴシック</vt:lpstr>
      <vt:lpstr>Arial</vt:lpstr>
      <vt:lpstr>Brush Script MT</vt:lpstr>
      <vt:lpstr>Calibri</vt:lpstr>
      <vt:lpstr>Cambria</vt:lpstr>
      <vt:lpstr>Century Gothic</vt:lpstr>
      <vt:lpstr>Comic Sans MS</vt:lpstr>
      <vt:lpstr>DejaVu Sans</vt:lpstr>
      <vt:lpstr>Geneva</vt:lpstr>
      <vt:lpstr>Georgia</vt:lpstr>
      <vt:lpstr>Helvetica</vt:lpstr>
      <vt:lpstr>Mathematica1</vt:lpstr>
      <vt:lpstr>Mathematica7Mono</vt:lpstr>
      <vt:lpstr>Symbol</vt:lpstr>
      <vt:lpstr>Tiger Expert</vt:lpstr>
      <vt:lpstr>Times New Roman</vt:lpstr>
      <vt:lpstr>Wingdings</vt:lpstr>
      <vt:lpstr>FNAL_TemplatePC_060514</vt:lpstr>
      <vt:lpstr>Fermilab: Footer Only</vt:lpstr>
      <vt:lpstr>MathType 6.0 Equation</vt:lpstr>
      <vt:lpstr>Equation</vt:lpstr>
      <vt:lpstr>New Uses of Electron Lenses</vt:lpstr>
      <vt:lpstr>Electron Lenses: Tevatron, RHIC, LHC, FCC</vt:lpstr>
      <vt:lpstr>Today: New Uses of Electron Lenses</vt:lpstr>
      <vt:lpstr>    Part 1: Space Charge Compensation</vt:lpstr>
      <vt:lpstr>SCC with electron lenses</vt:lpstr>
      <vt:lpstr>First Example: SCC in 8 GeV Booster</vt:lpstr>
      <vt:lpstr>Simulations : FNAL Booster (Yu.Alexahin &amp; V.Kapin, 2007)</vt:lpstr>
      <vt:lpstr>Simulations :KEK PS (S.Machida, 2001)</vt:lpstr>
      <vt:lpstr>Simulations: CERN PS-B (M.Aiba,2007)</vt:lpstr>
      <vt:lpstr>Simulations: CERN PS-B (M.Aiba,2007)</vt:lpstr>
      <vt:lpstr>Issues to Explore in Theory &amp; Experiment</vt:lpstr>
      <vt:lpstr>PowerPoint Presentation</vt:lpstr>
      <vt:lpstr>Space Charge in Linear Optics</vt:lpstr>
      <vt:lpstr>Space Charge in NL Integrable Optics</vt:lpstr>
      <vt:lpstr>Part 3: Landau damping by e-lens</vt:lpstr>
      <vt:lpstr>Analysis of the Stability Diagram with e-lens </vt:lpstr>
      <vt:lpstr>Both beams are round Gaussian, same rms sizes</vt:lpstr>
      <vt:lpstr>Both beams are round Gaussian, unequal sizes</vt:lpstr>
      <vt:lpstr>PowerPoint Presentation</vt:lpstr>
      <vt:lpstr>Another degree of flexibility: hollow e-lens</vt:lpstr>
      <vt:lpstr>Compare SD for LHC octupoles, +500A</vt:lpstr>
      <vt:lpstr>What e-lens could do for, e.g., LHC?</vt:lpstr>
      <vt:lpstr>That brings us to….</vt:lpstr>
      <vt:lpstr>  IOTA R&amp;D complex @Fermilab</vt:lpstr>
      <vt:lpstr>IOTA Ring Parameters</vt:lpstr>
      <vt:lpstr>IOTA Layout</vt:lpstr>
      <vt:lpstr>PowerPoint Presentation</vt:lpstr>
      <vt:lpstr>May 2016 : IOTA Electron Injector 50 MeV</vt:lpstr>
      <vt:lpstr>PowerPoint Presentation</vt:lpstr>
      <vt:lpstr>Summary</vt:lpstr>
      <vt:lpstr>Acknowledgements</vt:lpstr>
      <vt:lpstr>PowerPoint Presentation</vt:lpstr>
      <vt:lpstr>IOTA Collaboration</vt:lpstr>
      <vt:lpstr>IOTA Ring: 40 m ; 2.5 MeV p+ or 150 MeV e- </vt:lpstr>
      <vt:lpstr>Electron Charge Distribution</vt:lpstr>
      <vt:lpstr>Some Facts on Electron Lenses</vt:lpstr>
      <vt:lpstr>Coherent Modes</vt:lpstr>
      <vt:lpstr>Space Charge Compensation in IOTA 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Department Heads meeting (new PowerPoint template…)</dc:title>
  <dc:creator>nsergei</dc:creator>
  <cp:lastModifiedBy>Vladimir Shiltsev</cp:lastModifiedBy>
  <cp:revision>183</cp:revision>
  <cp:lastPrinted>2014-01-20T19:40:21Z</cp:lastPrinted>
  <dcterms:created xsi:type="dcterms:W3CDTF">2014-06-19T15:29:50Z</dcterms:created>
  <dcterms:modified xsi:type="dcterms:W3CDTF">2017-02-11T00:38:20Z</dcterms:modified>
</cp:coreProperties>
</file>